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7" r:id="rId22"/>
    <p:sldId id="298" r:id="rId23"/>
    <p:sldId id="299" r:id="rId24"/>
    <p:sldId id="301" r:id="rId25"/>
    <p:sldId id="303" r:id="rId26"/>
    <p:sldId id="304" r:id="rId27"/>
    <p:sldId id="305" r:id="rId28"/>
    <p:sldId id="306" r:id="rId29"/>
    <p:sldId id="302" r:id="rId30"/>
    <p:sldId id="307" r:id="rId31"/>
    <p:sldId id="308" r:id="rId32"/>
    <p:sldId id="313" r:id="rId33"/>
    <p:sldId id="312" r:id="rId34"/>
    <p:sldId id="314" r:id="rId35"/>
    <p:sldId id="315" r:id="rId36"/>
    <p:sldId id="28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32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51" y="2644348"/>
            <a:ext cx="6699422" cy="18418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551" y="4565867"/>
            <a:ext cx="6699422" cy="7228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2558943"/>
            <a:ext cx="12192000" cy="2060384"/>
            <a:chOff x="0" y="2610725"/>
            <a:chExt cx="9144000" cy="1045038"/>
          </a:xfrm>
        </p:grpSpPr>
        <p:sp>
          <p:nvSpPr>
            <p:cNvPr id="10" name="任意多边形 9"/>
            <p:cNvSpPr/>
            <p:nvPr/>
          </p:nvSpPr>
          <p:spPr>
            <a:xfrm>
              <a:off x="6871063" y="2875132"/>
              <a:ext cx="2272937" cy="780159"/>
            </a:xfrm>
            <a:custGeom>
              <a:avLst/>
              <a:gdLst>
                <a:gd name="connsiteX0" fmla="*/ 0 w 2272937"/>
                <a:gd name="connsiteY0" fmla="*/ 478971 h 478971"/>
                <a:gd name="connsiteX1" fmla="*/ 2272937 w 2272937"/>
                <a:gd name="connsiteY1" fmla="*/ 478971 h 478971"/>
                <a:gd name="connsiteX2" fmla="*/ 2272937 w 2272937"/>
                <a:gd name="connsiteY2" fmla="*/ 0 h 478971"/>
                <a:gd name="connsiteX3" fmla="*/ 1271452 w 2272937"/>
                <a:gd name="connsiteY3" fmla="*/ 0 h 478971"/>
                <a:gd name="connsiteX4" fmla="*/ 17417 w 2272937"/>
                <a:gd name="connsiteY4" fmla="*/ 0 h 478971"/>
                <a:gd name="connsiteX5" fmla="*/ 0 w 2272937"/>
                <a:gd name="connsiteY5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937" h="478971">
                  <a:moveTo>
                    <a:pt x="0" y="478971"/>
                  </a:moveTo>
                  <a:lnTo>
                    <a:pt x="2272937" y="478971"/>
                  </a:lnTo>
                  <a:lnTo>
                    <a:pt x="2272937" y="0"/>
                  </a:lnTo>
                  <a:lnTo>
                    <a:pt x="1271452" y="0"/>
                  </a:lnTo>
                  <a:lnTo>
                    <a:pt x="17417" y="0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幼圆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610725"/>
              <a:ext cx="8125098" cy="81839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0" rtlCol="0" anchor="ctr">
              <a:normAutofit/>
            </a:bodyPr>
            <a:lstStyle/>
            <a:p>
              <a:pPr lvl="0">
                <a:lnSpc>
                  <a:spcPct val="90000"/>
                </a:lnSpc>
                <a:defRPr/>
              </a:pPr>
              <a:endParaRPr lang="zh-CN" altLang="en-US" sz="2800" b="1" dirty="0">
                <a:solidFill>
                  <a:srgbClr val="FFFFFF"/>
                </a:solidFill>
                <a:latin typeface="+mj-lt"/>
                <a:ea typeface="华文中宋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836229" y="3429130"/>
              <a:ext cx="1306285" cy="226633"/>
            </a:xfrm>
            <a:custGeom>
              <a:avLst/>
              <a:gdLst>
                <a:gd name="connsiteX0" fmla="*/ 0 w 1306285"/>
                <a:gd name="connsiteY0" fmla="*/ 0 h 156754"/>
                <a:gd name="connsiteX1" fmla="*/ 1306285 w 1306285"/>
                <a:gd name="connsiteY1" fmla="*/ 0 h 156754"/>
                <a:gd name="connsiteX2" fmla="*/ 17417 w 1306285"/>
                <a:gd name="connsiteY2" fmla="*/ 156754 h 156754"/>
                <a:gd name="connsiteX3" fmla="*/ 0 w 1306285"/>
                <a:gd name="connsiteY3" fmla="*/ 0 h 15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285" h="156754">
                  <a:moveTo>
                    <a:pt x="0" y="0"/>
                  </a:moveTo>
                  <a:lnTo>
                    <a:pt x="1306285" y="0"/>
                  </a:lnTo>
                  <a:lnTo>
                    <a:pt x="17417" y="15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幼圆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221" y="2558943"/>
            <a:ext cx="10856685" cy="1612627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5934" y="4211395"/>
            <a:ext cx="70390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9616"/>
            <a:ext cx="5181600" cy="46773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616"/>
            <a:ext cx="5181600" cy="46773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7962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2575"/>
            <a:ext cx="5157787" cy="706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26487"/>
            <a:ext cx="5157787" cy="381260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2575"/>
            <a:ext cx="5183188" cy="706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6487"/>
            <a:ext cx="5183188" cy="38126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7470" y="2745753"/>
            <a:ext cx="5090984" cy="1325563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7341102" y="2139038"/>
            <a:ext cx="2538994" cy="253899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071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071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073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31552" y="365125"/>
            <a:ext cx="1222248" cy="5811838"/>
          </a:xfrm>
        </p:spPr>
        <p:txBody>
          <a:bodyPr vert="eaVert"/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533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99616"/>
            <a:ext cx="10515600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itchFamily="2" charset="2"/>
        <a:buChar char="m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image" Target="../media/image13.png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82.xml"/><Relationship Id="rId2" Type="http://schemas.openxmlformats.org/officeDocument/2006/relationships/tags" Target="../tags/tag65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image" Target="../media/image18.png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00.xml"/><Relationship Id="rId2" Type="http://schemas.openxmlformats.org/officeDocument/2006/relationships/tags" Target="../tags/tag84.xml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9.xml"/><Relationship Id="rId19" Type="http://schemas.openxmlformats.org/officeDocument/2006/relationships/image" Target="../media/image6.png"/><Relationship Id="rId18" Type="http://schemas.openxmlformats.org/officeDocument/2006/relationships/tags" Target="../tags/tag34.xml"/><Relationship Id="rId17" Type="http://schemas.openxmlformats.org/officeDocument/2006/relationships/image" Target="../media/image5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214620" y="2644140"/>
            <a:ext cx="6699250" cy="1247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76AA30"/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sz="4800" dirty="0" smtClean="0"/>
              <a:t>照片去雾霾算法的研究</a:t>
            </a:r>
            <a:endParaRPr lang="en-US" altLang="zh-CN" sz="4800" dirty="0" smtClean="0"/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96460" y="4398010"/>
            <a:ext cx="6699250" cy="859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800" kern="1200">
                <a:solidFill>
                  <a:srgbClr val="FFFFFF">
                    <a:lumMod val="50000"/>
                  </a:srgbClr>
                </a:solidFill>
                <a:latin typeface="Arial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endParaRPr lang="da-DK" altLang="zh-CN" sz="2000" b="1" dirty="0" smtClean="0"/>
          </a:p>
          <a:p>
            <a:r>
              <a:rPr lang="da-DK" altLang="zh-CN" b="1" dirty="0" smtClean="0">
                <a:latin typeface="+mj-ea"/>
                <a:ea typeface="+mj-ea"/>
                <a:sym typeface="+mn-ea"/>
              </a:rPr>
              <a:t>指导教师：杜振龙</a:t>
            </a:r>
            <a:endParaRPr lang="da-DK" altLang="zh-CN" b="1" dirty="0" smtClean="0">
              <a:latin typeface="+mj-ea"/>
              <a:ea typeface="+mj-ea"/>
              <a:sym typeface="+mn-ea"/>
            </a:endParaRPr>
          </a:p>
          <a:p>
            <a:endParaRPr lang="da-DK" altLang="zh-CN" b="1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9705" y="5516245"/>
            <a:ext cx="42824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a-DK" altLang="zh-CN" sz="2400" dirty="0" smtClean="0">
                <a:sym typeface="+mn-ea"/>
              </a:rPr>
              <a:t>研究人员：孙宏伟    余峰</a:t>
            </a:r>
            <a:endParaRPr lang="da-DK" altLang="zh-CN" sz="2400" dirty="0" smtClean="0">
              <a:sym typeface="+mn-ea"/>
            </a:endParaRPr>
          </a:p>
          <a:p>
            <a:endParaRPr lang="da-DK" altLang="zh-CN" sz="2400" dirty="0" smtClean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083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4098" name="Picture 2" descr="http://images.cnitblog.com/blog/349293/201308/23145933-5f417cbb0f664f568c0f79978ba8bed4.x-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93" y="3571546"/>
            <a:ext cx="6918585" cy="111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38083" y="2090156"/>
            <a:ext cx="8129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dirty="0" smtClean="0"/>
              <a:t>        首先，在计算机视觉和计算机图形中，下述方程所描述的雾图形成模型被广泛使用：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860" y="429174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5122" name="Picture 2" descr="http://images.cnitblog.com/blog/349293/201308/23150454-58a97e42e0694ec994647f7cabd033dd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2337435"/>
            <a:ext cx="9327515" cy="19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236" y="688122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6148" name="Picture 4" descr="http://images.cnitblog.com/blog/349293/201308/23150720-c33e03aa63194f559fde0542857c65cd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35" y="1969135"/>
            <a:ext cx="1213485" cy="7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15236" y="3013825"/>
            <a:ext cx="8047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       并且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A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值已经给定，然后对式（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7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）两边求两次最小值运算，得到下式：</a:t>
            </a:r>
            <a:endParaRPr lang="zh-CN" altLang="en-US" sz="2400" dirty="0"/>
          </a:p>
        </p:txBody>
      </p:sp>
      <p:pic>
        <p:nvPicPr>
          <p:cNvPr id="6150" name="Picture 6" descr="http://images.cnitblog.com/blog/349293/201308/23150844-fae62821453c45a79e1ee2ae5ed4199e.x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90" y="4093845"/>
            <a:ext cx="8736965" cy="16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668644" y="3549114"/>
            <a:ext cx="499465" cy="499465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1433495" y="4048579"/>
            <a:ext cx="332977" cy="33297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92500" lnSpcReduction="20000"/>
          </a:bodyPr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>
            <a:off x="533435" y="4381554"/>
            <a:ext cx="182127" cy="18212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40000" lnSpcReduction="20000"/>
          </a:bodyPr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>
            <a:off x="238177" y="4881249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5"/>
            </p:custDataLst>
          </p:nvPr>
        </p:nvSpPr>
        <p:spPr>
          <a:xfrm>
            <a:off x="1195193" y="4782572"/>
            <a:ext cx="428134" cy="42813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756766" y="5435539"/>
            <a:ext cx="323223" cy="32322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82500"/>
          </a:bodyPr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1740632" y="5320148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8832848" y="909326"/>
            <a:ext cx="1799872" cy="179987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10936861" y="358371"/>
            <a:ext cx="579047" cy="57904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0"/>
            </p:custDataLst>
          </p:nvPr>
        </p:nvSpPr>
        <p:spPr>
          <a:xfrm>
            <a:off x="11608263" y="142057"/>
            <a:ext cx="386032" cy="38603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11"/>
            </p:custDataLst>
          </p:nvPr>
        </p:nvSpPr>
        <p:spPr>
          <a:xfrm>
            <a:off x="10564792" y="528088"/>
            <a:ext cx="211146" cy="2111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12"/>
            </p:custDataLst>
          </p:nvPr>
        </p:nvSpPr>
        <p:spPr>
          <a:xfrm>
            <a:off x="10775939" y="1135605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3"/>
            </p:custDataLst>
          </p:nvPr>
        </p:nvSpPr>
        <p:spPr>
          <a:xfrm>
            <a:off x="11019556" y="1957427"/>
            <a:ext cx="496352" cy="49635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4"/>
            </p:custDataLst>
          </p:nvPr>
        </p:nvSpPr>
        <p:spPr>
          <a:xfrm>
            <a:off x="10363566" y="2882607"/>
            <a:ext cx="374724" cy="37472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15"/>
            </p:custDataLst>
          </p:nvPr>
        </p:nvSpPr>
        <p:spPr>
          <a:xfrm>
            <a:off x="11311790" y="3037710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66570" y="2205355"/>
            <a:ext cx="8250555" cy="134366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238125" y="358140"/>
            <a:ext cx="7702550" cy="918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4000">
                <a:solidFill>
                  <a:srgbClr val="76AA30"/>
                </a:solidFill>
                <a:latin typeface="Arial" charset="0"/>
                <a:ea typeface="+mn-ea"/>
                <a:cs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Arial" charset="0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Arial" charset="0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9pPr>
          </a:lstStyle>
          <a:p>
            <a:r>
              <a:rPr lang="en-US" altLang="zh-CN" sz="3600" dirty="0" smtClean="0"/>
              <a:t>雾图形成模型</a:t>
            </a:r>
            <a:endParaRPr lang="en-US" altLang="zh-CN" sz="3600" dirty="0" smtClean="0"/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4370" y="2010770"/>
            <a:ext cx="8915400" cy="73243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因此，可推导出：</a:t>
            </a:r>
            <a:endParaRPr lang="zh-CN" altLang="en-US" sz="2400" dirty="0"/>
          </a:p>
        </p:txBody>
      </p:sp>
      <p:pic>
        <p:nvPicPr>
          <p:cNvPr id="8194" name="Picture 2" descr="http://images.cnitblog.com/blog/349293/201308/23151447-9706b7b9dc9744499194940f79a9b6e2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43" y="2743200"/>
            <a:ext cx="7369941" cy="88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34565" y="3971925"/>
            <a:ext cx="53276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把式（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10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）带入式（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8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）中，得到：</a:t>
            </a:r>
            <a:endParaRPr lang="zh-CN" altLang="en-US" sz="2400" dirty="0"/>
          </a:p>
        </p:txBody>
      </p:sp>
      <p:pic>
        <p:nvPicPr>
          <p:cNvPr id="8196" name="Picture 4" descr="http://images.cnitblog.com/blog/349293/201308/23151554-45a1716a18f94488933f454d8b22e991.x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65" y="4770755"/>
            <a:ext cx="7266940" cy="10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467" y="327416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9222" name="Picture 6" descr="http://images.cnitblog.com/blog/349293/201308/23152019-ae59e7a23cf245428903013734e68ae9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45" y="2299970"/>
            <a:ext cx="9236710" cy="14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3366" y="596815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9653" y="2010770"/>
            <a:ext cx="8915400" cy="3777622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400" dirty="0"/>
              <a:t>  </a:t>
            </a:r>
            <a:r>
              <a:rPr lang="zh-CN" altLang="en-US" sz="2400" dirty="0" smtClean="0"/>
              <a:t>  本文</a:t>
            </a:r>
            <a:r>
              <a:rPr lang="zh-CN" altLang="en-US" sz="2400" dirty="0"/>
              <a:t>中所有的测试结果依赖于：  </a:t>
            </a:r>
            <a:r>
              <a:rPr lang="en-US" altLang="zh-CN" sz="2400" dirty="0"/>
              <a:t>ω=0.95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 </a:t>
            </a:r>
            <a:r>
              <a:rPr lang="zh-CN" altLang="en-US" sz="2400" dirty="0" smtClean="0"/>
              <a:t>上述</a:t>
            </a:r>
            <a:r>
              <a:rPr lang="zh-CN" altLang="en-US" sz="2400" dirty="0"/>
              <a:t>推论中都是假设全球达气光</a:t>
            </a:r>
            <a:r>
              <a:rPr lang="en-US" altLang="zh-CN" sz="2400" dirty="0"/>
              <a:t>A</a:t>
            </a:r>
            <a:r>
              <a:rPr lang="zh-CN" altLang="en-US" sz="2400" dirty="0"/>
              <a:t>值时已知的，在实际中，我们可以借助于暗通道图来从有雾图像中获取该值。具体步骤如下：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） 从暗通道图中按照亮度的大小取前</a:t>
            </a:r>
            <a:r>
              <a:rPr lang="en-US" altLang="zh-CN" sz="2400" dirty="0"/>
              <a:t>0.1%</a:t>
            </a:r>
            <a:r>
              <a:rPr lang="zh-CN" altLang="en-US" sz="2400" dirty="0"/>
              <a:t>的像素。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 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） 在这些位置中，在原始有雾图像</a:t>
            </a:r>
            <a:r>
              <a:rPr lang="en-US" altLang="zh-CN" sz="2400" dirty="0"/>
              <a:t>I</a:t>
            </a:r>
            <a:r>
              <a:rPr lang="zh-CN" altLang="en-US" sz="2400" dirty="0"/>
              <a:t>中寻找对应的具有最高亮度的点的值，作为</a:t>
            </a:r>
            <a:r>
              <a:rPr lang="en-US" altLang="zh-CN" sz="2400" dirty="0"/>
              <a:t>A</a:t>
            </a:r>
            <a:r>
              <a:rPr lang="zh-CN" altLang="en-US" sz="2400" dirty="0"/>
              <a:t>值。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10244" name="Picture 4" descr="http://images.cnitblog.com/blog/349293/201308/23190254-9f8644e935d944d398fa60b3660c56ad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10" y="4690213"/>
            <a:ext cx="7484012" cy="107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26569" y="2153872"/>
            <a:ext cx="8880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     到这一步，我们就可以进行无雾图像的恢复了。由式（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1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）可知：  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J = ( I - A)/t + A  </a:t>
            </a:r>
            <a:endParaRPr lang="zh-CN" altLang="en-US" sz="2400" b="0" i="0" dirty="0" smtClean="0">
              <a:solidFill>
                <a:srgbClr val="333333"/>
              </a:solidFill>
              <a:effectLst/>
              <a:latin typeface="Verdana" pitchFamily="34" charset="0"/>
            </a:endParaRPr>
          </a:p>
          <a:p>
            <a:pPr latinLnBrk="1"/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     现在</a:t>
            </a:r>
            <a:r>
              <a:rPr lang="en-US" altLang="zh-CN" sz="2400" b="0" i="0" dirty="0" err="1" smtClean="0">
                <a:solidFill>
                  <a:srgbClr val="333333"/>
                </a:solidFill>
                <a:effectLst/>
                <a:latin typeface="Arial" pitchFamily="34" charset="0"/>
              </a:rPr>
              <a:t>I,A,t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都已经求得了，因此，完全可以进行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的计算。</a:t>
            </a:r>
            <a:endParaRPr lang="zh-CN" altLang="en-US" sz="2400" b="0" i="0" dirty="0" smtClean="0">
              <a:solidFill>
                <a:srgbClr val="333333"/>
              </a:solidFill>
              <a:effectLst/>
              <a:latin typeface="Verdana" pitchFamily="34" charset="0"/>
            </a:endParaRPr>
          </a:p>
          <a:p>
            <a:pPr latinLnBrk="1"/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     当投射图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 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的值很小时，会导致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的值偏大，从而使淂图像整体向白场过度，因此一般可设置一阈值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，当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值小于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时，令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t=T0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，本文中所有效果图均以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T0=0.1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为标准计算。</a:t>
            </a:r>
            <a:endParaRPr lang="zh-CN" altLang="en-US" sz="2400" b="0" i="0" dirty="0">
              <a:solidFill>
                <a:srgbClr val="333333"/>
              </a:solidFill>
              <a:effectLst/>
              <a:latin typeface="Verdana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668644" y="3549114"/>
            <a:ext cx="499465" cy="499465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1433495" y="4048579"/>
            <a:ext cx="332977" cy="33297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92500" lnSpcReduction="20000"/>
          </a:bodyPr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>
            <a:off x="533435" y="4381554"/>
            <a:ext cx="182127" cy="18212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40000" lnSpcReduction="20000"/>
          </a:bodyPr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>
            <a:off x="238177" y="4881249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5"/>
            </p:custDataLst>
          </p:nvPr>
        </p:nvSpPr>
        <p:spPr>
          <a:xfrm>
            <a:off x="1195193" y="4782572"/>
            <a:ext cx="428134" cy="42813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756766" y="5435539"/>
            <a:ext cx="323223" cy="32322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82500"/>
          </a:bodyPr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1740632" y="5320148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8832848" y="909326"/>
            <a:ext cx="1799872" cy="179987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10936861" y="358371"/>
            <a:ext cx="579047" cy="57904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0"/>
            </p:custDataLst>
          </p:nvPr>
        </p:nvSpPr>
        <p:spPr>
          <a:xfrm>
            <a:off x="11608263" y="142057"/>
            <a:ext cx="386032" cy="38603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11"/>
            </p:custDataLst>
          </p:nvPr>
        </p:nvSpPr>
        <p:spPr>
          <a:xfrm>
            <a:off x="10564792" y="528088"/>
            <a:ext cx="211146" cy="2111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12"/>
            </p:custDataLst>
          </p:nvPr>
        </p:nvSpPr>
        <p:spPr>
          <a:xfrm>
            <a:off x="10775939" y="1135605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3"/>
            </p:custDataLst>
          </p:nvPr>
        </p:nvSpPr>
        <p:spPr>
          <a:xfrm>
            <a:off x="11019556" y="1957427"/>
            <a:ext cx="496352" cy="49635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4"/>
            </p:custDataLst>
          </p:nvPr>
        </p:nvSpPr>
        <p:spPr>
          <a:xfrm>
            <a:off x="10363566" y="2882607"/>
            <a:ext cx="374724" cy="37472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15"/>
            </p:custDataLst>
          </p:nvPr>
        </p:nvSpPr>
        <p:spPr>
          <a:xfrm>
            <a:off x="11311790" y="3037710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18690" y="2527935"/>
            <a:ext cx="8042275" cy="1520825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315070" y="216410"/>
            <a:ext cx="7535860" cy="6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4000">
                <a:solidFill>
                  <a:srgbClr val="76AA30"/>
                </a:solidFill>
                <a:latin typeface="Arial" charset="0"/>
                <a:ea typeface="+mn-ea"/>
                <a:cs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Arial" charset="0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Arial" charset="0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9pPr>
          </a:lstStyle>
          <a:p>
            <a:r>
              <a:rPr lang="en-US" altLang="zh-CN" sz="3600" dirty="0" smtClean="0"/>
              <a:t>雾图形成模型</a:t>
            </a:r>
            <a:endParaRPr lang="en-US" altLang="zh-CN" sz="3600" dirty="0" smtClean="0"/>
          </a:p>
        </p:txBody>
      </p:sp>
      <p:sp>
        <p:nvSpPr>
          <p:cNvPr id="48" name="文本框 47"/>
          <p:cNvSpPr txBox="1"/>
          <p:nvPr>
            <p:custDataLst>
              <p:tags r:id="rId19"/>
            </p:custDataLst>
          </p:nvPr>
        </p:nvSpPr>
        <p:spPr>
          <a:xfrm>
            <a:off x="315180" y="992089"/>
            <a:ext cx="7695572" cy="555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defTabSz="914400" eaLnBrk="1" latinLnBrk="0" hangingPunct="1">
              <a:lnSpc>
                <a:spcPct val="90000"/>
              </a:lnSpc>
              <a:buNone/>
              <a:defRPr sz="320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+mn-ea"/>
              </a:defRPr>
            </a:lvl1pPr>
          </a:lstStyle>
          <a:p>
            <a:pPr marL="342900" indent="-342900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sz="2400" dirty="0" err="1" smtClean="0"/>
              <a:t> 因此，最终的恢复公式如下：</a:t>
            </a:r>
            <a:endParaRPr lang="en-US" altLang="zh-CN" sz="2400" dirty="0" err="1" smtClean="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5957646" y="1850362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322839" y="1169664"/>
            <a:ext cx="860449" cy="8604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629800" y="2289293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838824" y="2581913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5568618" y="3876037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420379" y="2934329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6035086" y="3508158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507535" y="3435449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0413835" y="580506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10922774" y="416534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131798" y="709154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291852" y="1169665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10476520" y="1792627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9979263" y="2493934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0698038" y="2617362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696625" y="580570"/>
            <a:ext cx="5810626" cy="683319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3200" dirty="0">
                <a:solidFill>
                  <a:srgbClr val="76AA30"/>
                </a:solidFill>
                <a:latin typeface="Arial" charset="0"/>
                <a:ea typeface="+mn-ea"/>
                <a:cs typeface="+mn-ea"/>
              </a:rPr>
              <a:t>雾图形成模型</a:t>
            </a:r>
            <a:endParaRPr lang="da-DK" altLang="zh-CN" sz="3200" dirty="0">
              <a:solidFill>
                <a:srgbClr val="76AA30"/>
              </a:solidFill>
              <a:latin typeface="Arial" charset="0"/>
              <a:ea typeface="+mn-ea"/>
              <a:cs typeface="+mn-ea"/>
            </a:endParaRPr>
          </a:p>
        </p:txBody>
      </p:sp>
      <p:sp>
        <p:nvSpPr>
          <p:cNvPr id="30" name="文本框 4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75006" y="1304870"/>
            <a:ext cx="5834810" cy="131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 rIns="36000">
            <a:normAutofit/>
          </a:bodyPr>
          <a:lstStyle>
            <a:lvl1pPr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76AA30"/>
              </a:buClr>
              <a:buSzTx/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+mn-ea"/>
              </a:rPr>
              <a:t> 当直接用上述理论进行恢复时，去雾的效果其实也是很明显的，比如下面一些例子：</a:t>
            </a:r>
            <a:endParaRPr lang="en-US" altLang="zh-CN" dirty="0" smtClean="0">
              <a:solidFill>
                <a:sysClr val="window" lastClr="FFFFFF">
                  <a:lumMod val="50000"/>
                </a:sysClr>
              </a:solidFill>
              <a:latin typeface="Arial" charset="0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1090" y="2493645"/>
            <a:ext cx="4178935" cy="3050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96355" y="2493645"/>
            <a:ext cx="4285615" cy="305054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44880" y="70040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6AA30">
                    <a:lumMod val="75000"/>
                  </a:srgbClr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研究背景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2080" y="2444750"/>
            <a:ext cx="10515600" cy="309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4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pPr marL="342900" indent="-342900" algn="l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dirty="0" smtClean="0"/>
              <a:t>近几年，由于工业废气排放、粗放型建筑制造的扬尘、麦秸秆燃烧、化石燃料的使用等造成空气中粉尘颗粒增大，阻挡环境光的传播，造成雾蒙蒙、灰沉沉的感觉，相应地会引起所拍照片含有雾霾，影响了物体的观察，因此去除照片的雾霾具有重要的研究意义。</a:t>
            </a:r>
            <a:endParaRPr lang="en-US" altLang="zh-CN" dirty="0" smtClean="0"/>
          </a:p>
          <a:p>
            <a:pPr marL="342900" indent="-342900" algn="l">
              <a:buClr>
                <a:srgbClr val="76AA30"/>
              </a:buClr>
              <a:buSzTx/>
              <a:buFont typeface="Wingdings 3" charset="2"/>
              <a:buChar char=""/>
            </a:pP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最终效果欣赏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90675"/>
            <a:ext cx="4285615" cy="3218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15" y="1590675"/>
            <a:ext cx="4285615" cy="3218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55520" y="4937760"/>
            <a:ext cx="37795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有雾图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8427720" y="4937760"/>
            <a:ext cx="24384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去雾图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最终效果欣赏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71600"/>
            <a:ext cx="3809365" cy="4232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1371600"/>
            <a:ext cx="3809365" cy="4231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49755" y="5760720"/>
            <a:ext cx="140208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ym typeface="+mn-ea"/>
              </a:rPr>
              <a:t>有雾图</a:t>
            </a:r>
            <a:endParaRPr lang="zh-CN" altLang="en-US" sz="32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7695" y="5760720"/>
            <a:ext cx="164909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去雾图</a:t>
            </a:r>
            <a:endParaRPr lang="zh-CN" alt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最终效果欣赏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99565"/>
            <a:ext cx="447929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45" y="1599565"/>
            <a:ext cx="4648200" cy="4040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04060" y="5807075"/>
            <a:ext cx="17526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有雾图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152130" y="5807075"/>
            <a:ext cx="140779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去雾图</a:t>
            </a:r>
            <a:endParaRPr lang="zh-CN" altLang="en-US" sz="3200" b="1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clear</a:t>
            </a:r>
            <a:endParaRPr lang="zh-CN" altLang="en-US"/>
          </a:p>
          <a:p>
            <a:r>
              <a:rPr lang="zh-CN" altLang="en-US"/>
              <a:t>clc</a:t>
            </a:r>
            <a:endParaRPr lang="zh-CN" altLang="en-US"/>
          </a:p>
          <a:p>
            <a:r>
              <a:rPr lang="zh-CN" altLang="en-US"/>
              <a:t>close all</a:t>
            </a:r>
            <a:endParaRPr lang="zh-CN" altLang="en-US"/>
          </a:p>
          <a:p>
            <a:r>
              <a:rPr lang="zh-CN" altLang="en-US"/>
              <a:t>kenlRatio = 0.0001;</a:t>
            </a:r>
            <a:endParaRPr lang="zh-CN" altLang="en-US"/>
          </a:p>
          <a:p>
            <a:r>
              <a:rPr lang="zh-CN" altLang="en-US"/>
              <a:t>minAtomsLight = 240;</a:t>
            </a:r>
            <a:endParaRPr lang="zh-CN" altLang="en-US"/>
          </a:p>
          <a:p>
            <a:r>
              <a:rPr lang="zh-CN" altLang="en-US"/>
              <a:t>% image_name =  'test images\21.bmp';</a:t>
            </a:r>
            <a:endParaRPr lang="zh-CN" altLang="en-US"/>
          </a:p>
          <a:p>
            <a:r>
              <a:rPr lang="zh-CN" altLang="en-US"/>
              <a:t>image_name =  'G:/pic.jpg';</a:t>
            </a:r>
            <a:endParaRPr lang="zh-CN" altLang="en-US"/>
          </a:p>
          <a:p>
            <a:r>
              <a:rPr lang="zh-CN" altLang="en-US"/>
              <a:t>img=imread(image_name);</a:t>
            </a:r>
            <a:endParaRPr lang="zh-CN" altLang="en-US"/>
          </a:p>
          <a:p>
            <a:r>
              <a:rPr lang="zh-CN" altLang="en-US"/>
              <a:t>figure,imshow(uint8(img)), title('src');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sz=size(img);</a:t>
            </a:r>
            <a:endParaRPr lang="zh-CN" altLang="en-US"/>
          </a:p>
          <a:p>
            <a:r>
              <a:rPr lang="zh-CN" altLang="en-US"/>
              <a:t>w=sz(2);</a:t>
            </a:r>
            <a:endParaRPr lang="zh-CN" altLang="en-US"/>
          </a:p>
          <a:p>
            <a:r>
              <a:rPr lang="zh-CN" altLang="en-US"/>
              <a:t>h=sz(1);</a:t>
            </a:r>
            <a:endParaRPr lang="zh-CN" altLang="en-US"/>
          </a:p>
          <a:p>
            <a:r>
              <a:rPr lang="zh-CN" altLang="en-US"/>
              <a:t>dc = zeros(h,w);</a:t>
            </a:r>
            <a:endParaRPr lang="zh-CN" altLang="en-US"/>
          </a:p>
          <a:p>
            <a:r>
              <a:rPr lang="en-US" altLang="zh-CN">
                <a:solidFill>
                  <a:srgbClr val="00B0F0"/>
                </a:solidFill>
              </a:rPr>
              <a:t>f</a:t>
            </a:r>
            <a:r>
              <a:rPr lang="zh-CN" altLang="en-US">
                <a:solidFill>
                  <a:srgbClr val="00B0F0"/>
                </a:solidFill>
              </a:rPr>
              <a:t>or y=1:h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for x=1:w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 dc(y,x) = min(img(y,x,:));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00B0F0"/>
                </a:solidFill>
              </a:rPr>
              <a:t>end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end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/>
              <a:t>figure,imshow(uint8(dc)), title('Min(R,G,B)');</a:t>
            </a:r>
            <a:endParaRPr lang="zh-CN" altLang="en-US"/>
          </a:p>
          <a:p>
            <a:r>
              <a:rPr lang="zh-CN" altLang="en-US"/>
              <a:t>krnlsz = floor(max([3, w*kenlRatio, h*kenlRatio]));</a:t>
            </a:r>
            <a:endParaRPr lang="zh-CN" altLang="en-US"/>
          </a:p>
          <a:p>
            <a:r>
              <a:rPr lang="zh-CN" altLang="en-US"/>
              <a:t>dc2 = minfilt2(dc, [krnlsz,krnlsz]);</a:t>
            </a:r>
            <a:endParaRPr lang="zh-CN" altLang="en-US"/>
          </a:p>
          <a:p>
            <a:r>
              <a:rPr lang="zh-CN" altLang="en-US"/>
              <a:t>dc2(h,w)=0;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figure,imshow(uint8(dc2)), title('After filter ');</a:t>
            </a:r>
            <a:endParaRPr lang="zh-CN" altLang="en-US"/>
          </a:p>
          <a:p>
            <a:r>
              <a:rPr lang="zh-CN" altLang="en-US"/>
              <a:t>t = 255 - dc2;</a:t>
            </a:r>
            <a:endParaRPr lang="zh-CN" altLang="en-US"/>
          </a:p>
          <a:p>
            <a:r>
              <a:rPr lang="zh-CN" altLang="en-US"/>
              <a:t>figure,imshow(uint8(t)),title('t');</a:t>
            </a:r>
            <a:endParaRPr lang="zh-CN" altLang="en-US"/>
          </a:p>
          <a:p>
            <a:r>
              <a:rPr lang="zh-CN" altLang="en-US"/>
              <a:t>t_d=double(t)/255;</a:t>
            </a:r>
            <a:endParaRPr lang="zh-CN" altLang="en-US"/>
          </a:p>
          <a:p>
            <a:r>
              <a:rPr lang="zh-CN" altLang="en-US"/>
              <a:t>sum(sum(t_d))/(h*w);</a:t>
            </a:r>
            <a:endParaRPr lang="zh-CN" altLang="en-US"/>
          </a:p>
          <a:p>
            <a:r>
              <a:rPr lang="zh-CN" altLang="en-US"/>
              <a:t>A = min([minAtomsLight, max(max(dc2))]);</a:t>
            </a:r>
            <a:endParaRPr lang="zh-CN" altLang="en-US"/>
          </a:p>
          <a:p>
            <a:r>
              <a:rPr lang="zh-CN" altLang="en-US"/>
              <a:t>J = zeros(h,w,3);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img_d = double(img);</a:t>
            </a:r>
            <a:endParaRPr lang="zh-CN" altLang="en-US"/>
          </a:p>
          <a:p>
            <a:r>
              <a:rPr lang="zh-CN" altLang="en-US"/>
              <a:t>J(:,:,1) = (img_d(:,:,1) - (1-t_d)*A)./t_d;</a:t>
            </a:r>
            <a:endParaRPr lang="zh-CN" altLang="en-US"/>
          </a:p>
          <a:p>
            <a:r>
              <a:rPr lang="zh-CN" altLang="en-US"/>
              <a:t>J(:,:,2) = (img_d(:,:,2) - (1-t_d)*A)./t_d;</a:t>
            </a:r>
            <a:endParaRPr lang="zh-CN" altLang="en-US"/>
          </a:p>
          <a:p>
            <a:r>
              <a:rPr lang="zh-CN" altLang="en-US"/>
              <a:t>J(:,:,3) = (img_d(:,:,3) - (1-t_d)*A)./t_d;</a:t>
            </a:r>
            <a:endParaRPr lang="zh-CN" altLang="en-US"/>
          </a:p>
          <a:p>
            <a:r>
              <a:rPr lang="zh-CN" altLang="en-US"/>
              <a:t>figure,imshow(uint8(J)), title('J');</a:t>
            </a:r>
            <a:endParaRPr lang="zh-CN" altLang="en-US"/>
          </a:p>
          <a:p>
            <a:r>
              <a:rPr lang="zh-CN" altLang="en-US"/>
              <a:t>% figure,imshow(rgb2gray(uint8(abs(J-img_d)))), title('J-img_d');</a:t>
            </a:r>
            <a:endParaRPr lang="zh-CN" altLang="en-US"/>
          </a:p>
          <a:p>
            <a:r>
              <a:rPr lang="zh-CN" altLang="en-US"/>
              <a:t>% a = sum(sum(rgb2gray(uint8(abs(J-img_d))))) / (h*w)</a:t>
            </a:r>
            <a:endParaRPr lang="zh-CN" altLang="en-US"/>
          </a:p>
          <a:p>
            <a:r>
              <a:rPr lang="zh-CN" altLang="en-US"/>
              <a:t>% return;</a:t>
            </a:r>
            <a:endParaRPr lang="zh-CN" altLang="en-US"/>
          </a:p>
          <a:p>
            <a:r>
              <a:rPr lang="zh-CN" altLang="en-US"/>
              <a:t>%----------------------------------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 = krnlsz*4;</a:t>
            </a:r>
            <a:endParaRPr lang="zh-CN" altLang="en-US"/>
          </a:p>
          <a:p>
            <a:r>
              <a:rPr lang="zh-CN" altLang="en-US"/>
              <a:t>eps = 10^-6;</a:t>
            </a:r>
            <a:endParaRPr lang="zh-CN" altLang="en-US"/>
          </a:p>
          <a:p>
            <a:r>
              <a:rPr lang="zh-CN" altLang="en-US"/>
              <a:t>% filtered = guidedfilter_color(double(img)/255, t_d, r, eps);</a:t>
            </a:r>
            <a:endParaRPr lang="zh-CN" altLang="en-US"/>
          </a:p>
          <a:p>
            <a:r>
              <a:rPr lang="zh-CN" altLang="en-US"/>
              <a:t>filtered = guidedfilter(double(rgb2gray(img))/255, t_d, r, eps);</a:t>
            </a:r>
            <a:endParaRPr lang="zh-CN" altLang="en-US"/>
          </a:p>
          <a:p>
            <a:r>
              <a:rPr lang="zh-CN" altLang="en-US"/>
              <a:t>t_d = filtered;</a:t>
            </a:r>
            <a:endParaRPr lang="zh-CN" altLang="en-US"/>
          </a:p>
          <a:p>
            <a:r>
              <a:rPr lang="zh-CN" altLang="en-US"/>
              <a:t>figure,imshow(t_d,[]),title('filtered t');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J(:,:,1) = (img_d(:,:,1) - (1-t_d)*A)./t_d;</a:t>
            </a:r>
            <a:endParaRPr lang="zh-CN" altLang="en-US"/>
          </a:p>
          <a:p>
            <a:r>
              <a:rPr lang="zh-CN" altLang="en-US"/>
              <a:t>J(:,:,2) = (img_d(:,:,2) - (1-t_d)*A)./t_d;</a:t>
            </a:r>
            <a:endParaRPr lang="zh-CN" altLang="en-US"/>
          </a:p>
          <a:p>
            <a:r>
              <a:rPr lang="zh-CN" altLang="en-US"/>
              <a:t>J(:,:,3) = (img_d(:,:,3) - (1-t_d)*A)./t_d;</a:t>
            </a:r>
            <a:endParaRPr lang="zh-CN" altLang="en-US"/>
          </a:p>
          <a:p>
            <a:r>
              <a:rPr lang="zh-CN" altLang="en-US"/>
              <a:t>% </a:t>
            </a:r>
            <a:endParaRPr lang="zh-CN" altLang="en-US"/>
          </a:p>
          <a:p>
            <a:r>
              <a:rPr lang="zh-CN" altLang="en-US"/>
              <a:t>img_d(1,3,1)</a:t>
            </a:r>
            <a:endParaRPr lang="zh-CN" altLang="en-US"/>
          </a:p>
          <a:p>
            <a:r>
              <a:rPr lang="zh-CN" altLang="en-US"/>
              <a:t>imwrite(uint8(J),'G:/B.jpg');</a:t>
            </a:r>
            <a:endParaRPr lang="zh-CN" altLang="en-US"/>
          </a:p>
          <a:p>
            <a:r>
              <a:rPr lang="zh-CN" altLang="en-US"/>
              <a:t>figure,imshow(uint8(J)), title('Result');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6AA30">
                    <a:lumMod val="75000"/>
                  </a:srgbClr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原理简介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2040" y="2215896"/>
            <a:ext cx="10515600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4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pPr marL="342900" indent="-342900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dirty="0" smtClean="0"/>
              <a:t>项目利用图像处理、图形学和计算机视觉方法去除照片的雾霾，把不清楚雾霾照片还原为清晰照片。项目利用所学知识解决热点问题，是一个理论与实践相结合的项目。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boxfilter.m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function imDst = boxfilter(imSrc, r)</a:t>
            </a:r>
            <a:endParaRPr lang="zh-CN" altLang="en-US"/>
          </a:p>
          <a:p>
            <a:r>
              <a:rPr lang="zh-CN" altLang="en-US"/>
              <a:t>[hei, wid] = size(imSrc);</a:t>
            </a:r>
            <a:endParaRPr lang="zh-CN" altLang="en-US"/>
          </a:p>
          <a:p>
            <a:r>
              <a:rPr lang="zh-CN" altLang="en-US"/>
              <a:t>imDst = zeros(size(imSrc));</a:t>
            </a:r>
            <a:endParaRPr lang="zh-CN" altLang="en-US"/>
          </a:p>
          <a:p>
            <a:r>
              <a:rPr lang="zh-CN" altLang="en-US"/>
              <a:t>imCum = cumsum(imSrc, 1);</a:t>
            </a:r>
            <a:endParaRPr lang="zh-CN" altLang="en-US"/>
          </a:p>
          <a:p>
            <a:r>
              <a:rPr lang="zh-CN" altLang="en-US"/>
              <a:t>imDst(1:r+1, :) = imCum(1+r:2*r+1, :);</a:t>
            </a:r>
            <a:endParaRPr lang="zh-CN" altLang="en-US"/>
          </a:p>
          <a:p>
            <a:r>
              <a:rPr lang="zh-CN" altLang="en-US"/>
              <a:t>imDst(r+2:hei-r, :) = imCum(2*r+2:hei, :) - imCum(1:hei-2*r-1, :);</a:t>
            </a:r>
            <a:endParaRPr lang="zh-CN" altLang="en-US"/>
          </a:p>
          <a:p>
            <a:r>
              <a:rPr lang="zh-CN" altLang="en-US"/>
              <a:t>imDst(hei-r+1:hei, :) = repmat(imCum(hei, :), [r, 1]) - imCum(hei-2*r:hei-r-1, :);</a:t>
            </a:r>
            <a:endParaRPr lang="zh-CN" altLang="en-US"/>
          </a:p>
          <a:p>
            <a:r>
              <a:rPr lang="zh-CN" altLang="en-US"/>
              <a:t>imCum = cumsum(imDst, 2);</a:t>
            </a:r>
            <a:endParaRPr lang="zh-CN" altLang="en-US"/>
          </a:p>
          <a:p>
            <a:r>
              <a:rPr lang="zh-CN" altLang="en-US"/>
              <a:t>imDst(:, 1:r+1) = imCum(:, 1+r:2*r+1);</a:t>
            </a:r>
            <a:endParaRPr lang="zh-CN" altLang="en-US"/>
          </a:p>
          <a:p>
            <a:r>
              <a:rPr lang="zh-CN" altLang="en-US"/>
              <a:t>imDst(:, r+2:wid-r) = imCum(:, 2*r+2:wid) - imCum(:, 1:wid-2*r-1);</a:t>
            </a:r>
            <a:endParaRPr lang="zh-CN" altLang="en-US"/>
          </a:p>
          <a:p>
            <a:r>
              <a:rPr lang="zh-CN" altLang="en-US"/>
              <a:t>imDst(:, wid-r+1:wid) = repmat(imCum(:, wid), [1, r]) - imCum(:, wid-2*r:wid-r-1);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guidedfilter.m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function q = guidedfilter(I, p, r, eps)</a:t>
            </a:r>
            <a:endParaRPr lang="zh-CN" altLang="en-US"/>
          </a:p>
          <a:p>
            <a:r>
              <a:rPr lang="zh-CN" altLang="en-US"/>
              <a:t>[hei, wid] = size(I);</a:t>
            </a:r>
            <a:endParaRPr lang="zh-CN" altLang="en-US"/>
          </a:p>
          <a:p>
            <a:r>
              <a:rPr lang="zh-CN" altLang="en-US"/>
              <a:t>N = boxfilter(ones(hei, wid), r);</a:t>
            </a:r>
            <a:endParaRPr lang="zh-CN" altLang="en-US"/>
          </a:p>
          <a:p>
            <a:r>
              <a:rPr lang="zh-CN" altLang="en-US"/>
              <a:t>mean_I = boxfilter(I, r) ./ N;</a:t>
            </a:r>
            <a:endParaRPr lang="zh-CN" altLang="en-US"/>
          </a:p>
          <a:p>
            <a:r>
              <a:rPr lang="zh-CN" altLang="en-US"/>
              <a:t>mean_p = boxfilter(p, r) ./ N;</a:t>
            </a:r>
            <a:endParaRPr lang="zh-CN" altLang="en-US"/>
          </a:p>
          <a:p>
            <a:r>
              <a:rPr lang="zh-CN" altLang="en-US"/>
              <a:t>mean_Ip = boxfilter(I.*p, r) ./ N;</a:t>
            </a:r>
            <a:endParaRPr lang="zh-CN" altLang="en-US"/>
          </a:p>
          <a:p>
            <a:r>
              <a:rPr lang="zh-CN" altLang="en-US"/>
              <a:t>cov_Ip = mean_Ip - mean_I .* mean_p; </a:t>
            </a:r>
            <a:endParaRPr lang="zh-CN" altLang="en-US"/>
          </a:p>
          <a:p>
            <a:r>
              <a:rPr lang="zh-CN" altLang="en-US"/>
              <a:t>mean_II = boxfilter(I.*I, r) ./ N;</a:t>
            </a:r>
            <a:endParaRPr lang="zh-CN" altLang="en-US"/>
          </a:p>
          <a:p>
            <a:r>
              <a:rPr lang="zh-CN" altLang="en-US"/>
              <a:t>var_I = mean_II - mean_I .* mean_I;</a:t>
            </a:r>
            <a:endParaRPr lang="zh-CN" altLang="en-US"/>
          </a:p>
          <a:p>
            <a:r>
              <a:rPr lang="zh-CN" altLang="en-US"/>
              <a:t>a = cov_Ip ./ (var_I + eps); </a:t>
            </a:r>
            <a:endParaRPr lang="zh-CN" altLang="en-US"/>
          </a:p>
          <a:p>
            <a:r>
              <a:rPr lang="zh-CN" altLang="en-US"/>
              <a:t>b = mean_p - a .* mean_I; </a:t>
            </a:r>
            <a:endParaRPr lang="zh-CN" altLang="en-US"/>
          </a:p>
          <a:p>
            <a:r>
              <a:rPr lang="zh-CN" altLang="en-US"/>
              <a:t>mean_a = boxfilter(a, r) ./ N;</a:t>
            </a:r>
            <a:endParaRPr lang="zh-CN" altLang="en-US"/>
          </a:p>
          <a:p>
            <a:r>
              <a:rPr lang="zh-CN" altLang="en-US"/>
              <a:t>mean_b = boxfilter(b, r) ./ N;</a:t>
            </a:r>
            <a:endParaRPr lang="zh-CN" altLang="en-US"/>
          </a:p>
          <a:p>
            <a:r>
              <a:rPr lang="zh-CN" altLang="en-US"/>
              <a:t>q = mean_a .* I + mean_b; 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guidedfilter_color.m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function q = guidedfilter_color(I, p, r, eps)</a:t>
            </a:r>
            <a:endParaRPr lang="zh-CN" altLang="en-US"/>
          </a:p>
          <a:p>
            <a:r>
              <a:rPr lang="zh-CN" altLang="en-US"/>
              <a:t>[hei, wid] = size(p);</a:t>
            </a:r>
            <a:endParaRPr lang="zh-CN" altLang="en-US"/>
          </a:p>
          <a:p>
            <a:r>
              <a:rPr lang="zh-CN" altLang="en-US"/>
              <a:t>N = boxfilter(ones(hei, wid), r); </a:t>
            </a:r>
            <a:endParaRPr lang="zh-CN" altLang="en-US"/>
          </a:p>
          <a:p>
            <a:r>
              <a:rPr lang="zh-CN" altLang="en-US"/>
              <a:t>mean_I_r = boxfilter(I(:, :, 1), r) ./ N;</a:t>
            </a:r>
            <a:endParaRPr lang="zh-CN" altLang="en-US"/>
          </a:p>
          <a:p>
            <a:r>
              <a:rPr lang="zh-CN" altLang="en-US"/>
              <a:t>mean_I_g = boxfilter(I(:, :, 2), r) ./ N;</a:t>
            </a:r>
            <a:endParaRPr lang="zh-CN" altLang="en-US"/>
          </a:p>
          <a:p>
            <a:r>
              <a:rPr lang="zh-CN" altLang="en-US"/>
              <a:t>mean_I_b = boxfilter(I(:, :, 3), r) ./ N;</a:t>
            </a:r>
            <a:endParaRPr lang="zh-CN" altLang="en-US"/>
          </a:p>
          <a:p>
            <a:r>
              <a:rPr lang="zh-CN" altLang="en-US"/>
              <a:t>mean_p = boxfilter(p, r) ./ N;</a:t>
            </a:r>
            <a:endParaRPr lang="zh-CN" altLang="en-US"/>
          </a:p>
          <a:p>
            <a:r>
              <a:rPr lang="zh-CN" altLang="en-US"/>
              <a:t>mean_Ip_r = boxfilter(I(:, :, 1).*p, r) ./ N;</a:t>
            </a:r>
            <a:endParaRPr lang="zh-CN" altLang="en-US"/>
          </a:p>
          <a:p>
            <a:r>
              <a:rPr lang="zh-CN" altLang="en-US"/>
              <a:t>mean_Ip_g = boxfilter(I(:, :, 2).*p, r) ./ N;</a:t>
            </a:r>
            <a:endParaRPr lang="zh-CN" altLang="en-US"/>
          </a:p>
          <a:p>
            <a:r>
              <a:rPr lang="zh-CN" altLang="en-US"/>
              <a:t>mean_Ip_b = boxfilter(I(:, :, 3).*p, r) ./ N;</a:t>
            </a:r>
            <a:endParaRPr lang="zh-CN" altLang="en-US"/>
          </a:p>
          <a:p>
            <a:r>
              <a:rPr lang="zh-CN" altLang="en-US"/>
              <a:t>cov_Ip_r = mean_Ip_r - mean_I_r .* mean_p;</a:t>
            </a:r>
            <a:endParaRPr lang="zh-CN" altLang="en-US"/>
          </a:p>
          <a:p>
            <a:r>
              <a:rPr lang="zh-CN" altLang="en-US"/>
              <a:t>cov_Ip_g = mean_Ip_g - mean_I_g .* mean_p;</a:t>
            </a:r>
            <a:endParaRPr lang="zh-CN" altLang="en-US"/>
          </a:p>
          <a:p>
            <a:r>
              <a:rPr lang="zh-CN" altLang="en-US"/>
              <a:t>cov_Ip_b = mean_Ip_b - mean_I_b .* mean_p;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var_I_rr = boxfilter(I(:, :, 1).*I(:, :, 1), r) ./ N - mean_I_r .*  mean_I_r; </a:t>
            </a:r>
            <a:endParaRPr lang="zh-CN" altLang="en-US"/>
          </a:p>
          <a:p>
            <a:r>
              <a:rPr lang="zh-CN" altLang="en-US"/>
              <a:t>var_I_rg = boxfilter(I(:, :, 1).*I(:, :, 2), r) ./ N - mean_I_r .*  mean_I_g; </a:t>
            </a:r>
            <a:endParaRPr lang="zh-CN" altLang="en-US"/>
          </a:p>
          <a:p>
            <a:r>
              <a:rPr lang="zh-CN" altLang="en-US"/>
              <a:t>var_I_rb = boxfilter(I(:, :, 1).*I(:, :, 3), r) ./ N - mean_I_r .*  mean_I_b; </a:t>
            </a:r>
            <a:endParaRPr lang="zh-CN" altLang="en-US"/>
          </a:p>
          <a:p>
            <a:r>
              <a:rPr lang="zh-CN" altLang="en-US"/>
              <a:t>var_I_gg = boxfilter(I(:, :, 2).*I(:, :, 2), r) ./ N - mean_I_g .*  mean_I_g; </a:t>
            </a:r>
            <a:endParaRPr lang="zh-CN" altLang="en-US"/>
          </a:p>
          <a:p>
            <a:r>
              <a:rPr lang="zh-CN" altLang="en-US"/>
              <a:t>var_I_gb = boxfilter(I(:, :, 2).*I(:, :, 3), r) ./ N - mean_I_g .*  mean_I_b; </a:t>
            </a:r>
            <a:endParaRPr lang="zh-CN" altLang="en-US"/>
          </a:p>
          <a:p>
            <a:r>
              <a:rPr lang="zh-CN" altLang="en-US"/>
              <a:t>var_I_bb = boxfilter(I(:, :, 3).*I(:, :, 3), r) ./ N - mean_I_b .*  mean_I_b; </a:t>
            </a:r>
            <a:endParaRPr lang="zh-CN" altLang="en-US"/>
          </a:p>
          <a:p>
            <a:r>
              <a:rPr lang="zh-CN" altLang="en-US"/>
              <a:t>a = zeros(hei, wid, 3);</a:t>
            </a:r>
            <a:endParaRPr lang="zh-CN" altLang="en-US"/>
          </a:p>
          <a:p>
            <a:r>
              <a:rPr lang="zh-CN" altLang="en-US"/>
              <a:t>for y=1:hei</a:t>
            </a:r>
            <a:endParaRPr lang="zh-CN" altLang="en-US"/>
          </a:p>
          <a:p>
            <a:r>
              <a:rPr lang="zh-CN" altLang="en-US"/>
              <a:t>    for x=1:wid        </a:t>
            </a:r>
            <a:endParaRPr lang="zh-CN" altLang="en-US"/>
          </a:p>
          <a:p>
            <a:r>
              <a:rPr lang="zh-CN" altLang="en-US"/>
              <a:t>        Sigma = [var_I_rr(y, x), var_I_rg(y, x), var_I_rb(y, x);</a:t>
            </a:r>
            <a:endParaRPr lang="zh-CN" altLang="en-US"/>
          </a:p>
          <a:p>
            <a:r>
              <a:rPr lang="zh-CN" altLang="en-US"/>
              <a:t>            var_I_rg(y, x), var_I_gg(y, x), var_I_gb(y, x);</a:t>
            </a:r>
            <a:endParaRPr lang="zh-CN" altLang="en-US"/>
          </a:p>
          <a:p>
            <a:r>
              <a:rPr lang="zh-CN" altLang="en-US"/>
              <a:t>            var_I_rb(y, x), var_I_gb(y, x), var_I_bb(y, x)];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 Sigma = Sigma + eps * eye(3);</a:t>
            </a:r>
            <a:endParaRPr lang="zh-CN" altLang="en-US"/>
          </a:p>
          <a:p>
            <a:r>
              <a:rPr lang="zh-CN" altLang="en-US"/>
              <a:t>        cov_Ip = [cov_Ip_r(y, x), cov_Ip_g(y, x), cov_Ip_b(y, x)];        </a:t>
            </a:r>
            <a:endParaRPr lang="zh-CN" altLang="en-US"/>
          </a:p>
          <a:p>
            <a:r>
              <a:rPr lang="zh-CN" altLang="en-US"/>
              <a:t>        a(y, x, :) = cov_Ip * inv(Sigma + eps * eye(3));</a:t>
            </a:r>
            <a:endParaRPr lang="zh-CN" altLang="en-US"/>
          </a:p>
          <a:p>
            <a:r>
              <a:rPr lang="zh-CN" altLang="en-US"/>
              <a:t>    end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b = mean_p - a(:, :, 1) .* mean_I_r - a(:, :, 2) .* mean_I_g - a(:, :, 3) .* mean_I_b;</a:t>
            </a:r>
            <a:endParaRPr lang="zh-CN" altLang="en-US"/>
          </a:p>
          <a:p>
            <a:r>
              <a:rPr lang="zh-CN" altLang="en-US"/>
              <a:t>q = (boxfilter(a(:, :, 1), r).* I(:, :, 1)...</a:t>
            </a:r>
            <a:endParaRPr lang="zh-CN" altLang="en-US"/>
          </a:p>
          <a:p>
            <a:r>
              <a:rPr lang="zh-CN" altLang="en-US"/>
              <a:t>+ boxfilter(a(:, :, 2), r).* I(:, :, 2)...</a:t>
            </a:r>
            <a:endParaRPr lang="zh-CN" altLang="en-US"/>
          </a:p>
          <a:p>
            <a:r>
              <a:rPr lang="zh-CN" altLang="en-US"/>
              <a:t>+ boxfilter(a(:, :, 3), r).* I(:, :, 3)...</a:t>
            </a:r>
            <a:endParaRPr lang="zh-CN" altLang="en-US"/>
          </a:p>
          <a:p>
            <a:r>
              <a:rPr lang="zh-CN" altLang="en-US"/>
              <a:t>+ boxfilter(b, r)) ./ N; 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3934" y="2368504"/>
            <a:ext cx="8911687" cy="1280890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latin typeface="华文琥珀" pitchFamily="2" charset="-122"/>
                <a:ea typeface="华文琥珀" pitchFamily="2" charset="-122"/>
              </a:rPr>
              <a:t>谢谢收看！</a:t>
            </a:r>
            <a:endParaRPr lang="zh-CN" altLang="en-US" sz="8000" dirty="0">
              <a:latin typeface="华文琥珀" pitchFamily="2" charset="-122"/>
              <a:ea typeface="华文琥珀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320" y="2170430"/>
            <a:ext cx="10515600" cy="71564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一、暗通道先验理论与</a:t>
            </a:r>
            <a:r>
              <a:rPr lang="zh-CN" altLang="en-US" sz="2400" dirty="0"/>
              <a:t>雾图形成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22320" y="3017520"/>
            <a:ext cx="57150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latin typeface="+mj-ea"/>
                <a:ea typeface="+mj-ea"/>
                <a:sym typeface="+mn-ea"/>
              </a:rPr>
              <a:t>二、具体操作</a:t>
            </a:r>
            <a:endParaRPr lang="zh-CN" altLang="en-US" sz="2400" dirty="0" smtClean="0">
              <a:latin typeface="+mj-ea"/>
              <a:ea typeface="+mj-ea"/>
              <a:sym typeface="+mn-ea"/>
            </a:endParaRPr>
          </a:p>
          <a:p>
            <a:endParaRPr lang="zh-CN" altLang="en-US" sz="24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2320" y="3985260"/>
            <a:ext cx="59588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ym typeface="+mn-ea"/>
              </a:rPr>
              <a:t>三、代码实现</a:t>
            </a:r>
            <a:endParaRPr lang="zh-CN" altLang="en-US" sz="2400" dirty="0" smtClean="0">
              <a:sym typeface="+mn-ea"/>
            </a:endParaRPr>
          </a:p>
          <a:p>
            <a:endParaRPr lang="zh-CN" altLang="en-US" sz="2400" dirty="0"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6102" y="648762"/>
            <a:ext cx="8911687" cy="1280890"/>
          </a:xfrm>
        </p:spPr>
        <p:txBody>
          <a:bodyPr/>
          <a:lstStyle/>
          <a:p>
            <a:r>
              <a:rPr lang="zh-CN" altLang="en-US" dirty="0"/>
              <a:t>暗通道先验理论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456055" y="2077720"/>
            <a:ext cx="8915400" cy="227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sz="2400" dirty="0" smtClean="0"/>
              <a:t>        在绝大多数非天空的局部区域里，某一些像素总会有至少一个颜色通道具有很低的值。换言之，该区域光强度的最小值是个很小的数。</a:t>
            </a:r>
            <a:endParaRPr lang="zh-CN" altLang="en-US" sz="2400" dirty="0" smtClean="0"/>
          </a:p>
          <a:p>
            <a:pPr latinLnBrk="1"/>
            <a:r>
              <a:rPr lang="zh-CN" altLang="en-US" sz="2400" dirty="0" smtClean="0"/>
              <a:t>　　我们给暗通道一个数学定义，对于任意的输入图像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，其暗通道可以用下式表达：</a:t>
            </a:r>
            <a:endParaRPr lang="zh-CN" altLang="en-US" sz="24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Picture 2" descr="http://images.cnitblog.com/blog/349293/201308/23144113-f62af36e5bfc4c0ca33e35f92096c1eb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15" y="4485640"/>
            <a:ext cx="7774305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7771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暗通道先验理论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2993" y="1905000"/>
            <a:ext cx="8915400" cy="3272306"/>
          </a:xfrm>
        </p:spPr>
        <p:txBody>
          <a:bodyPr/>
          <a:lstStyle/>
          <a:p>
            <a:pPr latinLnBrk="1"/>
            <a:r>
              <a:rPr lang="zh-CN" altLang="en-US" dirty="0"/>
              <a:t>   </a:t>
            </a:r>
            <a:r>
              <a:rPr lang="zh-CN" altLang="en-US" dirty="0" smtClean="0"/>
              <a:t>      </a:t>
            </a:r>
            <a:r>
              <a:rPr lang="zh-CN" altLang="en-US" sz="2400" dirty="0" smtClean="0"/>
              <a:t>式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J</a:t>
            </a:r>
            <a:r>
              <a:rPr lang="en-US" altLang="zh-CN" sz="2400" baseline="30000" dirty="0" err="1"/>
              <a:t>c</a:t>
            </a:r>
            <a:r>
              <a:rPr lang="zh-CN" altLang="en-US" sz="2400" dirty="0"/>
              <a:t>表示彩色图像的每个通道 ，</a:t>
            </a:r>
            <a:r>
              <a:rPr lang="en-US" altLang="zh-CN" sz="2400" dirty="0"/>
              <a:t>Ω(x)</a:t>
            </a:r>
            <a:r>
              <a:rPr lang="zh-CN" altLang="en-US" sz="2400" dirty="0"/>
              <a:t>表示以像素</a:t>
            </a:r>
            <a:r>
              <a:rPr lang="en-US" altLang="zh-CN" sz="2400" dirty="0"/>
              <a:t>X</a:t>
            </a:r>
            <a:r>
              <a:rPr lang="zh-CN" altLang="en-US" sz="2400" dirty="0"/>
              <a:t>为中心的一个窗口。 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　   式（</a:t>
            </a:r>
            <a:r>
              <a:rPr lang="en-US" altLang="zh-CN" sz="2400" dirty="0"/>
              <a:t>5</a:t>
            </a:r>
            <a:r>
              <a:rPr lang="zh-CN" altLang="en-US" sz="2400" dirty="0"/>
              <a:t>）的意义用代码表达也很简单，首先求出每个像素</a:t>
            </a:r>
            <a:r>
              <a:rPr lang="en-US" altLang="zh-CN" sz="2400" dirty="0"/>
              <a:t>RGB</a:t>
            </a:r>
            <a:r>
              <a:rPr lang="zh-CN" altLang="en-US" sz="2400" dirty="0"/>
              <a:t>分量中的最小值，存入一副和原始图像大小相同的灰度图中，然后再对这幅灰度图进行最小值滤波，滤波的半径由窗口大小决定，一般有</a:t>
            </a:r>
            <a:r>
              <a:rPr lang="en-US" altLang="zh-CN" sz="2400" dirty="0" err="1"/>
              <a:t>WindowSize</a:t>
            </a:r>
            <a:r>
              <a:rPr lang="en-US" altLang="zh-CN" sz="2400" dirty="0"/>
              <a:t> = 2 * Radius + 1;          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   暗通道先验的理论指出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atinLnBrk="1"/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3074" name="Picture 2" descr="http://images.cnitblog.com/blog/349293/201308/23144901-2d72294b0c464f5e8f42de73992947ee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20" y="4918075"/>
            <a:ext cx="7840345" cy="10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3400" y="71564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6AA30">
                    <a:lumMod val="75000"/>
                  </a:srgbClr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暗通道先验理论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3400" y="2307336"/>
            <a:ext cx="10515600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4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pPr marL="342900" indent="-342900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dirty="0" smtClean="0"/>
              <a:t>         实际生活中造成暗原色中低通道值主要有三个因素：a)汽车、建筑物和城市中玻璃窗户的阴影，或者是树叶、树与岩石等自然景观的投影；b)色彩鲜艳的物体或表面，在RGB的三个通道中有些通道的值很低（比如绿色的草地／树／植物，红色或黄色的花朵／叶子，或者蓝色的水面）；c)颜色较暗的物体或者表面，例如灰暗色的树干和石头。总之，自然景物中到处都是阴影或者彩色，这些景物的图像的暗原色总是很灰暗的。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5957646" y="1850362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322839" y="1169664"/>
            <a:ext cx="860449" cy="8604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629800" y="2289293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838824" y="2581913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5568618" y="3876037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420379" y="2934329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6035086" y="3508158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507535" y="3435449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0413835" y="580506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10922774" y="416534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131798" y="709154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291852" y="1169665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10476520" y="1792627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9979263" y="2493934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0698038" y="2617362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6" name="KSO_Img1"/>
          <p:cNvSpPr/>
          <p:nvPr>
            <p:custDataLst>
              <p:tags r:id="rId16"/>
            </p:custDataLst>
          </p:nvPr>
        </p:nvSpPr>
        <p:spPr>
          <a:xfrm>
            <a:off x="1447475" y="2480414"/>
            <a:ext cx="4510454" cy="2993522"/>
          </a:xfrm>
          <a:prstGeom prst="rect">
            <a:avLst/>
          </a:prstGeom>
          <a:blipFill rotWithShape="1">
            <a:blip r:embed="rId17" cstate="email"/>
            <a:srcRect/>
            <a:stretch>
              <a:fillRect/>
            </a:stretch>
          </a:blip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KSO_Img1"/>
          <p:cNvSpPr/>
          <p:nvPr>
            <p:custDataLst>
              <p:tags r:id="rId18"/>
            </p:custDataLst>
          </p:nvPr>
        </p:nvSpPr>
        <p:spPr>
          <a:xfrm>
            <a:off x="6710045" y="2493645"/>
            <a:ext cx="4740910" cy="2994025"/>
          </a:xfrm>
          <a:prstGeom prst="rect">
            <a:avLst/>
          </a:prstGeom>
          <a:blipFill rotWithShape="1">
            <a:blip r:embed="rId19" cstate="email"/>
            <a:srcRect/>
            <a:stretch>
              <a:fillRect/>
            </a:stretch>
          </a:blip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508030" y="416740"/>
            <a:ext cx="5810626" cy="683319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3200" dirty="0">
                <a:solidFill>
                  <a:srgbClr val="76AA30"/>
                </a:solidFill>
                <a:latin typeface="Arial" charset="0"/>
                <a:ea typeface="+mn-ea"/>
                <a:cs typeface="+mn-ea"/>
              </a:rPr>
              <a:t>暗通道先验理论</a:t>
            </a:r>
            <a:endParaRPr lang="da-DK" altLang="zh-CN" sz="3200" dirty="0">
              <a:solidFill>
                <a:srgbClr val="76AA30"/>
              </a:solidFill>
              <a:latin typeface="Arial" charset="0"/>
              <a:ea typeface="+mn-ea"/>
              <a:cs typeface="+mn-ea"/>
            </a:endParaRPr>
          </a:p>
        </p:txBody>
      </p:sp>
      <p:sp>
        <p:nvSpPr>
          <p:cNvPr id="30" name="文本框 4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5020" y="1235075"/>
            <a:ext cx="583501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 rIns="36000">
            <a:normAutofit/>
          </a:bodyPr>
          <a:lstStyle>
            <a:lvl1pPr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76AA30"/>
              </a:buClr>
              <a:buSzTx/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+mn-ea"/>
              </a:rPr>
              <a:t> 我们抛开论文中列举的那些例子，自己从网上找几幅没有雾的风景照，看看结果如下：</a:t>
            </a:r>
            <a:endParaRPr lang="en-US" altLang="zh-CN" dirty="0" smtClean="0">
              <a:solidFill>
                <a:sysClr val="window" lastClr="FFFFFF">
                  <a:lumMod val="50000"/>
                </a:sysClr>
              </a:solidFill>
              <a:latin typeface="Arial" charset="0"/>
              <a:ea typeface="+mn-ea"/>
            </a:endParaRPr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555" y="455298"/>
            <a:ext cx="8911687" cy="1280890"/>
          </a:xfrm>
        </p:spPr>
        <p:txBody>
          <a:bodyPr/>
          <a:lstStyle/>
          <a:p>
            <a:r>
              <a:rPr lang="zh-CN" altLang="en-US" dirty="0"/>
              <a:t>暗通道先验理论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86" y="2202070"/>
            <a:ext cx="4243973" cy="29758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5335" y="5314950"/>
            <a:ext cx="1696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有雾图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5130" y="5314950"/>
            <a:ext cx="19970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暗通道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0" y="2202180"/>
            <a:ext cx="4285615" cy="2976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6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00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77*43"/>
  <p:tag name="KSO_WM_SLIDE_SIZE" val="783*435"/>
</p:tagLst>
</file>

<file path=ppt/tags/tag101.xml><?xml version="1.0" encoding="utf-8"?>
<p:tagLst xmlns:p="http://schemas.openxmlformats.org/presentationml/2006/main">
  <p:tag name="KSO_WM_TEMPLATE_CATEGORY" val="custom"/>
  <p:tag name="KSO_WM_TEMPLATE_INDEX" val="160466"/>
</p:tagLst>
</file>

<file path=ppt/tags/tag11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8"/>
  <p:tag name="KSO_WM_SLIDE_SIZE" val="828*368"/>
</p:tagLst>
</file>

<file path=ppt/tags/tag12.xml><?xml version="1.0" encoding="utf-8"?>
<p:tagLst xmlns:p="http://schemas.openxmlformats.org/presentationml/2006/main">
  <p:tag name="KSO_WM_TEMPLATE_CATEGORY" val="custom"/>
  <p:tag name="KSO_WM_TEMPLATE_INDEX" val="160466"/>
</p:tagLst>
</file>

<file path=ppt/tags/tag13.xml><?xml version="1.0" encoding="utf-8"?>
<p:tagLst xmlns:p="http://schemas.openxmlformats.org/presentationml/2006/main">
  <p:tag name="KSO_WM_TEMPLATE_CATEGORY" val="custom"/>
  <p:tag name="KSO_WM_TEMPLATE_INDEX" val="160466"/>
</p:tagLst>
</file>

<file path=ppt/tags/tag14.xml><?xml version="1.0" encoding="utf-8"?>
<p:tagLst xmlns:p="http://schemas.openxmlformats.org/presentationml/2006/main">
  <p:tag name="KSO_WM_TEMPLATE_CATEGORY" val="custom"/>
  <p:tag name="KSO_WM_TEMPLATE_INDEX" val="16046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8"/>
  <p:tag name="KSO_WM_SLIDE_SIZE" val="828*36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0"/>
  <p:tag name="KSO_WM_TEMPLATE_CATEGORY" val="custom"/>
  <p:tag name="KSO_WM_TEMPLATE_INDEX" val="160466"/>
  <p:tag name="KSO_WM_UNIT_INDEX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2"/>
  <p:tag name="KSO_WM_TEMPLATE_CATEGORY" val="custom"/>
  <p:tag name="KSO_WM_TEMPLATE_INDEX" val="160466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3"/>
  <p:tag name="KSO_WM_TEMPLATE_CATEGORY" val="custom"/>
  <p:tag name="KSO_WM_TEMPLATE_INDEX" val="160466"/>
  <p:tag name="KSO_WM_UNIT_INDEX" val="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4"/>
  <p:tag name="KSO_WM_TEMPLATE_CATEGORY" val="custom"/>
  <p:tag name="KSO_WM_TEMPLATE_INDEX" val="160466"/>
  <p:tag name="KSO_WM_UNIT_INDEX" val="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5"/>
  <p:tag name="KSO_WM_TEMPLATE_CATEGORY" val="custom"/>
  <p:tag name="KSO_WM_TEMPLATE_INDEX" val="160466"/>
  <p:tag name="KSO_WM_UNIT_INDEX" val="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6"/>
  <p:tag name="KSO_WM_TEMPLATE_CATEGORY" val="custom"/>
  <p:tag name="KSO_WM_TEMPLATE_INDEX" val="160466"/>
  <p:tag name="KSO_WM_UNIT_INDEX" val="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7"/>
  <p:tag name="KSO_WM_TEMPLATE_CATEGORY" val="custom"/>
  <p:tag name="KSO_WM_TEMPLATE_INDEX" val="160466"/>
  <p:tag name="KSO_WM_UNIT_INDEX" val="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8"/>
  <p:tag name="KSO_WM_TEMPLATE_CATEGORY" val="custom"/>
  <p:tag name="KSO_WM_TEMPLATE_INDEX" val="160466"/>
  <p:tag name="KSO_WM_UNIT_INDEX" val="8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9"/>
  <p:tag name="KSO_WM_TEMPLATE_CATEGORY" val="custom"/>
  <p:tag name="KSO_WM_TEMPLATE_INDEX" val="160466"/>
  <p:tag name="KSO_WM_UNIT_INDEX" val="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0"/>
  <p:tag name="KSO_WM_TEMPLATE_CATEGORY" val="custom"/>
  <p:tag name="KSO_WM_TEMPLATE_INDEX" val="160466"/>
  <p:tag name="KSO_WM_UNIT_INDEX" val="1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1"/>
  <p:tag name="KSO_WM_TEMPLATE_CATEGORY" val="custom"/>
  <p:tag name="KSO_WM_TEMPLATE_INDEX" val="160466"/>
  <p:tag name="KSO_WM_UNIT_INDEX" val="1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2"/>
  <p:tag name="KSO_WM_TEMPLATE_CATEGORY" val="custom"/>
  <p:tag name="KSO_WM_TEMPLATE_INDEX" val="160466"/>
  <p:tag name="KSO_WM_UNIT_INDEX" val="1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1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3"/>
  <p:tag name="KSO_WM_TEMPLATE_CATEGORY" val="custom"/>
  <p:tag name="KSO_WM_TEMPLATE_INDEX" val="160466"/>
  <p:tag name="KSO_WM_UNIT_INDEX" val="1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4"/>
  <p:tag name="KSO_WM_TEMPLATE_CATEGORY" val="custom"/>
  <p:tag name="KSO_WM_TEMPLATE_INDEX" val="160466"/>
  <p:tag name="KSO_WM_UNIT_INDEX" val="1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5"/>
  <p:tag name="KSO_WM_TEMPLATE_CATEGORY" val="custom"/>
  <p:tag name="KSO_WM_TEMPLATE_INDEX" val="160466"/>
  <p:tag name="KSO_WM_UNIT_INDEX" val="1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1"/>
  <p:tag name="KSO_WM_UNIT_ID" val="custom160466_20*d*1"/>
  <p:tag name="KSO_WM_UNIT_CLEAR" val="0"/>
  <p:tag name="KSO_WM_UNIT_LAYERLEVEL" val="1"/>
  <p:tag name="KSO_WM_UNIT_VALUE" val="831*1252"/>
  <p:tag name="KSO_WM_UNIT_HIGHLIGHT" val="0"/>
  <p:tag name="KSO_WM_UNIT_COMPATIBLE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2"/>
  <p:tag name="KSO_WM_UNIT_ID" val="custom160466_20*d*2"/>
  <p:tag name="KSO_WM_UNIT_CLEAR" val="0"/>
  <p:tag name="KSO_WM_UNIT_LAYERLEVEL" val="1"/>
  <p:tag name="KSO_WM_UNIT_VALUE" val="736*1109"/>
  <p:tag name="KSO_WM_UNIT_HIGHLIGHT" val="0"/>
  <p:tag name="KSO_WM_UNIT_COMPATIBLE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0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0*f*1"/>
  <p:tag name="KSO_WM_UNIT_CLEAR" val="1"/>
  <p:tag name="KSO_WM_UNIT_LAYERLEVEL" val="1"/>
  <p:tag name="KSO_WM_UNIT_VALUE" val="72"/>
  <p:tag name="KSO_WM_UNIT_HIGHLIGHT" val="0"/>
  <p:tag name="KSO_WM_UNIT_COMPATIBLE" val="0"/>
  <p:tag name="KSO_WM_UNIT_PRESET_TEXT_INDEX" val="4"/>
  <p:tag name="KSO_WM_UNIT_PRESET_TEXT_LEN" val="57"/>
</p:tagLst>
</file>

<file path=ppt/tags/tag37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77*43"/>
  <p:tag name="KSO_WM_SLIDE_SIZE" val="783*435"/>
</p:tagLst>
</file>

<file path=ppt/tags/tag38.xml><?xml version="1.0" encoding="utf-8"?>
<p:tagLst xmlns:p="http://schemas.openxmlformats.org/presentationml/2006/main">
  <p:tag name="KSO_WM_TEMPLATE_CATEGORY" val="custom"/>
  <p:tag name="KSO_WM_TEMPLATE_INDEX" val="160466"/>
</p:tagLst>
</file>

<file path=ppt/tags/tag39.xml><?xml version="1.0" encoding="utf-8"?>
<p:tagLst xmlns:p="http://schemas.openxmlformats.org/presentationml/2006/main">
  <p:tag name="KSO_WM_TEMPLATE_CATEGORY" val="custom"/>
  <p:tag name="KSO_WM_TEMPLATE_INDEX" val="16046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b"/>
  <p:tag name="KSO_WM_UNIT_INDEX" val="1"/>
  <p:tag name="KSO_WM_UNIT_ID" val="custom160466_1*b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EMPLATE_CATEGORY" val="custom"/>
  <p:tag name="KSO_WM_TEMPLATE_INDEX" val="160466"/>
</p:tagLst>
</file>

<file path=ppt/tags/tag41.xml><?xml version="1.0" encoding="utf-8"?>
<p:tagLst xmlns:p="http://schemas.openxmlformats.org/presentationml/2006/main">
  <p:tag name="KSO_WM_TEMPLATE_CATEGORY" val="custom"/>
  <p:tag name="KSO_WM_TEMPLATE_INDEX" val="16046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0"/>
  <p:tag name="KSO_WM_TEMPLATE_CATEGORY" val="custom"/>
  <p:tag name="KSO_WM_TEMPLATE_INDEX" val="160466"/>
  <p:tag name="KSO_WM_UNIT_INDEX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"/>
  <p:tag name="KSO_WM_TEMPLATE_CATEGORY" val="custom"/>
  <p:tag name="KSO_WM_TEMPLATE_INDEX" val="160466"/>
  <p:tag name="KSO_WM_UNIT_INDEX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2"/>
  <p:tag name="KSO_WM_TEMPLATE_CATEGORY" val="custom"/>
  <p:tag name="KSO_WM_TEMPLATE_INDEX" val="160466"/>
  <p:tag name="KSO_WM_UNIT_INDEX" val="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3"/>
  <p:tag name="KSO_WM_TEMPLATE_CATEGORY" val="custom"/>
  <p:tag name="KSO_WM_TEMPLATE_INDEX" val="160466"/>
  <p:tag name="KSO_WM_UNIT_INDEX" val="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4"/>
  <p:tag name="KSO_WM_TEMPLATE_CATEGORY" val="custom"/>
  <p:tag name="KSO_WM_TEMPLATE_INDEX" val="160466"/>
  <p:tag name="KSO_WM_UNIT_INDEX" val="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5"/>
  <p:tag name="KSO_WM_TEMPLATE_CATEGORY" val="custom"/>
  <p:tag name="KSO_WM_TEMPLATE_INDEX" val="160466"/>
  <p:tag name="KSO_WM_UNIT_INDEX" val="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6"/>
  <p:tag name="KSO_WM_TEMPLATE_CATEGORY" val="custom"/>
  <p:tag name="KSO_WM_TEMPLATE_INDEX" val="160466"/>
  <p:tag name="KSO_WM_UNIT_INDEX" val="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7"/>
  <p:tag name="KSO_WM_TEMPLATE_CATEGORY" val="custom"/>
  <p:tag name="KSO_WM_TEMPLATE_INDEX" val="160466"/>
  <p:tag name="KSO_WM_UNIT_INDEX" val="7"/>
</p:tagLst>
</file>

<file path=ppt/tags/tag5.xml><?xml version="1.0" encoding="utf-8"?>
<p:tagLst xmlns:p="http://schemas.openxmlformats.org/presentationml/2006/main">
  <p:tag name="KSO_WM_TEMPLATE_THUMBS_INDEX" val="1、9、12、16、19、23、27"/>
  <p:tag name="KSO_WM_TEMPLATE_CATEGORY" val="custom"/>
  <p:tag name="KSO_WM_TEMPLATE_INDEX" val="160466"/>
  <p:tag name="KSO_WM_SLIDE_ID" val="custom16046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8"/>
  <p:tag name="KSO_WM_TEMPLATE_CATEGORY" val="custom"/>
  <p:tag name="KSO_WM_TEMPLATE_INDEX" val="160466"/>
  <p:tag name="KSO_WM_UNIT_INDEX" val="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9"/>
  <p:tag name="KSO_WM_TEMPLATE_CATEGORY" val="custom"/>
  <p:tag name="KSO_WM_TEMPLATE_INDEX" val="160466"/>
  <p:tag name="KSO_WM_UNIT_INDEX" val="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0"/>
  <p:tag name="KSO_WM_TEMPLATE_CATEGORY" val="custom"/>
  <p:tag name="KSO_WM_TEMPLATE_INDEX" val="160466"/>
  <p:tag name="KSO_WM_UNIT_INDEX" val="1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1"/>
  <p:tag name="KSO_WM_TEMPLATE_CATEGORY" val="custom"/>
  <p:tag name="KSO_WM_TEMPLATE_INDEX" val="160466"/>
  <p:tag name="KSO_WM_UNIT_INDEX" val="1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2"/>
  <p:tag name="KSO_WM_TEMPLATE_CATEGORY" val="custom"/>
  <p:tag name="KSO_WM_TEMPLATE_INDEX" val="160466"/>
  <p:tag name="KSO_WM_UNIT_INDEX" val="1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3"/>
  <p:tag name="KSO_WM_TEMPLATE_CATEGORY" val="custom"/>
  <p:tag name="KSO_WM_TEMPLATE_INDEX" val="160466"/>
  <p:tag name="KSO_WM_UNIT_INDEX" val="1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4"/>
  <p:tag name="KSO_WM_TEMPLATE_CATEGORY" val="custom"/>
  <p:tag name="KSO_WM_TEMPLATE_INDEX" val="160466"/>
  <p:tag name="KSO_WM_UNIT_INDEX" val="14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1"/>
  <p:tag name="KSO_WM_UNIT_ID" val="custom160466_19*d*1"/>
  <p:tag name="KSO_WM_UNIT_CLEAR" val="0"/>
  <p:tag name="KSO_WM_UNIT_LAYERLEVEL" val="1"/>
  <p:tag name="KSO_WM_UNIT_VALUE" val="1109*1670"/>
  <p:tag name="KSO_WM_UNIT_HIGHLIGHT" val="0"/>
  <p:tag name="KSO_WM_UNIT_COMPATIBLE" val="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19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25*73"/>
  <p:tag name="KSO_WM_SLIDE_SIZE" val="622*36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EMPLATE_CATEGORY" val="custom"/>
  <p:tag name="KSO_WM_TEMPLATE_INDEX" val="160466"/>
</p:tagLst>
</file>

<file path=ppt/tags/tag61.xml><?xml version="1.0" encoding="utf-8"?>
<p:tagLst xmlns:p="http://schemas.openxmlformats.org/presentationml/2006/main">
  <p:tag name="KSO_WM_TEMPLATE_CATEGORY" val="custom"/>
  <p:tag name="KSO_WM_TEMPLATE_INDEX" val="160466"/>
</p:tagLst>
</file>

<file path=ppt/tags/tag62.xml><?xml version="1.0" encoding="utf-8"?>
<p:tagLst xmlns:p="http://schemas.openxmlformats.org/presentationml/2006/main">
  <p:tag name="KSO_WM_TEMPLATE_CATEGORY" val="custom"/>
  <p:tag name="KSO_WM_TEMPLATE_INDEX" val="160466"/>
</p:tagLst>
</file>

<file path=ppt/tags/tag63.xml><?xml version="1.0" encoding="utf-8"?>
<p:tagLst xmlns:p="http://schemas.openxmlformats.org/presentationml/2006/main">
  <p:tag name="KSO_WM_TEMPLATE_CATEGORY" val="custom"/>
  <p:tag name="KSO_WM_TEMPLATE_INDEX" val="16046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0"/>
  <p:tag name="KSO_WM_TEMPLATE_CATEGORY" val="custom"/>
  <p:tag name="KSO_WM_TEMPLATE_INDEX" val="160466"/>
  <p:tag name="KSO_WM_UNIT_INDEX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"/>
  <p:tag name="KSO_WM_TEMPLATE_CATEGORY" val="custom"/>
  <p:tag name="KSO_WM_TEMPLATE_INDEX" val="160466"/>
  <p:tag name="KSO_WM_UNIT_INDEX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2"/>
  <p:tag name="KSO_WM_TEMPLATE_CATEGORY" val="custom"/>
  <p:tag name="KSO_WM_TEMPLATE_INDEX" val="160466"/>
  <p:tag name="KSO_WM_UNIT_INDEX" val="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3"/>
  <p:tag name="KSO_WM_TEMPLATE_CATEGORY" val="custom"/>
  <p:tag name="KSO_WM_TEMPLATE_INDEX" val="160466"/>
  <p:tag name="KSO_WM_UNIT_INDEX" val="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4"/>
  <p:tag name="KSO_WM_TEMPLATE_CATEGORY" val="custom"/>
  <p:tag name="KSO_WM_TEMPLATE_INDEX" val="160466"/>
  <p:tag name="KSO_WM_UNIT_INDEX" val="4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5"/>
  <p:tag name="KSO_WM_TEMPLATE_CATEGORY" val="custom"/>
  <p:tag name="KSO_WM_TEMPLATE_INDEX" val="160466"/>
  <p:tag name="KSO_WM_UNIT_INDEX" val="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6"/>
  <p:tag name="KSO_WM_TEMPLATE_CATEGORY" val="custom"/>
  <p:tag name="KSO_WM_TEMPLATE_INDEX" val="160466"/>
  <p:tag name="KSO_WM_UNIT_INDEX" val="6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7"/>
  <p:tag name="KSO_WM_TEMPLATE_CATEGORY" val="custom"/>
  <p:tag name="KSO_WM_TEMPLATE_INDEX" val="160466"/>
  <p:tag name="KSO_WM_UNIT_INDEX" val="7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8"/>
  <p:tag name="KSO_WM_TEMPLATE_CATEGORY" val="custom"/>
  <p:tag name="KSO_WM_TEMPLATE_INDEX" val="160466"/>
  <p:tag name="KSO_WM_UNIT_INDEX" val="8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9"/>
  <p:tag name="KSO_WM_TEMPLATE_CATEGORY" val="custom"/>
  <p:tag name="KSO_WM_TEMPLATE_INDEX" val="160466"/>
  <p:tag name="KSO_WM_UNIT_INDEX" val="9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0"/>
  <p:tag name="KSO_WM_TEMPLATE_CATEGORY" val="custom"/>
  <p:tag name="KSO_WM_TEMPLATE_INDEX" val="160466"/>
  <p:tag name="KSO_WM_UNIT_INDEX" val="1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1"/>
  <p:tag name="KSO_WM_TEMPLATE_CATEGORY" val="custom"/>
  <p:tag name="KSO_WM_TEMPLATE_INDEX" val="160466"/>
  <p:tag name="KSO_WM_UNIT_INDEX" val="1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2"/>
  <p:tag name="KSO_WM_TEMPLATE_CATEGORY" val="custom"/>
  <p:tag name="KSO_WM_TEMPLATE_INDEX" val="160466"/>
  <p:tag name="KSO_WM_UNIT_INDEX" val="1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3"/>
  <p:tag name="KSO_WM_TEMPLATE_CATEGORY" val="custom"/>
  <p:tag name="KSO_WM_TEMPLATE_INDEX" val="160466"/>
  <p:tag name="KSO_WM_UNIT_INDEX" val="13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4"/>
  <p:tag name="KSO_WM_TEMPLATE_CATEGORY" val="custom"/>
  <p:tag name="KSO_WM_TEMPLATE_INDEX" val="160466"/>
  <p:tag name="KSO_WM_UNIT_INDEX" val="14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1"/>
  <p:tag name="KSO_WM_UNIT_ID" val="custom160466_19*d*1"/>
  <p:tag name="KSO_WM_UNIT_CLEAR" val="0"/>
  <p:tag name="KSO_WM_UNIT_LAYERLEVEL" val="1"/>
  <p:tag name="KSO_WM_UNIT_VALUE" val="1109*1670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8"/>
  <p:tag name="KSO_WM_SLIDE_SIZE" val="828*368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19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19*f*1"/>
  <p:tag name="KSO_WM_UNIT_CLEAR" val="1"/>
  <p:tag name="KSO_WM_UNIT_LAYERLEVEL" val="1"/>
  <p:tag name="KSO_WM_UNIT_VALUE" val="24"/>
  <p:tag name="KSO_WM_UNIT_HIGHLIGHT" val="0"/>
  <p:tag name="KSO_WM_UNIT_COMPATIBLE" val="0"/>
  <p:tag name="KSO_WM_UNIT_PRESET_TEXT_INDEX" val="4"/>
  <p:tag name="KSO_WM_UNIT_PRESET_TEXT_LEN" val="57"/>
</p:tagLst>
</file>

<file path=ppt/tags/tag82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25*73"/>
  <p:tag name="KSO_WM_SLIDE_SIZE" val="622*36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0"/>
  <p:tag name="KSO_WM_TEMPLATE_CATEGORY" val="custom"/>
  <p:tag name="KSO_WM_TEMPLATE_INDEX" val="160466"/>
  <p:tag name="KSO_WM_UNIT_INDEX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2"/>
  <p:tag name="KSO_WM_TEMPLATE_CATEGORY" val="custom"/>
  <p:tag name="KSO_WM_TEMPLATE_INDEX" val="160466"/>
  <p:tag name="KSO_WM_UNIT_INDEX" val="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3"/>
  <p:tag name="KSO_WM_TEMPLATE_CATEGORY" val="custom"/>
  <p:tag name="KSO_WM_TEMPLATE_INDEX" val="160466"/>
  <p:tag name="KSO_WM_UNIT_INDEX" val="3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4"/>
  <p:tag name="KSO_WM_TEMPLATE_CATEGORY" val="custom"/>
  <p:tag name="KSO_WM_TEMPLATE_INDEX" val="160466"/>
  <p:tag name="KSO_WM_UNIT_INDEX" val="4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5"/>
  <p:tag name="KSO_WM_TEMPLATE_CATEGORY" val="custom"/>
  <p:tag name="KSO_WM_TEMPLATE_INDEX" val="160466"/>
  <p:tag name="KSO_WM_UNIT_INDEX" val="5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6"/>
  <p:tag name="KSO_WM_TEMPLATE_CATEGORY" val="custom"/>
  <p:tag name="KSO_WM_TEMPLATE_INDEX" val="160466"/>
  <p:tag name="KSO_WM_UNIT_INDEX" val="6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7"/>
  <p:tag name="KSO_WM_TEMPLATE_CATEGORY" val="custom"/>
  <p:tag name="KSO_WM_TEMPLATE_INDEX" val="160466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8"/>
  <p:tag name="KSO_WM_TEMPLATE_CATEGORY" val="custom"/>
  <p:tag name="KSO_WM_TEMPLATE_INDEX" val="160466"/>
  <p:tag name="KSO_WM_UNIT_INDEX" val="8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9"/>
  <p:tag name="KSO_WM_TEMPLATE_CATEGORY" val="custom"/>
  <p:tag name="KSO_WM_TEMPLATE_INDEX" val="160466"/>
  <p:tag name="KSO_WM_UNIT_INDEX" val="9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0"/>
  <p:tag name="KSO_WM_TEMPLATE_CATEGORY" val="custom"/>
  <p:tag name="KSO_WM_TEMPLATE_INDEX" val="160466"/>
  <p:tag name="KSO_WM_UNIT_INDEX" val="1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1"/>
  <p:tag name="KSO_WM_TEMPLATE_CATEGORY" val="custom"/>
  <p:tag name="KSO_WM_TEMPLATE_INDEX" val="160466"/>
  <p:tag name="KSO_WM_UNIT_INDEX" val="1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2"/>
  <p:tag name="KSO_WM_TEMPLATE_CATEGORY" val="custom"/>
  <p:tag name="KSO_WM_TEMPLATE_INDEX" val="160466"/>
  <p:tag name="KSO_WM_UNIT_INDEX" val="1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3"/>
  <p:tag name="KSO_WM_TEMPLATE_CATEGORY" val="custom"/>
  <p:tag name="KSO_WM_TEMPLATE_INDEX" val="160466"/>
  <p:tag name="KSO_WM_UNIT_INDEX" val="13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4"/>
  <p:tag name="KSO_WM_TEMPLATE_CATEGORY" val="custom"/>
  <p:tag name="KSO_WM_TEMPLATE_INDEX" val="160466"/>
  <p:tag name="KSO_WM_UNIT_INDEX" val="14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5"/>
  <p:tag name="KSO_WM_TEMPLATE_CATEGORY" val="custom"/>
  <p:tag name="KSO_WM_TEMPLATE_INDEX" val="160466"/>
  <p:tag name="KSO_WM_UNIT_INDEX" val="15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0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0*f*1"/>
  <p:tag name="KSO_WM_UNIT_CLEAR" val="1"/>
  <p:tag name="KSO_WM_UNIT_LAYERLEVEL" val="1"/>
  <p:tag name="KSO_WM_UNIT_VALUE" val="72"/>
  <p:tag name="KSO_WM_UNIT_HIGHLIGHT" val="0"/>
  <p:tag name="KSO_WM_UNIT_COMPATIBLE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1_A000120140530A99PPBG">
  <a:themeElements>
    <a:clrScheme name="160187.187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5469</Words>
  <Application>WPS 演示</Application>
  <PresentationFormat>宽屏</PresentationFormat>
  <Paragraphs>253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1_A000120140530A99PPBG</vt:lpstr>
      <vt:lpstr>PowerPoint 演示文稿</vt:lpstr>
      <vt:lpstr>PowerPoint 演示文稿</vt:lpstr>
      <vt:lpstr>PowerPoint 演示文稿</vt:lpstr>
      <vt:lpstr>具体内容</vt:lpstr>
      <vt:lpstr>暗通道先验理论</vt:lpstr>
      <vt:lpstr>暗通道先验理论</vt:lpstr>
      <vt:lpstr>PowerPoint 演示文稿</vt:lpstr>
      <vt:lpstr>PowerPoint 演示文稿</vt:lpstr>
      <vt:lpstr>暗通道先验理论</vt:lpstr>
      <vt:lpstr>雾图形成模型</vt:lpstr>
      <vt:lpstr>雾图形成模型</vt:lpstr>
      <vt:lpstr>雾图形成模型</vt:lpstr>
      <vt:lpstr>PowerPoint 演示文稿</vt:lpstr>
      <vt:lpstr>雾图形成模型</vt:lpstr>
      <vt:lpstr>雾图形成模型</vt:lpstr>
      <vt:lpstr>雾图形成模型</vt:lpstr>
      <vt:lpstr>雾图形成模型</vt:lpstr>
      <vt:lpstr>PowerPoint 演示文稿</vt:lpstr>
      <vt:lpstr>PowerPoint 演示文稿</vt:lpstr>
      <vt:lpstr>最终效果欣赏</vt:lpstr>
      <vt:lpstr>最终效果欣赏 </vt:lpstr>
      <vt:lpstr>最终效果欣赏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谢谢收看！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照片去雾霾算法的研究</dc:title>
  <dc:creator>Feng Yu</dc:creator>
  <cp:lastModifiedBy>孙宏伟</cp:lastModifiedBy>
  <cp:revision>21</cp:revision>
  <dcterms:created xsi:type="dcterms:W3CDTF">2016-04-06T02:01:00Z</dcterms:created>
  <dcterms:modified xsi:type="dcterms:W3CDTF">2016-10-21T08:08:48Z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