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0" r:id="rId3"/>
    <p:sldId id="257" r:id="rId4"/>
    <p:sldId id="259" r:id="rId5"/>
    <p:sldId id="26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09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40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0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087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6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506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543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03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016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35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85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1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28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78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24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ED0CE8-B45E-4A6B-806A-636641598CB3}" type="datetimeFigureOut">
              <a:rPr lang="es-ES" smtClean="0"/>
              <a:t>17/04/2024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CFE762-1E0B-4252-AD26-FE6068249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37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26C73E7-661A-4320-867A-3DBCCCF9FEB4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4B9EDB9-CA21-430A-BD85-6D9AD808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37678"/>
            <a:ext cx="6089370" cy="259227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F3D9DE1-7385-4AF6-AD3E-B7ACDB5234CD}"/>
              </a:ext>
            </a:extLst>
          </p:cNvPr>
          <p:cNvSpPr txBox="1"/>
          <p:nvPr/>
        </p:nvSpPr>
        <p:spPr>
          <a:xfrm>
            <a:off x="6089370" y="996881"/>
            <a:ext cx="609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TRABAJO DE FIN DE GRADO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4CE17C-94CD-436D-94C7-9A590175EE23}"/>
              </a:ext>
            </a:extLst>
          </p:cNvPr>
          <p:cNvSpPr txBox="1"/>
          <p:nvPr/>
        </p:nvSpPr>
        <p:spPr>
          <a:xfrm>
            <a:off x="6096000" y="2348987"/>
            <a:ext cx="60893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b="1" dirty="0">
                <a:solidFill>
                  <a:schemeClr val="bg1"/>
                </a:solidFill>
              </a:rPr>
              <a:t>DESARROLLO Y OPTIMIZACIÓN DE UN EXPERT ADVISOR BASADO EN EL INDICADOR DE ICHIMOKU Y EL RSI</a:t>
            </a:r>
          </a:p>
          <a:p>
            <a:pPr algn="ctr"/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CC0EDE7-0728-4276-B290-4404C2F9109D}"/>
              </a:ext>
            </a:extLst>
          </p:cNvPr>
          <p:cNvSpPr txBox="1"/>
          <p:nvPr/>
        </p:nvSpPr>
        <p:spPr>
          <a:xfrm>
            <a:off x="6312023" y="4429957"/>
            <a:ext cx="587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Autor</a:t>
            </a:r>
            <a:r>
              <a:rPr lang="es-ES" dirty="0">
                <a:solidFill>
                  <a:schemeClr val="bg1"/>
                </a:solidFill>
              </a:rPr>
              <a:t>:  Sergio Bolaños Díaz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 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Tutor</a:t>
            </a:r>
            <a:r>
              <a:rPr lang="es-ES" dirty="0">
                <a:solidFill>
                  <a:schemeClr val="bg1"/>
                </a:solidFill>
              </a:rPr>
              <a:t>:  Carlos Grima Izquierdo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956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4616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OPERACIÓN DE VENTA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E97BBA-58EF-4B0E-A156-F8FB707A6F11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OPERACIÓN EN CORTO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88E031-8BD7-4E28-B155-511E62BC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699"/>
            <a:ext cx="12192000" cy="53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3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4616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OPTIMIZACIÓN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FF893A-02F4-47EA-BA09-9BE7DE68ECE8}"/>
              </a:ext>
            </a:extLst>
          </p:cNvPr>
          <p:cNvSpPr txBox="1"/>
          <p:nvPr/>
        </p:nvSpPr>
        <p:spPr>
          <a:xfrm>
            <a:off x="150920" y="1926503"/>
            <a:ext cx="120410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342900" indent="-342900">
              <a:buFontTx/>
              <a:buChar char="-"/>
            </a:pPr>
            <a:r>
              <a:rPr lang="es-ES" sz="2800" dirty="0"/>
              <a:t>Encontrar un Conjunto de valores (Sets) mediante el cuál nuestro sistema genere beneficios</a:t>
            </a:r>
          </a:p>
          <a:p>
            <a:pPr marL="342900" indent="-342900">
              <a:buFontTx/>
              <a:buChar char="-"/>
            </a:pPr>
            <a:endParaRPr lang="es-ES" sz="2800" dirty="0"/>
          </a:p>
          <a:p>
            <a:pPr marL="342900" indent="-342900">
              <a:buFontTx/>
              <a:buChar char="-"/>
            </a:pPr>
            <a:r>
              <a:rPr lang="es-ES" sz="2800" dirty="0"/>
              <a:t>Optimización genética en los dos primeros tercios del histórico</a:t>
            </a:r>
          </a:p>
          <a:p>
            <a:pPr marL="342900" indent="-342900">
              <a:buFontTx/>
              <a:buChar char="-"/>
            </a:pPr>
            <a:endParaRPr lang="es-ES" sz="2800" dirty="0"/>
          </a:p>
          <a:p>
            <a:pPr marL="342900" indent="-342900">
              <a:buFontTx/>
              <a:buChar char="-"/>
            </a:pPr>
            <a:r>
              <a:rPr lang="es-ES" sz="2800" dirty="0"/>
              <a:t>Optimización por fuerza bruta de los parámetros por pares</a:t>
            </a:r>
          </a:p>
          <a:p>
            <a:pPr marL="342900" indent="-342900">
              <a:buFontTx/>
              <a:buChar char="-"/>
            </a:pPr>
            <a:endParaRPr lang="es-ES" sz="2800" dirty="0"/>
          </a:p>
          <a:p>
            <a:pPr marL="342900" indent="-342900">
              <a:buFontTx/>
              <a:buChar char="-"/>
            </a:pPr>
            <a:r>
              <a:rPr lang="es-ES" sz="2800" dirty="0"/>
              <a:t>El conjunto de valores encontrado genera beneficios en el ultimo tercio del histórico                  </a:t>
            </a:r>
          </a:p>
          <a:p>
            <a:pPr marL="342900" indent="-342900">
              <a:buFontTx/>
              <a:buChar char="-"/>
            </a:pPr>
            <a:endParaRPr lang="es-ES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D360BD-AA4A-46B8-88D4-8468F9F330D6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OPTIMIZACIÓN</a:t>
            </a:r>
          </a:p>
        </p:txBody>
      </p:sp>
    </p:spTree>
    <p:extLst>
      <p:ext uri="{BB962C8B-B14F-4D97-AF65-F5344CB8AC3E}">
        <p14:creationId xmlns:p14="http://schemas.microsoft.com/office/powerpoint/2010/main" val="234435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4616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SELECCIÓN DE SETS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FF893A-02F4-47EA-BA09-9BE7DE68ECE8}"/>
              </a:ext>
            </a:extLst>
          </p:cNvPr>
          <p:cNvSpPr txBox="1"/>
          <p:nvPr/>
        </p:nvSpPr>
        <p:spPr>
          <a:xfrm>
            <a:off x="150920" y="1799963"/>
            <a:ext cx="1204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800" dirty="0"/>
              <a:t>Los sets válidos se encuentran en el centro de una meseta</a:t>
            </a:r>
          </a:p>
          <a:p>
            <a:pPr marL="342900" indent="-342900">
              <a:buFontTx/>
              <a:buChar char="-"/>
            </a:pPr>
            <a:endParaRPr lang="es-ES" sz="2800" dirty="0"/>
          </a:p>
          <a:p>
            <a:r>
              <a:rPr lang="es-ES" sz="2800" dirty="0"/>
              <a:t>-  Los sets no válidos se encuentran en zonas de beneficios muy dispares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D48EA3-C35A-4D06-BA44-C13BA745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79" y="3586579"/>
            <a:ext cx="7024641" cy="29333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3245469-C85E-4FBE-8231-A0C8083AF297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1631E5-0112-4DD7-BB6E-2CC654D3DD56}"/>
              </a:ext>
            </a:extLst>
          </p:cNvPr>
          <p:cNvSpPr txBox="1"/>
          <p:nvPr/>
        </p:nvSpPr>
        <p:spPr>
          <a:xfrm>
            <a:off x="0" y="22244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SELECCIÓN DE SETS</a:t>
            </a:r>
          </a:p>
        </p:txBody>
      </p:sp>
    </p:spTree>
    <p:extLst>
      <p:ext uri="{BB962C8B-B14F-4D97-AF65-F5344CB8AC3E}">
        <p14:creationId xmlns:p14="http://schemas.microsoft.com/office/powerpoint/2010/main" val="159355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26CA2D-7C84-497F-A396-EC6CBF4B0F37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22244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EJEMPLO DE SET OPTIMIZADO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FF893A-02F4-47EA-BA09-9BE7DE68ECE8}"/>
              </a:ext>
            </a:extLst>
          </p:cNvPr>
          <p:cNvSpPr txBox="1"/>
          <p:nvPr/>
        </p:nvSpPr>
        <p:spPr>
          <a:xfrm>
            <a:off x="150920" y="1859340"/>
            <a:ext cx="1204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800" dirty="0"/>
              <a:t>Periodo </a:t>
            </a:r>
            <a:r>
              <a:rPr lang="es-ES" sz="2800" dirty="0" err="1"/>
              <a:t>Tenkan-Sen</a:t>
            </a:r>
            <a:r>
              <a:rPr lang="es-ES" sz="2800" dirty="0"/>
              <a:t>: 6, Periodo </a:t>
            </a:r>
            <a:r>
              <a:rPr lang="es-ES" sz="2800" dirty="0" err="1"/>
              <a:t>Kijun-Sen</a:t>
            </a:r>
            <a:r>
              <a:rPr lang="es-ES" sz="2800" dirty="0"/>
              <a:t>: 12, Periodo </a:t>
            </a:r>
            <a:r>
              <a:rPr lang="es-ES" sz="2800" dirty="0" err="1"/>
              <a:t>SenkouSpanB</a:t>
            </a:r>
            <a:r>
              <a:rPr lang="es-ES" sz="2800" dirty="0"/>
              <a:t>: 67, Periodo RSI: 16, Sobrecompra: 70, Sobreventa: 30 </a:t>
            </a:r>
          </a:p>
          <a:p>
            <a:pPr marL="342900" indent="-342900">
              <a:buFontTx/>
              <a:buChar char="-"/>
            </a:pPr>
            <a:r>
              <a:rPr lang="es-ES" sz="2800" dirty="0"/>
              <a:t>Prueba en  XAUUSD con </a:t>
            </a:r>
            <a:r>
              <a:rPr lang="es-ES" sz="2800" dirty="0" err="1"/>
              <a:t>TimeFrame</a:t>
            </a:r>
            <a:r>
              <a:rPr lang="es-ES" sz="2800" dirty="0"/>
              <a:t> de 4 horas</a:t>
            </a:r>
          </a:p>
          <a:p>
            <a:pPr marL="342900" indent="-342900">
              <a:buFontTx/>
              <a:buChar char="-"/>
            </a:pPr>
            <a:r>
              <a:rPr lang="es-ES" sz="2800" dirty="0"/>
              <a:t>Beneficio de 9149.70 dólares en 113 transacciones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3B7182-3589-46A6-9D95-5098476B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07" y="3899609"/>
            <a:ext cx="7610475" cy="2609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4623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ector gratuito diseño de fondo negro oscuro con rayas">
            <a:extLst>
              <a:ext uri="{FF2B5EF4-FFF2-40B4-BE49-F238E27FC236}">
                <a16:creationId xmlns:a16="http://schemas.microsoft.com/office/drawing/2014/main" id="{97588520-E468-4CE1-B670-D88BEBD97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DC8273E-4768-498C-8C76-A1B454FD32A1}"/>
              </a:ext>
            </a:extLst>
          </p:cNvPr>
          <p:cNvSpPr txBox="1"/>
          <p:nvPr/>
        </p:nvSpPr>
        <p:spPr>
          <a:xfrm>
            <a:off x="0" y="1731145"/>
            <a:ext cx="12162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1"/>
                </a:solidFill>
              </a:rPr>
              <a:t>¡GRACIAS POR SU ATENCIÓN!</a:t>
            </a:r>
            <a:r>
              <a:rPr lang="es-ES" sz="4400" dirty="0"/>
              <a:t>!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9B87C4-FA2F-4C51-A44F-811B4BD368CA}"/>
              </a:ext>
            </a:extLst>
          </p:cNvPr>
          <p:cNvSpPr txBox="1"/>
          <p:nvPr/>
        </p:nvSpPr>
        <p:spPr>
          <a:xfrm>
            <a:off x="29593" y="3179684"/>
            <a:ext cx="12162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1"/>
                </a:solidFill>
              </a:rPr>
              <a:t>Turno de preguntas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9753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4616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EXPERT ADVISOR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BBDC0D-090C-46FB-AC4B-1B8F0442F0B6}"/>
              </a:ext>
            </a:extLst>
          </p:cNvPr>
          <p:cNvSpPr txBox="1"/>
          <p:nvPr/>
        </p:nvSpPr>
        <p:spPr>
          <a:xfrm>
            <a:off x="426129" y="2834196"/>
            <a:ext cx="60900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s-ES" sz="2800" dirty="0"/>
              <a:t>Programa informático</a:t>
            </a:r>
          </a:p>
          <a:p>
            <a:pPr marL="457200" indent="-457200">
              <a:buFontTx/>
              <a:buChar char="-"/>
            </a:pPr>
            <a:endParaRPr lang="es-ES" sz="2800" dirty="0"/>
          </a:p>
          <a:p>
            <a:pPr marL="457200" indent="-457200">
              <a:buFontTx/>
              <a:buChar char="-"/>
            </a:pPr>
            <a:r>
              <a:rPr lang="es-ES" sz="2800" dirty="0"/>
              <a:t>Opera de forma automática</a:t>
            </a:r>
          </a:p>
          <a:p>
            <a:pPr marL="457200" indent="-457200">
              <a:buFontTx/>
              <a:buChar char="-"/>
            </a:pPr>
            <a:endParaRPr lang="es-ES" sz="2800" dirty="0"/>
          </a:p>
          <a:p>
            <a:pPr marL="457200" indent="-457200">
              <a:buFontTx/>
              <a:buChar char="-"/>
            </a:pPr>
            <a:r>
              <a:rPr lang="es-ES" sz="2800" dirty="0"/>
              <a:t>Ayuda a la toma de decisiones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BEFEEC-39BB-4A7B-A4D8-BBF88B2DBE8C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EXPERT ADVISOR</a:t>
            </a:r>
          </a:p>
        </p:txBody>
      </p:sp>
      <p:pic>
        <p:nvPicPr>
          <p:cNvPr id="1028" name="Picture 4" descr="crecimiento grafico gráfico en un ordenador portátil pantalla. negocio  análisis concepto y Finanzas 35489202 PNG">
            <a:extLst>
              <a:ext uri="{FF2B5EF4-FFF2-40B4-BE49-F238E27FC236}">
                <a16:creationId xmlns:a16="http://schemas.microsoft.com/office/drawing/2014/main" id="{F19997AE-F999-4E90-BD2D-2467646C9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531" y="2297148"/>
            <a:ext cx="4910482" cy="37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3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4616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solidFill>
                  <a:schemeClr val="bg1"/>
                </a:solidFill>
              </a:rPr>
              <a:t>MetaTrader</a:t>
            </a:r>
            <a:r>
              <a:rPr lang="es-ES" sz="54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78CB3C-BB37-4182-A0BB-5D645C6D137F}"/>
              </a:ext>
            </a:extLst>
          </p:cNvPr>
          <p:cNvSpPr txBox="1"/>
          <p:nvPr/>
        </p:nvSpPr>
        <p:spPr>
          <a:xfrm>
            <a:off x="470518" y="2511202"/>
            <a:ext cx="44033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800" dirty="0"/>
              <a:t>¿Qué es </a:t>
            </a:r>
            <a:r>
              <a:rPr lang="es-ES" sz="2800" dirty="0" err="1"/>
              <a:t>MetaTrader</a:t>
            </a:r>
            <a:r>
              <a:rPr lang="es-ES" sz="2800" dirty="0"/>
              <a:t> 4?</a:t>
            </a:r>
          </a:p>
          <a:p>
            <a:pPr marL="285750" indent="-285750">
              <a:buFontTx/>
              <a:buChar char="-"/>
            </a:pPr>
            <a:endParaRPr lang="es-ES" sz="2800" dirty="0"/>
          </a:p>
          <a:p>
            <a:pPr marL="285750" indent="-285750">
              <a:buFontTx/>
              <a:buChar char="-"/>
            </a:pPr>
            <a:r>
              <a:rPr lang="es-ES" sz="2800" dirty="0"/>
              <a:t>Plataforma de trading en línea</a:t>
            </a:r>
          </a:p>
          <a:p>
            <a:pPr marL="285750" indent="-285750">
              <a:buFontTx/>
              <a:buChar char="-"/>
            </a:pPr>
            <a:endParaRPr lang="es-ES" sz="2800" dirty="0"/>
          </a:p>
          <a:p>
            <a:pPr marL="285750" indent="-285750">
              <a:buFontTx/>
              <a:buChar char="-"/>
            </a:pPr>
            <a:r>
              <a:rPr lang="es-ES" sz="2800" dirty="0"/>
              <a:t>Será donde probemos nuestro sistema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06737E-48E0-49AF-BCEB-10372453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04" y="2031298"/>
            <a:ext cx="6454068" cy="40683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8A331CE-09E0-4023-9E6E-D3A3C19F7490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METATRADER 4</a:t>
            </a:r>
          </a:p>
        </p:txBody>
      </p:sp>
    </p:spTree>
    <p:extLst>
      <p:ext uri="{BB962C8B-B14F-4D97-AF65-F5344CB8AC3E}">
        <p14:creationId xmlns:p14="http://schemas.microsoft.com/office/powerpoint/2010/main" val="229404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4616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solidFill>
                  <a:schemeClr val="bg1"/>
                </a:solidFill>
              </a:rPr>
              <a:t>MetaEditor</a:t>
            </a:r>
            <a:r>
              <a:rPr lang="es-ES" sz="54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78CB3C-BB37-4182-A0BB-5D645C6D137F}"/>
              </a:ext>
            </a:extLst>
          </p:cNvPr>
          <p:cNvSpPr txBox="1"/>
          <p:nvPr/>
        </p:nvSpPr>
        <p:spPr>
          <a:xfrm>
            <a:off x="307623" y="2896004"/>
            <a:ext cx="39844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 ¿Qué es </a:t>
            </a:r>
            <a:r>
              <a:rPr lang="es-ES" sz="2800" dirty="0" err="1"/>
              <a:t>Metaeditor</a:t>
            </a:r>
            <a:r>
              <a:rPr lang="es-ES" sz="2800" dirty="0"/>
              <a:t> 4?</a:t>
            </a:r>
          </a:p>
          <a:p>
            <a:pPr marL="457200" indent="-457200">
              <a:buFontTx/>
              <a:buChar char="-"/>
            </a:pPr>
            <a:endParaRPr lang="es-ES" sz="2800" dirty="0"/>
          </a:p>
          <a:p>
            <a:r>
              <a:rPr lang="es-ES" sz="2800" dirty="0"/>
              <a:t>- Entorno de desarrollo</a:t>
            </a:r>
          </a:p>
          <a:p>
            <a:pPr marL="457200" indent="-457200">
              <a:buFontTx/>
              <a:buChar char="-"/>
            </a:pPr>
            <a:endParaRPr lang="es-ES" sz="2800" dirty="0"/>
          </a:p>
          <a:p>
            <a:r>
              <a:rPr lang="es-ES" sz="2800" dirty="0"/>
              <a:t>- Lenguaje propio (</a:t>
            </a:r>
            <a:r>
              <a:rPr lang="es-ES" sz="2800" dirty="0" err="1"/>
              <a:t>mql</a:t>
            </a:r>
            <a:r>
              <a:rPr lang="es-ES" sz="2800" dirty="0"/>
              <a:t>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47E4873-688F-4EFD-BBE2-F34BE735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670" y="1926503"/>
            <a:ext cx="7353707" cy="44698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26D060B-595F-4E63-B0CF-305457899F1D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METAEDITOR 4</a:t>
            </a:r>
          </a:p>
        </p:txBody>
      </p:sp>
    </p:spTree>
    <p:extLst>
      <p:ext uri="{BB962C8B-B14F-4D97-AF65-F5344CB8AC3E}">
        <p14:creationId xmlns:p14="http://schemas.microsoft.com/office/powerpoint/2010/main" val="128722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A760A75-6122-48E9-959A-00787C024FC0}"/>
              </a:ext>
            </a:extLst>
          </p:cNvPr>
          <p:cNvSpPr txBox="1"/>
          <p:nvPr/>
        </p:nvSpPr>
        <p:spPr>
          <a:xfrm>
            <a:off x="426128" y="2415478"/>
            <a:ext cx="3844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800" dirty="0"/>
              <a:t>Entrar en largo</a:t>
            </a:r>
          </a:p>
          <a:p>
            <a:pPr marL="285750" indent="-285750">
              <a:buFontTx/>
              <a:buChar char="-"/>
            </a:pPr>
            <a:endParaRPr lang="es-ES" sz="2800" dirty="0"/>
          </a:p>
          <a:p>
            <a:pPr marL="285750" indent="-285750">
              <a:buFontTx/>
              <a:buChar char="-"/>
            </a:pPr>
            <a:r>
              <a:rPr lang="es-ES" sz="2800" dirty="0"/>
              <a:t>Entrar en corto</a:t>
            </a:r>
          </a:p>
          <a:p>
            <a:endParaRPr lang="es-ES" sz="2800" dirty="0"/>
          </a:p>
          <a:p>
            <a:pPr marL="285750" indent="-285750">
              <a:buFontTx/>
              <a:buChar char="-"/>
            </a:pPr>
            <a:r>
              <a:rPr lang="es-ES" sz="2800" dirty="0" err="1"/>
              <a:t>Timeframe</a:t>
            </a:r>
            <a:endParaRPr lang="es-ES" sz="2800" dirty="0"/>
          </a:p>
          <a:p>
            <a:pPr marL="285750" indent="-285750">
              <a:buFontTx/>
              <a:buChar char="-"/>
            </a:pPr>
            <a:endParaRPr lang="es-ES" sz="2800" dirty="0"/>
          </a:p>
          <a:p>
            <a:pPr marL="285750" indent="-285750">
              <a:buFontTx/>
              <a:buChar char="-"/>
            </a:pPr>
            <a:r>
              <a:rPr lang="es-ES" sz="2800" dirty="0"/>
              <a:t>Vela</a:t>
            </a:r>
          </a:p>
          <a:p>
            <a:endParaRPr lang="es-ES" sz="2800" dirty="0"/>
          </a:p>
          <a:p>
            <a:endParaRPr lang="es-ES" sz="28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7AC175C-8789-4252-9E1D-015FB99142CE}"/>
              </a:ext>
            </a:extLst>
          </p:cNvPr>
          <p:cNvSpPr txBox="1"/>
          <p:nvPr/>
        </p:nvSpPr>
        <p:spPr>
          <a:xfrm>
            <a:off x="2831977" y="485954"/>
            <a:ext cx="6767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CONCEPTOS BÁSICOS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89D818E-EDC5-47E2-834F-D67B98BB1A61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CONCEPTOS BÁSICOS</a:t>
            </a:r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ED62718E-B269-4BBB-B3EF-531A98D1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59" y="2055614"/>
            <a:ext cx="7362545" cy="43164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3757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4616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ICHIMOKU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78CB3C-BB37-4182-A0BB-5D645C6D137F}"/>
              </a:ext>
            </a:extLst>
          </p:cNvPr>
          <p:cNvSpPr txBox="1"/>
          <p:nvPr/>
        </p:nvSpPr>
        <p:spPr>
          <a:xfrm>
            <a:off x="257452" y="3137897"/>
            <a:ext cx="4314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800" dirty="0"/>
              <a:t>Consta de 5 líneas </a:t>
            </a:r>
          </a:p>
          <a:p>
            <a:pPr marL="285750" indent="-285750">
              <a:buFontTx/>
              <a:buChar char="-"/>
            </a:pPr>
            <a:endParaRPr lang="es-ES" sz="2800" dirty="0"/>
          </a:p>
          <a:p>
            <a:pPr marL="285750" indent="-285750">
              <a:buFontTx/>
              <a:buChar char="-"/>
            </a:pPr>
            <a:r>
              <a:rPr lang="es-ES" sz="2800" dirty="0"/>
              <a:t>Nube</a:t>
            </a:r>
          </a:p>
          <a:p>
            <a:pPr marL="285750" indent="-285750" algn="ctr">
              <a:buFontTx/>
              <a:buChar char="-"/>
            </a:pPr>
            <a:endParaRPr lang="es-ES" sz="2800" dirty="0"/>
          </a:p>
          <a:p>
            <a:pPr algn="ctr"/>
            <a:endParaRPr lang="es-ES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0E1963-ECB9-49B5-94FC-A5A7666F3DFF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ICHIMOKU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012CB2A-9C2E-4CBE-A5ED-18987FEB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08" y="2239922"/>
            <a:ext cx="7656742" cy="40427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1404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4616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RSI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78CB3C-BB37-4182-A0BB-5D645C6D137F}"/>
              </a:ext>
            </a:extLst>
          </p:cNvPr>
          <p:cNvSpPr txBox="1"/>
          <p:nvPr/>
        </p:nvSpPr>
        <p:spPr>
          <a:xfrm>
            <a:off x="239695" y="2349816"/>
            <a:ext cx="6498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 Mide la fuerza relativa de un activo</a:t>
            </a:r>
          </a:p>
          <a:p>
            <a:endParaRPr lang="es-ES" sz="2800" dirty="0"/>
          </a:p>
          <a:p>
            <a:r>
              <a:rPr lang="es-ES" sz="2800" dirty="0"/>
              <a:t>- Valor comprendido de 0 a 100</a:t>
            </a:r>
          </a:p>
          <a:p>
            <a:pPr marL="285750" indent="-285750">
              <a:buFontTx/>
              <a:buChar char="-"/>
            </a:pPr>
            <a:endParaRPr lang="es-ES" sz="2800" dirty="0"/>
          </a:p>
          <a:p>
            <a:r>
              <a:rPr lang="es-ES" sz="2800" dirty="0"/>
              <a:t>- RSI &gt; 70 indica sobrecompra</a:t>
            </a:r>
          </a:p>
          <a:p>
            <a:endParaRPr lang="es-ES" sz="2800" dirty="0"/>
          </a:p>
          <a:p>
            <a:r>
              <a:rPr lang="es-ES" sz="2800" dirty="0"/>
              <a:t>- RSI &lt; 30 indica sobreventa</a:t>
            </a:r>
          </a:p>
          <a:p>
            <a:pPr algn="ctr"/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2A8C28-749C-4473-A3B1-A0A64270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51" y="2349816"/>
            <a:ext cx="4935984" cy="34179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AFC7585-92A9-46BB-87F1-FD2F1983E280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RSI</a:t>
            </a:r>
          </a:p>
        </p:txBody>
      </p:sp>
    </p:spTree>
    <p:extLst>
      <p:ext uri="{BB962C8B-B14F-4D97-AF65-F5344CB8AC3E}">
        <p14:creationId xmlns:p14="http://schemas.microsoft.com/office/powerpoint/2010/main" val="248533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4616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FUNCIONAMIENTO DEL SISTEMA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78CB3C-BB37-4182-A0BB-5D645C6D137F}"/>
              </a:ext>
            </a:extLst>
          </p:cNvPr>
          <p:cNvSpPr txBox="1"/>
          <p:nvPr/>
        </p:nvSpPr>
        <p:spPr>
          <a:xfrm>
            <a:off x="242657" y="2057931"/>
            <a:ext cx="56965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800" b="1" dirty="0"/>
              <a:t>Entraremos largo </a:t>
            </a:r>
            <a:r>
              <a:rPr lang="es-ES" sz="2800" dirty="0"/>
              <a:t>si el precio cruza hacia arriba el límite superior de la nube y el valor del RSI se encuentra por debajo de la sobrecompra</a:t>
            </a:r>
          </a:p>
          <a:p>
            <a:pPr lvl="0"/>
            <a:endParaRPr lang="es-ES" sz="2800" dirty="0"/>
          </a:p>
          <a:p>
            <a:pPr lvl="0"/>
            <a:r>
              <a:rPr lang="es-ES" sz="2800" b="1" dirty="0"/>
              <a:t>Entraremos en corto </a:t>
            </a:r>
            <a:r>
              <a:rPr lang="es-ES" sz="2800" dirty="0"/>
              <a:t>si el precio cruza hacia abajo el límite inferior de la nube y el valor del RSI se encuentra por encima de la sobreventa</a:t>
            </a:r>
          </a:p>
          <a:p>
            <a:pPr algn="ctr"/>
            <a:endParaRPr lang="es-ES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FAC31CF-C6CB-4E3A-86CB-D4129DBB0A85}"/>
              </a:ext>
            </a:extLst>
          </p:cNvPr>
          <p:cNvSpPr txBox="1"/>
          <p:nvPr/>
        </p:nvSpPr>
        <p:spPr>
          <a:xfrm>
            <a:off x="6096001" y="2057931"/>
            <a:ext cx="60131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800" b="1" dirty="0"/>
              <a:t>Saldremos del corto </a:t>
            </a:r>
            <a:r>
              <a:rPr lang="es-ES" sz="2800" dirty="0"/>
              <a:t>si el precio cruza hacia arriba el límite superior de la nube y además el valor del RSI se encuentra por debajo de sobrecompra</a:t>
            </a:r>
          </a:p>
          <a:p>
            <a:pPr lvl="0"/>
            <a:endParaRPr lang="es-ES" sz="2800" dirty="0"/>
          </a:p>
          <a:p>
            <a:pPr lvl="0"/>
            <a:r>
              <a:rPr lang="es-ES" sz="2800" b="1" dirty="0"/>
              <a:t>Saldremos del largo </a:t>
            </a:r>
            <a:r>
              <a:rPr lang="es-ES" sz="2800" dirty="0"/>
              <a:t>si el precio cruza hacia abajo el límite inferior de la nube y además el valor del RSI se encuentra por encima de la zona de sobreventa</a:t>
            </a:r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B50D26-ECF9-4BF6-A490-8940F2F0AD5F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FUNCIONAMIENTO DEL SISTEMA</a:t>
            </a:r>
          </a:p>
        </p:txBody>
      </p:sp>
    </p:spTree>
    <p:extLst>
      <p:ext uri="{BB962C8B-B14F-4D97-AF65-F5344CB8AC3E}">
        <p14:creationId xmlns:p14="http://schemas.microsoft.com/office/powerpoint/2010/main" val="281513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86B223B-C140-4CD4-97AF-517E6F882236}"/>
              </a:ext>
            </a:extLst>
          </p:cNvPr>
          <p:cNvSpPr txBox="1"/>
          <p:nvPr/>
        </p:nvSpPr>
        <p:spPr>
          <a:xfrm>
            <a:off x="0" y="46163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OPERACIÓN DE COMPRA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70DEC36-B465-4C3C-9EEB-AEC05557B718}"/>
              </a:ext>
            </a:extLst>
          </p:cNvPr>
          <p:cNvSpPr/>
          <p:nvPr/>
        </p:nvSpPr>
        <p:spPr>
          <a:xfrm>
            <a:off x="0" y="-79897"/>
            <a:ext cx="12192000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/>
              <a:t>OPERACIÓN EN LARGO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19D4AA-2936-4FD7-9FD4-CDD5D46F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763"/>
            <a:ext cx="12192000" cy="53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69509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1828</TotalTime>
  <Words>392</Words>
  <Application>Microsoft Office PowerPoint</Application>
  <PresentationFormat>Panorámica</PresentationFormat>
  <Paragraphs>82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49</cp:revision>
  <dcterms:created xsi:type="dcterms:W3CDTF">2024-04-08T18:03:45Z</dcterms:created>
  <dcterms:modified xsi:type="dcterms:W3CDTF">2024-04-17T07:10:19Z</dcterms:modified>
</cp:coreProperties>
</file>