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0" r:id="rId2"/>
  </p:sldMasterIdLst>
  <p:notesMasterIdLst>
    <p:notesMasterId r:id="rId31"/>
  </p:notesMasterIdLst>
  <p:sldIdLst>
    <p:sldId id="294" r:id="rId3"/>
    <p:sldId id="638" r:id="rId4"/>
    <p:sldId id="261" r:id="rId5"/>
    <p:sldId id="285" r:id="rId6"/>
    <p:sldId id="616" r:id="rId7"/>
    <p:sldId id="655" r:id="rId8"/>
    <p:sldId id="650" r:id="rId9"/>
    <p:sldId id="656" r:id="rId10"/>
    <p:sldId id="657" r:id="rId11"/>
    <p:sldId id="658" r:id="rId12"/>
    <p:sldId id="659" r:id="rId13"/>
    <p:sldId id="667" r:id="rId14"/>
    <p:sldId id="668" r:id="rId15"/>
    <p:sldId id="651" r:id="rId16"/>
    <p:sldId id="662" r:id="rId17"/>
    <p:sldId id="663" r:id="rId18"/>
    <p:sldId id="298" r:id="rId19"/>
    <p:sldId id="643" r:id="rId20"/>
    <p:sldId id="644" r:id="rId21"/>
    <p:sldId id="646" r:id="rId22"/>
    <p:sldId id="652" r:id="rId23"/>
    <p:sldId id="653" r:id="rId24"/>
    <p:sldId id="660" r:id="rId25"/>
    <p:sldId id="661" r:id="rId26"/>
    <p:sldId id="637" r:id="rId27"/>
    <p:sldId id="654" r:id="rId28"/>
    <p:sldId id="669" r:id="rId29"/>
    <p:sldId id="289"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Chen" initials="WC"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CA4"/>
    <a:srgbClr val="2E75B6"/>
    <a:srgbClr val="8FAADC"/>
    <a:srgbClr val="6195CB"/>
    <a:srgbClr val="0F5C94"/>
    <a:srgbClr val="AFABAB"/>
    <a:srgbClr val="767171"/>
    <a:srgbClr val="E27726"/>
    <a:srgbClr val="D6DCE5"/>
    <a:srgbClr val="1F54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3">
              <a:alpha val="20000"/>
            </a:schemeClr>
          </a:solidFill>
        </a:fill>
      </a:tcStyle>
    </a:wholeTbl>
    <a:band2H>
      <a:tcTxStyle/>
      <a:tcStyle>
        <a:tcBdr/>
        <a:fill>
          <a:solidFill>
            <a:srgbClr val="FFFFFF"/>
          </a:solidFill>
        </a:fill>
      </a:tcStyle>
    </a:band2H>
    <a:firstCol>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3">
              <a:alpha val="20000"/>
            </a:schemeClr>
          </a:solidFill>
        </a:fill>
      </a:tcStyle>
    </a:firstCol>
    <a:lastRow>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solidFill>
                <a:schemeClr val="accent3"/>
              </a:solidFill>
              <a:prstDash val="solid"/>
              <a:round/>
            </a:ln>
          </a:top>
          <a:bottom>
            <a:ln w="12700" cap="flat">
              <a:solidFill>
                <a:schemeClr val="accent3"/>
              </a:solidFill>
              <a:prstDash val="solid"/>
              <a:round/>
            </a:ln>
          </a:bottom>
          <a:insideH>
            <a:ln w="12700" cap="flat">
              <a:noFill/>
              <a:miter lim="400000"/>
            </a:ln>
          </a:insideH>
          <a:insideV>
            <a:ln w="12700" cap="flat">
              <a:noFill/>
              <a:miter lim="400000"/>
            </a:ln>
          </a:insideV>
        </a:tcBdr>
        <a:fill>
          <a:noFill/>
        </a:fill>
      </a:tcStyle>
    </a:lastRow>
    <a:firstRow>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solidFill>
                <a:schemeClr val="accent3"/>
              </a:solidFill>
              <a:prstDash val="solid"/>
              <a:round/>
            </a:ln>
          </a:top>
          <a:bottom>
            <a:ln w="12700" cap="flat">
              <a:solidFill>
                <a:schemeClr val="accent3"/>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微软雅黑"/>
          <a:ea typeface="微软雅黑"/>
          <a:cs typeface="微软雅黑"/>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微软雅黑"/>
          <a:ea typeface="微软雅黑"/>
          <a:cs typeface="微软雅黑"/>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微软雅黑"/>
          <a:ea typeface="微软雅黑"/>
          <a:cs typeface="微软雅黑"/>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91479" autoAdjust="0"/>
  </p:normalViewPr>
  <p:slideViewPr>
    <p:cSldViewPr snapToGrid="0" showGuides="1">
      <p:cViewPr varScale="1">
        <p:scale>
          <a:sx n="78" d="100"/>
          <a:sy n="78" d="100"/>
        </p:scale>
        <p:origin x="512" y="176"/>
      </p:cViewPr>
      <p:guideLst>
        <p:guide orient="horz" pos="2183"/>
        <p:guide pos="3817"/>
      </p:guideLst>
    </p:cSldViewPr>
  </p:slideViewPr>
  <p:notesTextViewPr>
    <p:cViewPr>
      <p:scale>
        <a:sx n="150" d="100"/>
        <a:sy n="150" d="100"/>
      </p:scale>
      <p:origin x="0" y="0"/>
    </p:cViewPr>
  </p:notesTextViewPr>
  <p:sorterViewPr>
    <p:cViewPr>
      <p:scale>
        <a:sx n="70" d="100"/>
        <a:sy n="70" d="100"/>
      </p:scale>
      <p:origin x="0" y="-14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1143000" y="685800"/>
            <a:ext cx="4572000" cy="3429000"/>
          </a:xfrm>
          <a:prstGeom prst="rect">
            <a:avLst/>
          </a:prstGeom>
        </p:spPr>
        <p:txBody>
          <a:bodyPr/>
          <a:lstStyle/>
          <a:p>
            <a:endParaRPr/>
          </a:p>
        </p:txBody>
      </p:sp>
      <p:sp>
        <p:nvSpPr>
          <p:cNvPr id="71" name="Shape 7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842348014"/>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3074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对于第一点，目前云南省政府部门之间已经存在互通网络，但是大多数的数据交互形式还是以点对点文件互传（这里文件指</a:t>
            </a:r>
            <a:r>
              <a:rPr lang="en-US" altLang="zh-CN" dirty="0"/>
              <a:t>word</a:t>
            </a:r>
            <a:r>
              <a:rPr lang="zh-CN" altLang="en-US" dirty="0"/>
              <a:t>或者</a:t>
            </a:r>
            <a:r>
              <a:rPr lang="en-US" altLang="zh-CN" dirty="0"/>
              <a:t>excel</a:t>
            </a:r>
            <a:r>
              <a:rPr lang="zh-CN" altLang="en-US" dirty="0"/>
              <a:t>），还没有达到系统层级的互联。所以在这里要突出是系统间以接口调用等形式进行的互联，提高效率。</a:t>
            </a:r>
            <a:endParaRPr lang="en-US" altLang="zh-CN" dirty="0"/>
          </a:p>
          <a:p>
            <a:r>
              <a:rPr lang="zh-CN" altLang="en-US" dirty="0"/>
              <a:t>第二点，我们通过区块链互联平台为所有接入的政府系统以及区块链系统提供接口标准，这样新系统接入，调试的效率高，管理起来也方便</a:t>
            </a:r>
            <a:endParaRPr lang="en-US" altLang="zh-CN" dirty="0"/>
          </a:p>
          <a:p>
            <a:r>
              <a:rPr lang="zh-CN" altLang="en-US" dirty="0"/>
              <a:t>三，公私钥对一个是用作签名与加密，保证数据安全，第二个是建设基于公私钥对的权限体系，保证系统权限不会出错</a:t>
            </a:r>
            <a:endParaRPr lang="en-US" altLang="zh-CN" dirty="0"/>
          </a:p>
        </p:txBody>
      </p:sp>
    </p:spTree>
    <p:extLst>
      <p:ext uri="{BB962C8B-B14F-4D97-AF65-F5344CB8AC3E}">
        <p14:creationId xmlns:p14="http://schemas.microsoft.com/office/powerpoint/2010/main" val="516628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基于区块链可做的扩展</a:t>
            </a:r>
            <a:endParaRPr lang="en-US" altLang="zh-CN" dirty="0"/>
          </a:p>
          <a:p>
            <a:endParaRPr lang="en-US" altLang="zh-CN" dirty="0"/>
          </a:p>
          <a:p>
            <a:endParaRPr lang="en-US" altLang="zh-CN" dirty="0"/>
          </a:p>
          <a:p>
            <a:r>
              <a:rPr lang="zh-CN" altLang="en-US" dirty="0"/>
              <a:t>政府部门之间、政府企业之间 存在着一些普遍的需求，最近我们这边也整理了一些</a:t>
            </a:r>
            <a:endParaRPr lang="en-US" altLang="zh-CN" dirty="0"/>
          </a:p>
          <a:p>
            <a:r>
              <a:rPr lang="zh-CN" altLang="en-US" dirty="0"/>
              <a:t>第一个需求就是功能可视化，接口化</a:t>
            </a:r>
            <a:endParaRPr lang="en-US" altLang="zh-CN" dirty="0"/>
          </a:p>
          <a:p>
            <a:r>
              <a:rPr lang="zh-CN" altLang="en-US" dirty="0"/>
              <a:t>一个不附带业务功能，完全原生的区块链给政府、给企业，他们是很难使用的</a:t>
            </a:r>
            <a:endParaRPr lang="en-US" altLang="zh-CN" dirty="0"/>
          </a:p>
          <a:p>
            <a:r>
              <a:rPr lang="zh-CN" altLang="en-US" dirty="0"/>
              <a:t>包括我们现在的</a:t>
            </a:r>
            <a:r>
              <a:rPr lang="en-US" altLang="zh-CN" dirty="0" err="1"/>
              <a:t>hyperchain</a:t>
            </a:r>
            <a:r>
              <a:rPr lang="zh-CN" altLang="en-US" dirty="0"/>
              <a:t>，一般都是通过我们应用层开发之后再给政府使用的。</a:t>
            </a:r>
            <a:endParaRPr lang="en-US" altLang="zh-CN" dirty="0"/>
          </a:p>
          <a:p>
            <a:r>
              <a:rPr lang="zh-CN" altLang="en-US" dirty="0"/>
              <a:t>第二个就是会有几种不同层次的使用方式，</a:t>
            </a:r>
            <a:endParaRPr lang="en-US" altLang="zh-CN" dirty="0"/>
          </a:p>
          <a:p>
            <a:r>
              <a:rPr lang="zh-CN" altLang="en-US" dirty="0"/>
              <a:t>首先是数据交互，分为系统有感知的和系统无感知的。 无感知的其实就是作为多方信息传输的一个通道，可以内容整体上链、可以内容哈希上链，总的来说就是多方信息传递安全高效的一个通道</a:t>
            </a:r>
            <a:endParaRPr lang="en-US" altLang="zh-CN" dirty="0"/>
          </a:p>
          <a:p>
            <a:endParaRPr lang="en-US" altLang="zh-CN" dirty="0"/>
          </a:p>
          <a:p>
            <a:r>
              <a:rPr lang="zh-CN" altLang="en-US" dirty="0"/>
              <a:t>那有感知的，可能就会涉及到数据格式的定义，或者用智能合约，相对就会比较复杂，可以应用于</a:t>
            </a:r>
            <a:r>
              <a:rPr lang="en-US" altLang="zh-CN" dirty="0"/>
              <a:t>ABS</a:t>
            </a:r>
            <a:r>
              <a:rPr lang="zh-CN" altLang="en-US" dirty="0"/>
              <a:t>、保险、供应链金融等大多数场景，简单来说就是实现了多方间对信息处理统一的定义，</a:t>
            </a:r>
            <a:r>
              <a:rPr lang="en-US" altLang="zh-CN" dirty="0"/>
              <a:t>A</a:t>
            </a:r>
            <a:r>
              <a:rPr lang="zh-CN" altLang="en-US" dirty="0"/>
              <a:t>情况出现做什么</a:t>
            </a:r>
            <a:r>
              <a:rPr lang="en-US" altLang="zh-CN" dirty="0"/>
              <a:t>B</a:t>
            </a:r>
            <a:r>
              <a:rPr lang="zh-CN" altLang="en-US" dirty="0"/>
              <a:t>情况出现做什么，帮助部门间高效协调。</a:t>
            </a:r>
            <a:endParaRPr lang="en-US" altLang="zh-CN" dirty="0"/>
          </a:p>
          <a:p>
            <a:endParaRPr lang="en-US" altLang="zh-CN" dirty="0"/>
          </a:p>
          <a:p>
            <a:r>
              <a:rPr lang="zh-CN" altLang="en-US" dirty="0"/>
              <a:t>这是数据交互上的。</a:t>
            </a:r>
            <a:endParaRPr lang="en-US" altLang="zh-CN" dirty="0"/>
          </a:p>
          <a:p>
            <a:endParaRPr lang="en-US" altLang="zh-CN" dirty="0"/>
          </a:p>
          <a:p>
            <a:r>
              <a:rPr lang="zh-CN" altLang="en-US" dirty="0"/>
              <a:t>另外再就是存证上的，信息安全不可篡改，这是共性，存证的需求会对快速存储、快速查询有一定需求，那针对这种场景就会提供定制化的数据库、虚拟机、隐私保护上的功能</a:t>
            </a:r>
            <a:endParaRPr lang="en-US" altLang="zh-CN" dirty="0"/>
          </a:p>
          <a:p>
            <a:endParaRPr lang="en-US" altLang="zh-CN" dirty="0"/>
          </a:p>
          <a:p>
            <a:r>
              <a:rPr lang="zh-CN" altLang="en-US" dirty="0"/>
              <a:t>那像厦门最近想找我们做的一个身份统一认证，它实质上是一种存证的需求，要存储用户身份和用户公私钥的一个关系。</a:t>
            </a:r>
            <a:endParaRPr lang="en-US" altLang="zh-CN" dirty="0"/>
          </a:p>
          <a:p>
            <a:r>
              <a:rPr lang="zh-CN" altLang="en-US" dirty="0"/>
              <a:t>同时也涉及到解决方能中一些附带的功能。比如公私钱包，公私验签，以及一个部门发出给某用户的证明如何在去验证。这些都是我们中间层之上，应用层会附加的一些辅助政府、企业使用的抽象功能。</a:t>
            </a:r>
            <a:r>
              <a:rPr lang="en-US" altLang="zh-CN" dirty="0"/>
              <a:t> </a:t>
            </a:r>
            <a:r>
              <a:rPr lang="zh-CN" altLang="en-US" dirty="0"/>
              <a:t>这种功能的使用方式会随着场景变化而变化，在厦门场景中，他可能作为无房证明，在保险上，它可以作为医院开具给被保人报销费用的依据证明</a:t>
            </a:r>
            <a:endParaRPr lang="en-US" altLang="zh-CN" dirty="0"/>
          </a:p>
          <a:p>
            <a:endParaRPr lang="en-US" altLang="zh-CN" dirty="0"/>
          </a:p>
          <a:p>
            <a:r>
              <a:rPr lang="zh-CN" altLang="en-US" dirty="0"/>
              <a:t>最底层的是互联平台</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928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这一页针对的是民众以及企业在同一政务平台上的一些功能汇总</a:t>
            </a:r>
          </a:p>
        </p:txBody>
      </p:sp>
    </p:spTree>
    <p:extLst>
      <p:ext uri="{BB962C8B-B14F-4D97-AF65-F5344CB8AC3E}">
        <p14:creationId xmlns:p14="http://schemas.microsoft.com/office/powerpoint/2010/main" val="324746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9157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2288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93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6400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用户联网</a:t>
            </a:r>
            <a:endParaRPr lang="en-US" altLang="zh-CN" dirty="0"/>
          </a:p>
          <a:p>
            <a:r>
              <a:rPr lang="en-US" altLang="zh-CN" dirty="0"/>
              <a:t>2.</a:t>
            </a:r>
            <a:r>
              <a:rPr lang="zh-CN" altLang="en-US" dirty="0"/>
              <a:t>用户不联网</a:t>
            </a:r>
            <a:endParaRPr lang="en-US" altLang="zh-CN" dirty="0"/>
          </a:p>
          <a:p>
            <a:r>
              <a:rPr lang="en-US" altLang="zh-CN" dirty="0"/>
              <a:t>3.</a:t>
            </a:r>
            <a:r>
              <a:rPr lang="zh-CN" altLang="en-US" dirty="0"/>
              <a:t>线下场景图</a:t>
            </a:r>
          </a:p>
        </p:txBody>
      </p:sp>
    </p:spTree>
    <p:extLst>
      <p:ext uri="{BB962C8B-B14F-4D97-AF65-F5344CB8AC3E}">
        <p14:creationId xmlns:p14="http://schemas.microsoft.com/office/powerpoint/2010/main" val="3293687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共有</a:t>
            </a:r>
            <a:r>
              <a:rPr lang="en-US" altLang="zh-CN" dirty="0"/>
              <a:t>2</a:t>
            </a:r>
            <a:r>
              <a:rPr lang="zh-CN" altLang="en-US" dirty="0"/>
              <a:t>种数据共享方式，一种为人工发起的信息文件传输，一种为系统自动发起的数据信息互相传输</a:t>
            </a:r>
            <a:endParaRPr lang="en-US" altLang="zh-CN" dirty="0"/>
          </a:p>
        </p:txBody>
      </p:sp>
    </p:spTree>
    <p:extLst>
      <p:ext uri="{BB962C8B-B14F-4D97-AF65-F5344CB8AC3E}">
        <p14:creationId xmlns:p14="http://schemas.microsoft.com/office/powerpoint/2010/main" val="2153459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44298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1700066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主要功能模块</a:t>
            </a:r>
          </a:p>
        </p:txBody>
      </p:sp>
    </p:spTree>
    <p:extLst>
      <p:ext uri="{BB962C8B-B14F-4D97-AF65-F5344CB8AC3E}">
        <p14:creationId xmlns:p14="http://schemas.microsoft.com/office/powerpoint/2010/main" val="54256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39869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06436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3491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34211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61296EE-4D38-4ACA-A73F-9B997B268F24}"/>
              </a:ext>
            </a:extLst>
          </p:cNvPr>
          <p:cNvSpPr>
            <a:spLocks noGrp="1"/>
          </p:cNvSpPr>
          <p:nvPr>
            <p:ph type="body" idx="1"/>
          </p:nvPr>
        </p:nvSpPr>
        <p:spPr/>
        <p:txBody>
          <a:bodyPr/>
          <a:lstStyle/>
          <a:p>
            <a:r>
              <a:rPr lang="zh-CN" altLang="en-US" dirty="0"/>
              <a:t>那最后想再概括下用区块链来做监管平台的一些好处</a:t>
            </a:r>
            <a:endParaRPr lang="en-US" altLang="zh-CN" dirty="0"/>
          </a:p>
        </p:txBody>
      </p:sp>
    </p:spTree>
    <p:extLst>
      <p:ext uri="{BB962C8B-B14F-4D97-AF65-F5344CB8AC3E}">
        <p14:creationId xmlns:p14="http://schemas.microsoft.com/office/powerpoint/2010/main" val="1532132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61296EE-4D38-4ACA-A73F-9B997B268F24}"/>
              </a:ext>
            </a:extLst>
          </p:cNvPr>
          <p:cNvSpPr>
            <a:spLocks noGrp="1"/>
          </p:cNvSpPr>
          <p:nvPr>
            <p:ph type="body" idx="1"/>
          </p:nvPr>
        </p:nvSpPr>
        <p:spPr/>
        <p:txBody>
          <a:bodyPr/>
          <a:lstStyle/>
          <a:p>
            <a:r>
              <a:rPr lang="zh-CN" altLang="en-US" dirty="0"/>
              <a:t>那最后想再概括下用区块链来做监管平台的一些好处</a:t>
            </a:r>
            <a:endParaRPr lang="en-US" altLang="zh-CN" dirty="0"/>
          </a:p>
        </p:txBody>
      </p:sp>
    </p:spTree>
    <p:extLst>
      <p:ext uri="{BB962C8B-B14F-4D97-AF65-F5344CB8AC3E}">
        <p14:creationId xmlns:p14="http://schemas.microsoft.com/office/powerpoint/2010/main" val="3990126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61296EE-4D38-4ACA-A73F-9B997B268F24}"/>
              </a:ext>
            </a:extLst>
          </p:cNvPr>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431972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首先向各位领导介绍下我们公司基本情况</a:t>
            </a:r>
            <a:endParaRPr lang="en-US" altLang="zh-CN" dirty="0"/>
          </a:p>
          <a:p>
            <a:r>
              <a:rPr lang="zh-CN" altLang="en-US" dirty="0"/>
              <a:t>我们公司现在核心团队来自浙江大学，完成了</a:t>
            </a:r>
            <a:r>
              <a:rPr lang="en-US" altLang="zh-CN" dirty="0"/>
              <a:t>15</a:t>
            </a:r>
            <a:r>
              <a:rPr lang="zh-CN" altLang="en-US" dirty="0"/>
              <a:t>亿融资</a:t>
            </a:r>
            <a:endParaRPr lang="en-US" altLang="zh-CN" dirty="0"/>
          </a:p>
          <a:p>
            <a:r>
              <a:rPr lang="zh-CN" altLang="en-US" dirty="0"/>
              <a:t>公司内部</a:t>
            </a:r>
            <a:r>
              <a:rPr lang="en-US" altLang="zh-CN" dirty="0"/>
              <a:t>90%</a:t>
            </a:r>
            <a:r>
              <a:rPr lang="zh-CN" altLang="en-US" dirty="0"/>
              <a:t>的技术人员，大部门都是浙大的硕士研究生，公司整体业务能力很强</a:t>
            </a:r>
            <a:endParaRPr lang="en-US" altLang="zh-CN" dirty="0"/>
          </a:p>
          <a:p>
            <a:r>
              <a:rPr lang="zh-CN" altLang="en-US" dirty="0"/>
              <a:t>我们的董事长也是我们的前院长中国工程院院士，陈纯教授</a:t>
            </a:r>
            <a:endParaRPr lang="en-US" altLang="zh-CN" dirty="0"/>
          </a:p>
          <a:p>
            <a:endParaRPr lang="en-US" altLang="zh-CN" dirty="0"/>
          </a:p>
          <a:p>
            <a:r>
              <a:rPr lang="zh-CN" altLang="en-US" dirty="0"/>
              <a:t>我们公司核心产品是</a:t>
            </a:r>
            <a:r>
              <a:rPr kumimoji="0" lang="zh-CN" altLang="en-US"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国产自主可控的高效率的底层区块链平台</a:t>
            </a:r>
            <a:endParaRPr kumimoji="0" lang="en-US" altLang="zh-CN" b="1" i="0" u="none" strike="noStrike" kern="100" cap="none" spc="0" normalizeH="0" baseline="0" noProof="0" dirty="0">
              <a:ln>
                <a:noFill/>
              </a:ln>
              <a:solidFill>
                <a:srgbClr val="2F6EA7"/>
              </a:solidFill>
              <a:effectLst/>
              <a:uLnTx/>
              <a:uFillTx/>
              <a:latin typeface="微软雅黑" pitchFamily="34" charset="-122"/>
              <a:ea typeface="微软雅黑" pitchFamily="34" charset="-122"/>
            </a:endParaRPr>
          </a:p>
          <a:p>
            <a:r>
              <a:rPr kumimoji="0" lang="zh-CN" altLang="en-US"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在工信部区块链标准测试中排名第一</a:t>
            </a:r>
            <a:endParaRPr lang="zh-CN" altLang="en-US" dirty="0"/>
          </a:p>
        </p:txBody>
      </p:sp>
    </p:spTree>
    <p:extLst>
      <p:ext uri="{BB962C8B-B14F-4D97-AF65-F5344CB8AC3E}">
        <p14:creationId xmlns:p14="http://schemas.microsoft.com/office/powerpoint/2010/main" val="278701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这是我们公司现在的一些合作伙伴</a:t>
            </a:r>
            <a:endParaRPr lang="en-US" altLang="zh-CN" dirty="0"/>
          </a:p>
          <a:p>
            <a:endParaRPr lang="en-US" altLang="zh-CN" dirty="0"/>
          </a:p>
          <a:p>
            <a:r>
              <a:rPr lang="zh-CN" altLang="en-US" dirty="0"/>
              <a:t>包括各大银行、金融机构，以及互联网巨头</a:t>
            </a:r>
            <a:endParaRPr lang="en-US" altLang="zh-CN" dirty="0"/>
          </a:p>
          <a:p>
            <a:r>
              <a:rPr lang="zh-CN" altLang="en-US" dirty="0"/>
              <a:t>一些地方政府合作这边占时没有列举</a:t>
            </a:r>
            <a:endParaRPr lang="en-US" altLang="zh-CN" dirty="0"/>
          </a:p>
        </p:txBody>
      </p:sp>
    </p:spTree>
    <p:extLst>
      <p:ext uri="{BB962C8B-B14F-4D97-AF65-F5344CB8AC3E}">
        <p14:creationId xmlns:p14="http://schemas.microsoft.com/office/powerpoint/2010/main" val="11278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a:p>
            <a:endParaRPr lang="en-US" altLang="zh-CN" dirty="0"/>
          </a:p>
        </p:txBody>
      </p:sp>
    </p:spTree>
    <p:extLst>
      <p:ext uri="{BB962C8B-B14F-4D97-AF65-F5344CB8AC3E}">
        <p14:creationId xmlns:p14="http://schemas.microsoft.com/office/powerpoint/2010/main" val="3349730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国密的加密算法，密码学机制</a:t>
            </a:r>
            <a:endParaRPr lang="en-US" altLang="zh-CN" dirty="0"/>
          </a:p>
          <a:p>
            <a:r>
              <a:rPr lang="en-US" altLang="zh-CN" dirty="0"/>
              <a:t>2.</a:t>
            </a:r>
            <a:r>
              <a:rPr lang="zh-CN" altLang="en-US" dirty="0"/>
              <a:t>共识算法保证数据在各部门的一致性</a:t>
            </a:r>
            <a:endParaRPr lang="en-US" altLang="zh-CN" dirty="0"/>
          </a:p>
        </p:txBody>
      </p:sp>
    </p:spTree>
    <p:extLst>
      <p:ext uri="{BB962C8B-B14F-4D97-AF65-F5344CB8AC3E}">
        <p14:creationId xmlns:p14="http://schemas.microsoft.com/office/powerpoint/2010/main" val="197077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修改图片，调整内容</a:t>
            </a:r>
            <a:endParaRPr lang="en-US" altLang="zh-CN" dirty="0"/>
          </a:p>
        </p:txBody>
      </p:sp>
    </p:spTree>
    <p:extLst>
      <p:ext uri="{BB962C8B-B14F-4D97-AF65-F5344CB8AC3E}">
        <p14:creationId xmlns:p14="http://schemas.microsoft.com/office/powerpoint/2010/main" val="52317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t>1.</a:t>
            </a:r>
            <a:r>
              <a:rPr lang="zh-CN" altLang="zh-CN" sz="1200" dirty="0"/>
              <a:t>全省电子政务内网实现了向上接入中央网络平台系统，横向连接</a:t>
            </a:r>
            <a:r>
              <a:rPr lang="en-US" altLang="zh-CN" sz="1200" dirty="0"/>
              <a:t> 82 </a:t>
            </a:r>
            <a:r>
              <a:rPr lang="zh-CN" altLang="zh-CN" sz="1200" dirty="0"/>
              <a:t>家省级单位，向下连接</a:t>
            </a:r>
            <a:r>
              <a:rPr lang="en-US" altLang="zh-CN" sz="1200" dirty="0"/>
              <a:t> 16</a:t>
            </a:r>
            <a:r>
              <a:rPr lang="zh-CN" altLang="zh-CN" sz="1200" dirty="0"/>
              <a:t>个州（市）政府办公厅（室）和保密部门，以及党委办公厅（室）、组织、宣传、统战、政法等部门。电子政务外网累计接入单位</a:t>
            </a:r>
            <a:r>
              <a:rPr lang="en-US" altLang="zh-CN" sz="1200" dirty="0"/>
              <a:t> 6412</a:t>
            </a:r>
            <a:r>
              <a:rPr lang="zh-CN" altLang="zh-CN" sz="1200" dirty="0"/>
              <a:t>个</a:t>
            </a:r>
            <a:r>
              <a:rPr lang="zh-CN" altLang="en-US" sz="1200" dirty="0"/>
              <a:t>。</a:t>
            </a:r>
            <a:endParaRPr lang="en-US" altLang="zh-CN" sz="1200" dirty="0"/>
          </a:p>
          <a:p>
            <a:pPr marL="0" marR="0" lvl="0" indent="0" defTabSz="914400" eaLnBrk="1" fontAlgn="auto" latinLnBrk="0" hangingPunct="1">
              <a:lnSpc>
                <a:spcPct val="100000"/>
              </a:lnSpc>
              <a:spcBef>
                <a:spcPts val="0"/>
              </a:spcBef>
              <a:spcAft>
                <a:spcPts val="0"/>
              </a:spcAft>
              <a:buClrTx/>
              <a:buSzTx/>
              <a:buFontTx/>
              <a:buNone/>
              <a:tabLst/>
              <a:defRPr/>
            </a:pPr>
            <a:r>
              <a:rPr lang="en-US" altLang="zh-CN" sz="1200" dirty="0">
                <a:solidFill>
                  <a:srgbClr val="000000"/>
                </a:solidFill>
                <a:latin typeface="Microsoft YaHei" charset="-122"/>
                <a:ea typeface="Microsoft YaHei" charset="-122"/>
                <a:cs typeface="Microsoft YaHei" charset="-122"/>
              </a:rPr>
              <a:t>2.</a:t>
            </a:r>
            <a:r>
              <a:rPr lang="en-US" altLang="zh-CN" sz="1050" dirty="0">
                <a:latin typeface="Microsoft YaHei" charset="-122"/>
                <a:ea typeface="Microsoft YaHei" charset="-122"/>
                <a:cs typeface="Microsoft YaHei" charset="-122"/>
              </a:rPr>
              <a:t> 16</a:t>
            </a:r>
            <a:r>
              <a:rPr lang="zh-CN" altLang="en-US" sz="1050" dirty="0">
                <a:latin typeface="Microsoft YaHei" charset="-122"/>
                <a:ea typeface="Microsoft YaHei" charset="-122"/>
                <a:cs typeface="Microsoft YaHei" charset="-122"/>
              </a:rPr>
              <a:t>个州（市）以及 </a:t>
            </a:r>
            <a:r>
              <a:rPr lang="en-US" altLang="zh-CN" sz="1050" dirty="0">
                <a:latin typeface="Microsoft YaHei" charset="-122"/>
                <a:ea typeface="Microsoft YaHei" charset="-122"/>
                <a:cs typeface="Microsoft YaHei" charset="-122"/>
              </a:rPr>
              <a:t>129</a:t>
            </a:r>
            <a:r>
              <a:rPr lang="zh-CN" altLang="en-US" sz="1050" dirty="0">
                <a:latin typeface="Microsoft YaHei" charset="-122"/>
                <a:ea typeface="Microsoft YaHei" charset="-122"/>
                <a:cs typeface="Microsoft YaHei" charset="-122"/>
              </a:rPr>
              <a:t>个县（市、区）和 </a:t>
            </a:r>
            <a:r>
              <a:rPr lang="en-US" altLang="zh-CN" sz="1050" dirty="0">
                <a:latin typeface="Microsoft YaHei" charset="-122"/>
                <a:ea typeface="Microsoft YaHei" charset="-122"/>
                <a:cs typeface="Microsoft YaHei" charset="-122"/>
              </a:rPr>
              <a:t>800 </a:t>
            </a:r>
            <a:r>
              <a:rPr lang="zh-CN" altLang="en-US" sz="1050" dirty="0">
                <a:latin typeface="Microsoft YaHei" charset="-122"/>
                <a:ea typeface="Microsoft YaHei" charset="-122"/>
                <a:cs typeface="Microsoft YaHei" charset="-122"/>
              </a:rPr>
              <a:t>多个乡（镇），省、州（市）、县（市、区）各级行政机关普遍实现了办公业务网络化、公文处理及交换电子化，基本实现了党委政府业务办公信息化</a:t>
            </a:r>
            <a:endParaRPr lang="en-US" altLang="zh-CN" sz="1050" dirty="0">
              <a:solidFill>
                <a:srgbClr val="000000"/>
              </a:solidFill>
              <a:latin typeface="Microsoft YaHei" charset="-122"/>
              <a:ea typeface="Microsoft YaHei" charset="-122"/>
              <a:cs typeface="Microsoft YaHei"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050" dirty="0">
                <a:solidFill>
                  <a:srgbClr val="000000"/>
                </a:solidFill>
                <a:latin typeface="Microsoft YaHei" charset="-122"/>
                <a:ea typeface="Microsoft YaHei" charset="-122"/>
                <a:cs typeface="Microsoft YaHei" charset="-122"/>
              </a:rPr>
              <a:t>3.</a:t>
            </a:r>
            <a:r>
              <a:rPr lang="zh-CN" altLang="en-US" sz="1050" dirty="0">
                <a:latin typeface="Microsoft YaHei" charset="-122"/>
                <a:ea typeface="Microsoft YaHei" charset="-122"/>
                <a:cs typeface="Microsoft YaHei" charset="-122"/>
              </a:rPr>
              <a:t>在线行政审批和网上服务大厅等公共应用系统建设快速推进，基本实现办事指南、表格下载、网上咨询、网上申请、结果反馈等五类服务在线办理。各级政府门户网站现有信访、信箱、听证、访谈等渠道持续保持畅通，群众满意度得到显著提升。</a:t>
            </a:r>
            <a:endParaRPr lang="en-US" altLang="zh-CN" sz="1050" dirty="0">
              <a:solidFill>
                <a:srgbClr val="000000"/>
              </a:solidFill>
              <a:latin typeface="Microsoft YaHei" charset="-122"/>
              <a:ea typeface="Microsoft YaHei" charset="-122"/>
              <a:cs typeface="Microsoft YaHei"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050" dirty="0">
              <a:solidFill>
                <a:srgbClr val="000000"/>
              </a:solidFill>
              <a:latin typeface="Microsoft YaHei" charset="-122"/>
              <a:ea typeface="Microsoft YaHei" charset="-122"/>
              <a:cs typeface="Microsoft YaHei" charset="-122"/>
            </a:endParaRPr>
          </a:p>
          <a:p>
            <a:endParaRPr lang="zh-CN" altLang="en-US" dirty="0"/>
          </a:p>
        </p:txBody>
      </p:sp>
    </p:spTree>
    <p:extLst>
      <p:ext uri="{BB962C8B-B14F-4D97-AF65-F5344CB8AC3E}">
        <p14:creationId xmlns:p14="http://schemas.microsoft.com/office/powerpoint/2010/main" val="1663646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1981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F0303D-7A8C-4D34-BFF2-FE42F1A71FCB}"/>
              </a:ext>
            </a:extLst>
          </p:cNvPr>
          <p:cNvSpPr/>
          <p:nvPr userDrawn="1"/>
        </p:nvSpPr>
        <p:spPr>
          <a:xfrm>
            <a:off x="-1" y="0"/>
            <a:ext cx="12192001" cy="6858000"/>
          </a:xfrm>
          <a:prstGeom prst="rect">
            <a:avLst/>
          </a:prstGeom>
          <a:solidFill>
            <a:srgbClr val="46A7F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sym typeface="微软雅黑"/>
            </a:endParaRPr>
          </a:p>
        </p:txBody>
      </p:sp>
      <p:pic>
        <p:nvPicPr>
          <p:cNvPr id="4" name="Picture 2" descr="https://www.hyperchain.cn/assets/images/banner/home-banner-1.jpg">
            <a:extLst>
              <a:ext uri="{FF2B5EF4-FFF2-40B4-BE49-F238E27FC236}">
                <a16:creationId xmlns:a16="http://schemas.microsoft.com/office/drawing/2014/main" id="{4B4B8F99-F2A7-4398-9BA0-ACEFC5EE9D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35810" y="0"/>
            <a:ext cx="80883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a:extLst>
              <a:ext uri="{FF2B5EF4-FFF2-40B4-BE49-F238E27FC236}">
                <a16:creationId xmlns:a16="http://schemas.microsoft.com/office/drawing/2014/main" id="{5F861A68-8351-4696-B78B-C121EEB33771}"/>
              </a:ext>
            </a:extLst>
          </p:cNvPr>
          <p:cNvSpPr/>
          <p:nvPr userDrawn="1"/>
        </p:nvSpPr>
        <p:spPr>
          <a:xfrm>
            <a:off x="788075" y="3335622"/>
            <a:ext cx="57714" cy="545506"/>
          </a:xfrm>
          <a:prstGeom prst="rect">
            <a:avLst/>
          </a:prstGeom>
          <a:solidFill>
            <a:srgbClr val="FFFFFF"/>
          </a:solidFill>
          <a:ln w="12700">
            <a:miter lim="400000"/>
          </a:ln>
        </p:spPr>
        <p:txBody>
          <a:bodyPr lIns="45719" rIns="45719" anchor="ctr"/>
          <a:lstStyle/>
          <a:p>
            <a:endParaRPr/>
          </a:p>
        </p:txBody>
      </p:sp>
      <p:sp>
        <p:nvSpPr>
          <p:cNvPr id="13" name="标题 1">
            <a:extLst>
              <a:ext uri="{FF2B5EF4-FFF2-40B4-BE49-F238E27FC236}">
                <a16:creationId xmlns:a16="http://schemas.microsoft.com/office/drawing/2014/main" id="{C41A1DE0-1113-47FD-A88B-8DE92E2165C9}"/>
              </a:ext>
            </a:extLst>
          </p:cNvPr>
          <p:cNvSpPr>
            <a:spLocks noGrp="1"/>
          </p:cNvSpPr>
          <p:nvPr>
            <p:ph type="title" hasCustomPrompt="1"/>
          </p:nvPr>
        </p:nvSpPr>
        <p:spPr>
          <a:xfrm>
            <a:off x="647449" y="2436163"/>
            <a:ext cx="2723823" cy="549381"/>
          </a:xfrm>
          <a:prstGeom prst="rect">
            <a:avLst/>
          </a:prstGeom>
        </p:spPr>
        <p:txBody>
          <a:bodyPr wrap="none" anchor="ctr">
            <a:spAutoFit/>
          </a:bodyPr>
          <a:lstStyle>
            <a:lvl1pPr>
              <a:defRPr kumimoji="0" lang="zh-CN" altLang="en-US" sz="3300" b="1" i="0" u="none" strike="noStrike" cap="none" spc="0" normalizeH="0" baseline="0" dirty="0" smtClean="0">
                <a:ln>
                  <a:noFill/>
                </a:ln>
                <a:solidFill>
                  <a:schemeClr val="bg1"/>
                </a:solidFill>
                <a:effectLst/>
                <a:uFillTx/>
                <a:latin typeface="微软雅黑"/>
                <a:ea typeface="微软雅黑"/>
                <a:cs typeface="微软雅黑"/>
                <a:sym typeface="微软雅黑"/>
              </a:defRPr>
            </a:lvl1pPr>
          </a:lstStyle>
          <a:p>
            <a:r>
              <a:rPr lang="zh-CN" altLang="en-US" dirty="0"/>
              <a:t>编辑项目标题</a:t>
            </a:r>
          </a:p>
        </p:txBody>
      </p:sp>
      <p:sp>
        <p:nvSpPr>
          <p:cNvPr id="15" name="日期占位符 3">
            <a:extLst>
              <a:ext uri="{FF2B5EF4-FFF2-40B4-BE49-F238E27FC236}">
                <a16:creationId xmlns:a16="http://schemas.microsoft.com/office/drawing/2014/main" id="{F847EEFB-9917-44C4-A95C-C2665ED49104}"/>
              </a:ext>
            </a:extLst>
          </p:cNvPr>
          <p:cNvSpPr txBox="1">
            <a:spLocks/>
          </p:cNvSpPr>
          <p:nvPr userDrawn="1"/>
        </p:nvSpPr>
        <p:spPr>
          <a:xfrm>
            <a:off x="970550" y="3630036"/>
            <a:ext cx="1072730" cy="307777"/>
          </a:xfrm>
          <a:prstGeom prst="rect">
            <a:avLst/>
          </a:prstGeom>
          <a:ln>
            <a:noFill/>
          </a:ln>
        </p:spPr>
        <p:txBody>
          <a:bodyPr wrap="non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Tx/>
                <a:latin typeface="微软雅黑" panose="020B0503020204020204" pitchFamily="34" charset="-122"/>
                <a:ea typeface="微软雅黑" panose="020B0503020204020204" pitchFamily="34" charset="-122"/>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D314B588-1FA0-4FD6-8C59-0A2D188B3ABC}" type="datetime6">
              <a:rPr kumimoji="0" lang="zh-CN" altLang="en-US" sz="14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a:rPr>
              <a:pPr marL="0" marR="0" lvl="0" indent="0" algn="l" defTabSz="914400" rtl="0" eaLnBrk="1" fontAlgn="auto" latinLnBrk="0" hangingPunct="1">
                <a:lnSpc>
                  <a:spcPct val="100000"/>
                </a:lnSpc>
                <a:spcBef>
                  <a:spcPts val="0"/>
                </a:spcBef>
                <a:spcAft>
                  <a:spcPts val="0"/>
                </a:spcAft>
                <a:buClrTx/>
                <a:buSzTx/>
                <a:buFontTx/>
                <a:buNone/>
                <a:tabLst/>
                <a:defRPr/>
              </a:pPr>
              <a:t>2018年11月</a:t>
            </a:fld>
            <a:endParaRPr kumimoji="0" lang="zh-CN" altLang="en-US"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a:endParaRPr>
          </a:p>
        </p:txBody>
      </p:sp>
      <p:sp>
        <p:nvSpPr>
          <p:cNvPr id="11" name="文本占位符 6">
            <a:extLst>
              <a:ext uri="{FF2B5EF4-FFF2-40B4-BE49-F238E27FC236}">
                <a16:creationId xmlns:a16="http://schemas.microsoft.com/office/drawing/2014/main" id="{DE95ED5A-ABCE-4A0B-B347-B3B32F50ED19}"/>
              </a:ext>
            </a:extLst>
          </p:cNvPr>
          <p:cNvSpPr>
            <a:spLocks noGrp="1"/>
          </p:cNvSpPr>
          <p:nvPr>
            <p:ph type="body" sz="quarter" idx="11" hasCustomPrompt="1"/>
          </p:nvPr>
        </p:nvSpPr>
        <p:spPr>
          <a:xfrm>
            <a:off x="970550" y="3340946"/>
            <a:ext cx="1415772" cy="313932"/>
          </a:xfrm>
          <a:prstGeom prst="rect">
            <a:avLst/>
          </a:prstGeom>
        </p:spPr>
        <p:txBody>
          <a:bodyPr wrap="none">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zh-CN" altLang="en-US" sz="1600" b="0" i="0" u="none" strike="noStrike" kern="1200" cap="none" spc="0" normalizeH="0" baseline="0" dirty="0" smtClean="0">
                <a:ln>
                  <a:noFill/>
                </a:ln>
                <a:solidFill>
                  <a:schemeClr val="bg1"/>
                </a:solidFill>
                <a:effectLst/>
                <a:uFillTx/>
                <a:latin typeface="微软雅黑"/>
                <a:ea typeface="微软雅黑"/>
                <a:cs typeface="微软雅黑"/>
                <a:sym typeface="微软雅黑"/>
              </a:defRPr>
            </a:lvl1pPr>
          </a:lstStyle>
          <a:p>
            <a:pPr lvl="0"/>
            <a:r>
              <a:rPr lang="zh-CN" altLang="en-US" dirty="0"/>
              <a:t>编辑企业名称</a:t>
            </a:r>
          </a:p>
        </p:txBody>
      </p:sp>
    </p:spTree>
    <p:extLst>
      <p:ext uri="{BB962C8B-B14F-4D97-AF65-F5344CB8AC3E}">
        <p14:creationId xmlns:p14="http://schemas.microsoft.com/office/powerpoint/2010/main" val="131234287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6E9692F-671A-47FC-B256-C0FECA0695E5}"/>
              </a:ext>
            </a:extLst>
          </p:cNvPr>
          <p:cNvSpPr/>
          <p:nvPr userDrawn="1"/>
        </p:nvSpPr>
        <p:spPr>
          <a:xfrm>
            <a:off x="-1" y="0"/>
            <a:ext cx="3451861" cy="6858000"/>
          </a:xfrm>
          <a:prstGeom prst="rect">
            <a:avLst/>
          </a:prstGeom>
          <a:solidFill>
            <a:srgbClr val="46A7F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sym typeface="微软雅黑"/>
            </a:endParaRPr>
          </a:p>
        </p:txBody>
      </p:sp>
      <p:sp>
        <p:nvSpPr>
          <p:cNvPr id="4" name="矩形">
            <a:extLst>
              <a:ext uri="{FF2B5EF4-FFF2-40B4-BE49-F238E27FC236}">
                <a16:creationId xmlns:a16="http://schemas.microsoft.com/office/drawing/2014/main" id="{65E9B9B6-C63D-4965-A942-635013B06CAE}"/>
              </a:ext>
            </a:extLst>
          </p:cNvPr>
          <p:cNvSpPr/>
          <p:nvPr userDrawn="1"/>
        </p:nvSpPr>
        <p:spPr>
          <a:xfrm>
            <a:off x="2327063" y="1697611"/>
            <a:ext cx="9375545" cy="59599"/>
          </a:xfrm>
          <a:prstGeom prst="rect">
            <a:avLst/>
          </a:prstGeom>
          <a:solidFill>
            <a:srgbClr val="DDDDDD"/>
          </a:solidFill>
          <a:ln w="12700">
            <a:miter lim="400000"/>
          </a:ln>
        </p:spPr>
        <p:txBody>
          <a:bodyPr lIns="45719" rIns="45719" anchor="ctr"/>
          <a:lstStyle/>
          <a:p>
            <a:endParaRPr/>
          </a:p>
        </p:txBody>
      </p:sp>
      <p:pic>
        <p:nvPicPr>
          <p:cNvPr id="5" name="Picture 4" descr="https://www.hyperchain.cn/assets/images/banner/home-banner-2.jpg">
            <a:extLst>
              <a:ext uri="{FF2B5EF4-FFF2-40B4-BE49-F238E27FC236}">
                <a16:creationId xmlns:a16="http://schemas.microsoft.com/office/drawing/2014/main" id="{77AE9036-D8DA-42C4-BA9E-17DCE4E571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0603" y="3429000"/>
            <a:ext cx="3793063" cy="321862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8" descr="图片 8">
            <a:extLst>
              <a:ext uri="{FF2B5EF4-FFF2-40B4-BE49-F238E27FC236}">
                <a16:creationId xmlns:a16="http://schemas.microsoft.com/office/drawing/2014/main" id="{8767C8FC-A5B5-4A98-9307-78FFF58F51B3}"/>
              </a:ext>
            </a:extLst>
          </p:cNvPr>
          <p:cNvPicPr>
            <a:picLocks noChangeAspect="1"/>
          </p:cNvPicPr>
          <p:nvPr userDrawn="1"/>
        </p:nvPicPr>
        <p:blipFill>
          <a:blip r:embed="rId3">
            <a:extLst/>
          </a:blip>
          <a:srcRect l="14883" t="35863" r="16982" b="37015"/>
          <a:stretch>
            <a:fillRect/>
          </a:stretch>
        </p:blipFill>
        <p:spPr>
          <a:xfrm>
            <a:off x="10479467" y="251698"/>
            <a:ext cx="1362015" cy="406628"/>
          </a:xfrm>
          <a:prstGeom prst="rect">
            <a:avLst/>
          </a:prstGeom>
          <a:ln w="12700">
            <a:miter lim="400000"/>
          </a:ln>
        </p:spPr>
      </p:pic>
    </p:spTree>
    <p:extLst>
      <p:ext uri="{BB962C8B-B14F-4D97-AF65-F5344CB8AC3E}">
        <p14:creationId xmlns:p14="http://schemas.microsoft.com/office/powerpoint/2010/main" val="37323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a:extLst>
              <a:ext uri="{FF2B5EF4-FFF2-40B4-BE49-F238E27FC236}">
                <a16:creationId xmlns:a16="http://schemas.microsoft.com/office/drawing/2014/main" id="{F9B9F649-DBE9-4ECA-A7C8-0BFF44C7A723}"/>
              </a:ext>
            </a:extLst>
          </p:cNvPr>
          <p:cNvSpPr/>
          <p:nvPr userDrawn="1"/>
        </p:nvSpPr>
        <p:spPr>
          <a:xfrm>
            <a:off x="-8467" y="0"/>
            <a:ext cx="12208934" cy="603653"/>
          </a:xfrm>
          <a:prstGeom prst="rect">
            <a:avLst/>
          </a:prstGeom>
          <a:solidFill>
            <a:srgbClr val="1F54A0"/>
          </a:solidFill>
          <a:ln w="12700">
            <a:miter lim="400000"/>
          </a:ln>
        </p:spPr>
        <p:txBody>
          <a:bodyPr lIns="45719" rIns="45719" anchor="ctr"/>
          <a:lstStyle/>
          <a:p>
            <a:endParaRPr/>
          </a:p>
        </p:txBody>
      </p:sp>
      <p:pic>
        <p:nvPicPr>
          <p:cNvPr id="6" name="图像" descr="图像">
            <a:extLst>
              <a:ext uri="{FF2B5EF4-FFF2-40B4-BE49-F238E27FC236}">
                <a16:creationId xmlns:a16="http://schemas.microsoft.com/office/drawing/2014/main" id="{C14EE201-F705-4C31-8D89-607C6A1F5E1C}"/>
              </a:ext>
            </a:extLst>
          </p:cNvPr>
          <p:cNvPicPr>
            <a:picLocks noChangeAspect="1"/>
          </p:cNvPicPr>
          <p:nvPr userDrawn="1"/>
        </p:nvPicPr>
        <p:blipFill>
          <a:blip r:embed="rId2">
            <a:extLst/>
          </a:blip>
          <a:stretch>
            <a:fillRect/>
          </a:stretch>
        </p:blipFill>
        <p:spPr>
          <a:xfrm>
            <a:off x="10588434" y="130098"/>
            <a:ext cx="1257655" cy="343457"/>
          </a:xfrm>
          <a:prstGeom prst="rect">
            <a:avLst/>
          </a:prstGeom>
          <a:ln w="12700">
            <a:miter lim="400000"/>
          </a:ln>
        </p:spPr>
      </p:pic>
      <p:sp>
        <p:nvSpPr>
          <p:cNvPr id="8" name="文本占位符 7">
            <a:extLst>
              <a:ext uri="{FF2B5EF4-FFF2-40B4-BE49-F238E27FC236}">
                <a16:creationId xmlns:a16="http://schemas.microsoft.com/office/drawing/2014/main" id="{CC207C48-227B-45D6-A727-5BD733804B49}"/>
              </a:ext>
            </a:extLst>
          </p:cNvPr>
          <p:cNvSpPr>
            <a:spLocks noGrp="1"/>
          </p:cNvSpPr>
          <p:nvPr>
            <p:ph type="body" sz="quarter" idx="10" hasCustomPrompt="1"/>
          </p:nvPr>
        </p:nvSpPr>
        <p:spPr>
          <a:xfrm>
            <a:off x="399395" y="117160"/>
            <a:ext cx="1107996" cy="369332"/>
          </a:xfrm>
          <a:prstGeom prst="rect">
            <a:avLst/>
          </a:prstGeom>
        </p:spPr>
        <p:txBody>
          <a:bodyPr wrap="none" anchor="ctr">
            <a:spAutoFit/>
          </a:bodyPr>
          <a:lstStyle>
            <a:lvl1pPr marL="0" marR="0" indent="0" algn="l" defTabSz="914400" rtl="0" fontAlgn="auto" latinLnBrk="0" hangingPunct="0">
              <a:lnSpc>
                <a:spcPct val="100000"/>
              </a:lnSpc>
              <a:spcBef>
                <a:spcPts val="0"/>
              </a:spcBef>
              <a:spcAft>
                <a:spcPts val="0"/>
              </a:spcAft>
              <a:buClrTx/>
              <a:buSzTx/>
              <a:buFontTx/>
              <a:buNone/>
              <a:tabLst/>
              <a:defRPr kumimoji="0" lang="zh-CN" altLang="en-US" sz="1800" b="1" i="0" u="none" strike="noStrike" cap="none" spc="0" normalizeH="0" baseline="0" dirty="0">
                <a:ln>
                  <a:noFill/>
                </a:ln>
                <a:solidFill>
                  <a:srgbClr val="FFFFFF"/>
                </a:solidFill>
                <a:effectLst/>
                <a:uFillTx/>
                <a:latin typeface="微软雅黑"/>
                <a:ea typeface="微软雅黑"/>
                <a:cs typeface="微软雅黑"/>
                <a:sym typeface="微软雅黑"/>
              </a:defRPr>
            </a:lvl1pPr>
          </a:lstStyle>
          <a:p>
            <a:pPr lvl="0"/>
            <a:r>
              <a:rPr lang="zh-CN" altLang="en-US" dirty="0"/>
              <a:t>章节标题</a:t>
            </a:r>
          </a:p>
        </p:txBody>
      </p:sp>
      <p:sp>
        <p:nvSpPr>
          <p:cNvPr id="10" name="矩形">
            <a:extLst>
              <a:ext uri="{FF2B5EF4-FFF2-40B4-BE49-F238E27FC236}">
                <a16:creationId xmlns:a16="http://schemas.microsoft.com/office/drawing/2014/main" id="{DE253C41-6E8C-438F-AA02-214A19BDD04B}"/>
              </a:ext>
            </a:extLst>
          </p:cNvPr>
          <p:cNvSpPr/>
          <p:nvPr userDrawn="1"/>
        </p:nvSpPr>
        <p:spPr>
          <a:xfrm>
            <a:off x="-8467" y="6643416"/>
            <a:ext cx="12208934" cy="214584"/>
          </a:xfrm>
          <a:prstGeom prst="rect">
            <a:avLst/>
          </a:prstGeom>
          <a:solidFill>
            <a:srgbClr val="DDDDDD"/>
          </a:solidFill>
          <a:ln w="12700">
            <a:miter lim="400000"/>
          </a:ln>
        </p:spPr>
        <p:txBody>
          <a:bodyPr lIns="45719" rIns="45719" anchor="ctr"/>
          <a:lstStyle/>
          <a:p>
            <a:endParaRPr/>
          </a:p>
        </p:txBody>
      </p:sp>
      <p:sp>
        <p:nvSpPr>
          <p:cNvPr id="11" name="趣链科技 版权所有 ©2016-2018">
            <a:extLst>
              <a:ext uri="{FF2B5EF4-FFF2-40B4-BE49-F238E27FC236}">
                <a16:creationId xmlns:a16="http://schemas.microsoft.com/office/drawing/2014/main" id="{AC7FB3E5-C430-48AB-98E1-3B03166202D7}"/>
              </a:ext>
            </a:extLst>
          </p:cNvPr>
          <p:cNvSpPr txBox="1"/>
          <p:nvPr userDrawn="1"/>
        </p:nvSpPr>
        <p:spPr>
          <a:xfrm>
            <a:off x="137208" y="6628788"/>
            <a:ext cx="1712880" cy="256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900">
                <a:solidFill>
                  <a:schemeClr val="accent3">
                    <a:lumOff val="-12941"/>
                  </a:schemeClr>
                </a:solidFill>
              </a:defRPr>
            </a:pPr>
            <a:r>
              <a:rPr err="1"/>
              <a:t>趣链科技</a:t>
            </a:r>
            <a:r>
              <a:t> </a:t>
            </a:r>
            <a:r>
              <a:rPr err="1"/>
              <a:t>版权所有</a:t>
            </a:r>
            <a:r>
              <a:t> ©2016-2018</a:t>
            </a:r>
          </a:p>
        </p:txBody>
      </p:sp>
      <p:sp>
        <p:nvSpPr>
          <p:cNvPr id="13" name="幻灯片编号">
            <a:extLst>
              <a:ext uri="{FF2B5EF4-FFF2-40B4-BE49-F238E27FC236}">
                <a16:creationId xmlns:a16="http://schemas.microsoft.com/office/drawing/2014/main" id="{590A9855-AA35-4A98-B41E-319F5B9BEFBF}"/>
              </a:ext>
            </a:extLst>
          </p:cNvPr>
          <p:cNvSpPr txBox="1">
            <a:spLocks/>
          </p:cNvSpPr>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900" b="0" i="0" u="none" strike="noStrike" cap="none" spc="0" normalizeH="0" baseline="0" noProof="0" smtClean="0">
                <a:ln>
                  <a:noFill/>
                </a:ln>
                <a:solidFill>
                  <a:schemeClr val="accent3">
                    <a:lumOff val="-12941"/>
                  </a:schemeClr>
                </a:solidFill>
                <a:effectLst/>
                <a:uFillTx/>
                <a:latin typeface="微软雅黑"/>
                <a:ea typeface="微软雅黑"/>
                <a:sym typeface="微软雅黑"/>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900" b="0" i="0" u="none" strike="noStrike" cap="none" spc="0" normalizeH="0" baseline="0" noProof="0">
              <a:ln>
                <a:noFill/>
              </a:ln>
              <a:solidFill>
                <a:schemeClr val="accent3">
                  <a:lumOff val="-12941"/>
                </a:schemeClr>
              </a:solidFill>
              <a:effectLst/>
              <a:uFillTx/>
              <a:latin typeface="微软雅黑"/>
              <a:ea typeface="微软雅黑"/>
              <a:sym typeface="微软雅黑"/>
            </a:endParaRPr>
          </a:p>
        </p:txBody>
      </p:sp>
      <p:sp>
        <p:nvSpPr>
          <p:cNvPr id="16" name="文本占位符 7">
            <a:extLst>
              <a:ext uri="{FF2B5EF4-FFF2-40B4-BE49-F238E27FC236}">
                <a16:creationId xmlns:a16="http://schemas.microsoft.com/office/drawing/2014/main" id="{1B39732E-077F-4535-A626-22D5FA7F58F9}"/>
              </a:ext>
            </a:extLst>
          </p:cNvPr>
          <p:cNvSpPr>
            <a:spLocks noGrp="1"/>
          </p:cNvSpPr>
          <p:nvPr>
            <p:ph type="body" sz="quarter" idx="11" hasCustomPrompt="1"/>
          </p:nvPr>
        </p:nvSpPr>
        <p:spPr>
          <a:xfrm>
            <a:off x="1992595" y="117160"/>
            <a:ext cx="983310" cy="369332"/>
          </a:xfrm>
          <a:prstGeom prst="rect">
            <a:avLst/>
          </a:prstGeom>
          <a:solidFill>
            <a:schemeClr val="bg1"/>
          </a:solidFill>
        </p:spPr>
        <p:txBody>
          <a:bodyPr wrap="none" lIns="144000" rIns="144000" anchor="ctr">
            <a:spAutoFit/>
          </a:bodyPr>
          <a:lstStyle>
            <a:lvl1pPr marL="0" marR="0" indent="0" algn="l" defTabSz="914400" rtl="0" fontAlgn="auto" latinLnBrk="0" hangingPunct="0">
              <a:lnSpc>
                <a:spcPct val="100000"/>
              </a:lnSpc>
              <a:spcBef>
                <a:spcPts val="0"/>
              </a:spcBef>
              <a:spcAft>
                <a:spcPts val="0"/>
              </a:spcAft>
              <a:buClrTx/>
              <a:buSzTx/>
              <a:buFontTx/>
              <a:buNone/>
              <a:tabLst/>
              <a:defRPr kumimoji="0" lang="zh-CN" altLang="en-US" sz="1800" b="1" i="0" u="none" strike="noStrike" cap="none" spc="0" normalizeH="0" baseline="0" dirty="0">
                <a:ln>
                  <a:noFill/>
                </a:ln>
                <a:solidFill>
                  <a:srgbClr val="1F54A0"/>
                </a:solidFill>
                <a:effectLst/>
                <a:uFillTx/>
                <a:latin typeface="微软雅黑"/>
                <a:ea typeface="微软雅黑"/>
                <a:cs typeface="微软雅黑"/>
                <a:sym typeface="微软雅黑"/>
              </a:defRPr>
            </a:lvl1pPr>
          </a:lstStyle>
          <a:p>
            <a:pPr lvl="0"/>
            <a:r>
              <a:rPr lang="zh-CN" altLang="en-US" dirty="0"/>
              <a:t>子标题</a:t>
            </a:r>
          </a:p>
        </p:txBody>
      </p:sp>
    </p:spTree>
    <p:extLst>
      <p:ext uri="{BB962C8B-B14F-4D97-AF65-F5344CB8AC3E}">
        <p14:creationId xmlns:p14="http://schemas.microsoft.com/office/powerpoint/2010/main" val="143237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1681F2B2-A6CF-4B89-B4FD-8C542E7C183D}"/>
              </a:ext>
            </a:extLst>
          </p:cNvPr>
          <p:cNvSpPr/>
          <p:nvPr userDrawn="1"/>
        </p:nvSpPr>
        <p:spPr>
          <a:xfrm>
            <a:off x="-1" y="1710575"/>
            <a:ext cx="12192001" cy="2930537"/>
          </a:xfrm>
          <a:prstGeom prst="rect">
            <a:avLst/>
          </a:prstGeom>
          <a:solidFill>
            <a:srgbClr val="1F54A0"/>
          </a:solidFill>
          <a:ln w="12700">
            <a:miter lim="400000"/>
          </a:ln>
        </p:spPr>
        <p:txBody>
          <a:bodyPr lIns="45719" rIns="45719" anchor="ctr"/>
          <a:lstStyle/>
          <a:p>
            <a:pPr lvl="0"/>
            <a:endParaRPr/>
          </a:p>
        </p:txBody>
      </p:sp>
      <p:sp>
        <p:nvSpPr>
          <p:cNvPr id="5" name="矩形">
            <a:extLst>
              <a:ext uri="{FF2B5EF4-FFF2-40B4-BE49-F238E27FC236}">
                <a16:creationId xmlns:a16="http://schemas.microsoft.com/office/drawing/2014/main" id="{97D33E72-ADF6-4C95-9EE9-4E99AD1F9B64}"/>
              </a:ext>
            </a:extLst>
          </p:cNvPr>
          <p:cNvSpPr/>
          <p:nvPr userDrawn="1"/>
        </p:nvSpPr>
        <p:spPr>
          <a:xfrm>
            <a:off x="-8467" y="6643416"/>
            <a:ext cx="12208934" cy="214584"/>
          </a:xfrm>
          <a:prstGeom prst="rect">
            <a:avLst/>
          </a:prstGeom>
          <a:solidFill>
            <a:srgbClr val="DDDDDD"/>
          </a:solidFill>
          <a:ln w="12700">
            <a:miter lim="400000"/>
          </a:ln>
        </p:spPr>
        <p:txBody>
          <a:bodyPr lIns="45719" rIns="45719" anchor="ctr"/>
          <a:lstStyle/>
          <a:p>
            <a:endParaRPr/>
          </a:p>
        </p:txBody>
      </p:sp>
      <p:sp>
        <p:nvSpPr>
          <p:cNvPr id="6" name="趣链科技 版权所有 ©2016-2018">
            <a:extLst>
              <a:ext uri="{FF2B5EF4-FFF2-40B4-BE49-F238E27FC236}">
                <a16:creationId xmlns:a16="http://schemas.microsoft.com/office/drawing/2014/main" id="{225221DA-342A-47A4-9185-901C91268EEF}"/>
              </a:ext>
            </a:extLst>
          </p:cNvPr>
          <p:cNvSpPr txBox="1"/>
          <p:nvPr userDrawn="1"/>
        </p:nvSpPr>
        <p:spPr>
          <a:xfrm>
            <a:off x="137208" y="6628788"/>
            <a:ext cx="1712880" cy="2565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900">
                <a:solidFill>
                  <a:schemeClr val="accent3">
                    <a:lumOff val="-12941"/>
                  </a:schemeClr>
                </a:solidFill>
              </a:defRPr>
            </a:pPr>
            <a:r>
              <a:rPr err="1"/>
              <a:t>趣链科技</a:t>
            </a:r>
            <a:r>
              <a:t> </a:t>
            </a:r>
            <a:r>
              <a:rPr err="1"/>
              <a:t>版权所有</a:t>
            </a:r>
            <a:r>
              <a:t> ©2016-2018</a:t>
            </a:r>
          </a:p>
        </p:txBody>
      </p:sp>
      <p:sp>
        <p:nvSpPr>
          <p:cNvPr id="7" name="幻灯片编号">
            <a:extLst>
              <a:ext uri="{FF2B5EF4-FFF2-40B4-BE49-F238E27FC236}">
                <a16:creationId xmlns:a16="http://schemas.microsoft.com/office/drawing/2014/main" id="{B14A422C-09A7-4291-B7D7-5532A03AA20B}"/>
              </a:ext>
            </a:extLst>
          </p:cNvPr>
          <p:cNvSpPr txBox="1">
            <a:spLocks/>
          </p:cNvSpPr>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900" b="0" i="0" u="none" strike="noStrike" cap="none" spc="0" normalizeH="0" baseline="0" noProof="0" smtClean="0">
                <a:ln>
                  <a:noFill/>
                </a:ln>
                <a:solidFill>
                  <a:schemeClr val="accent3">
                    <a:lumOff val="-12941"/>
                  </a:schemeClr>
                </a:solidFill>
                <a:effectLst/>
                <a:uFillTx/>
                <a:latin typeface="微软雅黑"/>
                <a:ea typeface="微软雅黑"/>
                <a:sym typeface="微软雅黑"/>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900" b="0" i="0" u="none" strike="noStrike" cap="none" spc="0" normalizeH="0" baseline="0" noProof="0">
              <a:ln>
                <a:noFill/>
              </a:ln>
              <a:solidFill>
                <a:schemeClr val="accent3">
                  <a:lumOff val="-12941"/>
                </a:schemeClr>
              </a:solidFill>
              <a:effectLst/>
              <a:uFillTx/>
              <a:latin typeface="微软雅黑"/>
              <a:ea typeface="微软雅黑"/>
              <a:sym typeface="微软雅黑"/>
            </a:endParaRPr>
          </a:p>
        </p:txBody>
      </p:sp>
      <p:pic>
        <p:nvPicPr>
          <p:cNvPr id="8" name="图片 2" descr="图片 2">
            <a:extLst>
              <a:ext uri="{FF2B5EF4-FFF2-40B4-BE49-F238E27FC236}">
                <a16:creationId xmlns:a16="http://schemas.microsoft.com/office/drawing/2014/main" id="{F667E2A4-628F-4B20-9CB2-B5401EDC2649}"/>
              </a:ext>
            </a:extLst>
          </p:cNvPr>
          <p:cNvPicPr>
            <a:picLocks noChangeAspect="1"/>
          </p:cNvPicPr>
          <p:nvPr userDrawn="1"/>
        </p:nvPicPr>
        <p:blipFill>
          <a:blip r:embed="rId2">
            <a:extLst/>
          </a:blip>
          <a:stretch>
            <a:fillRect/>
          </a:stretch>
        </p:blipFill>
        <p:spPr>
          <a:xfrm>
            <a:off x="8479858" y="4831260"/>
            <a:ext cx="3795779" cy="2154986"/>
          </a:xfrm>
          <a:prstGeom prst="rect">
            <a:avLst/>
          </a:prstGeom>
          <a:ln w="12700">
            <a:miter lim="400000"/>
          </a:ln>
        </p:spPr>
      </p:pic>
    </p:spTree>
    <p:extLst>
      <p:ext uri="{BB962C8B-B14F-4D97-AF65-F5344CB8AC3E}">
        <p14:creationId xmlns:p14="http://schemas.microsoft.com/office/powerpoint/2010/main" val="53740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F0303D-7A8C-4D34-BFF2-FE42F1A71FCB}"/>
              </a:ext>
            </a:extLst>
          </p:cNvPr>
          <p:cNvSpPr/>
          <p:nvPr userDrawn="1"/>
        </p:nvSpPr>
        <p:spPr>
          <a:xfrm>
            <a:off x="-1" y="0"/>
            <a:ext cx="12192001" cy="6858000"/>
          </a:xfrm>
          <a:prstGeom prst="rect">
            <a:avLst/>
          </a:prstGeom>
          <a:solidFill>
            <a:srgbClr val="46A7F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sym typeface="微软雅黑"/>
            </a:endParaRPr>
          </a:p>
        </p:txBody>
      </p:sp>
      <p:pic>
        <p:nvPicPr>
          <p:cNvPr id="4" name="Picture 2" descr="https://www.hyperchain.cn/assets/images/banner/home-banner-1.jpg">
            <a:extLst>
              <a:ext uri="{FF2B5EF4-FFF2-40B4-BE49-F238E27FC236}">
                <a16:creationId xmlns:a16="http://schemas.microsoft.com/office/drawing/2014/main" id="{4B4B8F99-F2A7-4398-9BA0-ACEFC5EE9D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35810" y="0"/>
            <a:ext cx="80883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a:extLst>
              <a:ext uri="{FF2B5EF4-FFF2-40B4-BE49-F238E27FC236}">
                <a16:creationId xmlns:a16="http://schemas.microsoft.com/office/drawing/2014/main" id="{5F861A68-8351-4696-B78B-C121EEB33771}"/>
              </a:ext>
            </a:extLst>
          </p:cNvPr>
          <p:cNvSpPr/>
          <p:nvPr userDrawn="1"/>
        </p:nvSpPr>
        <p:spPr>
          <a:xfrm>
            <a:off x="788075" y="3335622"/>
            <a:ext cx="57714" cy="545506"/>
          </a:xfrm>
          <a:prstGeom prst="rect">
            <a:avLst/>
          </a:prstGeom>
          <a:solidFill>
            <a:srgbClr val="FFFFFF"/>
          </a:solidFill>
          <a:ln w="12700">
            <a:miter lim="400000"/>
          </a:ln>
        </p:spPr>
        <p:txBody>
          <a:bodyPr lIns="45719" rIns="45719" anchor="ctr"/>
          <a:lstStyle/>
          <a:p>
            <a:endParaRPr/>
          </a:p>
        </p:txBody>
      </p:sp>
      <p:sp>
        <p:nvSpPr>
          <p:cNvPr id="13" name="标题 1">
            <a:extLst>
              <a:ext uri="{FF2B5EF4-FFF2-40B4-BE49-F238E27FC236}">
                <a16:creationId xmlns:a16="http://schemas.microsoft.com/office/drawing/2014/main" id="{C41A1DE0-1113-47FD-A88B-8DE92E2165C9}"/>
              </a:ext>
            </a:extLst>
          </p:cNvPr>
          <p:cNvSpPr>
            <a:spLocks noGrp="1"/>
          </p:cNvSpPr>
          <p:nvPr>
            <p:ph type="title" hasCustomPrompt="1"/>
          </p:nvPr>
        </p:nvSpPr>
        <p:spPr>
          <a:xfrm>
            <a:off x="647449" y="2436163"/>
            <a:ext cx="2723823" cy="549381"/>
          </a:xfrm>
          <a:prstGeom prst="rect">
            <a:avLst/>
          </a:prstGeom>
        </p:spPr>
        <p:txBody>
          <a:bodyPr wrap="none" anchor="ctr">
            <a:spAutoFit/>
          </a:bodyPr>
          <a:lstStyle>
            <a:lvl1pPr>
              <a:defRPr kumimoji="0" lang="zh-CN" altLang="en-US" sz="3300" b="1" i="0" u="none" strike="noStrike" cap="none" spc="0" normalizeH="0" baseline="0" dirty="0" smtClean="0">
                <a:ln>
                  <a:noFill/>
                </a:ln>
                <a:solidFill>
                  <a:schemeClr val="bg1"/>
                </a:solidFill>
                <a:effectLst/>
                <a:uFillTx/>
                <a:latin typeface="微软雅黑"/>
                <a:ea typeface="微软雅黑"/>
                <a:cs typeface="微软雅黑"/>
                <a:sym typeface="微软雅黑"/>
              </a:defRPr>
            </a:lvl1pPr>
          </a:lstStyle>
          <a:p>
            <a:r>
              <a:rPr lang="zh-CN" altLang="en-US" dirty="0"/>
              <a:t>编辑项目标题</a:t>
            </a:r>
          </a:p>
        </p:txBody>
      </p:sp>
      <p:sp>
        <p:nvSpPr>
          <p:cNvPr id="15" name="日期占位符 3">
            <a:extLst>
              <a:ext uri="{FF2B5EF4-FFF2-40B4-BE49-F238E27FC236}">
                <a16:creationId xmlns:a16="http://schemas.microsoft.com/office/drawing/2014/main" id="{F847EEFB-9917-44C4-A95C-C2665ED49104}"/>
              </a:ext>
            </a:extLst>
          </p:cNvPr>
          <p:cNvSpPr txBox="1">
            <a:spLocks/>
          </p:cNvSpPr>
          <p:nvPr userDrawn="1"/>
        </p:nvSpPr>
        <p:spPr>
          <a:xfrm>
            <a:off x="970550" y="3630036"/>
            <a:ext cx="1093569" cy="307777"/>
          </a:xfrm>
          <a:prstGeom prst="rect">
            <a:avLst/>
          </a:prstGeom>
          <a:ln>
            <a:noFill/>
          </a:ln>
        </p:spPr>
        <p:txBody>
          <a:bodyPr wrap="non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chemeClr val="bg1"/>
                </a:solidFill>
                <a:effectLst/>
                <a:uFillTx/>
                <a:latin typeface="微软雅黑" panose="020B0503020204020204" pitchFamily="34" charset="-122"/>
                <a:ea typeface="微软雅黑" panose="020B0503020204020204" pitchFamily="34" charset="-122"/>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a:rPr>
              <a:t>Sept. 2018</a:t>
            </a:r>
          </a:p>
        </p:txBody>
      </p:sp>
      <p:sp>
        <p:nvSpPr>
          <p:cNvPr id="11" name="文本占位符 6">
            <a:extLst>
              <a:ext uri="{FF2B5EF4-FFF2-40B4-BE49-F238E27FC236}">
                <a16:creationId xmlns:a16="http://schemas.microsoft.com/office/drawing/2014/main" id="{DE95ED5A-ABCE-4A0B-B347-B3B32F50ED19}"/>
              </a:ext>
            </a:extLst>
          </p:cNvPr>
          <p:cNvSpPr>
            <a:spLocks noGrp="1"/>
          </p:cNvSpPr>
          <p:nvPr>
            <p:ph type="body" sz="quarter" idx="11" hasCustomPrompt="1"/>
          </p:nvPr>
        </p:nvSpPr>
        <p:spPr>
          <a:xfrm>
            <a:off x="970550" y="3340946"/>
            <a:ext cx="1415772" cy="313932"/>
          </a:xfrm>
          <a:prstGeom prst="rect">
            <a:avLst/>
          </a:prstGeom>
        </p:spPr>
        <p:txBody>
          <a:bodyPr wrap="none">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zh-CN" altLang="en-US" sz="1600" b="0" i="0" u="none" strike="noStrike" kern="1200" cap="none" spc="0" normalizeH="0" baseline="0" dirty="0" smtClean="0">
                <a:ln>
                  <a:noFill/>
                </a:ln>
                <a:solidFill>
                  <a:schemeClr val="bg1"/>
                </a:solidFill>
                <a:effectLst/>
                <a:uFillTx/>
                <a:latin typeface="微软雅黑"/>
                <a:ea typeface="微软雅黑"/>
                <a:cs typeface="微软雅黑"/>
                <a:sym typeface="微软雅黑"/>
              </a:defRPr>
            </a:lvl1pPr>
          </a:lstStyle>
          <a:p>
            <a:pPr lvl="0"/>
            <a:r>
              <a:rPr lang="zh-CN" altLang="en-US" dirty="0"/>
              <a:t>编辑企业名称</a:t>
            </a:r>
          </a:p>
        </p:txBody>
      </p:sp>
    </p:spTree>
    <p:extLst>
      <p:ext uri="{BB962C8B-B14F-4D97-AF65-F5344CB8AC3E}">
        <p14:creationId xmlns:p14="http://schemas.microsoft.com/office/powerpoint/2010/main" val="1862292994"/>
      </p:ext>
    </p:extLst>
  </p:cSld>
  <p:clrMapOvr>
    <a:masterClrMapping/>
  </p:clrMapOvr>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6E9692F-671A-47FC-B256-C0FECA0695E5}"/>
              </a:ext>
            </a:extLst>
          </p:cNvPr>
          <p:cNvSpPr/>
          <p:nvPr userDrawn="1"/>
        </p:nvSpPr>
        <p:spPr>
          <a:xfrm>
            <a:off x="-1" y="0"/>
            <a:ext cx="3451861" cy="6858000"/>
          </a:xfrm>
          <a:prstGeom prst="rect">
            <a:avLst/>
          </a:prstGeom>
          <a:solidFill>
            <a:srgbClr val="46A7F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sym typeface="微软雅黑"/>
            </a:endParaRPr>
          </a:p>
        </p:txBody>
      </p:sp>
      <p:sp>
        <p:nvSpPr>
          <p:cNvPr id="4" name="矩形">
            <a:extLst>
              <a:ext uri="{FF2B5EF4-FFF2-40B4-BE49-F238E27FC236}">
                <a16:creationId xmlns:a16="http://schemas.microsoft.com/office/drawing/2014/main" id="{65E9B9B6-C63D-4965-A942-635013B06CAE}"/>
              </a:ext>
            </a:extLst>
          </p:cNvPr>
          <p:cNvSpPr/>
          <p:nvPr userDrawn="1"/>
        </p:nvSpPr>
        <p:spPr>
          <a:xfrm>
            <a:off x="1784733" y="1697611"/>
            <a:ext cx="9917876" cy="59579"/>
          </a:xfrm>
          <a:prstGeom prst="rect">
            <a:avLst/>
          </a:prstGeom>
          <a:solidFill>
            <a:srgbClr val="DDDDDD"/>
          </a:solidFill>
          <a:ln w="12700">
            <a:miter lim="400000"/>
          </a:ln>
        </p:spPr>
        <p:txBody>
          <a:bodyPr lIns="45719" rIns="45719" anchor="ctr"/>
          <a:lstStyle/>
          <a:p>
            <a:endParaRPr/>
          </a:p>
        </p:txBody>
      </p:sp>
      <p:pic>
        <p:nvPicPr>
          <p:cNvPr id="5" name="Picture 4" descr="https://www.hyperchain.cn/assets/images/banner/home-banner-2.jpg">
            <a:extLst>
              <a:ext uri="{FF2B5EF4-FFF2-40B4-BE49-F238E27FC236}">
                <a16:creationId xmlns:a16="http://schemas.microsoft.com/office/drawing/2014/main" id="{77AE9036-D8DA-42C4-BA9E-17DCE4E571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0603" y="3429000"/>
            <a:ext cx="3793063" cy="321862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8" descr="图片 8">
            <a:extLst>
              <a:ext uri="{FF2B5EF4-FFF2-40B4-BE49-F238E27FC236}">
                <a16:creationId xmlns:a16="http://schemas.microsoft.com/office/drawing/2014/main" id="{A1E81C26-897A-4731-A733-E08602B962FC}"/>
              </a:ext>
            </a:extLst>
          </p:cNvPr>
          <p:cNvPicPr>
            <a:picLocks noChangeAspect="1"/>
          </p:cNvPicPr>
          <p:nvPr userDrawn="1"/>
        </p:nvPicPr>
        <p:blipFill>
          <a:blip r:embed="rId3">
            <a:extLst/>
          </a:blip>
          <a:srcRect l="14883" t="35863" r="16982" b="37015"/>
          <a:stretch>
            <a:fillRect/>
          </a:stretch>
        </p:blipFill>
        <p:spPr>
          <a:xfrm>
            <a:off x="10479467" y="251698"/>
            <a:ext cx="1362015" cy="406628"/>
          </a:xfrm>
          <a:prstGeom prst="rect">
            <a:avLst/>
          </a:prstGeom>
          <a:ln w="12700">
            <a:miter lim="400000"/>
          </a:ln>
        </p:spPr>
      </p:pic>
    </p:spTree>
    <p:extLst>
      <p:ext uri="{BB962C8B-B14F-4D97-AF65-F5344CB8AC3E}">
        <p14:creationId xmlns:p14="http://schemas.microsoft.com/office/powerpoint/2010/main" val="225869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矩形">
            <a:extLst>
              <a:ext uri="{FF2B5EF4-FFF2-40B4-BE49-F238E27FC236}">
                <a16:creationId xmlns:a16="http://schemas.microsoft.com/office/drawing/2014/main" id="{F9B9F649-DBE9-4ECA-A7C8-0BFF44C7A723}"/>
              </a:ext>
            </a:extLst>
          </p:cNvPr>
          <p:cNvSpPr/>
          <p:nvPr userDrawn="1"/>
        </p:nvSpPr>
        <p:spPr>
          <a:xfrm>
            <a:off x="-8467" y="0"/>
            <a:ext cx="12208934" cy="603653"/>
          </a:xfrm>
          <a:prstGeom prst="rect">
            <a:avLst/>
          </a:prstGeom>
          <a:solidFill>
            <a:srgbClr val="1F54A0"/>
          </a:solidFill>
          <a:ln w="12700">
            <a:miter lim="400000"/>
          </a:ln>
        </p:spPr>
        <p:txBody>
          <a:bodyPr lIns="45719" rIns="45719" anchor="ctr"/>
          <a:lstStyle/>
          <a:p>
            <a:endParaRPr/>
          </a:p>
        </p:txBody>
      </p:sp>
      <p:pic>
        <p:nvPicPr>
          <p:cNvPr id="6" name="图像" descr="图像">
            <a:extLst>
              <a:ext uri="{FF2B5EF4-FFF2-40B4-BE49-F238E27FC236}">
                <a16:creationId xmlns:a16="http://schemas.microsoft.com/office/drawing/2014/main" id="{C14EE201-F705-4C31-8D89-607C6A1F5E1C}"/>
              </a:ext>
            </a:extLst>
          </p:cNvPr>
          <p:cNvPicPr>
            <a:picLocks noChangeAspect="1"/>
          </p:cNvPicPr>
          <p:nvPr userDrawn="1"/>
        </p:nvPicPr>
        <p:blipFill>
          <a:blip r:embed="rId2">
            <a:extLst/>
          </a:blip>
          <a:stretch>
            <a:fillRect/>
          </a:stretch>
        </p:blipFill>
        <p:spPr>
          <a:xfrm>
            <a:off x="10588434" y="130098"/>
            <a:ext cx="1257655" cy="343457"/>
          </a:xfrm>
          <a:prstGeom prst="rect">
            <a:avLst/>
          </a:prstGeom>
          <a:ln w="12700">
            <a:miter lim="400000"/>
          </a:ln>
        </p:spPr>
      </p:pic>
      <p:sp>
        <p:nvSpPr>
          <p:cNvPr id="8" name="文本占位符 7">
            <a:extLst>
              <a:ext uri="{FF2B5EF4-FFF2-40B4-BE49-F238E27FC236}">
                <a16:creationId xmlns:a16="http://schemas.microsoft.com/office/drawing/2014/main" id="{CC207C48-227B-45D6-A727-5BD733804B49}"/>
              </a:ext>
            </a:extLst>
          </p:cNvPr>
          <p:cNvSpPr>
            <a:spLocks noGrp="1"/>
          </p:cNvSpPr>
          <p:nvPr>
            <p:ph type="body" sz="quarter" idx="10" hasCustomPrompt="1"/>
          </p:nvPr>
        </p:nvSpPr>
        <p:spPr>
          <a:xfrm>
            <a:off x="399395" y="117160"/>
            <a:ext cx="1107996" cy="369332"/>
          </a:xfrm>
          <a:prstGeom prst="rect">
            <a:avLst/>
          </a:prstGeom>
        </p:spPr>
        <p:txBody>
          <a:bodyPr wrap="none" anchor="ctr">
            <a:spAutoFit/>
          </a:bodyPr>
          <a:lstStyle>
            <a:lvl1pPr marL="0" marR="0" indent="0" algn="l" defTabSz="914400" rtl="0" fontAlgn="auto" latinLnBrk="0" hangingPunct="0">
              <a:lnSpc>
                <a:spcPct val="100000"/>
              </a:lnSpc>
              <a:spcBef>
                <a:spcPts val="0"/>
              </a:spcBef>
              <a:spcAft>
                <a:spcPts val="0"/>
              </a:spcAft>
              <a:buClrTx/>
              <a:buSzTx/>
              <a:buFontTx/>
              <a:buNone/>
              <a:tabLst/>
              <a:defRPr kumimoji="0" lang="zh-CN" altLang="en-US" sz="1800" b="1" i="0" u="none" strike="noStrike" cap="none" spc="0" normalizeH="0" baseline="0" dirty="0">
                <a:ln>
                  <a:noFill/>
                </a:ln>
                <a:solidFill>
                  <a:srgbClr val="FFFFFF"/>
                </a:solidFill>
                <a:effectLst/>
                <a:uFillTx/>
                <a:latin typeface="微软雅黑"/>
                <a:ea typeface="微软雅黑"/>
                <a:cs typeface="微软雅黑"/>
                <a:sym typeface="微软雅黑"/>
              </a:defRPr>
            </a:lvl1pPr>
          </a:lstStyle>
          <a:p>
            <a:pPr lvl="0"/>
            <a:r>
              <a:rPr lang="zh-CN" altLang="en-US" dirty="0"/>
              <a:t>章节标题</a:t>
            </a:r>
          </a:p>
        </p:txBody>
      </p:sp>
      <p:sp>
        <p:nvSpPr>
          <p:cNvPr id="10" name="矩形">
            <a:extLst>
              <a:ext uri="{FF2B5EF4-FFF2-40B4-BE49-F238E27FC236}">
                <a16:creationId xmlns:a16="http://schemas.microsoft.com/office/drawing/2014/main" id="{DE253C41-6E8C-438F-AA02-214A19BDD04B}"/>
              </a:ext>
            </a:extLst>
          </p:cNvPr>
          <p:cNvSpPr/>
          <p:nvPr userDrawn="1"/>
        </p:nvSpPr>
        <p:spPr>
          <a:xfrm>
            <a:off x="-8467" y="6643416"/>
            <a:ext cx="12208934" cy="214584"/>
          </a:xfrm>
          <a:prstGeom prst="rect">
            <a:avLst/>
          </a:prstGeom>
          <a:solidFill>
            <a:srgbClr val="DDDDDD"/>
          </a:solidFill>
          <a:ln w="12700">
            <a:miter lim="400000"/>
          </a:ln>
        </p:spPr>
        <p:txBody>
          <a:bodyPr lIns="45719" rIns="45719" anchor="ctr"/>
          <a:lstStyle/>
          <a:p>
            <a:endParaRPr/>
          </a:p>
        </p:txBody>
      </p:sp>
      <p:sp>
        <p:nvSpPr>
          <p:cNvPr id="11" name="趣链科技 版权所有 ©2016-2018">
            <a:extLst>
              <a:ext uri="{FF2B5EF4-FFF2-40B4-BE49-F238E27FC236}">
                <a16:creationId xmlns:a16="http://schemas.microsoft.com/office/drawing/2014/main" id="{AC7FB3E5-C430-48AB-98E1-3B03166202D7}"/>
              </a:ext>
            </a:extLst>
          </p:cNvPr>
          <p:cNvSpPr txBox="1"/>
          <p:nvPr userDrawn="1"/>
        </p:nvSpPr>
        <p:spPr>
          <a:xfrm>
            <a:off x="137208" y="6628788"/>
            <a:ext cx="1732203" cy="2308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900">
                <a:solidFill>
                  <a:schemeClr val="accent3">
                    <a:lumOff val="-12941"/>
                  </a:schemeClr>
                </a:solidFill>
              </a:defRPr>
            </a:pPr>
            <a:r>
              <a:rPr lang="en-US" altLang="zh-CN"/>
              <a:t>Qulian</a:t>
            </a:r>
            <a:r>
              <a:rPr lang="zh-CN" altLang="en-US"/>
              <a:t> </a:t>
            </a:r>
            <a:r>
              <a:rPr lang="en-US" altLang="zh-CN"/>
              <a:t>Copyright</a:t>
            </a:r>
            <a:r>
              <a:t>©2016-2018</a:t>
            </a:r>
          </a:p>
        </p:txBody>
      </p:sp>
      <p:sp>
        <p:nvSpPr>
          <p:cNvPr id="13" name="幻灯片编号">
            <a:extLst>
              <a:ext uri="{FF2B5EF4-FFF2-40B4-BE49-F238E27FC236}">
                <a16:creationId xmlns:a16="http://schemas.microsoft.com/office/drawing/2014/main" id="{590A9855-AA35-4A98-B41E-319F5B9BEFBF}"/>
              </a:ext>
            </a:extLst>
          </p:cNvPr>
          <p:cNvSpPr txBox="1">
            <a:spLocks/>
          </p:cNvSpPr>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900" b="0" i="0" u="none" strike="noStrike" cap="none" spc="0" normalizeH="0" baseline="0" noProof="0" smtClean="0">
                <a:ln>
                  <a:noFill/>
                </a:ln>
                <a:solidFill>
                  <a:schemeClr val="accent3">
                    <a:lumOff val="-12941"/>
                  </a:schemeClr>
                </a:solidFill>
                <a:effectLst/>
                <a:uFillTx/>
                <a:latin typeface="微软雅黑"/>
                <a:ea typeface="微软雅黑"/>
                <a:sym typeface="微软雅黑"/>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900" b="0" i="0" u="none" strike="noStrike" cap="none" spc="0" normalizeH="0" baseline="0" noProof="0">
              <a:ln>
                <a:noFill/>
              </a:ln>
              <a:solidFill>
                <a:schemeClr val="accent3">
                  <a:lumOff val="-12941"/>
                </a:schemeClr>
              </a:solidFill>
              <a:effectLst/>
              <a:uFillTx/>
              <a:latin typeface="微软雅黑"/>
              <a:ea typeface="微软雅黑"/>
              <a:sym typeface="微软雅黑"/>
            </a:endParaRPr>
          </a:p>
        </p:txBody>
      </p:sp>
      <p:sp>
        <p:nvSpPr>
          <p:cNvPr id="16" name="文本占位符 7">
            <a:extLst>
              <a:ext uri="{FF2B5EF4-FFF2-40B4-BE49-F238E27FC236}">
                <a16:creationId xmlns:a16="http://schemas.microsoft.com/office/drawing/2014/main" id="{1B39732E-077F-4535-A626-22D5FA7F58F9}"/>
              </a:ext>
            </a:extLst>
          </p:cNvPr>
          <p:cNvSpPr>
            <a:spLocks noGrp="1"/>
          </p:cNvSpPr>
          <p:nvPr>
            <p:ph type="body" sz="quarter" idx="11" hasCustomPrompt="1"/>
          </p:nvPr>
        </p:nvSpPr>
        <p:spPr>
          <a:xfrm>
            <a:off x="1992595" y="117160"/>
            <a:ext cx="983310" cy="369332"/>
          </a:xfrm>
          <a:prstGeom prst="rect">
            <a:avLst/>
          </a:prstGeom>
          <a:solidFill>
            <a:schemeClr val="bg1"/>
          </a:solidFill>
        </p:spPr>
        <p:txBody>
          <a:bodyPr wrap="none" lIns="144000" rIns="144000" anchor="ctr">
            <a:spAutoFit/>
          </a:bodyPr>
          <a:lstStyle>
            <a:lvl1pPr marL="0" marR="0" indent="0" algn="l" defTabSz="914400" rtl="0" fontAlgn="auto" latinLnBrk="0" hangingPunct="0">
              <a:lnSpc>
                <a:spcPct val="100000"/>
              </a:lnSpc>
              <a:spcBef>
                <a:spcPts val="0"/>
              </a:spcBef>
              <a:spcAft>
                <a:spcPts val="0"/>
              </a:spcAft>
              <a:buClrTx/>
              <a:buSzTx/>
              <a:buFontTx/>
              <a:buNone/>
              <a:tabLst/>
              <a:defRPr kumimoji="0" lang="zh-CN" altLang="en-US" sz="1800" b="1" i="0" u="none" strike="noStrike" cap="none" spc="0" normalizeH="0" baseline="0" dirty="0">
                <a:ln>
                  <a:noFill/>
                </a:ln>
                <a:solidFill>
                  <a:srgbClr val="1F54A0"/>
                </a:solidFill>
                <a:effectLst/>
                <a:uFillTx/>
                <a:latin typeface="微软雅黑"/>
                <a:ea typeface="微软雅黑"/>
                <a:cs typeface="微软雅黑"/>
                <a:sym typeface="微软雅黑"/>
              </a:defRPr>
            </a:lvl1pPr>
          </a:lstStyle>
          <a:p>
            <a:pPr lvl="0"/>
            <a:r>
              <a:rPr lang="zh-CN" altLang="en-US" dirty="0"/>
              <a:t>子标题</a:t>
            </a:r>
          </a:p>
        </p:txBody>
      </p:sp>
    </p:spTree>
    <p:extLst>
      <p:ext uri="{BB962C8B-B14F-4D97-AF65-F5344CB8AC3E}">
        <p14:creationId xmlns:p14="http://schemas.microsoft.com/office/powerpoint/2010/main" val="330684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矩形 5">
            <a:extLst>
              <a:ext uri="{FF2B5EF4-FFF2-40B4-BE49-F238E27FC236}">
                <a16:creationId xmlns:a16="http://schemas.microsoft.com/office/drawing/2014/main" id="{1681F2B2-A6CF-4B89-B4FD-8C542E7C183D}"/>
              </a:ext>
            </a:extLst>
          </p:cNvPr>
          <p:cNvSpPr/>
          <p:nvPr userDrawn="1"/>
        </p:nvSpPr>
        <p:spPr>
          <a:xfrm>
            <a:off x="-1" y="1710575"/>
            <a:ext cx="12192001" cy="2930537"/>
          </a:xfrm>
          <a:prstGeom prst="rect">
            <a:avLst/>
          </a:prstGeom>
          <a:solidFill>
            <a:srgbClr val="1F54A0"/>
          </a:solidFill>
          <a:ln w="12700">
            <a:miter lim="400000"/>
          </a:ln>
        </p:spPr>
        <p:txBody>
          <a:bodyPr lIns="45719" rIns="45719" anchor="ctr"/>
          <a:lstStyle/>
          <a:p>
            <a:pPr lvl="0"/>
            <a:endParaRPr/>
          </a:p>
        </p:txBody>
      </p:sp>
      <p:sp>
        <p:nvSpPr>
          <p:cNvPr id="5" name="矩形">
            <a:extLst>
              <a:ext uri="{FF2B5EF4-FFF2-40B4-BE49-F238E27FC236}">
                <a16:creationId xmlns:a16="http://schemas.microsoft.com/office/drawing/2014/main" id="{97D33E72-ADF6-4C95-9EE9-4E99AD1F9B64}"/>
              </a:ext>
            </a:extLst>
          </p:cNvPr>
          <p:cNvSpPr/>
          <p:nvPr userDrawn="1"/>
        </p:nvSpPr>
        <p:spPr>
          <a:xfrm>
            <a:off x="-8467" y="6643416"/>
            <a:ext cx="12208934" cy="214584"/>
          </a:xfrm>
          <a:prstGeom prst="rect">
            <a:avLst/>
          </a:prstGeom>
          <a:solidFill>
            <a:srgbClr val="DDDDDD"/>
          </a:solidFill>
          <a:ln w="12700">
            <a:miter lim="400000"/>
          </a:ln>
        </p:spPr>
        <p:txBody>
          <a:bodyPr lIns="45719" rIns="45719" anchor="ctr"/>
          <a:lstStyle/>
          <a:p>
            <a:endParaRPr/>
          </a:p>
        </p:txBody>
      </p:sp>
      <p:sp>
        <p:nvSpPr>
          <p:cNvPr id="6" name="趣链科技 版权所有 ©2016-2018">
            <a:extLst>
              <a:ext uri="{FF2B5EF4-FFF2-40B4-BE49-F238E27FC236}">
                <a16:creationId xmlns:a16="http://schemas.microsoft.com/office/drawing/2014/main" id="{225221DA-342A-47A4-9185-901C91268EEF}"/>
              </a:ext>
            </a:extLst>
          </p:cNvPr>
          <p:cNvSpPr txBox="1"/>
          <p:nvPr userDrawn="1"/>
        </p:nvSpPr>
        <p:spPr>
          <a:xfrm>
            <a:off x="137208" y="6628788"/>
            <a:ext cx="1732203" cy="2308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defRPr sz="900">
                <a:solidFill>
                  <a:schemeClr val="accent3">
                    <a:lumOff val="-12941"/>
                  </a:schemeClr>
                </a:solidFill>
              </a:defRPr>
            </a:pPr>
            <a:r>
              <a:rPr lang="en-US" altLang="zh-CN"/>
              <a:t>Qulian</a:t>
            </a:r>
            <a:r>
              <a:rPr lang="zh-CN" altLang="en-US" baseline="0"/>
              <a:t> </a:t>
            </a:r>
            <a:r>
              <a:rPr lang="en-US" altLang="zh-CN" baseline="0"/>
              <a:t>Copyright</a:t>
            </a:r>
            <a:r>
              <a:t>©2016-2018</a:t>
            </a:r>
          </a:p>
        </p:txBody>
      </p:sp>
      <p:sp>
        <p:nvSpPr>
          <p:cNvPr id="7" name="幻灯片编号">
            <a:extLst>
              <a:ext uri="{FF2B5EF4-FFF2-40B4-BE49-F238E27FC236}">
                <a16:creationId xmlns:a16="http://schemas.microsoft.com/office/drawing/2014/main" id="{B14A422C-09A7-4291-B7D7-5532A03AA20B}"/>
              </a:ext>
            </a:extLst>
          </p:cNvPr>
          <p:cNvSpPr txBox="1">
            <a:spLocks/>
          </p:cNvSpPr>
          <p:nvPr userDrawn="1"/>
        </p:nvSpPr>
        <p:spPr>
          <a:xfrm>
            <a:off x="11808573" y="6641641"/>
            <a:ext cx="246219" cy="230832"/>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微软雅黑"/>
                <a:ea typeface="微软雅黑"/>
                <a:cs typeface="微软雅黑"/>
                <a:sym typeface="微软雅黑"/>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lvl9p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lang="en-US" altLang="zh-CN" sz="900" b="0" i="0" u="none" strike="noStrike" cap="none" spc="0" normalizeH="0" baseline="0" noProof="0" smtClean="0">
                <a:ln>
                  <a:noFill/>
                </a:ln>
                <a:solidFill>
                  <a:schemeClr val="accent3">
                    <a:lumOff val="-12941"/>
                  </a:schemeClr>
                </a:solidFill>
                <a:effectLst/>
                <a:uFillTx/>
                <a:latin typeface="微软雅黑"/>
                <a:ea typeface="微软雅黑"/>
                <a:sym typeface="微软雅黑"/>
              </a:rPr>
              <a:pPr marL="0" marR="0" lvl="0" indent="0" algn="r" defTabSz="914400" rtl="0" eaLnBrk="1" fontAlgn="auto" latinLnBrk="0" hangingPunct="0">
                <a:lnSpc>
                  <a:spcPct val="100000"/>
                </a:lnSpc>
                <a:spcBef>
                  <a:spcPts val="0"/>
                </a:spcBef>
                <a:spcAft>
                  <a:spcPts val="0"/>
                </a:spcAft>
                <a:buClrTx/>
                <a:buSzTx/>
                <a:buFontTx/>
                <a:buNone/>
                <a:tabLst/>
                <a:defRPr/>
              </a:pPr>
              <a:t>‹#›</a:t>
            </a:fld>
            <a:endParaRPr kumimoji="0" lang="en-US" altLang="zh-CN" sz="900" b="0" i="0" u="none" strike="noStrike" cap="none" spc="0" normalizeH="0" baseline="0" noProof="0">
              <a:ln>
                <a:noFill/>
              </a:ln>
              <a:solidFill>
                <a:schemeClr val="accent3">
                  <a:lumOff val="-12941"/>
                </a:schemeClr>
              </a:solidFill>
              <a:effectLst/>
              <a:uFillTx/>
              <a:latin typeface="微软雅黑"/>
              <a:ea typeface="微软雅黑"/>
              <a:sym typeface="微软雅黑"/>
            </a:endParaRPr>
          </a:p>
        </p:txBody>
      </p:sp>
      <p:pic>
        <p:nvPicPr>
          <p:cNvPr id="8" name="图片 2" descr="图片 2">
            <a:extLst>
              <a:ext uri="{FF2B5EF4-FFF2-40B4-BE49-F238E27FC236}">
                <a16:creationId xmlns:a16="http://schemas.microsoft.com/office/drawing/2014/main" id="{F667E2A4-628F-4B20-9CB2-B5401EDC2649}"/>
              </a:ext>
            </a:extLst>
          </p:cNvPr>
          <p:cNvPicPr>
            <a:picLocks noChangeAspect="1"/>
          </p:cNvPicPr>
          <p:nvPr userDrawn="1"/>
        </p:nvPicPr>
        <p:blipFill>
          <a:blip r:embed="rId2">
            <a:extLst/>
          </a:blip>
          <a:stretch>
            <a:fillRect/>
          </a:stretch>
        </p:blipFill>
        <p:spPr>
          <a:xfrm>
            <a:off x="8327458" y="4258446"/>
            <a:ext cx="3795779" cy="2154986"/>
          </a:xfrm>
          <a:prstGeom prst="rect">
            <a:avLst/>
          </a:prstGeom>
          <a:ln w="12700">
            <a:miter lim="400000"/>
          </a:ln>
        </p:spPr>
      </p:pic>
    </p:spTree>
    <p:extLst>
      <p:ext uri="{BB962C8B-B14F-4D97-AF65-F5344CB8AC3E}">
        <p14:creationId xmlns:p14="http://schemas.microsoft.com/office/powerpoint/2010/main" val="1207053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空白 拷贝">
    <p:spTree>
      <p:nvGrpSpPr>
        <p:cNvPr id="1" name=""/>
        <p:cNvGrpSpPr/>
        <p:nvPr/>
      </p:nvGrpSpPr>
      <p:grpSpPr>
        <a:xfrm>
          <a:off x="0" y="0"/>
          <a:ext cx="0" cy="0"/>
          <a:chOff x="0" y="0"/>
          <a:chExt cx="0" cy="0"/>
        </a:xfrm>
      </p:grpSpPr>
      <p:sp>
        <p:nvSpPr>
          <p:cNvPr id="3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49561799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495337"/>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080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4.png"/><Relationship Id="rId4" Type="http://schemas.openxmlformats.org/officeDocument/2006/relationships/image" Target="../media/image6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tiff"/></Relationships>
</file>

<file path=ppt/slides/_rels/slide1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9" Type="http://schemas.openxmlformats.org/officeDocument/2006/relationships/image" Target="../media/image74.png"/></Relationships>
</file>

<file path=ppt/slides/_rels/slide1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87.tiff"/><Relationship Id="rId4" Type="http://schemas.openxmlformats.org/officeDocument/2006/relationships/image" Target="../media/image8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1.xml.rels><?xml version="1.0" encoding="UTF-8" standalone="yes"?>
<Relationships xmlns="http://schemas.openxmlformats.org/package/2006/relationships"><Relationship Id="rId3" Type="http://schemas.openxmlformats.org/officeDocument/2006/relationships/image" Target="../media/image93.tif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95.tiff"/><Relationship Id="rId4" Type="http://schemas.openxmlformats.org/officeDocument/2006/relationships/image" Target="../media/image94.tiff"/></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98.png"/><Relationship Id="rId5" Type="http://schemas.openxmlformats.org/officeDocument/2006/relationships/image" Target="../media/image97.tiff"/><Relationship Id="rId4" Type="http://schemas.openxmlformats.org/officeDocument/2006/relationships/image" Target="../media/image96.png"/></Relationships>
</file>

<file path=ppt/slides/_rels/slide2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02.png"/><Relationship Id="rId11" Type="http://schemas.openxmlformats.org/officeDocument/2006/relationships/image" Target="../media/image106.png"/><Relationship Id="rId5" Type="http://schemas.openxmlformats.org/officeDocument/2006/relationships/image" Target="../media/image101.png"/><Relationship Id="rId10" Type="http://schemas.openxmlformats.org/officeDocument/2006/relationships/image" Target="../media/image105.png"/><Relationship Id="rId4" Type="http://schemas.openxmlformats.org/officeDocument/2006/relationships/image" Target="../media/image100.png"/><Relationship Id="rId9"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2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21" Type="http://schemas.openxmlformats.org/officeDocument/2006/relationships/image" Target="../media/image29.png"/><Relationship Id="rId34" Type="http://schemas.openxmlformats.org/officeDocument/2006/relationships/image" Target="../media/image4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38"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jpeg"/><Relationship Id="rId37" Type="http://schemas.openxmlformats.org/officeDocument/2006/relationships/image" Target="../media/image45.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36" Type="http://schemas.openxmlformats.org/officeDocument/2006/relationships/image" Target="../media/image44.jpe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jpe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tif"/><Relationship Id="rId35" Type="http://schemas.openxmlformats.org/officeDocument/2006/relationships/image" Target="../media/image43.jpeg"/><Relationship Id="rId8" Type="http://schemas.openxmlformats.org/officeDocument/2006/relationships/image" Target="../media/image16.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2BF611D-C245-446D-9187-8F2E245DC563}"/>
              </a:ext>
            </a:extLst>
          </p:cNvPr>
          <p:cNvSpPr>
            <a:spLocks noGrp="1"/>
          </p:cNvSpPr>
          <p:nvPr>
            <p:ph type="title"/>
          </p:nvPr>
        </p:nvSpPr>
        <p:spPr>
          <a:xfrm>
            <a:off x="647449" y="2436163"/>
            <a:ext cx="6955750" cy="549381"/>
          </a:xfrm>
        </p:spPr>
        <p:txBody>
          <a:bodyPr/>
          <a:lstStyle/>
          <a:p>
            <a:r>
              <a:rPr lang="en-US" altLang="zh-CN" dirty="0"/>
              <a:t>“</a:t>
            </a:r>
            <a:r>
              <a:rPr lang="zh-CN" altLang="en-US" dirty="0"/>
              <a:t>链上云南</a:t>
            </a:r>
            <a:r>
              <a:rPr lang="en-US" altLang="zh-CN" dirty="0"/>
              <a:t>”</a:t>
            </a:r>
            <a:r>
              <a:rPr lang="zh-CN" altLang="en-US" dirty="0"/>
              <a:t>智慧政务解决方案介绍</a:t>
            </a:r>
          </a:p>
        </p:txBody>
      </p:sp>
      <p:sp>
        <p:nvSpPr>
          <p:cNvPr id="6" name="文本占位符 5">
            <a:extLst>
              <a:ext uri="{FF2B5EF4-FFF2-40B4-BE49-F238E27FC236}">
                <a16:creationId xmlns:a16="http://schemas.microsoft.com/office/drawing/2014/main" id="{398B3D9E-F8E2-4398-8B3F-3BBC51A7413A}"/>
              </a:ext>
            </a:extLst>
          </p:cNvPr>
          <p:cNvSpPr>
            <a:spLocks noGrp="1"/>
          </p:cNvSpPr>
          <p:nvPr>
            <p:ph type="body" sz="quarter" idx="11"/>
          </p:nvPr>
        </p:nvSpPr>
        <p:spPr>
          <a:xfrm>
            <a:off x="970550" y="3340946"/>
            <a:ext cx="2236510" cy="313932"/>
          </a:xfrm>
        </p:spPr>
        <p:txBody>
          <a:bodyPr/>
          <a:lstStyle/>
          <a:p>
            <a:r>
              <a:rPr lang="zh-CN" altLang="en-US" dirty="0"/>
              <a:t>杭州趣链科技有限公司</a:t>
            </a:r>
          </a:p>
        </p:txBody>
      </p:sp>
      <p:pic>
        <p:nvPicPr>
          <p:cNvPr id="2" name="图片 1">
            <a:extLst>
              <a:ext uri="{FF2B5EF4-FFF2-40B4-BE49-F238E27FC236}">
                <a16:creationId xmlns:a16="http://schemas.microsoft.com/office/drawing/2014/main" id="{554B6A4F-3F20-43F1-AF1E-85A31F28BDD6}"/>
              </a:ext>
            </a:extLst>
          </p:cNvPr>
          <p:cNvPicPr>
            <a:picLocks noChangeAspect="1"/>
          </p:cNvPicPr>
          <p:nvPr/>
        </p:nvPicPr>
        <p:blipFill>
          <a:blip r:embed="rId3"/>
          <a:stretch>
            <a:fillRect/>
          </a:stretch>
        </p:blipFill>
        <p:spPr>
          <a:xfrm>
            <a:off x="647449" y="5172114"/>
            <a:ext cx="2142857" cy="628571"/>
          </a:xfrm>
          <a:prstGeom prst="rect">
            <a:avLst/>
          </a:prstGeom>
        </p:spPr>
      </p:pic>
    </p:spTree>
    <p:extLst>
      <p:ext uri="{BB962C8B-B14F-4D97-AF65-F5344CB8AC3E}">
        <p14:creationId xmlns:p14="http://schemas.microsoft.com/office/powerpoint/2010/main" val="181430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四</a:t>
            </a:r>
            <a:r>
              <a:rPr lang="en-US" altLang="zh-CN" dirty="0"/>
              <a:t>. </a:t>
            </a:r>
            <a:r>
              <a:rPr lang="zh-CN" altLang="en-US" dirty="0"/>
              <a:t>解决方案</a:t>
            </a:r>
          </a:p>
        </p:txBody>
      </p:sp>
      <p:sp>
        <p:nvSpPr>
          <p:cNvPr id="55" name="文本占位符 2">
            <a:extLst>
              <a:ext uri="{FF2B5EF4-FFF2-40B4-BE49-F238E27FC236}">
                <a16:creationId xmlns:a16="http://schemas.microsoft.com/office/drawing/2014/main" id="{915DC72C-24CD-48FD-9105-BB270B37EF6A}"/>
              </a:ext>
            </a:extLst>
          </p:cNvPr>
          <p:cNvSpPr>
            <a:spLocks noGrp="1"/>
          </p:cNvSpPr>
          <p:nvPr>
            <p:ph type="body" sz="quarter" idx="11"/>
          </p:nvPr>
        </p:nvSpPr>
        <p:spPr>
          <a:xfrm>
            <a:off x="1992595" y="117160"/>
            <a:ext cx="1214142" cy="369332"/>
          </a:xfrm>
        </p:spPr>
        <p:txBody>
          <a:bodyPr/>
          <a:lstStyle/>
          <a:p>
            <a:r>
              <a:rPr lang="zh-CN" altLang="en-US" dirty="0"/>
              <a:t>方案概述</a:t>
            </a:r>
          </a:p>
        </p:txBody>
      </p:sp>
      <p:pic>
        <p:nvPicPr>
          <p:cNvPr id="5" name="图片 4">
            <a:extLst>
              <a:ext uri="{FF2B5EF4-FFF2-40B4-BE49-F238E27FC236}">
                <a16:creationId xmlns:a16="http://schemas.microsoft.com/office/drawing/2014/main" id="{AF1D1796-3DD0-4C28-A537-32D12CCAE2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1302186" y="4646540"/>
            <a:ext cx="452580" cy="451077"/>
          </a:xfrm>
          <a:prstGeom prst="rect">
            <a:avLst/>
          </a:prstGeom>
        </p:spPr>
      </p:pic>
      <p:pic>
        <p:nvPicPr>
          <p:cNvPr id="6" name="图片 5">
            <a:extLst>
              <a:ext uri="{FF2B5EF4-FFF2-40B4-BE49-F238E27FC236}">
                <a16:creationId xmlns:a16="http://schemas.microsoft.com/office/drawing/2014/main" id="{A95195A7-529B-4594-8DD9-8943E77D7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2844934" y="4646540"/>
            <a:ext cx="452580" cy="451077"/>
          </a:xfrm>
          <a:prstGeom prst="rect">
            <a:avLst/>
          </a:prstGeom>
        </p:spPr>
      </p:pic>
      <p:grpSp>
        <p:nvGrpSpPr>
          <p:cNvPr id="7" name="组合 69">
            <a:extLst>
              <a:ext uri="{FF2B5EF4-FFF2-40B4-BE49-F238E27FC236}">
                <a16:creationId xmlns:a16="http://schemas.microsoft.com/office/drawing/2014/main" id="{A52C6118-B260-44F1-9693-6F34C1E0EFC6}"/>
              </a:ext>
            </a:extLst>
          </p:cNvPr>
          <p:cNvGrpSpPr/>
          <p:nvPr/>
        </p:nvGrpSpPr>
        <p:grpSpPr>
          <a:xfrm>
            <a:off x="484731" y="4552586"/>
            <a:ext cx="533869" cy="533869"/>
            <a:chOff x="7970886" y="855921"/>
            <a:chExt cx="1027802" cy="1027802"/>
          </a:xfrm>
          <a:solidFill>
            <a:srgbClr val="2E6CA4"/>
          </a:solidFill>
        </p:grpSpPr>
        <p:sp>
          <p:nvSpPr>
            <p:cNvPr id="8" name="矩形 7">
              <a:extLst>
                <a:ext uri="{FF2B5EF4-FFF2-40B4-BE49-F238E27FC236}">
                  <a16:creationId xmlns:a16="http://schemas.microsoft.com/office/drawing/2014/main" id="{AE51AF4A-7624-4822-832D-4F9A84D95DA3}"/>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CB1CA43-B520-42E3-8C52-E46D64DF083E}"/>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grpSp>
        <p:nvGrpSpPr>
          <p:cNvPr id="10" name="组合 70">
            <a:extLst>
              <a:ext uri="{FF2B5EF4-FFF2-40B4-BE49-F238E27FC236}">
                <a16:creationId xmlns:a16="http://schemas.microsoft.com/office/drawing/2014/main" id="{BE8822EC-EB60-4F46-A262-A994AAF95304}"/>
              </a:ext>
            </a:extLst>
          </p:cNvPr>
          <p:cNvGrpSpPr/>
          <p:nvPr/>
        </p:nvGrpSpPr>
        <p:grpSpPr>
          <a:xfrm>
            <a:off x="2018075" y="4552586"/>
            <a:ext cx="533869" cy="533869"/>
            <a:chOff x="7970886" y="855921"/>
            <a:chExt cx="1027802" cy="1027802"/>
          </a:xfrm>
          <a:solidFill>
            <a:srgbClr val="2E6CA4"/>
          </a:solidFill>
        </p:grpSpPr>
        <p:sp>
          <p:nvSpPr>
            <p:cNvPr id="11" name="矩形 10">
              <a:extLst>
                <a:ext uri="{FF2B5EF4-FFF2-40B4-BE49-F238E27FC236}">
                  <a16:creationId xmlns:a16="http://schemas.microsoft.com/office/drawing/2014/main" id="{969272E3-E67D-4816-AC5C-CDEAEFE7532C}"/>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5A8D580-4124-4E70-8010-0617E9FBD183}"/>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grpSp>
        <p:nvGrpSpPr>
          <p:cNvPr id="13" name="组合 73">
            <a:extLst>
              <a:ext uri="{FF2B5EF4-FFF2-40B4-BE49-F238E27FC236}">
                <a16:creationId xmlns:a16="http://schemas.microsoft.com/office/drawing/2014/main" id="{B6F90C82-844E-4CF3-BFF5-DAB63C013200}"/>
              </a:ext>
            </a:extLst>
          </p:cNvPr>
          <p:cNvGrpSpPr/>
          <p:nvPr/>
        </p:nvGrpSpPr>
        <p:grpSpPr>
          <a:xfrm>
            <a:off x="3551419" y="4552586"/>
            <a:ext cx="533869" cy="533869"/>
            <a:chOff x="7970886" y="855921"/>
            <a:chExt cx="1027802" cy="1027802"/>
          </a:xfrm>
          <a:solidFill>
            <a:srgbClr val="2E6CA4"/>
          </a:solidFill>
        </p:grpSpPr>
        <p:sp>
          <p:nvSpPr>
            <p:cNvPr id="14" name="矩形 13">
              <a:extLst>
                <a:ext uri="{FF2B5EF4-FFF2-40B4-BE49-F238E27FC236}">
                  <a16:creationId xmlns:a16="http://schemas.microsoft.com/office/drawing/2014/main" id="{6C0AE031-352B-4AAC-A982-EE8E5A6F5D81}"/>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0DDB910-32BF-4DC3-9A46-748C9BF9805B}"/>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pic>
        <p:nvPicPr>
          <p:cNvPr id="16" name="图片 15">
            <a:extLst>
              <a:ext uri="{FF2B5EF4-FFF2-40B4-BE49-F238E27FC236}">
                <a16:creationId xmlns:a16="http://schemas.microsoft.com/office/drawing/2014/main" id="{6E7ECA1A-7165-478B-B9C4-A25BE71D90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4387683" y="4646540"/>
            <a:ext cx="452580" cy="451077"/>
          </a:xfrm>
          <a:prstGeom prst="rect">
            <a:avLst/>
          </a:prstGeom>
        </p:spPr>
      </p:pic>
      <p:grpSp>
        <p:nvGrpSpPr>
          <p:cNvPr id="17" name="组合 73">
            <a:extLst>
              <a:ext uri="{FF2B5EF4-FFF2-40B4-BE49-F238E27FC236}">
                <a16:creationId xmlns:a16="http://schemas.microsoft.com/office/drawing/2014/main" id="{23D682A5-0AEA-4816-AEC5-52EBD5A7D7B4}"/>
              </a:ext>
            </a:extLst>
          </p:cNvPr>
          <p:cNvGrpSpPr/>
          <p:nvPr/>
        </p:nvGrpSpPr>
        <p:grpSpPr>
          <a:xfrm>
            <a:off x="5084763" y="4552586"/>
            <a:ext cx="533869" cy="533869"/>
            <a:chOff x="7970886" y="855921"/>
            <a:chExt cx="1027802" cy="1027802"/>
          </a:xfrm>
          <a:solidFill>
            <a:srgbClr val="2E6CA4"/>
          </a:solidFill>
        </p:grpSpPr>
        <p:sp>
          <p:nvSpPr>
            <p:cNvPr id="18" name="矩形 17">
              <a:extLst>
                <a:ext uri="{FF2B5EF4-FFF2-40B4-BE49-F238E27FC236}">
                  <a16:creationId xmlns:a16="http://schemas.microsoft.com/office/drawing/2014/main" id="{54BE3912-3B69-4FA9-AB2D-1CF99146D9F4}"/>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716779B-5253-4AD8-932D-1237CE3A84A4}"/>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pic>
        <p:nvPicPr>
          <p:cNvPr id="20" name="图片 19">
            <a:extLst>
              <a:ext uri="{FF2B5EF4-FFF2-40B4-BE49-F238E27FC236}">
                <a16:creationId xmlns:a16="http://schemas.microsoft.com/office/drawing/2014/main" id="{F424BDD5-9533-4479-94D4-87B8A50446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5930431" y="4646540"/>
            <a:ext cx="452580" cy="451077"/>
          </a:xfrm>
          <a:prstGeom prst="rect">
            <a:avLst/>
          </a:prstGeom>
        </p:spPr>
      </p:pic>
      <p:sp>
        <p:nvSpPr>
          <p:cNvPr id="21" name="矩形 20">
            <a:extLst>
              <a:ext uri="{FF2B5EF4-FFF2-40B4-BE49-F238E27FC236}">
                <a16:creationId xmlns:a16="http://schemas.microsoft.com/office/drawing/2014/main" id="{C146D21C-44B7-4032-A271-10899443F9C2}"/>
              </a:ext>
            </a:extLst>
          </p:cNvPr>
          <p:cNvSpPr/>
          <p:nvPr/>
        </p:nvSpPr>
        <p:spPr>
          <a:xfrm>
            <a:off x="399395" y="4458829"/>
            <a:ext cx="6859143" cy="704044"/>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grpSp>
        <p:nvGrpSpPr>
          <p:cNvPr id="22" name="组合 73">
            <a:extLst>
              <a:ext uri="{FF2B5EF4-FFF2-40B4-BE49-F238E27FC236}">
                <a16:creationId xmlns:a16="http://schemas.microsoft.com/office/drawing/2014/main" id="{BA1CA538-25D6-42D5-8977-3F40B0D0DC10}"/>
              </a:ext>
            </a:extLst>
          </p:cNvPr>
          <p:cNvGrpSpPr/>
          <p:nvPr/>
        </p:nvGrpSpPr>
        <p:grpSpPr>
          <a:xfrm>
            <a:off x="6605150" y="4556149"/>
            <a:ext cx="533869" cy="533869"/>
            <a:chOff x="7970886" y="855921"/>
            <a:chExt cx="1027802" cy="1027802"/>
          </a:xfrm>
          <a:solidFill>
            <a:srgbClr val="2E6CA4"/>
          </a:solidFill>
        </p:grpSpPr>
        <p:sp>
          <p:nvSpPr>
            <p:cNvPr id="23" name="矩形 22">
              <a:extLst>
                <a:ext uri="{FF2B5EF4-FFF2-40B4-BE49-F238E27FC236}">
                  <a16:creationId xmlns:a16="http://schemas.microsoft.com/office/drawing/2014/main" id="{19B6AE54-49B1-407F-A040-1BAAD29B3F14}"/>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5AD95D7C-CF01-47FB-A067-A05B70DE9419}"/>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sp>
        <p:nvSpPr>
          <p:cNvPr id="30" name="矩形 29">
            <a:extLst>
              <a:ext uri="{FF2B5EF4-FFF2-40B4-BE49-F238E27FC236}">
                <a16:creationId xmlns:a16="http://schemas.microsoft.com/office/drawing/2014/main" id="{CA924FE1-8477-4198-9358-6BF50011B995}"/>
              </a:ext>
            </a:extLst>
          </p:cNvPr>
          <p:cNvSpPr/>
          <p:nvPr/>
        </p:nvSpPr>
        <p:spPr>
          <a:xfrm>
            <a:off x="399395" y="5452843"/>
            <a:ext cx="3895088" cy="973123"/>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sp>
        <p:nvSpPr>
          <p:cNvPr id="31" name="矩形 30">
            <a:extLst>
              <a:ext uri="{FF2B5EF4-FFF2-40B4-BE49-F238E27FC236}">
                <a16:creationId xmlns:a16="http://schemas.microsoft.com/office/drawing/2014/main" id="{3D4A4F91-B801-4FAF-BCBB-12494D76FCA1}"/>
              </a:ext>
            </a:extLst>
          </p:cNvPr>
          <p:cNvSpPr/>
          <p:nvPr/>
        </p:nvSpPr>
        <p:spPr>
          <a:xfrm>
            <a:off x="4361594" y="5452844"/>
            <a:ext cx="2896944" cy="973122"/>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grpSp>
        <p:nvGrpSpPr>
          <p:cNvPr id="33" name="组合 32">
            <a:extLst>
              <a:ext uri="{FF2B5EF4-FFF2-40B4-BE49-F238E27FC236}">
                <a16:creationId xmlns:a16="http://schemas.microsoft.com/office/drawing/2014/main" id="{1873DFD2-E4DB-4506-AF11-64139DCF102E}"/>
              </a:ext>
            </a:extLst>
          </p:cNvPr>
          <p:cNvGrpSpPr/>
          <p:nvPr/>
        </p:nvGrpSpPr>
        <p:grpSpPr>
          <a:xfrm>
            <a:off x="601367" y="5555368"/>
            <a:ext cx="3491144" cy="422796"/>
            <a:chOff x="591165" y="5541776"/>
            <a:chExt cx="3491144" cy="422796"/>
          </a:xfrm>
        </p:grpSpPr>
        <p:pic>
          <p:nvPicPr>
            <p:cNvPr id="32" name="图片 31">
              <a:extLst>
                <a:ext uri="{FF2B5EF4-FFF2-40B4-BE49-F238E27FC236}">
                  <a16:creationId xmlns:a16="http://schemas.microsoft.com/office/drawing/2014/main" id="{EF0271DD-5DA0-42EE-B338-5F1177B3E1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1165" y="5541776"/>
              <a:ext cx="422796" cy="422796"/>
            </a:xfrm>
            <a:prstGeom prst="rect">
              <a:avLst/>
            </a:prstGeom>
          </p:spPr>
        </p:pic>
        <p:pic>
          <p:nvPicPr>
            <p:cNvPr id="34" name="图片 33">
              <a:extLst>
                <a:ext uri="{FF2B5EF4-FFF2-40B4-BE49-F238E27FC236}">
                  <a16:creationId xmlns:a16="http://schemas.microsoft.com/office/drawing/2014/main" id="{11713290-05C7-467D-B63D-384CA310DB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1744" y="5541776"/>
              <a:ext cx="422796" cy="422796"/>
            </a:xfrm>
            <a:prstGeom prst="rect">
              <a:avLst/>
            </a:prstGeom>
          </p:spPr>
        </p:pic>
        <p:pic>
          <p:nvPicPr>
            <p:cNvPr id="35" name="图片 34">
              <a:extLst>
                <a:ext uri="{FF2B5EF4-FFF2-40B4-BE49-F238E27FC236}">
                  <a16:creationId xmlns:a16="http://schemas.microsoft.com/office/drawing/2014/main" id="{B2FABB37-3C6B-4AEA-A2AA-76B44C6169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5628" y="5541776"/>
              <a:ext cx="422796" cy="422796"/>
            </a:xfrm>
            <a:prstGeom prst="rect">
              <a:avLst/>
            </a:prstGeom>
          </p:spPr>
        </p:pic>
        <p:pic>
          <p:nvPicPr>
            <p:cNvPr id="36" name="图片 35">
              <a:extLst>
                <a:ext uri="{FF2B5EF4-FFF2-40B4-BE49-F238E27FC236}">
                  <a16:creationId xmlns:a16="http://schemas.microsoft.com/office/drawing/2014/main" id="{385EC16C-DC98-4B06-929A-4E50B5B76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9513" y="5541776"/>
              <a:ext cx="422796" cy="422796"/>
            </a:xfrm>
            <a:prstGeom prst="rect">
              <a:avLst/>
            </a:prstGeom>
          </p:spPr>
        </p:pic>
      </p:grpSp>
      <p:sp>
        <p:nvSpPr>
          <p:cNvPr id="37" name="文本框 36">
            <a:extLst>
              <a:ext uri="{FF2B5EF4-FFF2-40B4-BE49-F238E27FC236}">
                <a16:creationId xmlns:a16="http://schemas.microsoft.com/office/drawing/2014/main" id="{C53B8CAC-9811-487E-BDC0-0E465ED14E7E}"/>
              </a:ext>
            </a:extLst>
          </p:cNvPr>
          <p:cNvSpPr txBox="1"/>
          <p:nvPr/>
        </p:nvSpPr>
        <p:spPr>
          <a:xfrm>
            <a:off x="431128" y="5973427"/>
            <a:ext cx="833230" cy="400110"/>
          </a:xfrm>
          <a:prstGeom prst="rect">
            <a:avLst/>
          </a:prstGeom>
          <a:noFill/>
        </p:spPr>
        <p:txBody>
          <a:bodyPr wrap="square" rtlCol="0">
            <a:spAutoFit/>
          </a:bodyPr>
          <a:lstStyle/>
          <a:p>
            <a:pPr algn="ctr"/>
            <a:r>
              <a:rPr lang="zh-CN" altLang="en-US" sz="1000" b="1" dirty="0">
                <a:solidFill>
                  <a:srgbClr val="2E6CA4"/>
                </a:solidFill>
              </a:rPr>
              <a:t>自然资源和地理空间库</a:t>
            </a:r>
          </a:p>
        </p:txBody>
      </p:sp>
      <p:sp>
        <p:nvSpPr>
          <p:cNvPr id="39" name="文本框 38">
            <a:extLst>
              <a:ext uri="{FF2B5EF4-FFF2-40B4-BE49-F238E27FC236}">
                <a16:creationId xmlns:a16="http://schemas.microsoft.com/office/drawing/2014/main" id="{EEEF2EFD-F672-4FA0-83B2-BB3648FE43D4}"/>
              </a:ext>
            </a:extLst>
          </p:cNvPr>
          <p:cNvSpPr txBox="1"/>
          <p:nvPr/>
        </p:nvSpPr>
        <p:spPr>
          <a:xfrm>
            <a:off x="1544158" y="5973427"/>
            <a:ext cx="607618" cy="246221"/>
          </a:xfrm>
          <a:prstGeom prst="rect">
            <a:avLst/>
          </a:prstGeom>
          <a:noFill/>
        </p:spPr>
        <p:txBody>
          <a:bodyPr wrap="square" rtlCol="0">
            <a:spAutoFit/>
          </a:bodyPr>
          <a:lstStyle/>
          <a:p>
            <a:pPr algn="ctr"/>
            <a:r>
              <a:rPr lang="zh-CN" altLang="en-US" sz="1000" b="1" dirty="0">
                <a:solidFill>
                  <a:srgbClr val="2E6CA4"/>
                </a:solidFill>
              </a:rPr>
              <a:t>法人库</a:t>
            </a:r>
          </a:p>
        </p:txBody>
      </p:sp>
      <p:sp>
        <p:nvSpPr>
          <p:cNvPr id="40" name="文本框 39">
            <a:extLst>
              <a:ext uri="{FF2B5EF4-FFF2-40B4-BE49-F238E27FC236}">
                <a16:creationId xmlns:a16="http://schemas.microsoft.com/office/drawing/2014/main" id="{D58091D4-A8C7-4706-AE19-28A102722EBE}"/>
              </a:ext>
            </a:extLst>
          </p:cNvPr>
          <p:cNvSpPr txBox="1"/>
          <p:nvPr/>
        </p:nvSpPr>
        <p:spPr>
          <a:xfrm>
            <a:off x="2399251" y="5973427"/>
            <a:ext cx="897288" cy="246221"/>
          </a:xfrm>
          <a:prstGeom prst="rect">
            <a:avLst/>
          </a:prstGeom>
          <a:noFill/>
        </p:spPr>
        <p:txBody>
          <a:bodyPr wrap="square" rtlCol="0">
            <a:spAutoFit/>
          </a:bodyPr>
          <a:lstStyle/>
          <a:p>
            <a:pPr algn="ctr"/>
            <a:r>
              <a:rPr lang="zh-CN" altLang="en-US" sz="1000" b="1" dirty="0">
                <a:solidFill>
                  <a:srgbClr val="2E6CA4"/>
                </a:solidFill>
              </a:rPr>
              <a:t>人口库</a:t>
            </a:r>
          </a:p>
        </p:txBody>
      </p:sp>
      <p:sp>
        <p:nvSpPr>
          <p:cNvPr id="41" name="文本框 40">
            <a:extLst>
              <a:ext uri="{FF2B5EF4-FFF2-40B4-BE49-F238E27FC236}">
                <a16:creationId xmlns:a16="http://schemas.microsoft.com/office/drawing/2014/main" id="{25E5522F-5AB5-4B33-A716-87DCD4B01AA8}"/>
              </a:ext>
            </a:extLst>
          </p:cNvPr>
          <p:cNvSpPr txBox="1"/>
          <p:nvPr/>
        </p:nvSpPr>
        <p:spPr>
          <a:xfrm>
            <a:off x="3513867" y="5973893"/>
            <a:ext cx="734492" cy="400110"/>
          </a:xfrm>
          <a:prstGeom prst="rect">
            <a:avLst/>
          </a:prstGeom>
          <a:noFill/>
        </p:spPr>
        <p:txBody>
          <a:bodyPr wrap="square" rtlCol="0">
            <a:spAutoFit/>
          </a:bodyPr>
          <a:lstStyle/>
          <a:p>
            <a:pPr algn="ctr"/>
            <a:r>
              <a:rPr lang="zh-CN" altLang="en-US" sz="1000" b="1" dirty="0">
                <a:solidFill>
                  <a:srgbClr val="2E6CA4"/>
                </a:solidFill>
              </a:rPr>
              <a:t>社会信用库</a:t>
            </a:r>
          </a:p>
        </p:txBody>
      </p:sp>
      <p:grpSp>
        <p:nvGrpSpPr>
          <p:cNvPr id="38" name="组合 37">
            <a:extLst>
              <a:ext uri="{FF2B5EF4-FFF2-40B4-BE49-F238E27FC236}">
                <a16:creationId xmlns:a16="http://schemas.microsoft.com/office/drawing/2014/main" id="{ACA53AC4-D618-401B-8415-9B3130FDCC18}"/>
              </a:ext>
            </a:extLst>
          </p:cNvPr>
          <p:cNvGrpSpPr/>
          <p:nvPr/>
        </p:nvGrpSpPr>
        <p:grpSpPr>
          <a:xfrm>
            <a:off x="4546583" y="5555368"/>
            <a:ext cx="2467259" cy="422796"/>
            <a:chOff x="4437526" y="5555368"/>
            <a:chExt cx="2467259" cy="422796"/>
          </a:xfrm>
        </p:grpSpPr>
        <p:pic>
          <p:nvPicPr>
            <p:cNvPr id="43" name="图片 42">
              <a:extLst>
                <a:ext uri="{FF2B5EF4-FFF2-40B4-BE49-F238E27FC236}">
                  <a16:creationId xmlns:a16="http://schemas.microsoft.com/office/drawing/2014/main" id="{338DA26C-20D9-44E7-A14F-3A6343DF3D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7526" y="5555368"/>
              <a:ext cx="422796" cy="422796"/>
            </a:xfrm>
            <a:prstGeom prst="rect">
              <a:avLst/>
            </a:prstGeom>
          </p:spPr>
        </p:pic>
        <p:pic>
          <p:nvPicPr>
            <p:cNvPr id="44" name="图片 43">
              <a:extLst>
                <a:ext uri="{FF2B5EF4-FFF2-40B4-BE49-F238E27FC236}">
                  <a16:creationId xmlns:a16="http://schemas.microsoft.com/office/drawing/2014/main" id="{2E9F45E4-956D-40D1-9A57-C117E437E8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8105" y="5555368"/>
              <a:ext cx="422796" cy="422796"/>
            </a:xfrm>
            <a:prstGeom prst="rect">
              <a:avLst/>
            </a:prstGeom>
          </p:spPr>
        </p:pic>
        <p:pic>
          <p:nvPicPr>
            <p:cNvPr id="45" name="图片 44">
              <a:extLst>
                <a:ext uri="{FF2B5EF4-FFF2-40B4-BE49-F238E27FC236}">
                  <a16:creationId xmlns:a16="http://schemas.microsoft.com/office/drawing/2014/main" id="{647F1FF8-7AE6-4B6D-B551-003E709E8F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1989" y="5555368"/>
              <a:ext cx="422796" cy="422796"/>
            </a:xfrm>
            <a:prstGeom prst="rect">
              <a:avLst/>
            </a:prstGeom>
          </p:spPr>
        </p:pic>
      </p:grpSp>
      <p:sp>
        <p:nvSpPr>
          <p:cNvPr id="48" name="文本框 47">
            <a:extLst>
              <a:ext uri="{FF2B5EF4-FFF2-40B4-BE49-F238E27FC236}">
                <a16:creationId xmlns:a16="http://schemas.microsoft.com/office/drawing/2014/main" id="{820D4FA7-FB5B-4605-86DA-5988854865CB}"/>
              </a:ext>
            </a:extLst>
          </p:cNvPr>
          <p:cNvSpPr txBox="1"/>
          <p:nvPr/>
        </p:nvSpPr>
        <p:spPr>
          <a:xfrm>
            <a:off x="4454172" y="5973427"/>
            <a:ext cx="607618" cy="400110"/>
          </a:xfrm>
          <a:prstGeom prst="rect">
            <a:avLst/>
          </a:prstGeom>
          <a:noFill/>
        </p:spPr>
        <p:txBody>
          <a:bodyPr wrap="square" rtlCol="0">
            <a:spAutoFit/>
          </a:bodyPr>
          <a:lstStyle/>
          <a:p>
            <a:pPr algn="ctr"/>
            <a:r>
              <a:rPr lang="zh-CN" altLang="en-US" sz="1000" b="1" dirty="0">
                <a:solidFill>
                  <a:srgbClr val="2E6CA4"/>
                </a:solidFill>
              </a:rPr>
              <a:t>行业主题库</a:t>
            </a:r>
            <a:r>
              <a:rPr lang="en-US" altLang="zh-CN" sz="1000" b="1" dirty="0">
                <a:solidFill>
                  <a:srgbClr val="2E6CA4"/>
                </a:solidFill>
              </a:rPr>
              <a:t>A</a:t>
            </a:r>
            <a:endParaRPr lang="zh-CN" altLang="en-US" sz="1000" b="1" dirty="0">
              <a:solidFill>
                <a:srgbClr val="2E6CA4"/>
              </a:solidFill>
            </a:endParaRPr>
          </a:p>
        </p:txBody>
      </p:sp>
      <p:sp>
        <p:nvSpPr>
          <p:cNvPr id="49" name="文本框 48">
            <a:extLst>
              <a:ext uri="{FF2B5EF4-FFF2-40B4-BE49-F238E27FC236}">
                <a16:creationId xmlns:a16="http://schemas.microsoft.com/office/drawing/2014/main" id="{4BFA5F6F-555C-4D52-A1B9-A131F602CF6D}"/>
              </a:ext>
            </a:extLst>
          </p:cNvPr>
          <p:cNvSpPr txBox="1"/>
          <p:nvPr/>
        </p:nvSpPr>
        <p:spPr>
          <a:xfrm>
            <a:off x="5488382" y="5973427"/>
            <a:ext cx="607618" cy="400110"/>
          </a:xfrm>
          <a:prstGeom prst="rect">
            <a:avLst/>
          </a:prstGeom>
          <a:noFill/>
        </p:spPr>
        <p:txBody>
          <a:bodyPr wrap="square" rtlCol="0">
            <a:spAutoFit/>
          </a:bodyPr>
          <a:lstStyle/>
          <a:p>
            <a:pPr algn="ctr"/>
            <a:r>
              <a:rPr lang="zh-CN" altLang="en-US" sz="1000" b="1" dirty="0">
                <a:solidFill>
                  <a:srgbClr val="2E6CA4"/>
                </a:solidFill>
              </a:rPr>
              <a:t>行业主题库</a:t>
            </a:r>
            <a:r>
              <a:rPr lang="en-US" altLang="zh-CN" sz="1000" b="1" dirty="0">
                <a:solidFill>
                  <a:srgbClr val="2E6CA4"/>
                </a:solidFill>
              </a:rPr>
              <a:t>B</a:t>
            </a:r>
            <a:endParaRPr lang="zh-CN" altLang="en-US" sz="1000" b="1" dirty="0">
              <a:solidFill>
                <a:srgbClr val="2E6CA4"/>
              </a:solidFill>
            </a:endParaRPr>
          </a:p>
        </p:txBody>
      </p:sp>
      <p:sp>
        <p:nvSpPr>
          <p:cNvPr id="50" name="文本框 49">
            <a:extLst>
              <a:ext uri="{FF2B5EF4-FFF2-40B4-BE49-F238E27FC236}">
                <a16:creationId xmlns:a16="http://schemas.microsoft.com/office/drawing/2014/main" id="{40E7AD69-234C-4E4D-BD4B-8116B2D0F292}"/>
              </a:ext>
            </a:extLst>
          </p:cNvPr>
          <p:cNvSpPr txBox="1"/>
          <p:nvPr/>
        </p:nvSpPr>
        <p:spPr>
          <a:xfrm>
            <a:off x="6522592" y="5973427"/>
            <a:ext cx="607618" cy="400110"/>
          </a:xfrm>
          <a:prstGeom prst="rect">
            <a:avLst/>
          </a:prstGeom>
          <a:noFill/>
        </p:spPr>
        <p:txBody>
          <a:bodyPr wrap="square" rtlCol="0">
            <a:spAutoFit/>
          </a:bodyPr>
          <a:lstStyle/>
          <a:p>
            <a:pPr algn="ctr"/>
            <a:r>
              <a:rPr lang="zh-CN" altLang="en-US" sz="1000" b="1" dirty="0">
                <a:solidFill>
                  <a:srgbClr val="2E6CA4"/>
                </a:solidFill>
              </a:rPr>
              <a:t>行业主题库</a:t>
            </a:r>
            <a:r>
              <a:rPr lang="en-US" altLang="zh-CN" sz="1000" b="1" dirty="0">
                <a:solidFill>
                  <a:srgbClr val="2E6CA4"/>
                </a:solidFill>
              </a:rPr>
              <a:t>C</a:t>
            </a:r>
            <a:endParaRPr lang="zh-CN" altLang="en-US" sz="1000" b="1" dirty="0">
              <a:solidFill>
                <a:srgbClr val="2E6CA4"/>
              </a:solidFill>
            </a:endParaRPr>
          </a:p>
        </p:txBody>
      </p:sp>
      <p:sp>
        <p:nvSpPr>
          <p:cNvPr id="47" name="箭头: 上下 46">
            <a:extLst>
              <a:ext uri="{FF2B5EF4-FFF2-40B4-BE49-F238E27FC236}">
                <a16:creationId xmlns:a16="http://schemas.microsoft.com/office/drawing/2014/main" id="{20BAB397-506B-4A5E-9436-80DF5B0D931A}"/>
              </a:ext>
            </a:extLst>
          </p:cNvPr>
          <p:cNvSpPr/>
          <p:nvPr/>
        </p:nvSpPr>
        <p:spPr>
          <a:xfrm>
            <a:off x="734242" y="5119093"/>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箭头: 上下 51">
            <a:extLst>
              <a:ext uri="{FF2B5EF4-FFF2-40B4-BE49-F238E27FC236}">
                <a16:creationId xmlns:a16="http://schemas.microsoft.com/office/drawing/2014/main" id="{17859786-885E-425E-AB9E-0F3BA7C15BA1}"/>
              </a:ext>
            </a:extLst>
          </p:cNvPr>
          <p:cNvSpPr/>
          <p:nvPr/>
        </p:nvSpPr>
        <p:spPr>
          <a:xfrm>
            <a:off x="1760087" y="5119093"/>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箭头: 上下 52">
            <a:extLst>
              <a:ext uri="{FF2B5EF4-FFF2-40B4-BE49-F238E27FC236}">
                <a16:creationId xmlns:a16="http://schemas.microsoft.com/office/drawing/2014/main" id="{C0B32FAC-8635-43BA-BC7A-DFDCA91620DC}"/>
              </a:ext>
            </a:extLst>
          </p:cNvPr>
          <p:cNvSpPr/>
          <p:nvPr/>
        </p:nvSpPr>
        <p:spPr>
          <a:xfrm>
            <a:off x="2785288" y="5119093"/>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上下 53">
            <a:extLst>
              <a:ext uri="{FF2B5EF4-FFF2-40B4-BE49-F238E27FC236}">
                <a16:creationId xmlns:a16="http://schemas.microsoft.com/office/drawing/2014/main" id="{D09D6F00-233D-4970-9B5B-4C0A88CBA96F}"/>
              </a:ext>
            </a:extLst>
          </p:cNvPr>
          <p:cNvSpPr/>
          <p:nvPr/>
        </p:nvSpPr>
        <p:spPr>
          <a:xfrm>
            <a:off x="3797216" y="5125304"/>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上下 55">
            <a:extLst>
              <a:ext uri="{FF2B5EF4-FFF2-40B4-BE49-F238E27FC236}">
                <a16:creationId xmlns:a16="http://schemas.microsoft.com/office/drawing/2014/main" id="{25161354-A0EA-4E41-B6F3-D03BB2EBD0F9}"/>
              </a:ext>
            </a:extLst>
          </p:cNvPr>
          <p:cNvSpPr/>
          <p:nvPr/>
        </p:nvSpPr>
        <p:spPr>
          <a:xfrm>
            <a:off x="4700984" y="5119093"/>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上下 56">
            <a:extLst>
              <a:ext uri="{FF2B5EF4-FFF2-40B4-BE49-F238E27FC236}">
                <a16:creationId xmlns:a16="http://schemas.microsoft.com/office/drawing/2014/main" id="{90572F92-23F3-4374-938C-2EB84F606221}"/>
              </a:ext>
            </a:extLst>
          </p:cNvPr>
          <p:cNvSpPr/>
          <p:nvPr/>
        </p:nvSpPr>
        <p:spPr>
          <a:xfrm>
            <a:off x="5726185" y="5114129"/>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上下 57">
            <a:extLst>
              <a:ext uri="{FF2B5EF4-FFF2-40B4-BE49-F238E27FC236}">
                <a16:creationId xmlns:a16="http://schemas.microsoft.com/office/drawing/2014/main" id="{7B895499-F331-48B6-A0E3-F311FCC85089}"/>
              </a:ext>
            </a:extLst>
          </p:cNvPr>
          <p:cNvSpPr/>
          <p:nvPr/>
        </p:nvSpPr>
        <p:spPr>
          <a:xfrm>
            <a:off x="6741726" y="5113381"/>
            <a:ext cx="121435" cy="383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31D0A5F8-6E7A-4A11-8653-B470BE5A4DEB}"/>
              </a:ext>
            </a:extLst>
          </p:cNvPr>
          <p:cNvSpPr/>
          <p:nvPr/>
        </p:nvSpPr>
        <p:spPr>
          <a:xfrm>
            <a:off x="399395" y="738612"/>
            <a:ext cx="1752382" cy="3430246"/>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sp>
        <p:nvSpPr>
          <p:cNvPr id="51" name="矩形 50">
            <a:extLst>
              <a:ext uri="{FF2B5EF4-FFF2-40B4-BE49-F238E27FC236}">
                <a16:creationId xmlns:a16="http://schemas.microsoft.com/office/drawing/2014/main" id="{C85BB55D-9BF9-40D5-B29E-FF7E7BF7D378}"/>
              </a:ext>
            </a:extLst>
          </p:cNvPr>
          <p:cNvSpPr/>
          <p:nvPr/>
        </p:nvSpPr>
        <p:spPr>
          <a:xfrm>
            <a:off x="550006" y="3444240"/>
            <a:ext cx="1428703"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政务数据共享交换</a:t>
            </a:r>
          </a:p>
        </p:txBody>
      </p:sp>
      <p:sp>
        <p:nvSpPr>
          <p:cNvPr id="60" name="箭头: 上下 59">
            <a:extLst>
              <a:ext uri="{FF2B5EF4-FFF2-40B4-BE49-F238E27FC236}">
                <a16:creationId xmlns:a16="http://schemas.microsoft.com/office/drawing/2014/main" id="{E9F648C1-B70C-4EDC-B9DD-70C651623B99}"/>
              </a:ext>
            </a:extLst>
          </p:cNvPr>
          <p:cNvSpPr/>
          <p:nvPr/>
        </p:nvSpPr>
        <p:spPr>
          <a:xfrm>
            <a:off x="1203639" y="4071398"/>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C7588BA7-0F71-4DE8-907B-D3A50B38696B}"/>
              </a:ext>
            </a:extLst>
          </p:cNvPr>
          <p:cNvSpPr/>
          <p:nvPr/>
        </p:nvSpPr>
        <p:spPr>
          <a:xfrm>
            <a:off x="561189" y="2360988"/>
            <a:ext cx="1428703"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政府部门系统</a:t>
            </a:r>
          </a:p>
        </p:txBody>
      </p:sp>
      <p:sp>
        <p:nvSpPr>
          <p:cNvPr id="62" name="矩形 61">
            <a:extLst>
              <a:ext uri="{FF2B5EF4-FFF2-40B4-BE49-F238E27FC236}">
                <a16:creationId xmlns:a16="http://schemas.microsoft.com/office/drawing/2014/main" id="{D3EF2382-26A0-4FE9-938F-21C9319DD47F}"/>
              </a:ext>
            </a:extLst>
          </p:cNvPr>
          <p:cNvSpPr/>
          <p:nvPr/>
        </p:nvSpPr>
        <p:spPr>
          <a:xfrm>
            <a:off x="561189" y="1254775"/>
            <a:ext cx="1428703"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行政审批、政务处理</a:t>
            </a:r>
          </a:p>
        </p:txBody>
      </p:sp>
      <p:sp>
        <p:nvSpPr>
          <p:cNvPr id="63" name="箭头: 上下 62">
            <a:extLst>
              <a:ext uri="{FF2B5EF4-FFF2-40B4-BE49-F238E27FC236}">
                <a16:creationId xmlns:a16="http://schemas.microsoft.com/office/drawing/2014/main" id="{F37B6035-DA39-4A11-B8F5-5FBC949F3D29}"/>
              </a:ext>
            </a:extLst>
          </p:cNvPr>
          <p:cNvSpPr/>
          <p:nvPr/>
        </p:nvSpPr>
        <p:spPr>
          <a:xfrm>
            <a:off x="1207288" y="2945162"/>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上下 65">
            <a:extLst>
              <a:ext uri="{FF2B5EF4-FFF2-40B4-BE49-F238E27FC236}">
                <a16:creationId xmlns:a16="http://schemas.microsoft.com/office/drawing/2014/main" id="{73FAC4FA-78D6-4274-AD76-A5F243E0EBEA}"/>
              </a:ext>
            </a:extLst>
          </p:cNvPr>
          <p:cNvSpPr/>
          <p:nvPr/>
        </p:nvSpPr>
        <p:spPr>
          <a:xfrm>
            <a:off x="1195369" y="1861910"/>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0982A931-5DA2-4CF5-BEC4-C43CF6876E46}"/>
              </a:ext>
            </a:extLst>
          </p:cNvPr>
          <p:cNvSpPr/>
          <p:nvPr/>
        </p:nvSpPr>
        <p:spPr>
          <a:xfrm>
            <a:off x="2313571" y="2310556"/>
            <a:ext cx="4944967" cy="1851648"/>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sp>
        <p:nvSpPr>
          <p:cNvPr id="68" name="文本框 67">
            <a:extLst>
              <a:ext uri="{FF2B5EF4-FFF2-40B4-BE49-F238E27FC236}">
                <a16:creationId xmlns:a16="http://schemas.microsoft.com/office/drawing/2014/main" id="{85D8B857-E337-4A09-A7BE-82DAA853AB94}"/>
              </a:ext>
            </a:extLst>
          </p:cNvPr>
          <p:cNvSpPr txBox="1"/>
          <p:nvPr/>
        </p:nvSpPr>
        <p:spPr>
          <a:xfrm>
            <a:off x="561189" y="823227"/>
            <a:ext cx="1417520" cy="246221"/>
          </a:xfrm>
          <a:prstGeom prst="rect">
            <a:avLst/>
          </a:prstGeom>
          <a:noFill/>
        </p:spPr>
        <p:txBody>
          <a:bodyPr wrap="square" rtlCol="0">
            <a:spAutoFit/>
          </a:bodyPr>
          <a:lstStyle/>
          <a:p>
            <a:pPr algn="ctr"/>
            <a:r>
              <a:rPr lang="zh-CN" altLang="en-US" sz="1000" b="1" dirty="0">
                <a:solidFill>
                  <a:srgbClr val="2E6CA4"/>
                </a:solidFill>
              </a:rPr>
              <a:t>政府部门系统互联</a:t>
            </a:r>
          </a:p>
        </p:txBody>
      </p:sp>
      <p:sp>
        <p:nvSpPr>
          <p:cNvPr id="69" name="矩形 68">
            <a:extLst>
              <a:ext uri="{FF2B5EF4-FFF2-40B4-BE49-F238E27FC236}">
                <a16:creationId xmlns:a16="http://schemas.microsoft.com/office/drawing/2014/main" id="{E46E8C44-05A4-4986-812B-A3CA4FA75BB2}"/>
              </a:ext>
            </a:extLst>
          </p:cNvPr>
          <p:cNvSpPr/>
          <p:nvPr/>
        </p:nvSpPr>
        <p:spPr>
          <a:xfrm>
            <a:off x="2471138" y="3444240"/>
            <a:ext cx="4659072"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云南省政务管理平台</a:t>
            </a:r>
          </a:p>
        </p:txBody>
      </p:sp>
      <p:sp>
        <p:nvSpPr>
          <p:cNvPr id="70" name="箭头: 上下 69">
            <a:extLst>
              <a:ext uri="{FF2B5EF4-FFF2-40B4-BE49-F238E27FC236}">
                <a16:creationId xmlns:a16="http://schemas.microsoft.com/office/drawing/2014/main" id="{7C8A3760-EDEC-4382-B2F6-B8B1D2D0C85A}"/>
              </a:ext>
            </a:extLst>
          </p:cNvPr>
          <p:cNvSpPr/>
          <p:nvPr/>
        </p:nvSpPr>
        <p:spPr>
          <a:xfrm>
            <a:off x="2924924" y="4071398"/>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上下 70">
            <a:extLst>
              <a:ext uri="{FF2B5EF4-FFF2-40B4-BE49-F238E27FC236}">
                <a16:creationId xmlns:a16="http://schemas.microsoft.com/office/drawing/2014/main" id="{92E4E32C-83B3-4110-A397-E7DC19B2728D}"/>
              </a:ext>
            </a:extLst>
          </p:cNvPr>
          <p:cNvSpPr/>
          <p:nvPr/>
        </p:nvSpPr>
        <p:spPr>
          <a:xfrm>
            <a:off x="4114096" y="4071398"/>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箭头: 上下 71">
            <a:extLst>
              <a:ext uri="{FF2B5EF4-FFF2-40B4-BE49-F238E27FC236}">
                <a16:creationId xmlns:a16="http://schemas.microsoft.com/office/drawing/2014/main" id="{2CAC7BB1-964D-482F-9B29-8F391EE356C6}"/>
              </a:ext>
            </a:extLst>
          </p:cNvPr>
          <p:cNvSpPr/>
          <p:nvPr/>
        </p:nvSpPr>
        <p:spPr>
          <a:xfrm>
            <a:off x="5184188" y="4076683"/>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上下 72">
            <a:extLst>
              <a:ext uri="{FF2B5EF4-FFF2-40B4-BE49-F238E27FC236}">
                <a16:creationId xmlns:a16="http://schemas.microsoft.com/office/drawing/2014/main" id="{6287E84D-3875-411C-9CC1-2A243EA02F1A}"/>
              </a:ext>
            </a:extLst>
          </p:cNvPr>
          <p:cNvSpPr/>
          <p:nvPr/>
        </p:nvSpPr>
        <p:spPr>
          <a:xfrm>
            <a:off x="6430705" y="4071398"/>
            <a:ext cx="160341" cy="4486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F3FBC4F-5EB7-4529-A225-295586008771}"/>
              </a:ext>
            </a:extLst>
          </p:cNvPr>
          <p:cNvSpPr/>
          <p:nvPr/>
        </p:nvSpPr>
        <p:spPr>
          <a:xfrm>
            <a:off x="2464138" y="2562676"/>
            <a:ext cx="2880391"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政务管理系统</a:t>
            </a:r>
          </a:p>
        </p:txBody>
      </p:sp>
      <p:sp>
        <p:nvSpPr>
          <p:cNvPr id="75" name="箭头: 上下 74">
            <a:extLst>
              <a:ext uri="{FF2B5EF4-FFF2-40B4-BE49-F238E27FC236}">
                <a16:creationId xmlns:a16="http://schemas.microsoft.com/office/drawing/2014/main" id="{B2CD3160-BC9E-4614-BFB1-B859EF74BA78}"/>
              </a:ext>
            </a:extLst>
          </p:cNvPr>
          <p:cNvSpPr/>
          <p:nvPr/>
        </p:nvSpPr>
        <p:spPr>
          <a:xfrm>
            <a:off x="3940555" y="3132235"/>
            <a:ext cx="131144" cy="2833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9478FB91-6750-4A87-A159-F250665B75DB}"/>
              </a:ext>
            </a:extLst>
          </p:cNvPr>
          <p:cNvSpPr/>
          <p:nvPr/>
        </p:nvSpPr>
        <p:spPr>
          <a:xfrm>
            <a:off x="5504762" y="2562676"/>
            <a:ext cx="163425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对外开放平台</a:t>
            </a:r>
          </a:p>
        </p:txBody>
      </p:sp>
      <p:sp>
        <p:nvSpPr>
          <p:cNvPr id="77" name="箭头: 上下 76">
            <a:extLst>
              <a:ext uri="{FF2B5EF4-FFF2-40B4-BE49-F238E27FC236}">
                <a16:creationId xmlns:a16="http://schemas.microsoft.com/office/drawing/2014/main" id="{8BAE2EA7-B4A4-47F6-98A5-7C500085E2A5}"/>
              </a:ext>
            </a:extLst>
          </p:cNvPr>
          <p:cNvSpPr/>
          <p:nvPr/>
        </p:nvSpPr>
        <p:spPr>
          <a:xfrm>
            <a:off x="6365133" y="3132235"/>
            <a:ext cx="131144" cy="28330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E554805A-D4B3-44FF-AB70-C3DA9418C295}"/>
              </a:ext>
            </a:extLst>
          </p:cNvPr>
          <p:cNvSpPr/>
          <p:nvPr/>
        </p:nvSpPr>
        <p:spPr>
          <a:xfrm>
            <a:off x="2328154" y="738612"/>
            <a:ext cx="3097286" cy="1428226"/>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sp>
        <p:nvSpPr>
          <p:cNvPr id="81" name="矩形 80">
            <a:extLst>
              <a:ext uri="{FF2B5EF4-FFF2-40B4-BE49-F238E27FC236}">
                <a16:creationId xmlns:a16="http://schemas.microsoft.com/office/drawing/2014/main" id="{E41A3FC1-DF01-4CFB-8F64-4CB1F1304EFE}"/>
              </a:ext>
            </a:extLst>
          </p:cNvPr>
          <p:cNvSpPr/>
          <p:nvPr/>
        </p:nvSpPr>
        <p:spPr>
          <a:xfrm>
            <a:off x="2457949" y="1557977"/>
            <a:ext cx="288658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监管数据汇总</a:t>
            </a:r>
          </a:p>
        </p:txBody>
      </p:sp>
      <p:sp>
        <p:nvSpPr>
          <p:cNvPr id="87" name="矩形 86">
            <a:extLst>
              <a:ext uri="{FF2B5EF4-FFF2-40B4-BE49-F238E27FC236}">
                <a16:creationId xmlns:a16="http://schemas.microsoft.com/office/drawing/2014/main" id="{3AD32CB6-0300-472E-895D-AB87B6BEC96C}"/>
              </a:ext>
            </a:extLst>
          </p:cNvPr>
          <p:cNvSpPr/>
          <p:nvPr/>
        </p:nvSpPr>
        <p:spPr>
          <a:xfrm>
            <a:off x="2450507" y="819416"/>
            <a:ext cx="288658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上层监管应用</a:t>
            </a:r>
          </a:p>
        </p:txBody>
      </p:sp>
      <p:sp>
        <p:nvSpPr>
          <p:cNvPr id="88" name="箭头: 上下 87">
            <a:extLst>
              <a:ext uri="{FF2B5EF4-FFF2-40B4-BE49-F238E27FC236}">
                <a16:creationId xmlns:a16="http://schemas.microsoft.com/office/drawing/2014/main" id="{C2919747-286A-4C0A-A76C-463F3701730A}"/>
              </a:ext>
            </a:extLst>
          </p:cNvPr>
          <p:cNvSpPr/>
          <p:nvPr/>
        </p:nvSpPr>
        <p:spPr>
          <a:xfrm>
            <a:off x="3835667" y="2140135"/>
            <a:ext cx="131144" cy="39384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箭头: 上下 88">
            <a:extLst>
              <a:ext uri="{FF2B5EF4-FFF2-40B4-BE49-F238E27FC236}">
                <a16:creationId xmlns:a16="http://schemas.microsoft.com/office/drawing/2014/main" id="{570E5C81-A18A-444A-9BC9-201E8C6F24AC}"/>
              </a:ext>
            </a:extLst>
          </p:cNvPr>
          <p:cNvSpPr/>
          <p:nvPr/>
        </p:nvSpPr>
        <p:spPr>
          <a:xfrm>
            <a:off x="3828966" y="1368056"/>
            <a:ext cx="131144" cy="18992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4A48A4BB-3CC3-4543-871D-AB02C805B2AA}"/>
              </a:ext>
            </a:extLst>
          </p:cNvPr>
          <p:cNvSpPr/>
          <p:nvPr/>
        </p:nvSpPr>
        <p:spPr>
          <a:xfrm>
            <a:off x="5511215" y="736601"/>
            <a:ext cx="1747323" cy="1435100"/>
          </a:xfrm>
          <a:prstGeom prst="rect">
            <a:avLst/>
          </a:prstGeom>
          <a:noFill/>
          <a:ln w="19050">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sp>
        <p:nvSpPr>
          <p:cNvPr id="91" name="矩形 90">
            <a:extLst>
              <a:ext uri="{FF2B5EF4-FFF2-40B4-BE49-F238E27FC236}">
                <a16:creationId xmlns:a16="http://schemas.microsoft.com/office/drawing/2014/main" id="{667ACAEF-1200-4028-9BAF-99B7BC547737}"/>
              </a:ext>
            </a:extLst>
          </p:cNvPr>
          <p:cNvSpPr/>
          <p:nvPr/>
        </p:nvSpPr>
        <p:spPr>
          <a:xfrm>
            <a:off x="5694747" y="819416"/>
            <a:ext cx="617153" cy="1282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行业开放信息</a:t>
            </a:r>
          </a:p>
        </p:txBody>
      </p:sp>
      <p:sp>
        <p:nvSpPr>
          <p:cNvPr id="92" name="箭头: 上下 91">
            <a:extLst>
              <a:ext uri="{FF2B5EF4-FFF2-40B4-BE49-F238E27FC236}">
                <a16:creationId xmlns:a16="http://schemas.microsoft.com/office/drawing/2014/main" id="{68812301-F3CC-4454-A525-FA0EBF5F7944}"/>
              </a:ext>
            </a:extLst>
          </p:cNvPr>
          <p:cNvSpPr/>
          <p:nvPr/>
        </p:nvSpPr>
        <p:spPr>
          <a:xfrm>
            <a:off x="5937751" y="2125742"/>
            <a:ext cx="131144" cy="39384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E0B93A18-4C5B-4714-8177-3AEA2721202B}"/>
              </a:ext>
            </a:extLst>
          </p:cNvPr>
          <p:cNvSpPr/>
          <p:nvPr/>
        </p:nvSpPr>
        <p:spPr>
          <a:xfrm>
            <a:off x="6442705" y="811197"/>
            <a:ext cx="617153" cy="1282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a:ea typeface="微软雅黑"/>
              </a:rPr>
              <a:t>外部应用</a:t>
            </a:r>
            <a:endParaRPr lang="en-US" altLang="zh-CN" sz="1200" b="1" dirty="0">
              <a:solidFill>
                <a:schemeClr val="bg1"/>
              </a:solidFill>
              <a:latin typeface="微软雅黑"/>
              <a:ea typeface="微软雅黑"/>
            </a:endParaRPr>
          </a:p>
          <a:p>
            <a:pPr algn="ctr"/>
            <a:r>
              <a:rPr lang="zh-CN" altLang="en-US" sz="1200" b="1" dirty="0">
                <a:solidFill>
                  <a:schemeClr val="bg1"/>
                </a:solidFill>
                <a:latin typeface="微软雅黑"/>
                <a:ea typeface="微软雅黑"/>
              </a:rPr>
              <a:t>如：统一身份认证等</a:t>
            </a:r>
          </a:p>
        </p:txBody>
      </p:sp>
      <p:sp>
        <p:nvSpPr>
          <p:cNvPr id="94" name="箭头: 上下 93">
            <a:extLst>
              <a:ext uri="{FF2B5EF4-FFF2-40B4-BE49-F238E27FC236}">
                <a16:creationId xmlns:a16="http://schemas.microsoft.com/office/drawing/2014/main" id="{84657270-2A2C-4B9D-8AE8-48F16D5552A8}"/>
              </a:ext>
            </a:extLst>
          </p:cNvPr>
          <p:cNvSpPr/>
          <p:nvPr/>
        </p:nvSpPr>
        <p:spPr>
          <a:xfrm>
            <a:off x="6685709" y="2117523"/>
            <a:ext cx="131144" cy="39384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Straight Connector 20">
            <a:extLst>
              <a:ext uri="{FF2B5EF4-FFF2-40B4-BE49-F238E27FC236}">
                <a16:creationId xmlns:a16="http://schemas.microsoft.com/office/drawing/2014/main" id="{206B1E5B-6491-42EB-BC20-4CD7D4614482}"/>
              </a:ext>
            </a:extLst>
          </p:cNvPr>
          <p:cNvCxnSpPr>
            <a:cxnSpLocks/>
          </p:cNvCxnSpPr>
          <p:nvPr/>
        </p:nvCxnSpPr>
        <p:spPr>
          <a:xfrm>
            <a:off x="7734090" y="995417"/>
            <a:ext cx="3641037" cy="0"/>
          </a:xfrm>
          <a:prstGeom prst="line">
            <a:avLst/>
          </a:prstGeom>
          <a:noFill/>
          <a:ln w="9525" cap="flat" cmpd="sng" algn="ctr">
            <a:solidFill>
              <a:srgbClr val="0F5C94"/>
            </a:solidFill>
            <a:prstDash val="solid"/>
          </a:ln>
          <a:effectLst/>
        </p:spPr>
      </p:cxnSp>
      <p:grpSp>
        <p:nvGrpSpPr>
          <p:cNvPr id="80" name="Group 26">
            <a:extLst>
              <a:ext uri="{FF2B5EF4-FFF2-40B4-BE49-F238E27FC236}">
                <a16:creationId xmlns:a16="http://schemas.microsoft.com/office/drawing/2014/main" id="{B3101642-1FDB-4D64-98EC-B2924BD56DEB}"/>
              </a:ext>
            </a:extLst>
          </p:cNvPr>
          <p:cNvGrpSpPr>
            <a:grpSpLocks/>
          </p:cNvGrpSpPr>
          <p:nvPr/>
        </p:nvGrpSpPr>
        <p:grpSpPr>
          <a:xfrm>
            <a:off x="7734090" y="1280463"/>
            <a:ext cx="3903865" cy="1323439"/>
            <a:chOff x="5187398" y="2751285"/>
            <a:chExt cx="3641037" cy="1323439"/>
          </a:xfrm>
        </p:grpSpPr>
        <p:sp>
          <p:nvSpPr>
            <p:cNvPr id="82" name="RbNavigator">
              <a:extLst>
                <a:ext uri="{FF2B5EF4-FFF2-40B4-BE49-F238E27FC236}">
                  <a16:creationId xmlns:a16="http://schemas.microsoft.com/office/drawing/2014/main" id="{9F4F1A03-051B-4953-9F70-537D055FEEF3}"/>
                </a:ext>
              </a:extLst>
            </p:cNvPr>
            <p:cNvSpPr/>
            <p:nvPr/>
          </p:nvSpPr>
          <p:spPr>
            <a:xfrm>
              <a:off x="5187398" y="2824163"/>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sz="1500" b="1" i="0" u="none" strike="noStrike" kern="0" cap="none" spc="0" normalizeH="0" baseline="0" noProof="0" dirty="0">
                  <a:ln>
                    <a:noFill/>
                  </a:ln>
                  <a:solidFill>
                    <a:srgbClr val="FFFFFF"/>
                  </a:solidFill>
                  <a:effectLst/>
                  <a:uLnTx/>
                  <a:uFillTx/>
                  <a:latin typeface="Arial"/>
                  <a:ea typeface="微软雅黑"/>
                  <a:cs typeface="Arial" pitchFamily="34" charset="0"/>
                </a:rPr>
                <a:t>1</a:t>
              </a:r>
            </a:p>
          </p:txBody>
        </p:sp>
        <p:sp>
          <p:nvSpPr>
            <p:cNvPr id="83" name="Textframe 11">
              <a:extLst>
                <a:ext uri="{FF2B5EF4-FFF2-40B4-BE49-F238E27FC236}">
                  <a16:creationId xmlns:a16="http://schemas.microsoft.com/office/drawing/2014/main" id="{42CEF00C-8E3C-4BD6-8826-F4A353216ADD}"/>
                </a:ext>
              </a:extLst>
            </p:cNvPr>
            <p:cNvSpPr>
              <a:spLocks noChangeArrowheads="1"/>
            </p:cNvSpPr>
            <p:nvPr/>
          </p:nvSpPr>
          <p:spPr bwMode="auto">
            <a:xfrm>
              <a:off x="5578764" y="2751285"/>
              <a:ext cx="3249671" cy="1323439"/>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800" dirty="0">
                  <a:solidFill>
                    <a:prstClr val="black"/>
                  </a:solidFill>
                  <a:latin typeface="Microsoft YaHei" charset="-122"/>
                  <a:ea typeface="Microsoft YaHei" charset="-122"/>
                  <a:cs typeface="Microsoft YaHei" charset="-122"/>
                </a:rPr>
                <a:t>系统对接互联，信息便捷共享</a:t>
              </a:r>
            </a:p>
            <a:p>
              <a:pPr marL="203294" marR="0" lvl="1" indent="-203294" algn="l" defTabSz="330200" rtl="0" eaLnBrk="1" fontAlgn="base" latinLnBrk="0" hangingPunct="1">
                <a:lnSpc>
                  <a:spcPct val="100000"/>
                </a:lnSpc>
                <a:spcBef>
                  <a:spcPts val="300"/>
                </a:spcBef>
                <a:spcAft>
                  <a:spcPct val="0"/>
                </a:spcAft>
                <a:buClr>
                  <a:srgbClr val="000000"/>
                </a:buClr>
                <a:buSzPct val="100000"/>
                <a:buFont typeface="Arial"/>
                <a:buChar char="•"/>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政府部门系统通过区块链</a:t>
              </a:r>
              <a:r>
                <a:rPr lang="zh-CN" altLang="en-US" sz="1800" b="0" dirty="0">
                  <a:solidFill>
                    <a:srgbClr val="000000"/>
                  </a:solidFill>
                  <a:latin typeface="微软雅黑" panose="020B0503020204020204" pitchFamily="34" charset="-122"/>
                  <a:ea typeface="微软雅黑" panose="020B0503020204020204" pitchFamily="34" charset="-122"/>
                </a:rPr>
                <a:t>对接</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03294" marR="0" lvl="1" indent="-203294" algn="l" defTabSz="330200" rtl="0" eaLnBrk="1" fontAlgn="base" latinLnBrk="0" hangingPunct="1">
                <a:lnSpc>
                  <a:spcPct val="100000"/>
                </a:lnSpc>
                <a:spcBef>
                  <a:spcPts val="300"/>
                </a:spcBef>
                <a:spcAft>
                  <a:spcPct val="0"/>
                </a:spcAft>
                <a:buClr>
                  <a:srgbClr val="000000"/>
                </a:buClr>
                <a:buSzPct val="100000"/>
                <a:buFont typeface="Arial"/>
                <a:buChar char="•"/>
                <a:tabLst/>
                <a:defRPr/>
              </a:pPr>
              <a:r>
                <a:rPr lang="zh-CN" altLang="en-US" sz="1800" b="0" dirty="0">
                  <a:solidFill>
                    <a:srgbClr val="000000"/>
                  </a:solidFill>
                  <a:latin typeface="微软雅黑" panose="020B0503020204020204" pitchFamily="34" charset="-122"/>
                  <a:ea typeface="微软雅黑" panose="020B0503020204020204" pitchFamily="34" charset="-122"/>
                </a:rPr>
                <a:t>建立连接后，信息在政务系统之间进行互传，提高效率</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cxnSp>
        <p:nvCxnSpPr>
          <p:cNvPr id="84" name="Straight Connector 20">
            <a:extLst>
              <a:ext uri="{FF2B5EF4-FFF2-40B4-BE49-F238E27FC236}">
                <a16:creationId xmlns:a16="http://schemas.microsoft.com/office/drawing/2014/main" id="{40ED3F31-20B4-4743-A79B-00C4221229F0}"/>
              </a:ext>
            </a:extLst>
          </p:cNvPr>
          <p:cNvCxnSpPr>
            <a:cxnSpLocks/>
          </p:cNvCxnSpPr>
          <p:nvPr/>
        </p:nvCxnSpPr>
        <p:spPr>
          <a:xfrm>
            <a:off x="7734090" y="2742377"/>
            <a:ext cx="3641037" cy="0"/>
          </a:xfrm>
          <a:prstGeom prst="line">
            <a:avLst/>
          </a:prstGeom>
          <a:noFill/>
          <a:ln w="9525" cap="flat" cmpd="sng" algn="ctr">
            <a:solidFill>
              <a:srgbClr val="0F5C94"/>
            </a:solidFill>
            <a:prstDash val="dash"/>
          </a:ln>
          <a:effectLst/>
        </p:spPr>
      </p:cxnSp>
      <p:grpSp>
        <p:nvGrpSpPr>
          <p:cNvPr id="85" name="Group 26">
            <a:extLst>
              <a:ext uri="{FF2B5EF4-FFF2-40B4-BE49-F238E27FC236}">
                <a16:creationId xmlns:a16="http://schemas.microsoft.com/office/drawing/2014/main" id="{D2FA3B8C-6A1F-432C-B439-42A32B63C0E3}"/>
              </a:ext>
            </a:extLst>
          </p:cNvPr>
          <p:cNvGrpSpPr>
            <a:grpSpLocks/>
          </p:cNvGrpSpPr>
          <p:nvPr/>
        </p:nvGrpSpPr>
        <p:grpSpPr>
          <a:xfrm>
            <a:off x="7734090" y="2855374"/>
            <a:ext cx="3903864" cy="1600438"/>
            <a:chOff x="5187398" y="2751285"/>
            <a:chExt cx="3641037" cy="1600438"/>
          </a:xfrm>
        </p:grpSpPr>
        <p:sp>
          <p:nvSpPr>
            <p:cNvPr id="86" name="RbNavigator">
              <a:extLst>
                <a:ext uri="{FF2B5EF4-FFF2-40B4-BE49-F238E27FC236}">
                  <a16:creationId xmlns:a16="http://schemas.microsoft.com/office/drawing/2014/main" id="{EBD0FA5A-D8CD-4678-8993-3025FF0F53F7}"/>
                </a:ext>
              </a:extLst>
            </p:cNvPr>
            <p:cNvSpPr/>
            <p:nvPr/>
          </p:nvSpPr>
          <p:spPr>
            <a:xfrm>
              <a:off x="5187398" y="2824163"/>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sz="1500" b="1" i="0" u="none" strike="noStrike" kern="0" cap="none" spc="0" normalizeH="0" baseline="0" noProof="0" dirty="0">
                  <a:ln>
                    <a:noFill/>
                  </a:ln>
                  <a:solidFill>
                    <a:srgbClr val="FFFFFF"/>
                  </a:solidFill>
                  <a:effectLst/>
                  <a:uLnTx/>
                  <a:uFillTx/>
                  <a:latin typeface="Arial"/>
                  <a:ea typeface="微软雅黑"/>
                  <a:cs typeface="Arial" pitchFamily="34" charset="0"/>
                </a:rPr>
                <a:t>2</a:t>
              </a:r>
            </a:p>
          </p:txBody>
        </p:sp>
        <p:sp>
          <p:nvSpPr>
            <p:cNvPr id="95" name="Textframe 11">
              <a:extLst>
                <a:ext uri="{FF2B5EF4-FFF2-40B4-BE49-F238E27FC236}">
                  <a16:creationId xmlns:a16="http://schemas.microsoft.com/office/drawing/2014/main" id="{C5E5E068-74DF-45D8-85FF-7B03C78728C0}"/>
                </a:ext>
              </a:extLst>
            </p:cNvPr>
            <p:cNvSpPr>
              <a:spLocks noChangeArrowheads="1"/>
            </p:cNvSpPr>
            <p:nvPr/>
          </p:nvSpPr>
          <p:spPr bwMode="auto">
            <a:xfrm>
              <a:off x="5578764" y="2751285"/>
              <a:ext cx="3249671" cy="1600438"/>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800" dirty="0">
                  <a:solidFill>
                    <a:srgbClr val="000000"/>
                  </a:solidFill>
                  <a:latin typeface="微软雅黑" panose="020B0503020204020204" pitchFamily="34" charset="-122"/>
                  <a:ea typeface="微软雅黑" panose="020B0503020204020204" pitchFamily="34" charset="-122"/>
                </a:rPr>
                <a:t>提供接入规范，提高接入效率</a:t>
              </a:r>
              <a:endParaRPr lang="zh-CN" altLang="en-US" sz="1800" b="0" dirty="0">
                <a:solidFill>
                  <a:srgbClr val="000000"/>
                </a:solidFill>
                <a:latin typeface="微软雅黑" panose="020B0503020204020204" pitchFamily="34" charset="-122"/>
                <a:ea typeface="微软雅黑" panose="020B0503020204020204" pitchFamily="34" charset="-122"/>
              </a:endParaRPr>
            </a:p>
            <a:p>
              <a:pPr marL="203294" lvl="1" indent="-203294" defTabSz="330200">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为系统提供接口以及字段的接入规范，统一接入标准。</a:t>
              </a:r>
              <a:endParaRPr lang="en-US" altLang="zh-CN" sz="1800" b="0" dirty="0">
                <a:solidFill>
                  <a:srgbClr val="000000"/>
                </a:solidFill>
                <a:latin typeface="微软雅黑" panose="020B0503020204020204" pitchFamily="34" charset="-122"/>
                <a:ea typeface="微软雅黑" panose="020B0503020204020204" pitchFamily="34" charset="-122"/>
              </a:endParaRPr>
            </a:p>
            <a:p>
              <a:pPr marL="203294" lvl="1" indent="-203294" defTabSz="330200">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提供信息库，方便各部门信息索引</a:t>
              </a:r>
              <a:endParaRPr lang="en-US" altLang="zh-CN" sz="1800" b="0" dirty="0">
                <a:solidFill>
                  <a:srgbClr val="000000"/>
                </a:solidFill>
                <a:latin typeface="微软雅黑" panose="020B0503020204020204" pitchFamily="34" charset="-122"/>
                <a:ea typeface="微软雅黑" panose="020B0503020204020204" pitchFamily="34" charset="-122"/>
              </a:endParaRPr>
            </a:p>
          </p:txBody>
        </p:sp>
      </p:grpSp>
      <p:grpSp>
        <p:nvGrpSpPr>
          <p:cNvPr id="96" name="Group 26">
            <a:extLst>
              <a:ext uri="{FF2B5EF4-FFF2-40B4-BE49-F238E27FC236}">
                <a16:creationId xmlns:a16="http://schemas.microsoft.com/office/drawing/2014/main" id="{AAE6B325-5048-486E-B53D-5BB98B70079E}"/>
              </a:ext>
            </a:extLst>
          </p:cNvPr>
          <p:cNvGrpSpPr>
            <a:grpSpLocks/>
          </p:cNvGrpSpPr>
          <p:nvPr/>
        </p:nvGrpSpPr>
        <p:grpSpPr>
          <a:xfrm>
            <a:off x="7734090" y="4739411"/>
            <a:ext cx="3903864" cy="1600438"/>
            <a:chOff x="5187398" y="2751285"/>
            <a:chExt cx="3641036" cy="1600438"/>
          </a:xfrm>
        </p:grpSpPr>
        <p:sp>
          <p:nvSpPr>
            <p:cNvPr id="97" name="RbNavigator">
              <a:extLst>
                <a:ext uri="{FF2B5EF4-FFF2-40B4-BE49-F238E27FC236}">
                  <a16:creationId xmlns:a16="http://schemas.microsoft.com/office/drawing/2014/main" id="{FD408D83-CC77-4914-9466-5740BA72FA46}"/>
                </a:ext>
              </a:extLst>
            </p:cNvPr>
            <p:cNvSpPr/>
            <p:nvPr/>
          </p:nvSpPr>
          <p:spPr>
            <a:xfrm>
              <a:off x="5187398" y="2824163"/>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sz="1500" b="1" i="0" u="none" strike="noStrike" kern="0" cap="none" spc="0" normalizeH="0" baseline="0" noProof="0" dirty="0">
                  <a:ln>
                    <a:noFill/>
                  </a:ln>
                  <a:solidFill>
                    <a:srgbClr val="FFFFFF"/>
                  </a:solidFill>
                  <a:effectLst/>
                  <a:uLnTx/>
                  <a:uFillTx/>
                  <a:latin typeface="Arial"/>
                  <a:ea typeface="微软雅黑"/>
                  <a:cs typeface="Arial" pitchFamily="34" charset="0"/>
                </a:rPr>
                <a:t>3</a:t>
              </a:r>
            </a:p>
          </p:txBody>
        </p:sp>
        <p:sp>
          <p:nvSpPr>
            <p:cNvPr id="98" name="Textframe 11">
              <a:extLst>
                <a:ext uri="{FF2B5EF4-FFF2-40B4-BE49-F238E27FC236}">
                  <a16:creationId xmlns:a16="http://schemas.microsoft.com/office/drawing/2014/main" id="{A4767FDD-0E73-4D4D-84A1-350722AFC581}"/>
                </a:ext>
              </a:extLst>
            </p:cNvPr>
            <p:cNvSpPr>
              <a:spLocks noChangeArrowheads="1"/>
            </p:cNvSpPr>
            <p:nvPr/>
          </p:nvSpPr>
          <p:spPr bwMode="auto">
            <a:xfrm>
              <a:off x="5578764" y="2751285"/>
              <a:ext cx="3249670" cy="1600438"/>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kumimoji="0" lang="zh-CN" altLang="en-US" sz="18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建设基于公私钥的安全体系</a:t>
              </a:r>
            </a:p>
            <a:p>
              <a:pPr marL="203294" marR="0" lvl="1" indent="-203294" algn="l" defTabSz="330200" rtl="0" eaLnBrk="1" fontAlgn="base" latinLnBrk="0" hangingPunct="1">
                <a:lnSpc>
                  <a:spcPct val="100000"/>
                </a:lnSpc>
                <a:spcBef>
                  <a:spcPts val="300"/>
                </a:spcBef>
                <a:spcAft>
                  <a:spcPct val="0"/>
                </a:spcAft>
                <a:buClr>
                  <a:srgbClr val="000000"/>
                </a:buClr>
                <a:buSzPct val="100000"/>
                <a:buFont typeface="Arial"/>
                <a:buChar char="•"/>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利用公私钥不对称加密机制确保数据隐私与安全</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03294" marR="0" lvl="1" indent="-203294" algn="l" defTabSz="330200" rtl="0" eaLnBrk="1" fontAlgn="base" latinLnBrk="0" hangingPunct="1">
                <a:lnSpc>
                  <a:spcPct val="100000"/>
                </a:lnSpc>
                <a:spcBef>
                  <a:spcPts val="300"/>
                </a:spcBef>
                <a:spcAft>
                  <a:spcPct val="0"/>
                </a:spcAft>
                <a:buClr>
                  <a:srgbClr val="000000"/>
                </a:buClr>
                <a:buSzPct val="100000"/>
                <a:buFont typeface="Arial"/>
                <a:buChar char="•"/>
                <a:tabLst/>
                <a:defRPr/>
              </a:pPr>
              <a:r>
                <a:rPr lang="zh-CN" altLang="en-US" sz="1800" b="0" dirty="0">
                  <a:solidFill>
                    <a:srgbClr val="000000"/>
                  </a:solidFill>
                  <a:latin typeface="微软雅黑" panose="020B0503020204020204" pitchFamily="34" charset="-122"/>
                  <a:ea typeface="微软雅黑" panose="020B0503020204020204" pitchFamily="34" charset="-122"/>
                </a:rPr>
                <a:t>建设基于公私钥的权限体系，保证权限准确控制</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sp>
        <p:nvSpPr>
          <p:cNvPr id="99" name="TextBox 5">
            <a:extLst>
              <a:ext uri="{FF2B5EF4-FFF2-40B4-BE49-F238E27FC236}">
                <a16:creationId xmlns:a16="http://schemas.microsoft.com/office/drawing/2014/main" id="{E1C2BFA5-7AF5-4F5E-AD63-91671232D8C8}"/>
              </a:ext>
            </a:extLst>
          </p:cNvPr>
          <p:cNvSpPr txBox="1"/>
          <p:nvPr/>
        </p:nvSpPr>
        <p:spPr>
          <a:xfrm>
            <a:off x="8780950" y="812181"/>
            <a:ext cx="1547315" cy="323165"/>
          </a:xfrm>
          <a:prstGeom prst="rect">
            <a:avLst/>
          </a:prstGeom>
          <a:solidFill>
            <a:schemeClr val="bg1"/>
          </a:solidFill>
          <a:ln w="9525" cap="flat" cmpd="sng" algn="ctr">
            <a:noFill/>
            <a:prstDash val="solid"/>
          </a:ln>
          <a:effectLst/>
        </p:spPr>
        <p:txBody>
          <a:bodyPr lIns="0" tIns="0" rIns="0" bIns="0" rtlCol="0" anchor="ctr">
            <a:noAutofit/>
          </a:bodyPr>
          <a:lstStyle>
            <a:defPPr>
              <a:defRPr lang="zh-CN"/>
            </a:defPPr>
            <a:lvl1pPr marR="0" lvl="0" indent="0" algn="ctr" fontAlgn="base">
              <a:lnSpc>
                <a:spcPct val="100000"/>
              </a:lnSpc>
              <a:spcBef>
                <a:spcPct val="0"/>
              </a:spcBef>
              <a:spcAft>
                <a:spcPct val="0"/>
              </a:spcAft>
              <a:buClrTx/>
              <a:buSzPct val="100000"/>
              <a:buFont typeface="Arial"/>
              <a:buNone/>
              <a:tabLst/>
              <a:defRPr kumimoji="1" sz="1500" b="1" i="0" u="none" strike="noStrike" kern="0" cap="none" spc="0" normalizeH="0" baseline="0">
                <a:ln>
                  <a:noFill/>
                </a:ln>
                <a:solidFill>
                  <a:srgbClr val="FFFFFF"/>
                </a:solidFill>
                <a:effectLst/>
                <a:uLnTx/>
                <a:uFillTx/>
                <a:latin typeface="Arial"/>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rPr>
              <a:t>解决痛点</a:t>
            </a:r>
            <a:endParaRPr kumimoji="1" 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itchFamily="34" charset="0"/>
            </a:endParaRPr>
          </a:p>
        </p:txBody>
      </p:sp>
      <p:cxnSp>
        <p:nvCxnSpPr>
          <p:cNvPr id="100" name="Straight Connector 20">
            <a:extLst>
              <a:ext uri="{FF2B5EF4-FFF2-40B4-BE49-F238E27FC236}">
                <a16:creationId xmlns:a16="http://schemas.microsoft.com/office/drawing/2014/main" id="{710BF095-5435-4B4F-88DC-25689AE5393C}"/>
              </a:ext>
            </a:extLst>
          </p:cNvPr>
          <p:cNvCxnSpPr>
            <a:cxnSpLocks/>
          </p:cNvCxnSpPr>
          <p:nvPr/>
        </p:nvCxnSpPr>
        <p:spPr>
          <a:xfrm>
            <a:off x="7734090" y="4567801"/>
            <a:ext cx="3641037" cy="0"/>
          </a:xfrm>
          <a:prstGeom prst="line">
            <a:avLst/>
          </a:prstGeom>
          <a:noFill/>
          <a:ln w="9525" cap="flat" cmpd="sng" algn="ctr">
            <a:solidFill>
              <a:srgbClr val="0F5C94"/>
            </a:solidFill>
            <a:prstDash val="dash"/>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四</a:t>
            </a:r>
            <a:r>
              <a:rPr lang="en-US" altLang="zh-CN" dirty="0"/>
              <a:t>. </a:t>
            </a:r>
            <a:r>
              <a:rPr lang="zh-CN" altLang="en-US" dirty="0"/>
              <a:t>解决方案</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675807" cy="369332"/>
          </a:xfrm>
        </p:spPr>
        <p:txBody>
          <a:bodyPr/>
          <a:lstStyle/>
          <a:p>
            <a:r>
              <a:rPr lang="zh-CN" altLang="en-US" dirty="0"/>
              <a:t>互联平台架构</a:t>
            </a:r>
          </a:p>
        </p:txBody>
      </p:sp>
      <p:sp>
        <p:nvSpPr>
          <p:cNvPr id="4" name="矩形 3">
            <a:extLst>
              <a:ext uri="{FF2B5EF4-FFF2-40B4-BE49-F238E27FC236}">
                <a16:creationId xmlns:a16="http://schemas.microsoft.com/office/drawing/2014/main" id="{388F081D-52F9-45F0-87DF-6A8B91B04DE3}"/>
              </a:ext>
            </a:extLst>
          </p:cNvPr>
          <p:cNvSpPr/>
          <p:nvPr/>
        </p:nvSpPr>
        <p:spPr>
          <a:xfrm>
            <a:off x="1703526" y="2448879"/>
            <a:ext cx="9767113" cy="1742963"/>
          </a:xfrm>
          <a:prstGeom prst="rect">
            <a:avLst/>
          </a:prstGeom>
          <a:solidFill>
            <a:srgbClr val="E7E6E6"/>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5" name="Rectangle 27">
            <a:extLst>
              <a:ext uri="{FF2B5EF4-FFF2-40B4-BE49-F238E27FC236}">
                <a16:creationId xmlns:a16="http://schemas.microsoft.com/office/drawing/2014/main" id="{702B862D-178A-4594-86D7-A47C705C237C}"/>
              </a:ext>
            </a:extLst>
          </p:cNvPr>
          <p:cNvSpPr/>
          <p:nvPr/>
        </p:nvSpPr>
        <p:spPr>
          <a:xfrm>
            <a:off x="2294729" y="2509788"/>
            <a:ext cx="1883783" cy="1600482"/>
          </a:xfrm>
          <a:prstGeom prst="rect">
            <a:avLst/>
          </a:prstGeom>
          <a:solidFill>
            <a:srgbClr val="9DC3E6"/>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a:extLst>
              <a:ext uri="{FF2B5EF4-FFF2-40B4-BE49-F238E27FC236}">
                <a16:creationId xmlns:a16="http://schemas.microsoft.com/office/drawing/2014/main" id="{B289433F-0E4E-46AB-830F-AEB44B6FEB5A}"/>
              </a:ext>
            </a:extLst>
          </p:cNvPr>
          <p:cNvSpPr/>
          <p:nvPr/>
        </p:nvSpPr>
        <p:spPr>
          <a:xfrm>
            <a:off x="1703526" y="763219"/>
            <a:ext cx="9763757" cy="88135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solidFill>
              <a:effectLst/>
              <a:uLnTx/>
              <a:uFillTx/>
              <a:latin typeface="微软雅黑"/>
              <a:ea typeface="微软雅黑"/>
              <a:cs typeface="+mn-cs"/>
            </a:endParaRPr>
          </a:p>
        </p:txBody>
      </p:sp>
      <p:sp>
        <p:nvSpPr>
          <p:cNvPr id="7" name="矩形 6">
            <a:extLst>
              <a:ext uri="{FF2B5EF4-FFF2-40B4-BE49-F238E27FC236}">
                <a16:creationId xmlns:a16="http://schemas.microsoft.com/office/drawing/2014/main" id="{EBC09FD5-0039-4434-AD8C-59AA68764381}"/>
              </a:ext>
            </a:extLst>
          </p:cNvPr>
          <p:cNvSpPr/>
          <p:nvPr/>
        </p:nvSpPr>
        <p:spPr>
          <a:xfrm>
            <a:off x="1108530" y="5162209"/>
            <a:ext cx="460886" cy="1279925"/>
          </a:xfrm>
          <a:prstGeom prst="rect">
            <a:avLst/>
          </a:prstGeom>
          <a:solidFill>
            <a:srgbClr val="0F5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微软雅黑"/>
                <a:ea typeface="微软雅黑"/>
                <a:cs typeface="+mn-cs"/>
              </a:rPr>
              <a:t>区块链层</a:t>
            </a:r>
          </a:p>
        </p:txBody>
      </p:sp>
      <p:sp>
        <p:nvSpPr>
          <p:cNvPr id="8" name="矩形 7">
            <a:extLst>
              <a:ext uri="{FF2B5EF4-FFF2-40B4-BE49-F238E27FC236}">
                <a16:creationId xmlns:a16="http://schemas.microsoft.com/office/drawing/2014/main" id="{AE9CC56E-96CB-40D6-B538-6905C95748DB}"/>
              </a:ext>
            </a:extLst>
          </p:cNvPr>
          <p:cNvSpPr/>
          <p:nvPr/>
        </p:nvSpPr>
        <p:spPr>
          <a:xfrm>
            <a:off x="1109200" y="2383052"/>
            <a:ext cx="460886" cy="2754153"/>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微软雅黑"/>
                <a:ea typeface="微软雅黑"/>
                <a:cs typeface="+mn-cs"/>
              </a:rPr>
              <a:t>中间协议层</a:t>
            </a:r>
          </a:p>
        </p:txBody>
      </p:sp>
      <p:cxnSp>
        <p:nvCxnSpPr>
          <p:cNvPr id="9" name="直线连接符 14">
            <a:extLst>
              <a:ext uri="{FF2B5EF4-FFF2-40B4-BE49-F238E27FC236}">
                <a16:creationId xmlns:a16="http://schemas.microsoft.com/office/drawing/2014/main" id="{68A34DC1-1CC0-43A4-9220-18D396D15A65}"/>
              </a:ext>
            </a:extLst>
          </p:cNvPr>
          <p:cNvCxnSpPr>
            <a:cxnSpLocks/>
          </p:cNvCxnSpPr>
          <p:nvPr/>
        </p:nvCxnSpPr>
        <p:spPr>
          <a:xfrm flipV="1">
            <a:off x="1107860" y="5129948"/>
            <a:ext cx="10359423" cy="18330"/>
          </a:xfrm>
          <a:prstGeom prst="line">
            <a:avLst/>
          </a:prstGeom>
          <a:ln w="19050">
            <a:solidFill>
              <a:srgbClr val="5B9BD5"/>
            </a:solidFill>
            <a:prstDash val="dash"/>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93345F5-87AB-4F57-8E99-07E54C59CACE}"/>
              </a:ext>
            </a:extLst>
          </p:cNvPr>
          <p:cNvSpPr/>
          <p:nvPr/>
        </p:nvSpPr>
        <p:spPr>
          <a:xfrm>
            <a:off x="1718098" y="4312701"/>
            <a:ext cx="9767113" cy="776132"/>
          </a:xfrm>
          <a:prstGeom prst="rect">
            <a:avLst/>
          </a:prstGeom>
          <a:solidFill>
            <a:srgbClr val="E6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 name="文本框 10">
            <a:extLst>
              <a:ext uri="{FF2B5EF4-FFF2-40B4-BE49-F238E27FC236}">
                <a16:creationId xmlns:a16="http://schemas.microsoft.com/office/drawing/2014/main" id="{50E10E7B-A903-46F5-8F18-F499C6770D6F}"/>
              </a:ext>
            </a:extLst>
          </p:cNvPr>
          <p:cNvSpPr txBox="1"/>
          <p:nvPr/>
        </p:nvSpPr>
        <p:spPr>
          <a:xfrm>
            <a:off x="1696932" y="4444755"/>
            <a:ext cx="6233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中台服务</a:t>
            </a:r>
          </a:p>
        </p:txBody>
      </p:sp>
      <p:sp>
        <p:nvSpPr>
          <p:cNvPr id="12" name="矩形 11">
            <a:extLst>
              <a:ext uri="{FF2B5EF4-FFF2-40B4-BE49-F238E27FC236}">
                <a16:creationId xmlns:a16="http://schemas.microsoft.com/office/drawing/2014/main" id="{85E3D6AF-1DB4-4636-B30B-F2FF065C8AF9}"/>
              </a:ext>
            </a:extLst>
          </p:cNvPr>
          <p:cNvSpPr/>
          <p:nvPr/>
        </p:nvSpPr>
        <p:spPr>
          <a:xfrm>
            <a:off x="2941760" y="4502183"/>
            <a:ext cx="2336825" cy="374059"/>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区块链数据中台</a:t>
            </a:r>
          </a:p>
        </p:txBody>
      </p:sp>
      <p:sp>
        <p:nvSpPr>
          <p:cNvPr id="13" name="Rectangle 27">
            <a:extLst>
              <a:ext uri="{FF2B5EF4-FFF2-40B4-BE49-F238E27FC236}">
                <a16:creationId xmlns:a16="http://schemas.microsoft.com/office/drawing/2014/main" id="{4B0BB3E7-BF6E-4ADA-A1DB-59B4FF0AB620}"/>
              </a:ext>
            </a:extLst>
          </p:cNvPr>
          <p:cNvSpPr/>
          <p:nvPr/>
        </p:nvSpPr>
        <p:spPr>
          <a:xfrm>
            <a:off x="2377820" y="2978278"/>
            <a:ext cx="834027" cy="403375"/>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节点监控</a:t>
            </a:r>
          </a:p>
        </p:txBody>
      </p:sp>
      <p:sp>
        <p:nvSpPr>
          <p:cNvPr id="14" name="矩形 13">
            <a:extLst>
              <a:ext uri="{FF2B5EF4-FFF2-40B4-BE49-F238E27FC236}">
                <a16:creationId xmlns:a16="http://schemas.microsoft.com/office/drawing/2014/main" id="{F62C75CB-EC24-4C93-A94C-F27956F95F23}"/>
              </a:ext>
            </a:extLst>
          </p:cNvPr>
          <p:cNvSpPr/>
          <p:nvPr/>
        </p:nvSpPr>
        <p:spPr>
          <a:xfrm>
            <a:off x="1108499" y="763219"/>
            <a:ext cx="460886" cy="1609421"/>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微软雅黑"/>
                <a:ea typeface="微软雅黑"/>
                <a:cs typeface="+mn-cs"/>
              </a:rPr>
              <a:t>上层系统</a:t>
            </a:r>
          </a:p>
        </p:txBody>
      </p:sp>
      <p:cxnSp>
        <p:nvCxnSpPr>
          <p:cNvPr id="15" name="直线连接符 27">
            <a:extLst>
              <a:ext uri="{FF2B5EF4-FFF2-40B4-BE49-F238E27FC236}">
                <a16:creationId xmlns:a16="http://schemas.microsoft.com/office/drawing/2014/main" id="{0E6883FB-B510-4B03-ADB8-806A3941FB9F}"/>
              </a:ext>
            </a:extLst>
          </p:cNvPr>
          <p:cNvCxnSpPr>
            <a:cxnSpLocks/>
          </p:cNvCxnSpPr>
          <p:nvPr/>
        </p:nvCxnSpPr>
        <p:spPr>
          <a:xfrm flipV="1">
            <a:off x="1107860" y="2347687"/>
            <a:ext cx="10365683" cy="28108"/>
          </a:xfrm>
          <a:prstGeom prst="line">
            <a:avLst/>
          </a:prstGeom>
          <a:ln w="19050">
            <a:solidFill>
              <a:srgbClr val="9DC3E6"/>
            </a:solidFill>
            <a:prstDash val="dash"/>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E4161609-5442-4624-AE29-38A9809D7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0186" y="852436"/>
            <a:ext cx="513794" cy="513794"/>
          </a:xfrm>
          <a:prstGeom prst="rect">
            <a:avLst/>
          </a:prstGeom>
        </p:spPr>
      </p:pic>
      <p:sp>
        <p:nvSpPr>
          <p:cNvPr id="17" name="文本框 16">
            <a:extLst>
              <a:ext uri="{FF2B5EF4-FFF2-40B4-BE49-F238E27FC236}">
                <a16:creationId xmlns:a16="http://schemas.microsoft.com/office/drawing/2014/main" id="{65943B29-B9AC-44DF-B88E-1151736F0EB2}"/>
              </a:ext>
            </a:extLst>
          </p:cNvPr>
          <p:cNvSpPr txBox="1"/>
          <p:nvPr/>
        </p:nvSpPr>
        <p:spPr>
          <a:xfrm>
            <a:off x="2682792" y="1373825"/>
            <a:ext cx="115097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工商局</a:t>
            </a:r>
          </a:p>
        </p:txBody>
      </p:sp>
      <p:sp>
        <p:nvSpPr>
          <p:cNvPr id="18" name="文本框 17">
            <a:extLst>
              <a:ext uri="{FF2B5EF4-FFF2-40B4-BE49-F238E27FC236}">
                <a16:creationId xmlns:a16="http://schemas.microsoft.com/office/drawing/2014/main" id="{469D65EC-8ACD-45C3-8A8D-27534B4F83EA}"/>
              </a:ext>
            </a:extLst>
          </p:cNvPr>
          <p:cNvSpPr txBox="1"/>
          <p:nvPr/>
        </p:nvSpPr>
        <p:spPr>
          <a:xfrm>
            <a:off x="8302657" y="1373959"/>
            <a:ext cx="8231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税务局</a:t>
            </a:r>
          </a:p>
        </p:txBody>
      </p:sp>
      <p:pic>
        <p:nvPicPr>
          <p:cNvPr id="19" name="图片 18">
            <a:extLst>
              <a:ext uri="{FF2B5EF4-FFF2-40B4-BE49-F238E27FC236}">
                <a16:creationId xmlns:a16="http://schemas.microsoft.com/office/drawing/2014/main" id="{6145DDE1-0664-4374-A55B-E41C402D48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8065" y="772607"/>
            <a:ext cx="567840" cy="567840"/>
          </a:xfrm>
          <a:prstGeom prst="rect">
            <a:avLst/>
          </a:prstGeom>
        </p:spPr>
      </p:pic>
      <p:sp>
        <p:nvSpPr>
          <p:cNvPr id="20" name="文本框 19">
            <a:extLst>
              <a:ext uri="{FF2B5EF4-FFF2-40B4-BE49-F238E27FC236}">
                <a16:creationId xmlns:a16="http://schemas.microsoft.com/office/drawing/2014/main" id="{A5324278-52D0-4740-B056-348643799D25}"/>
              </a:ext>
            </a:extLst>
          </p:cNvPr>
          <p:cNvSpPr txBox="1"/>
          <p:nvPr/>
        </p:nvSpPr>
        <p:spPr>
          <a:xfrm>
            <a:off x="6358361" y="1372090"/>
            <a:ext cx="94744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人社局</a:t>
            </a:r>
          </a:p>
        </p:txBody>
      </p:sp>
      <p:sp>
        <p:nvSpPr>
          <p:cNvPr id="21" name="文本框 20">
            <a:extLst>
              <a:ext uri="{FF2B5EF4-FFF2-40B4-BE49-F238E27FC236}">
                <a16:creationId xmlns:a16="http://schemas.microsoft.com/office/drawing/2014/main" id="{22AAA7A1-C29E-409D-AE0E-77A605C172D1}"/>
              </a:ext>
            </a:extLst>
          </p:cNvPr>
          <p:cNvSpPr txBox="1"/>
          <p:nvPr/>
        </p:nvSpPr>
        <p:spPr>
          <a:xfrm>
            <a:off x="10104962" y="1377850"/>
            <a:ext cx="107715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其他部门</a:t>
            </a:r>
          </a:p>
        </p:txBody>
      </p:sp>
      <p:pic>
        <p:nvPicPr>
          <p:cNvPr id="22" name="图片 21">
            <a:extLst>
              <a:ext uri="{FF2B5EF4-FFF2-40B4-BE49-F238E27FC236}">
                <a16:creationId xmlns:a16="http://schemas.microsoft.com/office/drawing/2014/main" id="{D4A26DE5-A19E-455A-BF9A-DDD8F64646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1404" y="785139"/>
            <a:ext cx="585542" cy="585542"/>
          </a:xfrm>
          <a:prstGeom prst="rect">
            <a:avLst/>
          </a:prstGeom>
        </p:spPr>
      </p:pic>
      <p:sp>
        <p:nvSpPr>
          <p:cNvPr id="23" name="文本框 22">
            <a:extLst>
              <a:ext uri="{FF2B5EF4-FFF2-40B4-BE49-F238E27FC236}">
                <a16:creationId xmlns:a16="http://schemas.microsoft.com/office/drawing/2014/main" id="{449239E3-ED89-43AD-B41F-2CB857EF22AD}"/>
              </a:ext>
            </a:extLst>
          </p:cNvPr>
          <p:cNvSpPr txBox="1"/>
          <p:nvPr/>
        </p:nvSpPr>
        <p:spPr>
          <a:xfrm>
            <a:off x="4517303" y="1373959"/>
            <a:ext cx="8231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公安</a:t>
            </a:r>
          </a:p>
        </p:txBody>
      </p:sp>
      <p:pic>
        <p:nvPicPr>
          <p:cNvPr id="24" name="图片 23">
            <a:extLst>
              <a:ext uri="{FF2B5EF4-FFF2-40B4-BE49-F238E27FC236}">
                <a16:creationId xmlns:a16="http://schemas.microsoft.com/office/drawing/2014/main" id="{3AF9A25E-72DF-4330-8735-452591680F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2674" y="823753"/>
            <a:ext cx="512454" cy="512454"/>
          </a:xfrm>
          <a:prstGeom prst="rect">
            <a:avLst/>
          </a:prstGeom>
        </p:spPr>
      </p:pic>
      <p:sp>
        <p:nvSpPr>
          <p:cNvPr id="25" name="文本框 24">
            <a:extLst>
              <a:ext uri="{FF2B5EF4-FFF2-40B4-BE49-F238E27FC236}">
                <a16:creationId xmlns:a16="http://schemas.microsoft.com/office/drawing/2014/main" id="{DA551DE4-A8B7-4B71-BB62-8B02A2D67D87}"/>
              </a:ext>
            </a:extLst>
          </p:cNvPr>
          <p:cNvSpPr txBox="1"/>
          <p:nvPr/>
        </p:nvSpPr>
        <p:spPr>
          <a:xfrm>
            <a:off x="1700172" y="942287"/>
            <a:ext cx="6233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参与机构</a:t>
            </a:r>
          </a:p>
        </p:txBody>
      </p:sp>
      <p:sp>
        <p:nvSpPr>
          <p:cNvPr id="26" name="矩形 25">
            <a:extLst>
              <a:ext uri="{FF2B5EF4-FFF2-40B4-BE49-F238E27FC236}">
                <a16:creationId xmlns:a16="http://schemas.microsoft.com/office/drawing/2014/main" id="{0D3F9071-1559-4D54-8EE8-8D88B160720C}"/>
              </a:ext>
            </a:extLst>
          </p:cNvPr>
          <p:cNvSpPr/>
          <p:nvPr/>
        </p:nvSpPr>
        <p:spPr>
          <a:xfrm>
            <a:off x="1706881" y="1729507"/>
            <a:ext cx="9763758" cy="59079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7E6E6"/>
              </a:solidFill>
              <a:effectLst/>
              <a:uLnTx/>
              <a:uFillTx/>
              <a:latin typeface="微软雅黑"/>
              <a:ea typeface="微软雅黑"/>
              <a:cs typeface="+mn-cs"/>
            </a:endParaRPr>
          </a:p>
        </p:txBody>
      </p:sp>
      <p:sp>
        <p:nvSpPr>
          <p:cNvPr id="27" name="矩形 26">
            <a:extLst>
              <a:ext uri="{FF2B5EF4-FFF2-40B4-BE49-F238E27FC236}">
                <a16:creationId xmlns:a16="http://schemas.microsoft.com/office/drawing/2014/main" id="{2999135A-9E5F-4DC1-88B0-4EB40016DD4D}"/>
              </a:ext>
            </a:extLst>
          </p:cNvPr>
          <p:cNvSpPr/>
          <p:nvPr/>
        </p:nvSpPr>
        <p:spPr>
          <a:xfrm>
            <a:off x="2305384" y="1812075"/>
            <a:ext cx="9000708" cy="427813"/>
          </a:xfrm>
          <a:prstGeom prst="rect">
            <a:avLst/>
          </a:prstGeom>
          <a:solidFill>
            <a:srgbClr val="A5A5A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prstClr val="black"/>
                </a:solidFill>
                <a:latin typeface="微软雅黑"/>
                <a:ea typeface="微软雅黑"/>
              </a:rPr>
              <a:t>功能使用可视化</a:t>
            </a:r>
            <a:r>
              <a:rPr lang="en-US" altLang="zh-CN" sz="1600" dirty="0">
                <a:solidFill>
                  <a:prstClr val="black"/>
                </a:solidFill>
                <a:latin typeface="微软雅黑"/>
                <a:ea typeface="微软雅黑"/>
              </a:rPr>
              <a:t>/</a:t>
            </a:r>
            <a:r>
              <a:rPr lang="zh-CN" altLang="en-US" sz="1600" dirty="0">
                <a:solidFill>
                  <a:prstClr val="black"/>
                </a:solidFill>
                <a:latin typeface="微软雅黑"/>
                <a:ea typeface="微软雅黑"/>
              </a:rPr>
              <a:t>接口调用标准化</a:t>
            </a: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8" name="文本框 27">
            <a:extLst>
              <a:ext uri="{FF2B5EF4-FFF2-40B4-BE49-F238E27FC236}">
                <a16:creationId xmlns:a16="http://schemas.microsoft.com/office/drawing/2014/main" id="{08EA2C08-E9AD-4107-A4B9-B3D2D644DE94}"/>
              </a:ext>
            </a:extLst>
          </p:cNvPr>
          <p:cNvSpPr txBox="1"/>
          <p:nvPr/>
        </p:nvSpPr>
        <p:spPr>
          <a:xfrm>
            <a:off x="1727710" y="1765725"/>
            <a:ext cx="6233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调用方式</a:t>
            </a:r>
          </a:p>
        </p:txBody>
      </p:sp>
      <p:sp>
        <p:nvSpPr>
          <p:cNvPr id="29" name="矩形 28">
            <a:extLst>
              <a:ext uri="{FF2B5EF4-FFF2-40B4-BE49-F238E27FC236}">
                <a16:creationId xmlns:a16="http://schemas.microsoft.com/office/drawing/2014/main" id="{C96A89CC-E9F9-48E1-AFF1-9AB022336484}"/>
              </a:ext>
            </a:extLst>
          </p:cNvPr>
          <p:cNvSpPr/>
          <p:nvPr/>
        </p:nvSpPr>
        <p:spPr>
          <a:xfrm>
            <a:off x="5898944" y="4502183"/>
            <a:ext cx="2336825" cy="374059"/>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智能合约中台</a:t>
            </a:r>
          </a:p>
        </p:txBody>
      </p:sp>
      <p:sp>
        <p:nvSpPr>
          <p:cNvPr id="30" name="矩形 29">
            <a:extLst>
              <a:ext uri="{FF2B5EF4-FFF2-40B4-BE49-F238E27FC236}">
                <a16:creationId xmlns:a16="http://schemas.microsoft.com/office/drawing/2014/main" id="{00E7E40C-52D7-4E94-ACC2-1D9D2F4110D5}"/>
              </a:ext>
            </a:extLst>
          </p:cNvPr>
          <p:cNvSpPr/>
          <p:nvPr/>
        </p:nvSpPr>
        <p:spPr>
          <a:xfrm>
            <a:off x="8856128" y="4502183"/>
            <a:ext cx="2336825" cy="374059"/>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服务聚合中台</a:t>
            </a:r>
          </a:p>
        </p:txBody>
      </p:sp>
      <p:sp>
        <p:nvSpPr>
          <p:cNvPr id="31" name="文本框 30">
            <a:extLst>
              <a:ext uri="{FF2B5EF4-FFF2-40B4-BE49-F238E27FC236}">
                <a16:creationId xmlns:a16="http://schemas.microsoft.com/office/drawing/2014/main" id="{F8ABF74F-7F6F-4FE5-8029-5F717E2F6718}"/>
              </a:ext>
            </a:extLst>
          </p:cNvPr>
          <p:cNvSpPr txBox="1"/>
          <p:nvPr/>
        </p:nvSpPr>
        <p:spPr>
          <a:xfrm>
            <a:off x="2646969" y="2498920"/>
            <a:ext cx="11109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基础服务</a:t>
            </a:r>
          </a:p>
        </p:txBody>
      </p:sp>
      <p:sp>
        <p:nvSpPr>
          <p:cNvPr id="32" name="Rectangle 27">
            <a:extLst>
              <a:ext uri="{FF2B5EF4-FFF2-40B4-BE49-F238E27FC236}">
                <a16:creationId xmlns:a16="http://schemas.microsoft.com/office/drawing/2014/main" id="{7237D04F-84DA-47AA-9193-9E9C73476531}"/>
              </a:ext>
            </a:extLst>
          </p:cNvPr>
          <p:cNvSpPr/>
          <p:nvPr/>
        </p:nvSpPr>
        <p:spPr>
          <a:xfrm>
            <a:off x="4311951" y="2509788"/>
            <a:ext cx="2005265" cy="1600482"/>
          </a:xfrm>
          <a:prstGeom prst="rect">
            <a:avLst/>
          </a:prstGeom>
          <a:solidFill>
            <a:srgbClr val="9DC3E6"/>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3" name="Rectangle 27">
            <a:extLst>
              <a:ext uri="{FF2B5EF4-FFF2-40B4-BE49-F238E27FC236}">
                <a16:creationId xmlns:a16="http://schemas.microsoft.com/office/drawing/2014/main" id="{AB29823F-8E14-4E28-8F54-5B345F9650BF}"/>
              </a:ext>
            </a:extLst>
          </p:cNvPr>
          <p:cNvSpPr/>
          <p:nvPr/>
        </p:nvSpPr>
        <p:spPr>
          <a:xfrm>
            <a:off x="4443819" y="2931837"/>
            <a:ext cx="1644329" cy="328958"/>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可感知数据交互</a:t>
            </a:r>
          </a:p>
        </p:txBody>
      </p:sp>
      <p:sp>
        <p:nvSpPr>
          <p:cNvPr id="34" name="文本框 33">
            <a:extLst>
              <a:ext uri="{FF2B5EF4-FFF2-40B4-BE49-F238E27FC236}">
                <a16:creationId xmlns:a16="http://schemas.microsoft.com/office/drawing/2014/main" id="{FD7BD695-5122-423B-BE28-C20381DDF492}"/>
              </a:ext>
            </a:extLst>
          </p:cNvPr>
          <p:cNvSpPr txBox="1"/>
          <p:nvPr/>
        </p:nvSpPr>
        <p:spPr>
          <a:xfrm>
            <a:off x="4443819" y="2498920"/>
            <a:ext cx="153721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数据交互服务</a:t>
            </a:r>
          </a:p>
        </p:txBody>
      </p:sp>
      <p:sp>
        <p:nvSpPr>
          <p:cNvPr id="35" name="文本框 34">
            <a:extLst>
              <a:ext uri="{FF2B5EF4-FFF2-40B4-BE49-F238E27FC236}">
                <a16:creationId xmlns:a16="http://schemas.microsoft.com/office/drawing/2014/main" id="{B06F0E08-DE4F-419B-9C33-C667D4E81116}"/>
              </a:ext>
            </a:extLst>
          </p:cNvPr>
          <p:cNvSpPr txBox="1"/>
          <p:nvPr/>
        </p:nvSpPr>
        <p:spPr>
          <a:xfrm>
            <a:off x="1751584" y="2962769"/>
            <a:ext cx="62335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业务服务</a:t>
            </a:r>
          </a:p>
        </p:txBody>
      </p:sp>
      <p:sp>
        <p:nvSpPr>
          <p:cNvPr id="36" name="Rectangle 27">
            <a:extLst>
              <a:ext uri="{FF2B5EF4-FFF2-40B4-BE49-F238E27FC236}">
                <a16:creationId xmlns:a16="http://schemas.microsoft.com/office/drawing/2014/main" id="{DEF6D883-AACE-4634-9ACA-4AAF8C09DD18}"/>
              </a:ext>
            </a:extLst>
          </p:cNvPr>
          <p:cNvSpPr/>
          <p:nvPr/>
        </p:nvSpPr>
        <p:spPr>
          <a:xfrm>
            <a:off x="8874599" y="2499349"/>
            <a:ext cx="2318353" cy="1600482"/>
          </a:xfrm>
          <a:prstGeom prst="rect">
            <a:avLst/>
          </a:prstGeom>
          <a:solidFill>
            <a:srgbClr val="9DC3E6"/>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Rectangle 27">
            <a:extLst>
              <a:ext uri="{FF2B5EF4-FFF2-40B4-BE49-F238E27FC236}">
                <a16:creationId xmlns:a16="http://schemas.microsoft.com/office/drawing/2014/main" id="{D9FB749C-50F6-4F81-88FD-5B20C80B8935}"/>
              </a:ext>
            </a:extLst>
          </p:cNvPr>
          <p:cNvSpPr/>
          <p:nvPr/>
        </p:nvSpPr>
        <p:spPr>
          <a:xfrm>
            <a:off x="9125853" y="2902017"/>
            <a:ext cx="1744443" cy="403375"/>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dirty="0">
                <a:solidFill>
                  <a:prstClr val="white"/>
                </a:solidFill>
                <a:latin typeface="微软雅黑" panose="020B0503020204020204" pitchFamily="34" charset="-122"/>
                <a:ea typeface="微软雅黑" panose="020B0503020204020204" pitchFamily="34" charset="-122"/>
              </a:rPr>
              <a:t>链上信用体系</a:t>
            </a:r>
            <a:endPar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Rectangle 27">
            <a:extLst>
              <a:ext uri="{FF2B5EF4-FFF2-40B4-BE49-F238E27FC236}">
                <a16:creationId xmlns:a16="http://schemas.microsoft.com/office/drawing/2014/main" id="{0BE6B3BB-4AB0-44AB-AB2A-8D65A1E45F69}"/>
              </a:ext>
            </a:extLst>
          </p:cNvPr>
          <p:cNvSpPr/>
          <p:nvPr/>
        </p:nvSpPr>
        <p:spPr>
          <a:xfrm>
            <a:off x="9115563" y="3374211"/>
            <a:ext cx="1744442" cy="323171"/>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统一身份认证体系</a:t>
            </a:r>
          </a:p>
        </p:txBody>
      </p:sp>
      <p:sp>
        <p:nvSpPr>
          <p:cNvPr id="39" name="文本框 38">
            <a:extLst>
              <a:ext uri="{FF2B5EF4-FFF2-40B4-BE49-F238E27FC236}">
                <a16:creationId xmlns:a16="http://schemas.microsoft.com/office/drawing/2014/main" id="{FF4F56B4-AC46-4219-AA4A-3602D27AB83D}"/>
              </a:ext>
            </a:extLst>
          </p:cNvPr>
          <p:cNvSpPr txBox="1"/>
          <p:nvPr/>
        </p:nvSpPr>
        <p:spPr>
          <a:xfrm>
            <a:off x="9490548" y="2549147"/>
            <a:ext cx="1110903"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其他模块</a:t>
            </a:r>
          </a:p>
        </p:txBody>
      </p:sp>
      <p:grpSp>
        <p:nvGrpSpPr>
          <p:cNvPr id="40" name="组合 39">
            <a:extLst>
              <a:ext uri="{FF2B5EF4-FFF2-40B4-BE49-F238E27FC236}">
                <a16:creationId xmlns:a16="http://schemas.microsoft.com/office/drawing/2014/main" id="{8BBDCCBF-1C70-4C20-9010-0603287F97A0}"/>
              </a:ext>
            </a:extLst>
          </p:cNvPr>
          <p:cNvGrpSpPr/>
          <p:nvPr/>
        </p:nvGrpSpPr>
        <p:grpSpPr>
          <a:xfrm>
            <a:off x="1696932" y="5285309"/>
            <a:ext cx="9798697" cy="1047851"/>
            <a:chOff x="1696932" y="5280229"/>
            <a:chExt cx="9798697" cy="1047851"/>
          </a:xfrm>
        </p:grpSpPr>
        <p:sp>
          <p:nvSpPr>
            <p:cNvPr id="41" name="矩形 40">
              <a:extLst>
                <a:ext uri="{FF2B5EF4-FFF2-40B4-BE49-F238E27FC236}">
                  <a16:creationId xmlns:a16="http://schemas.microsoft.com/office/drawing/2014/main" id="{4433EE50-B040-4890-9C48-1E4E5D49D24D}"/>
                </a:ext>
              </a:extLst>
            </p:cNvPr>
            <p:cNvSpPr/>
            <p:nvPr/>
          </p:nvSpPr>
          <p:spPr>
            <a:xfrm>
              <a:off x="1696932" y="5280229"/>
              <a:ext cx="9798697" cy="1047851"/>
            </a:xfrm>
            <a:prstGeom prst="rect">
              <a:avLst/>
            </a:prstGeom>
            <a:solidFill>
              <a:srgbClr val="E6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2" name="文本框 41">
              <a:extLst>
                <a:ext uri="{FF2B5EF4-FFF2-40B4-BE49-F238E27FC236}">
                  <a16:creationId xmlns:a16="http://schemas.microsoft.com/office/drawing/2014/main" id="{4627A2F4-D197-46B6-B01F-10AF829D8F3A}"/>
                </a:ext>
              </a:extLst>
            </p:cNvPr>
            <p:cNvSpPr txBox="1"/>
            <p:nvPr/>
          </p:nvSpPr>
          <p:spPr>
            <a:xfrm>
              <a:off x="1703526" y="5410423"/>
              <a:ext cx="62335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区块链平台</a:t>
              </a:r>
            </a:p>
          </p:txBody>
        </p:sp>
        <p:sp>
          <p:nvSpPr>
            <p:cNvPr id="43" name="矩形 42">
              <a:extLst>
                <a:ext uri="{FF2B5EF4-FFF2-40B4-BE49-F238E27FC236}">
                  <a16:creationId xmlns:a16="http://schemas.microsoft.com/office/drawing/2014/main" id="{A1096ABC-93BF-41FD-AFF7-FD63EC210808}"/>
                </a:ext>
              </a:extLst>
            </p:cNvPr>
            <p:cNvSpPr/>
            <p:nvPr/>
          </p:nvSpPr>
          <p:spPr>
            <a:xfrm>
              <a:off x="2631211" y="5549989"/>
              <a:ext cx="1419760" cy="459532"/>
            </a:xfrm>
            <a:prstGeom prst="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区块链节点</a:t>
              </a:r>
            </a:p>
          </p:txBody>
        </p:sp>
        <p:sp>
          <p:nvSpPr>
            <p:cNvPr id="44" name="矩形 43">
              <a:extLst>
                <a:ext uri="{FF2B5EF4-FFF2-40B4-BE49-F238E27FC236}">
                  <a16:creationId xmlns:a16="http://schemas.microsoft.com/office/drawing/2014/main" id="{D85F1E11-FE42-4B3E-AB36-F0E045328B9F}"/>
                </a:ext>
              </a:extLst>
            </p:cNvPr>
            <p:cNvSpPr/>
            <p:nvPr/>
          </p:nvSpPr>
          <p:spPr>
            <a:xfrm>
              <a:off x="4443819" y="5543276"/>
              <a:ext cx="1419760" cy="459532"/>
            </a:xfrm>
            <a:prstGeom prst="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消息队列服务</a:t>
              </a:r>
            </a:p>
          </p:txBody>
        </p:sp>
        <p:sp>
          <p:nvSpPr>
            <p:cNvPr id="45" name="矩形 44">
              <a:extLst>
                <a:ext uri="{FF2B5EF4-FFF2-40B4-BE49-F238E27FC236}">
                  <a16:creationId xmlns:a16="http://schemas.microsoft.com/office/drawing/2014/main" id="{FEF8B30D-E6E2-4347-AE62-5738D7E54E80}"/>
                </a:ext>
              </a:extLst>
            </p:cNvPr>
            <p:cNvSpPr/>
            <p:nvPr/>
          </p:nvSpPr>
          <p:spPr>
            <a:xfrm>
              <a:off x="6257303" y="5549989"/>
              <a:ext cx="1419760" cy="459532"/>
            </a:xfrm>
            <a:prstGeom prst="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第三方服务</a:t>
              </a:r>
            </a:p>
          </p:txBody>
        </p:sp>
        <p:sp>
          <p:nvSpPr>
            <p:cNvPr id="46" name="矩形 45">
              <a:extLst>
                <a:ext uri="{FF2B5EF4-FFF2-40B4-BE49-F238E27FC236}">
                  <a16:creationId xmlns:a16="http://schemas.microsoft.com/office/drawing/2014/main" id="{4CBBF3BE-B938-4974-B789-455528B05062}"/>
                </a:ext>
              </a:extLst>
            </p:cNvPr>
            <p:cNvSpPr/>
            <p:nvPr/>
          </p:nvSpPr>
          <p:spPr>
            <a:xfrm>
              <a:off x="8070787" y="5544724"/>
              <a:ext cx="1419761" cy="459532"/>
            </a:xfrm>
            <a:prstGeom prst="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缓存服务</a:t>
              </a:r>
            </a:p>
          </p:txBody>
        </p:sp>
        <p:sp>
          <p:nvSpPr>
            <p:cNvPr id="47" name="矩形 46">
              <a:extLst>
                <a:ext uri="{FF2B5EF4-FFF2-40B4-BE49-F238E27FC236}">
                  <a16:creationId xmlns:a16="http://schemas.microsoft.com/office/drawing/2014/main" id="{A397289C-25FA-4A4B-A05C-73F7C09CE8FE}"/>
                </a:ext>
              </a:extLst>
            </p:cNvPr>
            <p:cNvSpPr/>
            <p:nvPr/>
          </p:nvSpPr>
          <p:spPr>
            <a:xfrm>
              <a:off x="9884272" y="5549989"/>
              <a:ext cx="1419761" cy="459532"/>
            </a:xfrm>
            <a:prstGeom prst="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1" i="0" u="none" strike="noStrike" kern="1200" cap="none" spc="0" normalizeH="0" baseline="0" noProof="0" dirty="0">
                  <a:ln>
                    <a:noFill/>
                  </a:ln>
                  <a:solidFill>
                    <a:prstClr val="white"/>
                  </a:solidFill>
                  <a:effectLst/>
                  <a:uLnTx/>
                  <a:uFillTx/>
                  <a:latin typeface="Microsoft YaHei" charset="-122"/>
                  <a:ea typeface="Microsoft YaHei" charset="-122"/>
                  <a:cs typeface="Microsoft YaHei" charset="-122"/>
                </a:rPr>
                <a:t>数据库服务</a:t>
              </a:r>
            </a:p>
          </p:txBody>
        </p:sp>
      </p:grpSp>
      <p:pic>
        <p:nvPicPr>
          <p:cNvPr id="48" name="图片 47">
            <a:extLst>
              <a:ext uri="{FF2B5EF4-FFF2-40B4-BE49-F238E27FC236}">
                <a16:creationId xmlns:a16="http://schemas.microsoft.com/office/drawing/2014/main" id="{DA8CF356-79FE-482E-B7BD-132299463DE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53906" y="723284"/>
            <a:ext cx="685842" cy="685842"/>
          </a:xfrm>
          <a:prstGeom prst="rect">
            <a:avLst/>
          </a:prstGeom>
        </p:spPr>
      </p:pic>
      <p:sp>
        <p:nvSpPr>
          <p:cNvPr id="49" name="Rectangle 27">
            <a:extLst>
              <a:ext uri="{FF2B5EF4-FFF2-40B4-BE49-F238E27FC236}">
                <a16:creationId xmlns:a16="http://schemas.microsoft.com/office/drawing/2014/main" id="{3737B8A9-0F59-46CD-825F-7AF361D470CA}"/>
              </a:ext>
            </a:extLst>
          </p:cNvPr>
          <p:cNvSpPr/>
          <p:nvPr/>
        </p:nvSpPr>
        <p:spPr>
          <a:xfrm>
            <a:off x="2402282" y="3519711"/>
            <a:ext cx="821551" cy="403375"/>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机构管理</a:t>
            </a:r>
          </a:p>
        </p:txBody>
      </p:sp>
      <p:sp>
        <p:nvSpPr>
          <p:cNvPr id="50" name="Rectangle 27">
            <a:extLst>
              <a:ext uri="{FF2B5EF4-FFF2-40B4-BE49-F238E27FC236}">
                <a16:creationId xmlns:a16="http://schemas.microsoft.com/office/drawing/2014/main" id="{6AC4197A-55B7-46D2-B310-F856388569AF}"/>
              </a:ext>
            </a:extLst>
          </p:cNvPr>
          <p:cNvSpPr/>
          <p:nvPr/>
        </p:nvSpPr>
        <p:spPr>
          <a:xfrm>
            <a:off x="3303742" y="2978279"/>
            <a:ext cx="834027" cy="403375"/>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交易处理</a:t>
            </a:r>
          </a:p>
        </p:txBody>
      </p:sp>
      <p:sp>
        <p:nvSpPr>
          <p:cNvPr id="51" name="Rectangle 27">
            <a:extLst>
              <a:ext uri="{FF2B5EF4-FFF2-40B4-BE49-F238E27FC236}">
                <a16:creationId xmlns:a16="http://schemas.microsoft.com/office/drawing/2014/main" id="{EEA3D8C8-A751-4255-BAB5-B582A3F07C35}"/>
              </a:ext>
            </a:extLst>
          </p:cNvPr>
          <p:cNvSpPr/>
          <p:nvPr/>
        </p:nvSpPr>
        <p:spPr>
          <a:xfrm>
            <a:off x="3303741" y="3527147"/>
            <a:ext cx="834027" cy="403375"/>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hyperchainSDK</a:t>
            </a:r>
            <a:endPar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Rectangle 27">
            <a:extLst>
              <a:ext uri="{FF2B5EF4-FFF2-40B4-BE49-F238E27FC236}">
                <a16:creationId xmlns:a16="http://schemas.microsoft.com/office/drawing/2014/main" id="{A7F0C9AE-2985-44BF-8A42-CF5050B7B803}"/>
              </a:ext>
            </a:extLst>
          </p:cNvPr>
          <p:cNvSpPr/>
          <p:nvPr/>
        </p:nvSpPr>
        <p:spPr>
          <a:xfrm>
            <a:off x="4443818" y="3299591"/>
            <a:ext cx="1644329" cy="328958"/>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不可感知数据交互</a:t>
            </a:r>
          </a:p>
        </p:txBody>
      </p:sp>
      <p:sp>
        <p:nvSpPr>
          <p:cNvPr id="53" name="Rectangle 27">
            <a:extLst>
              <a:ext uri="{FF2B5EF4-FFF2-40B4-BE49-F238E27FC236}">
                <a16:creationId xmlns:a16="http://schemas.microsoft.com/office/drawing/2014/main" id="{D3A8F03A-8F08-4761-91F5-56A3BA319CA2}"/>
              </a:ext>
            </a:extLst>
          </p:cNvPr>
          <p:cNvSpPr/>
          <p:nvPr/>
        </p:nvSpPr>
        <p:spPr>
          <a:xfrm>
            <a:off x="4443817" y="3709036"/>
            <a:ext cx="1655900" cy="328958"/>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数据交互可视化</a:t>
            </a:r>
          </a:p>
        </p:txBody>
      </p:sp>
      <p:grpSp>
        <p:nvGrpSpPr>
          <p:cNvPr id="55" name="组合 54">
            <a:extLst>
              <a:ext uri="{FF2B5EF4-FFF2-40B4-BE49-F238E27FC236}">
                <a16:creationId xmlns:a16="http://schemas.microsoft.com/office/drawing/2014/main" id="{02361C4B-8F08-4605-B379-17E9946F0014}"/>
              </a:ext>
            </a:extLst>
          </p:cNvPr>
          <p:cNvGrpSpPr/>
          <p:nvPr/>
        </p:nvGrpSpPr>
        <p:grpSpPr>
          <a:xfrm>
            <a:off x="6555968" y="2509788"/>
            <a:ext cx="2101132" cy="1600482"/>
            <a:chOff x="6555968" y="2484388"/>
            <a:chExt cx="1862097" cy="1600482"/>
          </a:xfrm>
        </p:grpSpPr>
        <p:sp>
          <p:nvSpPr>
            <p:cNvPr id="56" name="Rectangle 27">
              <a:extLst>
                <a:ext uri="{FF2B5EF4-FFF2-40B4-BE49-F238E27FC236}">
                  <a16:creationId xmlns:a16="http://schemas.microsoft.com/office/drawing/2014/main" id="{77325B8D-0006-4616-ACA7-029770B75109}"/>
                </a:ext>
              </a:extLst>
            </p:cNvPr>
            <p:cNvSpPr/>
            <p:nvPr/>
          </p:nvSpPr>
          <p:spPr>
            <a:xfrm>
              <a:off x="6555968" y="2484388"/>
              <a:ext cx="1862097" cy="1600482"/>
            </a:xfrm>
            <a:prstGeom prst="rect">
              <a:avLst/>
            </a:prstGeom>
            <a:solidFill>
              <a:srgbClr val="9DC3E6"/>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文本框 56">
              <a:extLst>
                <a:ext uri="{FF2B5EF4-FFF2-40B4-BE49-F238E27FC236}">
                  <a16:creationId xmlns:a16="http://schemas.microsoft.com/office/drawing/2014/main" id="{196137E8-90C6-4C98-B0B2-E2179118831F}"/>
                </a:ext>
              </a:extLst>
            </p:cNvPr>
            <p:cNvSpPr txBox="1"/>
            <p:nvPr/>
          </p:nvSpPr>
          <p:spPr>
            <a:xfrm>
              <a:off x="6743533" y="2507738"/>
              <a:ext cx="156414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微软雅黑"/>
                  <a:ea typeface="微软雅黑"/>
                  <a:cs typeface="+mn-cs"/>
                </a:rPr>
                <a:t>数据存证服务</a:t>
              </a:r>
            </a:p>
          </p:txBody>
        </p:sp>
        <p:sp>
          <p:nvSpPr>
            <p:cNvPr id="58" name="Rectangle 27">
              <a:extLst>
                <a:ext uri="{FF2B5EF4-FFF2-40B4-BE49-F238E27FC236}">
                  <a16:creationId xmlns:a16="http://schemas.microsoft.com/office/drawing/2014/main" id="{944A34F6-C7A0-4A28-8D41-A9BAD2901BDC}"/>
                </a:ext>
              </a:extLst>
            </p:cNvPr>
            <p:cNvSpPr/>
            <p:nvPr/>
          </p:nvSpPr>
          <p:spPr>
            <a:xfrm>
              <a:off x="6643723" y="2891438"/>
              <a:ext cx="1644329" cy="328958"/>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元数据定义</a:t>
              </a:r>
            </a:p>
          </p:txBody>
        </p:sp>
        <p:sp>
          <p:nvSpPr>
            <p:cNvPr id="59" name="Rectangle 27">
              <a:extLst>
                <a:ext uri="{FF2B5EF4-FFF2-40B4-BE49-F238E27FC236}">
                  <a16:creationId xmlns:a16="http://schemas.microsoft.com/office/drawing/2014/main" id="{D0DB3817-F1C3-4A5F-9F11-95796BAF3D91}"/>
                </a:ext>
              </a:extLst>
            </p:cNvPr>
            <p:cNvSpPr/>
            <p:nvPr/>
          </p:nvSpPr>
          <p:spPr>
            <a:xfrm>
              <a:off x="6643723" y="3303758"/>
              <a:ext cx="1644329" cy="328958"/>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数据存证、查取</a:t>
              </a:r>
            </a:p>
          </p:txBody>
        </p:sp>
        <p:sp>
          <p:nvSpPr>
            <p:cNvPr id="60" name="Rectangle 27">
              <a:extLst>
                <a:ext uri="{FF2B5EF4-FFF2-40B4-BE49-F238E27FC236}">
                  <a16:creationId xmlns:a16="http://schemas.microsoft.com/office/drawing/2014/main" id="{8F1C35D5-037F-4890-97BA-CA80F5E9BF78}"/>
                </a:ext>
              </a:extLst>
            </p:cNvPr>
            <p:cNvSpPr/>
            <p:nvPr/>
          </p:nvSpPr>
          <p:spPr>
            <a:xfrm>
              <a:off x="6664068" y="3683636"/>
              <a:ext cx="1638589" cy="346762"/>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100" dirty="0">
                  <a:solidFill>
                    <a:prstClr val="white"/>
                  </a:solidFill>
                  <a:latin typeface="微软雅黑" panose="020B0503020204020204" pitchFamily="34" charset="-122"/>
                  <a:ea typeface="微软雅黑" panose="020B0503020204020204" pitchFamily="34" charset="-122"/>
                </a:rPr>
                <a:t>信任传递、证明电子化</a:t>
              </a:r>
              <a:endParaRPr kumimoji="1" lang="zh-CN" altLang="en-US" sz="11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1" name="右中括号 60">
            <a:extLst>
              <a:ext uri="{FF2B5EF4-FFF2-40B4-BE49-F238E27FC236}">
                <a16:creationId xmlns:a16="http://schemas.microsoft.com/office/drawing/2014/main" id="{4E82D5B6-DA52-411D-9E1D-96FAB743DC87}"/>
              </a:ext>
            </a:extLst>
          </p:cNvPr>
          <p:cNvSpPr/>
          <p:nvPr/>
        </p:nvSpPr>
        <p:spPr>
          <a:xfrm flipH="1">
            <a:off x="289647" y="2372640"/>
            <a:ext cx="683677" cy="3939582"/>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2" name="文本框 61">
            <a:extLst>
              <a:ext uri="{FF2B5EF4-FFF2-40B4-BE49-F238E27FC236}">
                <a16:creationId xmlns:a16="http://schemas.microsoft.com/office/drawing/2014/main" id="{51B3665A-6D50-43C7-A764-6880FEC41758}"/>
              </a:ext>
            </a:extLst>
          </p:cNvPr>
          <p:cNvSpPr txBox="1"/>
          <p:nvPr/>
        </p:nvSpPr>
        <p:spPr>
          <a:xfrm>
            <a:off x="291328" y="3058487"/>
            <a:ext cx="879065" cy="646331"/>
          </a:xfrm>
          <a:prstGeom prst="rect">
            <a:avLst/>
          </a:prstGeom>
          <a:noFill/>
        </p:spPr>
        <p:txBody>
          <a:bodyPr wrap="square" rtlCol="0">
            <a:spAutoFit/>
          </a:bodyPr>
          <a:lstStyle/>
          <a:p>
            <a:r>
              <a:rPr lang="en-US" altLang="zh-CN" dirty="0"/>
              <a:t>Baas</a:t>
            </a:r>
            <a:r>
              <a:rPr lang="zh-CN" altLang="en-US" dirty="0"/>
              <a:t>云服务</a:t>
            </a:r>
          </a:p>
        </p:txBody>
      </p:sp>
      <p:sp>
        <p:nvSpPr>
          <p:cNvPr id="63" name="文本框 62">
            <a:extLst>
              <a:ext uri="{FF2B5EF4-FFF2-40B4-BE49-F238E27FC236}">
                <a16:creationId xmlns:a16="http://schemas.microsoft.com/office/drawing/2014/main" id="{4F3E9195-0968-4F59-A38B-4447E99A7EF6}"/>
              </a:ext>
            </a:extLst>
          </p:cNvPr>
          <p:cNvSpPr txBox="1"/>
          <p:nvPr/>
        </p:nvSpPr>
        <p:spPr>
          <a:xfrm>
            <a:off x="231977" y="4837621"/>
            <a:ext cx="879065" cy="646331"/>
          </a:xfrm>
          <a:prstGeom prst="rect">
            <a:avLst/>
          </a:prstGeom>
          <a:noFill/>
        </p:spPr>
        <p:txBody>
          <a:bodyPr wrap="square" rtlCol="0">
            <a:spAutoFit/>
          </a:bodyPr>
          <a:lstStyle/>
          <a:p>
            <a:r>
              <a:rPr lang="zh-CN" altLang="en-US" dirty="0"/>
              <a:t>本地化</a:t>
            </a:r>
            <a:endParaRPr lang="en-US" altLang="zh-CN" dirty="0"/>
          </a:p>
          <a:p>
            <a:r>
              <a:rPr lang="zh-CN" altLang="en-US" dirty="0"/>
              <a:t>服务器</a:t>
            </a:r>
          </a:p>
        </p:txBody>
      </p:sp>
      <p:sp>
        <p:nvSpPr>
          <p:cNvPr id="64" name="加号 63">
            <a:extLst>
              <a:ext uri="{FF2B5EF4-FFF2-40B4-BE49-F238E27FC236}">
                <a16:creationId xmlns:a16="http://schemas.microsoft.com/office/drawing/2014/main" id="{252AAD0D-52B4-44DC-82DF-530A1EE5BED3}"/>
              </a:ext>
            </a:extLst>
          </p:cNvPr>
          <p:cNvSpPr/>
          <p:nvPr/>
        </p:nvSpPr>
        <p:spPr>
          <a:xfrm>
            <a:off x="435657" y="4087088"/>
            <a:ext cx="445652" cy="42481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Rectangle 27">
            <a:extLst>
              <a:ext uri="{FF2B5EF4-FFF2-40B4-BE49-F238E27FC236}">
                <a16:creationId xmlns:a16="http://schemas.microsoft.com/office/drawing/2014/main" id="{23DDC7A9-0789-44E4-B2CA-9F94D09C1D9F}"/>
              </a:ext>
            </a:extLst>
          </p:cNvPr>
          <p:cNvSpPr/>
          <p:nvPr/>
        </p:nvSpPr>
        <p:spPr>
          <a:xfrm>
            <a:off x="9107554" y="3742667"/>
            <a:ext cx="1744442" cy="323171"/>
          </a:xfrm>
          <a:prstGeom prst="rect">
            <a:avLst/>
          </a:prstGeom>
          <a:solidFill>
            <a:srgbClr val="5B9BD5"/>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200" dirty="0">
                <a:solidFill>
                  <a:prstClr val="white"/>
                </a:solidFill>
                <a:latin typeface="微软雅黑" panose="020B0503020204020204" pitchFamily="34" charset="-122"/>
                <a:ea typeface="微软雅黑" panose="020B0503020204020204" pitchFamily="34" charset="-122"/>
              </a:rPr>
              <a:t>……</a:t>
            </a:r>
            <a:endParaRPr kumimoji="1"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8919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四</a:t>
            </a:r>
            <a:r>
              <a:rPr lang="en-US" altLang="zh-CN" dirty="0"/>
              <a:t>. </a:t>
            </a:r>
            <a:r>
              <a:rPr lang="zh-CN" altLang="en-US" dirty="0"/>
              <a:t>解决方案</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14142" cy="369332"/>
          </a:xfrm>
        </p:spPr>
        <p:txBody>
          <a:bodyPr/>
          <a:lstStyle/>
          <a:p>
            <a:r>
              <a:rPr lang="zh-CN" altLang="en-US" dirty="0"/>
              <a:t>系统功能</a:t>
            </a:r>
          </a:p>
        </p:txBody>
      </p:sp>
      <p:sp>
        <p:nvSpPr>
          <p:cNvPr id="18" name="Textframe 11">
            <a:extLst>
              <a:ext uri="{FF2B5EF4-FFF2-40B4-BE49-F238E27FC236}">
                <a16:creationId xmlns:a16="http://schemas.microsoft.com/office/drawing/2014/main" id="{823A4B97-8CD4-43C2-B9A3-CE262CA6E675}"/>
              </a:ext>
            </a:extLst>
          </p:cNvPr>
          <p:cNvSpPr>
            <a:spLocks noChangeArrowheads="1"/>
          </p:cNvSpPr>
          <p:nvPr/>
        </p:nvSpPr>
        <p:spPr bwMode="auto">
          <a:xfrm>
            <a:off x="620041" y="2994435"/>
            <a:ext cx="3657701" cy="2567178"/>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2000" dirty="0">
                <a:solidFill>
                  <a:prstClr val="black"/>
                </a:solidFill>
                <a:latin typeface="Microsoft YaHei" charset="-122"/>
                <a:ea typeface="Microsoft YaHei" charset="-122"/>
                <a:cs typeface="Microsoft YaHei" charset="-122"/>
              </a:rPr>
              <a:t>统一身份认证</a:t>
            </a:r>
          </a:p>
          <a:p>
            <a:pPr marL="203294" lvl="1" indent="-203294" defTabSz="330200">
              <a:lnSpc>
                <a:spcPct val="150000"/>
              </a:lnSpc>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利用公私钥与身份绑定的账户体系，利用一个账号就可以登录不同的政务系统。</a:t>
            </a:r>
          </a:p>
          <a:p>
            <a:pPr marL="203294" lvl="1" indent="-203294" defTabSz="330200">
              <a:lnSpc>
                <a:spcPct val="150000"/>
              </a:lnSpc>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信息与账号绑定，保证数据在各部门的一致性</a:t>
            </a:r>
          </a:p>
        </p:txBody>
      </p:sp>
      <p:sp>
        <p:nvSpPr>
          <p:cNvPr id="19" name="Textframe 11">
            <a:extLst>
              <a:ext uri="{FF2B5EF4-FFF2-40B4-BE49-F238E27FC236}">
                <a16:creationId xmlns:a16="http://schemas.microsoft.com/office/drawing/2014/main" id="{1389464A-998B-45F1-BC75-8E0C4F4B4B40}"/>
              </a:ext>
            </a:extLst>
          </p:cNvPr>
          <p:cNvSpPr>
            <a:spLocks noChangeArrowheads="1"/>
          </p:cNvSpPr>
          <p:nvPr/>
        </p:nvSpPr>
        <p:spPr bwMode="auto">
          <a:xfrm>
            <a:off x="8360470" y="2962905"/>
            <a:ext cx="3295555" cy="1697709"/>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defTabSz="330200">
              <a:lnSpc>
                <a:spcPct val="150000"/>
              </a:lnSpc>
              <a:spcBef>
                <a:spcPts val="300"/>
              </a:spcBef>
              <a:buClr>
                <a:srgbClr val="000000"/>
              </a:buClr>
              <a:buSzPct val="100000"/>
              <a:defRPr/>
            </a:pPr>
            <a:r>
              <a:rPr lang="zh-CN" altLang="en-US" sz="2000" dirty="0">
                <a:solidFill>
                  <a:srgbClr val="000000"/>
                </a:solidFill>
                <a:latin typeface="微软雅黑" panose="020B0503020204020204" pitchFamily="34" charset="-122"/>
                <a:ea typeface="微软雅黑" panose="020B0503020204020204" pitchFamily="34" charset="-122"/>
              </a:rPr>
              <a:t>在线政务申办</a:t>
            </a:r>
          </a:p>
          <a:p>
            <a:pPr marL="203294" lvl="1" indent="-203294" defTabSz="330200" hangingPunct="1">
              <a:lnSpc>
                <a:spcPct val="150000"/>
              </a:lnSpc>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智慧政务平台提供线上政务申办业务，实现民众办事“最多跑一次”，甚至一次都不跑。</a:t>
            </a:r>
          </a:p>
        </p:txBody>
      </p:sp>
      <p:sp>
        <p:nvSpPr>
          <p:cNvPr id="20" name="Textframe 11">
            <a:extLst>
              <a:ext uri="{FF2B5EF4-FFF2-40B4-BE49-F238E27FC236}">
                <a16:creationId xmlns:a16="http://schemas.microsoft.com/office/drawing/2014/main" id="{2F31E036-5BC2-45C9-8E32-AA0A449D2925}"/>
              </a:ext>
            </a:extLst>
          </p:cNvPr>
          <p:cNvSpPr>
            <a:spLocks noChangeArrowheads="1"/>
          </p:cNvSpPr>
          <p:nvPr/>
        </p:nvSpPr>
        <p:spPr bwMode="auto">
          <a:xfrm>
            <a:off x="4511754" y="2996071"/>
            <a:ext cx="3249671" cy="2528706"/>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hangingPunct="1">
              <a:lnSpc>
                <a:spcPct val="150000"/>
              </a:lnSpc>
              <a:spcBef>
                <a:spcPts val="300"/>
              </a:spcBef>
              <a:buClr>
                <a:srgbClr val="000000"/>
              </a:buClr>
              <a:buSzPct val="100000"/>
              <a:defRPr/>
            </a:pPr>
            <a:r>
              <a:rPr lang="zh-CN" altLang="en-US" sz="2000" dirty="0">
                <a:solidFill>
                  <a:prstClr val="black"/>
                </a:solidFill>
                <a:latin typeface="Microsoft YaHei" charset="-122"/>
                <a:ea typeface="Microsoft YaHei" charset="-122"/>
                <a:cs typeface="Microsoft YaHei" charset="-122"/>
              </a:rPr>
              <a:t>电子材料申请</a:t>
            </a:r>
          </a:p>
          <a:p>
            <a:pPr marL="203294" lvl="1" indent="-203294" defTabSz="330200">
              <a:lnSpc>
                <a:spcPct val="150000"/>
              </a:lnSpc>
              <a:spcBef>
                <a:spcPts val="300"/>
              </a:spcBef>
              <a:buClr>
                <a:srgbClr val="000000"/>
              </a:buClr>
              <a:buSzPct val="100000"/>
              <a:buFont typeface="Arial"/>
              <a:buChar char="•"/>
              <a:defRPr/>
            </a:pPr>
            <a:r>
              <a:rPr lang="zh-CN" altLang="en-US" sz="1800" b="0" dirty="0">
                <a:solidFill>
                  <a:srgbClr val="000000"/>
                </a:solidFill>
                <a:latin typeface="微软雅黑" panose="020B0503020204020204" pitchFamily="34" charset="-122"/>
                <a:ea typeface="微软雅黑" panose="020B0503020204020204" pitchFamily="34" charset="-122"/>
              </a:rPr>
              <a:t>智慧政务平台提供电子材料证明申请，开具，验证等一系列功能。证明材料由开具部门签名，保证材料真实性可验证，且不可篡改</a:t>
            </a:r>
          </a:p>
        </p:txBody>
      </p:sp>
      <p:grpSp>
        <p:nvGrpSpPr>
          <p:cNvPr id="21" name="组 6">
            <a:extLst>
              <a:ext uri="{FF2B5EF4-FFF2-40B4-BE49-F238E27FC236}">
                <a16:creationId xmlns:a16="http://schemas.microsoft.com/office/drawing/2014/main" id="{AD96C746-80CC-4DFA-ACEB-2055F4172B88}"/>
              </a:ext>
            </a:extLst>
          </p:cNvPr>
          <p:cNvGrpSpPr/>
          <p:nvPr/>
        </p:nvGrpSpPr>
        <p:grpSpPr>
          <a:xfrm>
            <a:off x="518929" y="1425398"/>
            <a:ext cx="3348000" cy="1260000"/>
            <a:chOff x="261023" y="1554759"/>
            <a:chExt cx="3348000" cy="1260000"/>
          </a:xfrm>
          <a:solidFill>
            <a:srgbClr val="2E6CA4"/>
          </a:solidFill>
        </p:grpSpPr>
        <p:sp>
          <p:nvSpPr>
            <p:cNvPr id="22" name="矩形 21">
              <a:extLst>
                <a:ext uri="{FF2B5EF4-FFF2-40B4-BE49-F238E27FC236}">
                  <a16:creationId xmlns:a16="http://schemas.microsoft.com/office/drawing/2014/main" id="{BE3188CE-C41B-49C7-8A85-2FCC2232F856}"/>
                </a:ext>
              </a:extLst>
            </p:cNvPr>
            <p:cNvSpPr/>
            <p:nvPr/>
          </p:nvSpPr>
          <p:spPr>
            <a:xfrm>
              <a:off x="261023" y="1554759"/>
              <a:ext cx="3348000" cy="12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a:extLst>
                <a:ext uri="{FF2B5EF4-FFF2-40B4-BE49-F238E27FC236}">
                  <a16:creationId xmlns:a16="http://schemas.microsoft.com/office/drawing/2014/main" id="{CE227E18-DCA9-44F6-BE5C-82D667E97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530" y="1644619"/>
              <a:ext cx="1086946" cy="1086946"/>
            </a:xfrm>
            <a:prstGeom prst="rect">
              <a:avLst/>
            </a:prstGeom>
            <a:grpFill/>
          </p:spPr>
        </p:pic>
      </p:grpSp>
      <p:grpSp>
        <p:nvGrpSpPr>
          <p:cNvPr id="24" name="组 5">
            <a:extLst>
              <a:ext uri="{FF2B5EF4-FFF2-40B4-BE49-F238E27FC236}">
                <a16:creationId xmlns:a16="http://schemas.microsoft.com/office/drawing/2014/main" id="{049708A5-2074-48E9-9FED-2A7532BDBD5D}"/>
              </a:ext>
            </a:extLst>
          </p:cNvPr>
          <p:cNvGrpSpPr/>
          <p:nvPr/>
        </p:nvGrpSpPr>
        <p:grpSpPr>
          <a:xfrm>
            <a:off x="4413425" y="1425398"/>
            <a:ext cx="3348000" cy="1260000"/>
            <a:chOff x="409988" y="3007267"/>
            <a:chExt cx="3348000" cy="1260000"/>
          </a:xfrm>
          <a:solidFill>
            <a:srgbClr val="2E6CA4"/>
          </a:solidFill>
        </p:grpSpPr>
        <p:sp>
          <p:nvSpPr>
            <p:cNvPr id="25" name="矩形 24">
              <a:extLst>
                <a:ext uri="{FF2B5EF4-FFF2-40B4-BE49-F238E27FC236}">
                  <a16:creationId xmlns:a16="http://schemas.microsoft.com/office/drawing/2014/main" id="{4B9B5908-6710-4BD9-AF8A-6BE934D82184}"/>
                </a:ext>
              </a:extLst>
            </p:cNvPr>
            <p:cNvSpPr/>
            <p:nvPr/>
          </p:nvSpPr>
          <p:spPr>
            <a:xfrm>
              <a:off x="409988" y="3007267"/>
              <a:ext cx="3348000" cy="12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6" name="图片 25">
              <a:extLst>
                <a:ext uri="{FF2B5EF4-FFF2-40B4-BE49-F238E27FC236}">
                  <a16:creationId xmlns:a16="http://schemas.microsoft.com/office/drawing/2014/main" id="{7E2E8BB5-DE23-4A2C-8938-BD3535850E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3988" y="3124882"/>
              <a:ext cx="1080000" cy="1080000"/>
            </a:xfrm>
            <a:prstGeom prst="rect">
              <a:avLst/>
            </a:prstGeom>
            <a:grpFill/>
          </p:spPr>
        </p:pic>
      </p:grpSp>
      <p:grpSp>
        <p:nvGrpSpPr>
          <p:cNvPr id="27" name="组 4">
            <a:extLst>
              <a:ext uri="{FF2B5EF4-FFF2-40B4-BE49-F238E27FC236}">
                <a16:creationId xmlns:a16="http://schemas.microsoft.com/office/drawing/2014/main" id="{E623F251-77FB-4E86-AC49-9335D70318E7}"/>
              </a:ext>
            </a:extLst>
          </p:cNvPr>
          <p:cNvGrpSpPr/>
          <p:nvPr/>
        </p:nvGrpSpPr>
        <p:grpSpPr>
          <a:xfrm>
            <a:off x="8307921" y="1425398"/>
            <a:ext cx="3348105" cy="1260000"/>
            <a:chOff x="398450" y="4618562"/>
            <a:chExt cx="3348105" cy="1260000"/>
          </a:xfrm>
          <a:solidFill>
            <a:srgbClr val="2E6CA4"/>
          </a:solidFill>
        </p:grpSpPr>
        <p:sp>
          <p:nvSpPr>
            <p:cNvPr id="28" name="矩形 27">
              <a:extLst>
                <a:ext uri="{FF2B5EF4-FFF2-40B4-BE49-F238E27FC236}">
                  <a16:creationId xmlns:a16="http://schemas.microsoft.com/office/drawing/2014/main" id="{9A5F69B2-45A7-4E02-8259-BED877F936C8}"/>
                </a:ext>
              </a:extLst>
            </p:cNvPr>
            <p:cNvSpPr/>
            <p:nvPr/>
          </p:nvSpPr>
          <p:spPr>
            <a:xfrm>
              <a:off x="398450" y="4618562"/>
              <a:ext cx="3348105" cy="12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9" name="图片 28">
              <a:extLst>
                <a:ext uri="{FF2B5EF4-FFF2-40B4-BE49-F238E27FC236}">
                  <a16:creationId xmlns:a16="http://schemas.microsoft.com/office/drawing/2014/main" id="{65D28D4A-68EA-447A-B3A1-58C2B20F4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502" y="4744118"/>
              <a:ext cx="1044000" cy="1044000"/>
            </a:xfrm>
            <a:prstGeom prst="rect">
              <a:avLst/>
            </a:prstGeom>
            <a:grpFill/>
          </p:spPr>
        </p:pic>
      </p:grpSp>
    </p:spTree>
    <p:extLst>
      <p:ext uri="{BB962C8B-B14F-4D97-AF65-F5344CB8AC3E}">
        <p14:creationId xmlns:p14="http://schemas.microsoft.com/office/powerpoint/2010/main" val="141363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四</a:t>
            </a:r>
            <a:r>
              <a:rPr lang="en-US" altLang="zh-CN" dirty="0"/>
              <a:t>. </a:t>
            </a:r>
            <a:r>
              <a:rPr lang="zh-CN" altLang="en-US" dirty="0"/>
              <a:t>解决方案</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14142" cy="369332"/>
          </a:xfrm>
        </p:spPr>
        <p:txBody>
          <a:bodyPr/>
          <a:lstStyle/>
          <a:p>
            <a:r>
              <a:rPr lang="zh-CN" altLang="en-US" dirty="0"/>
              <a:t>系统功能</a:t>
            </a:r>
          </a:p>
        </p:txBody>
      </p:sp>
      <p:sp>
        <p:nvSpPr>
          <p:cNvPr id="56" name="箭头: 手杖形 5">
            <a:extLst>
              <a:ext uri="{FF2B5EF4-FFF2-40B4-BE49-F238E27FC236}">
                <a16:creationId xmlns:a16="http://schemas.microsoft.com/office/drawing/2014/main" id="{972D9CF6-6C7B-4972-B9A2-84DFBFEB8BF1}"/>
              </a:ext>
            </a:extLst>
          </p:cNvPr>
          <p:cNvSpPr/>
          <p:nvPr/>
        </p:nvSpPr>
        <p:spPr>
          <a:xfrm rot="16200000">
            <a:off x="1824935" y="-23343"/>
            <a:ext cx="1098167" cy="3122235"/>
          </a:xfrm>
          <a:prstGeom prst="uturnArrow">
            <a:avLst>
              <a:gd name="adj1" fmla="val 9336"/>
              <a:gd name="adj2" fmla="val 11894"/>
              <a:gd name="adj3" fmla="val 17033"/>
              <a:gd name="adj4" fmla="val 21790"/>
              <a:gd name="adj5" fmla="val 68316"/>
            </a:avLst>
          </a:prstGeom>
          <a:solidFill>
            <a:srgbClr val="4291CA"/>
          </a:solidFill>
          <a:ln>
            <a:solidFill>
              <a:srgbClr val="4291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文本框 56">
            <a:extLst>
              <a:ext uri="{FF2B5EF4-FFF2-40B4-BE49-F238E27FC236}">
                <a16:creationId xmlns:a16="http://schemas.microsoft.com/office/drawing/2014/main" id="{F4E6CBDA-F97C-47E8-BBBB-3A32E2C75E07}"/>
              </a:ext>
            </a:extLst>
          </p:cNvPr>
          <p:cNvSpPr txBox="1"/>
          <p:nvPr/>
        </p:nvSpPr>
        <p:spPr>
          <a:xfrm>
            <a:off x="1107267" y="1352760"/>
            <a:ext cx="982134" cy="584775"/>
          </a:xfrm>
          <a:prstGeom prst="rect">
            <a:avLst/>
          </a:prstGeom>
          <a:noFill/>
        </p:spPr>
        <p:txBody>
          <a:bodyPr wrap="square" rtlCol="0">
            <a:spAutoFit/>
          </a:bodyPr>
          <a:lstStyle/>
          <a:p>
            <a:r>
              <a:rPr lang="en-US" altLang="zh-CN" sz="3200" b="1" dirty="0"/>
              <a:t>01</a:t>
            </a:r>
            <a:endParaRPr lang="zh-CN" altLang="en-US" sz="3200" b="1" dirty="0"/>
          </a:p>
        </p:txBody>
      </p:sp>
      <p:cxnSp>
        <p:nvCxnSpPr>
          <p:cNvPr id="58" name="直接连接符 12">
            <a:extLst>
              <a:ext uri="{FF2B5EF4-FFF2-40B4-BE49-F238E27FC236}">
                <a16:creationId xmlns:a16="http://schemas.microsoft.com/office/drawing/2014/main" id="{0F3FA355-15B2-4ABE-ADD1-C531DD7D105C}"/>
              </a:ext>
            </a:extLst>
          </p:cNvPr>
          <p:cNvCxnSpPr>
            <a:cxnSpLocks/>
          </p:cNvCxnSpPr>
          <p:nvPr/>
        </p:nvCxnSpPr>
        <p:spPr>
          <a:xfrm>
            <a:off x="2445000" y="1673198"/>
            <a:ext cx="4071257" cy="0"/>
          </a:xfrm>
          <a:prstGeom prst="line">
            <a:avLst/>
          </a:prstGeom>
          <a:ln w="38100" cap="rnd">
            <a:solidFill>
              <a:schemeClr val="bg1">
                <a:lumMod val="65000"/>
              </a:schemeClr>
            </a:solidFill>
            <a:prstDash val="sysDot"/>
            <a:round/>
            <a:headEnd type="oval"/>
            <a:tailEnd type="oval"/>
          </a:ln>
        </p:spPr>
        <p:style>
          <a:lnRef idx="1">
            <a:schemeClr val="accent1"/>
          </a:lnRef>
          <a:fillRef idx="0">
            <a:schemeClr val="accent1"/>
          </a:fillRef>
          <a:effectRef idx="0">
            <a:schemeClr val="accent1"/>
          </a:effectRef>
          <a:fontRef idx="minor">
            <a:schemeClr val="tx1"/>
          </a:fontRef>
        </p:style>
      </p:cxnSp>
      <p:sp>
        <p:nvSpPr>
          <p:cNvPr id="59" name="箭头: 手杖形 40">
            <a:extLst>
              <a:ext uri="{FF2B5EF4-FFF2-40B4-BE49-F238E27FC236}">
                <a16:creationId xmlns:a16="http://schemas.microsoft.com/office/drawing/2014/main" id="{DA9A2162-1201-4B88-BD59-E2D933722DE2}"/>
              </a:ext>
            </a:extLst>
          </p:cNvPr>
          <p:cNvSpPr/>
          <p:nvPr/>
        </p:nvSpPr>
        <p:spPr>
          <a:xfrm rot="16200000">
            <a:off x="3101435" y="1240293"/>
            <a:ext cx="1098167" cy="3122235"/>
          </a:xfrm>
          <a:prstGeom prst="uturnArrow">
            <a:avLst>
              <a:gd name="adj1" fmla="val 7794"/>
              <a:gd name="adj2" fmla="val 14592"/>
              <a:gd name="adj3" fmla="val 17804"/>
              <a:gd name="adj4" fmla="val 21019"/>
              <a:gd name="adj5" fmla="val 73197"/>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文本框 59">
            <a:extLst>
              <a:ext uri="{FF2B5EF4-FFF2-40B4-BE49-F238E27FC236}">
                <a16:creationId xmlns:a16="http://schemas.microsoft.com/office/drawing/2014/main" id="{C018BF28-DCEB-4D2E-ACD1-50E9F6B0D337}"/>
              </a:ext>
            </a:extLst>
          </p:cNvPr>
          <p:cNvSpPr txBox="1"/>
          <p:nvPr/>
        </p:nvSpPr>
        <p:spPr>
          <a:xfrm>
            <a:off x="2383767" y="2616396"/>
            <a:ext cx="982134" cy="584775"/>
          </a:xfrm>
          <a:prstGeom prst="rect">
            <a:avLst/>
          </a:prstGeom>
          <a:noFill/>
        </p:spPr>
        <p:txBody>
          <a:bodyPr wrap="square" rtlCol="0">
            <a:spAutoFit/>
          </a:bodyPr>
          <a:lstStyle/>
          <a:p>
            <a:r>
              <a:rPr lang="en-US" altLang="zh-CN" sz="3200" b="1" dirty="0"/>
              <a:t>02</a:t>
            </a:r>
            <a:endParaRPr lang="zh-CN" altLang="en-US" sz="3200" b="1" dirty="0"/>
          </a:p>
        </p:txBody>
      </p:sp>
      <p:cxnSp>
        <p:nvCxnSpPr>
          <p:cNvPr id="61" name="直接连接符 42">
            <a:extLst>
              <a:ext uri="{FF2B5EF4-FFF2-40B4-BE49-F238E27FC236}">
                <a16:creationId xmlns:a16="http://schemas.microsoft.com/office/drawing/2014/main" id="{EF314BEF-5BD9-4475-AC2C-37A0A94B8BC0}"/>
              </a:ext>
            </a:extLst>
          </p:cNvPr>
          <p:cNvCxnSpPr>
            <a:cxnSpLocks/>
          </p:cNvCxnSpPr>
          <p:nvPr/>
        </p:nvCxnSpPr>
        <p:spPr>
          <a:xfrm>
            <a:off x="3721500" y="2936834"/>
            <a:ext cx="2794757" cy="0"/>
          </a:xfrm>
          <a:prstGeom prst="line">
            <a:avLst/>
          </a:prstGeom>
          <a:ln w="38100" cap="rnd">
            <a:solidFill>
              <a:schemeClr val="bg1">
                <a:lumMod val="65000"/>
              </a:schemeClr>
            </a:solidFill>
            <a:prstDash val="sysDot"/>
            <a:round/>
            <a:headEnd type="oval"/>
            <a:tailEnd type="oval"/>
          </a:ln>
        </p:spPr>
        <p:style>
          <a:lnRef idx="1">
            <a:schemeClr val="accent1"/>
          </a:lnRef>
          <a:fillRef idx="0">
            <a:schemeClr val="accent1"/>
          </a:fillRef>
          <a:effectRef idx="0">
            <a:schemeClr val="accent1"/>
          </a:effectRef>
          <a:fontRef idx="minor">
            <a:schemeClr val="tx1"/>
          </a:fontRef>
        </p:style>
      </p:cxnSp>
      <p:sp>
        <p:nvSpPr>
          <p:cNvPr id="62" name="箭头: 手杖形 43">
            <a:extLst>
              <a:ext uri="{FF2B5EF4-FFF2-40B4-BE49-F238E27FC236}">
                <a16:creationId xmlns:a16="http://schemas.microsoft.com/office/drawing/2014/main" id="{B9D45DCF-5722-4B4D-ADD2-904893143C74}"/>
              </a:ext>
            </a:extLst>
          </p:cNvPr>
          <p:cNvSpPr/>
          <p:nvPr/>
        </p:nvSpPr>
        <p:spPr>
          <a:xfrm rot="16200000">
            <a:off x="1841869" y="2517878"/>
            <a:ext cx="1098167" cy="3122235"/>
          </a:xfrm>
          <a:prstGeom prst="uturnArrow">
            <a:avLst>
              <a:gd name="adj1" fmla="val 7794"/>
              <a:gd name="adj2" fmla="val 14592"/>
              <a:gd name="adj3" fmla="val 17804"/>
              <a:gd name="adj4" fmla="val 24131"/>
              <a:gd name="adj5" fmla="val 73197"/>
            </a:avLst>
          </a:prstGeom>
          <a:solidFill>
            <a:srgbClr val="4291CA"/>
          </a:solidFill>
          <a:ln>
            <a:solidFill>
              <a:srgbClr val="4291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文本框 62">
            <a:extLst>
              <a:ext uri="{FF2B5EF4-FFF2-40B4-BE49-F238E27FC236}">
                <a16:creationId xmlns:a16="http://schemas.microsoft.com/office/drawing/2014/main" id="{25A69096-CAAA-43E4-959C-45321B3B2222}"/>
              </a:ext>
            </a:extLst>
          </p:cNvPr>
          <p:cNvSpPr txBox="1"/>
          <p:nvPr/>
        </p:nvSpPr>
        <p:spPr>
          <a:xfrm>
            <a:off x="1124201" y="3893981"/>
            <a:ext cx="982134" cy="584775"/>
          </a:xfrm>
          <a:prstGeom prst="rect">
            <a:avLst/>
          </a:prstGeom>
          <a:noFill/>
        </p:spPr>
        <p:txBody>
          <a:bodyPr wrap="square" rtlCol="0">
            <a:spAutoFit/>
          </a:bodyPr>
          <a:lstStyle/>
          <a:p>
            <a:r>
              <a:rPr lang="en-US" altLang="zh-CN" sz="3200" b="1" dirty="0"/>
              <a:t>03</a:t>
            </a:r>
            <a:endParaRPr lang="zh-CN" altLang="en-US" sz="3200" b="1" dirty="0"/>
          </a:p>
        </p:txBody>
      </p:sp>
      <p:cxnSp>
        <p:nvCxnSpPr>
          <p:cNvPr id="64" name="直接连接符 51">
            <a:extLst>
              <a:ext uri="{FF2B5EF4-FFF2-40B4-BE49-F238E27FC236}">
                <a16:creationId xmlns:a16="http://schemas.microsoft.com/office/drawing/2014/main" id="{2E6F45D1-7C2E-41B5-976B-297C3428F567}"/>
              </a:ext>
            </a:extLst>
          </p:cNvPr>
          <p:cNvCxnSpPr>
            <a:cxnSpLocks/>
          </p:cNvCxnSpPr>
          <p:nvPr/>
        </p:nvCxnSpPr>
        <p:spPr>
          <a:xfrm>
            <a:off x="2461934" y="4247076"/>
            <a:ext cx="4054323" cy="0"/>
          </a:xfrm>
          <a:prstGeom prst="line">
            <a:avLst/>
          </a:prstGeom>
          <a:ln w="38100" cap="rnd">
            <a:solidFill>
              <a:schemeClr val="bg1">
                <a:lumMod val="65000"/>
              </a:schemeClr>
            </a:solidFill>
            <a:prstDash val="sysDot"/>
            <a:round/>
            <a:headEnd type="oval"/>
            <a:tailEnd type="oval"/>
          </a:ln>
        </p:spPr>
        <p:style>
          <a:lnRef idx="1">
            <a:schemeClr val="accent1"/>
          </a:lnRef>
          <a:fillRef idx="0">
            <a:schemeClr val="accent1"/>
          </a:fillRef>
          <a:effectRef idx="0">
            <a:schemeClr val="accent1"/>
          </a:effectRef>
          <a:fontRef idx="minor">
            <a:schemeClr val="tx1"/>
          </a:fontRef>
        </p:style>
      </p:cxnSp>
      <p:sp>
        <p:nvSpPr>
          <p:cNvPr id="65" name="箭头: 手杖形 52">
            <a:extLst>
              <a:ext uri="{FF2B5EF4-FFF2-40B4-BE49-F238E27FC236}">
                <a16:creationId xmlns:a16="http://schemas.microsoft.com/office/drawing/2014/main" id="{7ACA4D86-800E-4D4D-B173-A4EDE5E7F46D}"/>
              </a:ext>
            </a:extLst>
          </p:cNvPr>
          <p:cNvSpPr/>
          <p:nvPr/>
        </p:nvSpPr>
        <p:spPr>
          <a:xfrm rot="16200000">
            <a:off x="3172416" y="3716391"/>
            <a:ext cx="1098167" cy="3122235"/>
          </a:xfrm>
          <a:prstGeom prst="uturnArrow">
            <a:avLst>
              <a:gd name="adj1" fmla="val 7794"/>
              <a:gd name="adj2" fmla="val 14592"/>
              <a:gd name="adj3" fmla="val 17804"/>
              <a:gd name="adj4" fmla="val 24103"/>
              <a:gd name="adj5" fmla="val 73197"/>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文本框 65">
            <a:extLst>
              <a:ext uri="{FF2B5EF4-FFF2-40B4-BE49-F238E27FC236}">
                <a16:creationId xmlns:a16="http://schemas.microsoft.com/office/drawing/2014/main" id="{963EB13B-B7F2-4E0D-848A-0B980D3B9928}"/>
              </a:ext>
            </a:extLst>
          </p:cNvPr>
          <p:cNvSpPr txBox="1"/>
          <p:nvPr/>
        </p:nvSpPr>
        <p:spPr>
          <a:xfrm>
            <a:off x="2429798" y="5092494"/>
            <a:ext cx="982134" cy="584775"/>
          </a:xfrm>
          <a:prstGeom prst="rect">
            <a:avLst/>
          </a:prstGeom>
          <a:noFill/>
        </p:spPr>
        <p:txBody>
          <a:bodyPr wrap="square" rtlCol="0">
            <a:spAutoFit/>
          </a:bodyPr>
          <a:lstStyle/>
          <a:p>
            <a:r>
              <a:rPr lang="en-US" altLang="zh-CN" sz="3200" b="1" dirty="0"/>
              <a:t>04</a:t>
            </a:r>
            <a:endParaRPr lang="zh-CN" altLang="en-US" sz="3200" b="1" dirty="0"/>
          </a:p>
        </p:txBody>
      </p:sp>
      <p:cxnSp>
        <p:nvCxnSpPr>
          <p:cNvPr id="67" name="直接连接符 57">
            <a:extLst>
              <a:ext uri="{FF2B5EF4-FFF2-40B4-BE49-F238E27FC236}">
                <a16:creationId xmlns:a16="http://schemas.microsoft.com/office/drawing/2014/main" id="{B5B5F4CB-B3E1-4325-987B-8A13DA94DD4D}"/>
              </a:ext>
            </a:extLst>
          </p:cNvPr>
          <p:cNvCxnSpPr>
            <a:cxnSpLocks/>
          </p:cNvCxnSpPr>
          <p:nvPr/>
        </p:nvCxnSpPr>
        <p:spPr>
          <a:xfrm>
            <a:off x="3767531" y="5445589"/>
            <a:ext cx="2748726" cy="0"/>
          </a:xfrm>
          <a:prstGeom prst="line">
            <a:avLst/>
          </a:prstGeom>
          <a:ln w="38100" cap="rnd">
            <a:solidFill>
              <a:schemeClr val="bg1">
                <a:lumMod val="65000"/>
              </a:schemeClr>
            </a:solidFill>
            <a:prstDash val="sysDot"/>
            <a:round/>
            <a:headEnd type="oval"/>
            <a:tailEnd type="oval"/>
          </a:ln>
        </p:spPr>
        <p:style>
          <a:lnRef idx="1">
            <a:schemeClr val="accent1"/>
          </a:lnRef>
          <a:fillRef idx="0">
            <a:schemeClr val="accent1"/>
          </a:fillRef>
          <a:effectRef idx="0">
            <a:schemeClr val="accent1"/>
          </a:effectRef>
          <a:fontRef idx="minor">
            <a:schemeClr val="tx1"/>
          </a:fontRef>
        </p:style>
      </p:cxnSp>
      <p:grpSp>
        <p:nvGrpSpPr>
          <p:cNvPr id="68" name="组合 61">
            <a:extLst>
              <a:ext uri="{FF2B5EF4-FFF2-40B4-BE49-F238E27FC236}">
                <a16:creationId xmlns:a16="http://schemas.microsoft.com/office/drawing/2014/main" id="{A41AFE79-059D-4ACA-B5CB-E23001ED34B8}"/>
              </a:ext>
            </a:extLst>
          </p:cNvPr>
          <p:cNvGrpSpPr/>
          <p:nvPr/>
        </p:nvGrpSpPr>
        <p:grpSpPr>
          <a:xfrm>
            <a:off x="6728530" y="921560"/>
            <a:ext cx="4715786" cy="1043472"/>
            <a:chOff x="8539843" y="2171125"/>
            <a:chExt cx="2775857" cy="1043472"/>
          </a:xfrm>
        </p:grpSpPr>
        <p:sp>
          <p:nvSpPr>
            <p:cNvPr id="69" name="矩形 68">
              <a:extLst>
                <a:ext uri="{FF2B5EF4-FFF2-40B4-BE49-F238E27FC236}">
                  <a16:creationId xmlns:a16="http://schemas.microsoft.com/office/drawing/2014/main" id="{2A58E888-DAA8-4EC2-B125-89E529B51F4A}"/>
                </a:ext>
              </a:extLst>
            </p:cNvPr>
            <p:cNvSpPr/>
            <p:nvPr/>
          </p:nvSpPr>
          <p:spPr>
            <a:xfrm>
              <a:off x="8539844" y="2514021"/>
              <a:ext cx="2775856"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latin typeface="微软雅黑" panose="020B0503020204020204" pitchFamily="34" charset="-122"/>
                  <a:ea typeface="微软雅黑" panose="020B0503020204020204" pitchFamily="34" charset="-122"/>
                </a:rPr>
                <a:t>建设区块链信息共享机制，利用不对称加密等保证数共享数据的安全，提供带权限的数据访问功能。</a:t>
              </a:r>
            </a:p>
          </p:txBody>
        </p:sp>
        <p:sp>
          <p:nvSpPr>
            <p:cNvPr id="70" name="矩形 69">
              <a:extLst>
                <a:ext uri="{FF2B5EF4-FFF2-40B4-BE49-F238E27FC236}">
                  <a16:creationId xmlns:a16="http://schemas.microsoft.com/office/drawing/2014/main" id="{F80140E6-601F-4AC0-B160-655496BCB173}"/>
                </a:ext>
              </a:extLst>
            </p:cNvPr>
            <p:cNvSpPr/>
            <p:nvPr/>
          </p:nvSpPr>
          <p:spPr>
            <a:xfrm>
              <a:off x="8539843" y="2171125"/>
              <a:ext cx="2164600" cy="374461"/>
            </a:xfrm>
            <a:prstGeom prst="rect">
              <a:avLst/>
            </a:prstGeom>
          </p:spPr>
          <p:txBody>
            <a:bodyPr wrap="square">
              <a:spAutoFit/>
              <a:scene3d>
                <a:camera prst="orthographicFront"/>
                <a:lightRig rig="threePt" dir="t"/>
              </a:scene3d>
              <a:sp3d contourW="12700"/>
            </a:bodyPr>
            <a:lstStyle/>
            <a:p>
              <a:pPr>
                <a:lnSpc>
                  <a:spcPts val="2200"/>
                </a:lnSpc>
              </a:pPr>
              <a:r>
                <a:rPr lang="zh-CN" altLang="en-US" sz="2000" b="1" dirty="0">
                  <a:solidFill>
                    <a:srgbClr val="0F5C94"/>
                  </a:solidFill>
                  <a:latin typeface="微软雅黑" panose="020B0503020204020204" pitchFamily="34" charset="-122"/>
                  <a:ea typeface="微软雅黑" panose="020B0503020204020204" pitchFamily="34" charset="-122"/>
                </a:rPr>
                <a:t>数据共享</a:t>
              </a:r>
              <a:endParaRPr lang="en-US" altLang="zh-CN" b="1" dirty="0">
                <a:solidFill>
                  <a:srgbClr val="0F5C94"/>
                </a:solidFill>
              </a:endParaRPr>
            </a:p>
          </p:txBody>
        </p:sp>
      </p:grpSp>
      <p:grpSp>
        <p:nvGrpSpPr>
          <p:cNvPr id="71" name="组合 64">
            <a:extLst>
              <a:ext uri="{FF2B5EF4-FFF2-40B4-BE49-F238E27FC236}">
                <a16:creationId xmlns:a16="http://schemas.microsoft.com/office/drawing/2014/main" id="{9892DCDE-5E41-4D01-B72E-E795D0CAB641}"/>
              </a:ext>
            </a:extLst>
          </p:cNvPr>
          <p:cNvGrpSpPr/>
          <p:nvPr/>
        </p:nvGrpSpPr>
        <p:grpSpPr>
          <a:xfrm>
            <a:off x="6727172" y="2210769"/>
            <a:ext cx="4698850" cy="1043472"/>
            <a:chOff x="8539843" y="2171125"/>
            <a:chExt cx="2775857" cy="1043472"/>
          </a:xfrm>
        </p:grpSpPr>
        <p:sp>
          <p:nvSpPr>
            <p:cNvPr id="72" name="矩形 71">
              <a:extLst>
                <a:ext uri="{FF2B5EF4-FFF2-40B4-BE49-F238E27FC236}">
                  <a16:creationId xmlns:a16="http://schemas.microsoft.com/office/drawing/2014/main" id="{80DB1231-0CF7-4563-BB01-8638A3D9B4F8}"/>
                </a:ext>
              </a:extLst>
            </p:cNvPr>
            <p:cNvSpPr/>
            <p:nvPr/>
          </p:nvSpPr>
          <p:spPr>
            <a:xfrm>
              <a:off x="8539844" y="2514021"/>
              <a:ext cx="2775856"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latin typeface="微软雅黑" panose="020B0503020204020204" pitchFamily="34" charset="-122"/>
                  <a:ea typeface="微软雅黑" panose="020B0503020204020204" pitchFamily="34" charset="-122"/>
                </a:rPr>
                <a:t>平台为互联部门提供部门业务系统之间数据互传的通道，数据传输记录在区块链上留档，信息可追溯核对。</a:t>
              </a:r>
            </a:p>
          </p:txBody>
        </p:sp>
        <p:sp>
          <p:nvSpPr>
            <p:cNvPr id="73" name="矩形 72">
              <a:extLst>
                <a:ext uri="{FF2B5EF4-FFF2-40B4-BE49-F238E27FC236}">
                  <a16:creationId xmlns:a16="http://schemas.microsoft.com/office/drawing/2014/main" id="{C7544849-01E9-4618-9670-D2E0F464B687}"/>
                </a:ext>
              </a:extLst>
            </p:cNvPr>
            <p:cNvSpPr/>
            <p:nvPr/>
          </p:nvSpPr>
          <p:spPr>
            <a:xfrm>
              <a:off x="8539843" y="2171125"/>
              <a:ext cx="2164600" cy="374461"/>
            </a:xfrm>
            <a:prstGeom prst="rect">
              <a:avLst/>
            </a:prstGeom>
          </p:spPr>
          <p:txBody>
            <a:bodyPr wrap="square">
              <a:spAutoFit/>
              <a:scene3d>
                <a:camera prst="orthographicFront"/>
                <a:lightRig rig="threePt" dir="t"/>
              </a:scene3d>
              <a:sp3d contourW="12700"/>
            </a:bodyPr>
            <a:lstStyle/>
            <a:p>
              <a:pPr>
                <a:lnSpc>
                  <a:spcPts val="2200"/>
                </a:lnSpc>
              </a:pPr>
              <a:r>
                <a:rPr lang="zh-CN" altLang="en-US" sz="2000" b="1" dirty="0">
                  <a:solidFill>
                    <a:srgbClr val="0F5C94"/>
                  </a:solidFill>
                  <a:latin typeface="微软雅黑" panose="020B0503020204020204" pitchFamily="34" charset="-122"/>
                  <a:ea typeface="微软雅黑" panose="020B0503020204020204" pitchFamily="34" charset="-122"/>
                </a:rPr>
                <a:t>信息互联</a:t>
              </a:r>
              <a:endParaRPr lang="en-US" altLang="zh-CN" b="1" dirty="0">
                <a:solidFill>
                  <a:srgbClr val="0F5C94"/>
                </a:solidFill>
              </a:endParaRPr>
            </a:p>
          </p:txBody>
        </p:sp>
      </p:grpSp>
      <p:grpSp>
        <p:nvGrpSpPr>
          <p:cNvPr id="74" name="组合 68">
            <a:extLst>
              <a:ext uri="{FF2B5EF4-FFF2-40B4-BE49-F238E27FC236}">
                <a16:creationId xmlns:a16="http://schemas.microsoft.com/office/drawing/2014/main" id="{FE5A0927-137F-4A4D-9679-DFBD1E8151B0}"/>
              </a:ext>
            </a:extLst>
          </p:cNvPr>
          <p:cNvGrpSpPr/>
          <p:nvPr/>
        </p:nvGrpSpPr>
        <p:grpSpPr>
          <a:xfrm>
            <a:off x="6727173" y="3527709"/>
            <a:ext cx="4661974" cy="1366638"/>
            <a:chOff x="8539843" y="2171125"/>
            <a:chExt cx="2814153" cy="1366638"/>
          </a:xfrm>
        </p:grpSpPr>
        <p:sp>
          <p:nvSpPr>
            <p:cNvPr id="75" name="矩形 74">
              <a:extLst>
                <a:ext uri="{FF2B5EF4-FFF2-40B4-BE49-F238E27FC236}">
                  <a16:creationId xmlns:a16="http://schemas.microsoft.com/office/drawing/2014/main" id="{C20A9E9D-83D4-4935-8B1D-154CD8B9D3A0}"/>
                </a:ext>
              </a:extLst>
            </p:cNvPr>
            <p:cNvSpPr/>
            <p:nvPr/>
          </p:nvSpPr>
          <p:spPr>
            <a:xfrm>
              <a:off x="8539844" y="2514021"/>
              <a:ext cx="2814152" cy="1023742"/>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latin typeface="微软雅黑" panose="020B0503020204020204" pitchFamily="34" charset="-122"/>
                  <a:ea typeface="微软雅黑" panose="020B0503020204020204" pitchFamily="34" charset="-122"/>
                </a:rPr>
                <a:t>政府部门可基于平台进行跨部门业务协同。平台提供跨部门协同的辅助机制，如部门信息库等，帮助协同业务的高效开展。</a:t>
              </a:r>
            </a:p>
          </p:txBody>
        </p:sp>
        <p:sp>
          <p:nvSpPr>
            <p:cNvPr id="76" name="矩形 75">
              <a:extLst>
                <a:ext uri="{FF2B5EF4-FFF2-40B4-BE49-F238E27FC236}">
                  <a16:creationId xmlns:a16="http://schemas.microsoft.com/office/drawing/2014/main" id="{796FD64F-4622-495C-94EA-BD42F60A9B92}"/>
                </a:ext>
              </a:extLst>
            </p:cNvPr>
            <p:cNvSpPr/>
            <p:nvPr/>
          </p:nvSpPr>
          <p:spPr>
            <a:xfrm>
              <a:off x="8539843" y="2171125"/>
              <a:ext cx="2164600" cy="374461"/>
            </a:xfrm>
            <a:prstGeom prst="rect">
              <a:avLst/>
            </a:prstGeom>
          </p:spPr>
          <p:txBody>
            <a:bodyPr wrap="square">
              <a:spAutoFit/>
              <a:scene3d>
                <a:camera prst="orthographicFront"/>
                <a:lightRig rig="threePt" dir="t"/>
              </a:scene3d>
              <a:sp3d contourW="12700"/>
            </a:bodyPr>
            <a:lstStyle/>
            <a:p>
              <a:pPr>
                <a:lnSpc>
                  <a:spcPts val="2200"/>
                </a:lnSpc>
              </a:pPr>
              <a:r>
                <a:rPr lang="zh-CN" altLang="en-US" sz="2000" b="1" dirty="0">
                  <a:solidFill>
                    <a:srgbClr val="0F5C94"/>
                  </a:solidFill>
                  <a:latin typeface="微软雅黑" panose="020B0503020204020204" pitchFamily="34" charset="-122"/>
                  <a:ea typeface="微软雅黑" panose="020B0503020204020204" pitchFamily="34" charset="-122"/>
                </a:rPr>
                <a:t>业务协同</a:t>
              </a:r>
              <a:endParaRPr lang="en-US" altLang="zh-CN" b="1" dirty="0">
                <a:solidFill>
                  <a:srgbClr val="0F5C94"/>
                </a:solidFill>
              </a:endParaRPr>
            </a:p>
          </p:txBody>
        </p:sp>
      </p:grpSp>
      <p:grpSp>
        <p:nvGrpSpPr>
          <p:cNvPr id="77" name="组合 71">
            <a:extLst>
              <a:ext uri="{FF2B5EF4-FFF2-40B4-BE49-F238E27FC236}">
                <a16:creationId xmlns:a16="http://schemas.microsoft.com/office/drawing/2014/main" id="{CE3BF1E5-1CAC-4507-A39F-41CF043612E7}"/>
              </a:ext>
            </a:extLst>
          </p:cNvPr>
          <p:cNvGrpSpPr/>
          <p:nvPr/>
        </p:nvGrpSpPr>
        <p:grpSpPr>
          <a:xfrm>
            <a:off x="6727171" y="4936380"/>
            <a:ext cx="4717146" cy="2287659"/>
            <a:chOff x="8539842" y="2171125"/>
            <a:chExt cx="2863694" cy="2287659"/>
          </a:xfrm>
        </p:grpSpPr>
        <p:sp>
          <p:nvSpPr>
            <p:cNvPr id="78" name="矩形 77">
              <a:extLst>
                <a:ext uri="{FF2B5EF4-FFF2-40B4-BE49-F238E27FC236}">
                  <a16:creationId xmlns:a16="http://schemas.microsoft.com/office/drawing/2014/main" id="{0AC9EE9E-6CFF-45E2-9C22-8D30524878B3}"/>
                </a:ext>
              </a:extLst>
            </p:cNvPr>
            <p:cNvSpPr/>
            <p:nvPr/>
          </p:nvSpPr>
          <p:spPr>
            <a:xfrm>
              <a:off x="8539844" y="2514021"/>
              <a:ext cx="2863692" cy="1944763"/>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latin typeface="微软雅黑" panose="020B0503020204020204" pitchFamily="34" charset="-122"/>
                  <a:ea typeface="微软雅黑" panose="020B0503020204020204" pitchFamily="34" charset="-122"/>
                </a:rPr>
                <a:t>智慧政务平台汇总各类大数据信息，并可配套提供大数据监管分析模型，帮助政府更好地搭建基于政务大数据的上层应用。</a:t>
              </a: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a:p>
              <a:pPr>
                <a:lnSpc>
                  <a:spcPct val="120000"/>
                </a:lnSpc>
              </a:pPr>
              <a:endParaRPr lang="zh-CN" altLang="en-US" sz="1400" dirty="0">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02794E22-A64C-471F-983F-D5422A728C2F}"/>
                </a:ext>
              </a:extLst>
            </p:cNvPr>
            <p:cNvSpPr/>
            <p:nvPr/>
          </p:nvSpPr>
          <p:spPr>
            <a:xfrm>
              <a:off x="8539842" y="2171125"/>
              <a:ext cx="2164600" cy="429861"/>
            </a:xfrm>
            <a:prstGeom prst="rect">
              <a:avLst/>
            </a:prstGeom>
          </p:spPr>
          <p:txBody>
            <a:bodyPr wrap="square">
              <a:spAutoFit/>
              <a:scene3d>
                <a:camera prst="orthographicFront"/>
                <a:lightRig rig="threePt" dir="t"/>
              </a:scene3d>
              <a:sp3d contourW="12700"/>
            </a:bodyPr>
            <a:lstStyle/>
            <a:p>
              <a:pPr lvl="0">
                <a:lnSpc>
                  <a:spcPct val="120000"/>
                </a:lnSpc>
                <a:defRPr/>
              </a:pPr>
              <a:r>
                <a:rPr lang="zh-CN" altLang="en-US" sz="2000" b="1" dirty="0">
                  <a:solidFill>
                    <a:srgbClr val="0F5C94"/>
                  </a:solidFill>
                  <a:latin typeface="Arial"/>
                  <a:ea typeface="微软雅黑"/>
                </a:rPr>
                <a:t>监管应用搭建</a:t>
              </a:r>
              <a:endParaRPr kumimoji="0" lang="zh-CN" altLang="en-US" sz="2000" b="1" i="0" u="none" strike="noStrike" kern="1200" cap="none" spc="0" normalizeH="0" baseline="0" noProof="0" dirty="0">
                <a:ln>
                  <a:noFill/>
                </a:ln>
                <a:solidFill>
                  <a:srgbClr val="0F5C94"/>
                </a:solidFill>
                <a:effectLst/>
                <a:uLnTx/>
                <a:uFillTx/>
                <a:latin typeface="Arial"/>
                <a:ea typeface="微软雅黑"/>
              </a:endParaRPr>
            </a:p>
          </p:txBody>
        </p:sp>
      </p:grpSp>
      <p:sp>
        <p:nvSpPr>
          <p:cNvPr id="80" name="文本框 79">
            <a:extLst>
              <a:ext uri="{FF2B5EF4-FFF2-40B4-BE49-F238E27FC236}">
                <a16:creationId xmlns:a16="http://schemas.microsoft.com/office/drawing/2014/main" id="{286B0B20-F7BB-4B4A-A08E-6269AE6C37F3}"/>
              </a:ext>
            </a:extLst>
          </p:cNvPr>
          <p:cNvSpPr txBox="1"/>
          <p:nvPr/>
        </p:nvSpPr>
        <p:spPr>
          <a:xfrm>
            <a:off x="1805465" y="1913672"/>
            <a:ext cx="3077332" cy="369332"/>
          </a:xfrm>
          <a:prstGeom prst="rect">
            <a:avLst/>
          </a:prstGeom>
          <a:solidFill>
            <a:schemeClr val="bg1"/>
          </a:solidFill>
        </p:spPr>
        <p:txBody>
          <a:bodyPr wrap="square" rtlCol="0">
            <a:spAutoFit/>
          </a:bodyPr>
          <a:lstStyle/>
          <a:p>
            <a:endParaRPr lang="zh-CN" altLang="en-US" dirty="0"/>
          </a:p>
        </p:txBody>
      </p:sp>
      <p:sp>
        <p:nvSpPr>
          <p:cNvPr id="81" name="文本框 80">
            <a:extLst>
              <a:ext uri="{FF2B5EF4-FFF2-40B4-BE49-F238E27FC236}">
                <a16:creationId xmlns:a16="http://schemas.microsoft.com/office/drawing/2014/main" id="{32192CE6-7E4F-4E35-B147-50E1985B6002}"/>
              </a:ext>
            </a:extLst>
          </p:cNvPr>
          <p:cNvSpPr txBox="1"/>
          <p:nvPr/>
        </p:nvSpPr>
        <p:spPr>
          <a:xfrm>
            <a:off x="3171172" y="3177307"/>
            <a:ext cx="3077332" cy="369332"/>
          </a:xfrm>
          <a:prstGeom prst="rect">
            <a:avLst/>
          </a:prstGeom>
          <a:solidFill>
            <a:schemeClr val="bg1"/>
          </a:solidFill>
        </p:spPr>
        <p:txBody>
          <a:bodyPr wrap="square" rtlCol="0">
            <a:spAutoFit/>
          </a:bodyPr>
          <a:lstStyle/>
          <a:p>
            <a:endParaRPr lang="zh-CN" altLang="en-US" dirty="0"/>
          </a:p>
        </p:txBody>
      </p:sp>
      <p:sp>
        <p:nvSpPr>
          <p:cNvPr id="82" name="文本框 81">
            <a:extLst>
              <a:ext uri="{FF2B5EF4-FFF2-40B4-BE49-F238E27FC236}">
                <a16:creationId xmlns:a16="http://schemas.microsoft.com/office/drawing/2014/main" id="{D24FD1C3-090C-49DB-A012-62179F63A8FF}"/>
              </a:ext>
            </a:extLst>
          </p:cNvPr>
          <p:cNvSpPr txBox="1"/>
          <p:nvPr/>
        </p:nvSpPr>
        <p:spPr>
          <a:xfrm>
            <a:off x="1723372" y="4421488"/>
            <a:ext cx="3077332" cy="369332"/>
          </a:xfrm>
          <a:prstGeom prst="rect">
            <a:avLst/>
          </a:prstGeom>
          <a:solidFill>
            <a:schemeClr val="bg1"/>
          </a:solidFill>
        </p:spPr>
        <p:txBody>
          <a:bodyPr wrap="square" rtlCol="0">
            <a:spAutoFit/>
          </a:bodyPr>
          <a:lstStyle/>
          <a:p>
            <a:endParaRPr lang="zh-CN" altLang="en-US" dirty="0"/>
          </a:p>
        </p:txBody>
      </p:sp>
      <p:sp>
        <p:nvSpPr>
          <p:cNvPr id="83" name="文本框 82">
            <a:extLst>
              <a:ext uri="{FF2B5EF4-FFF2-40B4-BE49-F238E27FC236}">
                <a16:creationId xmlns:a16="http://schemas.microsoft.com/office/drawing/2014/main" id="{951D2506-2FFF-4BE1-AC7D-ADD6F412BFD8}"/>
              </a:ext>
            </a:extLst>
          </p:cNvPr>
          <p:cNvSpPr txBox="1"/>
          <p:nvPr/>
        </p:nvSpPr>
        <p:spPr>
          <a:xfrm>
            <a:off x="3130467" y="5690321"/>
            <a:ext cx="3077332" cy="369332"/>
          </a:xfrm>
          <a:prstGeom prst="rect">
            <a:avLst/>
          </a:prstGeom>
          <a:solidFill>
            <a:schemeClr val="bg1"/>
          </a:solidFill>
        </p:spPr>
        <p:txBody>
          <a:bodyPr wrap="square" rtlCol="0">
            <a:spAutoFit/>
          </a:bodyPr>
          <a:lstStyle/>
          <a:p>
            <a:endParaRPr lang="zh-CN" altLang="en-US" dirty="0"/>
          </a:p>
        </p:txBody>
      </p:sp>
    </p:spTree>
    <p:extLst>
      <p:ext uri="{BB962C8B-B14F-4D97-AF65-F5344CB8AC3E}">
        <p14:creationId xmlns:p14="http://schemas.microsoft.com/office/powerpoint/2010/main" val="3130573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675807" cy="369332"/>
          </a:xfrm>
        </p:spPr>
        <p:txBody>
          <a:bodyPr/>
          <a:lstStyle/>
          <a:p>
            <a:r>
              <a:rPr lang="zh-CN" altLang="en-US" dirty="0"/>
              <a:t>统一身份认证</a:t>
            </a:r>
          </a:p>
        </p:txBody>
      </p:sp>
      <p:pic>
        <p:nvPicPr>
          <p:cNvPr id="38" name="图片 37">
            <a:extLst>
              <a:ext uri="{FF2B5EF4-FFF2-40B4-BE49-F238E27FC236}">
                <a16:creationId xmlns:a16="http://schemas.microsoft.com/office/drawing/2014/main" id="{A6693590-D1C0-4C1C-B83E-8210AC7B7D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2057128" y="2223079"/>
            <a:ext cx="452580" cy="451077"/>
          </a:xfrm>
          <a:prstGeom prst="rect">
            <a:avLst/>
          </a:prstGeom>
        </p:spPr>
      </p:pic>
      <p:pic>
        <p:nvPicPr>
          <p:cNvPr id="39" name="图片 38">
            <a:extLst>
              <a:ext uri="{FF2B5EF4-FFF2-40B4-BE49-F238E27FC236}">
                <a16:creationId xmlns:a16="http://schemas.microsoft.com/office/drawing/2014/main" id="{ADC4A754-8CC7-4339-8F08-91203B9ACF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3599876" y="2223079"/>
            <a:ext cx="452580" cy="451077"/>
          </a:xfrm>
          <a:prstGeom prst="rect">
            <a:avLst/>
          </a:prstGeom>
        </p:spPr>
      </p:pic>
      <p:grpSp>
        <p:nvGrpSpPr>
          <p:cNvPr id="40" name="组合 69">
            <a:extLst>
              <a:ext uri="{FF2B5EF4-FFF2-40B4-BE49-F238E27FC236}">
                <a16:creationId xmlns:a16="http://schemas.microsoft.com/office/drawing/2014/main" id="{CC1210D0-1320-4F01-9F85-02967171EA09}"/>
              </a:ext>
            </a:extLst>
          </p:cNvPr>
          <p:cNvGrpSpPr/>
          <p:nvPr/>
        </p:nvGrpSpPr>
        <p:grpSpPr>
          <a:xfrm>
            <a:off x="1239673" y="2129125"/>
            <a:ext cx="533869" cy="533869"/>
            <a:chOff x="7970886" y="855921"/>
            <a:chExt cx="1027802" cy="1027802"/>
          </a:xfrm>
          <a:solidFill>
            <a:srgbClr val="2E6CA4"/>
          </a:solidFill>
        </p:grpSpPr>
        <p:sp>
          <p:nvSpPr>
            <p:cNvPr id="41" name="矩形 40">
              <a:extLst>
                <a:ext uri="{FF2B5EF4-FFF2-40B4-BE49-F238E27FC236}">
                  <a16:creationId xmlns:a16="http://schemas.microsoft.com/office/drawing/2014/main" id="{D74FE446-6056-418D-A656-2A2A896F6FEE}"/>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EBCAD5C1-7631-4CB0-A6F3-32807250A92D}"/>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grpSp>
        <p:nvGrpSpPr>
          <p:cNvPr id="43" name="组合 70">
            <a:extLst>
              <a:ext uri="{FF2B5EF4-FFF2-40B4-BE49-F238E27FC236}">
                <a16:creationId xmlns:a16="http://schemas.microsoft.com/office/drawing/2014/main" id="{F2B91E3D-41BC-4024-9602-C11526B4AC87}"/>
              </a:ext>
            </a:extLst>
          </p:cNvPr>
          <p:cNvGrpSpPr/>
          <p:nvPr/>
        </p:nvGrpSpPr>
        <p:grpSpPr>
          <a:xfrm>
            <a:off x="2773017" y="2129125"/>
            <a:ext cx="533869" cy="533869"/>
            <a:chOff x="7970886" y="855921"/>
            <a:chExt cx="1027802" cy="1027802"/>
          </a:xfrm>
          <a:solidFill>
            <a:srgbClr val="2E6CA4"/>
          </a:solidFill>
        </p:grpSpPr>
        <p:sp>
          <p:nvSpPr>
            <p:cNvPr id="44" name="矩形 43">
              <a:extLst>
                <a:ext uri="{FF2B5EF4-FFF2-40B4-BE49-F238E27FC236}">
                  <a16:creationId xmlns:a16="http://schemas.microsoft.com/office/drawing/2014/main" id="{BA9B6AF1-9CA5-4FF6-A18C-EC51D51ED7B4}"/>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152FA7E1-081F-4659-BAB1-339ACB064DE7}"/>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grpSp>
        <p:nvGrpSpPr>
          <p:cNvPr id="46" name="组合 73">
            <a:extLst>
              <a:ext uri="{FF2B5EF4-FFF2-40B4-BE49-F238E27FC236}">
                <a16:creationId xmlns:a16="http://schemas.microsoft.com/office/drawing/2014/main" id="{56E86A20-B2BB-492D-9146-B137E9061299}"/>
              </a:ext>
            </a:extLst>
          </p:cNvPr>
          <p:cNvGrpSpPr/>
          <p:nvPr/>
        </p:nvGrpSpPr>
        <p:grpSpPr>
          <a:xfrm>
            <a:off x="4306361" y="2129125"/>
            <a:ext cx="533869" cy="533869"/>
            <a:chOff x="7970886" y="855921"/>
            <a:chExt cx="1027802" cy="1027802"/>
          </a:xfrm>
          <a:solidFill>
            <a:srgbClr val="2E6CA4"/>
          </a:solidFill>
        </p:grpSpPr>
        <p:sp>
          <p:nvSpPr>
            <p:cNvPr id="47" name="矩形 46">
              <a:extLst>
                <a:ext uri="{FF2B5EF4-FFF2-40B4-BE49-F238E27FC236}">
                  <a16:creationId xmlns:a16="http://schemas.microsoft.com/office/drawing/2014/main" id="{93251534-9B3A-491E-8B1B-48FBC8BC43EB}"/>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F3DDB7A7-1373-45EE-955A-FD2AC43BD54B}"/>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pic>
        <p:nvPicPr>
          <p:cNvPr id="49" name="图片 48">
            <a:extLst>
              <a:ext uri="{FF2B5EF4-FFF2-40B4-BE49-F238E27FC236}">
                <a16:creationId xmlns:a16="http://schemas.microsoft.com/office/drawing/2014/main" id="{7B22226B-9068-4B12-9675-921362EC4B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5142625" y="2223079"/>
            <a:ext cx="452580" cy="451077"/>
          </a:xfrm>
          <a:prstGeom prst="rect">
            <a:avLst/>
          </a:prstGeom>
        </p:spPr>
      </p:pic>
      <p:grpSp>
        <p:nvGrpSpPr>
          <p:cNvPr id="50" name="组合 73">
            <a:extLst>
              <a:ext uri="{FF2B5EF4-FFF2-40B4-BE49-F238E27FC236}">
                <a16:creationId xmlns:a16="http://schemas.microsoft.com/office/drawing/2014/main" id="{5D0F696F-5253-4752-A5ED-ABE1F7F63EAE}"/>
              </a:ext>
            </a:extLst>
          </p:cNvPr>
          <p:cNvGrpSpPr/>
          <p:nvPr/>
        </p:nvGrpSpPr>
        <p:grpSpPr>
          <a:xfrm>
            <a:off x="5839705" y="2129125"/>
            <a:ext cx="533869" cy="533869"/>
            <a:chOff x="7970886" y="855921"/>
            <a:chExt cx="1027802" cy="1027802"/>
          </a:xfrm>
          <a:solidFill>
            <a:srgbClr val="2E6CA4"/>
          </a:solidFill>
        </p:grpSpPr>
        <p:sp>
          <p:nvSpPr>
            <p:cNvPr id="51" name="矩形 50">
              <a:extLst>
                <a:ext uri="{FF2B5EF4-FFF2-40B4-BE49-F238E27FC236}">
                  <a16:creationId xmlns:a16="http://schemas.microsoft.com/office/drawing/2014/main" id="{073E011A-CD1F-4D03-A0B0-4C43C189A633}"/>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AEAD97AA-A37B-4DAA-A294-371656AD8420}"/>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pic>
        <p:nvPicPr>
          <p:cNvPr id="53" name="图片 52">
            <a:extLst>
              <a:ext uri="{FF2B5EF4-FFF2-40B4-BE49-F238E27FC236}">
                <a16:creationId xmlns:a16="http://schemas.microsoft.com/office/drawing/2014/main" id="{36CEF61C-ABAF-40C8-B759-C579129D44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6685373" y="2223079"/>
            <a:ext cx="452580" cy="451077"/>
          </a:xfrm>
          <a:prstGeom prst="rect">
            <a:avLst/>
          </a:prstGeom>
        </p:spPr>
      </p:pic>
      <p:sp>
        <p:nvSpPr>
          <p:cNvPr id="55" name="矩形 54">
            <a:extLst>
              <a:ext uri="{FF2B5EF4-FFF2-40B4-BE49-F238E27FC236}">
                <a16:creationId xmlns:a16="http://schemas.microsoft.com/office/drawing/2014/main" id="{17896D67-2E2F-443C-A99D-B241A94F88D2}"/>
              </a:ext>
            </a:extLst>
          </p:cNvPr>
          <p:cNvSpPr/>
          <p:nvPr/>
        </p:nvSpPr>
        <p:spPr>
          <a:xfrm>
            <a:off x="1154337" y="2035368"/>
            <a:ext cx="9825071" cy="704044"/>
          </a:xfrm>
          <a:prstGeom prst="rect">
            <a:avLst/>
          </a:prstGeom>
          <a:noFill/>
          <a:ln>
            <a:solidFill>
              <a:srgbClr val="6B9A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latin typeface="Microsoft YaHei" charset="-122"/>
              <a:ea typeface="Microsoft YaHei" charset="-122"/>
              <a:cs typeface="Microsoft YaHei" charset="-122"/>
            </a:endParaRPr>
          </a:p>
        </p:txBody>
      </p:sp>
      <p:grpSp>
        <p:nvGrpSpPr>
          <p:cNvPr id="56" name="组合 73">
            <a:extLst>
              <a:ext uri="{FF2B5EF4-FFF2-40B4-BE49-F238E27FC236}">
                <a16:creationId xmlns:a16="http://schemas.microsoft.com/office/drawing/2014/main" id="{1EA81667-0BFA-4306-B575-3190BBB272FD}"/>
              </a:ext>
            </a:extLst>
          </p:cNvPr>
          <p:cNvGrpSpPr/>
          <p:nvPr/>
        </p:nvGrpSpPr>
        <p:grpSpPr>
          <a:xfrm>
            <a:off x="7360092" y="2132688"/>
            <a:ext cx="533869" cy="533869"/>
            <a:chOff x="7970886" y="855921"/>
            <a:chExt cx="1027802" cy="1027802"/>
          </a:xfrm>
          <a:solidFill>
            <a:srgbClr val="2E6CA4"/>
          </a:solidFill>
        </p:grpSpPr>
        <p:sp>
          <p:nvSpPr>
            <p:cNvPr id="57" name="矩形 56">
              <a:extLst>
                <a:ext uri="{FF2B5EF4-FFF2-40B4-BE49-F238E27FC236}">
                  <a16:creationId xmlns:a16="http://schemas.microsoft.com/office/drawing/2014/main" id="{C730A258-2CC4-4EEB-8B23-279DE4016774}"/>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90F8668-24F5-42A4-AC23-EA3CE00F63FE}"/>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pic>
        <p:nvPicPr>
          <p:cNvPr id="59" name="图片 58">
            <a:extLst>
              <a:ext uri="{FF2B5EF4-FFF2-40B4-BE49-F238E27FC236}">
                <a16:creationId xmlns:a16="http://schemas.microsoft.com/office/drawing/2014/main" id="{C25180AB-E1B8-41B0-A791-F91D8A5F3A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700000">
            <a:off x="8172811" y="2229900"/>
            <a:ext cx="452580" cy="451077"/>
          </a:xfrm>
          <a:prstGeom prst="rect">
            <a:avLst/>
          </a:prstGeom>
        </p:spPr>
      </p:pic>
      <p:grpSp>
        <p:nvGrpSpPr>
          <p:cNvPr id="60" name="组合 73">
            <a:extLst>
              <a:ext uri="{FF2B5EF4-FFF2-40B4-BE49-F238E27FC236}">
                <a16:creationId xmlns:a16="http://schemas.microsoft.com/office/drawing/2014/main" id="{6D1ABD6E-E0D8-4058-895C-4F5394418F6D}"/>
              </a:ext>
            </a:extLst>
          </p:cNvPr>
          <p:cNvGrpSpPr/>
          <p:nvPr/>
        </p:nvGrpSpPr>
        <p:grpSpPr>
          <a:xfrm>
            <a:off x="8847530" y="2139509"/>
            <a:ext cx="533869" cy="533869"/>
            <a:chOff x="7970886" y="855921"/>
            <a:chExt cx="1027802" cy="1027802"/>
          </a:xfrm>
          <a:solidFill>
            <a:srgbClr val="2E6CA4"/>
          </a:solidFill>
        </p:grpSpPr>
        <p:sp>
          <p:nvSpPr>
            <p:cNvPr id="61" name="矩形 60">
              <a:extLst>
                <a:ext uri="{FF2B5EF4-FFF2-40B4-BE49-F238E27FC236}">
                  <a16:creationId xmlns:a16="http://schemas.microsoft.com/office/drawing/2014/main" id="{9D92BB0E-D75C-4492-91AA-26FF3A4B7A31}"/>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B516B8CA-C139-491D-8CD0-AC4D69287835}"/>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sp>
        <p:nvSpPr>
          <p:cNvPr id="63" name="内容占位符 1">
            <a:extLst>
              <a:ext uri="{FF2B5EF4-FFF2-40B4-BE49-F238E27FC236}">
                <a16:creationId xmlns:a16="http://schemas.microsoft.com/office/drawing/2014/main" id="{946161A6-0F96-4481-B1E8-A17EB146482C}"/>
              </a:ext>
            </a:extLst>
          </p:cNvPr>
          <p:cNvSpPr txBox="1">
            <a:spLocks/>
          </p:cNvSpPr>
          <p:nvPr/>
        </p:nvSpPr>
        <p:spPr>
          <a:xfrm>
            <a:off x="9431334" y="2283348"/>
            <a:ext cx="1415772" cy="313932"/>
          </a:xfrm>
          <a:prstGeom prst="rect">
            <a:avLst/>
          </a:prstGeom>
        </p:spPr>
        <p:txBody>
          <a:bodyPr vert="horz" wrap="non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800" b="1" kern="1200" smtClean="0">
                <a:solidFill>
                  <a:srgbClr val="176BAB"/>
                </a:solidFill>
                <a:latin typeface="微软雅黑" panose="020B0503020204020204" pitchFamily="34" charset="-122"/>
                <a:ea typeface="微软雅黑" panose="020B0503020204020204" pitchFamily="34" charset="-122"/>
                <a:cs typeface="+mn-cs"/>
              </a:defRPr>
            </a:lvl1pPr>
            <a:lvl2pPr marL="228600" indent="0" algn="l" defTabSz="914400" rtl="0" eaLnBrk="1" latinLnBrk="0" hangingPunct="1">
              <a:lnSpc>
                <a:spcPct val="90000"/>
              </a:lnSpc>
              <a:spcBef>
                <a:spcPts val="500"/>
              </a:spcBef>
              <a:buFont typeface="Arial" panose="020B0604020202020204" pitchFamily="34" charset="0"/>
              <a:buNone/>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dirty="0">
                <a:solidFill>
                  <a:srgbClr val="0F5C94"/>
                </a:solidFill>
              </a:rPr>
              <a:t>身份认证私钥</a:t>
            </a:r>
          </a:p>
        </p:txBody>
      </p:sp>
      <p:sp>
        <p:nvSpPr>
          <p:cNvPr id="64" name="矩形 63">
            <a:extLst>
              <a:ext uri="{FF2B5EF4-FFF2-40B4-BE49-F238E27FC236}">
                <a16:creationId xmlns:a16="http://schemas.microsoft.com/office/drawing/2014/main" id="{86FAA342-C185-459A-8404-1883F8DD8575}"/>
              </a:ext>
            </a:extLst>
          </p:cNvPr>
          <p:cNvSpPr/>
          <p:nvPr/>
        </p:nvSpPr>
        <p:spPr>
          <a:xfrm>
            <a:off x="1154337" y="1005140"/>
            <a:ext cx="1448572"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公安部</a:t>
            </a:r>
          </a:p>
        </p:txBody>
      </p:sp>
      <p:sp>
        <p:nvSpPr>
          <p:cNvPr id="65" name="矩形 64">
            <a:extLst>
              <a:ext uri="{FF2B5EF4-FFF2-40B4-BE49-F238E27FC236}">
                <a16:creationId xmlns:a16="http://schemas.microsoft.com/office/drawing/2014/main" id="{9B645FFA-48E8-4466-AA9E-5504DAFC45EC}"/>
              </a:ext>
            </a:extLst>
          </p:cNvPr>
          <p:cNvSpPr/>
          <p:nvPr/>
        </p:nvSpPr>
        <p:spPr>
          <a:xfrm>
            <a:off x="2881012" y="1005140"/>
            <a:ext cx="1448572"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税务部</a:t>
            </a:r>
          </a:p>
        </p:txBody>
      </p:sp>
      <p:sp>
        <p:nvSpPr>
          <p:cNvPr id="66" name="矩形 65">
            <a:extLst>
              <a:ext uri="{FF2B5EF4-FFF2-40B4-BE49-F238E27FC236}">
                <a16:creationId xmlns:a16="http://schemas.microsoft.com/office/drawing/2014/main" id="{9D877763-4AD7-456E-9172-449CF1B07660}"/>
              </a:ext>
            </a:extLst>
          </p:cNvPr>
          <p:cNvSpPr/>
          <p:nvPr/>
        </p:nvSpPr>
        <p:spPr>
          <a:xfrm>
            <a:off x="4490120" y="1005140"/>
            <a:ext cx="1686726"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工商管理部</a:t>
            </a:r>
          </a:p>
        </p:txBody>
      </p:sp>
      <p:sp>
        <p:nvSpPr>
          <p:cNvPr id="67" name="矩形 66">
            <a:extLst>
              <a:ext uri="{FF2B5EF4-FFF2-40B4-BE49-F238E27FC236}">
                <a16:creationId xmlns:a16="http://schemas.microsoft.com/office/drawing/2014/main" id="{FD19C67D-012B-495D-8F09-C0B65FDF08DD}"/>
              </a:ext>
            </a:extLst>
          </p:cNvPr>
          <p:cNvSpPr/>
          <p:nvPr/>
        </p:nvSpPr>
        <p:spPr>
          <a:xfrm>
            <a:off x="6334363" y="1005140"/>
            <a:ext cx="1745248"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人力资源部</a:t>
            </a:r>
          </a:p>
        </p:txBody>
      </p:sp>
      <p:sp>
        <p:nvSpPr>
          <p:cNvPr id="68" name="矩形 67">
            <a:extLst>
              <a:ext uri="{FF2B5EF4-FFF2-40B4-BE49-F238E27FC236}">
                <a16:creationId xmlns:a16="http://schemas.microsoft.com/office/drawing/2014/main" id="{E33B6E2F-26BC-4240-ADA2-FC2EBD6D9858}"/>
              </a:ext>
            </a:extLst>
          </p:cNvPr>
          <p:cNvSpPr/>
          <p:nvPr/>
        </p:nvSpPr>
        <p:spPr>
          <a:xfrm>
            <a:off x="8232530" y="1005140"/>
            <a:ext cx="1745249"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社会保障部</a:t>
            </a:r>
          </a:p>
        </p:txBody>
      </p:sp>
      <p:sp>
        <p:nvSpPr>
          <p:cNvPr id="69" name="上下箭头 49">
            <a:extLst>
              <a:ext uri="{FF2B5EF4-FFF2-40B4-BE49-F238E27FC236}">
                <a16:creationId xmlns:a16="http://schemas.microsoft.com/office/drawing/2014/main" id="{0A015787-E349-460E-9A89-0274A560B805}"/>
              </a:ext>
            </a:extLst>
          </p:cNvPr>
          <p:cNvSpPr/>
          <p:nvPr/>
        </p:nvSpPr>
        <p:spPr>
          <a:xfrm>
            <a:off x="1765746" y="1477277"/>
            <a:ext cx="190385" cy="442484"/>
          </a:xfrm>
          <a:prstGeom prst="upDownArrow">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上下箭头 50">
            <a:extLst>
              <a:ext uri="{FF2B5EF4-FFF2-40B4-BE49-F238E27FC236}">
                <a16:creationId xmlns:a16="http://schemas.microsoft.com/office/drawing/2014/main" id="{246BA18B-7BDD-4B13-AD2E-4D8A4D1C3DBB}"/>
              </a:ext>
            </a:extLst>
          </p:cNvPr>
          <p:cNvSpPr/>
          <p:nvPr/>
        </p:nvSpPr>
        <p:spPr>
          <a:xfrm>
            <a:off x="3510105" y="1477277"/>
            <a:ext cx="190385" cy="442484"/>
          </a:xfrm>
          <a:prstGeom prst="upDownArrow">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上下箭头 51">
            <a:extLst>
              <a:ext uri="{FF2B5EF4-FFF2-40B4-BE49-F238E27FC236}">
                <a16:creationId xmlns:a16="http://schemas.microsoft.com/office/drawing/2014/main" id="{1385DF98-3E60-4EA3-9562-5C84AD36AF95}"/>
              </a:ext>
            </a:extLst>
          </p:cNvPr>
          <p:cNvSpPr/>
          <p:nvPr/>
        </p:nvSpPr>
        <p:spPr>
          <a:xfrm>
            <a:off x="5235113" y="1477277"/>
            <a:ext cx="190385" cy="442484"/>
          </a:xfrm>
          <a:prstGeom prst="upDownArrow">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上下箭头 52">
            <a:extLst>
              <a:ext uri="{FF2B5EF4-FFF2-40B4-BE49-F238E27FC236}">
                <a16:creationId xmlns:a16="http://schemas.microsoft.com/office/drawing/2014/main" id="{F930C524-5E40-424C-8397-2248155582C0}"/>
              </a:ext>
            </a:extLst>
          </p:cNvPr>
          <p:cNvSpPr/>
          <p:nvPr/>
        </p:nvSpPr>
        <p:spPr>
          <a:xfrm>
            <a:off x="7083551" y="1477277"/>
            <a:ext cx="190385" cy="442484"/>
          </a:xfrm>
          <a:prstGeom prst="upDownArrow">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上下箭头 53">
            <a:extLst>
              <a:ext uri="{FF2B5EF4-FFF2-40B4-BE49-F238E27FC236}">
                <a16:creationId xmlns:a16="http://schemas.microsoft.com/office/drawing/2014/main" id="{039ABF19-5198-4019-BB73-3DEA8C88B378}"/>
              </a:ext>
            </a:extLst>
          </p:cNvPr>
          <p:cNvSpPr/>
          <p:nvPr/>
        </p:nvSpPr>
        <p:spPr>
          <a:xfrm>
            <a:off x="9002383" y="1477277"/>
            <a:ext cx="190385" cy="442484"/>
          </a:xfrm>
          <a:prstGeom prst="upDownArrow">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矩形 73">
            <a:extLst>
              <a:ext uri="{FF2B5EF4-FFF2-40B4-BE49-F238E27FC236}">
                <a16:creationId xmlns:a16="http://schemas.microsoft.com/office/drawing/2014/main" id="{31883037-4E58-47F4-B464-C41C0D8B9657}"/>
              </a:ext>
            </a:extLst>
          </p:cNvPr>
          <p:cNvSpPr/>
          <p:nvPr/>
        </p:nvSpPr>
        <p:spPr>
          <a:xfrm>
            <a:off x="2247290" y="3014302"/>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1400" dirty="0">
                <a:solidFill>
                  <a:prstClr val="black"/>
                </a:solidFill>
                <a:latin typeface="Microsoft YaHei" charset="-122"/>
                <a:ea typeface="Microsoft YaHei" charset="-122"/>
                <a:cs typeface="Microsoft YaHei" charset="-122"/>
              </a:rPr>
              <a:t>规范并统一用户信息，让各业务系统与身份证体系整合，用户只需要通过一次认证，即可实现无障碍访问和使用各个接入的系统</a:t>
            </a:r>
          </a:p>
        </p:txBody>
      </p:sp>
      <p:sp>
        <p:nvSpPr>
          <p:cNvPr id="75" name="矩形 74">
            <a:extLst>
              <a:ext uri="{FF2B5EF4-FFF2-40B4-BE49-F238E27FC236}">
                <a16:creationId xmlns:a16="http://schemas.microsoft.com/office/drawing/2014/main" id="{6CE84511-8196-418F-A262-5AC3655D4FC4}"/>
              </a:ext>
            </a:extLst>
          </p:cNvPr>
          <p:cNvSpPr/>
          <p:nvPr/>
        </p:nvSpPr>
        <p:spPr>
          <a:xfrm>
            <a:off x="1143824" y="3014302"/>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1" i="0" u="none" strike="noStrike" kern="1200" cap="none" spc="0" normalizeH="0" baseline="0" noProof="0" dirty="0">
                <a:ln>
                  <a:noFill/>
                </a:ln>
                <a:solidFill>
                  <a:srgbClr val="2E6CA4"/>
                </a:solidFill>
                <a:effectLst/>
                <a:uLnTx/>
                <a:uFillTx/>
                <a:latin typeface="Microsoft YaHei" charset="-122"/>
                <a:ea typeface="Microsoft YaHei" charset="-122"/>
                <a:cs typeface="Microsoft YaHei" charset="-122"/>
              </a:rPr>
              <a:t>一次</a:t>
            </a:r>
            <a:r>
              <a:rPr kumimoji="1" lang="zh-CN" altLang="en-US" b="1" kern="1200" dirty="0">
                <a:solidFill>
                  <a:srgbClr val="2E6CA4"/>
                </a:solidFill>
                <a:latin typeface="Microsoft YaHei" charset="-122"/>
                <a:ea typeface="Microsoft YaHei" charset="-122"/>
                <a:cs typeface="Microsoft YaHei" charset="-122"/>
              </a:rPr>
              <a:t>认证</a:t>
            </a:r>
            <a:endParaRPr kumimoji="1" lang="en-US" altLang="zh-CN" b="1" kern="1200" dirty="0">
              <a:solidFill>
                <a:srgbClr val="2E6CA4"/>
              </a:solidFill>
              <a:latin typeface="Microsoft YaHei" charset="-122"/>
              <a:ea typeface="Microsoft YaHei" charset="-122"/>
              <a:cs typeface="Microsoft YaHei" charset="-122"/>
            </a:endParaRPr>
          </a:p>
        </p:txBody>
      </p:sp>
      <p:grpSp>
        <p:nvGrpSpPr>
          <p:cNvPr id="76" name="组合 21">
            <a:extLst>
              <a:ext uri="{FF2B5EF4-FFF2-40B4-BE49-F238E27FC236}">
                <a16:creationId xmlns:a16="http://schemas.microsoft.com/office/drawing/2014/main" id="{1892B730-3356-4C22-B68F-E5973EE277B4}"/>
              </a:ext>
            </a:extLst>
          </p:cNvPr>
          <p:cNvGrpSpPr/>
          <p:nvPr/>
        </p:nvGrpSpPr>
        <p:grpSpPr>
          <a:xfrm>
            <a:off x="9867520" y="3014302"/>
            <a:ext cx="1101375" cy="1029910"/>
            <a:chOff x="9303086" y="1235056"/>
            <a:chExt cx="931652" cy="871200"/>
          </a:xfrm>
          <a:solidFill>
            <a:schemeClr val="accent5">
              <a:lumMod val="75000"/>
            </a:schemeClr>
          </a:solidFill>
        </p:grpSpPr>
        <p:sp>
          <p:nvSpPr>
            <p:cNvPr id="77" name="矩形 76">
              <a:extLst>
                <a:ext uri="{FF2B5EF4-FFF2-40B4-BE49-F238E27FC236}">
                  <a16:creationId xmlns:a16="http://schemas.microsoft.com/office/drawing/2014/main" id="{AE07F442-331B-4188-8BF1-C90E1A712520}"/>
                </a:ext>
              </a:extLst>
            </p:cNvPr>
            <p:cNvSpPr/>
            <p:nvPr/>
          </p:nvSpPr>
          <p:spPr>
            <a:xfrm>
              <a:off x="9303086" y="1235056"/>
              <a:ext cx="931652" cy="871200"/>
            </a:xfrm>
            <a:prstGeom prst="rect">
              <a:avLst/>
            </a:prstGeom>
            <a:grp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200" b="0" i="0" u="none" strike="noStrike" kern="1200" cap="none" spc="0" normalizeH="0" baseline="0" noProof="0">
                <a:ln>
                  <a:noFill/>
                </a:ln>
                <a:solidFill>
                  <a:prstClr val="white"/>
                </a:solidFill>
                <a:effectLst/>
                <a:uLnTx/>
                <a:uFillTx/>
                <a:latin typeface="Microsoft YaHei" charset="-122"/>
                <a:ea typeface="Microsoft YaHei" charset="-122"/>
                <a:cs typeface="Microsoft YaHei" charset="-122"/>
              </a:endParaRPr>
            </a:p>
          </p:txBody>
        </p:sp>
        <p:pic>
          <p:nvPicPr>
            <p:cNvPr id="78" name="图片 77">
              <a:extLst>
                <a:ext uri="{FF2B5EF4-FFF2-40B4-BE49-F238E27FC236}">
                  <a16:creationId xmlns:a16="http://schemas.microsoft.com/office/drawing/2014/main" id="{36D6CDB9-BE34-4ACB-8389-1F596B067EB9}"/>
                </a:ext>
              </a:extLst>
            </p:cNvPr>
            <p:cNvPicPr>
              <a:picLocks noChangeAspect="1"/>
            </p:cNvPicPr>
            <p:nvPr/>
          </p:nvPicPr>
          <p:blipFill>
            <a:blip r:embed="rId4"/>
            <a:stretch>
              <a:fillRect/>
            </a:stretch>
          </p:blipFill>
          <p:spPr>
            <a:xfrm>
              <a:off x="9428844" y="1337469"/>
              <a:ext cx="672987" cy="672987"/>
            </a:xfrm>
            <a:prstGeom prst="rect">
              <a:avLst/>
            </a:prstGeom>
            <a:grpFill/>
            <a:ln>
              <a:solidFill>
                <a:srgbClr val="2E75B6"/>
              </a:solidFill>
            </a:ln>
          </p:spPr>
        </p:pic>
      </p:grpSp>
      <p:sp>
        <p:nvSpPr>
          <p:cNvPr id="79" name="矩形 78">
            <a:extLst>
              <a:ext uri="{FF2B5EF4-FFF2-40B4-BE49-F238E27FC236}">
                <a16:creationId xmlns:a16="http://schemas.microsoft.com/office/drawing/2014/main" id="{AFC7C214-0D80-42AB-B19E-488A5690BBAE}"/>
              </a:ext>
            </a:extLst>
          </p:cNvPr>
          <p:cNvSpPr/>
          <p:nvPr/>
        </p:nvSpPr>
        <p:spPr>
          <a:xfrm>
            <a:off x="2247290" y="4216971"/>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1400" dirty="0">
                <a:solidFill>
                  <a:schemeClr val="tx1"/>
                </a:solidFill>
                <a:latin typeface="Microsoft YaHei" charset="-122"/>
                <a:ea typeface="Microsoft YaHei" charset="-122"/>
                <a:cs typeface="Microsoft YaHei" charset="-122"/>
              </a:rPr>
              <a:t>基于区块链搭建的分布式身份认证系统，数据多地备份，灾备能力强，信息安全可靠。为各部门提供可验证、可授权的数字身份基础设施服务，实现操作业务本地化，充分保护用户信息的隐私性与安全性。</a:t>
            </a:r>
          </a:p>
        </p:txBody>
      </p:sp>
      <p:sp>
        <p:nvSpPr>
          <p:cNvPr id="83" name="矩形 82">
            <a:extLst>
              <a:ext uri="{FF2B5EF4-FFF2-40B4-BE49-F238E27FC236}">
                <a16:creationId xmlns:a16="http://schemas.microsoft.com/office/drawing/2014/main" id="{92D4270B-B377-4ED2-B4F5-45A699E540C9}"/>
              </a:ext>
            </a:extLst>
          </p:cNvPr>
          <p:cNvSpPr/>
          <p:nvPr/>
        </p:nvSpPr>
        <p:spPr>
          <a:xfrm>
            <a:off x="2247290" y="5411822"/>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1400" dirty="0">
                <a:solidFill>
                  <a:prstClr val="black"/>
                </a:solidFill>
                <a:latin typeface="Microsoft YaHei" charset="-122"/>
                <a:ea typeface="Microsoft YaHei" charset="-122"/>
                <a:cs typeface="Microsoft YaHei" charset="-122"/>
              </a:rPr>
              <a:t>建立身份认证渠道接入平台，支持各类身份认证资源接入，并作为统一身份认证和授权的基础设施，以统一标准面向社会公众、企业机构提供的权威认证源。实现多模式网络身份管理和验证，形成覆盖全省的网络可信身份服务</a:t>
            </a:r>
          </a:p>
        </p:txBody>
      </p:sp>
      <p:sp>
        <p:nvSpPr>
          <p:cNvPr id="84" name="矩形 83">
            <a:extLst>
              <a:ext uri="{FF2B5EF4-FFF2-40B4-BE49-F238E27FC236}">
                <a16:creationId xmlns:a16="http://schemas.microsoft.com/office/drawing/2014/main" id="{CEF96BD4-F633-4216-8A15-59A9F5369EB8}"/>
              </a:ext>
            </a:extLst>
          </p:cNvPr>
          <p:cNvSpPr/>
          <p:nvPr/>
        </p:nvSpPr>
        <p:spPr>
          <a:xfrm>
            <a:off x="9867520" y="4216971"/>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1" i="0" u="none" strike="noStrike" kern="1200" cap="none" spc="0" normalizeH="0" baseline="0" noProof="0" dirty="0">
                <a:ln>
                  <a:noFill/>
                </a:ln>
                <a:solidFill>
                  <a:srgbClr val="0F5C94"/>
                </a:solidFill>
                <a:effectLst/>
                <a:uLnTx/>
                <a:uFillTx/>
                <a:latin typeface="Microsoft YaHei" charset="-122"/>
                <a:ea typeface="Microsoft YaHei" charset="-122"/>
                <a:cs typeface="Microsoft YaHei" charset="-122"/>
              </a:rPr>
              <a:t>隐私安全</a:t>
            </a:r>
          </a:p>
        </p:txBody>
      </p:sp>
      <p:sp>
        <p:nvSpPr>
          <p:cNvPr id="85" name="矩形 84">
            <a:extLst>
              <a:ext uri="{FF2B5EF4-FFF2-40B4-BE49-F238E27FC236}">
                <a16:creationId xmlns:a16="http://schemas.microsoft.com/office/drawing/2014/main" id="{E81C6E4B-B37D-4F2F-AE34-BCCE856F4A76}"/>
              </a:ext>
            </a:extLst>
          </p:cNvPr>
          <p:cNvSpPr/>
          <p:nvPr/>
        </p:nvSpPr>
        <p:spPr>
          <a:xfrm>
            <a:off x="1143824" y="5411822"/>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b="1" kern="1200" dirty="0">
                <a:solidFill>
                  <a:srgbClr val="2E6CA4"/>
                </a:solidFill>
                <a:latin typeface="Microsoft YaHei" charset="-122"/>
                <a:ea typeface="Microsoft YaHei" charset="-122"/>
                <a:cs typeface="Microsoft YaHei" charset="-122"/>
              </a:rPr>
              <a:t>入口统一</a:t>
            </a:r>
            <a:endParaRPr kumimoji="1" lang="en-US" altLang="zh-CN" b="1" i="0" u="none" strike="noStrike" kern="1200" cap="none" spc="0" normalizeH="0" baseline="0" noProof="0" dirty="0">
              <a:ln>
                <a:noFill/>
              </a:ln>
              <a:solidFill>
                <a:srgbClr val="2E6CA4"/>
              </a:solidFill>
              <a:effectLst/>
              <a:uLnTx/>
              <a:uFillTx/>
              <a:latin typeface="Microsoft YaHei" charset="-122"/>
              <a:ea typeface="Microsoft YaHei" charset="-122"/>
              <a:cs typeface="Microsoft YaHei" charset="-122"/>
            </a:endParaRPr>
          </a:p>
        </p:txBody>
      </p:sp>
      <p:grpSp>
        <p:nvGrpSpPr>
          <p:cNvPr id="86" name="组合 31">
            <a:extLst>
              <a:ext uri="{FF2B5EF4-FFF2-40B4-BE49-F238E27FC236}">
                <a16:creationId xmlns:a16="http://schemas.microsoft.com/office/drawing/2014/main" id="{D9BD601D-2A13-4552-B18A-99863530B120}"/>
              </a:ext>
            </a:extLst>
          </p:cNvPr>
          <p:cNvGrpSpPr/>
          <p:nvPr/>
        </p:nvGrpSpPr>
        <p:grpSpPr>
          <a:xfrm>
            <a:off x="9867520" y="5411822"/>
            <a:ext cx="1101375" cy="1029910"/>
            <a:chOff x="9293895" y="3335908"/>
            <a:chExt cx="931652" cy="871200"/>
          </a:xfrm>
          <a:solidFill>
            <a:schemeClr val="accent5">
              <a:lumMod val="75000"/>
            </a:schemeClr>
          </a:solidFill>
        </p:grpSpPr>
        <p:sp>
          <p:nvSpPr>
            <p:cNvPr id="87" name="矩形 86">
              <a:extLst>
                <a:ext uri="{FF2B5EF4-FFF2-40B4-BE49-F238E27FC236}">
                  <a16:creationId xmlns:a16="http://schemas.microsoft.com/office/drawing/2014/main" id="{F9FBDC23-36E3-4CAE-8B6E-B6E6513F8A41}"/>
                </a:ext>
              </a:extLst>
            </p:cNvPr>
            <p:cNvSpPr/>
            <p:nvPr/>
          </p:nvSpPr>
          <p:spPr>
            <a:xfrm>
              <a:off x="9293895" y="3335908"/>
              <a:ext cx="931652" cy="871200"/>
            </a:xfrm>
            <a:prstGeom prst="rect">
              <a:avLst/>
            </a:prstGeom>
            <a:grp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200" b="0" i="0" u="none" strike="noStrike" kern="1200" cap="none" spc="0" normalizeH="0" baseline="0" noProof="0">
                <a:ln>
                  <a:noFill/>
                </a:ln>
                <a:solidFill>
                  <a:prstClr val="white"/>
                </a:solidFill>
                <a:effectLst/>
                <a:uLnTx/>
                <a:uFillTx/>
                <a:latin typeface="Microsoft YaHei" charset="-122"/>
                <a:ea typeface="Microsoft YaHei" charset="-122"/>
                <a:cs typeface="Microsoft YaHei" charset="-122"/>
              </a:endParaRPr>
            </a:p>
          </p:txBody>
        </p:sp>
        <p:pic>
          <p:nvPicPr>
            <p:cNvPr id="88" name="图片 87">
              <a:extLst>
                <a:ext uri="{FF2B5EF4-FFF2-40B4-BE49-F238E27FC236}">
                  <a16:creationId xmlns:a16="http://schemas.microsoft.com/office/drawing/2014/main" id="{7EFAC606-CFB3-4745-B847-5F9A43B04BD9}"/>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396147" y="3427499"/>
              <a:ext cx="720000" cy="720000"/>
            </a:xfrm>
            <a:prstGeom prst="rect">
              <a:avLst/>
            </a:prstGeom>
            <a:grpFill/>
            <a:ln>
              <a:solidFill>
                <a:srgbClr val="2E75B6"/>
              </a:solidFill>
            </a:ln>
          </p:spPr>
        </p:pic>
      </p:grpSp>
      <p:sp>
        <p:nvSpPr>
          <p:cNvPr id="89" name="内容占位符 1">
            <a:extLst>
              <a:ext uri="{FF2B5EF4-FFF2-40B4-BE49-F238E27FC236}">
                <a16:creationId xmlns:a16="http://schemas.microsoft.com/office/drawing/2014/main" id="{EA02589E-04D2-4D8B-AF84-3201148C5805}"/>
              </a:ext>
            </a:extLst>
          </p:cNvPr>
          <p:cNvSpPr txBox="1">
            <a:spLocks/>
          </p:cNvSpPr>
          <p:nvPr/>
        </p:nvSpPr>
        <p:spPr>
          <a:xfrm>
            <a:off x="10199850" y="1010917"/>
            <a:ext cx="459442" cy="31393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2800" b="1" kern="1200" smtClean="0">
                <a:solidFill>
                  <a:srgbClr val="176BAB"/>
                </a:solidFill>
                <a:latin typeface="微软雅黑" panose="020B0503020204020204" pitchFamily="34" charset="-122"/>
                <a:ea typeface="微软雅黑" panose="020B0503020204020204" pitchFamily="34" charset="-122"/>
                <a:cs typeface="+mn-cs"/>
              </a:defRPr>
            </a:lvl1pPr>
            <a:lvl2pPr marL="228600" indent="0" algn="l" defTabSz="914400" rtl="0" eaLnBrk="1" latinLnBrk="0" hangingPunct="1">
              <a:lnSpc>
                <a:spcPct val="90000"/>
              </a:lnSpc>
              <a:spcBef>
                <a:spcPts val="500"/>
              </a:spcBef>
              <a:buFont typeface="Arial" panose="020B0604020202020204" pitchFamily="34" charset="0"/>
              <a:buNone/>
              <a:defRPr lang="zh-CN" altLang="en-US"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solidFill>
                  <a:srgbClr val="0F5C94"/>
                </a:solidFill>
              </a:rPr>
              <a:t>. . .</a:t>
            </a:r>
            <a:endParaRPr lang="zh-CN" altLang="en-US" sz="1600" dirty="0">
              <a:solidFill>
                <a:srgbClr val="0F5C94"/>
              </a:solidFill>
            </a:endParaRPr>
          </a:p>
        </p:txBody>
      </p:sp>
      <p:sp>
        <p:nvSpPr>
          <p:cNvPr id="90" name="矩形 89">
            <a:extLst>
              <a:ext uri="{FF2B5EF4-FFF2-40B4-BE49-F238E27FC236}">
                <a16:creationId xmlns:a16="http://schemas.microsoft.com/office/drawing/2014/main" id="{E3938B17-92C2-4A5C-A18F-FB05D78389B9}"/>
              </a:ext>
            </a:extLst>
          </p:cNvPr>
          <p:cNvSpPr/>
          <p:nvPr/>
        </p:nvSpPr>
        <p:spPr>
          <a:xfrm>
            <a:off x="1143824" y="4218190"/>
            <a:ext cx="1101173" cy="1029910"/>
          </a:xfrm>
          <a:prstGeom prst="rect">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b="1" kern="1200" dirty="0">
              <a:solidFill>
                <a:srgbClr val="2E6CA4"/>
              </a:solidFill>
              <a:latin typeface="Microsoft YaHei" charset="-122"/>
              <a:ea typeface="Microsoft YaHei" charset="-122"/>
              <a:cs typeface="Microsoft YaHei" charset="-122"/>
            </a:endParaRPr>
          </a:p>
        </p:txBody>
      </p:sp>
      <p:pic>
        <p:nvPicPr>
          <p:cNvPr id="19" name="图片 18">
            <a:extLst>
              <a:ext uri="{FF2B5EF4-FFF2-40B4-BE49-F238E27FC236}">
                <a16:creationId xmlns:a16="http://schemas.microsoft.com/office/drawing/2014/main" id="{A3733935-BE12-41D1-A9B5-454C766187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8599" y="4355720"/>
            <a:ext cx="778791" cy="778791"/>
          </a:xfrm>
          <a:prstGeom prst="rect">
            <a:avLst/>
          </a:prstGeom>
        </p:spPr>
      </p:pic>
    </p:spTree>
    <p:extLst>
      <p:ext uri="{BB962C8B-B14F-4D97-AF65-F5344CB8AC3E}">
        <p14:creationId xmlns:p14="http://schemas.microsoft.com/office/powerpoint/2010/main" val="142045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906639" cy="369332"/>
          </a:xfrm>
        </p:spPr>
        <p:txBody>
          <a:bodyPr/>
          <a:lstStyle/>
          <a:p>
            <a:r>
              <a:rPr lang="zh-CN" altLang="en-US" dirty="0"/>
              <a:t>多功能政务平台</a:t>
            </a:r>
          </a:p>
        </p:txBody>
      </p:sp>
      <p:pic>
        <p:nvPicPr>
          <p:cNvPr id="6" name="图片 5">
            <a:extLst>
              <a:ext uri="{FF2B5EF4-FFF2-40B4-BE49-F238E27FC236}">
                <a16:creationId xmlns:a16="http://schemas.microsoft.com/office/drawing/2014/main" id="{736A7504-8BFC-41C0-B78E-551C16DDE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411" y="3711798"/>
            <a:ext cx="699784" cy="699784"/>
          </a:xfrm>
          <a:prstGeom prst="rect">
            <a:avLst/>
          </a:prstGeom>
        </p:spPr>
      </p:pic>
      <p:pic>
        <p:nvPicPr>
          <p:cNvPr id="10" name="图片 9">
            <a:extLst>
              <a:ext uri="{FF2B5EF4-FFF2-40B4-BE49-F238E27FC236}">
                <a16:creationId xmlns:a16="http://schemas.microsoft.com/office/drawing/2014/main" id="{F4596FC3-2A20-4D64-81D1-B61BB2C45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038" y="943027"/>
            <a:ext cx="543794" cy="543794"/>
          </a:xfrm>
          <a:prstGeom prst="rect">
            <a:avLst/>
          </a:prstGeom>
        </p:spPr>
      </p:pic>
      <p:sp>
        <p:nvSpPr>
          <p:cNvPr id="80" name="矩形 79">
            <a:extLst>
              <a:ext uri="{FF2B5EF4-FFF2-40B4-BE49-F238E27FC236}">
                <a16:creationId xmlns:a16="http://schemas.microsoft.com/office/drawing/2014/main" id="{43EE8258-D834-41C0-BCAE-DED6A6B61BC1}"/>
              </a:ext>
            </a:extLst>
          </p:cNvPr>
          <p:cNvSpPr/>
          <p:nvPr/>
        </p:nvSpPr>
        <p:spPr>
          <a:xfrm>
            <a:off x="1780371" y="2410058"/>
            <a:ext cx="1094124" cy="377411"/>
          </a:xfrm>
          <a:prstGeom prst="rect">
            <a:avLst/>
          </a:prstGeom>
        </p:spPr>
        <p:txBody>
          <a:bodyPr wrap="square">
            <a:spAutoFit/>
          </a:bodyPr>
          <a:lstStyle/>
          <a:p>
            <a:pPr algn="ctr">
              <a:lnSpc>
                <a:spcPct val="15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调用签名</a:t>
            </a:r>
            <a:endPar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a:extLst>
              <a:ext uri="{FF2B5EF4-FFF2-40B4-BE49-F238E27FC236}">
                <a16:creationId xmlns:a16="http://schemas.microsoft.com/office/drawing/2014/main" id="{C8BE9EA0-C03E-4C15-AAD4-091503DF2E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3642" y="2253832"/>
            <a:ext cx="751322" cy="751322"/>
          </a:xfrm>
          <a:prstGeom prst="rect">
            <a:avLst/>
          </a:prstGeom>
        </p:spPr>
      </p:pic>
      <p:sp>
        <p:nvSpPr>
          <p:cNvPr id="82" name="矩形 81">
            <a:extLst>
              <a:ext uri="{FF2B5EF4-FFF2-40B4-BE49-F238E27FC236}">
                <a16:creationId xmlns:a16="http://schemas.microsoft.com/office/drawing/2014/main" id="{33E6786E-34C4-4296-8F55-48FF8947F600}"/>
              </a:ext>
            </a:extLst>
          </p:cNvPr>
          <p:cNvSpPr/>
          <p:nvPr/>
        </p:nvSpPr>
        <p:spPr>
          <a:xfrm>
            <a:off x="1356874" y="1009706"/>
            <a:ext cx="1607858" cy="377411"/>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统一身份认证</a:t>
            </a:r>
          </a:p>
        </p:txBody>
      </p:sp>
      <p:pic>
        <p:nvPicPr>
          <p:cNvPr id="17" name="图片 16">
            <a:extLst>
              <a:ext uri="{FF2B5EF4-FFF2-40B4-BE49-F238E27FC236}">
                <a16:creationId xmlns:a16="http://schemas.microsoft.com/office/drawing/2014/main" id="{B38B117C-11C8-4AF8-975A-54F951F593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62197" y="5238948"/>
            <a:ext cx="503815" cy="503815"/>
          </a:xfrm>
          <a:prstGeom prst="rect">
            <a:avLst/>
          </a:prstGeom>
        </p:spPr>
      </p:pic>
      <p:pic>
        <p:nvPicPr>
          <p:cNvPr id="20" name="图片 19">
            <a:extLst>
              <a:ext uri="{FF2B5EF4-FFF2-40B4-BE49-F238E27FC236}">
                <a16:creationId xmlns:a16="http://schemas.microsoft.com/office/drawing/2014/main" id="{5F88DA14-8434-47C9-9D5C-D8F97C80E4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11752" y="5245269"/>
            <a:ext cx="419212" cy="419212"/>
          </a:xfrm>
          <a:prstGeom prst="rect">
            <a:avLst/>
          </a:prstGeom>
        </p:spPr>
      </p:pic>
      <p:pic>
        <p:nvPicPr>
          <p:cNvPr id="24" name="图片 23">
            <a:extLst>
              <a:ext uri="{FF2B5EF4-FFF2-40B4-BE49-F238E27FC236}">
                <a16:creationId xmlns:a16="http://schemas.microsoft.com/office/drawing/2014/main" id="{69F54795-5258-4C49-BBFC-68CC98F81B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5639" y="3777138"/>
            <a:ext cx="503815" cy="503815"/>
          </a:xfrm>
          <a:prstGeom prst="rect">
            <a:avLst/>
          </a:prstGeom>
        </p:spPr>
      </p:pic>
      <p:pic>
        <p:nvPicPr>
          <p:cNvPr id="26" name="图片 25">
            <a:extLst>
              <a:ext uri="{FF2B5EF4-FFF2-40B4-BE49-F238E27FC236}">
                <a16:creationId xmlns:a16="http://schemas.microsoft.com/office/drawing/2014/main" id="{E18C844D-B8AA-4ACA-ADFD-ACFC123FEC5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9854" y="3828914"/>
            <a:ext cx="499360" cy="499360"/>
          </a:xfrm>
          <a:prstGeom prst="rect">
            <a:avLst/>
          </a:prstGeom>
        </p:spPr>
      </p:pic>
      <p:sp>
        <p:nvSpPr>
          <p:cNvPr id="91" name="箭头: 下 90">
            <a:extLst>
              <a:ext uri="{FF2B5EF4-FFF2-40B4-BE49-F238E27FC236}">
                <a16:creationId xmlns:a16="http://schemas.microsoft.com/office/drawing/2014/main" id="{0B65B3B1-394C-42CC-9FAE-9495308F6504}"/>
              </a:ext>
            </a:extLst>
          </p:cNvPr>
          <p:cNvSpPr/>
          <p:nvPr/>
        </p:nvSpPr>
        <p:spPr>
          <a:xfrm rot="2700000">
            <a:off x="2284878" y="4746222"/>
            <a:ext cx="238792" cy="482090"/>
          </a:xfrm>
          <a:prstGeom prst="down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箭头: 下 91">
            <a:extLst>
              <a:ext uri="{FF2B5EF4-FFF2-40B4-BE49-F238E27FC236}">
                <a16:creationId xmlns:a16="http://schemas.microsoft.com/office/drawing/2014/main" id="{EFDBFC42-9974-4F20-9646-3B99FB4576DC}"/>
              </a:ext>
            </a:extLst>
          </p:cNvPr>
          <p:cNvSpPr/>
          <p:nvPr/>
        </p:nvSpPr>
        <p:spPr>
          <a:xfrm rot="5400000">
            <a:off x="2119373" y="3811051"/>
            <a:ext cx="238792" cy="482090"/>
          </a:xfrm>
          <a:prstGeom prst="down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箭头: 下 92">
            <a:extLst>
              <a:ext uri="{FF2B5EF4-FFF2-40B4-BE49-F238E27FC236}">
                <a16:creationId xmlns:a16="http://schemas.microsoft.com/office/drawing/2014/main" id="{EA50584B-9AAA-422E-9636-708F1B4A0F64}"/>
              </a:ext>
            </a:extLst>
          </p:cNvPr>
          <p:cNvSpPr/>
          <p:nvPr/>
        </p:nvSpPr>
        <p:spPr>
          <a:xfrm rot="16200000">
            <a:off x="3975961" y="3809245"/>
            <a:ext cx="238792" cy="482090"/>
          </a:xfrm>
          <a:prstGeom prst="down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箭头: 下 93">
            <a:extLst>
              <a:ext uri="{FF2B5EF4-FFF2-40B4-BE49-F238E27FC236}">
                <a16:creationId xmlns:a16="http://schemas.microsoft.com/office/drawing/2014/main" id="{8036B1FE-DC49-47E8-91BE-ECD550F36F18}"/>
              </a:ext>
            </a:extLst>
          </p:cNvPr>
          <p:cNvSpPr/>
          <p:nvPr/>
        </p:nvSpPr>
        <p:spPr>
          <a:xfrm rot="-2700000">
            <a:off x="3914934" y="4776706"/>
            <a:ext cx="238792" cy="482090"/>
          </a:xfrm>
          <a:prstGeom prst="down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F141D7B1-15ED-4ED2-A970-92E2D6696813}"/>
              </a:ext>
            </a:extLst>
          </p:cNvPr>
          <p:cNvSpPr/>
          <p:nvPr/>
        </p:nvSpPr>
        <p:spPr>
          <a:xfrm>
            <a:off x="4737175" y="4298049"/>
            <a:ext cx="1094124" cy="377411"/>
          </a:xfrm>
          <a:prstGeom prst="rect">
            <a:avLst/>
          </a:prstGeom>
        </p:spPr>
        <p:txBody>
          <a:bodyPr wrap="square">
            <a:spAutoFit/>
          </a:bodyPr>
          <a:lstStyle/>
          <a:p>
            <a:pPr algn="ctr">
              <a:lnSpc>
                <a:spcPct val="15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创业服务</a:t>
            </a:r>
            <a:endPar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6" name="矩形 95">
            <a:extLst>
              <a:ext uri="{FF2B5EF4-FFF2-40B4-BE49-F238E27FC236}">
                <a16:creationId xmlns:a16="http://schemas.microsoft.com/office/drawing/2014/main" id="{8203A455-781C-4705-BF3E-DF290DC44BE0}"/>
              </a:ext>
            </a:extLst>
          </p:cNvPr>
          <p:cNvSpPr/>
          <p:nvPr/>
        </p:nvSpPr>
        <p:spPr>
          <a:xfrm>
            <a:off x="4211858" y="5729326"/>
            <a:ext cx="1296104" cy="377411"/>
          </a:xfrm>
          <a:prstGeom prst="rect">
            <a:avLst/>
          </a:prstGeom>
        </p:spPr>
        <p:txBody>
          <a:bodyPr wrap="square">
            <a:spAutoFit/>
          </a:bodyPr>
          <a:lstStyle/>
          <a:p>
            <a:pPr algn="ctr">
              <a:lnSpc>
                <a:spcPct val="15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事业单位招考</a:t>
            </a:r>
            <a:endPar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7" name="矩形 96">
            <a:extLst>
              <a:ext uri="{FF2B5EF4-FFF2-40B4-BE49-F238E27FC236}">
                <a16:creationId xmlns:a16="http://schemas.microsoft.com/office/drawing/2014/main" id="{F82BE0DE-9C3F-4A76-8744-D9D8EBED80A2}"/>
              </a:ext>
            </a:extLst>
          </p:cNvPr>
          <p:cNvSpPr/>
          <p:nvPr/>
        </p:nvSpPr>
        <p:spPr>
          <a:xfrm>
            <a:off x="1037022" y="5735647"/>
            <a:ext cx="1296104" cy="377411"/>
          </a:xfrm>
          <a:prstGeom prst="rect">
            <a:avLst/>
          </a:prstGeom>
        </p:spPr>
        <p:txBody>
          <a:bodyPr wrap="square">
            <a:spAutoFit/>
          </a:bodyPr>
          <a:lstStyle/>
          <a:p>
            <a:pPr algn="ctr">
              <a:lnSpc>
                <a:spcPct val="15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社保证明验证</a:t>
            </a:r>
            <a:endPar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a:extLst>
              <a:ext uri="{FF2B5EF4-FFF2-40B4-BE49-F238E27FC236}">
                <a16:creationId xmlns:a16="http://schemas.microsoft.com/office/drawing/2014/main" id="{2C8C43E6-BA6B-43C5-BF18-D08F879E2EB4}"/>
              </a:ext>
            </a:extLst>
          </p:cNvPr>
          <p:cNvSpPr/>
          <p:nvPr/>
        </p:nvSpPr>
        <p:spPr>
          <a:xfrm>
            <a:off x="578164" y="4280636"/>
            <a:ext cx="1473480" cy="377411"/>
          </a:xfrm>
          <a:prstGeom prst="rect">
            <a:avLst/>
          </a:prstGeom>
        </p:spPr>
        <p:txBody>
          <a:bodyPr wrap="square">
            <a:spAutoFit/>
          </a:bodyPr>
          <a:lstStyle/>
          <a:p>
            <a:pPr algn="ctr">
              <a:lnSpc>
                <a:spcPct val="150000"/>
              </a:lnSpc>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工商电子化登记</a:t>
            </a:r>
            <a:endPar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B418F1AB-AA67-4C94-B6EC-1B2E5B2EE126}"/>
              </a:ext>
            </a:extLst>
          </p:cNvPr>
          <p:cNvSpPr/>
          <p:nvPr/>
        </p:nvSpPr>
        <p:spPr>
          <a:xfrm>
            <a:off x="2586883" y="5854460"/>
            <a:ext cx="1296104" cy="377411"/>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各种政务服务</a:t>
            </a:r>
          </a:p>
        </p:txBody>
      </p:sp>
      <p:sp>
        <p:nvSpPr>
          <p:cNvPr id="101" name="矩形 100">
            <a:extLst>
              <a:ext uri="{FF2B5EF4-FFF2-40B4-BE49-F238E27FC236}">
                <a16:creationId xmlns:a16="http://schemas.microsoft.com/office/drawing/2014/main" id="{6A7335FB-8D11-42F5-B571-06AF4F2941FB}"/>
              </a:ext>
            </a:extLst>
          </p:cNvPr>
          <p:cNvSpPr/>
          <p:nvPr/>
        </p:nvSpPr>
        <p:spPr>
          <a:xfrm>
            <a:off x="2488521" y="4375919"/>
            <a:ext cx="1482255" cy="377411"/>
          </a:xfrm>
          <a:prstGeom prst="rect">
            <a:avLst/>
          </a:prstGeom>
        </p:spPr>
        <p:txBody>
          <a:bodyPr wrap="square">
            <a:spAutoFit/>
          </a:bodyPr>
          <a:lstStyle/>
          <a:p>
            <a:pPr algn="ctr">
              <a:lnSpc>
                <a:spcPct val="150000"/>
              </a:lnSpc>
            </a:pPr>
            <a:r>
              <a:rPr lang="zh-CN" altLang="en-US" sz="1400" b="1" kern="100" dirty="0">
                <a:solidFill>
                  <a:srgbClr val="2E6CA4"/>
                </a:solidFill>
                <a:latin typeface="微软雅黑" panose="020B0503020204020204" pitchFamily="34" charset="-122"/>
                <a:ea typeface="微软雅黑" panose="020B0503020204020204" pitchFamily="34" charset="-122"/>
                <a:cs typeface="Times New Roman" panose="02020603050405020304" pitchFamily="18" charset="0"/>
              </a:rPr>
              <a:t>多功能政务平台</a:t>
            </a:r>
          </a:p>
        </p:txBody>
      </p:sp>
      <p:sp>
        <p:nvSpPr>
          <p:cNvPr id="27" name="箭头: V 形 26">
            <a:extLst>
              <a:ext uri="{FF2B5EF4-FFF2-40B4-BE49-F238E27FC236}">
                <a16:creationId xmlns:a16="http://schemas.microsoft.com/office/drawing/2014/main" id="{2B98C9BA-3347-4887-81F9-C3F71560433E}"/>
              </a:ext>
            </a:extLst>
          </p:cNvPr>
          <p:cNvSpPr/>
          <p:nvPr/>
        </p:nvSpPr>
        <p:spPr>
          <a:xfrm rot="5400000">
            <a:off x="3079191" y="3166990"/>
            <a:ext cx="317500" cy="317500"/>
          </a:xfrm>
          <a:prstGeom prst="chevron">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箭头: V 形 101">
            <a:extLst>
              <a:ext uri="{FF2B5EF4-FFF2-40B4-BE49-F238E27FC236}">
                <a16:creationId xmlns:a16="http://schemas.microsoft.com/office/drawing/2014/main" id="{8FB9F317-1835-40A3-9D82-93D56D1D92B9}"/>
              </a:ext>
            </a:extLst>
          </p:cNvPr>
          <p:cNvSpPr/>
          <p:nvPr/>
        </p:nvSpPr>
        <p:spPr>
          <a:xfrm rot="5400000">
            <a:off x="3076185" y="1762389"/>
            <a:ext cx="317500" cy="317500"/>
          </a:xfrm>
          <a:prstGeom prst="chevron">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箭头: 下 102">
            <a:extLst>
              <a:ext uri="{FF2B5EF4-FFF2-40B4-BE49-F238E27FC236}">
                <a16:creationId xmlns:a16="http://schemas.microsoft.com/office/drawing/2014/main" id="{09EE3C28-87B4-455B-BBBD-78C3AC4F6541}"/>
              </a:ext>
            </a:extLst>
          </p:cNvPr>
          <p:cNvSpPr/>
          <p:nvPr/>
        </p:nvSpPr>
        <p:spPr>
          <a:xfrm>
            <a:off x="3099907" y="5058782"/>
            <a:ext cx="238792" cy="482090"/>
          </a:xfrm>
          <a:prstGeom prst="down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3667EA32-ECFC-4DD6-9624-236DD473C280}"/>
              </a:ext>
            </a:extLst>
          </p:cNvPr>
          <p:cNvSpPr txBox="1"/>
          <p:nvPr/>
        </p:nvSpPr>
        <p:spPr>
          <a:xfrm>
            <a:off x="6215134" y="750734"/>
            <a:ext cx="5653090" cy="5828006"/>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kumimoji="1" lang="zh-CN" altLang="en-US" sz="2000" b="1" dirty="0">
                <a:solidFill>
                  <a:schemeClr val="accent5">
                    <a:lumMod val="75000"/>
                  </a:schemeClr>
                </a:solidFill>
              </a:rPr>
              <a:t>登录调用</a:t>
            </a:r>
            <a:r>
              <a:rPr kumimoji="1" lang="zh-Hans" altLang="en-US" sz="2000" b="1" dirty="0">
                <a:solidFill>
                  <a:schemeClr val="accent5">
                    <a:lumMod val="75000"/>
                  </a:schemeClr>
                </a:solidFill>
              </a:rPr>
              <a:t>：</a:t>
            </a:r>
            <a:r>
              <a:rPr kumimoji="1" lang="zh-CN" altLang="en-US" sz="2000" b="1" dirty="0">
                <a:solidFill>
                  <a:schemeClr val="accent5">
                    <a:lumMod val="75000"/>
                  </a:schemeClr>
                </a:solidFill>
              </a:rPr>
              <a:t>基于公私钥的账户体系</a:t>
            </a:r>
            <a:endParaRPr kumimoji="1" lang="en-US" altLang="zh-Hans" sz="2000" b="1" dirty="0">
              <a:solidFill>
                <a:schemeClr val="accent5">
                  <a:lumMod val="75000"/>
                </a:schemeClr>
              </a:solidFill>
            </a:endParaRPr>
          </a:p>
          <a:p>
            <a:pPr algn="ctr">
              <a:lnSpc>
                <a:spcPct val="125000"/>
              </a:lnSpc>
            </a:pPr>
            <a:r>
              <a:rPr kumimoji="1" lang="zh-CN" altLang="en-US" sz="2000" dirty="0"/>
              <a:t>账号与身份绑定</a:t>
            </a:r>
            <a:endParaRPr kumimoji="1" lang="en-US" altLang="zh-CN" sz="2000" dirty="0"/>
          </a:p>
          <a:p>
            <a:pPr algn="ctr">
              <a:lnSpc>
                <a:spcPct val="125000"/>
              </a:lnSpc>
            </a:pPr>
            <a:r>
              <a:rPr kumimoji="1" lang="zh-CN" altLang="en-US" sz="2000" dirty="0">
                <a:solidFill>
                  <a:schemeClr val="tx1"/>
                </a:solidFill>
              </a:rPr>
              <a:t>用户管理自己的信息数据</a:t>
            </a:r>
            <a:endParaRPr kumimoji="1" lang="en-US" altLang="zh-CN" sz="2000" dirty="0">
              <a:solidFill>
                <a:schemeClr val="tx1"/>
              </a:solidFill>
            </a:endParaRPr>
          </a:p>
          <a:p>
            <a:pPr algn="ctr">
              <a:lnSpc>
                <a:spcPct val="125000"/>
              </a:lnSpc>
            </a:pPr>
            <a:r>
              <a:rPr kumimoji="1" lang="zh-CN" altLang="en-US" sz="2000" dirty="0"/>
              <a:t>通过唯一入口利用公私钥调用签名</a:t>
            </a:r>
            <a:endParaRPr kumimoji="1" lang="en-US" altLang="zh-CN" sz="2000" dirty="0"/>
          </a:p>
          <a:p>
            <a:pPr algn="ctr">
              <a:lnSpc>
                <a:spcPct val="125000"/>
              </a:lnSpc>
            </a:pPr>
            <a:endParaRPr kumimoji="1" lang="en-US" altLang="zh-CN" sz="2000" dirty="0"/>
          </a:p>
          <a:p>
            <a:pPr marL="342900" indent="-342900">
              <a:lnSpc>
                <a:spcPct val="125000"/>
              </a:lnSpc>
              <a:buFont typeface="Arial" panose="020B0604020202020204" pitchFamily="34" charset="0"/>
              <a:buChar char="•"/>
            </a:pPr>
            <a:r>
              <a:rPr kumimoji="1" lang="zh-Hans" altLang="en-US" sz="2000" b="1" dirty="0">
                <a:solidFill>
                  <a:schemeClr val="accent5">
                    <a:lumMod val="75000"/>
                  </a:schemeClr>
                </a:solidFill>
              </a:rPr>
              <a:t>密钥托管：</a:t>
            </a:r>
            <a:r>
              <a:rPr kumimoji="1" lang="zh-CN" altLang="en-US" sz="2000" b="1" dirty="0">
                <a:solidFill>
                  <a:schemeClr val="accent5">
                    <a:lumMod val="75000"/>
                  </a:schemeClr>
                </a:solidFill>
              </a:rPr>
              <a:t>多种机制</a:t>
            </a:r>
            <a:r>
              <a:rPr kumimoji="1" lang="zh-Hans" altLang="en-US" sz="2000" b="1" dirty="0">
                <a:solidFill>
                  <a:schemeClr val="accent5">
                    <a:lumMod val="75000"/>
                  </a:schemeClr>
                </a:solidFill>
              </a:rPr>
              <a:t>托管用户个人私钥</a:t>
            </a:r>
            <a:endParaRPr kumimoji="1" lang="en-US" altLang="zh-Hans" sz="2000" b="1" dirty="0">
              <a:solidFill>
                <a:schemeClr val="accent5">
                  <a:lumMod val="75000"/>
                </a:schemeClr>
              </a:solidFill>
            </a:endParaRPr>
          </a:p>
          <a:p>
            <a:pPr algn="ctr">
              <a:lnSpc>
                <a:spcPct val="125000"/>
              </a:lnSpc>
            </a:pPr>
            <a:r>
              <a:rPr kumimoji="1" lang="zh-Hans" altLang="en-US" sz="2000" dirty="0"/>
              <a:t>助记词备份</a:t>
            </a:r>
            <a:endParaRPr kumimoji="1" lang="en-US" altLang="zh-Hans" sz="2000" dirty="0"/>
          </a:p>
          <a:p>
            <a:pPr algn="ctr">
              <a:lnSpc>
                <a:spcPct val="125000"/>
              </a:lnSpc>
            </a:pPr>
            <a:r>
              <a:rPr kumimoji="1" lang="en-US" altLang="zh-Hans" sz="2000" dirty="0" err="1"/>
              <a:t>Keystore</a:t>
            </a:r>
            <a:r>
              <a:rPr kumimoji="1" lang="zh-Hans" altLang="en-US" sz="2000" dirty="0"/>
              <a:t>备份</a:t>
            </a:r>
            <a:endParaRPr kumimoji="1" lang="en-US" altLang="zh-Hans" sz="2000" dirty="0"/>
          </a:p>
          <a:p>
            <a:pPr algn="ctr">
              <a:lnSpc>
                <a:spcPct val="125000"/>
              </a:lnSpc>
            </a:pPr>
            <a:r>
              <a:rPr kumimoji="1" lang="zh-Hans" altLang="en-US" sz="2000" dirty="0"/>
              <a:t>密钥的导入与导出</a:t>
            </a:r>
            <a:endParaRPr kumimoji="1" lang="en-US" altLang="zh-Hans" sz="2000" dirty="0"/>
          </a:p>
          <a:p>
            <a:pPr algn="ctr">
              <a:lnSpc>
                <a:spcPct val="125000"/>
              </a:lnSpc>
            </a:pPr>
            <a:r>
              <a:rPr kumimoji="1" lang="en-US" altLang="zh-Hans" sz="2000" dirty="0"/>
              <a:t>SIM</a:t>
            </a:r>
            <a:r>
              <a:rPr kumimoji="1" lang="zh-CN" altLang="en-US" sz="2000" dirty="0"/>
              <a:t>备份</a:t>
            </a:r>
            <a:endParaRPr kumimoji="1" lang="en-US" altLang="zh-CN" sz="2000" dirty="0"/>
          </a:p>
          <a:p>
            <a:pPr algn="ctr">
              <a:lnSpc>
                <a:spcPct val="125000"/>
              </a:lnSpc>
            </a:pPr>
            <a:endParaRPr kumimoji="1" lang="en-US" altLang="zh-Hans" sz="2000" dirty="0"/>
          </a:p>
          <a:p>
            <a:pPr marL="342900" indent="-342900">
              <a:lnSpc>
                <a:spcPct val="125000"/>
              </a:lnSpc>
              <a:buFont typeface="Arial" panose="020B0604020202020204" pitchFamily="34" charset="0"/>
              <a:buChar char="•"/>
            </a:pPr>
            <a:r>
              <a:rPr kumimoji="1" lang="zh-Hans" altLang="en-US" sz="2000" b="1" dirty="0">
                <a:solidFill>
                  <a:schemeClr val="accent5">
                    <a:lumMod val="75000"/>
                  </a:schemeClr>
                </a:solidFill>
              </a:rPr>
              <a:t>多</a:t>
            </a:r>
            <a:r>
              <a:rPr kumimoji="1" lang="zh-CN" altLang="en-US" sz="2000" b="1" dirty="0">
                <a:solidFill>
                  <a:schemeClr val="accent5">
                    <a:lumMod val="75000"/>
                  </a:schemeClr>
                </a:solidFill>
              </a:rPr>
              <a:t>功能政务系统</a:t>
            </a:r>
            <a:r>
              <a:rPr kumimoji="1" lang="zh-Hans" altLang="en-US" sz="2000" b="1" dirty="0">
                <a:solidFill>
                  <a:schemeClr val="accent5">
                    <a:lumMod val="75000"/>
                  </a:schemeClr>
                </a:solidFill>
              </a:rPr>
              <a:t>：为</a:t>
            </a:r>
            <a:r>
              <a:rPr kumimoji="1" lang="zh-CN" altLang="en-US" sz="2000" b="1" dirty="0">
                <a:solidFill>
                  <a:schemeClr val="accent5">
                    <a:lumMod val="75000"/>
                  </a:schemeClr>
                </a:solidFill>
              </a:rPr>
              <a:t>民众提供一站式服务</a:t>
            </a:r>
            <a:endParaRPr kumimoji="1" lang="en-US" altLang="zh-Hans" sz="2000" b="1" dirty="0">
              <a:solidFill>
                <a:schemeClr val="accent5">
                  <a:lumMod val="75000"/>
                </a:schemeClr>
              </a:solidFill>
            </a:endParaRPr>
          </a:p>
          <a:p>
            <a:pPr algn="ctr">
              <a:lnSpc>
                <a:spcPct val="125000"/>
              </a:lnSpc>
            </a:pPr>
            <a:r>
              <a:rPr kumimoji="1" lang="zh-CN" altLang="en-US" sz="2000" dirty="0">
                <a:solidFill>
                  <a:schemeClr val="tx1"/>
                </a:solidFill>
              </a:rPr>
              <a:t>接入多种政务服务</a:t>
            </a:r>
            <a:endParaRPr kumimoji="1" lang="en-US" altLang="zh-CN" sz="2000" dirty="0">
              <a:solidFill>
                <a:schemeClr val="tx1"/>
              </a:solidFill>
            </a:endParaRPr>
          </a:p>
          <a:p>
            <a:pPr algn="ctr">
              <a:lnSpc>
                <a:spcPct val="125000"/>
              </a:lnSpc>
            </a:pPr>
            <a:r>
              <a:rPr kumimoji="1" lang="zh-CN" altLang="en-US" sz="2000" dirty="0">
                <a:solidFill>
                  <a:schemeClr val="tx1"/>
                </a:solidFill>
              </a:rPr>
              <a:t>线上完成政务办理</a:t>
            </a:r>
            <a:endParaRPr kumimoji="1" lang="en-US" altLang="zh-CN" sz="2000" dirty="0">
              <a:solidFill>
                <a:schemeClr val="tx1"/>
              </a:solidFill>
            </a:endParaRPr>
          </a:p>
          <a:p>
            <a:pPr algn="ctr">
              <a:lnSpc>
                <a:spcPct val="125000"/>
              </a:lnSpc>
            </a:pPr>
            <a:r>
              <a:rPr kumimoji="1" lang="zh-CN" altLang="en-US" sz="2000" dirty="0">
                <a:solidFill>
                  <a:schemeClr val="tx1"/>
                </a:solidFill>
              </a:rPr>
              <a:t>减少线下跑腿</a:t>
            </a:r>
            <a:endParaRPr kumimoji="1" lang="en-US" altLang="zh-Hans" sz="2000" dirty="0">
              <a:solidFill>
                <a:schemeClr val="tx1"/>
              </a:solidFill>
            </a:endParaRPr>
          </a:p>
        </p:txBody>
      </p:sp>
    </p:spTree>
    <p:extLst>
      <p:ext uri="{BB962C8B-B14F-4D97-AF65-F5344CB8AC3E}">
        <p14:creationId xmlns:p14="http://schemas.microsoft.com/office/powerpoint/2010/main" val="255819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675807" cy="369332"/>
          </a:xfrm>
        </p:spPr>
        <p:txBody>
          <a:bodyPr/>
          <a:lstStyle/>
          <a:p>
            <a:r>
              <a:rPr lang="zh-CN" altLang="en-US" dirty="0"/>
              <a:t>安全备份保障</a:t>
            </a:r>
          </a:p>
        </p:txBody>
      </p:sp>
      <p:sp>
        <p:nvSpPr>
          <p:cNvPr id="28" name="椭圆 27">
            <a:extLst>
              <a:ext uri="{FF2B5EF4-FFF2-40B4-BE49-F238E27FC236}">
                <a16:creationId xmlns:a16="http://schemas.microsoft.com/office/drawing/2014/main" id="{0DC00939-13C6-4E33-ACE1-58A1385B39B4}"/>
              </a:ext>
            </a:extLst>
          </p:cNvPr>
          <p:cNvSpPr/>
          <p:nvPr/>
        </p:nvSpPr>
        <p:spPr>
          <a:xfrm>
            <a:off x="939454" y="1828800"/>
            <a:ext cx="1340284" cy="134028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03FCF7B3-1653-4327-9D70-580AFB480AF4}"/>
              </a:ext>
            </a:extLst>
          </p:cNvPr>
          <p:cNvSpPr/>
          <p:nvPr/>
        </p:nvSpPr>
        <p:spPr>
          <a:xfrm>
            <a:off x="6791197" y="1828800"/>
            <a:ext cx="1340284" cy="1340284"/>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703B0001-68FD-428C-8B9B-E6BD90F08B6E}"/>
              </a:ext>
            </a:extLst>
          </p:cNvPr>
          <p:cNvSpPr/>
          <p:nvPr/>
        </p:nvSpPr>
        <p:spPr>
          <a:xfrm>
            <a:off x="9798342" y="3549041"/>
            <a:ext cx="1340284" cy="1340284"/>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50D57872-EA2B-467A-BA8D-34EB858A390E}"/>
              </a:ext>
            </a:extLst>
          </p:cNvPr>
          <p:cNvSpPr/>
          <p:nvPr/>
        </p:nvSpPr>
        <p:spPr>
          <a:xfrm>
            <a:off x="3699355" y="3549041"/>
            <a:ext cx="1340284" cy="1340284"/>
          </a:xfrm>
          <a:prstGeom prst="ellipse">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4" name="图片 33">
            <a:extLst>
              <a:ext uri="{FF2B5EF4-FFF2-40B4-BE49-F238E27FC236}">
                <a16:creationId xmlns:a16="http://schemas.microsoft.com/office/drawing/2014/main" id="{5D780BFA-1DAA-4C61-8636-7CBBC2B3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091" y="3721777"/>
            <a:ext cx="994811" cy="994811"/>
          </a:xfrm>
          <a:prstGeom prst="rect">
            <a:avLst/>
          </a:prstGeom>
        </p:spPr>
      </p:pic>
      <p:pic>
        <p:nvPicPr>
          <p:cNvPr id="35" name="图片 34">
            <a:extLst>
              <a:ext uri="{FF2B5EF4-FFF2-40B4-BE49-F238E27FC236}">
                <a16:creationId xmlns:a16="http://schemas.microsoft.com/office/drawing/2014/main" id="{595C0BD1-E6B2-4C4A-A8ED-246CD1FD9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132" y="2021040"/>
            <a:ext cx="954414" cy="954414"/>
          </a:xfrm>
          <a:prstGeom prst="rect">
            <a:avLst/>
          </a:prstGeom>
        </p:spPr>
      </p:pic>
      <p:cxnSp>
        <p:nvCxnSpPr>
          <p:cNvPr id="37" name="直线连接符 37">
            <a:extLst>
              <a:ext uri="{FF2B5EF4-FFF2-40B4-BE49-F238E27FC236}">
                <a16:creationId xmlns:a16="http://schemas.microsoft.com/office/drawing/2014/main" id="{0EDC6083-1052-4308-BCE5-92DEA3548538}"/>
              </a:ext>
            </a:extLst>
          </p:cNvPr>
          <p:cNvCxnSpPr/>
          <p:nvPr/>
        </p:nvCxnSpPr>
        <p:spPr>
          <a:xfrm>
            <a:off x="413359" y="3652979"/>
            <a:ext cx="243004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线连接符 38">
            <a:extLst>
              <a:ext uri="{FF2B5EF4-FFF2-40B4-BE49-F238E27FC236}">
                <a16:creationId xmlns:a16="http://schemas.microsoft.com/office/drawing/2014/main" id="{99014519-BCC9-40F2-BF33-7290B584297D}"/>
              </a:ext>
            </a:extLst>
          </p:cNvPr>
          <p:cNvCxnSpPr/>
          <p:nvPr/>
        </p:nvCxnSpPr>
        <p:spPr>
          <a:xfrm>
            <a:off x="3217102" y="3078623"/>
            <a:ext cx="2430049"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线连接符 39">
            <a:extLst>
              <a:ext uri="{FF2B5EF4-FFF2-40B4-BE49-F238E27FC236}">
                <a16:creationId xmlns:a16="http://schemas.microsoft.com/office/drawing/2014/main" id="{6C11924D-3B8D-4AC8-BB02-FF9E46BA4C2D}"/>
              </a:ext>
            </a:extLst>
          </p:cNvPr>
          <p:cNvCxnSpPr/>
          <p:nvPr/>
        </p:nvCxnSpPr>
        <p:spPr>
          <a:xfrm>
            <a:off x="6223935" y="3652979"/>
            <a:ext cx="243004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线连接符 40">
            <a:extLst>
              <a:ext uri="{FF2B5EF4-FFF2-40B4-BE49-F238E27FC236}">
                <a16:creationId xmlns:a16="http://schemas.microsoft.com/office/drawing/2014/main" id="{9D9A411C-0BB8-4E57-98E3-28BA8AA5B8C7}"/>
              </a:ext>
            </a:extLst>
          </p:cNvPr>
          <p:cNvCxnSpPr/>
          <p:nvPr/>
        </p:nvCxnSpPr>
        <p:spPr>
          <a:xfrm>
            <a:off x="9314145" y="3063810"/>
            <a:ext cx="2430049"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1A0BBF0-0D8F-4287-A85B-46A46CB7048F}"/>
              </a:ext>
            </a:extLst>
          </p:cNvPr>
          <p:cNvSpPr txBox="1"/>
          <p:nvPr/>
        </p:nvSpPr>
        <p:spPr>
          <a:xfrm>
            <a:off x="894848" y="3241109"/>
            <a:ext cx="1467069" cy="400110"/>
          </a:xfrm>
          <a:prstGeom prst="rect">
            <a:avLst/>
          </a:prstGeom>
          <a:noFill/>
        </p:spPr>
        <p:txBody>
          <a:bodyPr wrap="none" rtlCol="0">
            <a:spAutoFit/>
          </a:bodyPr>
          <a:lstStyle/>
          <a:p>
            <a:pPr algn="ctr"/>
            <a:r>
              <a:rPr kumimoji="1" lang="zh-CN" altLang="en-US" sz="2000" b="1" dirty="0">
                <a:solidFill>
                  <a:schemeClr val="accent1">
                    <a:lumMod val="75000"/>
                  </a:schemeClr>
                </a:solidFill>
              </a:rPr>
              <a:t>助记词备份</a:t>
            </a:r>
          </a:p>
        </p:txBody>
      </p:sp>
      <p:sp>
        <p:nvSpPr>
          <p:cNvPr id="42" name="文本框 41">
            <a:extLst>
              <a:ext uri="{FF2B5EF4-FFF2-40B4-BE49-F238E27FC236}">
                <a16:creationId xmlns:a16="http://schemas.microsoft.com/office/drawing/2014/main" id="{AF31BA43-8A55-4F94-A4DD-7A93CFB39591}"/>
              </a:ext>
            </a:extLst>
          </p:cNvPr>
          <p:cNvSpPr txBox="1"/>
          <p:nvPr/>
        </p:nvSpPr>
        <p:spPr>
          <a:xfrm>
            <a:off x="3540965" y="3093683"/>
            <a:ext cx="1805302" cy="400110"/>
          </a:xfrm>
          <a:prstGeom prst="rect">
            <a:avLst/>
          </a:prstGeom>
          <a:noFill/>
        </p:spPr>
        <p:txBody>
          <a:bodyPr wrap="none" rtlCol="0">
            <a:spAutoFit/>
          </a:bodyPr>
          <a:lstStyle/>
          <a:p>
            <a:pPr algn="ctr"/>
            <a:r>
              <a:rPr kumimoji="1" lang="en-US" altLang="zh-CN" sz="2000" b="1" dirty="0" err="1">
                <a:solidFill>
                  <a:schemeClr val="bg2">
                    <a:lumMod val="25000"/>
                  </a:schemeClr>
                </a:solidFill>
              </a:rPr>
              <a:t>keystore</a:t>
            </a:r>
            <a:r>
              <a:rPr kumimoji="1" lang="zh-CN" altLang="en-US" sz="2000" b="1" dirty="0">
                <a:solidFill>
                  <a:schemeClr val="bg2">
                    <a:lumMod val="25000"/>
                  </a:schemeClr>
                </a:solidFill>
              </a:rPr>
              <a:t>备份</a:t>
            </a:r>
          </a:p>
        </p:txBody>
      </p:sp>
      <p:sp>
        <p:nvSpPr>
          <p:cNvPr id="43" name="文本框 42">
            <a:extLst>
              <a:ext uri="{FF2B5EF4-FFF2-40B4-BE49-F238E27FC236}">
                <a16:creationId xmlns:a16="http://schemas.microsoft.com/office/drawing/2014/main" id="{7B349C18-16CA-4BBD-9324-D4A7B2465746}"/>
              </a:ext>
            </a:extLst>
          </p:cNvPr>
          <p:cNvSpPr txBox="1"/>
          <p:nvPr/>
        </p:nvSpPr>
        <p:spPr>
          <a:xfrm>
            <a:off x="9799641" y="3095669"/>
            <a:ext cx="1459054" cy="400110"/>
          </a:xfrm>
          <a:prstGeom prst="rect">
            <a:avLst/>
          </a:prstGeom>
          <a:noFill/>
        </p:spPr>
        <p:txBody>
          <a:bodyPr wrap="none" rtlCol="0">
            <a:spAutoFit/>
          </a:bodyPr>
          <a:lstStyle/>
          <a:p>
            <a:pPr algn="ctr"/>
            <a:r>
              <a:rPr kumimoji="1" lang="en-US" altLang="zh-CN" sz="2000" b="1" dirty="0">
                <a:solidFill>
                  <a:schemeClr val="bg2">
                    <a:lumMod val="25000"/>
                  </a:schemeClr>
                </a:solidFill>
              </a:rPr>
              <a:t>SIM</a:t>
            </a:r>
            <a:r>
              <a:rPr kumimoji="1" lang="zh-CN" altLang="en-US" sz="2000" b="1" dirty="0">
                <a:solidFill>
                  <a:schemeClr val="bg2">
                    <a:lumMod val="25000"/>
                  </a:schemeClr>
                </a:solidFill>
              </a:rPr>
              <a:t>卡备份</a:t>
            </a:r>
          </a:p>
        </p:txBody>
      </p:sp>
      <p:sp>
        <p:nvSpPr>
          <p:cNvPr id="44" name="文本框 43">
            <a:extLst>
              <a:ext uri="{FF2B5EF4-FFF2-40B4-BE49-F238E27FC236}">
                <a16:creationId xmlns:a16="http://schemas.microsoft.com/office/drawing/2014/main" id="{F3B3ED10-CDE0-4E9F-ADF1-CEAD80602510}"/>
              </a:ext>
            </a:extLst>
          </p:cNvPr>
          <p:cNvSpPr txBox="1"/>
          <p:nvPr/>
        </p:nvSpPr>
        <p:spPr>
          <a:xfrm>
            <a:off x="6471327" y="3241109"/>
            <a:ext cx="1980029" cy="400110"/>
          </a:xfrm>
          <a:prstGeom prst="rect">
            <a:avLst/>
          </a:prstGeom>
          <a:noFill/>
        </p:spPr>
        <p:txBody>
          <a:bodyPr wrap="none" rtlCol="0">
            <a:spAutoFit/>
          </a:bodyPr>
          <a:lstStyle/>
          <a:p>
            <a:pPr algn="ctr"/>
            <a:r>
              <a:rPr kumimoji="1" lang="zh-CN" altLang="en-US" sz="2000" b="1" dirty="0">
                <a:solidFill>
                  <a:schemeClr val="accent1">
                    <a:lumMod val="75000"/>
                  </a:schemeClr>
                </a:solidFill>
              </a:rPr>
              <a:t>密钥导入及导出</a:t>
            </a:r>
          </a:p>
        </p:txBody>
      </p:sp>
      <p:sp>
        <p:nvSpPr>
          <p:cNvPr id="45" name="文本框 44">
            <a:extLst>
              <a:ext uri="{FF2B5EF4-FFF2-40B4-BE49-F238E27FC236}">
                <a16:creationId xmlns:a16="http://schemas.microsoft.com/office/drawing/2014/main" id="{44F1EFB1-13C6-4EC4-933F-A777A541062B}"/>
              </a:ext>
            </a:extLst>
          </p:cNvPr>
          <p:cNvSpPr txBox="1"/>
          <p:nvPr/>
        </p:nvSpPr>
        <p:spPr>
          <a:xfrm>
            <a:off x="127425" y="3826122"/>
            <a:ext cx="3026966" cy="2264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dirty="0"/>
              <a:t>平台提供助记词生成器</a:t>
            </a:r>
            <a:endParaRPr kumimoji="1" lang="en-US" altLang="zh-CN" sz="1600" dirty="0"/>
          </a:p>
          <a:p>
            <a:pPr marL="285750" indent="-285750">
              <a:lnSpc>
                <a:spcPct val="150000"/>
              </a:lnSpc>
              <a:buFont typeface="Arial" panose="020B0604020202020204" pitchFamily="34" charset="0"/>
              <a:buChar char="•"/>
            </a:pPr>
            <a:r>
              <a:rPr kumimoji="1" lang="zh-CN" altLang="en-US" sz="1600" dirty="0"/>
              <a:t>生成器将私钥转换成用户能够理解、记忆的一串字符</a:t>
            </a:r>
            <a:endParaRPr kumimoji="1" lang="en-US" altLang="zh-CN" sz="1600" dirty="0"/>
          </a:p>
          <a:p>
            <a:pPr marL="285750" indent="-285750">
              <a:lnSpc>
                <a:spcPct val="150000"/>
              </a:lnSpc>
              <a:buFont typeface="Arial" panose="020B0604020202020204" pitchFamily="34" charset="0"/>
              <a:buChar char="•"/>
            </a:pPr>
            <a:r>
              <a:rPr kumimoji="1" lang="zh-CN" altLang="en-US" sz="1600" dirty="0"/>
              <a:t>该字符串等同于私钥，用户可以凭借字符串完成签名等操作。</a:t>
            </a:r>
            <a:endParaRPr kumimoji="1" lang="en-US" altLang="zh-CN" sz="1600" dirty="0"/>
          </a:p>
        </p:txBody>
      </p:sp>
      <p:sp>
        <p:nvSpPr>
          <p:cNvPr id="46" name="矩形 45">
            <a:extLst>
              <a:ext uri="{FF2B5EF4-FFF2-40B4-BE49-F238E27FC236}">
                <a16:creationId xmlns:a16="http://schemas.microsoft.com/office/drawing/2014/main" id="{CA86E3D1-F3F6-4F15-8C30-9CA160A95915}"/>
              </a:ext>
            </a:extLst>
          </p:cNvPr>
          <p:cNvSpPr/>
          <p:nvPr/>
        </p:nvSpPr>
        <p:spPr>
          <a:xfrm>
            <a:off x="2968668" y="1041318"/>
            <a:ext cx="3022570" cy="1895519"/>
          </a:xfrm>
          <a:prstGeom prst="rect">
            <a:avLst/>
          </a:prstGeom>
        </p:spPr>
        <p:txBody>
          <a:bodyPr wrap="square">
            <a:spAutoFit/>
          </a:bodyPr>
          <a:lstStyle/>
          <a:p>
            <a:pPr marL="285750" indent="-285750">
              <a:lnSpc>
                <a:spcPct val="150000"/>
              </a:lnSpc>
              <a:buFont typeface="Arial" panose="020B0604020202020204" pitchFamily="34" charset="0"/>
              <a:buChar char="•"/>
            </a:pPr>
            <a:r>
              <a:rPr kumimoji="1" lang="zh-CN" altLang="en-US" sz="1600" dirty="0"/>
              <a:t>平台提供用户利用自定义密码对私钥备份的功能。</a:t>
            </a:r>
            <a:endParaRPr kumimoji="1" lang="en-US" altLang="zh-CN" sz="1600" dirty="0"/>
          </a:p>
          <a:p>
            <a:pPr marL="285750" indent="-285750">
              <a:lnSpc>
                <a:spcPct val="150000"/>
              </a:lnSpc>
              <a:buFont typeface="Arial" panose="020B0604020202020204" pitchFamily="34" charset="0"/>
              <a:buChar char="•"/>
            </a:pPr>
            <a:r>
              <a:rPr kumimoji="1" lang="zh-CN" altLang="en-US" sz="1600" dirty="0"/>
              <a:t>通过备份文件以及密码就能够获取私钥。</a:t>
            </a:r>
            <a:endParaRPr kumimoji="1" lang="en-US" altLang="zh-CN" sz="1600" dirty="0"/>
          </a:p>
          <a:p>
            <a:pPr marL="285750" indent="-285750">
              <a:lnSpc>
                <a:spcPct val="150000"/>
              </a:lnSpc>
              <a:buFont typeface="Arial" panose="020B0604020202020204" pitchFamily="34" charset="0"/>
              <a:buChar char="•"/>
            </a:pPr>
            <a:endParaRPr kumimoji="1" lang="en-US" altLang="zh-CN" sz="1600" dirty="0"/>
          </a:p>
        </p:txBody>
      </p:sp>
      <p:sp>
        <p:nvSpPr>
          <p:cNvPr id="47" name="文本框 46">
            <a:extLst>
              <a:ext uri="{FF2B5EF4-FFF2-40B4-BE49-F238E27FC236}">
                <a16:creationId xmlns:a16="http://schemas.microsoft.com/office/drawing/2014/main" id="{2A9227D4-8C6A-4CB2-BAE9-801B06E29190}"/>
              </a:ext>
            </a:extLst>
          </p:cNvPr>
          <p:cNvSpPr txBox="1"/>
          <p:nvPr/>
        </p:nvSpPr>
        <p:spPr>
          <a:xfrm>
            <a:off x="5953660" y="3823385"/>
            <a:ext cx="3018774" cy="1895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dirty="0"/>
              <a:t>平台提供多种密钥导入及导出机制。</a:t>
            </a:r>
            <a:endParaRPr kumimoji="1" lang="en-US" altLang="zh-CN" sz="1600" dirty="0"/>
          </a:p>
          <a:p>
            <a:pPr marL="285750" indent="-285750">
              <a:lnSpc>
                <a:spcPct val="150000"/>
              </a:lnSpc>
              <a:buFont typeface="Arial" panose="020B0604020202020204" pitchFamily="34" charset="0"/>
              <a:buChar char="•"/>
            </a:pPr>
            <a:r>
              <a:rPr kumimoji="1" lang="zh-CN" altLang="en-US" sz="1600" dirty="0"/>
              <a:t>凭借导出及导入功能，用户可以跨平台，跨设备地登录使用系统。</a:t>
            </a:r>
            <a:endParaRPr kumimoji="1" lang="en-US" altLang="zh-CN" sz="1600" dirty="0"/>
          </a:p>
        </p:txBody>
      </p:sp>
      <p:sp>
        <p:nvSpPr>
          <p:cNvPr id="48" name="文本框 47">
            <a:extLst>
              <a:ext uri="{FF2B5EF4-FFF2-40B4-BE49-F238E27FC236}">
                <a16:creationId xmlns:a16="http://schemas.microsoft.com/office/drawing/2014/main" id="{833C1DE0-D529-42CC-A2FF-6A2CB2554E54}"/>
              </a:ext>
            </a:extLst>
          </p:cNvPr>
          <p:cNvSpPr txBox="1"/>
          <p:nvPr/>
        </p:nvSpPr>
        <p:spPr>
          <a:xfrm>
            <a:off x="8959097" y="833220"/>
            <a:ext cx="3018774" cy="2264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600" dirty="0"/>
              <a:t>趣链科技与运营商合作提出</a:t>
            </a:r>
            <a:r>
              <a:rPr kumimoji="1" lang="en-US" altLang="zh-CN" sz="1600" dirty="0"/>
              <a:t>SIM</a:t>
            </a:r>
            <a:r>
              <a:rPr kumimoji="1" lang="zh-CN" altLang="en-US" sz="1600" dirty="0"/>
              <a:t>保存公私钥技术</a:t>
            </a:r>
            <a:endParaRPr kumimoji="1" lang="en-US" altLang="zh-CN" sz="1600" dirty="0"/>
          </a:p>
          <a:p>
            <a:pPr marL="285750" indent="-285750">
              <a:lnSpc>
                <a:spcPct val="150000"/>
              </a:lnSpc>
              <a:buFont typeface="Arial" panose="020B0604020202020204" pitchFamily="34" charset="0"/>
              <a:buChar char="•"/>
            </a:pPr>
            <a:r>
              <a:rPr kumimoji="1" lang="en-US" altLang="zh-CN" sz="1600" dirty="0"/>
              <a:t>SIM</a:t>
            </a:r>
            <a:r>
              <a:rPr kumimoji="1" lang="zh-CN" altLang="en-US" sz="1600" dirty="0"/>
              <a:t>备份进一步将人与身份绑定</a:t>
            </a:r>
            <a:endParaRPr kumimoji="1" lang="en-US" altLang="zh-CN" sz="1600" dirty="0"/>
          </a:p>
          <a:p>
            <a:pPr marL="285750" indent="-285750">
              <a:lnSpc>
                <a:spcPct val="150000"/>
              </a:lnSpc>
              <a:buFont typeface="Arial" panose="020B0604020202020204" pitchFamily="34" charset="0"/>
              <a:buChar char="•"/>
            </a:pPr>
            <a:r>
              <a:rPr kumimoji="1" lang="zh-CN" altLang="en-US" sz="1600" dirty="0"/>
              <a:t>以该技术为更多应用场景，如支付，提供了基础</a:t>
            </a:r>
            <a:endParaRPr kumimoji="1" lang="en-US" altLang="zh-CN" sz="1600" dirty="0"/>
          </a:p>
        </p:txBody>
      </p:sp>
      <p:cxnSp>
        <p:nvCxnSpPr>
          <p:cNvPr id="49" name="肘形连接符 49">
            <a:extLst>
              <a:ext uri="{FF2B5EF4-FFF2-40B4-BE49-F238E27FC236}">
                <a16:creationId xmlns:a16="http://schemas.microsoft.com/office/drawing/2014/main" id="{BD581404-D673-4AF1-9AF6-0597B6168043}"/>
              </a:ext>
            </a:extLst>
          </p:cNvPr>
          <p:cNvCxnSpPr>
            <a:stCxn id="32" idx="6"/>
            <a:endCxn id="35" idx="2"/>
          </p:cNvCxnSpPr>
          <p:nvPr/>
        </p:nvCxnSpPr>
        <p:spPr>
          <a:xfrm>
            <a:off x="2279738" y="2498942"/>
            <a:ext cx="1419617" cy="1720241"/>
          </a:xfrm>
          <a:prstGeom prst="bentConnector3">
            <a:avLst>
              <a:gd name="adj1" fmla="val 50000"/>
            </a:avLst>
          </a:prstGeom>
          <a:ln w="28575">
            <a:solidFill>
              <a:schemeClr val="bg2">
                <a:lumMod val="2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肘形连接符 50">
            <a:extLst>
              <a:ext uri="{FF2B5EF4-FFF2-40B4-BE49-F238E27FC236}">
                <a16:creationId xmlns:a16="http://schemas.microsoft.com/office/drawing/2014/main" id="{6E297C1A-1293-426D-B0A2-966FDF25E643}"/>
              </a:ext>
            </a:extLst>
          </p:cNvPr>
          <p:cNvCxnSpPr>
            <a:cxnSpLocks/>
          </p:cNvCxnSpPr>
          <p:nvPr/>
        </p:nvCxnSpPr>
        <p:spPr>
          <a:xfrm flipV="1">
            <a:off x="5039639" y="2505869"/>
            <a:ext cx="1751558" cy="1720242"/>
          </a:xfrm>
          <a:prstGeom prst="bentConnector3">
            <a:avLst/>
          </a:prstGeom>
          <a:ln w="28575">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肘形连接符 51">
            <a:extLst>
              <a:ext uri="{FF2B5EF4-FFF2-40B4-BE49-F238E27FC236}">
                <a16:creationId xmlns:a16="http://schemas.microsoft.com/office/drawing/2014/main" id="{D3B2087C-74EF-45FD-999D-CCBCC8DE5C0B}"/>
              </a:ext>
            </a:extLst>
          </p:cNvPr>
          <p:cNvCxnSpPr>
            <a:cxnSpLocks/>
            <a:endCxn id="34" idx="2"/>
          </p:cNvCxnSpPr>
          <p:nvPr/>
        </p:nvCxnSpPr>
        <p:spPr>
          <a:xfrm>
            <a:off x="8131481" y="2498942"/>
            <a:ext cx="1666861" cy="1720241"/>
          </a:xfrm>
          <a:prstGeom prst="bentConnector3">
            <a:avLst/>
          </a:prstGeom>
          <a:ln w="28575">
            <a:solidFill>
              <a:schemeClr val="bg2">
                <a:lumMod val="25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2E77414C-DF29-4657-892F-C771044E7B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5920" y="3577287"/>
            <a:ext cx="1265128" cy="1265128"/>
          </a:xfrm>
          <a:prstGeom prst="rect">
            <a:avLst/>
          </a:prstGeom>
        </p:spPr>
      </p:pic>
      <p:pic>
        <p:nvPicPr>
          <p:cNvPr id="4" name="图片 3">
            <a:extLst>
              <a:ext uri="{FF2B5EF4-FFF2-40B4-BE49-F238E27FC236}">
                <a16:creationId xmlns:a16="http://schemas.microsoft.com/office/drawing/2014/main" id="{9E975F20-992A-48C1-8F89-DE66BAF53E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409" y="1994788"/>
            <a:ext cx="1004374" cy="1004374"/>
          </a:xfrm>
          <a:prstGeom prst="rect">
            <a:avLst/>
          </a:prstGeom>
        </p:spPr>
      </p:pic>
    </p:spTree>
    <p:extLst>
      <p:ext uri="{BB962C8B-B14F-4D97-AF65-F5344CB8AC3E}">
        <p14:creationId xmlns:p14="http://schemas.microsoft.com/office/powerpoint/2010/main" val="167167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444975" cy="369332"/>
          </a:xfrm>
        </p:spPr>
        <p:txBody>
          <a:bodyPr/>
          <a:lstStyle/>
          <a:p>
            <a:r>
              <a:rPr lang="zh-CN" altLang="en-US" dirty="0"/>
              <a:t>电子化证明</a:t>
            </a:r>
          </a:p>
        </p:txBody>
      </p:sp>
      <p:sp>
        <p:nvSpPr>
          <p:cNvPr id="37" name="矩形 36">
            <a:extLst>
              <a:ext uri="{FF2B5EF4-FFF2-40B4-BE49-F238E27FC236}">
                <a16:creationId xmlns:a16="http://schemas.microsoft.com/office/drawing/2014/main" id="{B827EC1D-B00C-45A9-B3D8-C5968142998C}"/>
              </a:ext>
            </a:extLst>
          </p:cNvPr>
          <p:cNvSpPr/>
          <p:nvPr/>
        </p:nvSpPr>
        <p:spPr>
          <a:xfrm>
            <a:off x="282691" y="2800116"/>
            <a:ext cx="1607858" cy="377411"/>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用户发起申请</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矩形 41">
            <a:extLst>
              <a:ext uri="{FF2B5EF4-FFF2-40B4-BE49-F238E27FC236}">
                <a16:creationId xmlns:a16="http://schemas.microsoft.com/office/drawing/2014/main" id="{6D819B1D-0EB6-42DB-BF33-091AD04AAA49}"/>
              </a:ext>
            </a:extLst>
          </p:cNvPr>
          <p:cNvSpPr/>
          <p:nvPr/>
        </p:nvSpPr>
        <p:spPr>
          <a:xfrm>
            <a:off x="1739099" y="2797787"/>
            <a:ext cx="2265783"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开具方开具</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签名后的材料</a:t>
            </a:r>
          </a:p>
        </p:txBody>
      </p:sp>
      <p:sp>
        <p:nvSpPr>
          <p:cNvPr id="43" name="矩形 42">
            <a:extLst>
              <a:ext uri="{FF2B5EF4-FFF2-40B4-BE49-F238E27FC236}">
                <a16:creationId xmlns:a16="http://schemas.microsoft.com/office/drawing/2014/main" id="{ECB73249-41D4-49F7-82F2-71A964D5338E}"/>
              </a:ext>
            </a:extLst>
          </p:cNvPr>
          <p:cNvSpPr/>
          <p:nvPr/>
        </p:nvSpPr>
        <p:spPr>
          <a:xfrm>
            <a:off x="4110117" y="1234590"/>
            <a:ext cx="559831" cy="377411"/>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线上</a:t>
            </a:r>
          </a:p>
        </p:txBody>
      </p:sp>
      <p:sp>
        <p:nvSpPr>
          <p:cNvPr id="44" name="矩形 43">
            <a:extLst>
              <a:ext uri="{FF2B5EF4-FFF2-40B4-BE49-F238E27FC236}">
                <a16:creationId xmlns:a16="http://schemas.microsoft.com/office/drawing/2014/main" id="{21BE0491-7BAD-4A2A-AA49-ED808F1208D0}"/>
              </a:ext>
            </a:extLst>
          </p:cNvPr>
          <p:cNvSpPr/>
          <p:nvPr/>
        </p:nvSpPr>
        <p:spPr>
          <a:xfrm>
            <a:off x="4040845" y="3258460"/>
            <a:ext cx="698376" cy="377411"/>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线下</a:t>
            </a:r>
          </a:p>
        </p:txBody>
      </p:sp>
      <p:sp>
        <p:nvSpPr>
          <p:cNvPr id="46" name="矩形 45">
            <a:extLst>
              <a:ext uri="{FF2B5EF4-FFF2-40B4-BE49-F238E27FC236}">
                <a16:creationId xmlns:a16="http://schemas.microsoft.com/office/drawing/2014/main" id="{93D8B101-8B67-4BA4-8D77-05B50324CEA3}"/>
              </a:ext>
            </a:extLst>
          </p:cNvPr>
          <p:cNvSpPr/>
          <p:nvPr/>
        </p:nvSpPr>
        <p:spPr>
          <a:xfrm>
            <a:off x="4782796" y="1756668"/>
            <a:ext cx="2132322"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开具方加密文件后</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传输到在线服务器</a:t>
            </a:r>
          </a:p>
        </p:txBody>
      </p:sp>
      <p:sp>
        <p:nvSpPr>
          <p:cNvPr id="47" name="矩形 46">
            <a:extLst>
              <a:ext uri="{FF2B5EF4-FFF2-40B4-BE49-F238E27FC236}">
                <a16:creationId xmlns:a16="http://schemas.microsoft.com/office/drawing/2014/main" id="{CF60B7B6-0077-4AE8-B326-1ABA6879FB57}"/>
              </a:ext>
            </a:extLst>
          </p:cNvPr>
          <p:cNvSpPr/>
          <p:nvPr/>
        </p:nvSpPr>
        <p:spPr>
          <a:xfrm>
            <a:off x="7027966" y="1807173"/>
            <a:ext cx="2132322"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用户以二维码形式</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存储文件地址与密钥</a:t>
            </a:r>
          </a:p>
        </p:txBody>
      </p:sp>
      <p:sp>
        <p:nvSpPr>
          <p:cNvPr id="49" name="矩形 48">
            <a:extLst>
              <a:ext uri="{FF2B5EF4-FFF2-40B4-BE49-F238E27FC236}">
                <a16:creationId xmlns:a16="http://schemas.microsoft.com/office/drawing/2014/main" id="{D71C493C-D067-4C42-B9F6-88498B6F396B}"/>
              </a:ext>
            </a:extLst>
          </p:cNvPr>
          <p:cNvSpPr/>
          <p:nvPr/>
        </p:nvSpPr>
        <p:spPr>
          <a:xfrm>
            <a:off x="9349343" y="1807173"/>
            <a:ext cx="2342057"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验证方通过二维码信息从</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服务器获得最后的材料原件</a:t>
            </a:r>
          </a:p>
        </p:txBody>
      </p:sp>
      <p:sp>
        <p:nvSpPr>
          <p:cNvPr id="51" name="矩形 50">
            <a:extLst>
              <a:ext uri="{FF2B5EF4-FFF2-40B4-BE49-F238E27FC236}">
                <a16:creationId xmlns:a16="http://schemas.microsoft.com/office/drawing/2014/main" id="{391C14AA-887D-4D49-BB92-0F26376A59C0}"/>
              </a:ext>
            </a:extLst>
          </p:cNvPr>
          <p:cNvSpPr/>
          <p:nvPr/>
        </p:nvSpPr>
        <p:spPr>
          <a:xfrm>
            <a:off x="4782796" y="3635871"/>
            <a:ext cx="2132322"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用户以二维码形式</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存储文件地址与密钥</a:t>
            </a:r>
          </a:p>
        </p:txBody>
      </p:sp>
      <p:sp>
        <p:nvSpPr>
          <p:cNvPr id="52" name="矩形 51">
            <a:extLst>
              <a:ext uri="{FF2B5EF4-FFF2-40B4-BE49-F238E27FC236}">
                <a16:creationId xmlns:a16="http://schemas.microsoft.com/office/drawing/2014/main" id="{A57F7EF6-4018-4BE0-AC38-9E8E63384C39}"/>
              </a:ext>
            </a:extLst>
          </p:cNvPr>
          <p:cNvSpPr/>
          <p:nvPr/>
        </p:nvSpPr>
        <p:spPr>
          <a:xfrm>
            <a:off x="6986086" y="3635871"/>
            <a:ext cx="2342057" cy="700576"/>
          </a:xfrm>
          <a:prstGeom prst="rect">
            <a:avLst/>
          </a:prstGeom>
        </p:spPr>
        <p:txBody>
          <a:bodyPr wrap="square">
            <a:spAutoFit/>
          </a:bodyPr>
          <a:lstStyle/>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验证方通过二维码信息</a:t>
            </a:r>
            <a:endParaRPr lang="en-US" altLang="zh-CN"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en-US" sz="14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从本地获得最后的材料原件</a:t>
            </a:r>
          </a:p>
        </p:txBody>
      </p:sp>
      <p:pic>
        <p:nvPicPr>
          <p:cNvPr id="11" name="图片 10">
            <a:extLst>
              <a:ext uri="{FF2B5EF4-FFF2-40B4-BE49-F238E27FC236}">
                <a16:creationId xmlns:a16="http://schemas.microsoft.com/office/drawing/2014/main" id="{E0B7C409-B161-4B4A-9930-2094FE54F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81820" y="2038679"/>
            <a:ext cx="609600" cy="609600"/>
          </a:xfrm>
          <a:prstGeom prst="rect">
            <a:avLst/>
          </a:prstGeom>
        </p:spPr>
      </p:pic>
      <p:pic>
        <p:nvPicPr>
          <p:cNvPr id="14" name="图片 13">
            <a:extLst>
              <a:ext uri="{FF2B5EF4-FFF2-40B4-BE49-F238E27FC236}">
                <a16:creationId xmlns:a16="http://schemas.microsoft.com/office/drawing/2014/main" id="{7B1A908A-D68D-4D48-AC71-D31890B38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567190" y="2038679"/>
            <a:ext cx="609600" cy="609600"/>
          </a:xfrm>
          <a:prstGeom prst="rect">
            <a:avLst/>
          </a:prstGeom>
          <a:scene3d>
            <a:camera prst="orthographicFront">
              <a:rot lat="0" lon="10800000" rev="0"/>
            </a:camera>
            <a:lightRig rig="threePt" dir="t"/>
          </a:scene3d>
        </p:spPr>
      </p:pic>
      <p:pic>
        <p:nvPicPr>
          <p:cNvPr id="28" name="图片 27">
            <a:extLst>
              <a:ext uri="{FF2B5EF4-FFF2-40B4-BE49-F238E27FC236}">
                <a16:creationId xmlns:a16="http://schemas.microsoft.com/office/drawing/2014/main" id="{AC017B74-FD66-47B5-A11C-567949DF54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465079" y="1039417"/>
            <a:ext cx="767756" cy="767756"/>
          </a:xfrm>
          <a:prstGeom prst="rect">
            <a:avLst/>
          </a:prstGeom>
        </p:spPr>
      </p:pic>
      <p:pic>
        <p:nvPicPr>
          <p:cNvPr id="30" name="图片 29">
            <a:extLst>
              <a:ext uri="{FF2B5EF4-FFF2-40B4-BE49-F238E27FC236}">
                <a16:creationId xmlns:a16="http://schemas.microsoft.com/office/drawing/2014/main" id="{AC20CFE8-4589-4DCF-A29D-787C60CFA2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555109" y="2937807"/>
            <a:ext cx="609600" cy="609600"/>
          </a:xfrm>
          <a:prstGeom prst="rect">
            <a:avLst/>
          </a:prstGeom>
        </p:spPr>
      </p:pic>
      <p:pic>
        <p:nvPicPr>
          <p:cNvPr id="55" name="图片 54">
            <a:extLst>
              <a:ext uri="{FF2B5EF4-FFF2-40B4-BE49-F238E27FC236}">
                <a16:creationId xmlns:a16="http://schemas.microsoft.com/office/drawing/2014/main" id="{5CCD6824-7BC0-4975-86CC-95043650DE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7877629" y="2936692"/>
            <a:ext cx="609600" cy="609600"/>
          </a:xfrm>
          <a:prstGeom prst="rect">
            <a:avLst/>
          </a:prstGeom>
          <a:scene3d>
            <a:camera prst="orthographicFront">
              <a:rot lat="0" lon="10800000" rev="0"/>
            </a:camera>
            <a:lightRig rig="threePt" dir="t"/>
          </a:scene3d>
        </p:spPr>
      </p:pic>
      <p:sp>
        <p:nvSpPr>
          <p:cNvPr id="58" name="箭头: 右 57">
            <a:extLst>
              <a:ext uri="{FF2B5EF4-FFF2-40B4-BE49-F238E27FC236}">
                <a16:creationId xmlns:a16="http://schemas.microsoft.com/office/drawing/2014/main" id="{D56B2953-FF38-47F8-B8BB-0F8DD9D89049}"/>
              </a:ext>
            </a:extLst>
          </p:cNvPr>
          <p:cNvSpPr/>
          <p:nvPr/>
        </p:nvSpPr>
        <p:spPr>
          <a:xfrm>
            <a:off x="1729624" y="2245508"/>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箭头: 右 60">
            <a:extLst>
              <a:ext uri="{FF2B5EF4-FFF2-40B4-BE49-F238E27FC236}">
                <a16:creationId xmlns:a16="http://schemas.microsoft.com/office/drawing/2014/main" id="{A79359E7-15A5-4288-AA4D-563F953B20F8}"/>
              </a:ext>
            </a:extLst>
          </p:cNvPr>
          <p:cNvSpPr/>
          <p:nvPr/>
        </p:nvSpPr>
        <p:spPr>
          <a:xfrm rot="1800000">
            <a:off x="4176299" y="2831939"/>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80456B03-E87F-45AE-B88B-28C91963A594}"/>
              </a:ext>
            </a:extLst>
          </p:cNvPr>
          <p:cNvSpPr/>
          <p:nvPr/>
        </p:nvSpPr>
        <p:spPr>
          <a:xfrm rot="-1800000">
            <a:off x="4176300" y="1802536"/>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3" name="图片 62">
            <a:extLst>
              <a:ext uri="{FF2B5EF4-FFF2-40B4-BE49-F238E27FC236}">
                <a16:creationId xmlns:a16="http://schemas.microsoft.com/office/drawing/2014/main" id="{35091843-92B3-4934-B490-05BBC63560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789327" y="1090335"/>
            <a:ext cx="609600" cy="609600"/>
          </a:xfrm>
          <a:prstGeom prst="rect">
            <a:avLst/>
          </a:prstGeom>
        </p:spPr>
      </p:pic>
      <p:pic>
        <p:nvPicPr>
          <p:cNvPr id="64" name="图片 63">
            <a:extLst>
              <a:ext uri="{FF2B5EF4-FFF2-40B4-BE49-F238E27FC236}">
                <a16:creationId xmlns:a16="http://schemas.microsoft.com/office/drawing/2014/main" id="{55085D37-6BE4-4816-8C77-3F56B8B6A6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215572" y="1090335"/>
            <a:ext cx="609600" cy="609600"/>
          </a:xfrm>
          <a:prstGeom prst="rect">
            <a:avLst/>
          </a:prstGeom>
          <a:scene3d>
            <a:camera prst="orthographicFront">
              <a:rot lat="0" lon="10800000" rev="0"/>
            </a:camera>
            <a:lightRig rig="threePt" dir="t"/>
          </a:scene3d>
        </p:spPr>
      </p:pic>
      <p:sp>
        <p:nvSpPr>
          <p:cNvPr id="65" name="箭头: 右 64">
            <a:extLst>
              <a:ext uri="{FF2B5EF4-FFF2-40B4-BE49-F238E27FC236}">
                <a16:creationId xmlns:a16="http://schemas.microsoft.com/office/drawing/2014/main" id="{7FBC1A62-DCFD-49CF-BFF4-BC7900204A22}"/>
              </a:ext>
            </a:extLst>
          </p:cNvPr>
          <p:cNvSpPr/>
          <p:nvPr/>
        </p:nvSpPr>
        <p:spPr>
          <a:xfrm>
            <a:off x="6759879" y="1292175"/>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箭头: 右 65">
            <a:extLst>
              <a:ext uri="{FF2B5EF4-FFF2-40B4-BE49-F238E27FC236}">
                <a16:creationId xmlns:a16="http://schemas.microsoft.com/office/drawing/2014/main" id="{0774E4FC-0FA4-41EE-B055-35A96F9DABDB}"/>
              </a:ext>
            </a:extLst>
          </p:cNvPr>
          <p:cNvSpPr/>
          <p:nvPr/>
        </p:nvSpPr>
        <p:spPr>
          <a:xfrm>
            <a:off x="9114409" y="1298039"/>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a:extLst>
              <a:ext uri="{FF2B5EF4-FFF2-40B4-BE49-F238E27FC236}">
                <a16:creationId xmlns:a16="http://schemas.microsoft.com/office/drawing/2014/main" id="{60B58A1C-7DFC-4775-97D8-BC90F180D308}"/>
              </a:ext>
            </a:extLst>
          </p:cNvPr>
          <p:cNvSpPr/>
          <p:nvPr/>
        </p:nvSpPr>
        <p:spPr>
          <a:xfrm>
            <a:off x="6759879" y="3168731"/>
            <a:ext cx="427468" cy="211736"/>
          </a:xfrm>
          <a:prstGeom prst="rightArrow">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A60B9D2A-1AD2-40A3-A09E-E4008C56E735}"/>
              </a:ext>
            </a:extLst>
          </p:cNvPr>
          <p:cNvSpPr/>
          <p:nvPr/>
        </p:nvSpPr>
        <p:spPr>
          <a:xfrm>
            <a:off x="1547568" y="4697796"/>
            <a:ext cx="9370534" cy="1409598"/>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基于密码学保证材料来源可验证，内容不可篡改、真实有效</a:t>
            </a:r>
            <a:endParaRPr lang="en-US" altLang="zh-CN" sz="1600" b="1" kern="1200" dirty="0">
              <a:solidFill>
                <a:srgbClr val="2E6CA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支持多种材料验证方式，适用于更多的业务场景</a:t>
            </a:r>
            <a:endParaRPr lang="en-US" altLang="zh-CN" sz="1600" b="1" kern="1200" dirty="0">
              <a:solidFill>
                <a:srgbClr val="2E6CA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全线上化流程，用户、开具方、验证方对验证材料真实性达成共识，提高验证效率，节省线下操作</a:t>
            </a:r>
            <a:endParaRPr lang="en-US" altLang="zh-CN" sz="1600" b="1" kern="1200" dirty="0">
              <a:solidFill>
                <a:srgbClr val="2E6CA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450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14142" cy="369332"/>
          </a:xfrm>
        </p:spPr>
        <p:txBody>
          <a:bodyPr/>
          <a:lstStyle/>
          <a:p>
            <a:r>
              <a:rPr lang="zh-CN" altLang="en-US" dirty="0"/>
              <a:t>数据共享</a:t>
            </a:r>
          </a:p>
        </p:txBody>
      </p:sp>
      <p:grpSp>
        <p:nvGrpSpPr>
          <p:cNvPr id="4" name="组合 3">
            <a:extLst>
              <a:ext uri="{FF2B5EF4-FFF2-40B4-BE49-F238E27FC236}">
                <a16:creationId xmlns:a16="http://schemas.microsoft.com/office/drawing/2014/main" id="{CC35FC81-CF13-4788-ABE5-98E37C37341F}"/>
              </a:ext>
            </a:extLst>
          </p:cNvPr>
          <p:cNvGrpSpPr/>
          <p:nvPr/>
        </p:nvGrpSpPr>
        <p:grpSpPr>
          <a:xfrm>
            <a:off x="540435" y="1096103"/>
            <a:ext cx="5879966" cy="5045214"/>
            <a:chOff x="540435" y="1096103"/>
            <a:chExt cx="5879966" cy="5045214"/>
          </a:xfrm>
        </p:grpSpPr>
        <p:sp>
          <p:nvSpPr>
            <p:cNvPr id="26" name="六边形 25">
              <a:extLst>
                <a:ext uri="{FF2B5EF4-FFF2-40B4-BE49-F238E27FC236}">
                  <a16:creationId xmlns:a16="http://schemas.microsoft.com/office/drawing/2014/main" id="{99D25780-99DF-4123-AA11-CD20D4E898B4}"/>
                </a:ext>
              </a:extLst>
            </p:cNvPr>
            <p:cNvSpPr/>
            <p:nvPr/>
          </p:nvSpPr>
          <p:spPr>
            <a:xfrm rot="16200000">
              <a:off x="1815066" y="1764093"/>
              <a:ext cx="3815071" cy="3699452"/>
            </a:xfrm>
            <a:prstGeom prst="hexagon">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27" name="组合 26">
              <a:extLst>
                <a:ext uri="{FF2B5EF4-FFF2-40B4-BE49-F238E27FC236}">
                  <a16:creationId xmlns:a16="http://schemas.microsoft.com/office/drawing/2014/main" id="{613DBEDE-B4DD-477A-938D-1BA38F70FBEF}"/>
                </a:ext>
              </a:extLst>
            </p:cNvPr>
            <p:cNvGrpSpPr/>
            <p:nvPr/>
          </p:nvGrpSpPr>
          <p:grpSpPr>
            <a:xfrm>
              <a:off x="1649864" y="2309464"/>
              <a:ext cx="642012" cy="580152"/>
              <a:chOff x="2798782" y="3027582"/>
              <a:chExt cx="396000" cy="409657"/>
            </a:xfrm>
            <a:solidFill>
              <a:srgbClr val="2E6CA4"/>
            </a:solidFill>
          </p:grpSpPr>
          <p:sp>
            <p:nvSpPr>
              <p:cNvPr id="28" name="矩形 27">
                <a:extLst>
                  <a:ext uri="{FF2B5EF4-FFF2-40B4-BE49-F238E27FC236}">
                    <a16:creationId xmlns:a16="http://schemas.microsoft.com/office/drawing/2014/main" id="{319BE100-2085-4FC6-9A6B-EF568BE933FB}"/>
                  </a:ext>
                </a:extLst>
              </p:cNvPr>
              <p:cNvSpPr/>
              <p:nvPr/>
            </p:nvSpPr>
            <p:spPr>
              <a:xfrm>
                <a:off x="2798782" y="3027582"/>
                <a:ext cx="337282" cy="348914"/>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9" name="矩形 28">
                <a:extLst>
                  <a:ext uri="{FF2B5EF4-FFF2-40B4-BE49-F238E27FC236}">
                    <a16:creationId xmlns:a16="http://schemas.microsoft.com/office/drawing/2014/main" id="{8EBF4050-A9B9-44EA-9434-C85CCF52E7DA}"/>
                  </a:ext>
                </a:extLst>
              </p:cNvPr>
              <p:cNvSpPr/>
              <p:nvPr/>
            </p:nvSpPr>
            <p:spPr>
              <a:xfrm>
                <a:off x="2857500" y="3088325"/>
                <a:ext cx="337282" cy="348914"/>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0" name="矩形 29">
              <a:extLst>
                <a:ext uri="{FF2B5EF4-FFF2-40B4-BE49-F238E27FC236}">
                  <a16:creationId xmlns:a16="http://schemas.microsoft.com/office/drawing/2014/main" id="{98B44809-E192-4C2B-951E-3B901D774971}"/>
                </a:ext>
              </a:extLst>
            </p:cNvPr>
            <p:cNvSpPr/>
            <p:nvPr/>
          </p:nvSpPr>
          <p:spPr>
            <a:xfrm>
              <a:off x="3369738" y="1492400"/>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1" name="矩形 30">
              <a:extLst>
                <a:ext uri="{FF2B5EF4-FFF2-40B4-BE49-F238E27FC236}">
                  <a16:creationId xmlns:a16="http://schemas.microsoft.com/office/drawing/2014/main" id="{621AAD3D-AC11-4D8C-84C9-CA6CA6298BBD}"/>
                </a:ext>
              </a:extLst>
            </p:cNvPr>
            <p:cNvSpPr/>
            <p:nvPr/>
          </p:nvSpPr>
          <p:spPr>
            <a:xfrm>
              <a:off x="3464934" y="1578424"/>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2" name="矩形 31">
              <a:extLst>
                <a:ext uri="{FF2B5EF4-FFF2-40B4-BE49-F238E27FC236}">
                  <a16:creationId xmlns:a16="http://schemas.microsoft.com/office/drawing/2014/main" id="{C424895E-7170-498A-A81E-18CACFD4C7F9}"/>
                </a:ext>
              </a:extLst>
            </p:cNvPr>
            <p:cNvSpPr/>
            <p:nvPr/>
          </p:nvSpPr>
          <p:spPr>
            <a:xfrm>
              <a:off x="5169520" y="2259595"/>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3" name="矩形 32">
              <a:extLst>
                <a:ext uri="{FF2B5EF4-FFF2-40B4-BE49-F238E27FC236}">
                  <a16:creationId xmlns:a16="http://schemas.microsoft.com/office/drawing/2014/main" id="{27D0038F-0B99-4D5B-86D1-F420954D1539}"/>
                </a:ext>
              </a:extLst>
            </p:cNvPr>
            <p:cNvSpPr/>
            <p:nvPr/>
          </p:nvSpPr>
          <p:spPr>
            <a:xfrm>
              <a:off x="5264716" y="2345618"/>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a:extLst>
                <a:ext uri="{FF2B5EF4-FFF2-40B4-BE49-F238E27FC236}">
                  <a16:creationId xmlns:a16="http://schemas.microsoft.com/office/drawing/2014/main" id="{3407270F-4A1D-4D88-87A5-071CDE6E90A0}"/>
                </a:ext>
              </a:extLst>
            </p:cNvPr>
            <p:cNvSpPr/>
            <p:nvPr/>
          </p:nvSpPr>
          <p:spPr>
            <a:xfrm>
              <a:off x="5169520" y="4344054"/>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5" name="矩形 34">
              <a:extLst>
                <a:ext uri="{FF2B5EF4-FFF2-40B4-BE49-F238E27FC236}">
                  <a16:creationId xmlns:a16="http://schemas.microsoft.com/office/drawing/2014/main" id="{28D73458-8EE2-4B6C-AC8C-C7663E92975F}"/>
                </a:ext>
              </a:extLst>
            </p:cNvPr>
            <p:cNvSpPr/>
            <p:nvPr/>
          </p:nvSpPr>
          <p:spPr>
            <a:xfrm>
              <a:off x="5264716" y="4430078"/>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a:extLst>
                <a:ext uri="{FF2B5EF4-FFF2-40B4-BE49-F238E27FC236}">
                  <a16:creationId xmlns:a16="http://schemas.microsoft.com/office/drawing/2014/main" id="{5A6E059E-2AA0-48DC-AA84-6E32EF203607}"/>
                </a:ext>
              </a:extLst>
            </p:cNvPr>
            <p:cNvSpPr/>
            <p:nvPr/>
          </p:nvSpPr>
          <p:spPr>
            <a:xfrm>
              <a:off x="3369738" y="5154070"/>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7" name="矩形 36">
              <a:extLst>
                <a:ext uri="{FF2B5EF4-FFF2-40B4-BE49-F238E27FC236}">
                  <a16:creationId xmlns:a16="http://schemas.microsoft.com/office/drawing/2014/main" id="{3A9A5ED7-6DA4-48B1-BCBA-3383EFF05E67}"/>
                </a:ext>
              </a:extLst>
            </p:cNvPr>
            <p:cNvSpPr/>
            <p:nvPr/>
          </p:nvSpPr>
          <p:spPr>
            <a:xfrm>
              <a:off x="3464934" y="5240094"/>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a:extLst>
                <a:ext uri="{FF2B5EF4-FFF2-40B4-BE49-F238E27FC236}">
                  <a16:creationId xmlns:a16="http://schemas.microsoft.com/office/drawing/2014/main" id="{CE0E8CFD-A374-48AF-AD3C-F15C8607737F}"/>
                </a:ext>
              </a:extLst>
            </p:cNvPr>
            <p:cNvSpPr/>
            <p:nvPr/>
          </p:nvSpPr>
          <p:spPr>
            <a:xfrm>
              <a:off x="1649864" y="4345918"/>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39" name="矩形 38">
              <a:extLst>
                <a:ext uri="{FF2B5EF4-FFF2-40B4-BE49-F238E27FC236}">
                  <a16:creationId xmlns:a16="http://schemas.microsoft.com/office/drawing/2014/main" id="{35D3A317-3169-455C-9AF1-4197ADF7B6FE}"/>
                </a:ext>
              </a:extLst>
            </p:cNvPr>
            <p:cNvSpPr/>
            <p:nvPr/>
          </p:nvSpPr>
          <p:spPr>
            <a:xfrm>
              <a:off x="1745060" y="4431942"/>
              <a:ext cx="546816" cy="494128"/>
            </a:xfrm>
            <a:prstGeom prst="rect">
              <a:avLst/>
            </a:prstGeom>
            <a:solidFill>
              <a:srgbClr val="2E6CA4"/>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椭圆 39">
              <a:extLst>
                <a:ext uri="{FF2B5EF4-FFF2-40B4-BE49-F238E27FC236}">
                  <a16:creationId xmlns:a16="http://schemas.microsoft.com/office/drawing/2014/main" id="{0FDAAB31-D1E9-4062-842B-0C5FFEBA31D3}"/>
                </a:ext>
              </a:extLst>
            </p:cNvPr>
            <p:cNvSpPr/>
            <p:nvPr/>
          </p:nvSpPr>
          <p:spPr>
            <a:xfrm>
              <a:off x="2348332" y="2345936"/>
              <a:ext cx="2764732" cy="2535766"/>
            </a:xfrm>
            <a:prstGeom prst="ellipse">
              <a:avLst/>
            </a:prstGeom>
            <a:noFill/>
            <a:ln w="28575">
              <a:solidFill>
                <a:srgbClr val="A8A8A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a:extLst>
                <a:ext uri="{FF2B5EF4-FFF2-40B4-BE49-F238E27FC236}">
                  <a16:creationId xmlns:a16="http://schemas.microsoft.com/office/drawing/2014/main" id="{73CDDA60-882E-42C9-A629-6391B2E97DDA}"/>
                </a:ext>
              </a:extLst>
            </p:cNvPr>
            <p:cNvSpPr/>
            <p:nvPr/>
          </p:nvSpPr>
          <p:spPr>
            <a:xfrm>
              <a:off x="5030797" y="1833824"/>
              <a:ext cx="1389604"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公安</a:t>
              </a:r>
              <a:r>
                <a:rPr lang="zh-CN" altLang="en-US" sz="1600" b="1" dirty="0">
                  <a:solidFill>
                    <a:prstClr val="black"/>
                  </a:solidFill>
                  <a:latin typeface="微软雅黑" panose="020B0503020204020204" pitchFamily="34" charset="-122"/>
                  <a:ea typeface="微软雅黑" panose="020B0503020204020204" pitchFamily="34" charset="-122"/>
                  <a:cs typeface="+mn-cs"/>
                </a:rPr>
                <a:t>部</a:t>
              </a: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节点</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49" name="直接箭头连接符 48">
              <a:extLst>
                <a:ext uri="{FF2B5EF4-FFF2-40B4-BE49-F238E27FC236}">
                  <a16:creationId xmlns:a16="http://schemas.microsoft.com/office/drawing/2014/main" id="{86EC94AF-9052-4587-8C30-4E6D108F483C}"/>
                </a:ext>
              </a:extLst>
            </p:cNvPr>
            <p:cNvCxnSpPr>
              <a:cxnSpLocks/>
            </p:cNvCxnSpPr>
            <p:nvPr/>
          </p:nvCxnSpPr>
          <p:spPr>
            <a:xfrm>
              <a:off x="3738342" y="2131725"/>
              <a:ext cx="0" cy="510827"/>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619650C-B2B2-4608-92B0-844FD105190D}"/>
                </a:ext>
              </a:extLst>
            </p:cNvPr>
            <p:cNvCxnSpPr>
              <a:cxnSpLocks/>
            </p:cNvCxnSpPr>
            <p:nvPr/>
          </p:nvCxnSpPr>
          <p:spPr>
            <a:xfrm>
              <a:off x="2419691" y="2725503"/>
              <a:ext cx="529235" cy="367988"/>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79AE39A-A31D-4F17-A148-6695D92ADF26}"/>
                </a:ext>
              </a:extLst>
            </p:cNvPr>
            <p:cNvCxnSpPr>
              <a:cxnSpLocks/>
            </p:cNvCxnSpPr>
            <p:nvPr/>
          </p:nvCxnSpPr>
          <p:spPr>
            <a:xfrm flipV="1">
              <a:off x="4534064" y="2720705"/>
              <a:ext cx="529235" cy="367988"/>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81CA33E-3D1B-4B00-B2CD-5618EF9D2DDC}"/>
                </a:ext>
              </a:extLst>
            </p:cNvPr>
            <p:cNvCxnSpPr>
              <a:cxnSpLocks/>
            </p:cNvCxnSpPr>
            <p:nvPr/>
          </p:nvCxnSpPr>
          <p:spPr>
            <a:xfrm flipH="1" flipV="1">
              <a:off x="4543822" y="4138945"/>
              <a:ext cx="529235" cy="367988"/>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F709051-9EA0-4CD4-ACAA-615D4752BE71}"/>
                </a:ext>
              </a:extLst>
            </p:cNvPr>
            <p:cNvCxnSpPr>
              <a:cxnSpLocks/>
            </p:cNvCxnSpPr>
            <p:nvPr/>
          </p:nvCxnSpPr>
          <p:spPr>
            <a:xfrm>
              <a:off x="3721837" y="4571741"/>
              <a:ext cx="0" cy="510827"/>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2539724A-393A-4C92-93C5-14DD81D1C111}"/>
                </a:ext>
              </a:extLst>
            </p:cNvPr>
            <p:cNvCxnSpPr>
              <a:cxnSpLocks/>
            </p:cNvCxnSpPr>
            <p:nvPr/>
          </p:nvCxnSpPr>
          <p:spPr>
            <a:xfrm flipV="1">
              <a:off x="2419690" y="4234580"/>
              <a:ext cx="529235" cy="367988"/>
            </a:xfrm>
            <a:prstGeom prst="straightConnector1">
              <a:avLst/>
            </a:prstGeom>
            <a:ln w="25400">
              <a:solidFill>
                <a:srgbClr val="6195CB"/>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988BDD1D-85C4-4A19-B2F4-3DC695A54A91}"/>
                </a:ext>
              </a:extLst>
            </p:cNvPr>
            <p:cNvSpPr/>
            <p:nvPr/>
          </p:nvSpPr>
          <p:spPr>
            <a:xfrm>
              <a:off x="3010210" y="3873439"/>
              <a:ext cx="1389604"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2E6CA4"/>
                  </a:solidFill>
                  <a:latin typeface="微软雅黑" panose="020B0503020204020204" pitchFamily="34" charset="-122"/>
                  <a:ea typeface="微软雅黑" panose="020B0503020204020204" pitchFamily="34" charset="-122"/>
                  <a:cs typeface="+mn-cs"/>
                </a:rPr>
                <a:t>“政府云盘”</a:t>
              </a:r>
              <a:endParaRPr kumimoji="0" lang="en-US" altLang="zh-CN" sz="1800" b="1" i="0" u="none" strike="noStrike" kern="0" cap="none" spc="0" normalizeH="0" baseline="0" noProof="0" dirty="0">
                <a:ln>
                  <a:noFill/>
                </a:ln>
                <a:solidFill>
                  <a:srgbClr val="2E6CA4"/>
                </a:solidFill>
                <a:effectLst/>
                <a:uLnTx/>
                <a:uFillTx/>
                <a:latin typeface="微软雅黑" panose="020B0503020204020204" pitchFamily="34" charset="-122"/>
                <a:ea typeface="微软雅黑" panose="020B0503020204020204" pitchFamily="34" charset="-122"/>
                <a:cs typeface="+mn-cs"/>
              </a:endParaRPr>
            </a:p>
          </p:txBody>
        </p:sp>
        <p:pic>
          <p:nvPicPr>
            <p:cNvPr id="69" name="图片 68">
              <a:extLst>
                <a:ext uri="{FF2B5EF4-FFF2-40B4-BE49-F238E27FC236}">
                  <a16:creationId xmlns:a16="http://schemas.microsoft.com/office/drawing/2014/main" id="{F802BAB6-9EF2-41E4-BA9A-F38FC344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098" y="2780368"/>
              <a:ext cx="1219200" cy="1219200"/>
            </a:xfrm>
            <a:prstGeom prst="rect">
              <a:avLst/>
            </a:prstGeom>
          </p:spPr>
        </p:pic>
        <p:sp>
          <p:nvSpPr>
            <p:cNvPr id="70" name="矩形 69">
              <a:extLst>
                <a:ext uri="{FF2B5EF4-FFF2-40B4-BE49-F238E27FC236}">
                  <a16:creationId xmlns:a16="http://schemas.microsoft.com/office/drawing/2014/main" id="{FC17A329-2A82-463A-876A-0E742F66D0BD}"/>
                </a:ext>
              </a:extLst>
            </p:cNvPr>
            <p:cNvSpPr/>
            <p:nvPr/>
          </p:nvSpPr>
          <p:spPr>
            <a:xfrm>
              <a:off x="5021534" y="5066801"/>
              <a:ext cx="1389604"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微软雅黑" panose="020B0503020204020204" pitchFamily="34" charset="-122"/>
                  <a:ea typeface="微软雅黑" panose="020B0503020204020204" pitchFamily="34" charset="-122"/>
                  <a:cs typeface="+mn-cs"/>
                </a:rPr>
                <a:t>税务部</a:t>
              </a: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节点</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1" name="矩形 70">
              <a:extLst>
                <a:ext uri="{FF2B5EF4-FFF2-40B4-BE49-F238E27FC236}">
                  <a16:creationId xmlns:a16="http://schemas.microsoft.com/office/drawing/2014/main" id="{1C0849A8-EC43-46B1-9EE9-FA29A903FD44}"/>
                </a:ext>
              </a:extLst>
            </p:cNvPr>
            <p:cNvSpPr/>
            <p:nvPr/>
          </p:nvSpPr>
          <p:spPr>
            <a:xfrm>
              <a:off x="2794717" y="1096103"/>
              <a:ext cx="1887249"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工商管理部节点</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2" name="矩形 71">
              <a:extLst>
                <a:ext uri="{FF2B5EF4-FFF2-40B4-BE49-F238E27FC236}">
                  <a16:creationId xmlns:a16="http://schemas.microsoft.com/office/drawing/2014/main" id="{C87FFD2C-ADEB-4227-9FE7-BEFC4411BBE5}"/>
                </a:ext>
              </a:extLst>
            </p:cNvPr>
            <p:cNvSpPr/>
            <p:nvPr/>
          </p:nvSpPr>
          <p:spPr>
            <a:xfrm>
              <a:off x="540435" y="5082568"/>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人力资源部节点</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C3650C52-6DEB-480C-AD72-AD9A88AE0363}"/>
                </a:ext>
              </a:extLst>
            </p:cNvPr>
            <p:cNvSpPr/>
            <p:nvPr/>
          </p:nvSpPr>
          <p:spPr>
            <a:xfrm>
              <a:off x="546596" y="1862271"/>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社保部节点</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4" name="矩形 73">
              <a:extLst>
                <a:ext uri="{FF2B5EF4-FFF2-40B4-BE49-F238E27FC236}">
                  <a16:creationId xmlns:a16="http://schemas.microsoft.com/office/drawing/2014/main" id="{829AA3C4-20BA-4EC0-B044-D7E7F58C4A8A}"/>
                </a:ext>
              </a:extLst>
            </p:cNvPr>
            <p:cNvSpPr/>
            <p:nvPr/>
          </p:nvSpPr>
          <p:spPr>
            <a:xfrm>
              <a:off x="3010210" y="5871863"/>
              <a:ext cx="1389604"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grpSp>
      <p:grpSp>
        <p:nvGrpSpPr>
          <p:cNvPr id="75" name="Group 26">
            <a:extLst>
              <a:ext uri="{FF2B5EF4-FFF2-40B4-BE49-F238E27FC236}">
                <a16:creationId xmlns:a16="http://schemas.microsoft.com/office/drawing/2014/main" id="{C0D0317B-3C55-48F0-9F12-B973C2280D50}"/>
              </a:ext>
            </a:extLst>
          </p:cNvPr>
          <p:cNvGrpSpPr>
            <a:grpSpLocks/>
          </p:cNvGrpSpPr>
          <p:nvPr/>
        </p:nvGrpSpPr>
        <p:grpSpPr>
          <a:xfrm>
            <a:off x="7248114" y="812523"/>
            <a:ext cx="3903865" cy="1102994"/>
            <a:chOff x="5187398" y="2751285"/>
            <a:chExt cx="3641037" cy="1102994"/>
          </a:xfrm>
        </p:grpSpPr>
        <p:sp>
          <p:nvSpPr>
            <p:cNvPr id="76" name="RbNavigator">
              <a:extLst>
                <a:ext uri="{FF2B5EF4-FFF2-40B4-BE49-F238E27FC236}">
                  <a16:creationId xmlns:a16="http://schemas.microsoft.com/office/drawing/2014/main" id="{C15F499C-E6FE-454B-90EE-355B5F8844A4}"/>
                </a:ext>
              </a:extLst>
            </p:cNvPr>
            <p:cNvSpPr/>
            <p:nvPr/>
          </p:nvSpPr>
          <p:spPr>
            <a:xfrm>
              <a:off x="5187398" y="2824163"/>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sz="1500" b="1" i="0" u="none" strike="noStrike" kern="0" cap="none" spc="0" normalizeH="0" baseline="0" noProof="0" dirty="0">
                  <a:ln>
                    <a:noFill/>
                  </a:ln>
                  <a:solidFill>
                    <a:srgbClr val="FFFFFF"/>
                  </a:solidFill>
                  <a:effectLst/>
                  <a:uLnTx/>
                  <a:uFillTx/>
                  <a:latin typeface="Arial"/>
                  <a:ea typeface="+mn-ea"/>
                  <a:cs typeface="Arial" pitchFamily="34" charset="0"/>
                </a:rPr>
                <a:t>1</a:t>
              </a:r>
            </a:p>
          </p:txBody>
        </p:sp>
        <p:sp>
          <p:nvSpPr>
            <p:cNvPr id="77" name="Textframe 11">
              <a:extLst>
                <a:ext uri="{FF2B5EF4-FFF2-40B4-BE49-F238E27FC236}">
                  <a16:creationId xmlns:a16="http://schemas.microsoft.com/office/drawing/2014/main" id="{13665678-F327-4D7B-A1E6-2A13E87DA8FD}"/>
                </a:ext>
              </a:extLst>
            </p:cNvPr>
            <p:cNvSpPr>
              <a:spLocks noChangeArrowheads="1"/>
            </p:cNvSpPr>
            <p:nvPr/>
          </p:nvSpPr>
          <p:spPr bwMode="auto">
            <a:xfrm>
              <a:off x="5578764" y="2751285"/>
              <a:ext cx="3249671" cy="1102994"/>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600" dirty="0">
                  <a:solidFill>
                    <a:srgbClr val="2E6CA4"/>
                  </a:solidFill>
                  <a:latin typeface="Microsoft YaHei" charset="-122"/>
                  <a:ea typeface="Microsoft YaHei" charset="-122"/>
                  <a:cs typeface="Microsoft YaHei" charset="-122"/>
                </a:rPr>
                <a:t>标准化处理</a:t>
              </a:r>
              <a:endParaRPr lang="en-US" altLang="zh-CN" sz="1600" dirty="0">
                <a:solidFill>
                  <a:srgbClr val="2E6CA4"/>
                </a:solidFill>
                <a:latin typeface="Microsoft YaHei" charset="-122"/>
                <a:ea typeface="Microsoft YaHei" charset="-122"/>
                <a:cs typeface="Microsoft YaHei" charset="-122"/>
              </a:endParaRPr>
            </a:p>
            <a:p>
              <a:pPr lvl="0" defTabSz="330200">
                <a:lnSpc>
                  <a:spcPct val="150000"/>
                </a:lnSpc>
                <a:spcBef>
                  <a:spcPts val="300"/>
                </a:spcBef>
                <a:buClr>
                  <a:srgbClr val="000000"/>
                </a:buClr>
                <a:buSzPct val="100000"/>
                <a:defRPr/>
              </a:pPr>
              <a:r>
                <a:rPr lang="zh-CN" altLang="en-US" sz="1600" b="0" dirty="0">
                  <a:solidFill>
                    <a:srgbClr val="2E6CA4"/>
                  </a:solidFill>
                  <a:latin typeface="Microsoft YaHei" charset="-122"/>
                  <a:ea typeface="Microsoft YaHei" charset="-122"/>
                  <a:cs typeface="Microsoft YaHei" charset="-122"/>
                </a:rPr>
                <a:t>建设标准体系，使数据的定义、组织、监督和保护标准化，数据共享更高效</a:t>
              </a:r>
            </a:p>
          </p:txBody>
        </p:sp>
      </p:grpSp>
      <p:grpSp>
        <p:nvGrpSpPr>
          <p:cNvPr id="78" name="Group 26">
            <a:extLst>
              <a:ext uri="{FF2B5EF4-FFF2-40B4-BE49-F238E27FC236}">
                <a16:creationId xmlns:a16="http://schemas.microsoft.com/office/drawing/2014/main" id="{0FD598E1-07A0-4F8A-95E4-AD657B7639CB}"/>
              </a:ext>
            </a:extLst>
          </p:cNvPr>
          <p:cNvGrpSpPr>
            <a:grpSpLocks/>
          </p:cNvGrpSpPr>
          <p:nvPr/>
        </p:nvGrpSpPr>
        <p:grpSpPr>
          <a:xfrm>
            <a:off x="7248114" y="2225113"/>
            <a:ext cx="3903865" cy="1102994"/>
            <a:chOff x="5187398" y="2730504"/>
            <a:chExt cx="3641037" cy="1102994"/>
          </a:xfrm>
        </p:grpSpPr>
        <p:sp>
          <p:nvSpPr>
            <p:cNvPr id="79" name="RbNavigator">
              <a:extLst>
                <a:ext uri="{FF2B5EF4-FFF2-40B4-BE49-F238E27FC236}">
                  <a16:creationId xmlns:a16="http://schemas.microsoft.com/office/drawing/2014/main" id="{B979C0AE-7801-4312-B51C-D0007CDA720A}"/>
                </a:ext>
              </a:extLst>
            </p:cNvPr>
            <p:cNvSpPr/>
            <p:nvPr/>
          </p:nvSpPr>
          <p:spPr>
            <a:xfrm>
              <a:off x="5187398" y="2803382"/>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altLang="zh-CN" sz="1500" b="1" i="0" u="none" strike="noStrike" kern="0" cap="none" spc="0" normalizeH="0" baseline="0" noProof="0" dirty="0">
                  <a:ln>
                    <a:noFill/>
                  </a:ln>
                  <a:solidFill>
                    <a:srgbClr val="FFFFFF"/>
                  </a:solidFill>
                  <a:effectLst/>
                  <a:uLnTx/>
                  <a:uFillTx/>
                  <a:latin typeface="Arial"/>
                  <a:ea typeface="+mn-ea"/>
                  <a:cs typeface="Arial" pitchFamily="34" charset="0"/>
                </a:rPr>
                <a:t>2</a:t>
              </a:r>
              <a:endParaRPr kumimoji="1" lang="en-US" sz="1500" b="1"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80" name="Textframe 11">
              <a:extLst>
                <a:ext uri="{FF2B5EF4-FFF2-40B4-BE49-F238E27FC236}">
                  <a16:creationId xmlns:a16="http://schemas.microsoft.com/office/drawing/2014/main" id="{6913DD0D-C89A-440D-AD63-6C655F03F2D7}"/>
                </a:ext>
              </a:extLst>
            </p:cNvPr>
            <p:cNvSpPr>
              <a:spLocks noChangeArrowheads="1"/>
            </p:cNvSpPr>
            <p:nvPr/>
          </p:nvSpPr>
          <p:spPr bwMode="auto">
            <a:xfrm>
              <a:off x="5578764" y="2730504"/>
              <a:ext cx="3249671" cy="1102994"/>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600" dirty="0">
                  <a:solidFill>
                    <a:srgbClr val="2E6CA4"/>
                  </a:solidFill>
                  <a:latin typeface="Microsoft YaHei" charset="-122"/>
                  <a:ea typeface="Microsoft YaHei" charset="-122"/>
                  <a:cs typeface="Microsoft YaHei" charset="-122"/>
                </a:rPr>
                <a:t>带权限控制</a:t>
              </a:r>
              <a:endParaRPr lang="en-US" altLang="zh-CN" sz="1600" dirty="0">
                <a:solidFill>
                  <a:srgbClr val="2E6CA4"/>
                </a:solidFill>
                <a:latin typeface="Microsoft YaHei" charset="-122"/>
                <a:ea typeface="Microsoft YaHei" charset="-122"/>
                <a:cs typeface="Microsoft YaHei" charset="-122"/>
              </a:endParaRPr>
            </a:p>
            <a:p>
              <a:pPr lvl="0" defTabSz="330200">
                <a:lnSpc>
                  <a:spcPct val="150000"/>
                </a:lnSpc>
                <a:spcBef>
                  <a:spcPts val="300"/>
                </a:spcBef>
                <a:buClr>
                  <a:srgbClr val="000000"/>
                </a:buClr>
                <a:buSzPct val="100000"/>
                <a:defRPr/>
              </a:pPr>
              <a:r>
                <a:rPr lang="zh-CN" altLang="en-US" sz="1600" b="0" dirty="0">
                  <a:solidFill>
                    <a:srgbClr val="2E6CA4"/>
                  </a:solidFill>
                  <a:latin typeface="Microsoft YaHei" charset="-122"/>
                  <a:ea typeface="Microsoft YaHei" charset="-122"/>
                  <a:cs typeface="Microsoft YaHei" charset="-122"/>
                </a:rPr>
                <a:t>基于层级、基于角色、基于流程的数据权限控制体系，满足更多业务场景</a:t>
              </a:r>
            </a:p>
          </p:txBody>
        </p:sp>
      </p:grpSp>
      <p:grpSp>
        <p:nvGrpSpPr>
          <p:cNvPr id="81" name="Group 26">
            <a:extLst>
              <a:ext uri="{FF2B5EF4-FFF2-40B4-BE49-F238E27FC236}">
                <a16:creationId xmlns:a16="http://schemas.microsoft.com/office/drawing/2014/main" id="{4705CDDE-8B6B-4252-8E77-A60A98484D13}"/>
              </a:ext>
            </a:extLst>
          </p:cNvPr>
          <p:cNvGrpSpPr>
            <a:grpSpLocks/>
          </p:cNvGrpSpPr>
          <p:nvPr/>
        </p:nvGrpSpPr>
        <p:grpSpPr>
          <a:xfrm>
            <a:off x="7248114" y="3612456"/>
            <a:ext cx="3903865" cy="1102994"/>
            <a:chOff x="5187398" y="2730504"/>
            <a:chExt cx="3641037" cy="1102994"/>
          </a:xfrm>
        </p:grpSpPr>
        <p:sp>
          <p:nvSpPr>
            <p:cNvPr id="82" name="RbNavigator">
              <a:extLst>
                <a:ext uri="{FF2B5EF4-FFF2-40B4-BE49-F238E27FC236}">
                  <a16:creationId xmlns:a16="http://schemas.microsoft.com/office/drawing/2014/main" id="{B99B1DD4-A5A7-4F91-98AB-887859685B89}"/>
                </a:ext>
              </a:extLst>
            </p:cNvPr>
            <p:cNvSpPr/>
            <p:nvPr/>
          </p:nvSpPr>
          <p:spPr>
            <a:xfrm>
              <a:off x="5187398" y="2803382"/>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altLang="zh-CN" sz="1500" b="1" i="0" u="none" strike="noStrike" kern="0" cap="none" spc="0" normalizeH="0" baseline="0" noProof="0" dirty="0">
                  <a:ln>
                    <a:noFill/>
                  </a:ln>
                  <a:solidFill>
                    <a:srgbClr val="FFFFFF"/>
                  </a:solidFill>
                  <a:effectLst/>
                  <a:uLnTx/>
                  <a:uFillTx/>
                  <a:latin typeface="Arial"/>
                  <a:ea typeface="+mn-ea"/>
                  <a:cs typeface="Arial" pitchFamily="34" charset="0"/>
                </a:rPr>
                <a:t>3</a:t>
              </a:r>
              <a:endParaRPr kumimoji="1" lang="en-US" sz="1500" b="1"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83" name="Textframe 11">
              <a:extLst>
                <a:ext uri="{FF2B5EF4-FFF2-40B4-BE49-F238E27FC236}">
                  <a16:creationId xmlns:a16="http://schemas.microsoft.com/office/drawing/2014/main" id="{CF9D96A6-A8ED-4AD3-9FD3-586320E02F78}"/>
                </a:ext>
              </a:extLst>
            </p:cNvPr>
            <p:cNvSpPr>
              <a:spLocks noChangeArrowheads="1"/>
            </p:cNvSpPr>
            <p:nvPr/>
          </p:nvSpPr>
          <p:spPr bwMode="auto">
            <a:xfrm>
              <a:off x="5578764" y="2730504"/>
              <a:ext cx="3249671" cy="1102994"/>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600" dirty="0">
                  <a:solidFill>
                    <a:srgbClr val="2E6CA4"/>
                  </a:solidFill>
                  <a:latin typeface="Microsoft YaHei" charset="-122"/>
                  <a:ea typeface="Microsoft YaHei" charset="-122"/>
                  <a:cs typeface="Microsoft YaHei" charset="-122"/>
                </a:rPr>
                <a:t>可追溯的数据留痕</a:t>
              </a:r>
              <a:endParaRPr lang="en-US" altLang="zh-CN" sz="1600" dirty="0">
                <a:solidFill>
                  <a:srgbClr val="2E6CA4"/>
                </a:solidFill>
                <a:latin typeface="Microsoft YaHei" charset="-122"/>
                <a:ea typeface="Microsoft YaHei" charset="-122"/>
                <a:cs typeface="Microsoft YaHei" charset="-122"/>
              </a:endParaRPr>
            </a:p>
            <a:p>
              <a:pPr lvl="0" defTabSz="330200">
                <a:lnSpc>
                  <a:spcPct val="150000"/>
                </a:lnSpc>
                <a:spcBef>
                  <a:spcPts val="300"/>
                </a:spcBef>
                <a:buClr>
                  <a:srgbClr val="000000"/>
                </a:buClr>
                <a:buSzPct val="100000"/>
                <a:defRPr/>
              </a:pPr>
              <a:r>
                <a:rPr lang="zh-CN" altLang="en-US" sz="1600" b="0" dirty="0">
                  <a:solidFill>
                    <a:srgbClr val="2E6CA4"/>
                  </a:solidFill>
                  <a:latin typeface="Microsoft YaHei" charset="-122"/>
                  <a:ea typeface="Microsoft YaHei" charset="-122"/>
                  <a:cs typeface="Microsoft YaHei" charset="-122"/>
                </a:rPr>
                <a:t>基于区块链打造的数据共享系统，数据流转与操作留痕可追溯，保障系统安全</a:t>
              </a:r>
            </a:p>
          </p:txBody>
        </p:sp>
      </p:grpSp>
      <p:cxnSp>
        <p:nvCxnSpPr>
          <p:cNvPr id="84" name="Straight Connector 20">
            <a:extLst>
              <a:ext uri="{FF2B5EF4-FFF2-40B4-BE49-F238E27FC236}">
                <a16:creationId xmlns:a16="http://schemas.microsoft.com/office/drawing/2014/main" id="{DA242B9F-77DE-457E-8EC1-5B8FF1054EF6}"/>
              </a:ext>
            </a:extLst>
          </p:cNvPr>
          <p:cNvCxnSpPr>
            <a:cxnSpLocks/>
          </p:cNvCxnSpPr>
          <p:nvPr/>
        </p:nvCxnSpPr>
        <p:spPr>
          <a:xfrm>
            <a:off x="7358960" y="2154957"/>
            <a:ext cx="3641037" cy="0"/>
          </a:xfrm>
          <a:prstGeom prst="line">
            <a:avLst/>
          </a:prstGeom>
          <a:noFill/>
          <a:ln w="9525" cap="flat" cmpd="sng" algn="ctr">
            <a:solidFill>
              <a:srgbClr val="0F5C94"/>
            </a:solidFill>
            <a:prstDash val="dash"/>
          </a:ln>
          <a:effectLst/>
        </p:spPr>
      </p:cxnSp>
      <p:cxnSp>
        <p:nvCxnSpPr>
          <p:cNvPr id="85" name="Straight Connector 20">
            <a:extLst>
              <a:ext uri="{FF2B5EF4-FFF2-40B4-BE49-F238E27FC236}">
                <a16:creationId xmlns:a16="http://schemas.microsoft.com/office/drawing/2014/main" id="{CEAB7EB2-BB0B-49A6-A13E-8856B415F636}"/>
              </a:ext>
            </a:extLst>
          </p:cNvPr>
          <p:cNvCxnSpPr>
            <a:cxnSpLocks/>
          </p:cNvCxnSpPr>
          <p:nvPr/>
        </p:nvCxnSpPr>
        <p:spPr>
          <a:xfrm>
            <a:off x="7333178" y="3522685"/>
            <a:ext cx="3641037" cy="0"/>
          </a:xfrm>
          <a:prstGeom prst="line">
            <a:avLst/>
          </a:prstGeom>
          <a:noFill/>
          <a:ln w="9525" cap="flat" cmpd="sng" algn="ctr">
            <a:solidFill>
              <a:srgbClr val="0F5C94"/>
            </a:solidFill>
            <a:prstDash val="dash"/>
          </a:ln>
          <a:effectLst/>
        </p:spPr>
      </p:cxnSp>
      <p:grpSp>
        <p:nvGrpSpPr>
          <p:cNvPr id="46" name="Group 26">
            <a:extLst>
              <a:ext uri="{FF2B5EF4-FFF2-40B4-BE49-F238E27FC236}">
                <a16:creationId xmlns:a16="http://schemas.microsoft.com/office/drawing/2014/main" id="{F5E0780C-4A08-427D-BDD4-3AF0933C288F}"/>
              </a:ext>
            </a:extLst>
          </p:cNvPr>
          <p:cNvGrpSpPr>
            <a:grpSpLocks/>
          </p:cNvGrpSpPr>
          <p:nvPr/>
        </p:nvGrpSpPr>
        <p:grpSpPr>
          <a:xfrm>
            <a:off x="7281577" y="4943519"/>
            <a:ext cx="3903865" cy="1472326"/>
            <a:chOff x="5187398" y="2751285"/>
            <a:chExt cx="3641037" cy="1472326"/>
          </a:xfrm>
        </p:grpSpPr>
        <p:sp>
          <p:nvSpPr>
            <p:cNvPr id="47" name="RbNavigator">
              <a:extLst>
                <a:ext uri="{FF2B5EF4-FFF2-40B4-BE49-F238E27FC236}">
                  <a16:creationId xmlns:a16="http://schemas.microsoft.com/office/drawing/2014/main" id="{45F687C5-4DAF-4C96-B4DF-3FCD8CB4EA68}"/>
                </a:ext>
              </a:extLst>
            </p:cNvPr>
            <p:cNvSpPr/>
            <p:nvPr/>
          </p:nvSpPr>
          <p:spPr>
            <a:xfrm>
              <a:off x="5187398" y="2824163"/>
              <a:ext cx="274319" cy="274319"/>
            </a:xfrm>
            <a:prstGeom prst="rect">
              <a:avLst/>
            </a:prstGeom>
            <a:solidFill>
              <a:schemeClr val="accent1">
                <a:lumMod val="75000"/>
              </a:schemeClr>
            </a:solidFill>
            <a:ln w="9525" cap="flat" cmpd="sng" algn="ctr">
              <a:noFill/>
              <a:prstDash val="solid"/>
            </a:ln>
            <a:effectLst/>
          </p:spPr>
          <p:txBody>
            <a:bodyPr lIns="0" tIns="0" rIns="0" bIns="0" rtlCol="0" anchor="ctr">
              <a:noAutofit/>
            </a:bodyPr>
            <a:lstStyle/>
            <a:p>
              <a:pPr marL="0" marR="0" lvl="0" indent="0" algn="ctr" defTabSz="914400" rtl="0" eaLnBrk="1" fontAlgn="base" latinLnBrk="0" hangingPunct="1">
                <a:lnSpc>
                  <a:spcPct val="100000"/>
                </a:lnSpc>
                <a:spcBef>
                  <a:spcPct val="0"/>
                </a:spcBef>
                <a:spcAft>
                  <a:spcPct val="0"/>
                </a:spcAft>
                <a:buClrTx/>
                <a:buSzPct val="100000"/>
                <a:buFont typeface="Arial"/>
                <a:buNone/>
                <a:tabLst/>
                <a:defRPr/>
              </a:pPr>
              <a:r>
                <a:rPr kumimoji="1" lang="en-US" altLang="zh-CN" sz="1500" b="1" dirty="0">
                  <a:solidFill>
                    <a:srgbClr val="FFFFFF"/>
                  </a:solidFill>
                  <a:latin typeface="Arial"/>
                  <a:ea typeface="+mn-ea"/>
                  <a:cs typeface="Arial" pitchFamily="34" charset="0"/>
                </a:rPr>
                <a:t>4</a:t>
              </a:r>
              <a:endParaRPr kumimoji="1" lang="en-US" sz="1500" b="1"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48" name="Textframe 11">
              <a:extLst>
                <a:ext uri="{FF2B5EF4-FFF2-40B4-BE49-F238E27FC236}">
                  <a16:creationId xmlns:a16="http://schemas.microsoft.com/office/drawing/2014/main" id="{1F9E3333-42A0-473A-98FC-62786DA0EC2E}"/>
                </a:ext>
              </a:extLst>
            </p:cNvPr>
            <p:cNvSpPr>
              <a:spLocks noChangeArrowheads="1"/>
            </p:cNvSpPr>
            <p:nvPr/>
          </p:nvSpPr>
          <p:spPr bwMode="auto">
            <a:xfrm>
              <a:off x="5578764" y="2751285"/>
              <a:ext cx="3249671" cy="1472326"/>
            </a:xfrm>
            <a:prstGeom prst="rect">
              <a:avLst/>
            </a:prstGeom>
            <a:noFill/>
            <a:ln w="6350">
              <a:noFill/>
              <a:miter lim="800000"/>
              <a:headEnd/>
              <a:tailEnd/>
            </a:ln>
            <a:effectLst/>
          </p:spPr>
          <p:txBody>
            <a:bodyPr wrap="square" lIns="0" tIns="0" rIns="0" bIns="0">
              <a:spAutoFit/>
            </a:bodyPr>
            <a:lstStyle>
              <a:defPPr>
                <a:defRPr lang="de-DE"/>
              </a:defPPr>
              <a:lvl1pPr algn="l" rtl="0" fontAlgn="base">
                <a:spcBef>
                  <a:spcPct val="0"/>
                </a:spcBef>
                <a:spcAft>
                  <a:spcPct val="0"/>
                </a:spcAft>
                <a:defRPr sz="1300" b="1" kern="1200">
                  <a:solidFill>
                    <a:schemeClr val="tx1"/>
                  </a:solidFill>
                  <a:latin typeface="Arial" charset="0"/>
                  <a:ea typeface="+mn-ea"/>
                  <a:cs typeface="+mn-cs"/>
                </a:defRPr>
              </a:lvl1pPr>
              <a:lvl2pPr marL="457200" algn="l" rtl="0" fontAlgn="base">
                <a:spcBef>
                  <a:spcPct val="0"/>
                </a:spcBef>
                <a:spcAft>
                  <a:spcPct val="0"/>
                </a:spcAft>
                <a:defRPr sz="1300" b="1" kern="1200">
                  <a:solidFill>
                    <a:schemeClr val="tx1"/>
                  </a:solidFill>
                  <a:latin typeface="Arial" charset="0"/>
                  <a:ea typeface="+mn-ea"/>
                  <a:cs typeface="+mn-cs"/>
                </a:defRPr>
              </a:lvl2pPr>
              <a:lvl3pPr marL="914400" algn="l" rtl="0" fontAlgn="base">
                <a:spcBef>
                  <a:spcPct val="0"/>
                </a:spcBef>
                <a:spcAft>
                  <a:spcPct val="0"/>
                </a:spcAft>
                <a:defRPr sz="1300" b="1" kern="1200">
                  <a:solidFill>
                    <a:schemeClr val="tx1"/>
                  </a:solidFill>
                  <a:latin typeface="Arial" charset="0"/>
                  <a:ea typeface="+mn-ea"/>
                  <a:cs typeface="+mn-cs"/>
                </a:defRPr>
              </a:lvl3pPr>
              <a:lvl4pPr marL="1371600" algn="l" rtl="0" fontAlgn="base">
                <a:spcBef>
                  <a:spcPct val="0"/>
                </a:spcBef>
                <a:spcAft>
                  <a:spcPct val="0"/>
                </a:spcAft>
                <a:defRPr sz="1300" b="1" kern="1200">
                  <a:solidFill>
                    <a:schemeClr val="tx1"/>
                  </a:solidFill>
                  <a:latin typeface="Arial" charset="0"/>
                  <a:ea typeface="+mn-ea"/>
                  <a:cs typeface="+mn-cs"/>
                </a:defRPr>
              </a:lvl4pPr>
              <a:lvl5pPr marL="1828800" algn="l" rtl="0" fontAlgn="base">
                <a:spcBef>
                  <a:spcPct val="0"/>
                </a:spcBef>
                <a:spcAft>
                  <a:spcPct val="0"/>
                </a:spcAft>
                <a:defRPr sz="1300" b="1" kern="1200">
                  <a:solidFill>
                    <a:schemeClr val="tx1"/>
                  </a:solidFill>
                  <a:latin typeface="Arial" charset="0"/>
                  <a:ea typeface="+mn-ea"/>
                  <a:cs typeface="+mn-cs"/>
                </a:defRPr>
              </a:lvl5pPr>
              <a:lvl6pPr marL="2286000" algn="l" defTabSz="914400" rtl="0" eaLnBrk="1" latinLnBrk="0" hangingPunct="1">
                <a:defRPr sz="1300" b="1" kern="1200">
                  <a:solidFill>
                    <a:schemeClr val="tx1"/>
                  </a:solidFill>
                  <a:latin typeface="Arial" charset="0"/>
                  <a:ea typeface="+mn-ea"/>
                  <a:cs typeface="+mn-cs"/>
                </a:defRPr>
              </a:lvl6pPr>
              <a:lvl7pPr marL="2743200" algn="l" defTabSz="914400" rtl="0" eaLnBrk="1" latinLnBrk="0" hangingPunct="1">
                <a:defRPr sz="1300" b="1" kern="1200">
                  <a:solidFill>
                    <a:schemeClr val="tx1"/>
                  </a:solidFill>
                  <a:latin typeface="Arial" charset="0"/>
                  <a:ea typeface="+mn-ea"/>
                  <a:cs typeface="+mn-cs"/>
                </a:defRPr>
              </a:lvl7pPr>
              <a:lvl8pPr marL="3200400" algn="l" defTabSz="914400" rtl="0" eaLnBrk="1" latinLnBrk="0" hangingPunct="1">
                <a:defRPr sz="1300" b="1" kern="1200">
                  <a:solidFill>
                    <a:schemeClr val="tx1"/>
                  </a:solidFill>
                  <a:latin typeface="Arial" charset="0"/>
                  <a:ea typeface="+mn-ea"/>
                  <a:cs typeface="+mn-cs"/>
                </a:defRPr>
              </a:lvl8pPr>
              <a:lvl9pPr marL="3657600" algn="l" defTabSz="914400" rtl="0" eaLnBrk="1" latinLnBrk="0" hangingPunct="1">
                <a:defRPr sz="1300" b="1" kern="1200">
                  <a:solidFill>
                    <a:schemeClr val="tx1"/>
                  </a:solidFill>
                  <a:latin typeface="Arial" charset="0"/>
                  <a:ea typeface="+mn-ea"/>
                  <a:cs typeface="+mn-cs"/>
                </a:defRPr>
              </a:lvl9pPr>
            </a:lstStyle>
            <a:p>
              <a:pPr lvl="0" defTabSz="330200">
                <a:lnSpc>
                  <a:spcPct val="150000"/>
                </a:lnSpc>
                <a:spcBef>
                  <a:spcPts val="300"/>
                </a:spcBef>
                <a:buClr>
                  <a:srgbClr val="000000"/>
                </a:buClr>
                <a:buSzPct val="100000"/>
                <a:defRPr/>
              </a:pPr>
              <a:r>
                <a:rPr lang="zh-CN" altLang="en-US" sz="1600" dirty="0">
                  <a:solidFill>
                    <a:srgbClr val="2E6CA4"/>
                  </a:solidFill>
                  <a:latin typeface="Microsoft YaHei" charset="-122"/>
                  <a:ea typeface="Microsoft YaHei" charset="-122"/>
                  <a:cs typeface="Microsoft YaHei" charset="-122"/>
                </a:rPr>
                <a:t>数据安全可掌控</a:t>
              </a:r>
              <a:endParaRPr lang="en-US" altLang="zh-CN" sz="1600" dirty="0">
                <a:solidFill>
                  <a:srgbClr val="2E6CA4"/>
                </a:solidFill>
                <a:latin typeface="Microsoft YaHei" charset="-122"/>
                <a:ea typeface="Microsoft YaHei" charset="-122"/>
                <a:cs typeface="Microsoft YaHei" charset="-122"/>
              </a:endParaRPr>
            </a:p>
            <a:p>
              <a:pPr lvl="0" defTabSz="330200">
                <a:lnSpc>
                  <a:spcPct val="150000"/>
                </a:lnSpc>
                <a:spcBef>
                  <a:spcPts val="300"/>
                </a:spcBef>
                <a:buClr>
                  <a:srgbClr val="000000"/>
                </a:buClr>
                <a:buSzPct val="100000"/>
                <a:defRPr/>
              </a:pPr>
              <a:r>
                <a:rPr lang="zh-CN" altLang="en-US" sz="1600" b="0" dirty="0">
                  <a:solidFill>
                    <a:srgbClr val="2E6CA4"/>
                  </a:solidFill>
                  <a:latin typeface="Microsoft YaHei" charset="-122"/>
                  <a:ea typeface="Microsoft YaHei" charset="-122"/>
                  <a:cs typeface="Microsoft YaHei" charset="-122"/>
                </a:rPr>
                <a:t>没有中心化数据库，不容易被攻击。数据由各节点备份保存，各节点对自己的数据都有掌控权。</a:t>
              </a:r>
            </a:p>
          </p:txBody>
        </p:sp>
      </p:grpSp>
      <p:cxnSp>
        <p:nvCxnSpPr>
          <p:cNvPr id="56" name="Straight Connector 20">
            <a:extLst>
              <a:ext uri="{FF2B5EF4-FFF2-40B4-BE49-F238E27FC236}">
                <a16:creationId xmlns:a16="http://schemas.microsoft.com/office/drawing/2014/main" id="{A222B738-677F-4E25-947D-8329FD325539}"/>
              </a:ext>
            </a:extLst>
          </p:cNvPr>
          <p:cNvCxnSpPr>
            <a:cxnSpLocks/>
          </p:cNvCxnSpPr>
          <p:nvPr/>
        </p:nvCxnSpPr>
        <p:spPr>
          <a:xfrm>
            <a:off x="7366641" y="4867604"/>
            <a:ext cx="3641037" cy="0"/>
          </a:xfrm>
          <a:prstGeom prst="line">
            <a:avLst/>
          </a:prstGeom>
          <a:noFill/>
          <a:ln w="9525" cap="flat" cmpd="sng" algn="ctr">
            <a:solidFill>
              <a:srgbClr val="0F5C94"/>
            </a:solidFill>
            <a:prstDash val="dash"/>
          </a:ln>
          <a:effectLst/>
        </p:spPr>
      </p:cxnSp>
    </p:spTree>
    <p:extLst>
      <p:ext uri="{BB962C8B-B14F-4D97-AF65-F5344CB8AC3E}">
        <p14:creationId xmlns:p14="http://schemas.microsoft.com/office/powerpoint/2010/main" val="87726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14142" cy="369332"/>
          </a:xfrm>
        </p:spPr>
        <p:txBody>
          <a:bodyPr/>
          <a:lstStyle/>
          <a:p>
            <a:r>
              <a:rPr lang="zh-CN" altLang="en-US" dirty="0"/>
              <a:t>业务互联</a:t>
            </a:r>
          </a:p>
        </p:txBody>
      </p:sp>
      <p:grpSp>
        <p:nvGrpSpPr>
          <p:cNvPr id="4" name="组 649">
            <a:extLst>
              <a:ext uri="{FF2B5EF4-FFF2-40B4-BE49-F238E27FC236}">
                <a16:creationId xmlns:a16="http://schemas.microsoft.com/office/drawing/2014/main" id="{47DBA910-D572-4304-A477-F9EA13418DAB}"/>
              </a:ext>
            </a:extLst>
          </p:cNvPr>
          <p:cNvGrpSpPr/>
          <p:nvPr/>
        </p:nvGrpSpPr>
        <p:grpSpPr>
          <a:xfrm>
            <a:off x="7326989" y="2640010"/>
            <a:ext cx="2035276" cy="2007083"/>
            <a:chOff x="3109231" y="2736307"/>
            <a:chExt cx="2035276" cy="2007083"/>
          </a:xfrm>
          <a:solidFill>
            <a:srgbClr val="6195CB"/>
          </a:solidFill>
        </p:grpSpPr>
        <p:cxnSp>
          <p:nvCxnSpPr>
            <p:cNvPr id="5" name="直接箭头连接符 16">
              <a:extLst>
                <a:ext uri="{FF2B5EF4-FFF2-40B4-BE49-F238E27FC236}">
                  <a16:creationId xmlns:a16="http://schemas.microsoft.com/office/drawing/2014/main" id="{C764C8D1-0644-464D-A898-A89395F187C9}"/>
                </a:ext>
              </a:extLst>
            </p:cNvPr>
            <p:cNvCxnSpPr>
              <a:cxnSpLocks/>
            </p:cNvCxnSpPr>
            <p:nvPr/>
          </p:nvCxnSpPr>
          <p:spPr>
            <a:xfrm flipV="1">
              <a:off x="3811032" y="3086004"/>
              <a:ext cx="635249" cy="1"/>
            </a:xfrm>
            <a:prstGeom prst="straightConnector1">
              <a:avLst/>
            </a:prstGeom>
            <a:grpFill/>
            <a:ln w="28575" cap="flat" cmpd="sng" algn="ctr">
              <a:solidFill>
                <a:srgbClr val="5B9BD5"/>
              </a:solidFill>
              <a:prstDash val="solid"/>
              <a:miter lim="800000"/>
              <a:headEnd type="triangle"/>
              <a:tailEnd type="triangle"/>
            </a:ln>
            <a:effectLst/>
          </p:spPr>
        </p:cxnSp>
        <p:cxnSp>
          <p:nvCxnSpPr>
            <p:cNvPr id="6" name="直接箭头连接符 16">
              <a:extLst>
                <a:ext uri="{FF2B5EF4-FFF2-40B4-BE49-F238E27FC236}">
                  <a16:creationId xmlns:a16="http://schemas.microsoft.com/office/drawing/2014/main" id="{32887862-DC8B-4A6C-B2A5-A860CE021D1E}"/>
                </a:ext>
              </a:extLst>
            </p:cNvPr>
            <p:cNvCxnSpPr>
              <a:cxnSpLocks/>
            </p:cNvCxnSpPr>
            <p:nvPr/>
          </p:nvCxnSpPr>
          <p:spPr>
            <a:xfrm>
              <a:off x="3792650" y="4435423"/>
              <a:ext cx="653631" cy="0"/>
            </a:xfrm>
            <a:prstGeom prst="straightConnector1">
              <a:avLst/>
            </a:prstGeom>
            <a:grpFill/>
            <a:ln w="28575" cap="flat" cmpd="sng" algn="ctr">
              <a:solidFill>
                <a:srgbClr val="5B9BD5"/>
              </a:solidFill>
              <a:prstDash val="solid"/>
              <a:miter lim="800000"/>
              <a:headEnd type="triangle"/>
              <a:tailEnd type="triangle"/>
            </a:ln>
            <a:effectLst/>
          </p:spPr>
        </p:cxnSp>
        <p:cxnSp>
          <p:nvCxnSpPr>
            <p:cNvPr id="7" name="直接箭头连接符 16">
              <a:extLst>
                <a:ext uri="{FF2B5EF4-FFF2-40B4-BE49-F238E27FC236}">
                  <a16:creationId xmlns:a16="http://schemas.microsoft.com/office/drawing/2014/main" id="{A788C37C-012C-4A69-AA34-2179BF9E58FD}"/>
                </a:ext>
              </a:extLst>
            </p:cNvPr>
            <p:cNvCxnSpPr>
              <a:cxnSpLocks/>
            </p:cNvCxnSpPr>
            <p:nvPr/>
          </p:nvCxnSpPr>
          <p:spPr>
            <a:xfrm>
              <a:off x="4803943" y="3478472"/>
              <a:ext cx="2558" cy="540000"/>
            </a:xfrm>
            <a:prstGeom prst="straightConnector1">
              <a:avLst/>
            </a:prstGeom>
            <a:grpFill/>
            <a:ln w="28575" cap="flat" cmpd="sng" algn="ctr">
              <a:solidFill>
                <a:srgbClr val="5B9BD5"/>
              </a:solidFill>
              <a:prstDash val="solid"/>
              <a:miter lim="800000"/>
              <a:headEnd type="triangle"/>
              <a:tailEnd type="triangle"/>
            </a:ln>
            <a:effectLst/>
          </p:spPr>
        </p:cxnSp>
        <p:grpSp>
          <p:nvGrpSpPr>
            <p:cNvPr id="10" name="组合 61">
              <a:extLst>
                <a:ext uri="{FF2B5EF4-FFF2-40B4-BE49-F238E27FC236}">
                  <a16:creationId xmlns:a16="http://schemas.microsoft.com/office/drawing/2014/main" id="{ACB67B03-1460-4E01-9F53-AB63882221C5}"/>
                </a:ext>
              </a:extLst>
            </p:cNvPr>
            <p:cNvGrpSpPr>
              <a:grpSpLocks noChangeAspect="1"/>
            </p:cNvGrpSpPr>
            <p:nvPr/>
          </p:nvGrpSpPr>
          <p:grpSpPr>
            <a:xfrm>
              <a:off x="3119911" y="2736307"/>
              <a:ext cx="648000" cy="648000"/>
              <a:chOff x="7970886" y="855921"/>
              <a:chExt cx="1027802" cy="1027802"/>
            </a:xfrm>
            <a:grpFill/>
          </p:grpSpPr>
          <p:sp>
            <p:nvSpPr>
              <p:cNvPr id="21" name="矩形 20">
                <a:extLst>
                  <a:ext uri="{FF2B5EF4-FFF2-40B4-BE49-F238E27FC236}">
                    <a16:creationId xmlns:a16="http://schemas.microsoft.com/office/drawing/2014/main" id="{E336DC2B-2381-4A87-82A4-72C3369F8569}"/>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2" name="矩形 21">
                <a:extLst>
                  <a:ext uri="{FF2B5EF4-FFF2-40B4-BE49-F238E27FC236}">
                    <a16:creationId xmlns:a16="http://schemas.microsoft.com/office/drawing/2014/main" id="{B729F6FF-E895-49DE-83E0-CDA219A60D58}"/>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1" name="组合 61">
              <a:extLst>
                <a:ext uri="{FF2B5EF4-FFF2-40B4-BE49-F238E27FC236}">
                  <a16:creationId xmlns:a16="http://schemas.microsoft.com/office/drawing/2014/main" id="{A0607C56-5D05-472C-9685-714FAE57904E}"/>
                </a:ext>
              </a:extLst>
            </p:cNvPr>
            <p:cNvGrpSpPr>
              <a:grpSpLocks noChangeAspect="1"/>
            </p:cNvGrpSpPr>
            <p:nvPr/>
          </p:nvGrpSpPr>
          <p:grpSpPr>
            <a:xfrm>
              <a:off x="3109231" y="4095390"/>
              <a:ext cx="648000" cy="648000"/>
              <a:chOff x="7970886" y="855921"/>
              <a:chExt cx="1027802" cy="1027802"/>
            </a:xfrm>
            <a:grpFill/>
          </p:grpSpPr>
          <p:sp>
            <p:nvSpPr>
              <p:cNvPr id="19" name="矩形 18">
                <a:extLst>
                  <a:ext uri="{FF2B5EF4-FFF2-40B4-BE49-F238E27FC236}">
                    <a16:creationId xmlns:a16="http://schemas.microsoft.com/office/drawing/2014/main" id="{1AFAEA04-C81B-41A2-9D81-C06D5CAA7307}"/>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矩形 19">
                <a:extLst>
                  <a:ext uri="{FF2B5EF4-FFF2-40B4-BE49-F238E27FC236}">
                    <a16:creationId xmlns:a16="http://schemas.microsoft.com/office/drawing/2014/main" id="{6AFE2BF7-206F-44B1-B573-BE0A1C95ACE7}"/>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组合 61">
              <a:extLst>
                <a:ext uri="{FF2B5EF4-FFF2-40B4-BE49-F238E27FC236}">
                  <a16:creationId xmlns:a16="http://schemas.microsoft.com/office/drawing/2014/main" id="{65EF580F-E409-4142-93F6-1E14225AD768}"/>
                </a:ext>
              </a:extLst>
            </p:cNvPr>
            <p:cNvGrpSpPr>
              <a:grpSpLocks noChangeAspect="1"/>
            </p:cNvGrpSpPr>
            <p:nvPr/>
          </p:nvGrpSpPr>
          <p:grpSpPr>
            <a:xfrm>
              <a:off x="4496507" y="4095390"/>
              <a:ext cx="648000" cy="648000"/>
              <a:chOff x="7970886" y="855921"/>
              <a:chExt cx="1027802" cy="1027802"/>
            </a:xfrm>
            <a:grpFill/>
          </p:grpSpPr>
          <p:sp>
            <p:nvSpPr>
              <p:cNvPr id="17" name="矩形 16">
                <a:extLst>
                  <a:ext uri="{FF2B5EF4-FFF2-40B4-BE49-F238E27FC236}">
                    <a16:creationId xmlns:a16="http://schemas.microsoft.com/office/drawing/2014/main" id="{CC22B67A-EACA-4033-9936-7D60197CC34E}"/>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a:extLst>
                  <a:ext uri="{FF2B5EF4-FFF2-40B4-BE49-F238E27FC236}">
                    <a16:creationId xmlns:a16="http://schemas.microsoft.com/office/drawing/2014/main" id="{F3F58E9A-E34F-43C2-966C-5B21082C61EE}"/>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组合 61">
              <a:extLst>
                <a:ext uri="{FF2B5EF4-FFF2-40B4-BE49-F238E27FC236}">
                  <a16:creationId xmlns:a16="http://schemas.microsoft.com/office/drawing/2014/main" id="{A262C2C5-5380-4A6A-9B68-72B721285934}"/>
                </a:ext>
              </a:extLst>
            </p:cNvPr>
            <p:cNvGrpSpPr>
              <a:grpSpLocks noChangeAspect="1"/>
            </p:cNvGrpSpPr>
            <p:nvPr/>
          </p:nvGrpSpPr>
          <p:grpSpPr>
            <a:xfrm>
              <a:off x="4480015" y="2736307"/>
              <a:ext cx="648000" cy="648000"/>
              <a:chOff x="7970886" y="855921"/>
              <a:chExt cx="1027802" cy="1027802"/>
            </a:xfrm>
            <a:grpFill/>
          </p:grpSpPr>
          <p:sp>
            <p:nvSpPr>
              <p:cNvPr id="15" name="矩形 14">
                <a:extLst>
                  <a:ext uri="{FF2B5EF4-FFF2-40B4-BE49-F238E27FC236}">
                    <a16:creationId xmlns:a16="http://schemas.microsoft.com/office/drawing/2014/main" id="{0CE1EE9B-DEB7-47E8-87F9-CE87E012EFBA}"/>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FDDE4764-BBB7-4312-A3B7-12A441AB35ED}"/>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B</a:t>
                </a:r>
                <a:endPar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sp>
        <p:nvSpPr>
          <p:cNvPr id="23" name="椭圆 22">
            <a:extLst>
              <a:ext uri="{FF2B5EF4-FFF2-40B4-BE49-F238E27FC236}">
                <a16:creationId xmlns:a16="http://schemas.microsoft.com/office/drawing/2014/main" id="{33F67B1B-84A1-4C8E-BCCB-038414F307E9}"/>
              </a:ext>
            </a:extLst>
          </p:cNvPr>
          <p:cNvSpPr/>
          <p:nvPr/>
        </p:nvSpPr>
        <p:spPr>
          <a:xfrm>
            <a:off x="6112402" y="1392399"/>
            <a:ext cx="804042" cy="804042"/>
          </a:xfrm>
          <a:prstGeom prst="ellipse">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pic>
        <p:nvPicPr>
          <p:cNvPr id="24" name="图片 23">
            <a:extLst>
              <a:ext uri="{FF2B5EF4-FFF2-40B4-BE49-F238E27FC236}">
                <a16:creationId xmlns:a16="http://schemas.microsoft.com/office/drawing/2014/main" id="{EC650874-9393-4B59-8B1B-9EB660E032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7799" y="1498429"/>
            <a:ext cx="613248" cy="613248"/>
          </a:xfrm>
          <a:prstGeom prst="rect">
            <a:avLst/>
          </a:prstGeom>
        </p:spPr>
      </p:pic>
      <p:grpSp>
        <p:nvGrpSpPr>
          <p:cNvPr id="25" name="组 98">
            <a:extLst>
              <a:ext uri="{FF2B5EF4-FFF2-40B4-BE49-F238E27FC236}">
                <a16:creationId xmlns:a16="http://schemas.microsoft.com/office/drawing/2014/main" id="{B979FB7B-50BA-4632-AFCA-0A106D72B2D1}"/>
              </a:ext>
            </a:extLst>
          </p:cNvPr>
          <p:cNvGrpSpPr/>
          <p:nvPr/>
        </p:nvGrpSpPr>
        <p:grpSpPr>
          <a:xfrm>
            <a:off x="9814895" y="1404581"/>
            <a:ext cx="804042" cy="804042"/>
            <a:chOff x="6201894" y="1735976"/>
            <a:chExt cx="804042" cy="804042"/>
          </a:xfrm>
          <a:solidFill>
            <a:srgbClr val="2E6CA4"/>
          </a:solidFill>
        </p:grpSpPr>
        <p:sp>
          <p:nvSpPr>
            <p:cNvPr id="26" name="椭圆 25">
              <a:extLst>
                <a:ext uri="{FF2B5EF4-FFF2-40B4-BE49-F238E27FC236}">
                  <a16:creationId xmlns:a16="http://schemas.microsoft.com/office/drawing/2014/main" id="{A322C6FD-1F0E-4E66-ADFB-CC8322CB8E41}"/>
                </a:ext>
              </a:extLst>
            </p:cNvPr>
            <p:cNvSpPr/>
            <p:nvPr/>
          </p:nvSpPr>
          <p:spPr>
            <a:xfrm>
              <a:off x="6201894" y="1735976"/>
              <a:ext cx="804042" cy="804042"/>
            </a:xfrm>
            <a:prstGeom prst="ellipse">
              <a:avLst/>
            </a:prstGeom>
            <a:grp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pic>
          <p:nvPicPr>
            <p:cNvPr id="27" name="图片 26">
              <a:extLst>
                <a:ext uri="{FF2B5EF4-FFF2-40B4-BE49-F238E27FC236}">
                  <a16:creationId xmlns:a16="http://schemas.microsoft.com/office/drawing/2014/main" id="{77C8CF1E-DCF0-4AE6-A2BE-AFD4F4B45AF5}"/>
                </a:ext>
              </a:extLst>
            </p:cNvPr>
            <p:cNvPicPr>
              <a:picLocks noChangeAspect="1"/>
            </p:cNvPicPr>
            <p:nvPr/>
          </p:nvPicPr>
          <p:blipFill>
            <a:blip r:embed="rId4"/>
            <a:stretch>
              <a:fillRect/>
            </a:stretch>
          </p:blipFill>
          <p:spPr>
            <a:xfrm>
              <a:off x="6368627" y="1891625"/>
              <a:ext cx="492743" cy="492743"/>
            </a:xfrm>
            <a:prstGeom prst="rect">
              <a:avLst/>
            </a:prstGeom>
            <a:grpFill/>
            <a:ln>
              <a:solidFill>
                <a:srgbClr val="2E6CA4"/>
              </a:solidFill>
            </a:ln>
          </p:spPr>
        </p:pic>
      </p:grpSp>
      <p:sp>
        <p:nvSpPr>
          <p:cNvPr id="28" name="椭圆 27">
            <a:extLst>
              <a:ext uri="{FF2B5EF4-FFF2-40B4-BE49-F238E27FC236}">
                <a16:creationId xmlns:a16="http://schemas.microsoft.com/office/drawing/2014/main" id="{A6AC7755-7B56-452B-A4D2-A6E5FB3F652D}"/>
              </a:ext>
            </a:extLst>
          </p:cNvPr>
          <p:cNvSpPr/>
          <p:nvPr/>
        </p:nvSpPr>
        <p:spPr>
          <a:xfrm>
            <a:off x="9814895" y="4941222"/>
            <a:ext cx="804042" cy="804042"/>
          </a:xfrm>
          <a:prstGeom prst="ellipse">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pic>
        <p:nvPicPr>
          <p:cNvPr id="29" name="图片 28">
            <a:extLst>
              <a:ext uri="{FF2B5EF4-FFF2-40B4-BE49-F238E27FC236}">
                <a16:creationId xmlns:a16="http://schemas.microsoft.com/office/drawing/2014/main" id="{9C154226-122B-4EDA-9DAD-48D90BFDFBAB}"/>
              </a:ext>
            </a:extLst>
          </p:cNvPr>
          <p:cNvPicPr>
            <a:picLocks noChangeAspect="1"/>
          </p:cNvPicPr>
          <p:nvPr/>
        </p:nvPicPr>
        <p:blipFill>
          <a:blip r:embed="rId5">
            <a:biLevel thresh="25000"/>
          </a:blip>
          <a:stretch>
            <a:fillRect/>
          </a:stretch>
        </p:blipFill>
        <p:spPr>
          <a:xfrm>
            <a:off x="9975549" y="5105291"/>
            <a:ext cx="504000" cy="504000"/>
          </a:xfrm>
          <a:prstGeom prst="rect">
            <a:avLst/>
          </a:prstGeom>
        </p:spPr>
      </p:pic>
      <p:sp>
        <p:nvSpPr>
          <p:cNvPr id="30" name="文本框 29">
            <a:extLst>
              <a:ext uri="{FF2B5EF4-FFF2-40B4-BE49-F238E27FC236}">
                <a16:creationId xmlns:a16="http://schemas.microsoft.com/office/drawing/2014/main" id="{1DA3ACE4-9614-4DCD-9FA0-AA2C48D92A1C}"/>
              </a:ext>
            </a:extLst>
          </p:cNvPr>
          <p:cNvSpPr txBox="1"/>
          <p:nvPr/>
        </p:nvSpPr>
        <p:spPr>
          <a:xfrm>
            <a:off x="5907676" y="1005912"/>
            <a:ext cx="12134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审批部门</a:t>
            </a:r>
            <a:r>
              <a:rPr kumimoji="1" lang="en-US" altLang="zh-CN"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A</a:t>
            </a:r>
            <a:endPar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31" name="文本框 30">
            <a:extLst>
              <a:ext uri="{FF2B5EF4-FFF2-40B4-BE49-F238E27FC236}">
                <a16:creationId xmlns:a16="http://schemas.microsoft.com/office/drawing/2014/main" id="{0E1A7AEE-CF1A-4001-BD4E-51FE44FE6D25}"/>
              </a:ext>
            </a:extLst>
          </p:cNvPr>
          <p:cNvSpPr txBox="1"/>
          <p:nvPr/>
        </p:nvSpPr>
        <p:spPr>
          <a:xfrm>
            <a:off x="9509008" y="1005912"/>
            <a:ext cx="1415813"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kern="1200" dirty="0">
                <a:solidFill>
                  <a:prstClr val="black"/>
                </a:solidFill>
                <a:latin typeface="Microsoft YaHei" charset="-122"/>
                <a:ea typeface="Microsoft YaHei" charset="-122"/>
                <a:cs typeface="Microsoft YaHei" charset="-122"/>
              </a:rPr>
              <a:t>发起审批部门</a:t>
            </a:r>
            <a:endPar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32" name="文本框 31">
            <a:extLst>
              <a:ext uri="{FF2B5EF4-FFF2-40B4-BE49-F238E27FC236}">
                <a16:creationId xmlns:a16="http://schemas.microsoft.com/office/drawing/2014/main" id="{E0E03A26-1349-440A-AFD6-59E6718C3F2D}"/>
              </a:ext>
            </a:extLst>
          </p:cNvPr>
          <p:cNvSpPr txBox="1"/>
          <p:nvPr/>
        </p:nvSpPr>
        <p:spPr>
          <a:xfrm>
            <a:off x="9546374" y="5829522"/>
            <a:ext cx="14158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审批部门</a:t>
            </a:r>
            <a:r>
              <a:rPr kumimoji="1" lang="en-US" altLang="zh-CN"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C</a:t>
            </a:r>
            <a:endPar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33" name="文本框 32">
            <a:extLst>
              <a:ext uri="{FF2B5EF4-FFF2-40B4-BE49-F238E27FC236}">
                <a16:creationId xmlns:a16="http://schemas.microsoft.com/office/drawing/2014/main" id="{EDF6C5B4-F286-472E-8784-DF503631273F}"/>
              </a:ext>
            </a:extLst>
          </p:cNvPr>
          <p:cNvSpPr txBox="1"/>
          <p:nvPr/>
        </p:nvSpPr>
        <p:spPr>
          <a:xfrm>
            <a:off x="5902068" y="5829522"/>
            <a:ext cx="12134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审批部门</a:t>
            </a:r>
            <a:r>
              <a:rPr kumimoji="1" lang="en-US" altLang="zh-CN"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B</a:t>
            </a:r>
            <a:endParaRPr kumimoji="1" lang="zh-CN" altLang="en-US" sz="16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endParaRPr>
          </a:p>
        </p:txBody>
      </p:sp>
      <p:sp>
        <p:nvSpPr>
          <p:cNvPr id="34" name="椭圆 33">
            <a:extLst>
              <a:ext uri="{FF2B5EF4-FFF2-40B4-BE49-F238E27FC236}">
                <a16:creationId xmlns:a16="http://schemas.microsoft.com/office/drawing/2014/main" id="{09FB1BB1-B845-47D4-8EB4-5F4369A9271E}"/>
              </a:ext>
            </a:extLst>
          </p:cNvPr>
          <p:cNvSpPr/>
          <p:nvPr/>
        </p:nvSpPr>
        <p:spPr>
          <a:xfrm>
            <a:off x="6112402" y="4973830"/>
            <a:ext cx="804042" cy="804042"/>
          </a:xfrm>
          <a:prstGeom prst="ellipse">
            <a:avLst/>
          </a:prstGeom>
          <a:solidFill>
            <a:srgbClr val="2E6CA4"/>
          </a:solidFill>
          <a:ln>
            <a:solidFill>
              <a:srgbClr val="2E6C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DengXian" panose="020F0502020204030204"/>
              <a:ea typeface="DengXian" panose="02010600030101010101" pitchFamily="2" charset="-122"/>
              <a:cs typeface="+mn-cs"/>
            </a:endParaRPr>
          </a:p>
        </p:txBody>
      </p:sp>
      <p:pic>
        <p:nvPicPr>
          <p:cNvPr id="35" name="图片 34">
            <a:extLst>
              <a:ext uri="{FF2B5EF4-FFF2-40B4-BE49-F238E27FC236}">
                <a16:creationId xmlns:a16="http://schemas.microsoft.com/office/drawing/2014/main" id="{62F01D29-E04B-4ED5-94A9-BF8DE32C7A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7799" y="5079860"/>
            <a:ext cx="613248" cy="613248"/>
          </a:xfrm>
          <a:prstGeom prst="rect">
            <a:avLst/>
          </a:prstGeom>
        </p:spPr>
      </p:pic>
      <p:cxnSp>
        <p:nvCxnSpPr>
          <p:cNvPr id="40" name="直接箭头连接符 113">
            <a:extLst>
              <a:ext uri="{FF2B5EF4-FFF2-40B4-BE49-F238E27FC236}">
                <a16:creationId xmlns:a16="http://schemas.microsoft.com/office/drawing/2014/main" id="{8AAEB11B-2CDE-4B19-97FE-3734A0A59389}"/>
              </a:ext>
            </a:extLst>
          </p:cNvPr>
          <p:cNvCxnSpPr>
            <a:cxnSpLocks noChangeAspect="1"/>
          </p:cNvCxnSpPr>
          <p:nvPr/>
        </p:nvCxnSpPr>
        <p:spPr>
          <a:xfrm flipV="1">
            <a:off x="9310882" y="2100950"/>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cxnSp>
        <p:nvCxnSpPr>
          <p:cNvPr id="41" name="直接箭头连接符 113">
            <a:extLst>
              <a:ext uri="{FF2B5EF4-FFF2-40B4-BE49-F238E27FC236}">
                <a16:creationId xmlns:a16="http://schemas.microsoft.com/office/drawing/2014/main" id="{5C10D36A-0E86-49C7-A137-BE7C6866A0D3}"/>
              </a:ext>
            </a:extLst>
          </p:cNvPr>
          <p:cNvCxnSpPr>
            <a:cxnSpLocks noChangeAspect="1"/>
          </p:cNvCxnSpPr>
          <p:nvPr/>
        </p:nvCxnSpPr>
        <p:spPr>
          <a:xfrm rot="16200000" flipV="1">
            <a:off x="6946972" y="2117830"/>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cxnSp>
        <p:nvCxnSpPr>
          <p:cNvPr id="42" name="直接箭头连接符 113">
            <a:extLst>
              <a:ext uri="{FF2B5EF4-FFF2-40B4-BE49-F238E27FC236}">
                <a16:creationId xmlns:a16="http://schemas.microsoft.com/office/drawing/2014/main" id="{B6FE7658-E8BB-4134-8974-9D51D1C9E4DF}"/>
              </a:ext>
            </a:extLst>
          </p:cNvPr>
          <p:cNvCxnSpPr>
            <a:cxnSpLocks noChangeAspect="1"/>
          </p:cNvCxnSpPr>
          <p:nvPr/>
        </p:nvCxnSpPr>
        <p:spPr>
          <a:xfrm rot="5400000">
            <a:off x="6926356" y="4695977"/>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cxnSp>
        <p:nvCxnSpPr>
          <p:cNvPr id="43" name="直接箭头连接符 113">
            <a:extLst>
              <a:ext uri="{FF2B5EF4-FFF2-40B4-BE49-F238E27FC236}">
                <a16:creationId xmlns:a16="http://schemas.microsoft.com/office/drawing/2014/main" id="{54951A02-F71E-4DA3-AAA6-875712692890}"/>
              </a:ext>
            </a:extLst>
          </p:cNvPr>
          <p:cNvCxnSpPr>
            <a:cxnSpLocks noChangeAspect="1"/>
          </p:cNvCxnSpPr>
          <p:nvPr/>
        </p:nvCxnSpPr>
        <p:spPr>
          <a:xfrm rot="16200000" flipH="1">
            <a:off x="9352480" y="4717243"/>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cxnSp>
        <p:nvCxnSpPr>
          <p:cNvPr id="50" name="直接连接符 49">
            <a:extLst>
              <a:ext uri="{FF2B5EF4-FFF2-40B4-BE49-F238E27FC236}">
                <a16:creationId xmlns:a16="http://schemas.microsoft.com/office/drawing/2014/main" id="{CC63CB13-A15F-49C6-97F6-1CD5CCD6988F}"/>
              </a:ext>
            </a:extLst>
          </p:cNvPr>
          <p:cNvCxnSpPr/>
          <p:nvPr/>
        </p:nvCxnSpPr>
        <p:spPr>
          <a:xfrm>
            <a:off x="7121170" y="1711843"/>
            <a:ext cx="2484013" cy="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4999BD33-53D5-4DAC-BAAC-9928AC9C0825}"/>
              </a:ext>
            </a:extLst>
          </p:cNvPr>
          <p:cNvCxnSpPr/>
          <p:nvPr/>
        </p:nvCxnSpPr>
        <p:spPr>
          <a:xfrm>
            <a:off x="7121170" y="5390028"/>
            <a:ext cx="2484013" cy="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C364C2B-3840-4B39-827D-CB8F2A9049AD}"/>
              </a:ext>
            </a:extLst>
          </p:cNvPr>
          <p:cNvCxnSpPr>
            <a:cxnSpLocks/>
          </p:cNvCxnSpPr>
          <p:nvPr/>
        </p:nvCxnSpPr>
        <p:spPr>
          <a:xfrm rot="5400000">
            <a:off x="8974909" y="3586994"/>
            <a:ext cx="2484013" cy="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28F7F297-95B8-4D15-A92B-A85A17DE08A3}"/>
              </a:ext>
            </a:extLst>
          </p:cNvPr>
          <p:cNvCxnSpPr>
            <a:cxnSpLocks/>
          </p:cNvCxnSpPr>
          <p:nvPr/>
        </p:nvCxnSpPr>
        <p:spPr>
          <a:xfrm rot="5400000">
            <a:off x="5266809" y="3532060"/>
            <a:ext cx="2484013" cy="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EB71853F-7F5C-4AE5-9707-D6180EB645BD}"/>
              </a:ext>
            </a:extLst>
          </p:cNvPr>
          <p:cNvSpPr/>
          <p:nvPr/>
        </p:nvSpPr>
        <p:spPr>
          <a:xfrm>
            <a:off x="7642421" y="3492899"/>
            <a:ext cx="1389604"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2E6CA4"/>
              </a:solidFill>
              <a:effectLst/>
              <a:uLnTx/>
              <a:uFillTx/>
              <a:latin typeface="微软雅黑" panose="020B0503020204020204" pitchFamily="34" charset="-122"/>
              <a:ea typeface="微软雅黑" panose="020B0503020204020204" pitchFamily="34" charset="-122"/>
              <a:cs typeface="+mn-cs"/>
            </a:endParaRPr>
          </a:p>
        </p:txBody>
      </p:sp>
      <p:cxnSp>
        <p:nvCxnSpPr>
          <p:cNvPr id="57" name="直接箭头连接符 16">
            <a:extLst>
              <a:ext uri="{FF2B5EF4-FFF2-40B4-BE49-F238E27FC236}">
                <a16:creationId xmlns:a16="http://schemas.microsoft.com/office/drawing/2014/main" id="{7E2D9917-1E70-476F-9F6F-E15635D42537}"/>
              </a:ext>
            </a:extLst>
          </p:cNvPr>
          <p:cNvCxnSpPr>
            <a:cxnSpLocks/>
          </p:cNvCxnSpPr>
          <p:nvPr/>
        </p:nvCxnSpPr>
        <p:spPr>
          <a:xfrm>
            <a:off x="7639863" y="3369885"/>
            <a:ext cx="2558" cy="540000"/>
          </a:xfrm>
          <a:prstGeom prst="straightConnector1">
            <a:avLst/>
          </a:prstGeom>
          <a:solidFill>
            <a:srgbClr val="6195CB"/>
          </a:solidFill>
          <a:ln w="28575" cap="flat" cmpd="sng" algn="ctr">
            <a:solidFill>
              <a:srgbClr val="5B9BD5"/>
            </a:solidFill>
            <a:prstDash val="solid"/>
            <a:miter lim="800000"/>
            <a:headEnd type="triangle"/>
            <a:tailEnd type="triangle"/>
          </a:ln>
          <a:effectLst/>
        </p:spPr>
      </p:cxnSp>
      <p:sp>
        <p:nvSpPr>
          <p:cNvPr id="59" name="圆角矩形 14">
            <a:extLst>
              <a:ext uri="{FF2B5EF4-FFF2-40B4-BE49-F238E27FC236}">
                <a16:creationId xmlns:a16="http://schemas.microsoft.com/office/drawing/2014/main" id="{42D6DA3D-7C8F-41C8-8684-DD4C297F627A}"/>
              </a:ext>
            </a:extLst>
          </p:cNvPr>
          <p:cNvSpPr/>
          <p:nvPr/>
        </p:nvSpPr>
        <p:spPr>
          <a:xfrm>
            <a:off x="948992" y="1508564"/>
            <a:ext cx="3929590" cy="1026464"/>
          </a:xfrm>
          <a:prstGeom prst="roundRect">
            <a:avLst>
              <a:gd name="adj" fmla="val 840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圆角矩形 15">
            <a:extLst>
              <a:ext uri="{FF2B5EF4-FFF2-40B4-BE49-F238E27FC236}">
                <a16:creationId xmlns:a16="http://schemas.microsoft.com/office/drawing/2014/main" id="{6B580CCC-970F-4261-BC53-A38E747891BE}"/>
              </a:ext>
            </a:extLst>
          </p:cNvPr>
          <p:cNvSpPr/>
          <p:nvPr/>
        </p:nvSpPr>
        <p:spPr>
          <a:xfrm>
            <a:off x="1182121" y="1333717"/>
            <a:ext cx="2747048" cy="341101"/>
          </a:xfrm>
          <a:prstGeom prst="round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跨部门的数据共享辅助业务互联</a:t>
            </a:r>
            <a:endParaRPr kumimoji="1" lang="zh-CN" altLang="en-US" dirty="0"/>
          </a:p>
        </p:txBody>
      </p:sp>
      <p:sp>
        <p:nvSpPr>
          <p:cNvPr id="61" name="文本框 60">
            <a:extLst>
              <a:ext uri="{FF2B5EF4-FFF2-40B4-BE49-F238E27FC236}">
                <a16:creationId xmlns:a16="http://schemas.microsoft.com/office/drawing/2014/main" id="{F446653F-FB27-498C-9FB8-04622AB5018F}"/>
              </a:ext>
            </a:extLst>
          </p:cNvPr>
          <p:cNvSpPr txBox="1"/>
          <p:nvPr/>
        </p:nvSpPr>
        <p:spPr>
          <a:xfrm>
            <a:off x="1074147" y="1721778"/>
            <a:ext cx="3594682" cy="657103"/>
          </a:xfrm>
          <a:prstGeom prst="rect">
            <a:avLst/>
          </a:prstGeom>
          <a:noFill/>
        </p:spPr>
        <p:txBody>
          <a:bodyPr wrap="square" rtlCol="0">
            <a:spAutoFit/>
          </a:bodyPr>
          <a:lstStyle/>
          <a:p>
            <a:pPr marL="285750" lvl="0" indent="-285750">
              <a:lnSpc>
                <a:spcPct val="150000"/>
              </a:lnSpc>
              <a:buFont typeface="Wingdings" panose="05000000000000000000" pitchFamily="2" charset="2"/>
              <a:buChar char="l"/>
              <a:defRPr/>
            </a:pPr>
            <a:r>
              <a:rPr lang="zh-CN" altLang="en-US" sz="1300" kern="100" dirty="0">
                <a:solidFill>
                  <a:prstClr val="black"/>
                </a:solidFill>
                <a:latin typeface="微软雅黑" pitchFamily="34" charset="-122"/>
                <a:ea typeface="微软雅黑" pitchFamily="34" charset="-122"/>
              </a:rPr>
              <a:t>通过区块链构建的数据共享网络，实现跨部门的辅助业务互联</a:t>
            </a:r>
            <a:endParaRPr lang="en-US" altLang="zh-CN" sz="1300" kern="100" dirty="0">
              <a:solidFill>
                <a:prstClr val="black"/>
              </a:solidFill>
              <a:latin typeface="微软雅黑" pitchFamily="34" charset="-122"/>
              <a:ea typeface="微软雅黑" pitchFamily="34" charset="-122"/>
            </a:endParaRPr>
          </a:p>
        </p:txBody>
      </p:sp>
      <p:sp>
        <p:nvSpPr>
          <p:cNvPr id="65" name="圆角矩形 14">
            <a:extLst>
              <a:ext uri="{FF2B5EF4-FFF2-40B4-BE49-F238E27FC236}">
                <a16:creationId xmlns:a16="http://schemas.microsoft.com/office/drawing/2014/main" id="{09834495-2F78-4172-A531-325339196D7D}"/>
              </a:ext>
            </a:extLst>
          </p:cNvPr>
          <p:cNvSpPr/>
          <p:nvPr/>
        </p:nvSpPr>
        <p:spPr>
          <a:xfrm>
            <a:off x="946050" y="2974123"/>
            <a:ext cx="3929590" cy="1175025"/>
          </a:xfrm>
          <a:prstGeom prst="roundRect">
            <a:avLst>
              <a:gd name="adj" fmla="val 840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圆角矩形 15">
            <a:extLst>
              <a:ext uri="{FF2B5EF4-FFF2-40B4-BE49-F238E27FC236}">
                <a16:creationId xmlns:a16="http://schemas.microsoft.com/office/drawing/2014/main" id="{BCE45068-CDA8-4A44-8F6E-1634DC34936B}"/>
              </a:ext>
            </a:extLst>
          </p:cNvPr>
          <p:cNvSpPr/>
          <p:nvPr/>
        </p:nvSpPr>
        <p:spPr>
          <a:xfrm>
            <a:off x="1179180" y="2799277"/>
            <a:ext cx="1621536" cy="341101"/>
          </a:xfrm>
          <a:prstGeom prst="round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保证数据真实性</a:t>
            </a:r>
            <a:endParaRPr kumimoji="1" lang="zh-CN" altLang="en-US" dirty="0"/>
          </a:p>
        </p:txBody>
      </p:sp>
      <p:sp>
        <p:nvSpPr>
          <p:cNvPr id="67" name="文本框 66">
            <a:extLst>
              <a:ext uri="{FF2B5EF4-FFF2-40B4-BE49-F238E27FC236}">
                <a16:creationId xmlns:a16="http://schemas.microsoft.com/office/drawing/2014/main" id="{A45DFE9D-79CD-400C-94ED-D51B47554887}"/>
              </a:ext>
            </a:extLst>
          </p:cNvPr>
          <p:cNvSpPr txBox="1"/>
          <p:nvPr/>
        </p:nvSpPr>
        <p:spPr>
          <a:xfrm>
            <a:off x="1071205" y="3118065"/>
            <a:ext cx="3594682" cy="1219757"/>
          </a:xfrm>
          <a:prstGeom prst="rect">
            <a:avLst/>
          </a:prstGeom>
          <a:noFill/>
        </p:spPr>
        <p:txBody>
          <a:bodyPr wrap="square" rtlCol="0">
            <a:spAutoFit/>
          </a:bodyPr>
          <a:lstStyle/>
          <a:p>
            <a:pPr marL="285750" indent="-285750">
              <a:lnSpc>
                <a:spcPct val="150000"/>
              </a:lnSpc>
              <a:buFont typeface="Wingdings" panose="05000000000000000000" pitchFamily="2" charset="2"/>
              <a:buChar char="l"/>
              <a:defRPr/>
            </a:pPr>
            <a:r>
              <a:rPr lang="zh-CN" altLang="en-US" sz="1300" kern="100" dirty="0">
                <a:solidFill>
                  <a:prstClr val="black"/>
                </a:solidFill>
                <a:latin typeface="微软雅黑" pitchFamily="34" charset="-122"/>
                <a:ea typeface="微软雅黑" pitchFamily="34" charset="-122"/>
              </a:rPr>
              <a:t>区块链网络中的各部门节点达成共识，共同认证数据结果，保证数据真实有效</a:t>
            </a:r>
            <a:endParaRPr lang="en-US" altLang="zh-CN" sz="1300" kern="100" dirty="0">
              <a:solidFill>
                <a:prstClr val="black"/>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l"/>
              <a:defRPr/>
            </a:pPr>
            <a:r>
              <a:rPr lang="zh-CN" altLang="en-US" sz="1300" kern="100" dirty="0">
                <a:solidFill>
                  <a:prstClr val="black"/>
                </a:solidFill>
                <a:latin typeface="微软雅黑" pitchFamily="34" charset="-122"/>
                <a:ea typeface="微软雅黑" pitchFamily="34" charset="-122"/>
              </a:rPr>
              <a:t>认证数据无法篡改，有效避免假人假证</a:t>
            </a:r>
            <a:endParaRPr lang="en-US" altLang="zh-CN" sz="1300" kern="100" dirty="0">
              <a:solidFill>
                <a:prstClr val="black"/>
              </a:solidFill>
              <a:latin typeface="微软雅黑" pitchFamily="34" charset="-122"/>
              <a:ea typeface="微软雅黑" pitchFamily="34" charset="-122"/>
            </a:endParaRPr>
          </a:p>
          <a:p>
            <a:pPr marL="285750" lvl="0" indent="-285750">
              <a:lnSpc>
                <a:spcPct val="125000"/>
              </a:lnSpc>
              <a:buFont typeface="Wingdings" panose="05000000000000000000" pitchFamily="2" charset="2"/>
              <a:buChar char="l"/>
              <a:defRPr/>
            </a:pPr>
            <a:endParaRPr lang="en-US" altLang="zh-CN" sz="1300" kern="100" dirty="0">
              <a:solidFill>
                <a:prstClr val="black"/>
              </a:solidFill>
              <a:latin typeface="微软雅黑" pitchFamily="34" charset="-122"/>
              <a:ea typeface="微软雅黑" pitchFamily="34" charset="-122"/>
            </a:endParaRPr>
          </a:p>
        </p:txBody>
      </p:sp>
      <p:sp>
        <p:nvSpPr>
          <p:cNvPr id="58" name="圆角矩形 14">
            <a:extLst>
              <a:ext uri="{FF2B5EF4-FFF2-40B4-BE49-F238E27FC236}">
                <a16:creationId xmlns:a16="http://schemas.microsoft.com/office/drawing/2014/main" id="{F5113E51-2656-4704-8A97-0EB068C2B332}"/>
              </a:ext>
            </a:extLst>
          </p:cNvPr>
          <p:cNvSpPr/>
          <p:nvPr/>
        </p:nvSpPr>
        <p:spPr>
          <a:xfrm>
            <a:off x="948991" y="4551009"/>
            <a:ext cx="3929590" cy="1561302"/>
          </a:xfrm>
          <a:prstGeom prst="roundRect">
            <a:avLst>
              <a:gd name="adj" fmla="val 8404"/>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圆角矩形 15">
            <a:extLst>
              <a:ext uri="{FF2B5EF4-FFF2-40B4-BE49-F238E27FC236}">
                <a16:creationId xmlns:a16="http://schemas.microsoft.com/office/drawing/2014/main" id="{6E338B87-F004-4EB6-8519-6F3D0AFF4787}"/>
              </a:ext>
            </a:extLst>
          </p:cNvPr>
          <p:cNvSpPr/>
          <p:nvPr/>
        </p:nvSpPr>
        <p:spPr>
          <a:xfrm>
            <a:off x="1182120" y="4376162"/>
            <a:ext cx="2544749" cy="341101"/>
          </a:xfrm>
          <a:prstGeom prst="roundRect">
            <a:avLst/>
          </a:prstGeom>
          <a:solidFill>
            <a:srgbClr val="0F5C94"/>
          </a:solidFill>
          <a:ln>
            <a:solidFill>
              <a:srgbClr val="0F5C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支持多方认证的并行审批业务</a:t>
            </a:r>
            <a:endParaRPr kumimoji="1" lang="zh-CN" altLang="en-US" dirty="0"/>
          </a:p>
        </p:txBody>
      </p:sp>
      <p:sp>
        <p:nvSpPr>
          <p:cNvPr id="69" name="文本框 68">
            <a:extLst>
              <a:ext uri="{FF2B5EF4-FFF2-40B4-BE49-F238E27FC236}">
                <a16:creationId xmlns:a16="http://schemas.microsoft.com/office/drawing/2014/main" id="{54D66F19-6C65-4A15-ABD0-BAF4B228EB07}"/>
              </a:ext>
            </a:extLst>
          </p:cNvPr>
          <p:cNvSpPr txBox="1"/>
          <p:nvPr/>
        </p:nvSpPr>
        <p:spPr>
          <a:xfrm>
            <a:off x="1074146" y="4764223"/>
            <a:ext cx="3594682" cy="1257267"/>
          </a:xfrm>
          <a:prstGeom prst="rect">
            <a:avLst/>
          </a:prstGeom>
          <a:noFill/>
        </p:spPr>
        <p:txBody>
          <a:bodyPr wrap="square" rtlCol="0">
            <a:spAutoFit/>
          </a:bodyPr>
          <a:lstStyle/>
          <a:p>
            <a:pPr marL="285750" lvl="0" indent="-285750">
              <a:lnSpc>
                <a:spcPct val="150000"/>
              </a:lnSpc>
              <a:buFont typeface="Wingdings" panose="05000000000000000000" pitchFamily="2" charset="2"/>
              <a:buChar char="l"/>
              <a:defRPr/>
            </a:pPr>
            <a:r>
              <a:rPr lang="zh-CN" altLang="en-US" sz="1300" kern="100" dirty="0">
                <a:solidFill>
                  <a:prstClr val="black"/>
                </a:solidFill>
                <a:latin typeface="微软雅黑" pitchFamily="34" charset="-122"/>
                <a:ea typeface="微软雅黑" pitchFamily="34" charset="-122"/>
              </a:rPr>
              <a:t>适用于需要多部门审批的业务场景，将传统的串行业务审批升级为并行业务审批</a:t>
            </a:r>
            <a:endParaRPr lang="en-US" altLang="zh-CN" sz="1300" kern="100" dirty="0">
              <a:solidFill>
                <a:prstClr val="black"/>
              </a:solidFill>
              <a:latin typeface="微软雅黑" pitchFamily="34" charset="-122"/>
              <a:ea typeface="微软雅黑" pitchFamily="34" charset="-122"/>
            </a:endParaRPr>
          </a:p>
          <a:p>
            <a:pPr marL="285750" lvl="0" indent="-285750">
              <a:lnSpc>
                <a:spcPct val="150000"/>
              </a:lnSpc>
              <a:buFont typeface="Wingdings" panose="05000000000000000000" pitchFamily="2" charset="2"/>
              <a:buChar char="l"/>
              <a:defRPr/>
            </a:pPr>
            <a:r>
              <a:rPr lang="zh-CN" altLang="en-US" sz="1300" kern="100" dirty="0">
                <a:solidFill>
                  <a:prstClr val="black"/>
                </a:solidFill>
                <a:latin typeface="微软雅黑" pitchFamily="34" charset="-122"/>
                <a:ea typeface="微软雅黑" pitchFamily="34" charset="-122"/>
              </a:rPr>
              <a:t>认证更加便捷，节省信息核对步骤与流程，提速业务审批</a:t>
            </a:r>
            <a:endParaRPr lang="en-US" altLang="zh-CN" sz="1300" kern="1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43804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区块链本质…">
            <a:extLst>
              <a:ext uri="{FF2B5EF4-FFF2-40B4-BE49-F238E27FC236}">
                <a16:creationId xmlns:a16="http://schemas.microsoft.com/office/drawing/2014/main" id="{F9B6B3F3-D78A-4AE2-8476-F19B6C28E952}"/>
              </a:ext>
            </a:extLst>
          </p:cNvPr>
          <p:cNvSpPr txBox="1"/>
          <p:nvPr/>
        </p:nvSpPr>
        <p:spPr>
          <a:xfrm>
            <a:off x="4909637" y="2009658"/>
            <a:ext cx="3041068" cy="430835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一、</a:t>
            </a:r>
            <a:r>
              <a:rPr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公司介绍</a:t>
            </a:r>
            <a:endParaRPr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二、 区块链介绍</a:t>
            </a:r>
            <a:endParaRPr lang="en-US" altLang="zh-CN"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三、 项目背景</a:t>
            </a:r>
            <a:endParaRPr lang="en-US" altLang="zh-CN"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四、 解决方案</a:t>
            </a:r>
            <a:endParaRPr lang="en-US" altLang="zh-CN"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五、 产品介绍</a:t>
            </a:r>
            <a:endParaRPr lang="en-US" altLang="zh-CN"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dirty="0">
                <a:latin typeface="微软雅黑" panose="020B0503020204020204" pitchFamily="34" charset="-122"/>
                <a:ea typeface="微软雅黑" panose="020B0503020204020204" pitchFamily="34" charset="-122"/>
              </a:rPr>
              <a:t>六、 运维部署</a:t>
            </a:r>
            <a:endParaRPr lang="en-US" altLang="zh-CN" dirty="0">
              <a:latin typeface="微软雅黑" panose="020B0503020204020204" pitchFamily="34" charset="-122"/>
              <a:ea typeface="微软雅黑" panose="020B0503020204020204" pitchFamily="34" charset="-122"/>
            </a:endParaRPr>
          </a:p>
          <a:p>
            <a:pPr>
              <a:lnSpc>
                <a:spcPct val="200000"/>
              </a:lnSpc>
              <a:defRPr sz="2000" b="1">
                <a:latin typeface="+mj-lt"/>
                <a:ea typeface="+mj-ea"/>
                <a:cs typeface="+mj-cs"/>
                <a:sym typeface="Helvetica"/>
              </a:defRPr>
            </a:pPr>
            <a:r>
              <a:rPr lang="zh-CN" altLang="en-US" sz="2000" b="1" dirty="0">
                <a:latin typeface="微软雅黑" panose="020B0503020204020204" pitchFamily="34" charset="-122"/>
                <a:ea typeface="微软雅黑" panose="020B0503020204020204" pitchFamily="34" charset="-122"/>
                <a:sym typeface="Helvetica"/>
              </a:rPr>
              <a:t>七、 方案优势</a:t>
            </a:r>
            <a:endParaRPr lang="en-US" altLang="zh-CN" sz="2000" b="1" dirty="0">
              <a:latin typeface="微软雅黑" panose="020B0503020204020204" pitchFamily="34" charset="-122"/>
              <a:ea typeface="微软雅黑" panose="020B0503020204020204" pitchFamily="34" charset="-122"/>
              <a:sym typeface="Helvetica"/>
            </a:endParaRPr>
          </a:p>
        </p:txBody>
      </p:sp>
      <p:sp>
        <p:nvSpPr>
          <p:cNvPr id="3" name="目录">
            <a:extLst>
              <a:ext uri="{FF2B5EF4-FFF2-40B4-BE49-F238E27FC236}">
                <a16:creationId xmlns:a16="http://schemas.microsoft.com/office/drawing/2014/main" id="{7F96E9B8-158D-4D8D-AF72-555ED30F4C71}"/>
              </a:ext>
            </a:extLst>
          </p:cNvPr>
          <p:cNvSpPr txBox="1"/>
          <p:nvPr/>
        </p:nvSpPr>
        <p:spPr>
          <a:xfrm>
            <a:off x="2491868" y="1200521"/>
            <a:ext cx="1005934" cy="4924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2600" b="1"/>
            </a:lvl1pPr>
          </a:lstStyle>
          <a:p>
            <a:r>
              <a:rPr dirty="0" err="1">
                <a:latin typeface="微软雅黑" panose="020B0503020204020204" pitchFamily="34" charset="-122"/>
                <a:ea typeface="微软雅黑" panose="020B0503020204020204" pitchFamily="34" charset="-122"/>
              </a:rPr>
              <a:t>目录</a:t>
            </a:r>
            <a:endParaRPr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6636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五</a:t>
            </a:r>
            <a:r>
              <a:rPr lang="en-US" altLang="zh-CN" dirty="0"/>
              <a:t>. </a:t>
            </a:r>
            <a:r>
              <a:rPr lang="zh-CN" altLang="en-US" dirty="0"/>
              <a:t>产品介绍</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906639" cy="369332"/>
          </a:xfrm>
        </p:spPr>
        <p:txBody>
          <a:bodyPr/>
          <a:lstStyle/>
          <a:p>
            <a:r>
              <a:rPr lang="zh-CN" altLang="en-US" dirty="0"/>
              <a:t>分布式数据计算</a:t>
            </a:r>
          </a:p>
        </p:txBody>
      </p:sp>
      <p:pic>
        <p:nvPicPr>
          <p:cNvPr id="4" name="图片 3">
            <a:extLst>
              <a:ext uri="{FF2B5EF4-FFF2-40B4-BE49-F238E27FC236}">
                <a16:creationId xmlns:a16="http://schemas.microsoft.com/office/drawing/2014/main" id="{A1B66523-41B4-4ABD-A6BE-4AA58CE8A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59" y="2022033"/>
            <a:ext cx="937729" cy="937729"/>
          </a:xfrm>
          <a:prstGeom prst="rect">
            <a:avLst/>
          </a:prstGeom>
        </p:spPr>
      </p:pic>
      <p:grpSp>
        <p:nvGrpSpPr>
          <p:cNvPr id="5" name="组合 35">
            <a:extLst>
              <a:ext uri="{FF2B5EF4-FFF2-40B4-BE49-F238E27FC236}">
                <a16:creationId xmlns:a16="http://schemas.microsoft.com/office/drawing/2014/main" id="{8B27B081-AC1B-4331-BA23-40775ADF4A02}"/>
              </a:ext>
            </a:extLst>
          </p:cNvPr>
          <p:cNvGrpSpPr/>
          <p:nvPr/>
        </p:nvGrpSpPr>
        <p:grpSpPr>
          <a:xfrm>
            <a:off x="2633685" y="2098315"/>
            <a:ext cx="785163" cy="785163"/>
            <a:chOff x="7970886" y="855921"/>
            <a:chExt cx="1027802" cy="1027802"/>
          </a:xfrm>
          <a:solidFill>
            <a:srgbClr val="0F5C94"/>
          </a:solidFill>
        </p:grpSpPr>
        <p:sp>
          <p:nvSpPr>
            <p:cNvPr id="6" name="矩形 5">
              <a:extLst>
                <a:ext uri="{FF2B5EF4-FFF2-40B4-BE49-F238E27FC236}">
                  <a16:creationId xmlns:a16="http://schemas.microsoft.com/office/drawing/2014/main" id="{9853D89F-21A0-4351-8E16-0F7E4554BE33}"/>
                </a:ext>
              </a:extLst>
            </p:cNvPr>
            <p:cNvSpPr/>
            <p:nvPr/>
          </p:nvSpPr>
          <p:spPr>
            <a:xfrm>
              <a:off x="7970886" y="8559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761FE80-0873-4626-BA17-0874947D04FA}"/>
                </a:ext>
              </a:extLst>
            </p:cNvPr>
            <p:cNvSpPr/>
            <p:nvPr/>
          </p:nvSpPr>
          <p:spPr>
            <a:xfrm>
              <a:off x="8123286" y="1008321"/>
              <a:ext cx="875402" cy="875402"/>
            </a:xfrm>
            <a:prstGeom prst="rect">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latin typeface="微软雅黑" panose="020B0503020204020204" pitchFamily="34" charset="-122"/>
                  <a:ea typeface="微软雅黑" panose="020B0503020204020204" pitchFamily="34" charset="-122"/>
                </a:rPr>
                <a:t>B</a:t>
              </a:r>
              <a:endParaRPr lang="zh-CN" altLang="en-US" sz="3600" dirty="0">
                <a:latin typeface="微软雅黑" panose="020B0503020204020204" pitchFamily="34" charset="-122"/>
                <a:ea typeface="微软雅黑" panose="020B0503020204020204" pitchFamily="34" charset="-122"/>
              </a:endParaRPr>
            </a:p>
          </p:txBody>
        </p:sp>
      </p:grpSp>
      <p:cxnSp>
        <p:nvCxnSpPr>
          <p:cNvPr id="8" name="直接箭头连接符 113">
            <a:extLst>
              <a:ext uri="{FF2B5EF4-FFF2-40B4-BE49-F238E27FC236}">
                <a16:creationId xmlns:a16="http://schemas.microsoft.com/office/drawing/2014/main" id="{BA3C9966-9AE2-4355-B44A-84FCBBA510E2}"/>
              </a:ext>
            </a:extLst>
          </p:cNvPr>
          <p:cNvCxnSpPr>
            <a:cxnSpLocks noChangeAspect="1"/>
          </p:cNvCxnSpPr>
          <p:nvPr/>
        </p:nvCxnSpPr>
        <p:spPr>
          <a:xfrm rot="8160000">
            <a:off x="1946845" y="2305869"/>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cxnSp>
        <p:nvCxnSpPr>
          <p:cNvPr id="9" name="直接连接符 8">
            <a:extLst>
              <a:ext uri="{FF2B5EF4-FFF2-40B4-BE49-F238E27FC236}">
                <a16:creationId xmlns:a16="http://schemas.microsoft.com/office/drawing/2014/main" id="{FE2B1B25-E874-4B1D-B4AD-AD15CFD04B1E}"/>
              </a:ext>
            </a:extLst>
          </p:cNvPr>
          <p:cNvCxnSpPr>
            <a:cxnSpLocks/>
          </p:cNvCxnSpPr>
          <p:nvPr/>
        </p:nvCxnSpPr>
        <p:spPr>
          <a:xfrm flipH="1">
            <a:off x="5564200" y="1294567"/>
            <a:ext cx="3" cy="263736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箭头连接符 113">
            <a:extLst>
              <a:ext uri="{FF2B5EF4-FFF2-40B4-BE49-F238E27FC236}">
                <a16:creationId xmlns:a16="http://schemas.microsoft.com/office/drawing/2014/main" id="{81AE0CD1-94F8-4D9C-B811-7B157C38E18E}"/>
              </a:ext>
            </a:extLst>
          </p:cNvPr>
          <p:cNvCxnSpPr>
            <a:cxnSpLocks noChangeAspect="1"/>
          </p:cNvCxnSpPr>
          <p:nvPr/>
        </p:nvCxnSpPr>
        <p:spPr>
          <a:xfrm rot="8160000">
            <a:off x="3720922" y="2305870"/>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sp>
        <p:nvSpPr>
          <p:cNvPr id="14" name="矩形 13">
            <a:extLst>
              <a:ext uri="{FF2B5EF4-FFF2-40B4-BE49-F238E27FC236}">
                <a16:creationId xmlns:a16="http://schemas.microsoft.com/office/drawing/2014/main" id="{5274B885-66CC-4575-8B9F-765DBA5C22F2}"/>
              </a:ext>
            </a:extLst>
          </p:cNvPr>
          <p:cNvSpPr/>
          <p:nvPr/>
        </p:nvSpPr>
        <p:spPr>
          <a:xfrm>
            <a:off x="271717" y="3208487"/>
            <a:ext cx="1861833" cy="206351"/>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微软雅黑" panose="020B0503020204020204" pitchFamily="34" charset="-122"/>
                <a:ea typeface="微软雅黑" panose="020B0503020204020204" pitchFamily="34" charset="-122"/>
                <a:cs typeface="+mn-cs"/>
              </a:rPr>
              <a:t>机构提供敏感数据</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a:extLst>
              <a:ext uri="{FF2B5EF4-FFF2-40B4-BE49-F238E27FC236}">
                <a16:creationId xmlns:a16="http://schemas.microsoft.com/office/drawing/2014/main" id="{C857834A-2F32-4D53-AC88-D8F9EBA05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498" y="2101097"/>
            <a:ext cx="782381" cy="782381"/>
          </a:xfrm>
          <a:prstGeom prst="rect">
            <a:avLst/>
          </a:prstGeom>
        </p:spPr>
      </p:pic>
      <p:pic>
        <p:nvPicPr>
          <p:cNvPr id="20" name="图片 19">
            <a:extLst>
              <a:ext uri="{FF2B5EF4-FFF2-40B4-BE49-F238E27FC236}">
                <a16:creationId xmlns:a16="http://schemas.microsoft.com/office/drawing/2014/main" id="{83FBA145-A495-498C-8894-5C3CD30A83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2057" y="2094515"/>
            <a:ext cx="881420" cy="788963"/>
          </a:xfrm>
          <a:prstGeom prst="rect">
            <a:avLst/>
          </a:prstGeom>
        </p:spPr>
      </p:pic>
      <p:sp>
        <p:nvSpPr>
          <p:cNvPr id="22" name="矩形 21">
            <a:extLst>
              <a:ext uri="{FF2B5EF4-FFF2-40B4-BE49-F238E27FC236}">
                <a16:creationId xmlns:a16="http://schemas.microsoft.com/office/drawing/2014/main" id="{25D78CE9-FFB7-465E-B565-A54455E92722}"/>
              </a:ext>
            </a:extLst>
          </p:cNvPr>
          <p:cNvSpPr/>
          <p:nvPr/>
        </p:nvSpPr>
        <p:spPr>
          <a:xfrm>
            <a:off x="2133550" y="3176936"/>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微软雅黑" panose="020B0503020204020204" pitchFamily="34" charset="-122"/>
                <a:ea typeface="微软雅黑" panose="020B0503020204020204" pitchFamily="34" charset="-122"/>
                <a:cs typeface="+mn-cs"/>
              </a:rPr>
              <a:t>数据的哈希上链</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3" name="矩形 22">
            <a:extLst>
              <a:ext uri="{FF2B5EF4-FFF2-40B4-BE49-F238E27FC236}">
                <a16:creationId xmlns:a16="http://schemas.microsoft.com/office/drawing/2014/main" id="{5E6192AA-1C6F-4097-B5D7-8607363A0156}"/>
              </a:ext>
            </a:extLst>
          </p:cNvPr>
          <p:cNvSpPr/>
          <p:nvPr/>
        </p:nvSpPr>
        <p:spPr>
          <a:xfrm>
            <a:off x="5552472" y="3176936"/>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微软雅黑" panose="020B0503020204020204" pitchFamily="34" charset="-122"/>
                <a:ea typeface="微软雅黑" panose="020B0503020204020204" pitchFamily="34" charset="-122"/>
                <a:cs typeface="+mn-cs"/>
              </a:rPr>
              <a:t>得到脱敏数据</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4" name="直接箭头连接符 113">
            <a:extLst>
              <a:ext uri="{FF2B5EF4-FFF2-40B4-BE49-F238E27FC236}">
                <a16:creationId xmlns:a16="http://schemas.microsoft.com/office/drawing/2014/main" id="{D687013A-0CE9-4853-85AC-F6F593003C94}"/>
              </a:ext>
            </a:extLst>
          </p:cNvPr>
          <p:cNvCxnSpPr>
            <a:cxnSpLocks noChangeAspect="1"/>
          </p:cNvCxnSpPr>
          <p:nvPr/>
        </p:nvCxnSpPr>
        <p:spPr>
          <a:xfrm rot="8160000">
            <a:off x="7098137" y="2305868"/>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sp>
        <p:nvSpPr>
          <p:cNvPr id="25" name="矩形 24">
            <a:extLst>
              <a:ext uri="{FF2B5EF4-FFF2-40B4-BE49-F238E27FC236}">
                <a16:creationId xmlns:a16="http://schemas.microsoft.com/office/drawing/2014/main" id="{21D2D033-A0C7-4295-80AB-8B92E1A3EA99}"/>
              </a:ext>
            </a:extLst>
          </p:cNvPr>
          <p:cNvSpPr/>
          <p:nvPr/>
        </p:nvSpPr>
        <p:spPr>
          <a:xfrm>
            <a:off x="7327739" y="3176936"/>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prstClr val="black"/>
                </a:solidFill>
                <a:latin typeface="微软雅黑" panose="020B0503020204020204" pitchFamily="34" charset="-122"/>
                <a:ea typeface="微软雅黑" panose="020B0503020204020204" pitchFamily="34" charset="-122"/>
                <a:cs typeface="+mn-cs"/>
              </a:rPr>
              <a:t>加入计算模型</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7" name="直接连接符 26">
            <a:extLst>
              <a:ext uri="{FF2B5EF4-FFF2-40B4-BE49-F238E27FC236}">
                <a16:creationId xmlns:a16="http://schemas.microsoft.com/office/drawing/2014/main" id="{99D1702A-3996-4A86-B9E5-60A35EA04D69}"/>
              </a:ext>
            </a:extLst>
          </p:cNvPr>
          <p:cNvCxnSpPr>
            <a:cxnSpLocks/>
          </p:cNvCxnSpPr>
          <p:nvPr/>
        </p:nvCxnSpPr>
        <p:spPr>
          <a:xfrm flipH="1">
            <a:off x="9243920" y="1294567"/>
            <a:ext cx="3" cy="2637360"/>
          </a:xfrm>
          <a:prstGeom prst="line">
            <a:avLst/>
          </a:prstGeom>
          <a:ln w="19050">
            <a:solidFill>
              <a:srgbClr val="AFABAB"/>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箭头连接符 113">
            <a:extLst>
              <a:ext uri="{FF2B5EF4-FFF2-40B4-BE49-F238E27FC236}">
                <a16:creationId xmlns:a16="http://schemas.microsoft.com/office/drawing/2014/main" id="{AE8B40EE-31BF-47C4-81F9-755DFDDBDB85}"/>
              </a:ext>
            </a:extLst>
          </p:cNvPr>
          <p:cNvCxnSpPr>
            <a:cxnSpLocks noChangeAspect="1"/>
          </p:cNvCxnSpPr>
          <p:nvPr/>
        </p:nvCxnSpPr>
        <p:spPr>
          <a:xfrm flipH="1">
            <a:off x="8796919" y="2511144"/>
            <a:ext cx="902758" cy="0"/>
          </a:xfrm>
          <a:prstGeom prst="straightConnector1">
            <a:avLst/>
          </a:prstGeom>
          <a:noFill/>
          <a:ln w="28575" cap="flat" cmpd="sng" algn="ctr">
            <a:solidFill>
              <a:srgbClr val="6195CB"/>
            </a:solidFill>
            <a:prstDash val="solid"/>
            <a:miter lim="800000"/>
            <a:headEnd type="triangle" w="med" len="med"/>
            <a:tailEnd type="none" w="med" len="med"/>
          </a:ln>
          <a:effectLst/>
        </p:spPr>
      </p:cxnSp>
      <p:pic>
        <p:nvPicPr>
          <p:cNvPr id="29" name="图片 28">
            <a:extLst>
              <a:ext uri="{FF2B5EF4-FFF2-40B4-BE49-F238E27FC236}">
                <a16:creationId xmlns:a16="http://schemas.microsoft.com/office/drawing/2014/main" id="{5D81E92A-DB22-45C0-BDC9-0509F2D791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7833" y="2105884"/>
            <a:ext cx="867178" cy="867178"/>
          </a:xfrm>
          <a:prstGeom prst="rect">
            <a:avLst/>
          </a:prstGeom>
        </p:spPr>
      </p:pic>
      <p:sp>
        <p:nvSpPr>
          <p:cNvPr id="33" name="矩形 32">
            <a:extLst>
              <a:ext uri="{FF2B5EF4-FFF2-40B4-BE49-F238E27FC236}">
                <a16:creationId xmlns:a16="http://schemas.microsoft.com/office/drawing/2014/main" id="{F2ED8990-4BA7-48EF-8646-C775A6298AEB}"/>
              </a:ext>
            </a:extLst>
          </p:cNvPr>
          <p:cNvSpPr/>
          <p:nvPr/>
        </p:nvSpPr>
        <p:spPr>
          <a:xfrm>
            <a:off x="9657473" y="3190236"/>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得出评估结果</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4" name="矩形 33">
            <a:extLst>
              <a:ext uri="{FF2B5EF4-FFF2-40B4-BE49-F238E27FC236}">
                <a16:creationId xmlns:a16="http://schemas.microsoft.com/office/drawing/2014/main" id="{5D19D34B-1418-4D20-94B1-88893B8745C0}"/>
              </a:ext>
            </a:extLst>
          </p:cNvPr>
          <p:cNvSpPr/>
          <p:nvPr/>
        </p:nvSpPr>
        <p:spPr>
          <a:xfrm>
            <a:off x="2068627" y="1355135"/>
            <a:ext cx="2031700"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敏感数据本地处理</a:t>
            </a:r>
          </a:p>
        </p:txBody>
      </p:sp>
      <p:sp>
        <p:nvSpPr>
          <p:cNvPr id="35" name="矩形 34">
            <a:extLst>
              <a:ext uri="{FF2B5EF4-FFF2-40B4-BE49-F238E27FC236}">
                <a16:creationId xmlns:a16="http://schemas.microsoft.com/office/drawing/2014/main" id="{B682428C-D101-4351-8C08-529EFF6353FF}"/>
              </a:ext>
            </a:extLst>
          </p:cNvPr>
          <p:cNvSpPr/>
          <p:nvPr/>
        </p:nvSpPr>
        <p:spPr>
          <a:xfrm>
            <a:off x="6293569" y="1355135"/>
            <a:ext cx="2333467"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脱敏数据分布式计算</a:t>
            </a:r>
          </a:p>
        </p:txBody>
      </p:sp>
      <p:sp>
        <p:nvSpPr>
          <p:cNvPr id="36" name="矩形 35">
            <a:extLst>
              <a:ext uri="{FF2B5EF4-FFF2-40B4-BE49-F238E27FC236}">
                <a16:creationId xmlns:a16="http://schemas.microsoft.com/office/drawing/2014/main" id="{CC910ACC-ACD4-49DC-884B-7798148D7F79}"/>
              </a:ext>
            </a:extLst>
          </p:cNvPr>
          <p:cNvSpPr/>
          <p:nvPr/>
        </p:nvSpPr>
        <p:spPr>
          <a:xfrm>
            <a:off x="9424288" y="1355135"/>
            <a:ext cx="2343327" cy="349624"/>
          </a:xfrm>
          <a:prstGeom prst="rect">
            <a:avLst/>
          </a:prstGeom>
          <a:solidFill>
            <a:srgbClr val="2E6C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charset="-122"/>
                <a:ea typeface="Microsoft YaHei" charset="-122"/>
                <a:cs typeface="Microsoft YaHei" charset="-122"/>
              </a:rPr>
              <a:t>数据不出库得出结果</a:t>
            </a:r>
          </a:p>
        </p:txBody>
      </p:sp>
      <p:sp>
        <p:nvSpPr>
          <p:cNvPr id="40" name="矩形 39">
            <a:extLst>
              <a:ext uri="{FF2B5EF4-FFF2-40B4-BE49-F238E27FC236}">
                <a16:creationId xmlns:a16="http://schemas.microsoft.com/office/drawing/2014/main" id="{8248387C-6349-43BD-AA8A-8A032E3D21A2}"/>
              </a:ext>
            </a:extLst>
          </p:cNvPr>
          <p:cNvSpPr/>
          <p:nvPr/>
        </p:nvSpPr>
        <p:spPr>
          <a:xfrm>
            <a:off x="1410733" y="4482095"/>
            <a:ext cx="9370534" cy="1409598"/>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基于区块链构建的分布式数据计算网络，可以实现敏感数据不出库即可得到计算结果</a:t>
            </a:r>
            <a:endParaRPr lang="en-US" altLang="zh-CN" sz="1600" b="1" kern="1200" dirty="0">
              <a:solidFill>
                <a:srgbClr val="2E6CA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在个人信用评估、企业信用评估、权限评估等需要大量敏感数据计算的场景中具备应用前景</a:t>
            </a:r>
            <a:endParaRPr lang="en-US" altLang="zh-CN" sz="1600" b="1" kern="1200" dirty="0">
              <a:solidFill>
                <a:srgbClr val="2E6CA4"/>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kern="1200" dirty="0">
                <a:solidFill>
                  <a:srgbClr val="2E6CA4"/>
                </a:solidFill>
                <a:latin typeface="微软雅黑" panose="020B0503020204020204" pitchFamily="34" charset="-122"/>
                <a:ea typeface="微软雅黑" panose="020B0503020204020204" pitchFamily="34" charset="-122"/>
              </a:rPr>
              <a:t>敏感数据不出库，机构的数据安全更有保障，且分布式的数据计算也让评估的效率与准确性更高</a:t>
            </a:r>
            <a:endParaRPr lang="en-US" altLang="zh-CN" sz="1600" b="1" kern="1200" dirty="0">
              <a:solidFill>
                <a:srgbClr val="2E6CA4"/>
              </a:solidFill>
              <a:latin typeface="微软雅黑" panose="020B0503020204020204" pitchFamily="34" charset="-122"/>
              <a:ea typeface="微软雅黑" panose="020B0503020204020204" pitchFamily="34" charset="-122"/>
            </a:endParaRPr>
          </a:p>
        </p:txBody>
      </p:sp>
      <p:cxnSp>
        <p:nvCxnSpPr>
          <p:cNvPr id="41" name="直接箭头连接符 113">
            <a:extLst>
              <a:ext uri="{FF2B5EF4-FFF2-40B4-BE49-F238E27FC236}">
                <a16:creationId xmlns:a16="http://schemas.microsoft.com/office/drawing/2014/main" id="{119748E0-910A-4101-A86E-F26CF7B165CC}"/>
              </a:ext>
            </a:extLst>
          </p:cNvPr>
          <p:cNvCxnSpPr>
            <a:cxnSpLocks noChangeAspect="1"/>
          </p:cNvCxnSpPr>
          <p:nvPr/>
        </p:nvCxnSpPr>
        <p:spPr>
          <a:xfrm rot="8160000">
            <a:off x="5390228" y="2310165"/>
            <a:ext cx="426983" cy="407413"/>
          </a:xfrm>
          <a:prstGeom prst="straightConnector1">
            <a:avLst/>
          </a:prstGeom>
          <a:noFill/>
          <a:ln w="28575" cap="flat" cmpd="sng" algn="ctr">
            <a:solidFill>
              <a:srgbClr val="6195CB"/>
            </a:solidFill>
            <a:prstDash val="solid"/>
            <a:miter lim="800000"/>
            <a:headEnd type="triangle" w="med" len="med"/>
            <a:tailEnd type="none" w="med" len="med"/>
          </a:ln>
          <a:effectLst/>
        </p:spPr>
      </p:cxnSp>
      <p:pic>
        <p:nvPicPr>
          <p:cNvPr id="42" name="图片 41">
            <a:extLst>
              <a:ext uri="{FF2B5EF4-FFF2-40B4-BE49-F238E27FC236}">
                <a16:creationId xmlns:a16="http://schemas.microsoft.com/office/drawing/2014/main" id="{3E03DA80-1377-4D5F-BD17-D54B2CD160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8112" y="2085389"/>
            <a:ext cx="819782" cy="788963"/>
          </a:xfrm>
          <a:prstGeom prst="rect">
            <a:avLst/>
          </a:prstGeom>
        </p:spPr>
      </p:pic>
      <p:sp>
        <p:nvSpPr>
          <p:cNvPr id="44" name="矩形 43">
            <a:extLst>
              <a:ext uri="{FF2B5EF4-FFF2-40B4-BE49-F238E27FC236}">
                <a16:creationId xmlns:a16="http://schemas.microsoft.com/office/drawing/2014/main" id="{C9FD7A1A-4D7C-4EED-B60C-C70B26DF0831}"/>
              </a:ext>
            </a:extLst>
          </p:cNvPr>
          <p:cNvSpPr/>
          <p:nvPr/>
        </p:nvSpPr>
        <p:spPr>
          <a:xfrm>
            <a:off x="3868788" y="3190236"/>
            <a:ext cx="1807897" cy="269454"/>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调用后本地计算</a:t>
            </a:r>
            <a:endParaRPr kumimoji="0" lang="en-US" altLang="zh-CN" sz="16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6332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529586" cy="369332"/>
          </a:xfrm>
        </p:spPr>
        <p:txBody>
          <a:bodyPr/>
          <a:lstStyle/>
          <a:p>
            <a:r>
              <a:rPr lang="zh-CN" altLang="en-US" dirty="0"/>
              <a:t>六</a:t>
            </a:r>
            <a:r>
              <a:rPr lang="en-US" altLang="zh-CN" dirty="0"/>
              <a:t>. </a:t>
            </a:r>
            <a:r>
              <a:rPr lang="zh-CN" altLang="en-US" dirty="0"/>
              <a:t>运维部署</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89484" cy="369332"/>
          </a:xfrm>
        </p:spPr>
        <p:txBody>
          <a:bodyPr/>
          <a:lstStyle/>
          <a:p>
            <a:r>
              <a:rPr lang="en-US" altLang="zh-CN" dirty="0"/>
              <a:t>Baas</a:t>
            </a:r>
            <a:r>
              <a:rPr lang="zh-CN" altLang="en-US" dirty="0"/>
              <a:t>简介</a:t>
            </a:r>
          </a:p>
        </p:txBody>
      </p:sp>
      <p:sp>
        <p:nvSpPr>
          <p:cNvPr id="213" name="文本框 58">
            <a:extLst>
              <a:ext uri="{FF2B5EF4-FFF2-40B4-BE49-F238E27FC236}">
                <a16:creationId xmlns:a16="http://schemas.microsoft.com/office/drawing/2014/main" id="{D0CD635D-02FE-4703-9BCE-7312558836A4}"/>
              </a:ext>
            </a:extLst>
          </p:cNvPr>
          <p:cNvSpPr txBox="1"/>
          <p:nvPr/>
        </p:nvSpPr>
        <p:spPr>
          <a:xfrm>
            <a:off x="7617508" y="635991"/>
            <a:ext cx="415498" cy="1274395"/>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抽象应用层</a:t>
            </a:r>
          </a:p>
        </p:txBody>
      </p:sp>
      <p:sp>
        <p:nvSpPr>
          <p:cNvPr id="86" name="矩形 85">
            <a:extLst>
              <a:ext uri="{FF2B5EF4-FFF2-40B4-BE49-F238E27FC236}">
                <a16:creationId xmlns:a16="http://schemas.microsoft.com/office/drawing/2014/main" id="{952BFF81-32E0-4486-8486-5FB12B3D1928}"/>
              </a:ext>
            </a:extLst>
          </p:cNvPr>
          <p:cNvSpPr/>
          <p:nvPr/>
        </p:nvSpPr>
        <p:spPr>
          <a:xfrm>
            <a:off x="2786005" y="1546225"/>
            <a:ext cx="7209155" cy="1289905"/>
          </a:xfrm>
          <a:prstGeom prst="rect">
            <a:avLst/>
          </a:prstGeom>
        </p:spPr>
        <p:txBody>
          <a:bodyPr wrap="square">
            <a:spAutoFit/>
          </a:bodyPr>
          <a:lstStyle/>
          <a:p>
            <a:pPr marL="285750" lvl="0" indent="-285750">
              <a:lnSpc>
                <a:spcPct val="150000"/>
              </a:lnSpc>
              <a:buFont typeface="Wingdings" panose="05000000000000000000" pitchFamily="2" charset="2"/>
              <a:buChar char="l"/>
              <a:defRPr/>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平台推出特定业务场景下的</a:t>
            </a:r>
            <a:r>
              <a:rPr lang="zh-CN" altLang="en-US"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区块链一站式解决方案</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，帮助用户方便、快速的构建区块链服务，从而将用户从繁琐、重复性的开发任务中解脱出来，让用户享受区块链服务创造的巨大价值</a:t>
            </a:r>
          </a:p>
        </p:txBody>
      </p:sp>
      <p:sp>
        <p:nvSpPr>
          <p:cNvPr id="87" name="矩形 86">
            <a:extLst>
              <a:ext uri="{FF2B5EF4-FFF2-40B4-BE49-F238E27FC236}">
                <a16:creationId xmlns:a16="http://schemas.microsoft.com/office/drawing/2014/main" id="{3244EC59-8BD9-4B99-ADF5-0CB4DB913184}"/>
              </a:ext>
            </a:extLst>
          </p:cNvPr>
          <p:cNvSpPr/>
          <p:nvPr/>
        </p:nvSpPr>
        <p:spPr>
          <a:xfrm>
            <a:off x="2779655" y="3099435"/>
            <a:ext cx="7183120" cy="1289905"/>
          </a:xfrm>
          <a:prstGeom prst="rect">
            <a:avLst/>
          </a:prstGeom>
        </p:spPr>
        <p:txBody>
          <a:bodyPr wrap="square">
            <a:spAutoFit/>
          </a:bodyPr>
          <a:lstStyle/>
          <a:p>
            <a:pPr marL="285750" lvl="0" indent="-285750">
              <a:lnSpc>
                <a:spcPct val="150000"/>
              </a:lnSpc>
              <a:buFont typeface="Wingdings" panose="05000000000000000000" pitchFamily="2" charset="2"/>
              <a:buChar char="l"/>
              <a:defRPr/>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共享的</a:t>
            </a:r>
            <a:r>
              <a:rPr lang="en-US" altLang="zh-CN" kern="100"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BaaS</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区块链云平台致力于做</a:t>
            </a:r>
            <a:r>
              <a:rPr lang="zh-CN" altLang="en-US"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政府间的信息连接器</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。作为底层基础设施，借助高质量的云服务，搭建稳定、便捷的区块链应用，为政务创新提供完善的技术和服务支持</a:t>
            </a:r>
          </a:p>
        </p:txBody>
      </p:sp>
      <p:sp>
        <p:nvSpPr>
          <p:cNvPr id="88" name="矩形 87">
            <a:extLst>
              <a:ext uri="{FF2B5EF4-FFF2-40B4-BE49-F238E27FC236}">
                <a16:creationId xmlns:a16="http://schemas.microsoft.com/office/drawing/2014/main" id="{24F3D385-FF34-454C-8F77-56540EED2F19}"/>
              </a:ext>
            </a:extLst>
          </p:cNvPr>
          <p:cNvSpPr/>
          <p:nvPr/>
        </p:nvSpPr>
        <p:spPr>
          <a:xfrm>
            <a:off x="2779655" y="4585335"/>
            <a:ext cx="7176770" cy="1289905"/>
          </a:xfrm>
          <a:prstGeom prst="rect">
            <a:avLst/>
          </a:prstGeom>
        </p:spPr>
        <p:txBody>
          <a:bodyPr wrap="square">
            <a:spAutoFit/>
          </a:bodyPr>
          <a:lstStyle/>
          <a:p>
            <a:pPr marL="285750" lvl="0" indent="-285750">
              <a:lnSpc>
                <a:spcPct val="150000"/>
              </a:lnSpc>
              <a:buFont typeface="Wingdings" panose="05000000000000000000" pitchFamily="2" charset="2"/>
              <a:buChar char="l"/>
              <a:defRPr/>
            </a:pP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未来</a:t>
            </a:r>
            <a:r>
              <a:rPr lang="en-US" altLang="zh-CN" kern="100" dirty="0" err="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BaaS</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平台将提供更多主流的区块链业务场景，为区块链开发人员和运维人员提供更加</a:t>
            </a:r>
            <a:r>
              <a:rPr lang="zh-CN" altLang="en-US"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完善、便捷的区块链开发和运营体验</a:t>
            </a:r>
            <a:r>
              <a:rPr lang="zh-CN" altLang="en-US"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，从而不断完善技术与应用场景有效结合的</a:t>
            </a:r>
            <a:r>
              <a:rPr lang="zh-CN" altLang="en-US"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区块链</a:t>
            </a:r>
            <a:r>
              <a:rPr lang="en-US" altLang="zh-CN"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生态</a:t>
            </a:r>
          </a:p>
        </p:txBody>
      </p:sp>
      <p:sp>
        <p:nvSpPr>
          <p:cNvPr id="89" name="矩形 88">
            <a:extLst>
              <a:ext uri="{FF2B5EF4-FFF2-40B4-BE49-F238E27FC236}">
                <a16:creationId xmlns:a16="http://schemas.microsoft.com/office/drawing/2014/main" id="{060BB834-68B2-403C-A0B5-D3D09B5AC758}"/>
              </a:ext>
            </a:extLst>
          </p:cNvPr>
          <p:cNvSpPr/>
          <p:nvPr/>
        </p:nvSpPr>
        <p:spPr>
          <a:xfrm>
            <a:off x="2410085" y="873760"/>
            <a:ext cx="7171690" cy="421005"/>
          </a:xfrm>
          <a:prstGeom prst="rect">
            <a:avLst/>
          </a:prstGeom>
          <a:solidFill>
            <a:srgbClr val="AFABAB"/>
          </a:solidFill>
          <a:ln>
            <a:solidFill>
              <a:srgbClr val="AFABAB"/>
            </a:solidFill>
          </a:ln>
        </p:spPr>
        <p:txBody>
          <a:bodyPr wrap="none" anchor="ctr" anchorCtr="0">
            <a:noAutofit/>
          </a:bodyPr>
          <a:lstStyle/>
          <a:p>
            <a:pPr lvl="0" algn="ctr">
              <a:lnSpc>
                <a:spcPct val="150000"/>
              </a:lnSpc>
              <a:defRPr/>
            </a:pPr>
            <a:r>
              <a:rPr lang="zh-CN" altLang="en-US" sz="1600" b="1" kern="100" dirty="0">
                <a:solidFill>
                  <a:srgbClr val="1F54A0"/>
                </a:solidFill>
                <a:latin typeface="微软雅黑" panose="020B0503020204020204" pitchFamily="34" charset="-122"/>
                <a:ea typeface="微软雅黑" panose="020B0503020204020204" pitchFamily="34" charset="-122"/>
                <a:cs typeface="Times New Roman" panose="02020603050405020304" pitchFamily="18" charset="0"/>
              </a:rPr>
              <a:t>专注于支持应用，在云环境中释放业务价值</a:t>
            </a:r>
            <a:endParaRPr kumimoji="0" lang="zh-CN" altLang="en-US" sz="1600" b="1" i="0" u="none" strike="noStrike" kern="100" cap="none" spc="0" normalizeH="0" baseline="0" noProof="0" dirty="0">
              <a:ln>
                <a:noFill/>
              </a:ln>
              <a:solidFill>
                <a:srgbClr val="1F54A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0" name="等腰三角形 4">
            <a:extLst>
              <a:ext uri="{FF2B5EF4-FFF2-40B4-BE49-F238E27FC236}">
                <a16:creationId xmlns:a16="http://schemas.microsoft.com/office/drawing/2014/main" id="{D938C1F7-AADB-48DB-AD22-CE3C0887C1AA}"/>
              </a:ext>
            </a:extLst>
          </p:cNvPr>
          <p:cNvSpPr/>
          <p:nvPr/>
        </p:nvSpPr>
        <p:spPr>
          <a:xfrm rot="10800000">
            <a:off x="4730375" y="1339215"/>
            <a:ext cx="2346325" cy="162560"/>
          </a:xfrm>
          <a:prstGeom prst="triangle">
            <a:avLst/>
          </a:prstGeom>
          <a:solidFill>
            <a:srgbClr val="AFABAB"/>
          </a:solidFill>
          <a:ln>
            <a:solidFill>
              <a:srgbClr val="AF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91" name="组 35">
            <a:extLst>
              <a:ext uri="{FF2B5EF4-FFF2-40B4-BE49-F238E27FC236}">
                <a16:creationId xmlns:a16="http://schemas.microsoft.com/office/drawing/2014/main" id="{744FF99E-FBBD-4BF4-B332-BE50CE0F5D78}"/>
              </a:ext>
            </a:extLst>
          </p:cNvPr>
          <p:cNvGrpSpPr/>
          <p:nvPr/>
        </p:nvGrpSpPr>
        <p:grpSpPr>
          <a:xfrm>
            <a:off x="1872875" y="1746885"/>
            <a:ext cx="668655" cy="615315"/>
            <a:chOff x="398452" y="1554760"/>
            <a:chExt cx="1369837" cy="1260000"/>
          </a:xfrm>
        </p:grpSpPr>
        <p:sp>
          <p:nvSpPr>
            <p:cNvPr id="92" name="矩形 91">
              <a:extLst>
                <a:ext uri="{FF2B5EF4-FFF2-40B4-BE49-F238E27FC236}">
                  <a16:creationId xmlns:a16="http://schemas.microsoft.com/office/drawing/2014/main" id="{6354C1AA-BF9C-493B-B800-3BE702DA7C9C}"/>
                </a:ext>
              </a:extLst>
            </p:cNvPr>
            <p:cNvSpPr/>
            <p:nvPr/>
          </p:nvSpPr>
          <p:spPr>
            <a:xfrm>
              <a:off x="398452" y="1554760"/>
              <a:ext cx="1369837"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3" name="图片 92">
              <a:extLst>
                <a:ext uri="{FF2B5EF4-FFF2-40B4-BE49-F238E27FC236}">
                  <a16:creationId xmlns:a16="http://schemas.microsoft.com/office/drawing/2014/main" id="{02A4FA11-39A9-4B46-822B-29E73936FD8E}"/>
                </a:ext>
              </a:extLst>
            </p:cNvPr>
            <p:cNvPicPr/>
            <p:nvPr/>
          </p:nvPicPr>
          <p:blipFill>
            <a:blip r:embed="rId3" cstate="print"/>
            <a:stretch>
              <a:fillRect/>
            </a:stretch>
          </p:blipFill>
          <p:spPr>
            <a:xfrm>
              <a:off x="539899" y="1680093"/>
              <a:ext cx="1095870" cy="1008000"/>
            </a:xfrm>
            <a:prstGeom prst="rect">
              <a:avLst/>
            </a:prstGeom>
          </p:spPr>
        </p:pic>
      </p:grpSp>
      <p:grpSp>
        <p:nvGrpSpPr>
          <p:cNvPr id="94" name="组 38">
            <a:extLst>
              <a:ext uri="{FF2B5EF4-FFF2-40B4-BE49-F238E27FC236}">
                <a16:creationId xmlns:a16="http://schemas.microsoft.com/office/drawing/2014/main" id="{AECB9EC9-C87B-4454-BE17-895201A4673F}"/>
              </a:ext>
            </a:extLst>
          </p:cNvPr>
          <p:cNvGrpSpPr/>
          <p:nvPr/>
        </p:nvGrpSpPr>
        <p:grpSpPr>
          <a:xfrm>
            <a:off x="1886210" y="3223260"/>
            <a:ext cx="668655" cy="615315"/>
            <a:chOff x="409989" y="3007267"/>
            <a:chExt cx="1358300" cy="1260000"/>
          </a:xfrm>
        </p:grpSpPr>
        <p:sp>
          <p:nvSpPr>
            <p:cNvPr id="95" name="矩形 94">
              <a:extLst>
                <a:ext uri="{FF2B5EF4-FFF2-40B4-BE49-F238E27FC236}">
                  <a16:creationId xmlns:a16="http://schemas.microsoft.com/office/drawing/2014/main" id="{1924C80C-1F0C-4276-8912-2923A3B56199}"/>
                </a:ext>
              </a:extLst>
            </p:cNvPr>
            <p:cNvSpPr/>
            <p:nvPr/>
          </p:nvSpPr>
          <p:spPr>
            <a:xfrm>
              <a:off x="409989" y="3007267"/>
              <a:ext cx="1358300"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6" name="图片 95">
              <a:extLst>
                <a:ext uri="{FF2B5EF4-FFF2-40B4-BE49-F238E27FC236}">
                  <a16:creationId xmlns:a16="http://schemas.microsoft.com/office/drawing/2014/main" id="{9EDB8262-9919-4E45-A24C-CB7F5FFD9259}"/>
                </a:ext>
              </a:extLst>
            </p:cNvPr>
            <p:cNvPicPr>
              <a:picLocks noChangeAspect="1"/>
            </p:cNvPicPr>
            <p:nvPr/>
          </p:nvPicPr>
          <p:blipFill>
            <a:blip r:embed="rId4" cstate="print"/>
            <a:stretch>
              <a:fillRect/>
            </a:stretch>
          </p:blipFill>
          <p:spPr>
            <a:xfrm>
              <a:off x="530221" y="3109240"/>
              <a:ext cx="1080000" cy="1080000"/>
            </a:xfrm>
            <a:prstGeom prst="rect">
              <a:avLst/>
            </a:prstGeom>
          </p:spPr>
        </p:pic>
      </p:grpSp>
      <p:grpSp>
        <p:nvGrpSpPr>
          <p:cNvPr id="97" name="组 41">
            <a:extLst>
              <a:ext uri="{FF2B5EF4-FFF2-40B4-BE49-F238E27FC236}">
                <a16:creationId xmlns:a16="http://schemas.microsoft.com/office/drawing/2014/main" id="{F6088E90-3FCA-4FA0-A58E-F485422E1FF1}"/>
              </a:ext>
            </a:extLst>
          </p:cNvPr>
          <p:cNvGrpSpPr/>
          <p:nvPr/>
        </p:nvGrpSpPr>
        <p:grpSpPr>
          <a:xfrm>
            <a:off x="1893830" y="4783455"/>
            <a:ext cx="668655" cy="615315"/>
            <a:chOff x="398452" y="4618562"/>
            <a:chExt cx="1369837" cy="1260000"/>
          </a:xfrm>
        </p:grpSpPr>
        <p:sp>
          <p:nvSpPr>
            <p:cNvPr id="98" name="矩形 97">
              <a:extLst>
                <a:ext uri="{FF2B5EF4-FFF2-40B4-BE49-F238E27FC236}">
                  <a16:creationId xmlns:a16="http://schemas.microsoft.com/office/drawing/2014/main" id="{03B7F5EF-3E22-4633-8298-7B39E25C3272}"/>
                </a:ext>
              </a:extLst>
            </p:cNvPr>
            <p:cNvSpPr/>
            <p:nvPr/>
          </p:nvSpPr>
          <p:spPr>
            <a:xfrm>
              <a:off x="398452" y="4618562"/>
              <a:ext cx="1369837" cy="12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9" name="图片 98">
              <a:extLst>
                <a:ext uri="{FF2B5EF4-FFF2-40B4-BE49-F238E27FC236}">
                  <a16:creationId xmlns:a16="http://schemas.microsoft.com/office/drawing/2014/main" id="{0F96D83F-769E-4320-8FEA-A7DE88BF146A}"/>
                </a:ext>
              </a:extLst>
            </p:cNvPr>
            <p:cNvPicPr>
              <a:picLocks noChangeAspect="1"/>
            </p:cNvPicPr>
            <p:nvPr/>
          </p:nvPicPr>
          <p:blipFill>
            <a:blip r:embed="rId5" cstate="print"/>
            <a:stretch>
              <a:fillRect/>
            </a:stretch>
          </p:blipFill>
          <p:spPr>
            <a:xfrm>
              <a:off x="548221" y="4717682"/>
              <a:ext cx="1044000" cy="1044000"/>
            </a:xfrm>
            <a:prstGeom prst="rect">
              <a:avLst/>
            </a:prstGeom>
          </p:spPr>
        </p:pic>
      </p:grpSp>
    </p:spTree>
    <p:extLst>
      <p:ext uri="{BB962C8B-B14F-4D97-AF65-F5344CB8AC3E}">
        <p14:creationId xmlns:p14="http://schemas.microsoft.com/office/powerpoint/2010/main" val="29327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529586" cy="369332"/>
          </a:xfrm>
        </p:spPr>
        <p:txBody>
          <a:bodyPr/>
          <a:lstStyle/>
          <a:p>
            <a:r>
              <a:rPr lang="zh-CN" altLang="en-US" dirty="0"/>
              <a:t>六</a:t>
            </a:r>
            <a:r>
              <a:rPr lang="en-US" altLang="zh-CN" dirty="0"/>
              <a:t>. </a:t>
            </a:r>
            <a:r>
              <a:rPr lang="zh-CN" altLang="en-US" dirty="0"/>
              <a:t>运维部署</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751149" cy="369332"/>
          </a:xfrm>
        </p:spPr>
        <p:txBody>
          <a:bodyPr/>
          <a:lstStyle/>
          <a:p>
            <a:r>
              <a:rPr lang="en-US" altLang="zh-CN" dirty="0"/>
              <a:t>Baas</a:t>
            </a:r>
            <a:r>
              <a:rPr lang="zh-CN" altLang="en-US" dirty="0"/>
              <a:t>部署方式</a:t>
            </a:r>
          </a:p>
        </p:txBody>
      </p:sp>
      <p:sp>
        <p:nvSpPr>
          <p:cNvPr id="213" name="文本框 58">
            <a:extLst>
              <a:ext uri="{FF2B5EF4-FFF2-40B4-BE49-F238E27FC236}">
                <a16:creationId xmlns:a16="http://schemas.microsoft.com/office/drawing/2014/main" id="{D0CD635D-02FE-4703-9BCE-7312558836A4}"/>
              </a:ext>
            </a:extLst>
          </p:cNvPr>
          <p:cNvSpPr txBox="1"/>
          <p:nvPr/>
        </p:nvSpPr>
        <p:spPr>
          <a:xfrm>
            <a:off x="7617508" y="635991"/>
            <a:ext cx="415498" cy="1274395"/>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抽象应用层</a:t>
            </a:r>
          </a:p>
        </p:txBody>
      </p:sp>
      <p:sp>
        <p:nvSpPr>
          <p:cNvPr id="20" name="文本框 19">
            <a:extLst>
              <a:ext uri="{FF2B5EF4-FFF2-40B4-BE49-F238E27FC236}">
                <a16:creationId xmlns:a16="http://schemas.microsoft.com/office/drawing/2014/main" id="{4BEDBB5F-1A35-4904-B0E4-434BB84CD009}"/>
              </a:ext>
            </a:extLst>
          </p:cNvPr>
          <p:cNvSpPr txBox="1"/>
          <p:nvPr/>
        </p:nvSpPr>
        <p:spPr>
          <a:xfrm>
            <a:off x="653415" y="1397635"/>
            <a:ext cx="5394325" cy="460375"/>
          </a:xfrm>
          <a:prstGeom prst="rect">
            <a:avLst/>
          </a:prstGeom>
          <a:noFill/>
        </p:spPr>
        <p:txBody>
          <a:bodyPr wrap="square" rtlCol="0">
            <a:spAutoFit/>
          </a:bodyPr>
          <a:lstStyle/>
          <a:p>
            <a:r>
              <a:rPr kumimoji="1" lang="zh-CN" altLang="en-US" sz="24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区块链网络搭建</a:t>
            </a:r>
            <a:r>
              <a:rPr kumimoji="1" lang="en-US" altLang="zh-CN" sz="24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4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多元化部署方式</a:t>
            </a:r>
          </a:p>
        </p:txBody>
      </p:sp>
      <p:grpSp>
        <p:nvGrpSpPr>
          <p:cNvPr id="22" name="组 41">
            <a:extLst>
              <a:ext uri="{FF2B5EF4-FFF2-40B4-BE49-F238E27FC236}">
                <a16:creationId xmlns:a16="http://schemas.microsoft.com/office/drawing/2014/main" id="{8EE897A6-F9A1-460D-A410-53B55D391802}"/>
              </a:ext>
            </a:extLst>
          </p:cNvPr>
          <p:cNvGrpSpPr/>
          <p:nvPr/>
        </p:nvGrpSpPr>
        <p:grpSpPr>
          <a:xfrm>
            <a:off x="1912765" y="4074094"/>
            <a:ext cx="8087360" cy="903964"/>
            <a:chOff x="984521" y="3416863"/>
            <a:chExt cx="9825071" cy="1030223"/>
          </a:xfrm>
        </p:grpSpPr>
        <p:sp>
          <p:nvSpPr>
            <p:cNvPr id="23" name="矩形 22">
              <a:extLst>
                <a:ext uri="{FF2B5EF4-FFF2-40B4-BE49-F238E27FC236}">
                  <a16:creationId xmlns:a16="http://schemas.microsoft.com/office/drawing/2014/main" id="{621DFFF3-72EB-42C4-A444-78E585DE26BD}"/>
                </a:ext>
              </a:extLst>
            </p:cNvPr>
            <p:cNvSpPr/>
            <p:nvPr/>
          </p:nvSpPr>
          <p:spPr>
            <a:xfrm>
              <a:off x="2087987" y="3416863"/>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参与方在</a:t>
              </a:r>
              <a:r>
                <a:rPr lang="en-US" altLang="zh-CN"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BaaS</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政务云部署区块链节点。</a:t>
              </a:r>
            </a:p>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4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BaaS</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平台申请区块链节点进行部署，将节点集中托管部署在云端</a:t>
              </a:r>
            </a:p>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平台提供对节点</a:t>
              </a:r>
              <a:r>
                <a:rPr lang="en-US" altLang="zh-CN"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7x24</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的监控和运维服务</a:t>
              </a:r>
            </a:p>
          </p:txBody>
        </p:sp>
        <p:sp>
          <p:nvSpPr>
            <p:cNvPr id="24" name="矩形 23">
              <a:extLst>
                <a:ext uri="{FF2B5EF4-FFF2-40B4-BE49-F238E27FC236}">
                  <a16:creationId xmlns:a16="http://schemas.microsoft.com/office/drawing/2014/main" id="{4C9088AD-52A7-45A8-B04F-63E8DB538FA3}"/>
                </a:ext>
              </a:extLst>
            </p:cNvPr>
            <p:cNvSpPr/>
            <p:nvPr/>
          </p:nvSpPr>
          <p:spPr>
            <a:xfrm>
              <a:off x="984521" y="3416863"/>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kumimoji="1" lang="zh-CN" altLang="en-US" sz="1800" b="1" dirty="0">
                  <a:solidFill>
                    <a:srgbClr val="1F54A0"/>
                  </a:solidFill>
                  <a:latin typeface="微软雅黑" panose="020B0503020204020204" pitchFamily="34" charset="-122"/>
                  <a:ea typeface="微软雅黑" panose="020B0503020204020204" pitchFamily="34" charset="-122"/>
                  <a:cs typeface="微软雅黑" panose="020B0503020204020204" pitchFamily="34" charset="-122"/>
                </a:rPr>
                <a:t>集中托管部署</a:t>
              </a:r>
            </a:p>
          </p:txBody>
        </p:sp>
        <p:grpSp>
          <p:nvGrpSpPr>
            <p:cNvPr id="25" name="组合 31">
              <a:extLst>
                <a:ext uri="{FF2B5EF4-FFF2-40B4-BE49-F238E27FC236}">
                  <a16:creationId xmlns:a16="http://schemas.microsoft.com/office/drawing/2014/main" id="{6D2F346B-135C-4A64-9E70-35837164AFE0}"/>
                </a:ext>
              </a:extLst>
            </p:cNvPr>
            <p:cNvGrpSpPr/>
            <p:nvPr/>
          </p:nvGrpSpPr>
          <p:grpSpPr>
            <a:xfrm>
              <a:off x="9708217" y="3416863"/>
              <a:ext cx="1101375" cy="1029910"/>
              <a:chOff x="9293895" y="3335908"/>
              <a:chExt cx="931652" cy="871200"/>
            </a:xfrm>
          </p:grpSpPr>
          <p:sp>
            <p:nvSpPr>
              <p:cNvPr id="26" name="矩形 25">
                <a:extLst>
                  <a:ext uri="{FF2B5EF4-FFF2-40B4-BE49-F238E27FC236}">
                    <a16:creationId xmlns:a16="http://schemas.microsoft.com/office/drawing/2014/main" id="{0CECEA87-B25C-49F0-8D4A-48FB6FA34C2C}"/>
                  </a:ext>
                </a:extLst>
              </p:cNvPr>
              <p:cNvSpPr/>
              <p:nvPr/>
            </p:nvSpPr>
            <p:spPr>
              <a:xfrm>
                <a:off x="9293895" y="3335908"/>
                <a:ext cx="931652" cy="871200"/>
              </a:xfrm>
              <a:prstGeom prst="rect">
                <a:avLst/>
              </a:prstGeom>
              <a:solidFill>
                <a:srgbClr val="1F54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7" name="图片 26">
                <a:extLst>
                  <a:ext uri="{FF2B5EF4-FFF2-40B4-BE49-F238E27FC236}">
                    <a16:creationId xmlns:a16="http://schemas.microsoft.com/office/drawing/2014/main" id="{2E263167-0FA3-4B50-95D4-B7DFB484F86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396147" y="3427499"/>
                <a:ext cx="720000" cy="720000"/>
              </a:xfrm>
              <a:prstGeom prst="rect">
                <a:avLst/>
              </a:prstGeom>
            </p:spPr>
          </p:pic>
        </p:grpSp>
      </p:grpSp>
      <p:grpSp>
        <p:nvGrpSpPr>
          <p:cNvPr id="28" name="组 42">
            <a:extLst>
              <a:ext uri="{FF2B5EF4-FFF2-40B4-BE49-F238E27FC236}">
                <a16:creationId xmlns:a16="http://schemas.microsoft.com/office/drawing/2014/main" id="{BED91DD8-71F0-4D3E-953C-CA8D2604051A}"/>
              </a:ext>
            </a:extLst>
          </p:cNvPr>
          <p:cNvGrpSpPr/>
          <p:nvPr/>
        </p:nvGrpSpPr>
        <p:grpSpPr>
          <a:xfrm>
            <a:off x="1889270" y="5242955"/>
            <a:ext cx="8110855" cy="816996"/>
            <a:chOff x="984521" y="4619219"/>
            <a:chExt cx="9825071" cy="1030223"/>
          </a:xfrm>
        </p:grpSpPr>
        <p:sp>
          <p:nvSpPr>
            <p:cNvPr id="29" name="矩形 28">
              <a:extLst>
                <a:ext uri="{FF2B5EF4-FFF2-40B4-BE49-F238E27FC236}">
                  <a16:creationId xmlns:a16="http://schemas.microsoft.com/office/drawing/2014/main" id="{8E266627-F0D2-4196-A32B-E03CA8EA2707}"/>
                </a:ext>
              </a:extLst>
            </p:cNvPr>
            <p:cNvSpPr/>
            <p:nvPr/>
          </p:nvSpPr>
          <p:spPr>
            <a:xfrm>
              <a:off x="2087987" y="4619219"/>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defRPr/>
              </a:pPr>
              <a:r>
                <a:rPr sz="14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各参与方拥有自建</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a:t>
              </a:r>
              <a:r>
                <a:rPr sz="14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系统，各方</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a:t>
              </a:r>
              <a:r>
                <a:rPr sz="14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a:t>
              </a:r>
              <a:r>
                <a:rPr lang="zh-CN"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进行</a:t>
              </a:r>
              <a:r>
                <a:rPr sz="14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对接，实现联盟链区块链网络环境的部署和管控</a:t>
              </a:r>
              <a:endParaRPr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a:extLst>
                <a:ext uri="{FF2B5EF4-FFF2-40B4-BE49-F238E27FC236}">
                  <a16:creationId xmlns:a16="http://schemas.microsoft.com/office/drawing/2014/main" id="{2C6D6EA5-1266-4F1B-840E-42AE25996269}"/>
                </a:ext>
              </a:extLst>
            </p:cNvPr>
            <p:cNvSpPr/>
            <p:nvPr/>
          </p:nvSpPr>
          <p:spPr>
            <a:xfrm>
              <a:off x="984521" y="4619219"/>
              <a:ext cx="1101375" cy="1029910"/>
            </a:xfrm>
            <a:prstGeom prst="rect">
              <a:avLst/>
            </a:prstGeom>
            <a:solidFill>
              <a:srgbClr val="1F54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矩形 30">
              <a:extLst>
                <a:ext uri="{FF2B5EF4-FFF2-40B4-BE49-F238E27FC236}">
                  <a16:creationId xmlns:a16="http://schemas.microsoft.com/office/drawing/2014/main" id="{DDDD4796-7973-443C-84AA-C268FA13F303}"/>
                </a:ext>
              </a:extLst>
            </p:cNvPr>
            <p:cNvSpPr/>
            <p:nvPr/>
          </p:nvSpPr>
          <p:spPr>
            <a:xfrm>
              <a:off x="9708217" y="4619219"/>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a:ln>
                    <a:noFill/>
                  </a:ln>
                  <a:solidFill>
                    <a:srgbClr val="1F54A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混合</a:t>
              </a: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a:ln>
                    <a:noFill/>
                  </a:ln>
                  <a:solidFill>
                    <a:srgbClr val="1F54A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部署</a:t>
              </a:r>
            </a:p>
          </p:txBody>
        </p:sp>
        <p:pic>
          <p:nvPicPr>
            <p:cNvPr id="32" name="图片 31">
              <a:extLst>
                <a:ext uri="{FF2B5EF4-FFF2-40B4-BE49-F238E27FC236}">
                  <a16:creationId xmlns:a16="http://schemas.microsoft.com/office/drawing/2014/main" id="{38A30842-54E3-400A-ADE7-D6ECE7966E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028" y="4736768"/>
              <a:ext cx="794812" cy="794812"/>
            </a:xfrm>
            <a:prstGeom prst="rect">
              <a:avLst/>
            </a:prstGeom>
            <a:solidFill>
              <a:srgbClr val="1F54A0"/>
            </a:solidFill>
          </p:spPr>
        </p:pic>
      </p:grpSp>
      <p:grpSp>
        <p:nvGrpSpPr>
          <p:cNvPr id="33" name="组 40">
            <a:extLst>
              <a:ext uri="{FF2B5EF4-FFF2-40B4-BE49-F238E27FC236}">
                <a16:creationId xmlns:a16="http://schemas.microsoft.com/office/drawing/2014/main" id="{B69E09D2-3C45-4D90-A63D-1866D410ABC8}"/>
              </a:ext>
            </a:extLst>
          </p:cNvPr>
          <p:cNvGrpSpPr/>
          <p:nvPr/>
        </p:nvGrpSpPr>
        <p:grpSpPr>
          <a:xfrm>
            <a:off x="1912765" y="2849061"/>
            <a:ext cx="8087360" cy="903688"/>
            <a:chOff x="984521" y="2222012"/>
            <a:chExt cx="9825071" cy="1030223"/>
          </a:xfrm>
        </p:grpSpPr>
        <p:sp>
          <p:nvSpPr>
            <p:cNvPr id="34" name="矩形 33">
              <a:extLst>
                <a:ext uri="{FF2B5EF4-FFF2-40B4-BE49-F238E27FC236}">
                  <a16:creationId xmlns:a16="http://schemas.microsoft.com/office/drawing/2014/main" id="{2268605E-5044-45AF-B06F-0AEAEDFF256F}"/>
                </a:ext>
              </a:extLst>
            </p:cNvPr>
            <p:cNvSpPr/>
            <p:nvPr/>
          </p:nvSpPr>
          <p:spPr>
            <a:xfrm>
              <a:off x="2087987" y="2222012"/>
              <a:ext cx="7617937" cy="1030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参与方订阅部分数据，诸如通用接口或智能合约函数</a:t>
              </a:r>
            </a:p>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平台根据用户需求筛选出合适的节点推送给用户</a:t>
              </a:r>
            </a:p>
            <a:p>
              <a:pPr>
                <a:lnSpc>
                  <a:spcPct val="13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用户即可将镜像软件</a:t>
              </a:r>
              <a:r>
                <a:rPr lang="en-US" altLang="zh-CN"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pull</a:t>
              </a: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到本地服务器并运行</a:t>
              </a:r>
            </a:p>
          </p:txBody>
        </p:sp>
        <p:sp>
          <p:nvSpPr>
            <p:cNvPr id="35" name="矩形 34">
              <a:extLst>
                <a:ext uri="{FF2B5EF4-FFF2-40B4-BE49-F238E27FC236}">
                  <a16:creationId xmlns:a16="http://schemas.microsoft.com/office/drawing/2014/main" id="{7B2C7426-87AF-464A-BA2F-540ACC733C1B}"/>
                </a:ext>
              </a:extLst>
            </p:cNvPr>
            <p:cNvSpPr/>
            <p:nvPr/>
          </p:nvSpPr>
          <p:spPr>
            <a:xfrm>
              <a:off x="984521" y="2222012"/>
              <a:ext cx="1101375" cy="1029910"/>
            </a:xfrm>
            <a:prstGeom prst="rect">
              <a:avLst/>
            </a:prstGeom>
            <a:solidFill>
              <a:srgbClr val="1F54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a:extLst>
                <a:ext uri="{FF2B5EF4-FFF2-40B4-BE49-F238E27FC236}">
                  <a16:creationId xmlns:a16="http://schemas.microsoft.com/office/drawing/2014/main" id="{18D3E39B-5C75-4D07-B61F-C181F8F4FC56}"/>
                </a:ext>
              </a:extLst>
            </p:cNvPr>
            <p:cNvSpPr/>
            <p:nvPr/>
          </p:nvSpPr>
          <p:spPr>
            <a:xfrm>
              <a:off x="9708217" y="2222012"/>
              <a:ext cx="1101375"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a:ln>
                    <a:noFill/>
                  </a:ln>
                  <a:solidFill>
                    <a:srgbClr val="1F54A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轻节点部署</a:t>
              </a:r>
            </a:p>
          </p:txBody>
        </p:sp>
        <p:pic>
          <p:nvPicPr>
            <p:cNvPr id="37" name="图片 36">
              <a:extLst>
                <a:ext uri="{FF2B5EF4-FFF2-40B4-BE49-F238E27FC236}">
                  <a16:creationId xmlns:a16="http://schemas.microsoft.com/office/drawing/2014/main" id="{D7DF769D-8BDC-4766-A837-F957A0F751C6}"/>
                </a:ext>
              </a:extLst>
            </p:cNvPr>
            <p:cNvPicPr>
              <a:picLocks noChangeAspect="1"/>
            </p:cNvPicPr>
            <p:nvPr/>
          </p:nvPicPr>
          <p:blipFill>
            <a:blip r:embed="rId5" cstate="print"/>
            <a:stretch>
              <a:fillRect/>
            </a:stretch>
          </p:blipFill>
          <p:spPr>
            <a:xfrm>
              <a:off x="1108852" y="2311384"/>
              <a:ext cx="851165" cy="851165"/>
            </a:xfrm>
            <a:prstGeom prst="rect">
              <a:avLst/>
            </a:prstGeom>
          </p:spPr>
        </p:pic>
      </p:grpSp>
      <p:grpSp>
        <p:nvGrpSpPr>
          <p:cNvPr id="38" name="组 39">
            <a:extLst>
              <a:ext uri="{FF2B5EF4-FFF2-40B4-BE49-F238E27FC236}">
                <a16:creationId xmlns:a16="http://schemas.microsoft.com/office/drawing/2014/main" id="{9E810D69-FF78-4681-922A-AF90234BC828}"/>
              </a:ext>
            </a:extLst>
          </p:cNvPr>
          <p:cNvGrpSpPr/>
          <p:nvPr/>
        </p:nvGrpSpPr>
        <p:grpSpPr>
          <a:xfrm>
            <a:off x="1912765" y="1747684"/>
            <a:ext cx="8027670" cy="816997"/>
            <a:chOff x="984522" y="1019343"/>
            <a:chExt cx="9825075" cy="1029910"/>
          </a:xfrm>
        </p:grpSpPr>
        <p:sp>
          <p:nvSpPr>
            <p:cNvPr id="39" name="矩形 38">
              <a:extLst>
                <a:ext uri="{FF2B5EF4-FFF2-40B4-BE49-F238E27FC236}">
                  <a16:creationId xmlns:a16="http://schemas.microsoft.com/office/drawing/2014/main" id="{9FE2A554-5CB0-41F5-B76E-AE27B5E60BB1}"/>
                </a:ext>
              </a:extLst>
            </p:cNvPr>
            <p:cNvSpPr/>
            <p:nvPr/>
          </p:nvSpPr>
          <p:spPr>
            <a:xfrm>
              <a:off x="2087989" y="1019343"/>
              <a:ext cx="7617944"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72000" rtlCol="0" anchor="ctr"/>
            <a:lstStyle/>
            <a:p>
              <a:pPr>
                <a:lnSpc>
                  <a:spcPct val="12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外部参与方独立购买物理设备并在其本地机房独立部署区块链节点</a:t>
              </a:r>
            </a:p>
            <a:p>
              <a:pPr>
                <a:lnSpc>
                  <a:spcPct val="12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参与方申请并完成测试流程后方可接入平台</a:t>
              </a:r>
            </a:p>
            <a:p>
              <a:pPr>
                <a:lnSpc>
                  <a:spcPct val="120000"/>
                </a:lnSpc>
                <a:defRPr/>
              </a:pPr>
              <a:r>
                <a:rPr lang="zh-CN" altLang="en-US" sz="14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参与方可以通过本地服务器查询相关的数据</a:t>
              </a:r>
            </a:p>
          </p:txBody>
        </p:sp>
        <p:sp>
          <p:nvSpPr>
            <p:cNvPr id="40" name="矩形 39">
              <a:extLst>
                <a:ext uri="{FF2B5EF4-FFF2-40B4-BE49-F238E27FC236}">
                  <a16:creationId xmlns:a16="http://schemas.microsoft.com/office/drawing/2014/main" id="{2E665895-B15D-4246-96EE-EA5C80406442}"/>
                </a:ext>
              </a:extLst>
            </p:cNvPr>
            <p:cNvSpPr/>
            <p:nvPr/>
          </p:nvSpPr>
          <p:spPr>
            <a:xfrm>
              <a:off x="984522" y="1019343"/>
              <a:ext cx="1101376" cy="1029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a:ln>
                    <a:noFill/>
                  </a:ln>
                  <a:solidFill>
                    <a:srgbClr val="1F54A0"/>
                  </a:solidFill>
                  <a:effectLst/>
                  <a:uLnTx/>
                  <a:uFillTx/>
                  <a:ea typeface="微软雅黑" panose="020B0503020204020204" pitchFamily="34" charset="-122"/>
                  <a:cs typeface="微软雅黑" panose="020B0503020204020204" pitchFamily="34" charset="-122"/>
                </a:rPr>
                <a:t>独立</a:t>
              </a: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1200" cap="none" spc="0" normalizeH="0" baseline="0" noProof="0" dirty="0">
                  <a:ln>
                    <a:noFill/>
                  </a:ln>
                  <a:solidFill>
                    <a:srgbClr val="1F54A0"/>
                  </a:solidFill>
                  <a:effectLst/>
                  <a:uLnTx/>
                  <a:uFillTx/>
                  <a:ea typeface="微软雅黑" panose="020B0503020204020204" pitchFamily="34" charset="-122"/>
                  <a:cs typeface="微软雅黑" panose="020B0503020204020204" pitchFamily="34" charset="-122"/>
                </a:rPr>
                <a:t>部署</a:t>
              </a:r>
            </a:p>
          </p:txBody>
        </p:sp>
        <p:sp>
          <p:nvSpPr>
            <p:cNvPr id="41" name="矩形 40">
              <a:extLst>
                <a:ext uri="{FF2B5EF4-FFF2-40B4-BE49-F238E27FC236}">
                  <a16:creationId xmlns:a16="http://schemas.microsoft.com/office/drawing/2014/main" id="{C84DACA2-A966-4A98-AC76-8571C31036F0}"/>
                </a:ext>
              </a:extLst>
            </p:cNvPr>
            <p:cNvSpPr/>
            <p:nvPr/>
          </p:nvSpPr>
          <p:spPr>
            <a:xfrm>
              <a:off x="9708221" y="1019343"/>
              <a:ext cx="1101376" cy="1029910"/>
            </a:xfrm>
            <a:prstGeom prst="rect">
              <a:avLst/>
            </a:prstGeom>
            <a:solidFill>
              <a:srgbClr val="1F54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2" name="图片 41">
              <a:extLst>
                <a:ext uri="{FF2B5EF4-FFF2-40B4-BE49-F238E27FC236}">
                  <a16:creationId xmlns:a16="http://schemas.microsoft.com/office/drawing/2014/main" id="{7752C677-56ED-4DE5-AAD3-8B1B9D059B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4110" y="1067639"/>
              <a:ext cx="941137" cy="941137"/>
            </a:xfrm>
            <a:prstGeom prst="rect">
              <a:avLst/>
            </a:prstGeom>
          </p:spPr>
        </p:pic>
      </p:grpSp>
      <p:sp>
        <p:nvSpPr>
          <p:cNvPr id="44" name="矩形 43">
            <a:extLst>
              <a:ext uri="{FF2B5EF4-FFF2-40B4-BE49-F238E27FC236}">
                <a16:creationId xmlns:a16="http://schemas.microsoft.com/office/drawing/2014/main" id="{737D77E9-DD61-4CB2-91CF-68369C5FF587}"/>
              </a:ext>
            </a:extLst>
          </p:cNvPr>
          <p:cNvSpPr/>
          <p:nvPr/>
        </p:nvSpPr>
        <p:spPr>
          <a:xfrm>
            <a:off x="1912765" y="1041840"/>
            <a:ext cx="4739384" cy="421005"/>
          </a:xfrm>
          <a:prstGeom prst="rect">
            <a:avLst/>
          </a:prstGeom>
          <a:solidFill>
            <a:srgbClr val="1F54A0"/>
          </a:solidFill>
          <a:ln>
            <a:solidFill>
              <a:srgbClr val="AFABAB"/>
            </a:solidFill>
          </a:ln>
        </p:spPr>
        <p:txBody>
          <a:bodyPr wrap="none" anchor="ctr" anchorCtr="0">
            <a:noAutofit/>
          </a:bodyPr>
          <a:lstStyle/>
          <a:p>
            <a:pPr algn="ctr"/>
            <a:r>
              <a:rPr kumimoji="1" lang="zh-CN" altLang="en-US" sz="16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区块链网络搭建</a:t>
            </a:r>
            <a:r>
              <a:rPr kumimoji="1" lang="en-US" altLang="zh-CN" sz="16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1600" b="1" spc="3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多元化部署方式</a:t>
            </a:r>
          </a:p>
        </p:txBody>
      </p:sp>
    </p:spTree>
    <p:extLst>
      <p:ext uri="{BB962C8B-B14F-4D97-AF65-F5344CB8AC3E}">
        <p14:creationId xmlns:p14="http://schemas.microsoft.com/office/powerpoint/2010/main" val="348970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529586" cy="369332"/>
          </a:xfrm>
        </p:spPr>
        <p:txBody>
          <a:bodyPr/>
          <a:lstStyle/>
          <a:p>
            <a:r>
              <a:rPr lang="zh-CN" altLang="en-US" dirty="0"/>
              <a:t>六</a:t>
            </a:r>
            <a:r>
              <a:rPr lang="en-US" altLang="zh-CN" dirty="0"/>
              <a:t>. </a:t>
            </a:r>
            <a:r>
              <a:rPr lang="zh-CN" altLang="en-US" dirty="0"/>
              <a:t>运维部署</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89484" cy="369332"/>
          </a:xfrm>
        </p:spPr>
        <p:txBody>
          <a:bodyPr/>
          <a:lstStyle/>
          <a:p>
            <a:r>
              <a:rPr lang="en-US" altLang="zh-CN" dirty="0"/>
              <a:t>Baas</a:t>
            </a:r>
            <a:r>
              <a:rPr lang="zh-CN" altLang="en-US" dirty="0"/>
              <a:t>架构</a:t>
            </a:r>
          </a:p>
        </p:txBody>
      </p:sp>
      <p:cxnSp>
        <p:nvCxnSpPr>
          <p:cNvPr id="120" name="肘形连接符 19">
            <a:extLst>
              <a:ext uri="{FF2B5EF4-FFF2-40B4-BE49-F238E27FC236}">
                <a16:creationId xmlns:a16="http://schemas.microsoft.com/office/drawing/2014/main" id="{BD177BDA-8AE9-4892-AFBF-DBE9C2886AD3}"/>
              </a:ext>
            </a:extLst>
          </p:cNvPr>
          <p:cNvCxnSpPr>
            <a:cxnSpLocks/>
            <a:endCxn id="172" idx="2"/>
          </p:cNvCxnSpPr>
          <p:nvPr/>
        </p:nvCxnSpPr>
        <p:spPr>
          <a:xfrm rot="5400000" flipH="1" flipV="1">
            <a:off x="2213602" y="3390919"/>
            <a:ext cx="2016255" cy="1483756"/>
          </a:xfrm>
          <a:prstGeom prst="bentConnector3">
            <a:avLst>
              <a:gd name="adj1" fmla="val 5553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120">
            <a:extLst>
              <a:ext uri="{FF2B5EF4-FFF2-40B4-BE49-F238E27FC236}">
                <a16:creationId xmlns:a16="http://schemas.microsoft.com/office/drawing/2014/main" id="{9288F736-7A05-4AC9-89E5-0B9232E8BEFF}"/>
              </a:ext>
            </a:extLst>
          </p:cNvPr>
          <p:cNvSpPr/>
          <p:nvPr/>
        </p:nvSpPr>
        <p:spPr>
          <a:xfrm>
            <a:off x="1220644" y="5140924"/>
            <a:ext cx="2518413" cy="321945"/>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kumimoji="1" lang="en-US" altLang="zh-CN" sz="1400" b="1" dirty="0">
                <a:solidFill>
                  <a:schemeClr val="bg1"/>
                </a:solidFill>
                <a:latin typeface="微软雅黑" panose="020B0503020204020204" pitchFamily="34" charset="-122"/>
                <a:ea typeface="微软雅黑" panose="020B0503020204020204" pitchFamily="34" charset="-122"/>
                <a:sym typeface="+mn-ea"/>
              </a:rPr>
              <a:t>API  Management</a:t>
            </a:r>
          </a:p>
        </p:txBody>
      </p:sp>
      <p:cxnSp>
        <p:nvCxnSpPr>
          <p:cNvPr id="122" name="肘形连接符 21">
            <a:extLst>
              <a:ext uri="{FF2B5EF4-FFF2-40B4-BE49-F238E27FC236}">
                <a16:creationId xmlns:a16="http://schemas.microsoft.com/office/drawing/2014/main" id="{1087AF86-35DF-41C0-8D9A-549BF3B2EFFE}"/>
              </a:ext>
            </a:extLst>
          </p:cNvPr>
          <p:cNvCxnSpPr>
            <a:cxnSpLocks/>
            <a:endCxn id="162" idx="1"/>
          </p:cNvCxnSpPr>
          <p:nvPr/>
        </p:nvCxnSpPr>
        <p:spPr>
          <a:xfrm flipV="1">
            <a:off x="3320869" y="3625914"/>
            <a:ext cx="2692255" cy="1687344"/>
          </a:xfrm>
          <a:prstGeom prst="bentConnector3">
            <a:avLst>
              <a:gd name="adj1" fmla="val 9059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B691F2C3-A32F-4981-8476-40D4FC370975}"/>
              </a:ext>
            </a:extLst>
          </p:cNvPr>
          <p:cNvSpPr/>
          <p:nvPr/>
        </p:nvSpPr>
        <p:spPr>
          <a:xfrm>
            <a:off x="7567295" y="4717495"/>
            <a:ext cx="424180" cy="1764030"/>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24" name="圆角矩形 25">
            <a:extLst>
              <a:ext uri="{FF2B5EF4-FFF2-40B4-BE49-F238E27FC236}">
                <a16:creationId xmlns:a16="http://schemas.microsoft.com/office/drawing/2014/main" id="{C8BCFF62-A0B2-47CE-B1AB-22BEC8505DD8}"/>
              </a:ext>
            </a:extLst>
          </p:cNvPr>
          <p:cNvSpPr/>
          <p:nvPr/>
        </p:nvSpPr>
        <p:spPr>
          <a:xfrm>
            <a:off x="695961" y="5577285"/>
            <a:ext cx="5258398" cy="923290"/>
          </a:xfrm>
          <a:prstGeom prst="roundRect">
            <a:avLst>
              <a:gd name="adj" fmla="val 0"/>
            </a:avLst>
          </a:prstGeom>
          <a:noFill/>
          <a:ln w="19050">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5C54B4D1-4D7A-41B1-AF5B-76D22EF86D87}"/>
              </a:ext>
            </a:extLst>
          </p:cNvPr>
          <p:cNvSpPr txBox="1"/>
          <p:nvPr/>
        </p:nvSpPr>
        <p:spPr>
          <a:xfrm>
            <a:off x="7577167" y="4968533"/>
            <a:ext cx="415498" cy="1127759"/>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基础设施层</a:t>
            </a:r>
          </a:p>
        </p:txBody>
      </p:sp>
      <p:sp>
        <p:nvSpPr>
          <p:cNvPr id="126" name="圆角矩形 27">
            <a:extLst>
              <a:ext uri="{FF2B5EF4-FFF2-40B4-BE49-F238E27FC236}">
                <a16:creationId xmlns:a16="http://schemas.microsoft.com/office/drawing/2014/main" id="{304EA042-0844-43C1-8025-903878677913}"/>
              </a:ext>
            </a:extLst>
          </p:cNvPr>
          <p:cNvSpPr/>
          <p:nvPr/>
        </p:nvSpPr>
        <p:spPr>
          <a:xfrm>
            <a:off x="695960" y="4667965"/>
            <a:ext cx="5261610" cy="909320"/>
          </a:xfrm>
          <a:prstGeom prst="roundRect">
            <a:avLst>
              <a:gd name="adj" fmla="val 0"/>
            </a:avLst>
          </a:prstGeom>
          <a:noFill/>
          <a:ln w="19050">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127" name="直线连接符 28">
            <a:extLst>
              <a:ext uri="{FF2B5EF4-FFF2-40B4-BE49-F238E27FC236}">
                <a16:creationId xmlns:a16="http://schemas.microsoft.com/office/drawing/2014/main" id="{9C2ED253-5093-4BCD-85E9-29F1E26CE90F}"/>
              </a:ext>
            </a:extLst>
          </p:cNvPr>
          <p:cNvCxnSpPr/>
          <p:nvPr/>
        </p:nvCxnSpPr>
        <p:spPr>
          <a:xfrm>
            <a:off x="695963" y="4607755"/>
            <a:ext cx="730480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128" name="图片 127">
            <a:extLst>
              <a:ext uri="{FF2B5EF4-FFF2-40B4-BE49-F238E27FC236}">
                <a16:creationId xmlns:a16="http://schemas.microsoft.com/office/drawing/2014/main" id="{E38C9697-BC55-4365-AEEF-6AA69589B7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2659" y="5772591"/>
            <a:ext cx="309880" cy="309880"/>
          </a:xfrm>
          <a:prstGeom prst="rect">
            <a:avLst/>
          </a:prstGeom>
        </p:spPr>
      </p:pic>
      <p:sp>
        <p:nvSpPr>
          <p:cNvPr id="129" name="文本框 128">
            <a:extLst>
              <a:ext uri="{FF2B5EF4-FFF2-40B4-BE49-F238E27FC236}">
                <a16:creationId xmlns:a16="http://schemas.microsoft.com/office/drawing/2014/main" id="{EA31A903-3E86-45BD-AD17-36B1DFF13028}"/>
              </a:ext>
            </a:extLst>
          </p:cNvPr>
          <p:cNvSpPr txBox="1"/>
          <p:nvPr/>
        </p:nvSpPr>
        <p:spPr>
          <a:xfrm>
            <a:off x="3609964" y="6096688"/>
            <a:ext cx="962983" cy="30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dirty="0">
                <a:solidFill>
                  <a:srgbClr val="5470AB"/>
                </a:solidFill>
                <a:latin typeface="微软雅黑" panose="020B0503020204020204" pitchFamily="34" charset="-122"/>
                <a:ea typeface="微软雅黑" panose="020B0503020204020204" pitchFamily="34" charset="-122"/>
              </a:rPr>
              <a:t>存储资源</a:t>
            </a:r>
          </a:p>
        </p:txBody>
      </p:sp>
      <p:pic>
        <p:nvPicPr>
          <p:cNvPr id="130" name="图片 129">
            <a:extLst>
              <a:ext uri="{FF2B5EF4-FFF2-40B4-BE49-F238E27FC236}">
                <a16:creationId xmlns:a16="http://schemas.microsoft.com/office/drawing/2014/main" id="{B9B62C5B-4F76-4D43-AD15-FFBAD298EA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365" y="5738620"/>
            <a:ext cx="329565" cy="329565"/>
          </a:xfrm>
          <a:prstGeom prst="rect">
            <a:avLst/>
          </a:prstGeom>
        </p:spPr>
      </p:pic>
      <p:pic>
        <p:nvPicPr>
          <p:cNvPr id="131" name="图片 130">
            <a:extLst>
              <a:ext uri="{FF2B5EF4-FFF2-40B4-BE49-F238E27FC236}">
                <a16:creationId xmlns:a16="http://schemas.microsoft.com/office/drawing/2014/main" id="{3F8BB39A-16B1-49C6-A16D-A4061A2BDD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9728" y="5771211"/>
            <a:ext cx="330200" cy="330200"/>
          </a:xfrm>
          <a:prstGeom prst="rect">
            <a:avLst/>
          </a:prstGeom>
        </p:spPr>
      </p:pic>
      <p:sp>
        <p:nvSpPr>
          <p:cNvPr id="132" name="文本框 131">
            <a:extLst>
              <a:ext uri="{FF2B5EF4-FFF2-40B4-BE49-F238E27FC236}">
                <a16:creationId xmlns:a16="http://schemas.microsoft.com/office/drawing/2014/main" id="{466C19DD-9A77-4EF8-98C8-6D5297D8729F}"/>
              </a:ext>
            </a:extLst>
          </p:cNvPr>
          <p:cNvSpPr txBox="1"/>
          <p:nvPr/>
        </p:nvSpPr>
        <p:spPr>
          <a:xfrm>
            <a:off x="2392672" y="6117300"/>
            <a:ext cx="962983" cy="30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dirty="0">
                <a:solidFill>
                  <a:srgbClr val="5470AB"/>
                </a:solidFill>
                <a:latin typeface="微软雅黑" panose="020B0503020204020204" pitchFamily="34" charset="-122"/>
                <a:ea typeface="微软雅黑" panose="020B0503020204020204" pitchFamily="34" charset="-122"/>
              </a:rPr>
              <a:t>网络资源</a:t>
            </a:r>
          </a:p>
        </p:txBody>
      </p:sp>
      <p:sp>
        <p:nvSpPr>
          <p:cNvPr id="133" name="文本框 132">
            <a:extLst>
              <a:ext uri="{FF2B5EF4-FFF2-40B4-BE49-F238E27FC236}">
                <a16:creationId xmlns:a16="http://schemas.microsoft.com/office/drawing/2014/main" id="{CDC9BEF3-A24D-4DA5-8899-4D137ECDCFA0}"/>
              </a:ext>
            </a:extLst>
          </p:cNvPr>
          <p:cNvSpPr txBox="1"/>
          <p:nvPr/>
        </p:nvSpPr>
        <p:spPr>
          <a:xfrm>
            <a:off x="4827257" y="6061468"/>
            <a:ext cx="962983" cy="30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dirty="0">
                <a:solidFill>
                  <a:srgbClr val="5470AB"/>
                </a:solidFill>
                <a:latin typeface="微软雅黑" panose="020B0503020204020204" pitchFamily="34" charset="-122"/>
                <a:ea typeface="微软雅黑" panose="020B0503020204020204" pitchFamily="34" charset="-122"/>
              </a:rPr>
              <a:t>计算资源</a:t>
            </a:r>
          </a:p>
        </p:txBody>
      </p:sp>
      <p:pic>
        <p:nvPicPr>
          <p:cNvPr id="134" name="图片 133">
            <a:extLst>
              <a:ext uri="{FF2B5EF4-FFF2-40B4-BE49-F238E27FC236}">
                <a16:creationId xmlns:a16="http://schemas.microsoft.com/office/drawing/2014/main" id="{4E37EAA1-1E01-4084-A287-DABD30D539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88624" y="5802605"/>
            <a:ext cx="287655" cy="287655"/>
          </a:xfrm>
          <a:prstGeom prst="rect">
            <a:avLst/>
          </a:prstGeom>
        </p:spPr>
      </p:pic>
      <p:sp>
        <p:nvSpPr>
          <p:cNvPr id="135" name="文本框 134">
            <a:extLst>
              <a:ext uri="{FF2B5EF4-FFF2-40B4-BE49-F238E27FC236}">
                <a16:creationId xmlns:a16="http://schemas.microsoft.com/office/drawing/2014/main" id="{0DB63A72-773D-4F8D-8BA3-E5CAE539DA77}"/>
              </a:ext>
            </a:extLst>
          </p:cNvPr>
          <p:cNvSpPr txBox="1"/>
          <p:nvPr/>
        </p:nvSpPr>
        <p:spPr>
          <a:xfrm>
            <a:off x="752158" y="6121367"/>
            <a:ext cx="1386205" cy="3020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dirty="0">
                <a:solidFill>
                  <a:srgbClr val="5470AB"/>
                </a:solidFill>
                <a:latin typeface="微软雅黑" panose="020B0503020204020204" pitchFamily="34" charset="-122"/>
                <a:ea typeface="微软雅黑" panose="020B0503020204020204" pitchFamily="34" charset="-122"/>
              </a:rPr>
              <a:t>资源调度编排</a:t>
            </a:r>
          </a:p>
        </p:txBody>
      </p:sp>
      <p:sp>
        <p:nvSpPr>
          <p:cNvPr id="136" name="矩形 135">
            <a:extLst>
              <a:ext uri="{FF2B5EF4-FFF2-40B4-BE49-F238E27FC236}">
                <a16:creationId xmlns:a16="http://schemas.microsoft.com/office/drawing/2014/main" id="{C6EBF105-BAD1-477A-AB10-45CEF1C6B024}"/>
              </a:ext>
            </a:extLst>
          </p:cNvPr>
          <p:cNvSpPr/>
          <p:nvPr/>
        </p:nvSpPr>
        <p:spPr>
          <a:xfrm>
            <a:off x="7568565" y="3344625"/>
            <a:ext cx="424180" cy="118935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37" name="文本框 136">
            <a:extLst>
              <a:ext uri="{FF2B5EF4-FFF2-40B4-BE49-F238E27FC236}">
                <a16:creationId xmlns:a16="http://schemas.microsoft.com/office/drawing/2014/main" id="{FDA73A89-849C-479A-ADBF-A60F0529D446}"/>
              </a:ext>
            </a:extLst>
          </p:cNvPr>
          <p:cNvSpPr txBox="1"/>
          <p:nvPr/>
        </p:nvSpPr>
        <p:spPr>
          <a:xfrm>
            <a:off x="7617172" y="3296481"/>
            <a:ext cx="415498" cy="1274395"/>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区块链基础层</a:t>
            </a:r>
          </a:p>
        </p:txBody>
      </p:sp>
      <p:sp>
        <p:nvSpPr>
          <p:cNvPr id="138" name="圆角矩形 39">
            <a:extLst>
              <a:ext uri="{FF2B5EF4-FFF2-40B4-BE49-F238E27FC236}">
                <a16:creationId xmlns:a16="http://schemas.microsoft.com/office/drawing/2014/main" id="{321B9437-EAFE-4D7C-A5FF-0E2AF88AA20C}"/>
              </a:ext>
            </a:extLst>
          </p:cNvPr>
          <p:cNvSpPr/>
          <p:nvPr/>
        </p:nvSpPr>
        <p:spPr>
          <a:xfrm>
            <a:off x="687705" y="3922475"/>
            <a:ext cx="6841490" cy="612140"/>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39" name="圆角矩形 40">
            <a:extLst>
              <a:ext uri="{FF2B5EF4-FFF2-40B4-BE49-F238E27FC236}">
                <a16:creationId xmlns:a16="http://schemas.microsoft.com/office/drawing/2014/main" id="{A206A25C-E1E2-42C6-B18F-040B7CE5BE84}"/>
              </a:ext>
            </a:extLst>
          </p:cNvPr>
          <p:cNvSpPr/>
          <p:nvPr/>
        </p:nvSpPr>
        <p:spPr>
          <a:xfrm>
            <a:off x="687705" y="3356690"/>
            <a:ext cx="6841490" cy="565785"/>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140" name="直线连接符 41">
            <a:extLst>
              <a:ext uri="{FF2B5EF4-FFF2-40B4-BE49-F238E27FC236}">
                <a16:creationId xmlns:a16="http://schemas.microsoft.com/office/drawing/2014/main" id="{8BDE3C8A-214E-4A98-A1E6-311760C8BFBE}"/>
              </a:ext>
            </a:extLst>
          </p:cNvPr>
          <p:cNvCxnSpPr/>
          <p:nvPr/>
        </p:nvCxnSpPr>
        <p:spPr>
          <a:xfrm>
            <a:off x="687708" y="3296538"/>
            <a:ext cx="7304809" cy="0"/>
          </a:xfrm>
          <a:prstGeom prst="line">
            <a:avLst/>
          </a:prstGeom>
          <a:ln w="19050">
            <a:solidFill>
              <a:srgbClr val="4D75AC"/>
            </a:solidFill>
            <a:prstDash val="dash"/>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BC42E375-3708-4493-8CD1-0F52DBD215F5}"/>
              </a:ext>
            </a:extLst>
          </p:cNvPr>
          <p:cNvSpPr/>
          <p:nvPr/>
        </p:nvSpPr>
        <p:spPr>
          <a:xfrm>
            <a:off x="7560945" y="1951435"/>
            <a:ext cx="424180" cy="1253490"/>
          </a:xfrm>
          <a:prstGeom prst="rect">
            <a:avLst/>
          </a:prstGeom>
          <a:solidFill>
            <a:srgbClr val="5470AB"/>
          </a:solidFill>
          <a:ln>
            <a:solidFill>
              <a:srgbClr val="5470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pic>
        <p:nvPicPr>
          <p:cNvPr id="142" name="图片 141">
            <a:extLst>
              <a:ext uri="{FF2B5EF4-FFF2-40B4-BE49-F238E27FC236}">
                <a16:creationId xmlns:a16="http://schemas.microsoft.com/office/drawing/2014/main" id="{C589EC2C-C53E-45E0-AC4A-1BF4B2EA88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6992485" y="3462729"/>
            <a:ext cx="348616" cy="348616"/>
          </a:xfrm>
          <a:prstGeom prst="rect">
            <a:avLst/>
          </a:prstGeom>
        </p:spPr>
      </p:pic>
      <p:sp>
        <p:nvSpPr>
          <p:cNvPr id="143" name="文本框 142">
            <a:extLst>
              <a:ext uri="{FF2B5EF4-FFF2-40B4-BE49-F238E27FC236}">
                <a16:creationId xmlns:a16="http://schemas.microsoft.com/office/drawing/2014/main" id="{281DAFAF-CF78-4C50-849B-FCA4AD5C5E3A}"/>
              </a:ext>
            </a:extLst>
          </p:cNvPr>
          <p:cNvSpPr txBox="1"/>
          <p:nvPr/>
        </p:nvSpPr>
        <p:spPr>
          <a:xfrm>
            <a:off x="7607092" y="1962230"/>
            <a:ext cx="415498" cy="1122045"/>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系统服务层</a:t>
            </a:r>
          </a:p>
        </p:txBody>
      </p:sp>
      <p:sp>
        <p:nvSpPr>
          <p:cNvPr id="144" name="矩形 143">
            <a:extLst>
              <a:ext uri="{FF2B5EF4-FFF2-40B4-BE49-F238E27FC236}">
                <a16:creationId xmlns:a16="http://schemas.microsoft.com/office/drawing/2014/main" id="{C7DC0685-F05D-4F39-86F5-AC8C5132132C}"/>
              </a:ext>
            </a:extLst>
          </p:cNvPr>
          <p:cNvSpPr/>
          <p:nvPr/>
        </p:nvSpPr>
        <p:spPr>
          <a:xfrm>
            <a:off x="7560945" y="844630"/>
            <a:ext cx="424180" cy="902970"/>
          </a:xfrm>
          <a:prstGeom prst="rect">
            <a:avLst/>
          </a:prstGeom>
          <a:solidFill>
            <a:srgbClr val="91B9DC"/>
          </a:solidFill>
          <a:ln>
            <a:solidFill>
              <a:srgbClr val="91B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dirty="0">
              <a:solidFill>
                <a:schemeClr val="bg1"/>
              </a:solidFill>
              <a:latin typeface="微软雅黑" panose="020B0503020204020204" pitchFamily="34" charset="-122"/>
              <a:ea typeface="微软雅黑" panose="020B0503020204020204" pitchFamily="34" charset="-122"/>
            </a:endParaRPr>
          </a:p>
        </p:txBody>
      </p:sp>
      <p:cxnSp>
        <p:nvCxnSpPr>
          <p:cNvPr id="145" name="直线连接符 46">
            <a:extLst>
              <a:ext uri="{FF2B5EF4-FFF2-40B4-BE49-F238E27FC236}">
                <a16:creationId xmlns:a16="http://schemas.microsoft.com/office/drawing/2014/main" id="{32E187EA-711F-4EF9-80EB-1F1F7FB2575C}"/>
              </a:ext>
            </a:extLst>
          </p:cNvPr>
          <p:cNvCxnSpPr/>
          <p:nvPr/>
        </p:nvCxnSpPr>
        <p:spPr>
          <a:xfrm>
            <a:off x="717349" y="1811332"/>
            <a:ext cx="7304809" cy="0"/>
          </a:xfrm>
          <a:prstGeom prst="line">
            <a:avLst/>
          </a:prstGeom>
          <a:ln w="19050">
            <a:solidFill>
              <a:srgbClr val="91B9DC"/>
            </a:solidFill>
            <a:prstDash val="dash"/>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F333C746-0702-4E41-975F-2CBEDCF9EC4C}"/>
              </a:ext>
            </a:extLst>
          </p:cNvPr>
          <p:cNvSpPr txBox="1"/>
          <p:nvPr/>
        </p:nvSpPr>
        <p:spPr>
          <a:xfrm>
            <a:off x="726180" y="3975776"/>
            <a:ext cx="415498" cy="648760"/>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支 持</a:t>
            </a:r>
          </a:p>
        </p:txBody>
      </p:sp>
      <p:sp>
        <p:nvSpPr>
          <p:cNvPr id="147" name="文本框 146">
            <a:extLst>
              <a:ext uri="{FF2B5EF4-FFF2-40B4-BE49-F238E27FC236}">
                <a16:creationId xmlns:a16="http://schemas.microsoft.com/office/drawing/2014/main" id="{DCD8F4E3-6C73-4B8B-8437-6508DD98717B}"/>
              </a:ext>
            </a:extLst>
          </p:cNvPr>
          <p:cNvSpPr txBox="1"/>
          <p:nvPr/>
        </p:nvSpPr>
        <p:spPr>
          <a:xfrm>
            <a:off x="726180" y="3303435"/>
            <a:ext cx="415498" cy="648760"/>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接 入</a:t>
            </a:r>
          </a:p>
        </p:txBody>
      </p:sp>
      <p:sp>
        <p:nvSpPr>
          <p:cNvPr id="148" name="文本框 147">
            <a:extLst>
              <a:ext uri="{FF2B5EF4-FFF2-40B4-BE49-F238E27FC236}">
                <a16:creationId xmlns:a16="http://schemas.microsoft.com/office/drawing/2014/main" id="{41767AFE-9E7C-4B0D-B389-80A7F38296A0}"/>
              </a:ext>
            </a:extLst>
          </p:cNvPr>
          <p:cNvSpPr txBox="1"/>
          <p:nvPr/>
        </p:nvSpPr>
        <p:spPr>
          <a:xfrm>
            <a:off x="1199331" y="4096315"/>
            <a:ext cx="962983"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共识算法</a:t>
            </a:r>
          </a:p>
        </p:txBody>
      </p:sp>
      <p:sp>
        <p:nvSpPr>
          <p:cNvPr id="149" name="文本框 148">
            <a:extLst>
              <a:ext uri="{FF2B5EF4-FFF2-40B4-BE49-F238E27FC236}">
                <a16:creationId xmlns:a16="http://schemas.microsoft.com/office/drawing/2014/main" id="{D0F44347-CFDB-41B3-9E2A-0076F53AE9B2}"/>
              </a:ext>
            </a:extLst>
          </p:cNvPr>
          <p:cNvSpPr txBox="1"/>
          <p:nvPr/>
        </p:nvSpPr>
        <p:spPr>
          <a:xfrm>
            <a:off x="2511474" y="4096315"/>
            <a:ext cx="1328184"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合约执行引擎</a:t>
            </a:r>
          </a:p>
        </p:txBody>
      </p:sp>
      <p:sp>
        <p:nvSpPr>
          <p:cNvPr id="150" name="文本框 149">
            <a:extLst>
              <a:ext uri="{FF2B5EF4-FFF2-40B4-BE49-F238E27FC236}">
                <a16:creationId xmlns:a16="http://schemas.microsoft.com/office/drawing/2014/main" id="{940FFC3E-B915-4734-9C17-DAB1FC66D1C2}"/>
              </a:ext>
            </a:extLst>
          </p:cNvPr>
          <p:cNvSpPr txBox="1"/>
          <p:nvPr/>
        </p:nvSpPr>
        <p:spPr>
          <a:xfrm>
            <a:off x="6018849" y="4096315"/>
            <a:ext cx="962983"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安全体系</a:t>
            </a:r>
          </a:p>
        </p:txBody>
      </p:sp>
      <p:sp>
        <p:nvSpPr>
          <p:cNvPr id="151" name="文本框 150">
            <a:extLst>
              <a:ext uri="{FF2B5EF4-FFF2-40B4-BE49-F238E27FC236}">
                <a16:creationId xmlns:a16="http://schemas.microsoft.com/office/drawing/2014/main" id="{6AF35F23-7C5B-4F9E-AFE8-D26F4554775F}"/>
              </a:ext>
            </a:extLst>
          </p:cNvPr>
          <p:cNvSpPr txBox="1"/>
          <p:nvPr/>
        </p:nvSpPr>
        <p:spPr>
          <a:xfrm>
            <a:off x="4265161" y="4094103"/>
            <a:ext cx="1328184"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事件处理总线</a:t>
            </a:r>
          </a:p>
        </p:txBody>
      </p:sp>
      <p:sp>
        <p:nvSpPr>
          <p:cNvPr id="152" name="文本框 151">
            <a:extLst>
              <a:ext uri="{FF2B5EF4-FFF2-40B4-BE49-F238E27FC236}">
                <a16:creationId xmlns:a16="http://schemas.microsoft.com/office/drawing/2014/main" id="{86FDCA0B-F652-481A-BB87-CE50A4814842}"/>
              </a:ext>
            </a:extLst>
          </p:cNvPr>
          <p:cNvSpPr txBox="1"/>
          <p:nvPr/>
        </p:nvSpPr>
        <p:spPr>
          <a:xfrm>
            <a:off x="1193606" y="3464941"/>
            <a:ext cx="962983"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监控运维</a:t>
            </a:r>
          </a:p>
        </p:txBody>
      </p:sp>
      <p:sp>
        <p:nvSpPr>
          <p:cNvPr id="153" name="文本框 152">
            <a:extLst>
              <a:ext uri="{FF2B5EF4-FFF2-40B4-BE49-F238E27FC236}">
                <a16:creationId xmlns:a16="http://schemas.microsoft.com/office/drawing/2014/main" id="{C0C0CB64-20CB-4FA2-84E4-CBD8D52717C5}"/>
              </a:ext>
            </a:extLst>
          </p:cNvPr>
          <p:cNvSpPr txBox="1"/>
          <p:nvPr/>
        </p:nvSpPr>
        <p:spPr>
          <a:xfrm>
            <a:off x="2505749" y="3464941"/>
            <a:ext cx="1328184"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平台方法合约</a:t>
            </a:r>
          </a:p>
        </p:txBody>
      </p:sp>
      <p:sp>
        <p:nvSpPr>
          <p:cNvPr id="154" name="文本框 153">
            <a:extLst>
              <a:ext uri="{FF2B5EF4-FFF2-40B4-BE49-F238E27FC236}">
                <a16:creationId xmlns:a16="http://schemas.microsoft.com/office/drawing/2014/main" id="{48A9B6BB-C26A-48DF-8823-EBE215CB47CC}"/>
              </a:ext>
            </a:extLst>
          </p:cNvPr>
          <p:cNvSpPr txBox="1"/>
          <p:nvPr/>
        </p:nvSpPr>
        <p:spPr>
          <a:xfrm>
            <a:off x="6013124" y="3464941"/>
            <a:ext cx="962983"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标准接口</a:t>
            </a:r>
          </a:p>
        </p:txBody>
      </p:sp>
      <p:sp>
        <p:nvSpPr>
          <p:cNvPr id="155" name="文本框 154">
            <a:extLst>
              <a:ext uri="{FF2B5EF4-FFF2-40B4-BE49-F238E27FC236}">
                <a16:creationId xmlns:a16="http://schemas.microsoft.com/office/drawing/2014/main" id="{60347678-2F4B-478C-812B-39C8BC46CBDB}"/>
              </a:ext>
            </a:extLst>
          </p:cNvPr>
          <p:cNvSpPr txBox="1"/>
          <p:nvPr/>
        </p:nvSpPr>
        <p:spPr>
          <a:xfrm>
            <a:off x="4259436" y="3462729"/>
            <a:ext cx="1328184" cy="321945"/>
          </a:xfrm>
          <a:prstGeom prst="rect">
            <a:avLst/>
          </a:prstGeom>
          <a:solidFill>
            <a:schemeClr val="accent1">
              <a:lumMod val="75000"/>
            </a:schemeClr>
          </a:solidFill>
          <a:ln>
            <a:solidFill>
              <a:schemeClr val="accent1">
                <a:lumMod val="7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系统日志服务</a:t>
            </a:r>
          </a:p>
        </p:txBody>
      </p:sp>
      <p:sp>
        <p:nvSpPr>
          <p:cNvPr id="156" name="圆角矩形 57">
            <a:extLst>
              <a:ext uri="{FF2B5EF4-FFF2-40B4-BE49-F238E27FC236}">
                <a16:creationId xmlns:a16="http://schemas.microsoft.com/office/drawing/2014/main" id="{1C7E7DAF-5269-4F7C-9F42-EE1CA0BCB500}"/>
              </a:ext>
            </a:extLst>
          </p:cNvPr>
          <p:cNvSpPr/>
          <p:nvPr/>
        </p:nvSpPr>
        <p:spPr>
          <a:xfrm>
            <a:off x="686435" y="1893650"/>
            <a:ext cx="6842760" cy="1333500"/>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7" name="矩形 156">
            <a:extLst>
              <a:ext uri="{FF2B5EF4-FFF2-40B4-BE49-F238E27FC236}">
                <a16:creationId xmlns:a16="http://schemas.microsoft.com/office/drawing/2014/main" id="{C7262F2A-AA2C-497D-ADB1-F8BEBF46C3A9}"/>
              </a:ext>
            </a:extLst>
          </p:cNvPr>
          <p:cNvSpPr/>
          <p:nvPr/>
        </p:nvSpPr>
        <p:spPr>
          <a:xfrm>
            <a:off x="1110303" y="2820890"/>
            <a:ext cx="5894173" cy="317600"/>
          </a:xfrm>
          <a:prstGeom prst="rect">
            <a:avLst/>
          </a:prstGeom>
          <a:solidFill>
            <a:srgbClr val="5470AB"/>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8" name="椭圆 157">
            <a:extLst>
              <a:ext uri="{FF2B5EF4-FFF2-40B4-BE49-F238E27FC236}">
                <a16:creationId xmlns:a16="http://schemas.microsoft.com/office/drawing/2014/main" id="{81239668-BE4E-471F-8D8D-2CBCEB2FDCF9}"/>
              </a:ext>
            </a:extLst>
          </p:cNvPr>
          <p:cNvSpPr/>
          <p:nvPr/>
        </p:nvSpPr>
        <p:spPr>
          <a:xfrm>
            <a:off x="1027229" y="2816611"/>
            <a:ext cx="135097" cy="328645"/>
          </a:xfrm>
          <a:prstGeom prst="ellipse">
            <a:avLst/>
          </a:prstGeom>
          <a:solidFill>
            <a:srgbClr val="5470AB"/>
          </a:solidFill>
          <a:ln>
            <a:solidFill>
              <a:srgbClr val="5470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59" name="椭圆 158">
            <a:extLst>
              <a:ext uri="{FF2B5EF4-FFF2-40B4-BE49-F238E27FC236}">
                <a16:creationId xmlns:a16="http://schemas.microsoft.com/office/drawing/2014/main" id="{8F926EE4-9459-4D9B-AEC9-019D2471BF97}"/>
              </a:ext>
            </a:extLst>
          </p:cNvPr>
          <p:cNvSpPr/>
          <p:nvPr/>
        </p:nvSpPr>
        <p:spPr>
          <a:xfrm>
            <a:off x="6959046" y="2818637"/>
            <a:ext cx="118139" cy="3266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160" name="直线连接符 61">
            <a:extLst>
              <a:ext uri="{FF2B5EF4-FFF2-40B4-BE49-F238E27FC236}">
                <a16:creationId xmlns:a16="http://schemas.microsoft.com/office/drawing/2014/main" id="{71B1D2C4-9462-4D90-B3B6-2E4B37EF71CE}"/>
              </a:ext>
            </a:extLst>
          </p:cNvPr>
          <p:cNvCxnSpPr>
            <a:cxnSpLocks/>
            <a:endCxn id="150" idx="2"/>
          </p:cNvCxnSpPr>
          <p:nvPr/>
        </p:nvCxnSpPr>
        <p:spPr>
          <a:xfrm>
            <a:off x="7341101" y="2966195"/>
            <a:ext cx="0" cy="670842"/>
          </a:xfrm>
          <a:prstGeom prst="line">
            <a:avLst/>
          </a:prstGeom>
          <a:ln w="38100">
            <a:solidFill>
              <a:srgbClr val="4D75AC"/>
            </a:solidFill>
          </a:ln>
        </p:spPr>
        <p:style>
          <a:lnRef idx="1">
            <a:schemeClr val="accent1"/>
          </a:lnRef>
          <a:fillRef idx="0">
            <a:schemeClr val="accent1"/>
          </a:fillRef>
          <a:effectRef idx="0">
            <a:schemeClr val="accent1"/>
          </a:effectRef>
          <a:fontRef idx="minor">
            <a:schemeClr val="tx1"/>
          </a:fontRef>
        </p:style>
      </p:cxnSp>
      <p:pic>
        <p:nvPicPr>
          <p:cNvPr id="161" name="图片 160">
            <a:extLst>
              <a:ext uri="{FF2B5EF4-FFF2-40B4-BE49-F238E27FC236}">
                <a16:creationId xmlns:a16="http://schemas.microsoft.com/office/drawing/2014/main" id="{125D1499-4FC2-4306-9EBE-BD93763C2C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3390442" y="3131604"/>
            <a:ext cx="348616" cy="348616"/>
          </a:xfrm>
          <a:prstGeom prst="rect">
            <a:avLst/>
          </a:prstGeom>
        </p:spPr>
      </p:pic>
      <p:cxnSp>
        <p:nvCxnSpPr>
          <p:cNvPr id="162" name="直线连接符 63">
            <a:extLst>
              <a:ext uri="{FF2B5EF4-FFF2-40B4-BE49-F238E27FC236}">
                <a16:creationId xmlns:a16="http://schemas.microsoft.com/office/drawing/2014/main" id="{4DD02AE0-28E5-4D5E-B0E9-3E72A44A6C0B}"/>
              </a:ext>
            </a:extLst>
          </p:cNvPr>
          <p:cNvCxnSpPr/>
          <p:nvPr/>
        </p:nvCxnSpPr>
        <p:spPr>
          <a:xfrm flipH="1">
            <a:off x="3564750" y="3146896"/>
            <a:ext cx="1793" cy="95458"/>
          </a:xfrm>
          <a:prstGeom prst="line">
            <a:avLst/>
          </a:prstGeom>
          <a:ln w="38100">
            <a:solidFill>
              <a:srgbClr val="4D75AC"/>
            </a:solidFill>
          </a:ln>
        </p:spPr>
        <p:style>
          <a:lnRef idx="1">
            <a:schemeClr val="accent1"/>
          </a:lnRef>
          <a:fillRef idx="0">
            <a:schemeClr val="accent1"/>
          </a:fillRef>
          <a:effectRef idx="0">
            <a:schemeClr val="accent1"/>
          </a:effectRef>
          <a:fontRef idx="minor">
            <a:schemeClr val="tx1"/>
          </a:fontRef>
        </p:style>
      </p:cxnSp>
      <p:cxnSp>
        <p:nvCxnSpPr>
          <p:cNvPr id="163" name="直线连接符 64">
            <a:extLst>
              <a:ext uri="{FF2B5EF4-FFF2-40B4-BE49-F238E27FC236}">
                <a16:creationId xmlns:a16="http://schemas.microsoft.com/office/drawing/2014/main" id="{364766A1-5A10-46D0-AEEB-89AA39A7D738}"/>
              </a:ext>
            </a:extLst>
          </p:cNvPr>
          <p:cNvCxnSpPr>
            <a:cxnSpLocks/>
          </p:cNvCxnSpPr>
          <p:nvPr/>
        </p:nvCxnSpPr>
        <p:spPr>
          <a:xfrm flipH="1">
            <a:off x="7047798" y="2966195"/>
            <a:ext cx="293303" cy="1341"/>
          </a:xfrm>
          <a:prstGeom prst="line">
            <a:avLst/>
          </a:prstGeom>
          <a:ln w="38100">
            <a:solidFill>
              <a:srgbClr val="4D75AC"/>
            </a:solidFill>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6B61FA86-E23D-4B32-AC90-534540F0A9E5}"/>
              </a:ext>
            </a:extLst>
          </p:cNvPr>
          <p:cNvSpPr txBox="1"/>
          <p:nvPr/>
        </p:nvSpPr>
        <p:spPr>
          <a:xfrm>
            <a:off x="2650569" y="2802724"/>
            <a:ext cx="2626075" cy="321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通用合约方法调用及接口适配</a:t>
            </a:r>
          </a:p>
        </p:txBody>
      </p:sp>
      <p:sp>
        <p:nvSpPr>
          <p:cNvPr id="165" name="文本框 164">
            <a:extLst>
              <a:ext uri="{FF2B5EF4-FFF2-40B4-BE49-F238E27FC236}">
                <a16:creationId xmlns:a16="http://schemas.microsoft.com/office/drawing/2014/main" id="{2B5C6F56-E57D-4BA0-AC4C-D6248D32E675}"/>
              </a:ext>
            </a:extLst>
          </p:cNvPr>
          <p:cNvSpPr txBox="1"/>
          <p:nvPr/>
        </p:nvSpPr>
        <p:spPr>
          <a:xfrm>
            <a:off x="928476" y="1975567"/>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权限隔离</a:t>
            </a:r>
          </a:p>
        </p:txBody>
      </p:sp>
      <p:sp>
        <p:nvSpPr>
          <p:cNvPr id="166" name="文本框 165">
            <a:extLst>
              <a:ext uri="{FF2B5EF4-FFF2-40B4-BE49-F238E27FC236}">
                <a16:creationId xmlns:a16="http://schemas.microsoft.com/office/drawing/2014/main" id="{0F49BAA1-93AC-45B1-B7CC-405D71D53403}"/>
              </a:ext>
            </a:extLst>
          </p:cNvPr>
          <p:cNvSpPr txBox="1"/>
          <p:nvPr/>
        </p:nvSpPr>
        <p:spPr>
          <a:xfrm>
            <a:off x="2249106" y="1981454"/>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监控概览</a:t>
            </a:r>
          </a:p>
        </p:txBody>
      </p:sp>
      <p:sp>
        <p:nvSpPr>
          <p:cNvPr id="167" name="文本框 166">
            <a:extLst>
              <a:ext uri="{FF2B5EF4-FFF2-40B4-BE49-F238E27FC236}">
                <a16:creationId xmlns:a16="http://schemas.microsoft.com/office/drawing/2014/main" id="{EB1E4356-6FDC-4EDB-A00C-E9D99CA0E164}"/>
              </a:ext>
            </a:extLst>
          </p:cNvPr>
          <p:cNvSpPr txBox="1"/>
          <p:nvPr/>
        </p:nvSpPr>
        <p:spPr>
          <a:xfrm>
            <a:off x="3569736" y="1977323"/>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证书管理</a:t>
            </a:r>
          </a:p>
        </p:txBody>
      </p:sp>
      <p:sp>
        <p:nvSpPr>
          <p:cNvPr id="168" name="文本框 167">
            <a:extLst>
              <a:ext uri="{FF2B5EF4-FFF2-40B4-BE49-F238E27FC236}">
                <a16:creationId xmlns:a16="http://schemas.microsoft.com/office/drawing/2014/main" id="{C79B2E32-3655-42EA-A5EE-01401499C707}"/>
              </a:ext>
            </a:extLst>
          </p:cNvPr>
          <p:cNvSpPr txBox="1"/>
          <p:nvPr/>
        </p:nvSpPr>
        <p:spPr>
          <a:xfrm>
            <a:off x="4890366" y="1987706"/>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节点管理</a:t>
            </a:r>
          </a:p>
        </p:txBody>
      </p:sp>
      <p:sp>
        <p:nvSpPr>
          <p:cNvPr id="169" name="文本框 168">
            <a:extLst>
              <a:ext uri="{FF2B5EF4-FFF2-40B4-BE49-F238E27FC236}">
                <a16:creationId xmlns:a16="http://schemas.microsoft.com/office/drawing/2014/main" id="{289CC4E9-9859-4CE8-BD38-2BA361FD37A7}"/>
              </a:ext>
            </a:extLst>
          </p:cNvPr>
          <p:cNvSpPr txBox="1"/>
          <p:nvPr/>
        </p:nvSpPr>
        <p:spPr>
          <a:xfrm>
            <a:off x="6210997" y="1975436"/>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资源管理</a:t>
            </a:r>
          </a:p>
        </p:txBody>
      </p:sp>
      <p:sp>
        <p:nvSpPr>
          <p:cNvPr id="170" name="文本框 169">
            <a:extLst>
              <a:ext uri="{FF2B5EF4-FFF2-40B4-BE49-F238E27FC236}">
                <a16:creationId xmlns:a16="http://schemas.microsoft.com/office/drawing/2014/main" id="{216BC5E5-C5BD-494A-9A0F-CE52A5F491F0}"/>
              </a:ext>
            </a:extLst>
          </p:cNvPr>
          <p:cNvSpPr txBox="1"/>
          <p:nvPr/>
        </p:nvSpPr>
        <p:spPr>
          <a:xfrm>
            <a:off x="4169173" y="2395516"/>
            <a:ext cx="1328184"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区块链管理</a:t>
            </a:r>
          </a:p>
        </p:txBody>
      </p:sp>
      <p:sp>
        <p:nvSpPr>
          <p:cNvPr id="171" name="文本框 170">
            <a:extLst>
              <a:ext uri="{FF2B5EF4-FFF2-40B4-BE49-F238E27FC236}">
                <a16:creationId xmlns:a16="http://schemas.microsoft.com/office/drawing/2014/main" id="{948AB43E-18DA-485E-8989-7658F079F529}"/>
              </a:ext>
            </a:extLst>
          </p:cNvPr>
          <p:cNvSpPr txBox="1"/>
          <p:nvPr/>
        </p:nvSpPr>
        <p:spPr>
          <a:xfrm>
            <a:off x="1423460" y="2389393"/>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应用管理</a:t>
            </a:r>
          </a:p>
        </p:txBody>
      </p:sp>
      <p:sp>
        <p:nvSpPr>
          <p:cNvPr id="172" name="文本框 171">
            <a:extLst>
              <a:ext uri="{FF2B5EF4-FFF2-40B4-BE49-F238E27FC236}">
                <a16:creationId xmlns:a16="http://schemas.microsoft.com/office/drawing/2014/main" id="{0B55798E-D96D-4115-AA12-D266B65F76E3}"/>
              </a:ext>
            </a:extLst>
          </p:cNvPr>
          <p:cNvSpPr txBox="1"/>
          <p:nvPr/>
        </p:nvSpPr>
        <p:spPr>
          <a:xfrm>
            <a:off x="5724629" y="2385444"/>
            <a:ext cx="962983"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账户管理</a:t>
            </a:r>
          </a:p>
        </p:txBody>
      </p:sp>
      <p:sp>
        <p:nvSpPr>
          <p:cNvPr id="173" name="文本框 172">
            <a:extLst>
              <a:ext uri="{FF2B5EF4-FFF2-40B4-BE49-F238E27FC236}">
                <a16:creationId xmlns:a16="http://schemas.microsoft.com/office/drawing/2014/main" id="{3AC45E0D-DE57-4DFA-96CB-D958E9470AF7}"/>
              </a:ext>
            </a:extLst>
          </p:cNvPr>
          <p:cNvSpPr txBox="1"/>
          <p:nvPr/>
        </p:nvSpPr>
        <p:spPr>
          <a:xfrm>
            <a:off x="2613716" y="2387958"/>
            <a:ext cx="1328184" cy="321945"/>
          </a:xfrm>
          <a:prstGeom prst="rect">
            <a:avLst/>
          </a:prstGeom>
          <a:solidFill>
            <a:srgbClr val="4D75AC"/>
          </a:solidFill>
          <a:ln>
            <a:solidFill>
              <a:srgbClr val="4D75AC"/>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智能合约管理</a:t>
            </a:r>
          </a:p>
        </p:txBody>
      </p:sp>
      <p:sp>
        <p:nvSpPr>
          <p:cNvPr id="174" name="圆角矩形 75">
            <a:extLst>
              <a:ext uri="{FF2B5EF4-FFF2-40B4-BE49-F238E27FC236}">
                <a16:creationId xmlns:a16="http://schemas.microsoft.com/office/drawing/2014/main" id="{5092F78E-AA8D-4224-8613-FC12360C54AE}"/>
              </a:ext>
            </a:extLst>
          </p:cNvPr>
          <p:cNvSpPr/>
          <p:nvPr/>
        </p:nvSpPr>
        <p:spPr>
          <a:xfrm>
            <a:off x="728345" y="910035"/>
            <a:ext cx="6770370" cy="765175"/>
          </a:xfrm>
          <a:prstGeom prst="roundRect">
            <a:avLst>
              <a:gd name="adj" fmla="val 0"/>
            </a:avLst>
          </a:prstGeom>
          <a:noFill/>
          <a:ln w="19050">
            <a:solidFill>
              <a:srgbClr val="91B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bg1"/>
              </a:solidFill>
              <a:latin typeface="微软雅黑" panose="020B0503020204020204" pitchFamily="34" charset="-122"/>
              <a:ea typeface="微软雅黑" panose="020B0503020204020204" pitchFamily="34" charset="-122"/>
            </a:endParaRPr>
          </a:p>
        </p:txBody>
      </p:sp>
      <p:sp>
        <p:nvSpPr>
          <p:cNvPr id="184" name="三角形 85">
            <a:extLst>
              <a:ext uri="{FF2B5EF4-FFF2-40B4-BE49-F238E27FC236}">
                <a16:creationId xmlns:a16="http://schemas.microsoft.com/office/drawing/2014/main" id="{E2B4FD74-AB24-417F-A0D0-80885EF56F9B}"/>
              </a:ext>
            </a:extLst>
          </p:cNvPr>
          <p:cNvSpPr/>
          <p:nvPr/>
        </p:nvSpPr>
        <p:spPr>
          <a:xfrm rot="5400000">
            <a:off x="7873306" y="1444616"/>
            <a:ext cx="349047" cy="111312"/>
          </a:xfrm>
          <a:prstGeom prst="triangle">
            <a:avLst/>
          </a:prstGeom>
          <a:solidFill>
            <a:srgbClr val="91B9DC"/>
          </a:solidFill>
          <a:ln>
            <a:solidFill>
              <a:srgbClr val="91B9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85" name="三角形 86">
            <a:extLst>
              <a:ext uri="{FF2B5EF4-FFF2-40B4-BE49-F238E27FC236}">
                <a16:creationId xmlns:a16="http://schemas.microsoft.com/office/drawing/2014/main" id="{ED1B9EE2-12A4-4D78-B296-422DB8D9946A}"/>
              </a:ext>
            </a:extLst>
          </p:cNvPr>
          <p:cNvSpPr/>
          <p:nvPr/>
        </p:nvSpPr>
        <p:spPr>
          <a:xfrm rot="5400000">
            <a:off x="7882104" y="2586432"/>
            <a:ext cx="349047" cy="111312"/>
          </a:xfrm>
          <a:prstGeom prst="triangle">
            <a:avLst/>
          </a:prstGeom>
          <a:solidFill>
            <a:srgbClr val="5971A6"/>
          </a:solidFill>
          <a:ln>
            <a:solidFill>
              <a:srgbClr val="5971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86" name="三角形 87">
            <a:extLst>
              <a:ext uri="{FF2B5EF4-FFF2-40B4-BE49-F238E27FC236}">
                <a16:creationId xmlns:a16="http://schemas.microsoft.com/office/drawing/2014/main" id="{E4FDBE30-E7B9-4EFE-B5B4-B130870A900B}"/>
              </a:ext>
            </a:extLst>
          </p:cNvPr>
          <p:cNvSpPr/>
          <p:nvPr/>
        </p:nvSpPr>
        <p:spPr>
          <a:xfrm rot="5400000">
            <a:off x="7868055" y="3945446"/>
            <a:ext cx="349047" cy="111312"/>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87" name="三角形 88">
            <a:extLst>
              <a:ext uri="{FF2B5EF4-FFF2-40B4-BE49-F238E27FC236}">
                <a16:creationId xmlns:a16="http://schemas.microsoft.com/office/drawing/2014/main" id="{DB9A0D29-2CB2-49D0-8DD4-84398B964623}"/>
              </a:ext>
            </a:extLst>
          </p:cNvPr>
          <p:cNvSpPr/>
          <p:nvPr/>
        </p:nvSpPr>
        <p:spPr>
          <a:xfrm rot="5400000">
            <a:off x="7873305" y="5729989"/>
            <a:ext cx="349047" cy="111312"/>
          </a:xfrm>
          <a:prstGeom prst="triangle">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88" name="文本框 73">
            <a:extLst>
              <a:ext uri="{FF2B5EF4-FFF2-40B4-BE49-F238E27FC236}">
                <a16:creationId xmlns:a16="http://schemas.microsoft.com/office/drawing/2014/main" id="{38F4DBA9-5D90-437F-883D-0F2C6A298A44}"/>
              </a:ext>
            </a:extLst>
          </p:cNvPr>
          <p:cNvSpPr txBox="1"/>
          <p:nvPr/>
        </p:nvSpPr>
        <p:spPr>
          <a:xfrm>
            <a:off x="8098463" y="878831"/>
            <a:ext cx="3342951" cy="7637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区块链上层</a:t>
            </a:r>
            <a:r>
              <a:rPr kumimoji="1" lang="zh-CN" altLang="en-US" sz="1200" b="1" dirty="0">
                <a:latin typeface="微软雅黑" panose="020B0503020204020204" pitchFamily="34" charset="-122"/>
                <a:ea typeface="微软雅黑" panose="020B0503020204020204" pitchFamily="34" charset="-122"/>
              </a:rPr>
              <a:t>通用</a:t>
            </a:r>
            <a:r>
              <a:rPr kumimoji="1" lang="zh-CN" altLang="en-US" sz="1200" dirty="0">
                <a:latin typeface="微软雅黑" panose="020B0503020204020204" pitchFamily="34" charset="-122"/>
                <a:ea typeface="微软雅黑" panose="020B0503020204020204" pitchFamily="34" charset="-122"/>
              </a:rPr>
              <a:t>业务搭建</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通过系统服务层实现区块链基础设施的托管</a:t>
            </a:r>
          </a:p>
        </p:txBody>
      </p:sp>
      <p:sp>
        <p:nvSpPr>
          <p:cNvPr id="189" name="文本框 74">
            <a:extLst>
              <a:ext uri="{FF2B5EF4-FFF2-40B4-BE49-F238E27FC236}">
                <a16:creationId xmlns:a16="http://schemas.microsoft.com/office/drawing/2014/main" id="{C92F5C1F-7EF4-44B7-B81B-D70F047F32C3}"/>
              </a:ext>
            </a:extLst>
          </p:cNvPr>
          <p:cNvSpPr txBox="1"/>
          <p:nvPr/>
        </p:nvSpPr>
        <p:spPr>
          <a:xfrm>
            <a:off x="8112225" y="1981170"/>
            <a:ext cx="3342951" cy="9945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提供</a:t>
            </a:r>
            <a:r>
              <a:rPr kumimoji="1" lang="en-US" altLang="zh-CN" sz="1200" dirty="0">
                <a:latin typeface="微软雅黑" panose="020B0503020204020204" pitchFamily="34" charset="-122"/>
                <a:ea typeface="微软雅黑" panose="020B0503020204020204" pitchFamily="34" charset="-122"/>
              </a:rPr>
              <a:t>BaaS</a:t>
            </a:r>
            <a:r>
              <a:rPr kumimoji="1" lang="zh-CN" altLang="en-US" sz="1200" dirty="0">
                <a:latin typeface="微软雅黑" panose="020B0503020204020204" pitchFamily="34" charset="-122"/>
                <a:ea typeface="微软雅黑" panose="020B0503020204020204" pitchFamily="34" charset="-122"/>
              </a:rPr>
              <a:t>具体功能服务模块</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一站式</a:t>
            </a:r>
            <a:r>
              <a:rPr kumimoji="1" lang="zh-CN" altLang="en-US" sz="1200" b="1" dirty="0">
                <a:latin typeface="微软雅黑" panose="020B0503020204020204" pitchFamily="34" charset="-122"/>
                <a:ea typeface="微软雅黑" panose="020B0503020204020204" pitchFamily="34" charset="-122"/>
              </a:rPr>
              <a:t>区块链搭建与管理</a:t>
            </a:r>
            <a:r>
              <a:rPr kumimoji="1" lang="zh-CN" altLang="en-US" sz="1200" dirty="0">
                <a:latin typeface="微软雅黑" panose="020B0503020204020204" pitchFamily="34" charset="-122"/>
                <a:ea typeface="微软雅黑" panose="020B0503020204020204" pitchFamily="34" charset="-122"/>
              </a:rPr>
              <a:t>体验</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应用合约的</a:t>
            </a:r>
            <a:r>
              <a:rPr kumimoji="1" lang="zh-CN" altLang="en-US" sz="1200" b="1" dirty="0">
                <a:latin typeface="微软雅黑" panose="020B0503020204020204" pitchFamily="34" charset="-122"/>
                <a:ea typeface="微软雅黑" panose="020B0503020204020204" pitchFamily="34" charset="-122"/>
              </a:rPr>
              <a:t>自编写、调用</a:t>
            </a:r>
            <a:endParaRPr kumimoji="1" lang="en-US" altLang="zh-CN" sz="1200" b="1" dirty="0">
              <a:latin typeface="微软雅黑" panose="020B0503020204020204" pitchFamily="34" charset="-122"/>
              <a:ea typeface="微软雅黑" panose="020B0503020204020204" pitchFamily="34" charset="-122"/>
            </a:endParaRPr>
          </a:p>
          <a:p>
            <a:pPr marL="285750" indent="-285750" algn="l">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sym typeface="+mn-ea"/>
              </a:rPr>
              <a:t>提供一站式区块链搭建与管理体验</a:t>
            </a:r>
            <a:endParaRPr kumimoji="1" lang="zh-CN" altLang="en-US" sz="1200" dirty="0">
              <a:latin typeface="微软雅黑" panose="020B0503020204020204" pitchFamily="34" charset="-122"/>
              <a:ea typeface="微软雅黑" panose="020B0503020204020204" pitchFamily="34" charset="-122"/>
            </a:endParaRPr>
          </a:p>
        </p:txBody>
      </p:sp>
      <p:sp>
        <p:nvSpPr>
          <p:cNvPr id="190" name="文本框 75">
            <a:extLst>
              <a:ext uri="{FF2B5EF4-FFF2-40B4-BE49-F238E27FC236}">
                <a16:creationId xmlns:a16="http://schemas.microsoft.com/office/drawing/2014/main" id="{94EC0D8D-4F30-43A4-8193-E1C988546745}"/>
              </a:ext>
            </a:extLst>
          </p:cNvPr>
          <p:cNvSpPr txBox="1"/>
          <p:nvPr/>
        </p:nvSpPr>
        <p:spPr>
          <a:xfrm>
            <a:off x="8112284" y="3465778"/>
            <a:ext cx="3342951" cy="9945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5000"/>
              </a:lnSpc>
              <a:buFont typeface="Wingdings" panose="05000000000000000000" pitchFamily="2" charset="2"/>
              <a:buChar char="l"/>
            </a:pPr>
            <a:r>
              <a:rPr kumimoji="1" lang="zh-CN" altLang="en-US" sz="1200" b="1" dirty="0">
                <a:latin typeface="微软雅黑" panose="020B0503020204020204" pitchFamily="34" charset="-122"/>
                <a:ea typeface="微软雅黑" panose="020B0503020204020204" pitchFamily="34" charset="-122"/>
                <a:cs typeface="微软雅黑" panose="020B0503020204020204" pitchFamily="34" charset="-122"/>
                <a:sym typeface="+mn-ea"/>
              </a:rPr>
              <a:t>提供</a:t>
            </a:r>
            <a:r>
              <a:rPr kumimoji="1" lang="zh-CN" altLang="en-US" sz="1200" dirty="0">
                <a:latin typeface="微软雅黑" panose="020B0503020204020204" pitchFamily="34" charset="-122"/>
                <a:ea typeface="微软雅黑" panose="020B0503020204020204" pitchFamily="34" charset="-122"/>
              </a:rPr>
              <a:t>区块链</a:t>
            </a:r>
            <a:r>
              <a:rPr kumimoji="1" lang="zh-CN" altLang="en-US" sz="1200" b="1" dirty="0">
                <a:latin typeface="微软雅黑" panose="020B0503020204020204" pitchFamily="34" charset="-122"/>
                <a:ea typeface="微软雅黑" panose="020B0503020204020204" pitchFamily="34" charset="-122"/>
              </a:rPr>
              <a:t>多级镜像服务</a:t>
            </a:r>
            <a:endParaRPr kumimoji="1" lang="en-US" altLang="zh-CN" sz="1200" b="1"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提供多种</a:t>
            </a:r>
            <a:r>
              <a:rPr kumimoji="1" lang="zh-CN" altLang="en-US" sz="1200" b="1" dirty="0">
                <a:latin typeface="微软雅黑" panose="020B0503020204020204" pitchFamily="34" charset="-122"/>
                <a:ea typeface="微软雅黑" panose="020B0503020204020204" pitchFamily="34" charset="-122"/>
              </a:rPr>
              <a:t>平台方法合约模板，</a:t>
            </a:r>
            <a:r>
              <a:rPr kumimoji="1" lang="zh-CN" altLang="en-US" sz="1200" dirty="0">
                <a:latin typeface="微软雅黑" panose="020B0503020204020204" pitchFamily="34" charset="-122"/>
                <a:ea typeface="微软雅黑" panose="020B0503020204020204" pitchFamily="34" charset="-122"/>
              </a:rPr>
              <a:t>实现</a:t>
            </a:r>
            <a:r>
              <a:rPr kumimoji="1" lang="zh-CN" altLang="en-US" sz="1200" b="1" dirty="0">
                <a:latin typeface="微软雅黑" panose="020B0503020204020204" pitchFamily="34" charset="-122"/>
                <a:ea typeface="微软雅黑" panose="020B0503020204020204" pitchFamily="34" charset="-122"/>
              </a:rPr>
              <a:t>智能合约即服务</a:t>
            </a:r>
            <a:r>
              <a:rPr kumimoji="1" lang="zh-CN" altLang="en-US" sz="1200" dirty="0">
                <a:latin typeface="微软雅黑" panose="020B0503020204020204" pitchFamily="34" charset="-122"/>
                <a:ea typeface="微软雅黑" panose="020B0503020204020204" pitchFamily="34" charset="-122"/>
              </a:rPr>
              <a:t>的目标</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高可用性底层区块链平台支持</a:t>
            </a:r>
          </a:p>
        </p:txBody>
      </p:sp>
      <p:sp>
        <p:nvSpPr>
          <p:cNvPr id="191" name="文本框 76">
            <a:extLst>
              <a:ext uri="{FF2B5EF4-FFF2-40B4-BE49-F238E27FC236}">
                <a16:creationId xmlns:a16="http://schemas.microsoft.com/office/drawing/2014/main" id="{2723778A-79D9-4D55-A55E-88DB1F01D297}"/>
              </a:ext>
            </a:extLst>
          </p:cNvPr>
          <p:cNvSpPr txBox="1"/>
          <p:nvPr/>
        </p:nvSpPr>
        <p:spPr>
          <a:xfrm>
            <a:off x="8193253" y="4891114"/>
            <a:ext cx="3342951" cy="99456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灵活的</a:t>
            </a:r>
            <a:r>
              <a:rPr kumimoji="1" lang="zh-CN" altLang="en-US" sz="1200" b="1" dirty="0">
                <a:latin typeface="微软雅黑" panose="020B0503020204020204" pitchFamily="34" charset="-122"/>
                <a:ea typeface="微软雅黑" panose="020B0503020204020204" pitchFamily="34" charset="-122"/>
              </a:rPr>
              <a:t>底层基础服务镜像</a:t>
            </a:r>
            <a:endParaRPr kumimoji="1" lang="en-US" altLang="zh-CN" sz="1200" b="1"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多种服务器</a:t>
            </a:r>
            <a:r>
              <a:rPr kumimoji="1" lang="zh-CN" altLang="en-US" sz="1200" b="1" dirty="0">
                <a:latin typeface="微软雅黑" panose="020B0503020204020204" pitchFamily="34" charset="-122"/>
                <a:ea typeface="微软雅黑" panose="020B0503020204020204" pitchFamily="34" charset="-122"/>
              </a:rPr>
              <a:t>资源选型</a:t>
            </a:r>
            <a:endParaRPr kumimoji="1" lang="en-US" altLang="zh-CN" sz="1200" b="1"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服务器搭载区块链节点</a:t>
            </a:r>
            <a:endParaRPr kumimoji="1" lang="en-US" altLang="zh-CN" sz="1200" dirty="0">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l"/>
            </a:pPr>
            <a:r>
              <a:rPr kumimoji="1" lang="zh-CN" altLang="en-US" sz="1200" dirty="0">
                <a:latin typeface="微软雅黑" panose="020B0503020204020204" pitchFamily="34" charset="-122"/>
                <a:ea typeface="微软雅黑" panose="020B0503020204020204" pitchFamily="34" charset="-122"/>
              </a:rPr>
              <a:t>提供强大的云资源服务及资源整合管理</a:t>
            </a:r>
            <a:endParaRPr kumimoji="1" lang="zh-CN" altLang="en-US" sz="1200" b="1" dirty="0">
              <a:latin typeface="微软雅黑" panose="020B0503020204020204" pitchFamily="34" charset="-122"/>
              <a:ea typeface="微软雅黑" panose="020B0503020204020204" pitchFamily="34" charset="-122"/>
            </a:endParaRPr>
          </a:p>
        </p:txBody>
      </p:sp>
      <p:sp>
        <p:nvSpPr>
          <p:cNvPr id="193" name="文本框 192">
            <a:extLst>
              <a:ext uri="{FF2B5EF4-FFF2-40B4-BE49-F238E27FC236}">
                <a16:creationId xmlns:a16="http://schemas.microsoft.com/office/drawing/2014/main" id="{D0907FCB-A142-47C3-873D-0D467B2C0B78}"/>
              </a:ext>
            </a:extLst>
          </p:cNvPr>
          <p:cNvSpPr txBox="1"/>
          <p:nvPr/>
        </p:nvSpPr>
        <p:spPr>
          <a:xfrm>
            <a:off x="5868885" y="5225644"/>
            <a:ext cx="366553" cy="337185"/>
          </a:xfrm>
          <a:prstGeom prst="rect">
            <a:avLst/>
          </a:prstGeom>
          <a:noFill/>
        </p:spPr>
        <p:txBody>
          <a:bodyPr wrap="square" rtlCol="0">
            <a:spAutoFit/>
          </a:bodyPr>
          <a:lstStyle/>
          <a:p>
            <a:r>
              <a:rPr kumimoji="1" lang="zh-CN" altLang="en-US" sz="1600" dirty="0">
                <a:solidFill>
                  <a:schemeClr val="bg1"/>
                </a:solidFill>
                <a:latin typeface="微软雅黑" panose="020B0503020204020204" pitchFamily="34" charset="-122"/>
                <a:ea typeface="微软雅黑" panose="020B0503020204020204" pitchFamily="34" charset="-122"/>
              </a:rPr>
              <a:t>  </a:t>
            </a:r>
          </a:p>
        </p:txBody>
      </p:sp>
      <p:sp>
        <p:nvSpPr>
          <p:cNvPr id="194" name="圆角矩形 95">
            <a:extLst>
              <a:ext uri="{FF2B5EF4-FFF2-40B4-BE49-F238E27FC236}">
                <a16:creationId xmlns:a16="http://schemas.microsoft.com/office/drawing/2014/main" id="{9BEEFED1-1C88-46BC-9640-E3CCB4311C7E}"/>
              </a:ext>
            </a:extLst>
          </p:cNvPr>
          <p:cNvSpPr/>
          <p:nvPr/>
        </p:nvSpPr>
        <p:spPr>
          <a:xfrm>
            <a:off x="688340" y="4667965"/>
            <a:ext cx="6840220" cy="1832610"/>
          </a:xfrm>
          <a:prstGeom prst="roundRect">
            <a:avLst>
              <a:gd name="adj" fmla="val 0"/>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600">
              <a:solidFill>
                <a:schemeClr val="bg1"/>
              </a:solidFill>
              <a:latin typeface="微软雅黑" panose="020B0503020204020204" pitchFamily="34" charset="-122"/>
              <a:ea typeface="微软雅黑" panose="020B0503020204020204" pitchFamily="34" charset="-122"/>
            </a:endParaRPr>
          </a:p>
        </p:txBody>
      </p:sp>
      <p:sp>
        <p:nvSpPr>
          <p:cNvPr id="198" name="矩形 197">
            <a:extLst>
              <a:ext uri="{FF2B5EF4-FFF2-40B4-BE49-F238E27FC236}">
                <a16:creationId xmlns:a16="http://schemas.microsoft.com/office/drawing/2014/main" id="{31AA00F4-193A-4902-94F6-A3A1B8C691E8}"/>
              </a:ext>
            </a:extLst>
          </p:cNvPr>
          <p:cNvSpPr/>
          <p:nvPr/>
        </p:nvSpPr>
        <p:spPr>
          <a:xfrm>
            <a:off x="2613716" y="4782162"/>
            <a:ext cx="1130186" cy="297815"/>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kumimoji="1" lang="en-US" altLang="zh-CN" sz="1400" b="1" dirty="0">
                <a:solidFill>
                  <a:schemeClr val="bg1"/>
                </a:solidFill>
                <a:latin typeface="微软雅黑" panose="020B0503020204020204" pitchFamily="34" charset="-122"/>
                <a:ea typeface="微软雅黑" panose="020B0503020204020204" pitchFamily="34" charset="-122"/>
                <a:sym typeface="+mn-ea"/>
              </a:rPr>
              <a:t>AKS</a:t>
            </a:r>
          </a:p>
        </p:txBody>
      </p:sp>
      <p:sp>
        <p:nvSpPr>
          <p:cNvPr id="200" name="矩形 199">
            <a:extLst>
              <a:ext uri="{FF2B5EF4-FFF2-40B4-BE49-F238E27FC236}">
                <a16:creationId xmlns:a16="http://schemas.microsoft.com/office/drawing/2014/main" id="{347D6866-6243-4921-9B0E-FBFFB4336998}"/>
              </a:ext>
            </a:extLst>
          </p:cNvPr>
          <p:cNvSpPr/>
          <p:nvPr/>
        </p:nvSpPr>
        <p:spPr>
          <a:xfrm>
            <a:off x="1220644" y="4780882"/>
            <a:ext cx="1148387" cy="297815"/>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kumimoji="1" lang="en-US" altLang="zh-CN" sz="1400" b="1" dirty="0" err="1">
                <a:solidFill>
                  <a:schemeClr val="bg1"/>
                </a:solidFill>
                <a:latin typeface="微软雅黑" panose="020B0503020204020204" pitchFamily="34" charset="-122"/>
                <a:ea typeface="微软雅黑" panose="020B0503020204020204" pitchFamily="34" charset="-122"/>
                <a:sym typeface="+mn-ea"/>
              </a:rPr>
              <a:t>Redis</a:t>
            </a:r>
            <a:endParaRPr kumimoji="1" lang="en-US" altLang="zh-CN" sz="1400" b="1" dirty="0">
              <a:solidFill>
                <a:schemeClr val="bg1"/>
              </a:solidFill>
              <a:latin typeface="微软雅黑" panose="020B0503020204020204" pitchFamily="34" charset="-122"/>
              <a:ea typeface="微软雅黑" panose="020B0503020204020204" pitchFamily="34" charset="-122"/>
              <a:sym typeface="+mn-ea"/>
            </a:endParaRPr>
          </a:p>
        </p:txBody>
      </p:sp>
      <p:sp>
        <p:nvSpPr>
          <p:cNvPr id="201" name="矩形 200">
            <a:extLst>
              <a:ext uri="{FF2B5EF4-FFF2-40B4-BE49-F238E27FC236}">
                <a16:creationId xmlns:a16="http://schemas.microsoft.com/office/drawing/2014/main" id="{2BFF053C-482C-4B7A-9D13-B12F5FB24013}"/>
              </a:ext>
            </a:extLst>
          </p:cNvPr>
          <p:cNvSpPr/>
          <p:nvPr/>
        </p:nvSpPr>
        <p:spPr>
          <a:xfrm>
            <a:off x="3900384" y="4778292"/>
            <a:ext cx="1577545" cy="297815"/>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kumimoji="1" lang="en-US" altLang="zh-CN" sz="1400" b="1" dirty="0">
                <a:solidFill>
                  <a:schemeClr val="bg1"/>
                </a:solidFill>
                <a:latin typeface="微软雅黑" panose="020B0503020204020204" pitchFamily="34" charset="-122"/>
                <a:ea typeface="微软雅黑" panose="020B0503020204020204" pitchFamily="34" charset="-122"/>
                <a:sym typeface="+mn-ea"/>
              </a:rPr>
              <a:t>CDN</a:t>
            </a:r>
          </a:p>
        </p:txBody>
      </p:sp>
      <p:sp>
        <p:nvSpPr>
          <p:cNvPr id="202" name="矩形 201">
            <a:extLst>
              <a:ext uri="{FF2B5EF4-FFF2-40B4-BE49-F238E27FC236}">
                <a16:creationId xmlns:a16="http://schemas.microsoft.com/office/drawing/2014/main" id="{E6124980-05F6-425C-9257-41C1AE090E39}"/>
              </a:ext>
            </a:extLst>
          </p:cNvPr>
          <p:cNvSpPr/>
          <p:nvPr/>
        </p:nvSpPr>
        <p:spPr>
          <a:xfrm>
            <a:off x="3895650" y="5152988"/>
            <a:ext cx="1577545" cy="297815"/>
          </a:xfrm>
          <a:prstGeom prst="rect">
            <a:avLst/>
          </a:prstGeom>
          <a:solidFill>
            <a:srgbClr val="809BC3"/>
          </a:solidFill>
          <a:ln>
            <a:solidFill>
              <a:srgbClr val="809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5000"/>
              </a:lnSpc>
            </a:pPr>
            <a:r>
              <a:rPr kumimoji="1" lang="en-US" altLang="zh-CN" sz="1400" b="1" dirty="0">
                <a:solidFill>
                  <a:schemeClr val="bg1"/>
                </a:solidFill>
                <a:latin typeface="微软雅黑" panose="020B0503020204020204" pitchFamily="34" charset="-122"/>
                <a:ea typeface="微软雅黑" panose="020B0503020204020204" pitchFamily="34" charset="-122"/>
                <a:sym typeface="+mn-ea"/>
              </a:rPr>
              <a:t>VM</a:t>
            </a:r>
          </a:p>
        </p:txBody>
      </p:sp>
      <p:grpSp>
        <p:nvGrpSpPr>
          <p:cNvPr id="4" name="组合 3">
            <a:extLst>
              <a:ext uri="{FF2B5EF4-FFF2-40B4-BE49-F238E27FC236}">
                <a16:creationId xmlns:a16="http://schemas.microsoft.com/office/drawing/2014/main" id="{7FD1B2D4-15BB-4A2D-9C51-787F33811F02}"/>
              </a:ext>
            </a:extLst>
          </p:cNvPr>
          <p:cNvGrpSpPr/>
          <p:nvPr/>
        </p:nvGrpSpPr>
        <p:grpSpPr>
          <a:xfrm>
            <a:off x="1623005" y="973319"/>
            <a:ext cx="584296" cy="601534"/>
            <a:chOff x="1288579" y="1009702"/>
            <a:chExt cx="584296" cy="601534"/>
          </a:xfrm>
        </p:grpSpPr>
        <p:pic>
          <p:nvPicPr>
            <p:cNvPr id="203" name="图片 202">
              <a:extLst>
                <a:ext uri="{FF2B5EF4-FFF2-40B4-BE49-F238E27FC236}">
                  <a16:creationId xmlns:a16="http://schemas.microsoft.com/office/drawing/2014/main" id="{7983F47C-E970-440E-9FD1-8A4C0C43967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17711" y="1009702"/>
              <a:ext cx="347618" cy="347618"/>
            </a:xfrm>
            <a:prstGeom prst="rect">
              <a:avLst/>
            </a:prstGeom>
          </p:spPr>
        </p:pic>
        <p:sp>
          <p:nvSpPr>
            <p:cNvPr id="204" name="文本框 203">
              <a:extLst>
                <a:ext uri="{FF2B5EF4-FFF2-40B4-BE49-F238E27FC236}">
                  <a16:creationId xmlns:a16="http://schemas.microsoft.com/office/drawing/2014/main" id="{73C86DF9-5C2C-4F1B-BC1B-6F5BD569F3DB}"/>
                </a:ext>
              </a:extLst>
            </p:cNvPr>
            <p:cNvSpPr txBox="1"/>
            <p:nvPr/>
          </p:nvSpPr>
          <p:spPr>
            <a:xfrm>
              <a:off x="1288579" y="1357320"/>
              <a:ext cx="58429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工商局</a:t>
              </a:r>
            </a:p>
          </p:txBody>
        </p:sp>
      </p:grpSp>
      <p:grpSp>
        <p:nvGrpSpPr>
          <p:cNvPr id="6" name="组合 5">
            <a:extLst>
              <a:ext uri="{FF2B5EF4-FFF2-40B4-BE49-F238E27FC236}">
                <a16:creationId xmlns:a16="http://schemas.microsoft.com/office/drawing/2014/main" id="{A3A54BF4-741D-4554-8B89-7A801468D62E}"/>
              </a:ext>
            </a:extLst>
          </p:cNvPr>
          <p:cNvGrpSpPr/>
          <p:nvPr/>
        </p:nvGrpSpPr>
        <p:grpSpPr>
          <a:xfrm>
            <a:off x="5962180" y="947840"/>
            <a:ext cx="831261" cy="638820"/>
            <a:chOff x="6515875" y="976906"/>
            <a:chExt cx="831261" cy="638820"/>
          </a:xfrm>
        </p:grpSpPr>
        <p:sp>
          <p:nvSpPr>
            <p:cNvPr id="205" name="文本框 204">
              <a:extLst>
                <a:ext uri="{FF2B5EF4-FFF2-40B4-BE49-F238E27FC236}">
                  <a16:creationId xmlns:a16="http://schemas.microsoft.com/office/drawing/2014/main" id="{A4AA13B5-B7E5-4894-A268-DEC6BC5C100C}"/>
                </a:ext>
              </a:extLst>
            </p:cNvPr>
            <p:cNvSpPr txBox="1"/>
            <p:nvPr/>
          </p:nvSpPr>
          <p:spPr>
            <a:xfrm>
              <a:off x="6515875" y="1369505"/>
              <a:ext cx="83126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b="1" dirty="0"/>
                <a:t>其他部门</a:t>
              </a:r>
            </a:p>
          </p:txBody>
        </p:sp>
        <p:pic>
          <p:nvPicPr>
            <p:cNvPr id="209" name="图片 208">
              <a:extLst>
                <a:ext uri="{FF2B5EF4-FFF2-40B4-BE49-F238E27FC236}">
                  <a16:creationId xmlns:a16="http://schemas.microsoft.com/office/drawing/2014/main" id="{6FFBF084-2768-472D-B13F-0E29168B43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56420" y="976906"/>
              <a:ext cx="396160" cy="396160"/>
            </a:xfrm>
            <a:prstGeom prst="rect">
              <a:avLst/>
            </a:prstGeom>
          </p:spPr>
        </p:pic>
      </p:grpSp>
      <p:grpSp>
        <p:nvGrpSpPr>
          <p:cNvPr id="3" name="组合 2">
            <a:extLst>
              <a:ext uri="{FF2B5EF4-FFF2-40B4-BE49-F238E27FC236}">
                <a16:creationId xmlns:a16="http://schemas.microsoft.com/office/drawing/2014/main" id="{CB450D02-B4A3-46DE-B618-9B200C00C2F0}"/>
              </a:ext>
            </a:extLst>
          </p:cNvPr>
          <p:cNvGrpSpPr/>
          <p:nvPr/>
        </p:nvGrpSpPr>
        <p:grpSpPr>
          <a:xfrm>
            <a:off x="3057919" y="950806"/>
            <a:ext cx="551670" cy="642649"/>
            <a:chOff x="2997503" y="980803"/>
            <a:chExt cx="551670" cy="642649"/>
          </a:xfrm>
        </p:grpSpPr>
        <p:sp>
          <p:nvSpPr>
            <p:cNvPr id="210" name="文本框 209">
              <a:extLst>
                <a:ext uri="{FF2B5EF4-FFF2-40B4-BE49-F238E27FC236}">
                  <a16:creationId xmlns:a16="http://schemas.microsoft.com/office/drawing/2014/main" id="{6834F6A7-2352-43BA-8D40-A197F433E5FB}"/>
                </a:ext>
              </a:extLst>
            </p:cNvPr>
            <p:cNvSpPr txBox="1"/>
            <p:nvPr/>
          </p:nvSpPr>
          <p:spPr>
            <a:xfrm>
              <a:off x="2997503" y="1377231"/>
              <a:ext cx="55167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公安</a:t>
              </a:r>
            </a:p>
          </p:txBody>
        </p:sp>
        <p:pic>
          <p:nvPicPr>
            <p:cNvPr id="211" name="图片 210">
              <a:extLst>
                <a:ext uri="{FF2B5EF4-FFF2-40B4-BE49-F238E27FC236}">
                  <a16:creationId xmlns:a16="http://schemas.microsoft.com/office/drawing/2014/main" id="{F1AFF9EA-EB8B-4D10-AD08-C7AE9C0AF9A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99983" y="980803"/>
              <a:ext cx="346710" cy="346710"/>
            </a:xfrm>
            <a:prstGeom prst="rect">
              <a:avLst/>
            </a:prstGeom>
          </p:spPr>
        </p:pic>
      </p:grpSp>
      <p:grpSp>
        <p:nvGrpSpPr>
          <p:cNvPr id="5" name="组合 4">
            <a:extLst>
              <a:ext uri="{FF2B5EF4-FFF2-40B4-BE49-F238E27FC236}">
                <a16:creationId xmlns:a16="http://schemas.microsoft.com/office/drawing/2014/main" id="{C3BF2E1F-BDB1-4DB8-ADAA-DE99B207B2CC}"/>
              </a:ext>
            </a:extLst>
          </p:cNvPr>
          <p:cNvGrpSpPr/>
          <p:nvPr/>
        </p:nvGrpSpPr>
        <p:grpSpPr>
          <a:xfrm>
            <a:off x="4570747" y="868535"/>
            <a:ext cx="682466" cy="719144"/>
            <a:chOff x="4800031" y="908373"/>
            <a:chExt cx="682466" cy="719144"/>
          </a:xfrm>
        </p:grpSpPr>
        <p:sp>
          <p:nvSpPr>
            <p:cNvPr id="207" name="文本框 206">
              <a:extLst>
                <a:ext uri="{FF2B5EF4-FFF2-40B4-BE49-F238E27FC236}">
                  <a16:creationId xmlns:a16="http://schemas.microsoft.com/office/drawing/2014/main" id="{44DF821F-6098-4D0F-8036-6BB7A2FFC8E8}"/>
                </a:ext>
              </a:extLst>
            </p:cNvPr>
            <p:cNvSpPr txBox="1"/>
            <p:nvPr/>
          </p:nvSpPr>
          <p:spPr>
            <a:xfrm>
              <a:off x="4800031" y="1381296"/>
              <a:ext cx="68246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000" b="1" i="0" u="none" strike="noStrike" kern="1200" cap="none" spc="0" normalizeH="0" baseline="0" noProof="0" dirty="0">
                  <a:ln>
                    <a:noFill/>
                  </a:ln>
                  <a:solidFill>
                    <a:prstClr val="black"/>
                  </a:solidFill>
                  <a:effectLst/>
                  <a:uLnTx/>
                  <a:uFillTx/>
                  <a:latin typeface="Microsoft YaHei" charset="-122"/>
                  <a:ea typeface="Microsoft YaHei" charset="-122"/>
                  <a:cs typeface="Microsoft YaHei" charset="-122"/>
                </a:rPr>
                <a:t>人社局</a:t>
              </a:r>
            </a:p>
          </p:txBody>
        </p:sp>
        <p:pic>
          <p:nvPicPr>
            <p:cNvPr id="212" name="图片 211">
              <a:extLst>
                <a:ext uri="{FF2B5EF4-FFF2-40B4-BE49-F238E27FC236}">
                  <a16:creationId xmlns:a16="http://schemas.microsoft.com/office/drawing/2014/main" id="{6554758D-780B-4F88-BBB2-8DC7CE54188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09254" y="908373"/>
              <a:ext cx="464020" cy="464020"/>
            </a:xfrm>
            <a:prstGeom prst="rect">
              <a:avLst/>
            </a:prstGeom>
          </p:spPr>
        </p:pic>
      </p:grpSp>
      <p:sp>
        <p:nvSpPr>
          <p:cNvPr id="213" name="文本框 58">
            <a:extLst>
              <a:ext uri="{FF2B5EF4-FFF2-40B4-BE49-F238E27FC236}">
                <a16:creationId xmlns:a16="http://schemas.microsoft.com/office/drawing/2014/main" id="{D0CD635D-02FE-4703-9BCE-7312558836A4}"/>
              </a:ext>
            </a:extLst>
          </p:cNvPr>
          <p:cNvSpPr txBox="1"/>
          <p:nvPr/>
        </p:nvSpPr>
        <p:spPr>
          <a:xfrm>
            <a:off x="7617508" y="635991"/>
            <a:ext cx="415498" cy="1274395"/>
          </a:xfrm>
          <a:prstGeom prst="rect">
            <a:avLst/>
          </a:prstGeom>
          <a:noFill/>
        </p:spPr>
        <p:txBody>
          <a:bodyPr vert="eaVert"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5000"/>
              </a:lnSpc>
            </a:pPr>
            <a:r>
              <a:rPr kumimoji="1" lang="zh-CN" altLang="en-US" sz="1200" b="1" dirty="0">
                <a:solidFill>
                  <a:schemeClr val="bg1"/>
                </a:solidFill>
                <a:latin typeface="微软雅黑" panose="020B0503020204020204" pitchFamily="34" charset="-122"/>
                <a:ea typeface="微软雅黑" panose="020B0503020204020204" pitchFamily="34" charset="-122"/>
              </a:rPr>
              <a:t>抽象应用层</a:t>
            </a:r>
          </a:p>
        </p:txBody>
      </p:sp>
      <p:sp>
        <p:nvSpPr>
          <p:cNvPr id="9" name="矩形 8">
            <a:extLst>
              <a:ext uri="{FF2B5EF4-FFF2-40B4-BE49-F238E27FC236}">
                <a16:creationId xmlns:a16="http://schemas.microsoft.com/office/drawing/2014/main" id="{CF83C475-ABE1-4F41-A90F-E50DDF274092}"/>
              </a:ext>
            </a:extLst>
          </p:cNvPr>
          <p:cNvSpPr/>
          <p:nvPr/>
        </p:nvSpPr>
        <p:spPr>
          <a:xfrm>
            <a:off x="6167275" y="4854426"/>
            <a:ext cx="1107996" cy="1445717"/>
          </a:xfrm>
          <a:prstGeom prst="rect">
            <a:avLst/>
          </a:prstGeom>
        </p:spPr>
        <p:txBody>
          <a:bodyPr wrap="none">
            <a:spAutoFit/>
          </a:bodyPr>
          <a:lstStyle/>
          <a:p>
            <a:pPr algn="ctr">
              <a:lnSpc>
                <a:spcPct val="125000"/>
              </a:lnSpc>
            </a:pPr>
            <a:r>
              <a:rPr kumimoji="1" lang="zh-CN" altLang="en-US" b="1" dirty="0">
                <a:solidFill>
                  <a:srgbClr val="5470AB"/>
                </a:solidFill>
                <a:latin typeface="微软雅黑" panose="020B0503020204020204" pitchFamily="34" charset="-122"/>
                <a:ea typeface="微软雅黑" panose="020B0503020204020204" pitchFamily="34" charset="-122"/>
              </a:rPr>
              <a:t>服务器由</a:t>
            </a:r>
            <a:endParaRPr kumimoji="1" lang="en-US" altLang="zh-CN" b="1" dirty="0">
              <a:solidFill>
                <a:srgbClr val="5470AB"/>
              </a:solidFill>
              <a:latin typeface="微软雅黑" panose="020B0503020204020204" pitchFamily="34" charset="-122"/>
              <a:ea typeface="微软雅黑" panose="020B0503020204020204" pitchFamily="34" charset="-122"/>
            </a:endParaRPr>
          </a:p>
          <a:p>
            <a:pPr algn="ctr">
              <a:lnSpc>
                <a:spcPct val="125000"/>
              </a:lnSpc>
            </a:pPr>
            <a:r>
              <a:rPr kumimoji="1" lang="zh-CN" altLang="en-US" b="1" dirty="0">
                <a:solidFill>
                  <a:srgbClr val="5470AB"/>
                </a:solidFill>
                <a:latin typeface="微软雅黑" panose="020B0503020204020204" pitchFamily="34" charset="-122"/>
                <a:ea typeface="微软雅黑" panose="020B0503020204020204" pitchFamily="34" charset="-122"/>
              </a:rPr>
              <a:t>云南政府</a:t>
            </a:r>
            <a:br>
              <a:rPr kumimoji="1" lang="en-US" altLang="zh-CN" b="1" dirty="0">
                <a:solidFill>
                  <a:srgbClr val="5470AB"/>
                </a:solidFill>
                <a:latin typeface="微软雅黑" panose="020B0503020204020204" pitchFamily="34" charset="-122"/>
                <a:ea typeface="微软雅黑" panose="020B0503020204020204" pitchFamily="34" charset="-122"/>
              </a:rPr>
            </a:br>
            <a:r>
              <a:rPr kumimoji="1" lang="zh-CN" altLang="en-US" b="1" dirty="0">
                <a:solidFill>
                  <a:srgbClr val="5470AB"/>
                </a:solidFill>
                <a:latin typeface="微软雅黑" panose="020B0503020204020204" pitchFamily="34" charset="-122"/>
                <a:ea typeface="微软雅黑" panose="020B0503020204020204" pitchFamily="34" charset="-122"/>
              </a:rPr>
              <a:t>提供或地</a:t>
            </a:r>
            <a:endParaRPr kumimoji="1" lang="en-US" altLang="zh-CN" b="1" dirty="0">
              <a:solidFill>
                <a:srgbClr val="5470AB"/>
              </a:solidFill>
              <a:latin typeface="微软雅黑" panose="020B0503020204020204" pitchFamily="34" charset="-122"/>
              <a:ea typeface="微软雅黑" panose="020B0503020204020204" pitchFamily="34" charset="-122"/>
            </a:endParaRPr>
          </a:p>
          <a:p>
            <a:pPr algn="ctr">
              <a:lnSpc>
                <a:spcPct val="125000"/>
              </a:lnSpc>
            </a:pPr>
            <a:r>
              <a:rPr kumimoji="1" lang="zh-CN" altLang="en-US" b="1" dirty="0">
                <a:solidFill>
                  <a:srgbClr val="5470AB"/>
                </a:solidFill>
                <a:latin typeface="微软雅黑" panose="020B0503020204020204" pitchFamily="34" charset="-122"/>
                <a:ea typeface="微软雅黑" panose="020B0503020204020204" pitchFamily="34" charset="-122"/>
              </a:rPr>
              <a:t>方采购</a:t>
            </a:r>
          </a:p>
        </p:txBody>
      </p:sp>
    </p:spTree>
    <p:extLst>
      <p:ext uri="{BB962C8B-B14F-4D97-AF65-F5344CB8AC3E}">
        <p14:creationId xmlns:p14="http://schemas.microsoft.com/office/powerpoint/2010/main" val="145639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529586" cy="369332"/>
          </a:xfrm>
        </p:spPr>
        <p:txBody>
          <a:bodyPr/>
          <a:lstStyle/>
          <a:p>
            <a:r>
              <a:rPr lang="zh-CN" altLang="en-US" dirty="0"/>
              <a:t>六</a:t>
            </a:r>
            <a:r>
              <a:rPr lang="en-US" altLang="zh-CN" dirty="0"/>
              <a:t>. </a:t>
            </a:r>
            <a:r>
              <a:rPr lang="zh-CN" altLang="en-US" dirty="0"/>
              <a:t>运维部署</a:t>
            </a:r>
          </a:p>
        </p:txBody>
      </p:sp>
      <p:sp>
        <p:nvSpPr>
          <p:cNvPr id="54" name="文本占位符 2">
            <a:extLst>
              <a:ext uri="{FF2B5EF4-FFF2-40B4-BE49-F238E27FC236}">
                <a16:creationId xmlns:a16="http://schemas.microsoft.com/office/drawing/2014/main" id="{CA58F65E-1CE7-4E39-8E9E-420BB3093213}"/>
              </a:ext>
            </a:extLst>
          </p:cNvPr>
          <p:cNvSpPr>
            <a:spLocks noGrp="1"/>
          </p:cNvSpPr>
          <p:nvPr>
            <p:ph type="body" sz="quarter" idx="11"/>
          </p:nvPr>
        </p:nvSpPr>
        <p:spPr>
          <a:xfrm>
            <a:off x="1992595" y="117160"/>
            <a:ext cx="1289484" cy="369332"/>
          </a:xfrm>
        </p:spPr>
        <p:txBody>
          <a:bodyPr/>
          <a:lstStyle/>
          <a:p>
            <a:r>
              <a:rPr lang="en-US" altLang="zh-CN" dirty="0"/>
              <a:t>Baas</a:t>
            </a:r>
            <a:r>
              <a:rPr lang="zh-CN" altLang="en-US" dirty="0"/>
              <a:t>功能</a:t>
            </a:r>
          </a:p>
        </p:txBody>
      </p:sp>
      <p:grpSp>
        <p:nvGrpSpPr>
          <p:cNvPr id="17" name="组合 16">
            <a:extLst>
              <a:ext uri="{FF2B5EF4-FFF2-40B4-BE49-F238E27FC236}">
                <a16:creationId xmlns:a16="http://schemas.microsoft.com/office/drawing/2014/main" id="{A760C0FA-12E6-425E-848F-1C10C9F12397}"/>
              </a:ext>
            </a:extLst>
          </p:cNvPr>
          <p:cNvGrpSpPr/>
          <p:nvPr/>
        </p:nvGrpSpPr>
        <p:grpSpPr>
          <a:xfrm>
            <a:off x="321017" y="1190912"/>
            <a:ext cx="11710298" cy="4266926"/>
            <a:chOff x="293028" y="1227725"/>
            <a:chExt cx="11710298" cy="4266926"/>
          </a:xfrm>
        </p:grpSpPr>
        <p:sp>
          <p:nvSpPr>
            <p:cNvPr id="18" name="TextBox 156">
              <a:extLst>
                <a:ext uri="{FF2B5EF4-FFF2-40B4-BE49-F238E27FC236}">
                  <a16:creationId xmlns:a16="http://schemas.microsoft.com/office/drawing/2014/main" id="{9C0FBB34-92F3-4DE7-A997-8BEB9AD445FC}"/>
                </a:ext>
              </a:extLst>
            </p:cNvPr>
            <p:cNvSpPr txBox="1"/>
            <p:nvPr/>
          </p:nvSpPr>
          <p:spPr>
            <a:xfrm>
              <a:off x="7146623" y="1336186"/>
              <a:ext cx="4856703" cy="406971"/>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监控模块</a:t>
              </a: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a16="http://schemas.microsoft.com/office/drawing/2014/main" id="{7B2DDB63-9119-4B63-97DC-EFE1BFDFB2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656" y="1436586"/>
              <a:ext cx="792000" cy="792000"/>
            </a:xfrm>
            <a:prstGeom prst="rect">
              <a:avLst/>
            </a:prstGeom>
          </p:spPr>
        </p:pic>
        <p:sp>
          <p:nvSpPr>
            <p:cNvPr id="20" name="TextBox 157">
              <a:extLst>
                <a:ext uri="{FF2B5EF4-FFF2-40B4-BE49-F238E27FC236}">
                  <a16:creationId xmlns:a16="http://schemas.microsoft.com/office/drawing/2014/main" id="{EBF5713F-09BD-4ABB-8D2B-D86681BCA1BC}"/>
                </a:ext>
              </a:extLst>
            </p:cNvPr>
            <p:cNvSpPr txBox="1"/>
            <p:nvPr/>
          </p:nvSpPr>
          <p:spPr>
            <a:xfrm>
              <a:off x="1161986" y="1336186"/>
              <a:ext cx="48567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区块链概览</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1" name="图片 20">
              <a:extLst>
                <a:ext uri="{FF2B5EF4-FFF2-40B4-BE49-F238E27FC236}">
                  <a16:creationId xmlns:a16="http://schemas.microsoft.com/office/drawing/2014/main" id="{8102CA73-607E-4976-AE07-A91ED58322FF}"/>
                </a:ext>
              </a:extLst>
            </p:cNvPr>
            <p:cNvPicPr>
              <a:picLocks noChangeAspect="1"/>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3754"/>
            <a:stretch/>
          </p:blipFill>
          <p:spPr>
            <a:xfrm>
              <a:off x="293028" y="2740706"/>
              <a:ext cx="727629" cy="756000"/>
            </a:xfrm>
            <a:prstGeom prst="rect">
              <a:avLst/>
            </a:prstGeom>
          </p:spPr>
        </p:pic>
        <p:sp>
          <p:nvSpPr>
            <p:cNvPr id="22" name="TextBox 156">
              <a:extLst>
                <a:ext uri="{FF2B5EF4-FFF2-40B4-BE49-F238E27FC236}">
                  <a16:creationId xmlns:a16="http://schemas.microsoft.com/office/drawing/2014/main" id="{373E951B-B04C-40D4-9796-7B10982D6A9D}"/>
                </a:ext>
              </a:extLst>
            </p:cNvPr>
            <p:cNvSpPr txBox="1"/>
            <p:nvPr/>
          </p:nvSpPr>
          <p:spPr>
            <a:xfrm>
              <a:off x="1161986" y="2942708"/>
              <a:ext cx="48378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节点管理</a:t>
              </a:r>
            </a:p>
          </p:txBody>
        </p:sp>
        <p:pic>
          <p:nvPicPr>
            <p:cNvPr id="23" name="图片 22">
              <a:extLst>
                <a:ext uri="{FF2B5EF4-FFF2-40B4-BE49-F238E27FC236}">
                  <a16:creationId xmlns:a16="http://schemas.microsoft.com/office/drawing/2014/main" id="{15E044C4-7E14-445E-86F2-A82E85BF2B6F}"/>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22429" y="4712675"/>
              <a:ext cx="756000" cy="756000"/>
            </a:xfrm>
            <a:prstGeom prst="rect">
              <a:avLst/>
            </a:prstGeom>
          </p:spPr>
        </p:pic>
        <p:sp>
          <p:nvSpPr>
            <p:cNvPr id="24" name="TextBox 156">
              <a:extLst>
                <a:ext uri="{FF2B5EF4-FFF2-40B4-BE49-F238E27FC236}">
                  <a16:creationId xmlns:a16="http://schemas.microsoft.com/office/drawing/2014/main" id="{EBF2C38A-3BD3-4347-9B85-8ACAD02D8BB0}"/>
                </a:ext>
              </a:extLst>
            </p:cNvPr>
            <p:cNvSpPr txBox="1"/>
            <p:nvPr/>
          </p:nvSpPr>
          <p:spPr>
            <a:xfrm>
              <a:off x="1161986" y="4714554"/>
              <a:ext cx="25531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合约管理</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5" name="图片 24">
              <a:extLst>
                <a:ext uri="{FF2B5EF4-FFF2-40B4-BE49-F238E27FC236}">
                  <a16:creationId xmlns:a16="http://schemas.microsoft.com/office/drawing/2014/main" id="{7F3BCD35-0F0E-44EC-B752-00CF364E65B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406" y="1227725"/>
              <a:ext cx="742801" cy="742801"/>
            </a:xfrm>
            <a:prstGeom prst="rect">
              <a:avLst/>
            </a:prstGeom>
          </p:spPr>
        </p:pic>
        <p:sp>
          <p:nvSpPr>
            <p:cNvPr id="26" name="矩形 25">
              <a:extLst>
                <a:ext uri="{FF2B5EF4-FFF2-40B4-BE49-F238E27FC236}">
                  <a16:creationId xmlns:a16="http://schemas.microsoft.com/office/drawing/2014/main" id="{60884F42-93B3-4036-AC37-B7434FABEB66}"/>
                </a:ext>
              </a:extLst>
            </p:cNvPr>
            <p:cNvSpPr/>
            <p:nvPr/>
          </p:nvSpPr>
          <p:spPr>
            <a:xfrm>
              <a:off x="7185063" y="2865382"/>
              <a:ext cx="48182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微软雅黑" pitchFamily="34" charset="-122"/>
                  <a:ea typeface="微软雅黑" pitchFamily="34" charset="-122"/>
                </a:rPr>
                <a:t>资源概览</a:t>
              </a:r>
              <a:endParaRPr kumimoji="0" lang="en-US" altLang="zh-CN" sz="18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27" name="图片 26">
              <a:extLst>
                <a:ext uri="{FF2B5EF4-FFF2-40B4-BE49-F238E27FC236}">
                  <a16:creationId xmlns:a16="http://schemas.microsoft.com/office/drawing/2014/main" id="{552351B7-5D3E-48F1-A3F8-B8CC0D5C0B4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53557" y="3066450"/>
              <a:ext cx="725099" cy="725099"/>
            </a:xfrm>
            <a:prstGeom prst="rect">
              <a:avLst/>
            </a:prstGeom>
          </p:spPr>
        </p:pic>
        <p:pic>
          <p:nvPicPr>
            <p:cNvPr id="28" name="图片 27">
              <a:extLst>
                <a:ext uri="{FF2B5EF4-FFF2-40B4-BE49-F238E27FC236}">
                  <a16:creationId xmlns:a16="http://schemas.microsoft.com/office/drawing/2014/main" id="{3C402774-969B-4E71-A6AC-16C39AD7F7C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16381" y="4762101"/>
              <a:ext cx="732550" cy="732550"/>
            </a:xfrm>
            <a:prstGeom prst="rect">
              <a:avLst/>
            </a:prstGeom>
          </p:spPr>
        </p:pic>
        <p:sp>
          <p:nvSpPr>
            <p:cNvPr id="29" name="矩形 28">
              <a:extLst>
                <a:ext uri="{FF2B5EF4-FFF2-40B4-BE49-F238E27FC236}">
                  <a16:creationId xmlns:a16="http://schemas.microsoft.com/office/drawing/2014/main" id="{FE002434-6FD1-4293-9AE6-9FB930EDFB07}"/>
                </a:ext>
              </a:extLst>
            </p:cNvPr>
            <p:cNvSpPr/>
            <p:nvPr/>
          </p:nvSpPr>
          <p:spPr>
            <a:xfrm>
              <a:off x="7185063" y="4735425"/>
              <a:ext cx="202934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数据归档</a:t>
              </a:r>
              <a:endParaRPr kumimoji="0" lang="en-US" altLang="zh-CN" sz="18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grpSp>
      <p:sp>
        <p:nvSpPr>
          <p:cNvPr id="30" name="TextBox 156">
            <a:extLst>
              <a:ext uri="{FF2B5EF4-FFF2-40B4-BE49-F238E27FC236}">
                <a16:creationId xmlns:a16="http://schemas.microsoft.com/office/drawing/2014/main" id="{2FF47678-A39A-4351-9A64-C5BA550117CF}"/>
              </a:ext>
            </a:extLst>
          </p:cNvPr>
          <p:cNvSpPr txBox="1"/>
          <p:nvPr/>
        </p:nvSpPr>
        <p:spPr>
          <a:xfrm>
            <a:off x="7213052" y="2939938"/>
            <a:ext cx="4837807" cy="18493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600" kern="100" dirty="0">
              <a:solidFill>
                <a:prstClr val="black"/>
              </a:solidFill>
              <a:latin typeface="微软雅黑" pitchFamily="34" charset="-122"/>
              <a:ea typeface="微软雅黑" pitchFamily="34" charset="-122"/>
            </a:endParaRPr>
          </a:p>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 </a:t>
            </a:r>
            <a:r>
              <a:rPr lang="zh-CN" altLang="zh-CN" sz="1600" b="1" kern="100" dirty="0">
                <a:solidFill>
                  <a:srgbClr val="0F5C94"/>
                </a:solidFill>
                <a:latin typeface="微软雅黑" pitchFamily="34" charset="-122"/>
                <a:ea typeface="微软雅黑" pitchFamily="34" charset="-122"/>
              </a:rPr>
              <a:t>基础信息</a:t>
            </a:r>
            <a:r>
              <a:rPr lang="zh-CN" altLang="en-US" sz="1600" kern="100" dirty="0">
                <a:solidFill>
                  <a:prstClr val="black"/>
                </a:solidFill>
                <a:latin typeface="微软雅黑" pitchFamily="34" charset="-122"/>
                <a:ea typeface="微软雅黑" pitchFamily="34" charset="-122"/>
              </a:rPr>
              <a:t>包括</a:t>
            </a:r>
            <a:r>
              <a:rPr lang="zh-CN" altLang="zh-CN" sz="1600" kern="100" dirty="0">
                <a:solidFill>
                  <a:prstClr val="black"/>
                </a:solidFill>
                <a:latin typeface="微软雅黑" pitchFamily="34" charset="-122"/>
                <a:ea typeface="微软雅黑" pitchFamily="34" charset="-122"/>
              </a:rPr>
              <a:t>服务器</a:t>
            </a:r>
            <a:r>
              <a:rPr lang="en-US" altLang="zh-CN" sz="1600" kern="100" dirty="0">
                <a:solidFill>
                  <a:prstClr val="black"/>
                </a:solidFill>
                <a:latin typeface="微软雅黑" pitchFamily="34" charset="-122"/>
                <a:ea typeface="微软雅黑" pitchFamily="34" charset="-122"/>
              </a:rPr>
              <a:t>ID</a:t>
            </a:r>
            <a:r>
              <a:rPr lang="zh-CN" altLang="zh-CN" sz="1600" kern="100" dirty="0">
                <a:solidFill>
                  <a:prstClr val="black"/>
                </a:solidFill>
                <a:latin typeface="微软雅黑" pitchFamily="34" charset="-122"/>
                <a:ea typeface="微软雅黑" pitchFamily="34" charset="-122"/>
              </a:rPr>
              <a:t>、服务器</a:t>
            </a:r>
            <a:r>
              <a:rPr lang="en-US" altLang="zh-CN" sz="1600" kern="100" dirty="0">
                <a:solidFill>
                  <a:prstClr val="black"/>
                </a:solidFill>
                <a:latin typeface="微软雅黑" pitchFamily="34" charset="-122"/>
                <a:ea typeface="微软雅黑" pitchFamily="34" charset="-122"/>
              </a:rPr>
              <a:t>IP</a:t>
            </a:r>
            <a:r>
              <a:rPr lang="zh-CN" altLang="zh-CN" sz="1600" kern="100" dirty="0">
                <a:solidFill>
                  <a:prstClr val="black"/>
                </a:solidFill>
                <a:latin typeface="微软雅黑" pitchFamily="34" charset="-122"/>
                <a:ea typeface="微软雅黑" pitchFamily="34" charset="-122"/>
              </a:rPr>
              <a:t>、机器状态、端口号、</a:t>
            </a:r>
            <a:r>
              <a:rPr lang="zh-CN" altLang="en-US" sz="1600" kern="100" dirty="0">
                <a:solidFill>
                  <a:prstClr val="black"/>
                </a:solidFill>
                <a:latin typeface="微软雅黑" pitchFamily="34" charset="-122"/>
                <a:ea typeface="微软雅黑" pitchFamily="34" charset="-122"/>
              </a:rPr>
              <a:t>时间戳、</a:t>
            </a:r>
            <a:r>
              <a:rPr lang="en-US" altLang="zh-CN" sz="1600" kern="100" dirty="0">
                <a:solidFill>
                  <a:prstClr val="black"/>
                </a:solidFill>
                <a:latin typeface="微软雅黑" pitchFamily="34" charset="-122"/>
                <a:ea typeface="微软雅黑" pitchFamily="34" charset="-122"/>
              </a:rPr>
              <a:t>cup</a:t>
            </a:r>
            <a:r>
              <a:rPr lang="zh-CN" altLang="zh-CN" sz="1600" kern="100" dirty="0">
                <a:solidFill>
                  <a:prstClr val="black"/>
                </a:solidFill>
                <a:latin typeface="微软雅黑" pitchFamily="34" charset="-122"/>
                <a:ea typeface="微软雅黑" pitchFamily="34" charset="-122"/>
              </a:rPr>
              <a:t>、内存、磁盘和操作系统</a:t>
            </a:r>
            <a:endParaRPr lang="en-US" altLang="zh-CN" sz="1600" kern="100" dirty="0">
              <a:solidFill>
                <a:prstClr val="black"/>
              </a:solidFill>
              <a:latin typeface="微软雅黑" pitchFamily="34" charset="-122"/>
              <a:ea typeface="微软雅黑" pitchFamily="34" charset="-122"/>
            </a:endParaRPr>
          </a:p>
          <a:p>
            <a:pPr marL="285750" indent="-285750">
              <a:lnSpc>
                <a:spcPct val="125000"/>
              </a:lnSpc>
              <a:buFont typeface="Wingdings" panose="05000000000000000000" pitchFamily="2" charset="2"/>
              <a:buChar char="l"/>
              <a:defRPr/>
            </a:pPr>
            <a:r>
              <a:rPr lang="en-US" altLang="zh-CN" sz="1600" kern="100" dirty="0">
                <a:solidFill>
                  <a:prstClr val="black"/>
                </a:solidFill>
                <a:latin typeface="微软雅黑" pitchFamily="34" charset="-122"/>
                <a:ea typeface="微软雅黑" pitchFamily="34" charset="-122"/>
              </a:rPr>
              <a:t> </a:t>
            </a:r>
            <a:r>
              <a:rPr lang="zh-CN" altLang="zh-CN" sz="1600" b="1" kern="100" dirty="0">
                <a:solidFill>
                  <a:srgbClr val="0F5C94"/>
                </a:solidFill>
                <a:latin typeface="微软雅黑" pitchFamily="34" charset="-122"/>
                <a:ea typeface="微软雅黑" pitchFamily="34" charset="-122"/>
              </a:rPr>
              <a:t>实时</a:t>
            </a:r>
            <a:r>
              <a:rPr lang="zh-CN" altLang="en-US" sz="1600" b="1" kern="100" dirty="0">
                <a:solidFill>
                  <a:srgbClr val="0F5C94"/>
                </a:solidFill>
                <a:latin typeface="微软雅黑" pitchFamily="34" charset="-122"/>
                <a:ea typeface="微软雅黑" pitchFamily="34" charset="-122"/>
              </a:rPr>
              <a:t>资源</a:t>
            </a:r>
            <a:r>
              <a:rPr lang="zh-CN" altLang="zh-CN" sz="1600" kern="100" dirty="0">
                <a:solidFill>
                  <a:prstClr val="black"/>
                </a:solidFill>
                <a:latin typeface="微软雅黑" pitchFamily="34" charset="-122"/>
                <a:ea typeface="微软雅黑" pitchFamily="34" charset="-122"/>
              </a:rPr>
              <a:t>监控</a:t>
            </a:r>
            <a:r>
              <a:rPr lang="zh-CN" altLang="en-US" sz="1600" kern="100" dirty="0">
                <a:solidFill>
                  <a:prstClr val="black"/>
                </a:solidFill>
                <a:latin typeface="微软雅黑" pitchFamily="34" charset="-122"/>
                <a:ea typeface="微软雅黑" pitchFamily="34" charset="-122"/>
              </a:rPr>
              <a:t>可实现：出入口带宽占用、出入口累计流量、磁盘空间占用</a:t>
            </a:r>
            <a:r>
              <a:rPr lang="zh-CN" altLang="zh-CN" sz="1600" kern="100" dirty="0">
                <a:solidFill>
                  <a:prstClr val="black"/>
                </a:solidFill>
                <a:latin typeface="微软雅黑" pitchFamily="34" charset="-122"/>
                <a:ea typeface="微软雅黑" pitchFamily="34" charset="-122"/>
              </a:rPr>
              <a:t>。</a:t>
            </a:r>
            <a:endParaRPr lang="en-US" altLang="zh-CN" sz="1600" kern="100" dirty="0">
              <a:solidFill>
                <a:prstClr val="black"/>
              </a:solidFill>
              <a:latin typeface="微软雅黑" pitchFamily="34" charset="-122"/>
              <a:ea typeface="微软雅黑" pitchFamily="34" charset="-122"/>
            </a:endParaRPr>
          </a:p>
          <a:p>
            <a:pPr marL="285750" marR="0" lvl="0" indent="-285750" algn="l" defTabSz="914400" rtl="0" eaLnBrk="1" fontAlgn="auto" latinLnBrk="0" hangingPunct="1">
              <a:lnSpc>
                <a:spcPct val="125000"/>
              </a:lnSpc>
              <a:spcBef>
                <a:spcPts val="0"/>
              </a:spcBef>
              <a:spcAft>
                <a:spcPts val="0"/>
              </a:spcAft>
              <a:buClrTx/>
              <a:buSzTx/>
              <a:buFont typeface="Wingdings" panose="05000000000000000000" pitchFamily="2" charset="2"/>
              <a:buChar char="l"/>
              <a:tabLst/>
              <a:defRPr/>
            </a:pPr>
            <a:endParaRPr kumimoji="0" lang="en-US" altLang="zh-CN" sz="1600" b="0" i="0" u="none" strike="noStrike" kern="1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31" name="矩形 30">
            <a:extLst>
              <a:ext uri="{FF2B5EF4-FFF2-40B4-BE49-F238E27FC236}">
                <a16:creationId xmlns:a16="http://schemas.microsoft.com/office/drawing/2014/main" id="{610D2D8F-6A03-445D-B46C-327EDCE5D9D3}"/>
              </a:ext>
            </a:extLst>
          </p:cNvPr>
          <p:cNvSpPr/>
          <p:nvPr/>
        </p:nvSpPr>
        <p:spPr>
          <a:xfrm>
            <a:off x="7213052" y="5103895"/>
            <a:ext cx="4555411" cy="707886"/>
          </a:xfrm>
          <a:prstGeom prst="rect">
            <a:avLst/>
          </a:prstGeom>
        </p:spPr>
        <p:txBody>
          <a:bodyPr wrap="square">
            <a:spAutoFit/>
          </a:bodyPr>
          <a:lstStyle/>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支持对</a:t>
            </a:r>
            <a:r>
              <a:rPr lang="zh-CN" altLang="en-US" sz="1600" b="1" kern="100" dirty="0">
                <a:solidFill>
                  <a:srgbClr val="2F6EA7"/>
                </a:solidFill>
                <a:latin typeface="微软雅黑" pitchFamily="34" charset="-122"/>
                <a:ea typeface="微软雅黑" pitchFamily="34" charset="-122"/>
              </a:rPr>
              <a:t>数据定期归档</a:t>
            </a:r>
            <a:endParaRPr lang="en-US" altLang="zh-CN" sz="1600" kern="100" dirty="0">
              <a:solidFill>
                <a:prstClr val="black"/>
              </a:solidFill>
              <a:latin typeface="微软雅黑" pitchFamily="34" charset="-122"/>
              <a:ea typeface="微软雅黑" pitchFamily="34" charset="-122"/>
            </a:endParaRPr>
          </a:p>
          <a:p>
            <a:pPr marL="285750" lvl="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支持数据存储横向扩展，支持数据库类型替换</a:t>
            </a:r>
            <a:endParaRPr lang="en-US" altLang="zh-CN" sz="1600" kern="100" dirty="0">
              <a:solidFill>
                <a:prstClr val="black"/>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3FF8544A-2281-48A2-BD41-39B8F2D50952}"/>
              </a:ext>
            </a:extLst>
          </p:cNvPr>
          <p:cNvSpPr/>
          <p:nvPr/>
        </p:nvSpPr>
        <p:spPr>
          <a:xfrm>
            <a:off x="1189975" y="3315949"/>
            <a:ext cx="4919735" cy="707886"/>
          </a:xfrm>
          <a:prstGeom prst="rect">
            <a:avLst/>
          </a:prstGeom>
        </p:spPr>
        <p:txBody>
          <a:bodyPr wrap="square">
            <a:spAutoFit/>
          </a:bodyPr>
          <a:lstStyle/>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具有</a:t>
            </a:r>
            <a:r>
              <a:rPr lang="zh-CN" altLang="en-US" sz="1600" b="1" kern="100" dirty="0">
                <a:solidFill>
                  <a:srgbClr val="2F6EA7"/>
                </a:solidFill>
                <a:latin typeface="微软雅黑" pitchFamily="34" charset="-122"/>
                <a:ea typeface="微软雅黑" pitchFamily="34" charset="-122"/>
              </a:rPr>
              <a:t>动态数据失效恢复机制</a:t>
            </a:r>
            <a:r>
              <a:rPr lang="zh-CN" altLang="en-US" sz="1600" kern="100" dirty="0">
                <a:solidFill>
                  <a:prstClr val="black"/>
                </a:solidFill>
                <a:latin typeface="微软雅黑" pitchFamily="34" charset="-122"/>
                <a:ea typeface="微软雅黑" pitchFamily="34" charset="-122"/>
              </a:rPr>
              <a:t>，支持</a:t>
            </a:r>
            <a:r>
              <a:rPr lang="zh-CN" altLang="en-US" sz="1600" b="1" kern="100" dirty="0">
                <a:solidFill>
                  <a:srgbClr val="2F6EA7"/>
                </a:solidFill>
                <a:latin typeface="微软雅黑" pitchFamily="34" charset="-122"/>
                <a:ea typeface="微软雅黑" pitchFamily="34" charset="-122"/>
              </a:rPr>
              <a:t>动态增删节点</a:t>
            </a:r>
            <a:endParaRPr lang="en-US" altLang="zh-CN" sz="1600" b="1" kern="100" dirty="0">
              <a:solidFill>
                <a:srgbClr val="2F6EA7"/>
              </a:solidFill>
              <a:latin typeface="微软雅黑" pitchFamily="34" charset="-122"/>
              <a:ea typeface="微软雅黑" pitchFamily="34" charset="-122"/>
            </a:endParaRPr>
          </a:p>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前</a:t>
            </a:r>
            <a:r>
              <a:rPr lang="zh-CN" altLang="zh-CN" sz="1600" kern="100" dirty="0">
                <a:solidFill>
                  <a:prstClr val="black"/>
                </a:solidFill>
                <a:latin typeface="微软雅黑" pitchFamily="34" charset="-122"/>
                <a:ea typeface="微软雅黑" pitchFamily="34" charset="-122"/>
              </a:rPr>
              <a:t>期通过</a:t>
            </a:r>
            <a:r>
              <a:rPr lang="en-US" altLang="zh-CN" sz="1600" kern="100" dirty="0">
                <a:solidFill>
                  <a:prstClr val="black"/>
                </a:solidFill>
                <a:latin typeface="微软雅黑" pitchFamily="34" charset="-122"/>
                <a:ea typeface="微软雅黑" pitchFamily="34" charset="-122"/>
              </a:rPr>
              <a:t>PaaS</a:t>
            </a:r>
            <a:r>
              <a:rPr lang="zh-CN" altLang="zh-CN" sz="1600" kern="100" dirty="0">
                <a:solidFill>
                  <a:prstClr val="black"/>
                </a:solidFill>
                <a:latin typeface="微软雅黑" pitchFamily="34" charset="-122"/>
                <a:ea typeface="微软雅黑" pitchFamily="34" charset="-122"/>
              </a:rPr>
              <a:t>平台采购</a:t>
            </a:r>
            <a:r>
              <a:rPr lang="zh-CN" altLang="en-US" sz="1600" kern="100" dirty="0">
                <a:solidFill>
                  <a:prstClr val="black"/>
                </a:solidFill>
                <a:latin typeface="微软雅黑" pitchFamily="34" charset="-122"/>
                <a:ea typeface="微软雅黑" pitchFamily="34" charset="-122"/>
              </a:rPr>
              <a:t>，</a:t>
            </a:r>
            <a:r>
              <a:rPr lang="zh-CN" altLang="zh-CN" sz="1600" kern="100" dirty="0">
                <a:solidFill>
                  <a:prstClr val="black"/>
                </a:solidFill>
                <a:latin typeface="微软雅黑" pitchFamily="34" charset="-122"/>
                <a:ea typeface="微软雅黑" pitchFamily="34" charset="-122"/>
              </a:rPr>
              <a:t>前期的独立部署并接入</a:t>
            </a:r>
            <a:endParaRPr lang="en-US" altLang="zh-CN" sz="1600" kern="100" dirty="0">
              <a:solidFill>
                <a:prstClr val="black"/>
              </a:solidFill>
              <a:latin typeface="微软雅黑" pitchFamily="34" charset="-122"/>
              <a:ea typeface="微软雅黑" pitchFamily="34" charset="-122"/>
            </a:endParaRPr>
          </a:p>
        </p:txBody>
      </p:sp>
      <p:sp>
        <p:nvSpPr>
          <p:cNvPr id="33" name="矩形 32">
            <a:extLst>
              <a:ext uri="{FF2B5EF4-FFF2-40B4-BE49-F238E27FC236}">
                <a16:creationId xmlns:a16="http://schemas.microsoft.com/office/drawing/2014/main" id="{87698A1E-733E-4BD8-9D3B-FBA76BF7E554}"/>
              </a:ext>
            </a:extLst>
          </p:cNvPr>
          <p:cNvSpPr/>
          <p:nvPr/>
        </p:nvSpPr>
        <p:spPr>
          <a:xfrm>
            <a:off x="1148196" y="4986073"/>
            <a:ext cx="4879586" cy="1015663"/>
          </a:xfrm>
          <a:prstGeom prst="rect">
            <a:avLst/>
          </a:prstGeom>
        </p:spPr>
        <p:txBody>
          <a:bodyPr wrap="square">
            <a:spAutoFit/>
          </a:bodyPr>
          <a:lstStyle/>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原生高性能智能合约引擎沙箱，支持</a:t>
            </a:r>
            <a:r>
              <a:rPr lang="en-US" altLang="zh-CN" sz="1600" b="1" kern="100" dirty="0">
                <a:solidFill>
                  <a:srgbClr val="2F6EA7"/>
                </a:solidFill>
                <a:latin typeface="微软雅黑" pitchFamily="34" charset="-122"/>
                <a:ea typeface="微软雅黑" pitchFamily="34" charset="-122"/>
              </a:rPr>
              <a:t>Solidity,</a:t>
            </a:r>
            <a:r>
              <a:rPr lang="zh-CN" altLang="en-US" sz="1600" b="1" kern="100" dirty="0">
                <a:solidFill>
                  <a:srgbClr val="2F6EA7"/>
                </a:solidFill>
                <a:latin typeface="微软雅黑" pitchFamily="34" charset="-122"/>
                <a:ea typeface="微软雅黑" pitchFamily="34" charset="-122"/>
              </a:rPr>
              <a:t> </a:t>
            </a:r>
            <a:r>
              <a:rPr lang="en-US" altLang="zh-CN" sz="1600" b="1" kern="100" dirty="0">
                <a:solidFill>
                  <a:srgbClr val="2F6EA7"/>
                </a:solidFill>
                <a:latin typeface="微软雅黑" pitchFamily="34" charset="-122"/>
                <a:ea typeface="微软雅黑" pitchFamily="34" charset="-122"/>
              </a:rPr>
              <a:t>Java</a:t>
            </a:r>
            <a:r>
              <a:rPr lang="zh-CN" altLang="en-US" sz="1600" kern="100" dirty="0">
                <a:solidFill>
                  <a:prstClr val="black"/>
                </a:solidFill>
                <a:latin typeface="微软雅黑" pitchFamily="34" charset="-122"/>
                <a:ea typeface="微软雅黑" pitchFamily="34" charset="-122"/>
              </a:rPr>
              <a:t>语言</a:t>
            </a:r>
            <a:endParaRPr lang="en-US" altLang="zh-CN" sz="1600" kern="100" dirty="0">
              <a:solidFill>
                <a:prstClr val="black"/>
              </a:solidFill>
              <a:latin typeface="微软雅黑" pitchFamily="34" charset="-122"/>
              <a:ea typeface="微软雅黑" pitchFamily="34" charset="-122"/>
            </a:endParaRPr>
          </a:p>
          <a:p>
            <a:pPr marL="285750" indent="-285750">
              <a:lnSpc>
                <a:spcPct val="125000"/>
              </a:lnSpc>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业务规则变化时合约</a:t>
            </a:r>
            <a:r>
              <a:rPr lang="zh-CN" altLang="en-US" sz="1600" b="1" kern="100" dirty="0">
                <a:solidFill>
                  <a:srgbClr val="2F6EA7"/>
                </a:solidFill>
                <a:latin typeface="微软雅黑" pitchFamily="34" charset="-122"/>
                <a:ea typeface="微软雅黑" pitchFamily="34" charset="-122"/>
              </a:rPr>
              <a:t>无缝升级</a:t>
            </a:r>
            <a:r>
              <a:rPr lang="zh-CN" altLang="en-US" sz="1600" kern="100" dirty="0">
                <a:solidFill>
                  <a:prstClr val="black"/>
                </a:solidFill>
                <a:latin typeface="微软雅黑" pitchFamily="34" charset="-122"/>
                <a:ea typeface="微软雅黑" pitchFamily="34" charset="-122"/>
              </a:rPr>
              <a:t>，无需数据迁移</a:t>
            </a:r>
            <a:endParaRPr lang="en-US" altLang="zh-CN" sz="1600" kern="100" dirty="0">
              <a:solidFill>
                <a:prstClr val="black"/>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42078D49-7584-45A3-9CD8-A8F7692BEA98}"/>
              </a:ext>
            </a:extLst>
          </p:cNvPr>
          <p:cNvSpPr/>
          <p:nvPr/>
        </p:nvSpPr>
        <p:spPr>
          <a:xfrm>
            <a:off x="1189975" y="1628603"/>
            <a:ext cx="4837807" cy="1015663"/>
          </a:xfrm>
          <a:prstGeom prst="rect">
            <a:avLst/>
          </a:prstGeom>
        </p:spPr>
        <p:txBody>
          <a:bodyPr wrap="square">
            <a:spAutoFit/>
          </a:bodyPr>
          <a:lstStyle/>
          <a:p>
            <a:pPr marL="285750" lvl="0" indent="-285750">
              <a:lnSpc>
                <a:spcPct val="125000"/>
              </a:lnSpc>
              <a:buFont typeface="Wingdings" panose="05000000000000000000" pitchFamily="2" charset="2"/>
              <a:buChar char="l"/>
              <a:defRPr/>
            </a:pPr>
            <a:r>
              <a:rPr lang="zh-CN" altLang="zh-CN" sz="1600" dirty="0">
                <a:solidFill>
                  <a:srgbClr val="333333"/>
                </a:solidFill>
                <a:latin typeface="pingfang SC"/>
              </a:rPr>
              <a:t>提供</a:t>
            </a:r>
            <a:r>
              <a:rPr lang="zh-CN" altLang="zh-CN" sz="1600" b="1" dirty="0">
                <a:solidFill>
                  <a:srgbClr val="0F5C94"/>
                </a:solidFill>
                <a:latin typeface="pingfang SC"/>
              </a:rPr>
              <a:t>资源概览信息以及详情</a:t>
            </a:r>
            <a:r>
              <a:rPr lang="zh-CN" altLang="zh-CN" sz="1600" dirty="0">
                <a:solidFill>
                  <a:srgbClr val="333333"/>
                </a:solidFill>
                <a:latin typeface="pingfang SC"/>
              </a:rPr>
              <a:t>查看入口，列举当前所有资源服务器类型、运行状态、节点数、可用天数</a:t>
            </a:r>
            <a:r>
              <a:rPr lang="zh-CN" altLang="en-US" sz="1600" dirty="0">
                <a:solidFill>
                  <a:srgbClr val="333333"/>
                </a:solidFill>
                <a:latin typeface="pingfang SC"/>
              </a:rPr>
              <a:t>、组织续费信息、相关新闻信息</a:t>
            </a:r>
            <a:endParaRPr lang="en-US" altLang="zh-CN" sz="1600" dirty="0">
              <a:solidFill>
                <a:srgbClr val="333333"/>
              </a:solidFill>
              <a:latin typeface="pingfang SC"/>
            </a:endParaRPr>
          </a:p>
        </p:txBody>
      </p:sp>
      <p:sp>
        <p:nvSpPr>
          <p:cNvPr id="35" name="矩形 34">
            <a:extLst>
              <a:ext uri="{FF2B5EF4-FFF2-40B4-BE49-F238E27FC236}">
                <a16:creationId xmlns:a16="http://schemas.microsoft.com/office/drawing/2014/main" id="{ABEC5125-AEBA-4E0A-B966-9F42DDE0E8F1}"/>
              </a:ext>
            </a:extLst>
          </p:cNvPr>
          <p:cNvSpPr/>
          <p:nvPr/>
        </p:nvSpPr>
        <p:spPr>
          <a:xfrm>
            <a:off x="7213052" y="1728961"/>
            <a:ext cx="4818263" cy="1015663"/>
          </a:xfrm>
          <a:prstGeom prst="rect">
            <a:avLst/>
          </a:prstGeom>
        </p:spPr>
        <p:txBody>
          <a:bodyPr wrap="square">
            <a:spAutoFit/>
          </a:bodyPr>
          <a:lstStyle/>
          <a:p>
            <a:pPr marL="216000" indent="-216000">
              <a:lnSpc>
                <a:spcPct val="125000"/>
              </a:lnSpc>
              <a:buSzPct val="80000"/>
              <a:buFont typeface="Wingdings" panose="05000000000000000000" pitchFamily="2" charset="2"/>
              <a:buChar char="l"/>
              <a:defRPr/>
            </a:pPr>
            <a:r>
              <a:rPr lang="zh-CN" altLang="en-US" sz="1600" kern="100" dirty="0">
                <a:solidFill>
                  <a:prstClr val="black"/>
                </a:solidFill>
                <a:latin typeface="微软雅黑" pitchFamily="34" charset="-122"/>
                <a:ea typeface="微软雅黑" pitchFamily="34" charset="-122"/>
              </a:rPr>
              <a:t> 可通过</a:t>
            </a:r>
            <a:r>
              <a:rPr lang="zh-CN" altLang="en-US" sz="1600" b="1" kern="100" dirty="0">
                <a:solidFill>
                  <a:srgbClr val="2F6EA7"/>
                </a:solidFill>
                <a:latin typeface="微软雅黑" pitchFamily="34" charset="-122"/>
                <a:ea typeface="微软雅黑" pitchFamily="34" charset="-122"/>
              </a:rPr>
              <a:t>监控平台</a:t>
            </a:r>
            <a:r>
              <a:rPr lang="zh-CN" altLang="en-US" sz="1600" kern="100" dirty="0">
                <a:solidFill>
                  <a:prstClr val="black"/>
                </a:solidFill>
                <a:latin typeface="微软雅黑" pitchFamily="34" charset="-122"/>
                <a:ea typeface="微软雅黑" pitchFamily="34" charset="-122"/>
              </a:rPr>
              <a:t>实现节点监控、区块监控、节点配置、合约管理、交易数据查看、业务数据</a:t>
            </a:r>
            <a:r>
              <a:rPr lang="zh-CN" altLang="en-US" sz="1600" b="1" kern="100" dirty="0">
                <a:solidFill>
                  <a:srgbClr val="2F6EA7"/>
                </a:solidFill>
                <a:latin typeface="微软雅黑" pitchFamily="34" charset="-122"/>
                <a:ea typeface="微软雅黑" pitchFamily="34" charset="-122"/>
              </a:rPr>
              <a:t>可视化</a:t>
            </a:r>
            <a:r>
              <a:rPr lang="zh-CN" altLang="en-US" sz="1600" kern="100" dirty="0">
                <a:solidFill>
                  <a:prstClr val="black"/>
                </a:solidFill>
                <a:latin typeface="微软雅黑" pitchFamily="34" charset="-122"/>
                <a:ea typeface="微软雅黑" pitchFamily="34" charset="-122"/>
              </a:rPr>
              <a:t>等</a:t>
            </a:r>
            <a:endParaRPr lang="en-US" altLang="zh-CN" sz="1600" kern="1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44230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65466" cy="369332"/>
          </a:xfrm>
        </p:spPr>
        <p:txBody>
          <a:bodyPr/>
          <a:lstStyle/>
          <a:p>
            <a:r>
              <a:rPr lang="zh-CN" altLang="en-US" dirty="0"/>
              <a:t>七</a:t>
            </a:r>
            <a:r>
              <a:rPr lang="en-US" altLang="zh-CN" dirty="0"/>
              <a:t>. </a:t>
            </a:r>
            <a:r>
              <a:rPr lang="zh-CN" altLang="en-US" dirty="0"/>
              <a:t>方案优势</a:t>
            </a:r>
          </a:p>
        </p:txBody>
      </p:sp>
      <p:sp>
        <p:nvSpPr>
          <p:cNvPr id="75" name="Text 154">
            <a:extLst>
              <a:ext uri="{FF2B5EF4-FFF2-40B4-BE49-F238E27FC236}">
                <a16:creationId xmlns:a16="http://schemas.microsoft.com/office/drawing/2014/main" id="{4E2591BD-8FC9-4ACB-B983-B0FA08D5E712}"/>
              </a:ext>
            </a:extLst>
          </p:cNvPr>
          <p:cNvSpPr txBox="1"/>
          <p:nvPr/>
        </p:nvSpPr>
        <p:spPr>
          <a:xfrm>
            <a:off x="692384" y="1701819"/>
            <a:ext cx="3140471" cy="1962708"/>
          </a:xfrm>
          <a:prstGeom prst="rect">
            <a:avLst/>
          </a:prstGeom>
          <a:noFill/>
        </p:spPr>
        <p:txBody>
          <a:bodyPr wrap="square" lIns="3000" rIns="3000" rtlCol="0" anchor="ctr"/>
          <a:lstStyle/>
          <a:p>
            <a:pPr lvl="0" hangingPunct="1">
              <a:lnSpc>
                <a:spcPct val="150000"/>
              </a:lnSpc>
              <a:defRPr/>
            </a:pP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en-US" altLang="zh-CN"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CA</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证书控制，只有参与在</a:t>
            </a:r>
            <a:r>
              <a:rPr lang="zh-CN" altLang="en-US" sz="1400" b="1" kern="1200" dirty="0">
                <a:solidFill>
                  <a:srgbClr val="5B9BD5">
                    <a:lumMod val="75000"/>
                  </a:srgbClr>
                </a:solidFill>
                <a:latin typeface="微软雅黑" panose="020B0503020204020204" pitchFamily="34" charset="-122"/>
                <a:ea typeface="微软雅黑" panose="020B0503020204020204" pitchFamily="34" charset="-122"/>
                <a:cs typeface="微软雅黑" panose="020B0503020204020204" pitchFamily="34" charset="-122"/>
                <a:sym typeface="+mn-ea"/>
              </a:rPr>
              <a:t>链中的节点才能访问到区块链数据，保证链上数据访问安全</a:t>
            </a:r>
            <a:endParaRPr lang="zh-CN" altLang="en-US" sz="1400" b="1" kern="1200" dirty="0">
              <a:solidFill>
                <a:srgbClr val="5B9BD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hangingPunct="1">
              <a:lnSpc>
                <a:spcPct val="150000"/>
              </a:lnSpc>
              <a:defRPr/>
            </a:pP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区块链上的数据</a:t>
            </a:r>
            <a:r>
              <a:rPr lang="zh-CN" altLang="en-US" sz="1400" b="1" kern="1200" dirty="0">
                <a:solidFill>
                  <a:srgbClr val="5B9BD5">
                    <a:lumMod val="75000"/>
                  </a:srgbClr>
                </a:solidFill>
                <a:latin typeface="微软雅黑" panose="020B0503020204020204" pitchFamily="34" charset="-122"/>
                <a:ea typeface="微软雅黑" panose="020B0503020204020204" pitchFamily="34" charset="-122"/>
                <a:sym typeface="+mn-ea"/>
              </a:rPr>
              <a:t>不可篡改</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sym typeface="+mn-ea"/>
              </a:rPr>
              <a:t>，保证数据真实性；数据多方备份，写入数据不用担心丢失</a:t>
            </a:r>
          </a:p>
        </p:txBody>
      </p:sp>
      <p:sp>
        <p:nvSpPr>
          <p:cNvPr id="87" name="Text 155">
            <a:extLst>
              <a:ext uri="{FF2B5EF4-FFF2-40B4-BE49-F238E27FC236}">
                <a16:creationId xmlns:a16="http://schemas.microsoft.com/office/drawing/2014/main" id="{07A76A41-43C6-4B5E-94BB-68297ACADE88}"/>
              </a:ext>
            </a:extLst>
          </p:cNvPr>
          <p:cNvSpPr txBox="1"/>
          <p:nvPr/>
        </p:nvSpPr>
        <p:spPr>
          <a:xfrm>
            <a:off x="777409" y="4222823"/>
            <a:ext cx="3055446" cy="470795"/>
          </a:xfrm>
          <a:prstGeom prst="rect">
            <a:avLst/>
          </a:prstGeom>
          <a:noFill/>
        </p:spPr>
        <p:txBody>
          <a:bodyPr wrap="square" lIns="3000" rIns="3000" rtlCol="0" anchor="ctr"/>
          <a:lstStyle/>
          <a:p>
            <a:pPr lvl="0" hangingPunct="1">
              <a:defRPr/>
            </a:pPr>
            <a:r>
              <a:rPr lang="zh-CN" altLang="en-US" sz="2000" b="1" kern="1200" dirty="0">
                <a:solidFill>
                  <a:srgbClr val="2E6CA4"/>
                </a:solidFill>
                <a:latin typeface="Microsoft YaHei" charset="-122"/>
                <a:ea typeface="Microsoft YaHei" charset="-122"/>
                <a:cs typeface="Microsoft YaHei" charset="-122"/>
              </a:rPr>
              <a:t>基于密码学的权限管理体系</a:t>
            </a:r>
          </a:p>
        </p:txBody>
      </p:sp>
      <p:sp>
        <p:nvSpPr>
          <p:cNvPr id="88" name="Text 156">
            <a:extLst>
              <a:ext uri="{FF2B5EF4-FFF2-40B4-BE49-F238E27FC236}">
                <a16:creationId xmlns:a16="http://schemas.microsoft.com/office/drawing/2014/main" id="{7996883D-5C89-4E11-ACD3-2527C3AF31FE}"/>
              </a:ext>
            </a:extLst>
          </p:cNvPr>
          <p:cNvSpPr txBox="1"/>
          <p:nvPr/>
        </p:nvSpPr>
        <p:spPr>
          <a:xfrm>
            <a:off x="8099552" y="1678843"/>
            <a:ext cx="3308618" cy="1648165"/>
          </a:xfrm>
          <a:prstGeom prst="rect">
            <a:avLst/>
          </a:prstGeom>
          <a:noFill/>
        </p:spPr>
        <p:txBody>
          <a:bodyPr wrap="square" lIns="3000" rIns="3000" rtlCol="0" anchor="ctr"/>
          <a:lstStyle/>
          <a:p>
            <a:pPr>
              <a:lnSpc>
                <a:spcPct val="150000"/>
              </a:lnSpc>
              <a:defRPr/>
            </a:pPr>
            <a:r>
              <a:rPr lang="zh-CN" altLang="en-US" sz="1400" dirty="0">
                <a:latin typeface="Microsoft YaHei" charset="-122"/>
                <a:ea typeface="Microsoft YaHei" charset="-122"/>
                <a:cs typeface="Microsoft YaHei" charset="-122"/>
              </a:rPr>
              <a:t>利用数据脱敏、原始数据不出库、隐私数据交互等多种机制适应部门之间不同场景下对</a:t>
            </a:r>
            <a:r>
              <a:rPr lang="zh-CN" altLang="en-US" sz="1400" b="1" dirty="0">
                <a:solidFill>
                  <a:srgbClr val="2E6CA4"/>
                </a:solidFill>
                <a:latin typeface="Microsoft YaHei" charset="-122"/>
                <a:ea typeface="Microsoft YaHei" charset="-122"/>
                <a:cs typeface="Microsoft YaHei" charset="-122"/>
              </a:rPr>
              <a:t>数据隐私性</a:t>
            </a:r>
            <a:r>
              <a:rPr lang="zh-CN" altLang="en-US" sz="1400" dirty="0">
                <a:latin typeface="Microsoft YaHei" charset="-122"/>
                <a:ea typeface="Microsoft YaHei" charset="-122"/>
                <a:cs typeface="Microsoft YaHei" charset="-122"/>
              </a:rPr>
              <a:t>的要求。在保证数据隐私获得保护的情况下，最大程度上提高灵活性，满足政府之间业务开展。</a:t>
            </a:r>
            <a:endParaRPr lang="en-US" altLang="zh-CN" sz="1400" dirty="0">
              <a:solidFill>
                <a:srgbClr val="000000"/>
              </a:solidFill>
              <a:latin typeface="Microsoft YaHei" charset="-122"/>
              <a:ea typeface="Microsoft YaHei" charset="-122"/>
              <a:cs typeface="Microsoft YaHei" charset="-122"/>
            </a:endParaRPr>
          </a:p>
        </p:txBody>
      </p:sp>
      <p:sp>
        <p:nvSpPr>
          <p:cNvPr id="91" name="Text 159">
            <a:extLst>
              <a:ext uri="{FF2B5EF4-FFF2-40B4-BE49-F238E27FC236}">
                <a16:creationId xmlns:a16="http://schemas.microsoft.com/office/drawing/2014/main" id="{31DCCC7A-098C-400A-A94E-A5C240DB57CF}"/>
              </a:ext>
            </a:extLst>
          </p:cNvPr>
          <p:cNvSpPr txBox="1"/>
          <p:nvPr/>
        </p:nvSpPr>
        <p:spPr>
          <a:xfrm>
            <a:off x="8257078" y="4195089"/>
            <a:ext cx="2993565" cy="529451"/>
          </a:xfrm>
          <a:prstGeom prst="rect">
            <a:avLst/>
          </a:prstGeom>
          <a:noFill/>
        </p:spPr>
        <p:txBody>
          <a:bodyPr wrap="square" lIns="3000" rIns="3000" rtlCol="0" anchor="ctr"/>
          <a:lstStyle/>
          <a:p>
            <a:pPr lvl="0" hangingPunct="1">
              <a:defRPr/>
            </a:pPr>
            <a:r>
              <a:rPr lang="zh-CN" altLang="en-US" sz="2000" b="1" kern="1200" dirty="0">
                <a:solidFill>
                  <a:srgbClr val="0F5C94"/>
                </a:solidFill>
                <a:latin typeface="Microsoft YaHei" charset="-122"/>
                <a:ea typeface="Microsoft YaHei" charset="-122"/>
                <a:cs typeface="Microsoft YaHei" charset="-122"/>
              </a:rPr>
              <a:t>基于</a:t>
            </a:r>
            <a:r>
              <a:rPr lang="en-US" altLang="zh-CN" sz="2000" b="1" kern="1200" dirty="0">
                <a:solidFill>
                  <a:srgbClr val="0F5C94"/>
                </a:solidFill>
                <a:latin typeface="Microsoft YaHei" charset="-122"/>
                <a:ea typeface="Microsoft YaHei" charset="-122"/>
                <a:cs typeface="Microsoft YaHei" charset="-122"/>
              </a:rPr>
              <a:t>Baas</a:t>
            </a:r>
            <a:r>
              <a:rPr lang="zh-CN" altLang="en-US" sz="2000" b="1" kern="1200" dirty="0">
                <a:solidFill>
                  <a:srgbClr val="0F5C94"/>
                </a:solidFill>
                <a:latin typeface="Microsoft YaHei" charset="-122"/>
                <a:ea typeface="Microsoft YaHei" charset="-122"/>
                <a:cs typeface="Microsoft YaHei" charset="-122"/>
              </a:rPr>
              <a:t>的平台管理机制</a:t>
            </a:r>
          </a:p>
        </p:txBody>
      </p:sp>
      <p:sp>
        <p:nvSpPr>
          <p:cNvPr id="92" name="矩形 91">
            <a:extLst>
              <a:ext uri="{FF2B5EF4-FFF2-40B4-BE49-F238E27FC236}">
                <a16:creationId xmlns:a16="http://schemas.microsoft.com/office/drawing/2014/main" id="{526B7946-2695-4400-81F3-1425A2C03A05}"/>
              </a:ext>
            </a:extLst>
          </p:cNvPr>
          <p:cNvSpPr/>
          <p:nvPr/>
        </p:nvSpPr>
        <p:spPr>
          <a:xfrm>
            <a:off x="8152412" y="1234623"/>
            <a:ext cx="304813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rgbClr val="0F5C94"/>
                </a:solidFill>
                <a:latin typeface="Microsoft YaHei" charset="-122"/>
                <a:ea typeface="Microsoft YaHei" charset="-122"/>
                <a:cs typeface="Microsoft YaHei" charset="-122"/>
              </a:rPr>
              <a:t>可靠的隐私数据保护机制</a:t>
            </a:r>
            <a:endParaRPr kumimoji="0" lang="en-US" altLang="zh-CN" sz="2000" b="1" i="0" strike="noStrike" kern="1200" cap="none" spc="0" normalizeH="0" baseline="0" noProof="0" dirty="0">
              <a:ln>
                <a:noFill/>
              </a:ln>
              <a:solidFill>
                <a:srgbClr val="0F5C94"/>
              </a:solidFill>
              <a:effectLst/>
              <a:uLnTx/>
              <a:uFillTx/>
              <a:latin typeface="Microsoft YaHei" charset="-122"/>
              <a:ea typeface="Microsoft YaHei" charset="-122"/>
              <a:cs typeface="Microsoft YaHei" charset="-122"/>
            </a:endParaRPr>
          </a:p>
        </p:txBody>
      </p:sp>
      <p:sp>
        <p:nvSpPr>
          <p:cNvPr id="93" name="矩形 92">
            <a:extLst>
              <a:ext uri="{FF2B5EF4-FFF2-40B4-BE49-F238E27FC236}">
                <a16:creationId xmlns:a16="http://schemas.microsoft.com/office/drawing/2014/main" id="{99D76F62-09CC-43E5-8E6C-2D6AB2150049}"/>
              </a:ext>
            </a:extLst>
          </p:cNvPr>
          <p:cNvSpPr/>
          <p:nvPr/>
        </p:nvSpPr>
        <p:spPr>
          <a:xfrm>
            <a:off x="738550" y="1256716"/>
            <a:ext cx="3048138" cy="400110"/>
          </a:xfrm>
          <a:prstGeom prst="rect">
            <a:avLst/>
          </a:prstGeom>
        </p:spPr>
        <p:txBody>
          <a:bodyPr wrap="square">
            <a:spAutoFit/>
          </a:bodyPr>
          <a:lstStyle/>
          <a:p>
            <a:pPr lvl="0" hangingPunct="1">
              <a:defRPr/>
            </a:pPr>
            <a:r>
              <a:rPr lang="zh-CN" altLang="en-US" sz="2000" b="1" kern="1200" dirty="0">
                <a:solidFill>
                  <a:srgbClr val="0F5C94"/>
                </a:solidFill>
                <a:latin typeface="微软雅黑" panose="020B0503020204020204" pitchFamily="34" charset="-122"/>
                <a:ea typeface="微软雅黑" panose="020B0503020204020204" pitchFamily="34" charset="-122"/>
              </a:rPr>
              <a:t>安全的链上数据存储方式</a:t>
            </a:r>
          </a:p>
        </p:txBody>
      </p:sp>
      <p:sp>
        <p:nvSpPr>
          <p:cNvPr id="94" name="矩形 93">
            <a:extLst>
              <a:ext uri="{FF2B5EF4-FFF2-40B4-BE49-F238E27FC236}">
                <a16:creationId xmlns:a16="http://schemas.microsoft.com/office/drawing/2014/main" id="{6F385B17-CBF5-4E3A-9F46-24268BA793B5}"/>
              </a:ext>
            </a:extLst>
          </p:cNvPr>
          <p:cNvSpPr/>
          <p:nvPr/>
        </p:nvSpPr>
        <p:spPr>
          <a:xfrm>
            <a:off x="677543" y="4702670"/>
            <a:ext cx="3282739" cy="1670073"/>
          </a:xfrm>
          <a:prstGeom prst="rect">
            <a:avLst/>
          </a:prstGeom>
        </p:spPr>
        <p:txBody>
          <a:bodyPr wrap="square">
            <a:spAutoFit/>
          </a:bodyPr>
          <a:lstStyle/>
          <a:p>
            <a:pPr lvl="0" hangingPunct="1">
              <a:lnSpc>
                <a:spcPct val="150000"/>
              </a:lnSpc>
              <a:defRPr/>
            </a:pP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利用</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公私钥对</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匹配的形式进行权限控制，确保操作人与操作权限的精准绑定，</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杜绝越权操作</a:t>
            </a:r>
            <a:endParaRPr lang="en-US" altLang="zh-CN"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hangingPunct="1">
              <a:lnSpc>
                <a:spcPct val="150000"/>
              </a:lnSpc>
              <a:defRPr/>
            </a:pP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私钥由用户自行保护，保证用户私钥在使用过程中不被盗用，</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增强系统安全性</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0" name="文本占位符 2">
            <a:extLst>
              <a:ext uri="{FF2B5EF4-FFF2-40B4-BE49-F238E27FC236}">
                <a16:creationId xmlns:a16="http://schemas.microsoft.com/office/drawing/2014/main" id="{37AD004D-AB5B-4433-95C0-E8642008FF2F}"/>
              </a:ext>
            </a:extLst>
          </p:cNvPr>
          <p:cNvSpPr>
            <a:spLocks noGrp="1"/>
          </p:cNvSpPr>
          <p:nvPr>
            <p:ph type="body" sz="quarter" idx="11"/>
          </p:nvPr>
        </p:nvSpPr>
        <p:spPr>
          <a:xfrm>
            <a:off x="1875029" y="117160"/>
            <a:ext cx="1675807" cy="369332"/>
          </a:xfrm>
        </p:spPr>
        <p:txBody>
          <a:bodyPr/>
          <a:lstStyle/>
          <a:p>
            <a:r>
              <a:rPr lang="zh-CN" altLang="en-US" dirty="0"/>
              <a:t>互联平台优势</a:t>
            </a:r>
          </a:p>
        </p:txBody>
      </p:sp>
      <p:sp>
        <p:nvSpPr>
          <p:cNvPr id="31" name="文本框 30">
            <a:extLst>
              <a:ext uri="{FF2B5EF4-FFF2-40B4-BE49-F238E27FC236}">
                <a16:creationId xmlns:a16="http://schemas.microsoft.com/office/drawing/2014/main" id="{C5FAB757-C4D3-42A9-A39F-6D9F4BC108D8}"/>
              </a:ext>
            </a:extLst>
          </p:cNvPr>
          <p:cNvSpPr txBox="1"/>
          <p:nvPr/>
        </p:nvSpPr>
        <p:spPr>
          <a:xfrm>
            <a:off x="4197798" y="2876642"/>
            <a:ext cx="3780190" cy="1120371"/>
          </a:xfrm>
          <a:prstGeom prst="rect">
            <a:avLst/>
          </a:prstGeom>
          <a:noFill/>
          <a:ln>
            <a:noFill/>
          </a:ln>
        </p:spPr>
        <p:txBody>
          <a:bodyPr wrap="square" rtlCol="0">
            <a:spAutoFit/>
          </a:bodyPr>
          <a:lstStyle/>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2800" b="1" dirty="0">
                <a:solidFill>
                  <a:srgbClr val="0F5C94"/>
                </a:solidFill>
                <a:latin typeface="微软雅黑" panose="020B0503020204020204" pitchFamily="34" charset="-122"/>
                <a:ea typeface="微软雅黑" panose="020B0503020204020204" pitchFamily="34" charset="-122"/>
              </a:rPr>
              <a:t>基于区块链</a:t>
            </a:r>
            <a:endParaRPr lang="en-US" altLang="zh-CN" sz="2800" b="1" dirty="0">
              <a:solidFill>
                <a:srgbClr val="0F5C94"/>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25000"/>
              </a:lnSpc>
              <a:spcBef>
                <a:spcPts val="0"/>
              </a:spcBef>
              <a:spcAft>
                <a:spcPts val="0"/>
              </a:spcAft>
              <a:buClrTx/>
              <a:buSzTx/>
              <a:buFontTx/>
              <a:buNone/>
              <a:tabLst/>
              <a:defRPr/>
            </a:pPr>
            <a:r>
              <a:rPr lang="zh-CN" altLang="en-US" sz="2800" b="1" dirty="0">
                <a:solidFill>
                  <a:srgbClr val="0F5C94"/>
                </a:solidFill>
                <a:latin typeface="微软雅黑" panose="020B0503020204020204" pitchFamily="34" charset="-122"/>
                <a:ea typeface="微软雅黑" panose="020B0503020204020204" pitchFamily="34" charset="-122"/>
              </a:rPr>
              <a:t>打造政府信息互联平台</a:t>
            </a:r>
            <a:endParaRPr lang="en-US" altLang="zh-CN" sz="2800" b="1" dirty="0">
              <a:solidFill>
                <a:srgbClr val="0F5C94"/>
              </a:solidFill>
              <a:latin typeface="微软雅黑" panose="020B0503020204020204" pitchFamily="34" charset="-122"/>
              <a:ea typeface="微软雅黑" panose="020B0503020204020204" pitchFamily="34" charset="-122"/>
            </a:endParaRPr>
          </a:p>
        </p:txBody>
      </p:sp>
      <p:cxnSp>
        <p:nvCxnSpPr>
          <p:cNvPr id="32" name="直线连接符 26">
            <a:extLst>
              <a:ext uri="{FF2B5EF4-FFF2-40B4-BE49-F238E27FC236}">
                <a16:creationId xmlns:a16="http://schemas.microsoft.com/office/drawing/2014/main" id="{7C5CF57F-01CD-4B71-8886-DA78148C6E42}"/>
              </a:ext>
            </a:extLst>
          </p:cNvPr>
          <p:cNvCxnSpPr>
            <a:cxnSpLocks/>
          </p:cNvCxnSpPr>
          <p:nvPr/>
        </p:nvCxnSpPr>
        <p:spPr>
          <a:xfrm>
            <a:off x="8058694" y="1663398"/>
            <a:ext cx="3235575" cy="0"/>
          </a:xfrm>
          <a:prstGeom prst="line">
            <a:avLst/>
          </a:prstGeom>
          <a:ln w="28575">
            <a:solidFill>
              <a:srgbClr val="0F5C94"/>
            </a:solidFill>
          </a:ln>
        </p:spPr>
        <p:style>
          <a:lnRef idx="1">
            <a:schemeClr val="accent1"/>
          </a:lnRef>
          <a:fillRef idx="0">
            <a:schemeClr val="accent1"/>
          </a:fillRef>
          <a:effectRef idx="0">
            <a:schemeClr val="accent1"/>
          </a:effectRef>
          <a:fontRef idx="minor">
            <a:schemeClr val="tx1"/>
          </a:fontRef>
        </p:style>
      </p:cxnSp>
      <p:cxnSp>
        <p:nvCxnSpPr>
          <p:cNvPr id="33" name="直线连接符 26">
            <a:extLst>
              <a:ext uri="{FF2B5EF4-FFF2-40B4-BE49-F238E27FC236}">
                <a16:creationId xmlns:a16="http://schemas.microsoft.com/office/drawing/2014/main" id="{CACC4347-8396-42A0-8C90-04C6CDDA8C17}"/>
              </a:ext>
            </a:extLst>
          </p:cNvPr>
          <p:cNvCxnSpPr>
            <a:cxnSpLocks/>
          </p:cNvCxnSpPr>
          <p:nvPr/>
        </p:nvCxnSpPr>
        <p:spPr>
          <a:xfrm>
            <a:off x="8125702" y="4710703"/>
            <a:ext cx="3168567" cy="0"/>
          </a:xfrm>
          <a:prstGeom prst="line">
            <a:avLst/>
          </a:prstGeom>
          <a:ln w="28575">
            <a:solidFill>
              <a:srgbClr val="0F5C94"/>
            </a:solidFill>
          </a:ln>
        </p:spPr>
        <p:style>
          <a:lnRef idx="1">
            <a:schemeClr val="accent1"/>
          </a:lnRef>
          <a:fillRef idx="0">
            <a:schemeClr val="accent1"/>
          </a:fillRef>
          <a:effectRef idx="0">
            <a:schemeClr val="accent1"/>
          </a:effectRef>
          <a:fontRef idx="minor">
            <a:schemeClr val="tx1"/>
          </a:fontRef>
        </p:style>
      </p:cxnSp>
      <p:cxnSp>
        <p:nvCxnSpPr>
          <p:cNvPr id="34" name="直线连接符 26">
            <a:extLst>
              <a:ext uri="{FF2B5EF4-FFF2-40B4-BE49-F238E27FC236}">
                <a16:creationId xmlns:a16="http://schemas.microsoft.com/office/drawing/2014/main" id="{5AB74E8E-14AA-4C9A-962B-7AAC7D2E6928}"/>
              </a:ext>
            </a:extLst>
          </p:cNvPr>
          <p:cNvCxnSpPr>
            <a:cxnSpLocks/>
          </p:cNvCxnSpPr>
          <p:nvPr/>
        </p:nvCxnSpPr>
        <p:spPr>
          <a:xfrm>
            <a:off x="741624" y="4696635"/>
            <a:ext cx="3091231" cy="0"/>
          </a:xfrm>
          <a:prstGeom prst="line">
            <a:avLst/>
          </a:prstGeom>
          <a:ln w="28575">
            <a:solidFill>
              <a:srgbClr val="0F5C94"/>
            </a:solidFill>
          </a:ln>
        </p:spPr>
        <p:style>
          <a:lnRef idx="1">
            <a:schemeClr val="accent1"/>
          </a:lnRef>
          <a:fillRef idx="0">
            <a:schemeClr val="accent1"/>
          </a:fillRef>
          <a:effectRef idx="0">
            <a:schemeClr val="accent1"/>
          </a:effectRef>
          <a:fontRef idx="minor">
            <a:schemeClr val="tx1"/>
          </a:fontRef>
        </p:style>
      </p:cxnSp>
      <p:cxnSp>
        <p:nvCxnSpPr>
          <p:cNvPr id="35" name="直线连接符 26">
            <a:extLst>
              <a:ext uri="{FF2B5EF4-FFF2-40B4-BE49-F238E27FC236}">
                <a16:creationId xmlns:a16="http://schemas.microsoft.com/office/drawing/2014/main" id="{7072C43C-5E06-4CAC-8435-59228B9FB505}"/>
              </a:ext>
            </a:extLst>
          </p:cNvPr>
          <p:cNvCxnSpPr>
            <a:cxnSpLocks/>
          </p:cNvCxnSpPr>
          <p:nvPr/>
        </p:nvCxnSpPr>
        <p:spPr>
          <a:xfrm>
            <a:off x="692384" y="1694786"/>
            <a:ext cx="3140471" cy="0"/>
          </a:xfrm>
          <a:prstGeom prst="line">
            <a:avLst/>
          </a:prstGeom>
          <a:ln w="28575">
            <a:solidFill>
              <a:srgbClr val="0F5C94"/>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5074ECC1-B28E-47BB-87F3-93E4DC8EC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504" y="1593058"/>
            <a:ext cx="896588" cy="896588"/>
          </a:xfrm>
          <a:prstGeom prst="rect">
            <a:avLst/>
          </a:prstGeom>
        </p:spPr>
      </p:pic>
      <p:pic>
        <p:nvPicPr>
          <p:cNvPr id="10" name="图片 9">
            <a:extLst>
              <a:ext uri="{FF2B5EF4-FFF2-40B4-BE49-F238E27FC236}">
                <a16:creationId xmlns:a16="http://schemas.microsoft.com/office/drawing/2014/main" id="{77DBC09F-73CB-4919-B23C-12A9C3171C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468" y="4543396"/>
            <a:ext cx="754659" cy="754659"/>
          </a:xfrm>
          <a:prstGeom prst="rect">
            <a:avLst/>
          </a:prstGeom>
        </p:spPr>
      </p:pic>
      <p:pic>
        <p:nvPicPr>
          <p:cNvPr id="18" name="图片 17">
            <a:extLst>
              <a:ext uri="{FF2B5EF4-FFF2-40B4-BE49-F238E27FC236}">
                <a16:creationId xmlns:a16="http://schemas.microsoft.com/office/drawing/2014/main" id="{ACF1A7AE-0FD7-4DF4-8F8F-2C63F597FE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5511" y="1593058"/>
            <a:ext cx="896588" cy="896588"/>
          </a:xfrm>
          <a:prstGeom prst="rect">
            <a:avLst/>
          </a:prstGeom>
        </p:spPr>
      </p:pic>
      <p:pic>
        <p:nvPicPr>
          <p:cNvPr id="7" name="图片 6">
            <a:extLst>
              <a:ext uri="{FF2B5EF4-FFF2-40B4-BE49-F238E27FC236}">
                <a16:creationId xmlns:a16="http://schemas.microsoft.com/office/drawing/2014/main" id="{79AA628B-547D-4EF5-A124-7B8A7B4226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1400" y="4401467"/>
            <a:ext cx="896588" cy="896588"/>
          </a:xfrm>
          <a:prstGeom prst="rect">
            <a:avLst/>
          </a:prstGeom>
        </p:spPr>
      </p:pic>
      <p:sp>
        <p:nvSpPr>
          <p:cNvPr id="36" name="矩形 35">
            <a:extLst>
              <a:ext uri="{FF2B5EF4-FFF2-40B4-BE49-F238E27FC236}">
                <a16:creationId xmlns:a16="http://schemas.microsoft.com/office/drawing/2014/main" id="{8476BA14-7F33-41C6-A6B7-D8CB8445EFAD}"/>
              </a:ext>
            </a:extLst>
          </p:cNvPr>
          <p:cNvSpPr/>
          <p:nvPr/>
        </p:nvSpPr>
        <p:spPr>
          <a:xfrm>
            <a:off x="8080884" y="4693618"/>
            <a:ext cx="3282739" cy="1346907"/>
          </a:xfrm>
          <a:prstGeom prst="rect">
            <a:avLst/>
          </a:prstGeom>
        </p:spPr>
        <p:txBody>
          <a:bodyPr wrap="square">
            <a:spAutoFit/>
          </a:bodyPr>
          <a:lstStyle/>
          <a:p>
            <a:pPr lvl="0" hangingPunct="1">
              <a:lnSpc>
                <a:spcPct val="150000"/>
              </a:lnSpc>
              <a:defRPr/>
            </a:pP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趣链的</a:t>
            </a:r>
            <a:r>
              <a:rPr lang="en-US" altLang="zh-CN"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Baas</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平台</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帮助用户更简单、快捷地</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部署</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，管理区块链节点，</a:t>
            </a:r>
            <a:r>
              <a:rPr lang="zh-CN" altLang="en-US" sz="1400"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监控</a:t>
            </a:r>
            <a:r>
              <a:rPr lang="zh-CN" altLang="en-US" sz="1400"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区块链运作情况，降低政府在运营、维护区块链系统时花费的人力物力成本。</a:t>
            </a:r>
          </a:p>
        </p:txBody>
      </p:sp>
    </p:spTree>
    <p:extLst>
      <p:ext uri="{BB962C8B-B14F-4D97-AF65-F5344CB8AC3E}">
        <p14:creationId xmlns:p14="http://schemas.microsoft.com/office/powerpoint/2010/main" val="410335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65466" cy="369332"/>
          </a:xfrm>
        </p:spPr>
        <p:txBody>
          <a:bodyPr/>
          <a:lstStyle/>
          <a:p>
            <a:r>
              <a:rPr lang="zh-CN" altLang="en-US" dirty="0"/>
              <a:t>七</a:t>
            </a:r>
            <a:r>
              <a:rPr lang="en-US" altLang="zh-CN" dirty="0"/>
              <a:t>. </a:t>
            </a:r>
            <a:r>
              <a:rPr lang="zh-CN" altLang="en-US" dirty="0"/>
              <a:t>方案优势</a:t>
            </a:r>
          </a:p>
        </p:txBody>
      </p:sp>
      <p:sp>
        <p:nvSpPr>
          <p:cNvPr id="30" name="文本占位符 2">
            <a:extLst>
              <a:ext uri="{FF2B5EF4-FFF2-40B4-BE49-F238E27FC236}">
                <a16:creationId xmlns:a16="http://schemas.microsoft.com/office/drawing/2014/main" id="{37AD004D-AB5B-4433-95C0-E8642008FF2F}"/>
              </a:ext>
            </a:extLst>
          </p:cNvPr>
          <p:cNvSpPr>
            <a:spLocks noGrp="1"/>
          </p:cNvSpPr>
          <p:nvPr>
            <p:ph type="body" sz="quarter" idx="11"/>
          </p:nvPr>
        </p:nvSpPr>
        <p:spPr>
          <a:xfrm>
            <a:off x="1875029" y="117160"/>
            <a:ext cx="1675807" cy="369332"/>
          </a:xfrm>
        </p:spPr>
        <p:txBody>
          <a:bodyPr/>
          <a:lstStyle/>
          <a:p>
            <a:r>
              <a:rPr lang="zh-CN" altLang="en-US" dirty="0"/>
              <a:t>互联平台优势</a:t>
            </a:r>
          </a:p>
        </p:txBody>
      </p:sp>
      <p:sp>
        <p:nvSpPr>
          <p:cNvPr id="21" name="椭圆 7">
            <a:extLst>
              <a:ext uri="{FF2B5EF4-FFF2-40B4-BE49-F238E27FC236}">
                <a16:creationId xmlns:a16="http://schemas.microsoft.com/office/drawing/2014/main" id="{8B8367A2-F2BB-4414-B9DB-CE7652C50A1D}"/>
              </a:ext>
            </a:extLst>
          </p:cNvPr>
          <p:cNvSpPr/>
          <p:nvPr/>
        </p:nvSpPr>
        <p:spPr>
          <a:xfrm>
            <a:off x="1544051" y="2308767"/>
            <a:ext cx="2698177" cy="2698177"/>
          </a:xfrm>
          <a:prstGeom prst="ellipse">
            <a:avLst/>
          </a:prstGeom>
          <a:solidFill>
            <a:srgbClr val="FFFFFF"/>
          </a:solidFill>
          <a:ln w="28575">
            <a:solidFill>
              <a:srgbClr val="42719B"/>
            </a:solidFill>
            <a:miter/>
          </a:ln>
        </p:spPr>
        <p:txBody>
          <a:bodyPr lIns="45719" rIns="45719" anchor="ctr"/>
          <a:lstStyle/>
          <a:p>
            <a:pPr algn="ctr">
              <a:defRPr>
                <a:solidFill>
                  <a:srgbClr val="FFFFFF"/>
                </a:solidFill>
              </a:defRPr>
            </a:pPr>
            <a:endParaRPr/>
          </a:p>
        </p:txBody>
      </p:sp>
      <p:grpSp>
        <p:nvGrpSpPr>
          <p:cNvPr id="22" name="任意多边形: 形状 29">
            <a:extLst>
              <a:ext uri="{FF2B5EF4-FFF2-40B4-BE49-F238E27FC236}">
                <a16:creationId xmlns:a16="http://schemas.microsoft.com/office/drawing/2014/main" id="{5F743FAD-06F3-4DF0-8F6A-25A346B856DA}"/>
              </a:ext>
            </a:extLst>
          </p:cNvPr>
          <p:cNvGrpSpPr/>
          <p:nvPr/>
        </p:nvGrpSpPr>
        <p:grpSpPr>
          <a:xfrm>
            <a:off x="1750697" y="2277530"/>
            <a:ext cx="2791163" cy="2760649"/>
            <a:chOff x="-1" y="0"/>
            <a:chExt cx="2791162" cy="2760647"/>
          </a:xfrm>
        </p:grpSpPr>
        <p:sp>
          <p:nvSpPr>
            <p:cNvPr id="23" name="形状">
              <a:extLst>
                <a:ext uri="{FF2B5EF4-FFF2-40B4-BE49-F238E27FC236}">
                  <a16:creationId xmlns:a16="http://schemas.microsoft.com/office/drawing/2014/main" id="{5923AFB6-6EA6-45D8-B311-CE6360D935AA}"/>
                </a:ext>
              </a:extLst>
            </p:cNvPr>
            <p:cNvSpPr/>
            <p:nvPr/>
          </p:nvSpPr>
          <p:spPr>
            <a:xfrm>
              <a:off x="-1" y="0"/>
              <a:ext cx="2791162" cy="2760647"/>
            </a:xfrm>
            <a:custGeom>
              <a:avLst/>
              <a:gdLst/>
              <a:ahLst/>
              <a:cxnLst>
                <a:cxn ang="0">
                  <a:pos x="wd2" y="hd2"/>
                </a:cxn>
                <a:cxn ang="5400000">
                  <a:pos x="wd2" y="hd2"/>
                </a:cxn>
                <a:cxn ang="10800000">
                  <a:pos x="wd2" y="hd2"/>
                </a:cxn>
                <a:cxn ang="16200000">
                  <a:pos x="wd2" y="hd2"/>
                </a:cxn>
              </a:cxnLst>
              <a:rect l="0" t="0" r="r" b="b"/>
              <a:pathLst>
                <a:path w="21600" h="21600" extrusionOk="0">
                  <a:moveTo>
                    <a:pt x="14829" y="0"/>
                  </a:moveTo>
                  <a:cubicBezTo>
                    <a:pt x="16206" y="0"/>
                    <a:pt x="17322" y="1129"/>
                    <a:pt x="17322" y="2521"/>
                  </a:cubicBezTo>
                  <a:cubicBezTo>
                    <a:pt x="17322" y="3565"/>
                    <a:pt x="16694" y="4461"/>
                    <a:pt x="15799" y="4843"/>
                  </a:cubicBezTo>
                  <a:lnTo>
                    <a:pt x="15471" y="4947"/>
                  </a:lnTo>
                  <a:lnTo>
                    <a:pt x="16036" y="5630"/>
                  </a:lnTo>
                  <a:cubicBezTo>
                    <a:pt x="16569" y="6389"/>
                    <a:pt x="16988" y="7236"/>
                    <a:pt x="17268" y="8144"/>
                  </a:cubicBezTo>
                  <a:lnTo>
                    <a:pt x="17442" y="8830"/>
                  </a:lnTo>
                  <a:lnTo>
                    <a:pt x="17713" y="8605"/>
                  </a:lnTo>
                  <a:cubicBezTo>
                    <a:pt x="18111" y="8333"/>
                    <a:pt x="18590" y="8174"/>
                    <a:pt x="19107" y="8174"/>
                  </a:cubicBezTo>
                  <a:cubicBezTo>
                    <a:pt x="20484" y="8174"/>
                    <a:pt x="21600" y="9303"/>
                    <a:pt x="21600" y="10695"/>
                  </a:cubicBezTo>
                  <a:cubicBezTo>
                    <a:pt x="21600" y="12087"/>
                    <a:pt x="20484" y="13216"/>
                    <a:pt x="19107" y="13216"/>
                  </a:cubicBezTo>
                  <a:cubicBezTo>
                    <a:pt x="18590" y="13216"/>
                    <a:pt x="18111" y="13057"/>
                    <a:pt x="17713" y="12785"/>
                  </a:cubicBezTo>
                  <a:lnTo>
                    <a:pt x="17480" y="12592"/>
                  </a:lnTo>
                  <a:lnTo>
                    <a:pt x="17359" y="13139"/>
                  </a:lnTo>
                  <a:cubicBezTo>
                    <a:pt x="17027" y="14381"/>
                    <a:pt x="16436" y="15516"/>
                    <a:pt x="15648" y="16480"/>
                  </a:cubicBezTo>
                  <a:lnTo>
                    <a:pt x="15544" y="16596"/>
                  </a:lnTo>
                  <a:lnTo>
                    <a:pt x="15677" y="16610"/>
                  </a:lnTo>
                  <a:cubicBezTo>
                    <a:pt x="16813" y="16845"/>
                    <a:pt x="17668" y="17861"/>
                    <a:pt x="17668" y="19079"/>
                  </a:cubicBezTo>
                  <a:cubicBezTo>
                    <a:pt x="17668" y="20471"/>
                    <a:pt x="16552" y="21600"/>
                    <a:pt x="15175" y="21600"/>
                  </a:cubicBezTo>
                  <a:cubicBezTo>
                    <a:pt x="13798" y="21600"/>
                    <a:pt x="12682" y="20471"/>
                    <a:pt x="12682" y="19079"/>
                  </a:cubicBezTo>
                  <a:lnTo>
                    <a:pt x="12708" y="18815"/>
                  </a:lnTo>
                  <a:lnTo>
                    <a:pt x="12271" y="19028"/>
                  </a:lnTo>
                  <a:cubicBezTo>
                    <a:pt x="11214" y="19480"/>
                    <a:pt x="10052" y="19730"/>
                    <a:pt x="8833" y="19730"/>
                  </a:cubicBezTo>
                  <a:cubicBezTo>
                    <a:pt x="3954" y="19730"/>
                    <a:pt x="0" y="15732"/>
                    <a:pt x="0" y="10800"/>
                  </a:cubicBezTo>
                  <a:cubicBezTo>
                    <a:pt x="0" y="5868"/>
                    <a:pt x="3954" y="1870"/>
                    <a:pt x="8833" y="1870"/>
                  </a:cubicBezTo>
                  <a:cubicBezTo>
                    <a:pt x="9823" y="1870"/>
                    <a:pt x="10776" y="2035"/>
                    <a:pt x="11665" y="2339"/>
                  </a:cubicBezTo>
                  <a:lnTo>
                    <a:pt x="12347" y="2635"/>
                  </a:lnTo>
                  <a:lnTo>
                    <a:pt x="12335" y="2521"/>
                  </a:lnTo>
                  <a:cubicBezTo>
                    <a:pt x="12335" y="1129"/>
                    <a:pt x="13452" y="0"/>
                    <a:pt x="14829" y="0"/>
                  </a:cubicBezTo>
                  <a:close/>
                </a:path>
              </a:pathLst>
            </a:cu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defRPr>
                  <a:solidFill>
                    <a:srgbClr val="FFFFFF"/>
                  </a:solidFill>
                  <a:latin typeface="Microsoft YaHei Light"/>
                  <a:ea typeface="Microsoft YaHei Light"/>
                  <a:cs typeface="Microsoft YaHei Light"/>
                  <a:sym typeface="Microsoft YaHei Light"/>
                </a:defRPr>
              </a:pPr>
              <a:endParaRPr/>
            </a:p>
          </p:txBody>
        </p:sp>
        <p:sp>
          <p:nvSpPr>
            <p:cNvPr id="24" name="基于区块链…">
              <a:extLst>
                <a:ext uri="{FF2B5EF4-FFF2-40B4-BE49-F238E27FC236}">
                  <a16:creationId xmlns:a16="http://schemas.microsoft.com/office/drawing/2014/main" id="{76A6FD07-B93F-412C-B734-CDD132B5324C}"/>
                </a:ext>
              </a:extLst>
            </p:cNvPr>
            <p:cNvSpPr txBox="1"/>
            <p:nvPr/>
          </p:nvSpPr>
          <p:spPr>
            <a:xfrm>
              <a:off x="119577" y="1026382"/>
              <a:ext cx="2152992" cy="70788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defRPr sz="2000">
                  <a:solidFill>
                    <a:srgbClr val="FFFFFF"/>
                  </a:solidFill>
                  <a:latin typeface="Microsoft YaHei Light"/>
                  <a:ea typeface="Microsoft YaHei Light"/>
                  <a:cs typeface="Microsoft YaHei Light"/>
                  <a:sym typeface="Microsoft YaHei Light"/>
                </a:defRPr>
              </a:pPr>
              <a:r>
                <a:rPr lang="zh-CN" altLang="en-US" dirty="0"/>
                <a:t>基于区块链打造</a:t>
              </a:r>
              <a:endParaRPr lang="en-US" altLang="zh-CN" dirty="0"/>
            </a:p>
            <a:p>
              <a:pPr>
                <a:defRPr sz="2000">
                  <a:solidFill>
                    <a:srgbClr val="FFFFFF"/>
                  </a:solidFill>
                  <a:latin typeface="Microsoft YaHei Light"/>
                  <a:ea typeface="Microsoft YaHei Light"/>
                  <a:cs typeface="Microsoft YaHei Light"/>
                  <a:sym typeface="Microsoft YaHei Light"/>
                </a:defRPr>
              </a:pPr>
              <a:r>
                <a:rPr lang="zh-CN" altLang="en-US" dirty="0"/>
                <a:t>政府信息互联平台</a:t>
              </a:r>
            </a:p>
          </p:txBody>
        </p:sp>
      </p:grpSp>
      <p:grpSp>
        <p:nvGrpSpPr>
          <p:cNvPr id="25" name="椭圆 14">
            <a:extLst>
              <a:ext uri="{FF2B5EF4-FFF2-40B4-BE49-F238E27FC236}">
                <a16:creationId xmlns:a16="http://schemas.microsoft.com/office/drawing/2014/main" id="{760D99D7-EB56-4F8F-BB7D-2C8AA847C91F}"/>
              </a:ext>
            </a:extLst>
          </p:cNvPr>
          <p:cNvGrpSpPr/>
          <p:nvPr/>
        </p:nvGrpSpPr>
        <p:grpSpPr>
          <a:xfrm>
            <a:off x="3389411" y="2322255"/>
            <a:ext cx="552823" cy="552823"/>
            <a:chOff x="0" y="0"/>
            <a:chExt cx="552822" cy="552822"/>
          </a:xfrm>
        </p:grpSpPr>
        <p:sp>
          <p:nvSpPr>
            <p:cNvPr id="26" name="圆形">
              <a:extLst>
                <a:ext uri="{FF2B5EF4-FFF2-40B4-BE49-F238E27FC236}">
                  <a16:creationId xmlns:a16="http://schemas.microsoft.com/office/drawing/2014/main" id="{1256AA82-AA03-4C4C-A0CE-B2476FF69F68}"/>
                </a:ext>
              </a:extLst>
            </p:cNvPr>
            <p:cNvSpPr/>
            <p:nvPr/>
          </p:nvSpPr>
          <p:spPr>
            <a:xfrm>
              <a:off x="-1" y="-1"/>
              <a:ext cx="552824" cy="552824"/>
            </a:xfrm>
            <a:prstGeom prst="ellipse">
              <a:avLst/>
            </a:prstGeom>
            <a:solidFill>
              <a:srgbClr val="1F4E79"/>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 name="A">
              <a:extLst>
                <a:ext uri="{FF2B5EF4-FFF2-40B4-BE49-F238E27FC236}">
                  <a16:creationId xmlns:a16="http://schemas.microsoft.com/office/drawing/2014/main" id="{B9288F02-6C34-4985-95BC-B9CD2CF002DA}"/>
                </a:ext>
              </a:extLst>
            </p:cNvPr>
            <p:cNvSpPr txBox="1"/>
            <p:nvPr/>
          </p:nvSpPr>
          <p:spPr>
            <a:xfrm>
              <a:off x="80958" y="90990"/>
              <a:ext cx="390905"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rPr lang="en-US" dirty="0"/>
                <a:t>A</a:t>
              </a:r>
              <a:endParaRPr dirty="0"/>
            </a:p>
          </p:txBody>
        </p:sp>
      </p:grpSp>
      <p:grpSp>
        <p:nvGrpSpPr>
          <p:cNvPr id="28" name="椭圆 16">
            <a:extLst>
              <a:ext uri="{FF2B5EF4-FFF2-40B4-BE49-F238E27FC236}">
                <a16:creationId xmlns:a16="http://schemas.microsoft.com/office/drawing/2014/main" id="{11FA39E0-AB1E-41C7-9784-92A97EB323D4}"/>
              </a:ext>
            </a:extLst>
          </p:cNvPr>
          <p:cNvGrpSpPr/>
          <p:nvPr/>
        </p:nvGrpSpPr>
        <p:grpSpPr>
          <a:xfrm>
            <a:off x="3942233" y="3366999"/>
            <a:ext cx="561085" cy="561085"/>
            <a:chOff x="0" y="0"/>
            <a:chExt cx="561084" cy="561084"/>
          </a:xfrm>
        </p:grpSpPr>
        <p:sp>
          <p:nvSpPr>
            <p:cNvPr id="29" name="圆形">
              <a:extLst>
                <a:ext uri="{FF2B5EF4-FFF2-40B4-BE49-F238E27FC236}">
                  <a16:creationId xmlns:a16="http://schemas.microsoft.com/office/drawing/2014/main" id="{59C6E8EF-42A0-48E5-9773-BF9E2C209A2E}"/>
                </a:ext>
              </a:extLst>
            </p:cNvPr>
            <p:cNvSpPr/>
            <p:nvPr/>
          </p:nvSpPr>
          <p:spPr>
            <a:xfrm>
              <a:off x="-1" y="-1"/>
              <a:ext cx="561086" cy="561086"/>
            </a:xfrm>
            <a:prstGeom prst="ellipse">
              <a:avLst/>
            </a:prstGeom>
            <a:solidFill>
              <a:srgbClr val="1F4E79"/>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6" name="B">
              <a:extLst>
                <a:ext uri="{FF2B5EF4-FFF2-40B4-BE49-F238E27FC236}">
                  <a16:creationId xmlns:a16="http://schemas.microsoft.com/office/drawing/2014/main" id="{50D8C257-049F-4505-AAFA-56F3C5F8A1CB}"/>
                </a:ext>
              </a:extLst>
            </p:cNvPr>
            <p:cNvSpPr txBox="1"/>
            <p:nvPr/>
          </p:nvSpPr>
          <p:spPr>
            <a:xfrm>
              <a:off x="82168" y="95122"/>
              <a:ext cx="396748"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rPr lang="en-US" altLang="zh-CN" dirty="0"/>
                <a:t>B</a:t>
              </a:r>
              <a:endParaRPr dirty="0"/>
            </a:p>
          </p:txBody>
        </p:sp>
      </p:grpSp>
      <p:grpSp>
        <p:nvGrpSpPr>
          <p:cNvPr id="37" name="椭圆 18">
            <a:extLst>
              <a:ext uri="{FF2B5EF4-FFF2-40B4-BE49-F238E27FC236}">
                <a16:creationId xmlns:a16="http://schemas.microsoft.com/office/drawing/2014/main" id="{10230FC1-EAD4-44D9-A78C-3A276D235C43}"/>
              </a:ext>
            </a:extLst>
          </p:cNvPr>
          <p:cNvGrpSpPr/>
          <p:nvPr/>
        </p:nvGrpSpPr>
        <p:grpSpPr>
          <a:xfrm>
            <a:off x="3434137" y="4438550"/>
            <a:ext cx="554903" cy="554903"/>
            <a:chOff x="0" y="0"/>
            <a:chExt cx="554901" cy="554901"/>
          </a:xfrm>
        </p:grpSpPr>
        <p:sp>
          <p:nvSpPr>
            <p:cNvPr id="38" name="圆形">
              <a:extLst>
                <a:ext uri="{FF2B5EF4-FFF2-40B4-BE49-F238E27FC236}">
                  <a16:creationId xmlns:a16="http://schemas.microsoft.com/office/drawing/2014/main" id="{15D1BA1D-8086-431A-97C8-7FA2A661D287}"/>
                </a:ext>
              </a:extLst>
            </p:cNvPr>
            <p:cNvSpPr/>
            <p:nvPr/>
          </p:nvSpPr>
          <p:spPr>
            <a:xfrm>
              <a:off x="0" y="0"/>
              <a:ext cx="554902" cy="554902"/>
            </a:xfrm>
            <a:prstGeom prst="ellipse">
              <a:avLst/>
            </a:prstGeom>
            <a:solidFill>
              <a:srgbClr val="1F4E79"/>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9" name="C">
              <a:extLst>
                <a:ext uri="{FF2B5EF4-FFF2-40B4-BE49-F238E27FC236}">
                  <a16:creationId xmlns:a16="http://schemas.microsoft.com/office/drawing/2014/main" id="{E9CC295F-D6DD-475A-B620-053682A41A78}"/>
                </a:ext>
              </a:extLst>
            </p:cNvPr>
            <p:cNvSpPr txBox="1"/>
            <p:nvPr/>
          </p:nvSpPr>
          <p:spPr>
            <a:xfrm>
              <a:off x="81264" y="92030"/>
              <a:ext cx="392374"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rPr lang="en-US" altLang="zh-CN" dirty="0"/>
                <a:t>C</a:t>
              </a:r>
              <a:endParaRPr dirty="0"/>
            </a:p>
          </p:txBody>
        </p:sp>
      </p:grpSp>
      <p:sp>
        <p:nvSpPr>
          <p:cNvPr id="40" name="矩形 11">
            <a:extLst>
              <a:ext uri="{FF2B5EF4-FFF2-40B4-BE49-F238E27FC236}">
                <a16:creationId xmlns:a16="http://schemas.microsoft.com/office/drawing/2014/main" id="{423707A3-E937-47D6-89DF-6B193D8DC5F7}"/>
              </a:ext>
            </a:extLst>
          </p:cNvPr>
          <p:cNvSpPr/>
          <p:nvPr/>
        </p:nvSpPr>
        <p:spPr>
          <a:xfrm>
            <a:off x="4641317" y="4993454"/>
            <a:ext cx="3136552" cy="1023742"/>
          </a:xfrm>
          <a:prstGeom prst="rect">
            <a:avLst/>
          </a:prstGeom>
          <a:ln w="19050">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2200"/>
              </a:lnSpc>
              <a:defRPr sz="1400">
                <a:latin typeface="微软雅黑"/>
                <a:ea typeface="微软雅黑"/>
                <a:cs typeface="微软雅黑"/>
                <a:sym typeface="微软雅黑"/>
              </a:defRPr>
            </a:lvl1pPr>
          </a:lstStyle>
          <a:p>
            <a:pPr lvl="0" hangingPunct="1">
              <a:lnSpc>
                <a:spcPct val="150000"/>
              </a:lnSpc>
              <a:defRPr/>
            </a:pP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区块链所有数据以</a:t>
            </a:r>
            <a:r>
              <a:rPr lang="zh-CN" altLang="en-US" b="1" kern="1200" dirty="0">
                <a:solidFill>
                  <a:srgbClr val="5B9BD5">
                    <a:lumMod val="75000"/>
                  </a:srgbClr>
                </a:solidFill>
                <a:latin typeface="微软雅黑" panose="020B0503020204020204" pitchFamily="34" charset="-122"/>
                <a:ea typeface="微软雅黑" panose="020B0503020204020204" pitchFamily="34" charset="-122"/>
                <a:cs typeface="微软雅黑" panose="020B0503020204020204" pitchFamily="34" charset="-122"/>
              </a:rPr>
              <a:t>独特的链式结构保存</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，保证历史数据可追溯，督促上链信息真实有效</a:t>
            </a:r>
          </a:p>
        </p:txBody>
      </p:sp>
      <p:sp>
        <p:nvSpPr>
          <p:cNvPr id="41" name="矩形 30">
            <a:extLst>
              <a:ext uri="{FF2B5EF4-FFF2-40B4-BE49-F238E27FC236}">
                <a16:creationId xmlns:a16="http://schemas.microsoft.com/office/drawing/2014/main" id="{B1C3CCC0-B295-46E5-81D4-289F777A1098}"/>
              </a:ext>
            </a:extLst>
          </p:cNvPr>
          <p:cNvSpPr/>
          <p:nvPr/>
        </p:nvSpPr>
        <p:spPr>
          <a:xfrm>
            <a:off x="4641317" y="1437180"/>
            <a:ext cx="3136552" cy="1346907"/>
          </a:xfrm>
          <a:prstGeom prst="rect">
            <a:avLst/>
          </a:prstGeom>
          <a:ln w="19050">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2200"/>
              </a:lnSpc>
              <a:defRPr sz="1400">
                <a:latin typeface="微软雅黑"/>
                <a:ea typeface="微软雅黑"/>
                <a:cs typeface="微软雅黑"/>
                <a:sym typeface="微软雅黑"/>
              </a:defRPr>
            </a:lvl1pPr>
          </a:lstStyle>
          <a:p>
            <a:pPr lvl="0" hangingPunct="1">
              <a:lnSpc>
                <a:spcPct val="150000"/>
              </a:lnSpc>
              <a:defRPr/>
            </a:pP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区块链上数据一旦更新，所有节点都会得到</a:t>
            </a:r>
            <a:r>
              <a:rPr lang="zh-CN" altLang="en-US" b="1" kern="1200" dirty="0">
                <a:solidFill>
                  <a:srgbClr val="5B9BD5">
                    <a:lumMod val="75000"/>
                  </a:srgbClr>
                </a:solidFill>
                <a:latin typeface="微软雅黑" panose="020B0503020204020204" pitchFamily="34" charset="-122"/>
                <a:ea typeface="微软雅黑" panose="020B0503020204020204" pitchFamily="34" charset="-122"/>
              </a:rPr>
              <a:t>通知</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，时效性强。</a:t>
            </a:r>
          </a:p>
          <a:p>
            <a:pPr lvl="0" hangingPunct="1">
              <a:lnSpc>
                <a:spcPct val="150000"/>
              </a:lnSpc>
              <a:defRPr/>
            </a:pP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区块链的</a:t>
            </a:r>
            <a:r>
              <a:rPr lang="zh-CN" altLang="en-US" b="1" kern="1200" dirty="0">
                <a:solidFill>
                  <a:srgbClr val="5B9BD5">
                    <a:lumMod val="75000"/>
                  </a:srgbClr>
                </a:solidFill>
                <a:latin typeface="微软雅黑" panose="020B0503020204020204" pitchFamily="34" charset="-122"/>
                <a:ea typeface="微软雅黑" panose="020B0503020204020204" pitchFamily="34" charset="-122"/>
              </a:rPr>
              <a:t>共识机制</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保证所有节点都会获得同样的数据，确保了数据的一致性。</a:t>
            </a:r>
          </a:p>
        </p:txBody>
      </p:sp>
      <p:sp>
        <p:nvSpPr>
          <p:cNvPr id="42" name="矩形 31">
            <a:extLst>
              <a:ext uri="{FF2B5EF4-FFF2-40B4-BE49-F238E27FC236}">
                <a16:creationId xmlns:a16="http://schemas.microsoft.com/office/drawing/2014/main" id="{0F2FD5DD-7217-4497-A6BB-8D5A7562041B}"/>
              </a:ext>
            </a:extLst>
          </p:cNvPr>
          <p:cNvSpPr/>
          <p:nvPr/>
        </p:nvSpPr>
        <p:spPr>
          <a:xfrm>
            <a:off x="8236313" y="2892557"/>
            <a:ext cx="3136552" cy="1993238"/>
          </a:xfrm>
          <a:prstGeom prst="rect">
            <a:avLst/>
          </a:prstGeom>
          <a:ln w="19050">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ts val="2200"/>
              </a:lnSpc>
              <a:defRPr sz="1400">
                <a:latin typeface="微软雅黑"/>
                <a:ea typeface="微软雅黑"/>
                <a:cs typeface="微软雅黑"/>
                <a:sym typeface="微软雅黑"/>
              </a:defRPr>
            </a:lvl1pPr>
          </a:lstStyle>
          <a:p>
            <a:pPr lvl="0" hangingPunct="1">
              <a:lnSpc>
                <a:spcPct val="150000"/>
              </a:lnSpc>
              <a:defRPr/>
            </a:pP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平台通过整合各部门现有系统资源，建设部门</a:t>
            </a:r>
            <a:r>
              <a:rPr lang="zh-CN" altLang="en-US"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系统库</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，设立</a:t>
            </a:r>
            <a:r>
              <a:rPr lang="zh-CN" altLang="en-US"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统一</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的系统管理标准。</a:t>
            </a:r>
            <a:endParaRPr lang="en-US" altLang="zh-CN"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lvl="0" hangingPunct="1">
              <a:lnSpc>
                <a:spcPct val="150000"/>
              </a:lnSpc>
              <a:defRPr/>
            </a:pP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制定系统</a:t>
            </a:r>
            <a:r>
              <a:rPr lang="zh-CN" altLang="en-US" b="1" kern="1200" dirty="0">
                <a:solidFill>
                  <a:srgbClr val="2E6CA4"/>
                </a:solidFill>
                <a:latin typeface="微软雅黑" panose="020B0503020204020204" pitchFamily="34" charset="-122"/>
                <a:ea typeface="微软雅黑" panose="020B0503020204020204" pitchFamily="34" charset="-122"/>
                <a:cs typeface="微软雅黑" panose="020B0503020204020204" pitchFamily="34" charset="-122"/>
              </a:rPr>
              <a:t>接入标准</a:t>
            </a:r>
            <a:r>
              <a:rPr lang="zh-CN" altLang="en-US" kern="12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，平台上线后，新系统接入均遵循该标准，降低新系统接入的管理、改造成本。</a:t>
            </a:r>
          </a:p>
        </p:txBody>
      </p:sp>
      <p:sp>
        <p:nvSpPr>
          <p:cNvPr id="43" name="文本框 17">
            <a:extLst>
              <a:ext uri="{FF2B5EF4-FFF2-40B4-BE49-F238E27FC236}">
                <a16:creationId xmlns:a16="http://schemas.microsoft.com/office/drawing/2014/main" id="{DB5AC0D4-6E7F-4E8C-AF0F-966958789797}"/>
              </a:ext>
            </a:extLst>
          </p:cNvPr>
          <p:cNvSpPr txBox="1"/>
          <p:nvPr/>
        </p:nvSpPr>
        <p:spPr>
          <a:xfrm>
            <a:off x="5412323" y="4624122"/>
            <a:ext cx="1462037" cy="369332"/>
          </a:xfrm>
          <a:prstGeom prst="rect">
            <a:avLst/>
          </a:prstGeom>
          <a:solidFill>
            <a:srgbClr val="0F5C94"/>
          </a:solidFill>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a:solidFill>
                  <a:srgbClr val="FFFFFF"/>
                </a:solidFill>
                <a:latin typeface="微软雅黑"/>
                <a:ea typeface="微软雅黑"/>
                <a:cs typeface="微软雅黑"/>
                <a:sym typeface="微软雅黑"/>
              </a:defRPr>
            </a:lvl1pPr>
          </a:lstStyle>
          <a:p>
            <a:r>
              <a:rPr lang="zh-CN" altLang="en-US" dirty="0"/>
              <a:t>数据可追溯</a:t>
            </a:r>
          </a:p>
        </p:txBody>
      </p:sp>
      <p:sp>
        <p:nvSpPr>
          <p:cNvPr id="44" name="文本框 17">
            <a:extLst>
              <a:ext uri="{FF2B5EF4-FFF2-40B4-BE49-F238E27FC236}">
                <a16:creationId xmlns:a16="http://schemas.microsoft.com/office/drawing/2014/main" id="{4FCC3895-EC20-40F4-895E-80606AA5BA9A}"/>
              </a:ext>
            </a:extLst>
          </p:cNvPr>
          <p:cNvSpPr txBox="1"/>
          <p:nvPr/>
        </p:nvSpPr>
        <p:spPr>
          <a:xfrm>
            <a:off x="4922529" y="1072487"/>
            <a:ext cx="2441627" cy="369332"/>
          </a:xfrm>
          <a:prstGeom prst="rect">
            <a:avLst/>
          </a:prstGeom>
          <a:solidFill>
            <a:srgbClr val="0F5C94"/>
          </a:solidFill>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a:solidFill>
                  <a:srgbClr val="FFFFFF"/>
                </a:solidFill>
                <a:latin typeface="微软雅黑"/>
                <a:ea typeface="微软雅黑"/>
                <a:cs typeface="微软雅黑"/>
                <a:sym typeface="微软雅黑"/>
              </a:defRPr>
            </a:lvl1pPr>
          </a:lstStyle>
          <a:p>
            <a:r>
              <a:rPr lang="zh-CN" altLang="en-US" dirty="0"/>
              <a:t>数据时效性与一致性强</a:t>
            </a:r>
          </a:p>
        </p:txBody>
      </p:sp>
      <p:sp>
        <p:nvSpPr>
          <p:cNvPr id="45" name="文本框 17">
            <a:extLst>
              <a:ext uri="{FF2B5EF4-FFF2-40B4-BE49-F238E27FC236}">
                <a16:creationId xmlns:a16="http://schemas.microsoft.com/office/drawing/2014/main" id="{627D37F7-F351-4068-8C63-D36386CCD283}"/>
              </a:ext>
            </a:extLst>
          </p:cNvPr>
          <p:cNvSpPr txBox="1"/>
          <p:nvPr/>
        </p:nvSpPr>
        <p:spPr>
          <a:xfrm>
            <a:off x="8335770" y="2523225"/>
            <a:ext cx="2937637" cy="369332"/>
          </a:xfrm>
          <a:prstGeom prst="rect">
            <a:avLst/>
          </a:prstGeom>
          <a:solidFill>
            <a:srgbClr val="0F5C94"/>
          </a:solidFill>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ctr">
              <a:defRPr>
                <a:solidFill>
                  <a:srgbClr val="FFFFFF"/>
                </a:solidFill>
                <a:latin typeface="微软雅黑"/>
                <a:ea typeface="微软雅黑"/>
                <a:cs typeface="微软雅黑"/>
                <a:sym typeface="微软雅黑"/>
              </a:defRPr>
            </a:lvl1pPr>
          </a:lstStyle>
          <a:p>
            <a:r>
              <a:rPr lang="zh-CN" altLang="en-US" dirty="0"/>
              <a:t>提供接入标准降低接入成本</a:t>
            </a:r>
          </a:p>
        </p:txBody>
      </p:sp>
    </p:spTree>
    <p:extLst>
      <p:ext uri="{BB962C8B-B14F-4D97-AF65-F5344CB8AC3E}">
        <p14:creationId xmlns:p14="http://schemas.microsoft.com/office/powerpoint/2010/main" val="2171844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八</a:t>
            </a:r>
            <a:r>
              <a:rPr lang="en-US" altLang="zh-CN" dirty="0"/>
              <a:t>. </a:t>
            </a:r>
            <a:r>
              <a:rPr lang="zh-CN" altLang="en-US" dirty="0"/>
              <a:t>财务分析</a:t>
            </a:r>
          </a:p>
        </p:txBody>
      </p:sp>
    </p:spTree>
    <p:extLst>
      <p:ext uri="{BB962C8B-B14F-4D97-AF65-F5344CB8AC3E}">
        <p14:creationId xmlns:p14="http://schemas.microsoft.com/office/powerpoint/2010/main" val="298560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2" name="Q&amp;A"/>
          <p:cNvSpPr txBox="1"/>
          <p:nvPr/>
        </p:nvSpPr>
        <p:spPr>
          <a:xfrm>
            <a:off x="5366613" y="2828683"/>
            <a:ext cx="1458774" cy="8280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4800" b="1">
                <a:solidFill>
                  <a:srgbClr val="FFFFFF"/>
                </a:solidFill>
              </a:defRPr>
            </a:lvl1pPr>
          </a:lstStyle>
          <a:p>
            <a: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94B809-A37F-4465-AD7A-1558B3DF4263}"/>
              </a:ext>
            </a:extLst>
          </p:cNvPr>
          <p:cNvSpPr>
            <a:spLocks noGrp="1"/>
          </p:cNvSpPr>
          <p:nvPr>
            <p:ph type="body" sz="quarter" idx="10"/>
          </p:nvPr>
        </p:nvSpPr>
        <p:spPr>
          <a:xfrm>
            <a:off x="399395" y="117160"/>
            <a:ext cx="1473480" cy="369332"/>
          </a:xfrm>
        </p:spPr>
        <p:txBody>
          <a:bodyPr/>
          <a:lstStyle/>
          <a:p>
            <a:r>
              <a:rPr lang="zh-CN" altLang="en-US" dirty="0"/>
              <a:t>一</a:t>
            </a:r>
            <a:r>
              <a:rPr lang="en-US" altLang="zh-CN" dirty="0"/>
              <a:t>. </a:t>
            </a:r>
            <a:r>
              <a:rPr lang="zh-CN" altLang="en-US" dirty="0"/>
              <a:t>公司介绍</a:t>
            </a:r>
          </a:p>
        </p:txBody>
      </p:sp>
      <p:sp>
        <p:nvSpPr>
          <p:cNvPr id="3" name="文本占位符 2">
            <a:extLst>
              <a:ext uri="{FF2B5EF4-FFF2-40B4-BE49-F238E27FC236}">
                <a16:creationId xmlns:a16="http://schemas.microsoft.com/office/drawing/2014/main" id="{74F34BD7-3536-4B46-AE19-BA235DD48A8A}"/>
              </a:ext>
            </a:extLst>
          </p:cNvPr>
          <p:cNvSpPr>
            <a:spLocks noGrp="1"/>
          </p:cNvSpPr>
          <p:nvPr>
            <p:ph type="body" sz="quarter" idx="11"/>
          </p:nvPr>
        </p:nvSpPr>
        <p:spPr>
          <a:xfrm>
            <a:off x="1992595" y="117160"/>
            <a:ext cx="1214142" cy="369332"/>
          </a:xfrm>
        </p:spPr>
        <p:txBody>
          <a:bodyPr/>
          <a:lstStyle/>
          <a:p>
            <a:r>
              <a:rPr lang="zh-CN" altLang="en-US" dirty="0"/>
              <a:t>基本情况</a:t>
            </a:r>
          </a:p>
        </p:txBody>
      </p:sp>
      <p:grpSp>
        <p:nvGrpSpPr>
          <p:cNvPr id="7" name="组合 36">
            <a:extLst>
              <a:ext uri="{FF2B5EF4-FFF2-40B4-BE49-F238E27FC236}">
                <a16:creationId xmlns:a16="http://schemas.microsoft.com/office/drawing/2014/main" id="{A4DF3849-1D6E-E247-A6CA-3E3C06F01F10}"/>
              </a:ext>
            </a:extLst>
          </p:cNvPr>
          <p:cNvGrpSpPr/>
          <p:nvPr/>
        </p:nvGrpSpPr>
        <p:grpSpPr>
          <a:xfrm>
            <a:off x="375460" y="1031934"/>
            <a:ext cx="1071349" cy="1071349"/>
            <a:chOff x="1007660" y="1649140"/>
            <a:chExt cx="951930" cy="951930"/>
          </a:xfrm>
        </p:grpSpPr>
        <p:sp>
          <p:nvSpPr>
            <p:cNvPr id="8" name="椭圆 37">
              <a:extLst>
                <a:ext uri="{FF2B5EF4-FFF2-40B4-BE49-F238E27FC236}">
                  <a16:creationId xmlns:a16="http://schemas.microsoft.com/office/drawing/2014/main" id="{07F85A2A-4CE6-7A4F-9672-EE68F1913BF0}"/>
                </a:ext>
              </a:extLst>
            </p:cNvPr>
            <p:cNvSpPr/>
            <p:nvPr/>
          </p:nvSpPr>
          <p:spPr>
            <a:xfrm>
              <a:off x="1007660" y="1649140"/>
              <a:ext cx="951930" cy="951930"/>
            </a:xfrm>
            <a:prstGeom prst="ellipse">
              <a:avLst/>
            </a:prstGeom>
            <a:solidFill>
              <a:srgbClr val="7B80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片 38">
              <a:extLst>
                <a:ext uri="{FF2B5EF4-FFF2-40B4-BE49-F238E27FC236}">
                  <a16:creationId xmlns:a16="http://schemas.microsoft.com/office/drawing/2014/main" id="{1C8C8D49-F700-CB45-B2DA-065069646D9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3408" y="1762056"/>
              <a:ext cx="720433" cy="720433"/>
            </a:xfrm>
            <a:prstGeom prst="rect">
              <a:avLst/>
            </a:prstGeom>
          </p:spPr>
        </p:pic>
      </p:grpSp>
      <p:grpSp>
        <p:nvGrpSpPr>
          <p:cNvPr id="10" name="组合 39">
            <a:extLst>
              <a:ext uri="{FF2B5EF4-FFF2-40B4-BE49-F238E27FC236}">
                <a16:creationId xmlns:a16="http://schemas.microsoft.com/office/drawing/2014/main" id="{C101F69C-4EAA-D04E-AD71-DFAB7594AA69}"/>
              </a:ext>
            </a:extLst>
          </p:cNvPr>
          <p:cNvGrpSpPr/>
          <p:nvPr/>
        </p:nvGrpSpPr>
        <p:grpSpPr>
          <a:xfrm>
            <a:off x="400542" y="5228001"/>
            <a:ext cx="1071349" cy="1071349"/>
            <a:chOff x="853749" y="4417835"/>
            <a:chExt cx="951930" cy="951930"/>
          </a:xfrm>
        </p:grpSpPr>
        <p:sp>
          <p:nvSpPr>
            <p:cNvPr id="11" name="椭圆 40">
              <a:extLst>
                <a:ext uri="{FF2B5EF4-FFF2-40B4-BE49-F238E27FC236}">
                  <a16:creationId xmlns:a16="http://schemas.microsoft.com/office/drawing/2014/main" id="{CC472E7C-466B-E840-A39D-0D96E4204AE2}"/>
                </a:ext>
              </a:extLst>
            </p:cNvPr>
            <p:cNvSpPr/>
            <p:nvPr/>
          </p:nvSpPr>
          <p:spPr>
            <a:xfrm>
              <a:off x="853749" y="4417835"/>
              <a:ext cx="951930" cy="951930"/>
            </a:xfrm>
            <a:prstGeom prst="ellipse">
              <a:avLst/>
            </a:prstGeom>
            <a:solidFill>
              <a:srgbClr val="7B80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2" name="图片 41">
              <a:extLst>
                <a:ext uri="{FF2B5EF4-FFF2-40B4-BE49-F238E27FC236}">
                  <a16:creationId xmlns:a16="http://schemas.microsoft.com/office/drawing/2014/main" id="{4387D33F-BC2A-D945-99CF-FC1923E23DE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44445" y="4603755"/>
              <a:ext cx="580089" cy="580089"/>
            </a:xfrm>
            <a:prstGeom prst="rect">
              <a:avLst/>
            </a:prstGeom>
          </p:spPr>
        </p:pic>
      </p:grpSp>
      <p:sp>
        <p:nvSpPr>
          <p:cNvPr id="13" name="矩形 42">
            <a:extLst>
              <a:ext uri="{FF2B5EF4-FFF2-40B4-BE49-F238E27FC236}">
                <a16:creationId xmlns:a16="http://schemas.microsoft.com/office/drawing/2014/main" id="{30FEE876-DC20-D54A-8384-33BA4BD638B7}"/>
              </a:ext>
            </a:extLst>
          </p:cNvPr>
          <p:cNvSpPr/>
          <p:nvPr/>
        </p:nvSpPr>
        <p:spPr>
          <a:xfrm>
            <a:off x="1677702" y="894412"/>
            <a:ext cx="868991" cy="511807"/>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rPr>
              <a:t>团队</a:t>
            </a:r>
          </a:p>
        </p:txBody>
      </p:sp>
      <p:sp>
        <p:nvSpPr>
          <p:cNvPr id="14" name="矩形 43">
            <a:extLst>
              <a:ext uri="{FF2B5EF4-FFF2-40B4-BE49-F238E27FC236}">
                <a16:creationId xmlns:a16="http://schemas.microsoft.com/office/drawing/2014/main" id="{30FB3A1E-89A4-A747-817F-21B85C2D7CB0}"/>
              </a:ext>
            </a:extLst>
          </p:cNvPr>
          <p:cNvSpPr/>
          <p:nvPr/>
        </p:nvSpPr>
        <p:spPr>
          <a:xfrm>
            <a:off x="1638513" y="1351748"/>
            <a:ext cx="5639999" cy="1638077"/>
          </a:xfrm>
          <a:prstGeom prst="rect">
            <a:avLst/>
          </a:prstGeom>
        </p:spPr>
        <p:txBody>
          <a:bodyPr wrap="square">
            <a:spAutoFit/>
          </a:bodyPr>
          <a:lstStyle/>
          <a:p>
            <a:pPr marL="216000" marR="0" lvl="0" indent="-216000" algn="just" defTabSz="914400" rtl="0" eaLnBrk="1" fontAlgn="auto" latinLnBrk="0" hangingPunct="1">
              <a:lnSpc>
                <a:spcPct val="125000"/>
              </a:lnSpc>
              <a:spcBef>
                <a:spcPts val="0"/>
              </a:spcBef>
              <a:spcAft>
                <a:spcPts val="0"/>
              </a:spcAft>
              <a:buClr>
                <a:prstClr val="black"/>
              </a:buClr>
              <a:buSzTx/>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核心团队来自于</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浙江大学</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，并与</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美国道富银行</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合作十余年已累计获取</a:t>
            </a:r>
            <a:r>
              <a:rPr lang="en-US" altLang="zh-CN" sz="1600" b="1" kern="100" dirty="0">
                <a:solidFill>
                  <a:srgbClr val="2F6EA7"/>
                </a:solidFill>
                <a:latin typeface="微软雅黑" pitchFamily="34" charset="-122"/>
                <a:ea typeface="微软雅黑" pitchFamily="34" charset="-122"/>
              </a:rPr>
              <a:t>15</a:t>
            </a:r>
            <a:r>
              <a:rPr lang="zh-CN" altLang="en-US" sz="1600" b="1" kern="100" noProof="0" dirty="0">
                <a:solidFill>
                  <a:srgbClr val="2F6EA7"/>
                </a:solidFill>
                <a:latin typeface="微软雅黑" pitchFamily="34" charset="-122"/>
                <a:ea typeface="微软雅黑" pitchFamily="34" charset="-122"/>
              </a:rPr>
              <a:t>亿</a:t>
            </a:r>
            <a:r>
              <a:rPr lang="en-US" altLang="zh-CN" sz="1600" b="1" kern="100" noProof="0" dirty="0">
                <a:solidFill>
                  <a:srgbClr val="2F6EA7"/>
                </a:solidFill>
                <a:latin typeface="微软雅黑" pitchFamily="34" charset="-122"/>
                <a:ea typeface="微软雅黑" pitchFamily="34" charset="-122"/>
              </a:rPr>
              <a:t>+</a:t>
            </a:r>
            <a:r>
              <a:rPr lang="zh-CN" altLang="en-US" sz="1600" b="1" kern="100" dirty="0">
                <a:solidFill>
                  <a:srgbClr val="2F6EA7"/>
                </a:solidFill>
                <a:latin typeface="微软雅黑" pitchFamily="34" charset="-122"/>
                <a:ea typeface="微软雅黑" pitchFamily="34" charset="-122"/>
              </a:rPr>
              <a:t>融资</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16000" marR="0" lvl="0" indent="-216000" algn="just" defTabSz="914400" rtl="0" eaLnBrk="1" fontAlgn="auto" latinLnBrk="0" hangingPunct="1">
              <a:lnSpc>
                <a:spcPct val="125000"/>
              </a:lnSpc>
              <a:spcBef>
                <a:spcPts val="0"/>
              </a:spcBef>
              <a:spcAft>
                <a:spcPts val="0"/>
              </a:spcAft>
              <a:buClr>
                <a:prstClr val="black"/>
              </a:buClr>
              <a:buSzTx/>
              <a:buFont typeface="Wingdings" panose="05000000000000000000" pitchFamily="2" charset="2"/>
              <a:buChar char=""/>
              <a:tabLst>
                <a:tab pos="266700" algn="l"/>
              </a:tabLst>
              <a:defRPr/>
            </a:pPr>
            <a:r>
              <a:rPr kumimoji="0" lang="en-US" altLang="zh-CN"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200</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人</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的团队，</a:t>
            </a:r>
            <a:r>
              <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90%</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以上为技术人员，</a:t>
            </a:r>
            <a:r>
              <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7</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人具有博士学位，</a:t>
            </a:r>
            <a:r>
              <a:rPr kumimoji="0" lang="en-US" altLang="zh-CN" sz="1600" b="0" i="0" u="none" strike="noStrike" kern="1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150</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余人具有硕士学位</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16000" marR="0" lvl="0" indent="-216000" algn="just" defTabSz="914400" rtl="0" eaLnBrk="1" fontAlgn="auto" latinLnBrk="0" hangingPunct="1">
              <a:lnSpc>
                <a:spcPct val="125000"/>
              </a:lnSpc>
              <a:spcBef>
                <a:spcPts val="0"/>
              </a:spcBef>
              <a:spcAft>
                <a:spcPts val="0"/>
              </a:spcAft>
              <a:buClr>
                <a:prstClr val="black"/>
              </a:buClr>
              <a:buSzTx/>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由中国工程院</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院士陈纯教授</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担任董事长 </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44">
            <a:extLst>
              <a:ext uri="{FF2B5EF4-FFF2-40B4-BE49-F238E27FC236}">
                <a16:creationId xmlns:a16="http://schemas.microsoft.com/office/drawing/2014/main" id="{1EFE97E3-EF60-6147-BD62-852BA8D83AC7}"/>
              </a:ext>
            </a:extLst>
          </p:cNvPr>
          <p:cNvSpPr/>
          <p:nvPr/>
        </p:nvSpPr>
        <p:spPr>
          <a:xfrm>
            <a:off x="1703828" y="3867587"/>
            <a:ext cx="4236751" cy="361637"/>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矩形 45">
            <a:extLst>
              <a:ext uri="{FF2B5EF4-FFF2-40B4-BE49-F238E27FC236}">
                <a16:creationId xmlns:a16="http://schemas.microsoft.com/office/drawing/2014/main" id="{388C5620-ADE0-8E4D-8250-C53523E1C652}"/>
              </a:ext>
            </a:extLst>
          </p:cNvPr>
          <p:cNvSpPr/>
          <p:nvPr/>
        </p:nvSpPr>
        <p:spPr>
          <a:xfrm>
            <a:off x="1638513" y="5583905"/>
            <a:ext cx="9921847" cy="679801"/>
          </a:xfrm>
          <a:prstGeom prst="rect">
            <a:avLst/>
          </a:prstGeom>
        </p:spPr>
        <p:txBody>
          <a:bodyPr wrap="square">
            <a:spAutoFit/>
          </a:bodyPr>
          <a:lstStyle/>
          <a:p>
            <a:pPr marL="216000" lvl="0" indent="-216000" algn="just">
              <a:lnSpc>
                <a:spcPct val="125000"/>
              </a:lnSpc>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金融业务场景包括</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数字票据、供应链金融</a:t>
            </a:r>
            <a:r>
              <a:rPr lang="zh-CN" altLang="en-US" sz="1600" b="1" kern="100" dirty="0">
                <a:solidFill>
                  <a:srgbClr val="2F6EA7"/>
                </a:solidFill>
                <a:latin typeface="微软雅黑" pitchFamily="34" charset="-122"/>
                <a:ea typeface="微软雅黑" pitchFamily="34" charset="-122"/>
              </a:rPr>
              <a:t>、电子存证、债券交易、股权交易</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a:t>
            </a:r>
            <a:r>
              <a:rPr lang="en-US" altLang="zh-CN" sz="1600" b="1" kern="100" dirty="0">
                <a:solidFill>
                  <a:srgbClr val="2F6EA7"/>
                </a:solidFill>
                <a:latin typeface="微软雅黑" pitchFamily="34" charset="-122"/>
                <a:ea typeface="微软雅黑" pitchFamily="34" charset="-122"/>
              </a:rPr>
              <a:t> ABS</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16000" marR="0" lvl="0" indent="-216000" algn="just" defTabSz="914400" rtl="0" eaLnBrk="1" fontAlgn="auto" latinLnBrk="0" hangingPunct="1">
              <a:lnSpc>
                <a:spcPct val="125000"/>
              </a:lnSpc>
              <a:spcBef>
                <a:spcPts val="0"/>
              </a:spcBef>
              <a:spcAft>
                <a:spcPts val="0"/>
              </a:spcAft>
              <a:buClrTx/>
              <a:buSzTx/>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非金融业务场景包括</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物流、仓储、数据交易、医疗、能源、智慧</a:t>
            </a:r>
            <a:r>
              <a:rPr lang="zh-CN" altLang="en-US" sz="1600" b="1" kern="100" dirty="0">
                <a:solidFill>
                  <a:srgbClr val="2F6EA7"/>
                </a:solidFill>
                <a:latin typeface="微软雅黑" pitchFamily="34" charset="-122"/>
                <a:ea typeface="微软雅黑" pitchFamily="34" charset="-122"/>
              </a:rPr>
              <a:t>政务</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等</a:t>
            </a:r>
          </a:p>
        </p:txBody>
      </p:sp>
      <p:sp>
        <p:nvSpPr>
          <p:cNvPr id="17" name="矩形 46">
            <a:extLst>
              <a:ext uri="{FF2B5EF4-FFF2-40B4-BE49-F238E27FC236}">
                <a16:creationId xmlns:a16="http://schemas.microsoft.com/office/drawing/2014/main" id="{83C1CC1E-2414-694E-ACF7-C4AAEA8A6777}"/>
              </a:ext>
            </a:extLst>
          </p:cNvPr>
          <p:cNvSpPr/>
          <p:nvPr/>
        </p:nvSpPr>
        <p:spPr>
          <a:xfrm>
            <a:off x="1677702" y="3189418"/>
            <a:ext cx="868991" cy="553998"/>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rPr>
              <a:t>产品</a:t>
            </a:r>
          </a:p>
        </p:txBody>
      </p:sp>
      <p:sp>
        <p:nvSpPr>
          <p:cNvPr id="18" name="矩形 47">
            <a:extLst>
              <a:ext uri="{FF2B5EF4-FFF2-40B4-BE49-F238E27FC236}">
                <a16:creationId xmlns:a16="http://schemas.microsoft.com/office/drawing/2014/main" id="{8EDAE933-863D-124C-8D88-9FF6027414E8}"/>
              </a:ext>
            </a:extLst>
          </p:cNvPr>
          <p:cNvSpPr/>
          <p:nvPr/>
        </p:nvSpPr>
        <p:spPr>
          <a:xfrm>
            <a:off x="1679580" y="5029907"/>
            <a:ext cx="868991" cy="553998"/>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rPr>
              <a:t>应用</a:t>
            </a:r>
          </a:p>
        </p:txBody>
      </p:sp>
      <p:sp>
        <p:nvSpPr>
          <p:cNvPr id="19" name="矩形 13">
            <a:extLst>
              <a:ext uri="{FF2B5EF4-FFF2-40B4-BE49-F238E27FC236}">
                <a16:creationId xmlns:a16="http://schemas.microsoft.com/office/drawing/2014/main" id="{7A9AD72D-3433-8549-BF75-D738FFD60222}"/>
              </a:ext>
            </a:extLst>
          </p:cNvPr>
          <p:cNvSpPr/>
          <p:nvPr/>
        </p:nvSpPr>
        <p:spPr>
          <a:xfrm>
            <a:off x="1664639" y="3715672"/>
            <a:ext cx="9432732" cy="987578"/>
          </a:xfrm>
          <a:prstGeom prst="rect">
            <a:avLst/>
          </a:prstGeom>
        </p:spPr>
        <p:txBody>
          <a:bodyPr wrap="square">
            <a:spAutoFit/>
          </a:bodyPr>
          <a:lstStyle/>
          <a:p>
            <a:pPr marL="216000" marR="0" lvl="0" indent="-216000" algn="just" defTabSz="914400" rtl="0" eaLnBrk="1" fontAlgn="auto" latinLnBrk="0" hangingPunct="1">
              <a:lnSpc>
                <a:spcPct val="125000"/>
              </a:lnSpc>
              <a:spcBef>
                <a:spcPts val="0"/>
              </a:spcBef>
              <a:spcAft>
                <a:spcPts val="0"/>
              </a:spcAft>
              <a:buClrTx/>
              <a:buSzTx/>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国内</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第一个银行核心系统上线</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的企业级联盟链</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16000" marR="0" lvl="0" indent="-216000" algn="just" defTabSz="914400" rtl="0" eaLnBrk="1" fontAlgn="auto" latinLnBrk="0" hangingPunct="1">
              <a:lnSpc>
                <a:spcPct val="125000"/>
              </a:lnSpc>
              <a:spcBef>
                <a:spcPts val="0"/>
              </a:spcBef>
              <a:spcAft>
                <a:spcPts val="0"/>
              </a:spcAft>
              <a:buClrTx/>
              <a:buSzTx/>
              <a:buFont typeface="Wingdings" panose="05000000000000000000" pitchFamily="2" charset="2"/>
              <a:buChar char=""/>
              <a:tabLst>
                <a:tab pos="266700" algn="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全部</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国产自主可控</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及完善的国密支持</a:t>
            </a:r>
            <a:r>
              <a:rPr lang="en-US" altLang="zh-CN" sz="1600" kern="100" noProof="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noProof="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国内第一个通过</a:t>
            </a:r>
            <a:r>
              <a:rPr kumimoji="0" lang="zh-CN" altLang="en-US"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rPr>
              <a:t>工信部区块链标准测试</a:t>
            </a:r>
            <a:endParaRPr kumimoji="0" lang="en-US" altLang="zh-CN" sz="1600" b="1" i="0" u="none" strike="noStrike" kern="100" cap="none" spc="0" normalizeH="0" baseline="0" noProof="0" dirty="0">
              <a:ln>
                <a:noFill/>
              </a:ln>
              <a:solidFill>
                <a:srgbClr val="2F6EA7"/>
              </a:solidFill>
              <a:effectLst/>
              <a:uLnTx/>
              <a:uFillTx/>
              <a:latin typeface="微软雅黑" pitchFamily="34" charset="-122"/>
              <a:ea typeface="微软雅黑" pitchFamily="34" charset="-122"/>
            </a:endParaRPr>
          </a:p>
          <a:p>
            <a:pPr marL="216000" marR="0" lvl="0" indent="-216000" algn="just" defTabSz="914400" rtl="0" eaLnBrk="1" fontAlgn="auto" latinLnBrk="0" hangingPunct="1">
              <a:lnSpc>
                <a:spcPct val="125000"/>
              </a:lnSpc>
              <a:spcBef>
                <a:spcPts val="0"/>
              </a:spcBef>
              <a:spcAft>
                <a:spcPts val="0"/>
              </a:spcAft>
              <a:buClrTx/>
              <a:buSzTx/>
              <a:buFont typeface="Wingdings" panose="05000000000000000000" pitchFamily="2" charset="2"/>
              <a:buChar char=""/>
              <a:tabLst>
                <a:tab pos="266700" algn="l"/>
              </a:tabLst>
              <a:defRPr/>
            </a:pPr>
            <a:r>
              <a:rPr lang="zh-CN" altLang="en-US" sz="1600" kern="100" noProof="0" dirty="0">
                <a:latin typeface="微软雅黑" pitchFamily="34" charset="-122"/>
                <a:ea typeface="微软雅黑" pitchFamily="34" charset="-122"/>
              </a:rPr>
              <a:t>目前已经在</a:t>
            </a:r>
            <a:r>
              <a:rPr lang="zh-CN" altLang="en-US" sz="1600" b="1" kern="100" dirty="0">
                <a:solidFill>
                  <a:srgbClr val="2F6EA7"/>
                </a:solidFill>
                <a:latin typeface="微软雅黑" pitchFamily="34" charset="-122"/>
                <a:ea typeface="微软雅黑" pitchFamily="34" charset="-122"/>
              </a:rPr>
              <a:t>二十余家大中型</a:t>
            </a:r>
            <a:r>
              <a:rPr lang="zh-CN" altLang="en-US" sz="1600" b="1" kern="100" noProof="0" dirty="0">
                <a:solidFill>
                  <a:srgbClr val="2F6EA7"/>
                </a:solidFill>
                <a:latin typeface="微软雅黑" pitchFamily="34" charset="-122"/>
                <a:ea typeface="微软雅黑" pitchFamily="34" charset="-122"/>
              </a:rPr>
              <a:t>金融机构上线</a:t>
            </a:r>
            <a:r>
              <a:rPr lang="zh-CN" altLang="en-US" sz="1600" kern="100" noProof="0" dirty="0">
                <a:latin typeface="微软雅黑" pitchFamily="34" charset="-122"/>
                <a:ea typeface="微软雅黑" pitchFamily="34" charset="-122"/>
              </a:rPr>
              <a:t>使用</a:t>
            </a:r>
            <a:endParaRPr kumimoji="0" lang="en-US" altLang="zh-CN" sz="16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20" name="组合 49">
            <a:extLst>
              <a:ext uri="{FF2B5EF4-FFF2-40B4-BE49-F238E27FC236}">
                <a16:creationId xmlns:a16="http://schemas.microsoft.com/office/drawing/2014/main" id="{BEC39B36-A14E-3640-ACBB-2EA36A5BD80B}"/>
              </a:ext>
            </a:extLst>
          </p:cNvPr>
          <p:cNvGrpSpPr/>
          <p:nvPr/>
        </p:nvGrpSpPr>
        <p:grpSpPr>
          <a:xfrm>
            <a:off x="375461" y="3207741"/>
            <a:ext cx="1071349" cy="1071349"/>
            <a:chOff x="545280" y="3485835"/>
            <a:chExt cx="1071349" cy="1071349"/>
          </a:xfrm>
        </p:grpSpPr>
        <p:sp>
          <p:nvSpPr>
            <p:cNvPr id="21" name="椭圆 50">
              <a:extLst>
                <a:ext uri="{FF2B5EF4-FFF2-40B4-BE49-F238E27FC236}">
                  <a16:creationId xmlns:a16="http://schemas.microsoft.com/office/drawing/2014/main" id="{D933823A-CDC5-0F4F-954F-34E84A26DBBD}"/>
                </a:ext>
              </a:extLst>
            </p:cNvPr>
            <p:cNvSpPr/>
            <p:nvPr/>
          </p:nvSpPr>
          <p:spPr>
            <a:xfrm>
              <a:off x="545280" y="3485835"/>
              <a:ext cx="1071349" cy="1071349"/>
            </a:xfrm>
            <a:prstGeom prst="ellipse">
              <a:avLst/>
            </a:prstGeom>
            <a:solidFill>
              <a:srgbClr val="176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2" name="图片 51">
              <a:extLst>
                <a:ext uri="{FF2B5EF4-FFF2-40B4-BE49-F238E27FC236}">
                  <a16:creationId xmlns:a16="http://schemas.microsoft.com/office/drawing/2014/main" id="{194C650F-3C55-6E40-88EB-3CCC5575E79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76360" y="3616509"/>
              <a:ext cx="810000" cy="810000"/>
            </a:xfrm>
            <a:prstGeom prst="rect">
              <a:avLst/>
            </a:prstGeom>
          </p:spPr>
        </p:pic>
      </p:grpSp>
      <p:pic>
        <p:nvPicPr>
          <p:cNvPr id="23" name="Picture 20">
            <a:extLst>
              <a:ext uri="{FF2B5EF4-FFF2-40B4-BE49-F238E27FC236}">
                <a16:creationId xmlns:a16="http://schemas.microsoft.com/office/drawing/2014/main" id="{A4645A03-9132-4A42-A35F-776BC1855D5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52648" y="1031934"/>
            <a:ext cx="4613091" cy="2648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 name="Picture 2" descr="Picture 2"/>
          <p:cNvPicPr>
            <a:picLocks noChangeAspect="1"/>
          </p:cNvPicPr>
          <p:nvPr/>
        </p:nvPicPr>
        <p:blipFill>
          <a:blip r:embed="rId3">
            <a:extLst/>
          </a:blip>
          <a:stretch>
            <a:fillRect/>
          </a:stretch>
        </p:blipFill>
        <p:spPr>
          <a:xfrm>
            <a:off x="2586894" y="1641638"/>
            <a:ext cx="1475777" cy="593354"/>
          </a:xfrm>
          <a:prstGeom prst="rect">
            <a:avLst/>
          </a:prstGeom>
          <a:ln w="12700">
            <a:miter lim="400000"/>
          </a:ln>
        </p:spPr>
      </p:pic>
      <p:pic>
        <p:nvPicPr>
          <p:cNvPr id="1722" name="图片 5" descr="图片 5"/>
          <p:cNvPicPr>
            <a:picLocks noChangeAspect="1"/>
          </p:cNvPicPr>
          <p:nvPr/>
        </p:nvPicPr>
        <p:blipFill>
          <a:blip r:embed="rId4">
            <a:extLst/>
          </a:blip>
          <a:stretch>
            <a:fillRect/>
          </a:stretch>
        </p:blipFill>
        <p:spPr>
          <a:xfrm>
            <a:off x="9664938" y="3101405"/>
            <a:ext cx="2019401" cy="846677"/>
          </a:xfrm>
          <a:prstGeom prst="rect">
            <a:avLst/>
          </a:prstGeom>
          <a:ln w="12700">
            <a:miter lim="400000"/>
          </a:ln>
        </p:spPr>
      </p:pic>
      <p:pic>
        <p:nvPicPr>
          <p:cNvPr id="1723" name="图片 6" descr="图片 6"/>
          <p:cNvPicPr>
            <a:picLocks noChangeAspect="1"/>
          </p:cNvPicPr>
          <p:nvPr/>
        </p:nvPicPr>
        <p:blipFill>
          <a:blip r:embed="rId5">
            <a:extLst/>
          </a:blip>
          <a:stretch>
            <a:fillRect/>
          </a:stretch>
        </p:blipFill>
        <p:spPr>
          <a:xfrm>
            <a:off x="6212140" y="2349880"/>
            <a:ext cx="1665128" cy="698141"/>
          </a:xfrm>
          <a:prstGeom prst="rect">
            <a:avLst/>
          </a:prstGeom>
          <a:ln w="12700">
            <a:miter lim="400000"/>
          </a:ln>
        </p:spPr>
      </p:pic>
      <p:pic>
        <p:nvPicPr>
          <p:cNvPr id="1724" name="图片 7" descr="图片 7"/>
          <p:cNvPicPr>
            <a:picLocks noChangeAspect="1"/>
          </p:cNvPicPr>
          <p:nvPr/>
        </p:nvPicPr>
        <p:blipFill>
          <a:blip r:embed="rId6">
            <a:extLst/>
          </a:blip>
          <a:stretch>
            <a:fillRect/>
          </a:stretch>
        </p:blipFill>
        <p:spPr>
          <a:xfrm>
            <a:off x="8034590" y="4707239"/>
            <a:ext cx="1685839" cy="704988"/>
          </a:xfrm>
          <a:prstGeom prst="rect">
            <a:avLst/>
          </a:prstGeom>
          <a:ln w="12700">
            <a:miter lim="400000"/>
          </a:ln>
        </p:spPr>
      </p:pic>
      <p:pic>
        <p:nvPicPr>
          <p:cNvPr id="1725" name="图片 8" descr="图片 8"/>
          <p:cNvPicPr>
            <a:picLocks noChangeAspect="1"/>
          </p:cNvPicPr>
          <p:nvPr/>
        </p:nvPicPr>
        <p:blipFill>
          <a:blip r:embed="rId7">
            <a:extLst/>
          </a:blip>
          <a:stretch>
            <a:fillRect/>
          </a:stretch>
        </p:blipFill>
        <p:spPr>
          <a:xfrm>
            <a:off x="9773129" y="2321954"/>
            <a:ext cx="1803021" cy="753992"/>
          </a:xfrm>
          <a:prstGeom prst="rect">
            <a:avLst/>
          </a:prstGeom>
          <a:ln w="12700">
            <a:miter lim="400000"/>
          </a:ln>
        </p:spPr>
      </p:pic>
      <p:pic>
        <p:nvPicPr>
          <p:cNvPr id="1726" name="图片 9" descr="图片 9"/>
          <p:cNvPicPr>
            <a:picLocks noChangeAspect="1"/>
          </p:cNvPicPr>
          <p:nvPr/>
        </p:nvPicPr>
        <p:blipFill>
          <a:blip r:embed="rId8">
            <a:extLst/>
          </a:blip>
          <a:stretch>
            <a:fillRect/>
          </a:stretch>
        </p:blipFill>
        <p:spPr>
          <a:xfrm>
            <a:off x="2285056" y="3088815"/>
            <a:ext cx="2079453" cy="871855"/>
          </a:xfrm>
          <a:prstGeom prst="rect">
            <a:avLst/>
          </a:prstGeom>
          <a:ln w="12700">
            <a:miter lim="400000"/>
          </a:ln>
        </p:spPr>
      </p:pic>
      <p:pic>
        <p:nvPicPr>
          <p:cNvPr id="1727" name="图片 10" descr="图片 10"/>
          <p:cNvPicPr>
            <a:picLocks noChangeAspect="1"/>
          </p:cNvPicPr>
          <p:nvPr/>
        </p:nvPicPr>
        <p:blipFill>
          <a:blip r:embed="rId9">
            <a:extLst/>
          </a:blip>
          <a:stretch>
            <a:fillRect/>
          </a:stretch>
        </p:blipFill>
        <p:spPr>
          <a:xfrm>
            <a:off x="397231" y="2296329"/>
            <a:ext cx="1925575" cy="805243"/>
          </a:xfrm>
          <a:prstGeom prst="rect">
            <a:avLst/>
          </a:prstGeom>
          <a:ln w="12700">
            <a:miter lim="400000"/>
          </a:ln>
        </p:spPr>
      </p:pic>
      <p:pic>
        <p:nvPicPr>
          <p:cNvPr id="1728" name="图片 11" descr="图片 11"/>
          <p:cNvPicPr>
            <a:picLocks noChangeAspect="1"/>
          </p:cNvPicPr>
          <p:nvPr/>
        </p:nvPicPr>
        <p:blipFill>
          <a:blip r:embed="rId10">
            <a:extLst/>
          </a:blip>
          <a:stretch>
            <a:fillRect/>
          </a:stretch>
        </p:blipFill>
        <p:spPr>
          <a:xfrm>
            <a:off x="4266889" y="3101405"/>
            <a:ext cx="2024660" cy="846677"/>
          </a:xfrm>
          <a:prstGeom prst="rect">
            <a:avLst/>
          </a:prstGeom>
          <a:ln w="12700">
            <a:miter lim="400000"/>
          </a:ln>
        </p:spPr>
      </p:pic>
      <p:pic>
        <p:nvPicPr>
          <p:cNvPr id="1729" name="图片 12" descr="图片 12"/>
          <p:cNvPicPr>
            <a:picLocks noChangeAspect="1"/>
          </p:cNvPicPr>
          <p:nvPr/>
        </p:nvPicPr>
        <p:blipFill>
          <a:blip r:embed="rId11">
            <a:extLst/>
          </a:blip>
          <a:stretch>
            <a:fillRect/>
          </a:stretch>
        </p:blipFill>
        <p:spPr>
          <a:xfrm>
            <a:off x="7865180" y="3101405"/>
            <a:ext cx="2024660" cy="846677"/>
          </a:xfrm>
          <a:prstGeom prst="rect">
            <a:avLst/>
          </a:prstGeom>
          <a:ln w="12700">
            <a:miter lim="400000"/>
          </a:ln>
        </p:spPr>
      </p:pic>
      <p:pic>
        <p:nvPicPr>
          <p:cNvPr id="1730" name="图片 14" descr="图片 14"/>
          <p:cNvPicPr>
            <a:picLocks noChangeAspect="1"/>
          </p:cNvPicPr>
          <p:nvPr/>
        </p:nvPicPr>
        <p:blipFill>
          <a:blip r:embed="rId12">
            <a:extLst/>
          </a:blip>
          <a:stretch>
            <a:fillRect/>
          </a:stretch>
        </p:blipFill>
        <p:spPr>
          <a:xfrm>
            <a:off x="442190" y="3140923"/>
            <a:ext cx="1835656" cy="767639"/>
          </a:xfrm>
          <a:prstGeom prst="rect">
            <a:avLst/>
          </a:prstGeom>
          <a:ln w="12700">
            <a:miter lim="400000"/>
          </a:ln>
        </p:spPr>
      </p:pic>
      <p:pic>
        <p:nvPicPr>
          <p:cNvPr id="1731" name="图片 15" descr="图片 15"/>
          <p:cNvPicPr>
            <a:picLocks noChangeAspect="1"/>
          </p:cNvPicPr>
          <p:nvPr/>
        </p:nvPicPr>
        <p:blipFill>
          <a:blip r:embed="rId13">
            <a:extLst/>
          </a:blip>
          <a:stretch>
            <a:fillRect/>
          </a:stretch>
        </p:blipFill>
        <p:spPr>
          <a:xfrm>
            <a:off x="9860198" y="4718262"/>
            <a:ext cx="1628881" cy="682942"/>
          </a:xfrm>
          <a:prstGeom prst="rect">
            <a:avLst/>
          </a:prstGeom>
          <a:ln w="12700">
            <a:miter lim="400000"/>
          </a:ln>
        </p:spPr>
      </p:pic>
      <p:pic>
        <p:nvPicPr>
          <p:cNvPr id="1732" name="图片 16" descr="图片 16"/>
          <p:cNvPicPr>
            <a:picLocks noChangeAspect="1"/>
          </p:cNvPicPr>
          <p:nvPr/>
        </p:nvPicPr>
        <p:blipFill>
          <a:blip r:embed="rId14">
            <a:extLst/>
          </a:blip>
          <a:stretch>
            <a:fillRect/>
          </a:stretch>
        </p:blipFill>
        <p:spPr>
          <a:xfrm>
            <a:off x="9591940" y="729403"/>
            <a:ext cx="2165397" cy="905531"/>
          </a:xfrm>
          <a:prstGeom prst="rect">
            <a:avLst/>
          </a:prstGeom>
          <a:ln w="12700">
            <a:miter lim="400000"/>
          </a:ln>
        </p:spPr>
      </p:pic>
      <p:pic>
        <p:nvPicPr>
          <p:cNvPr id="1733" name="图片 17" descr="图片 17"/>
          <p:cNvPicPr>
            <a:picLocks noChangeAspect="1"/>
          </p:cNvPicPr>
          <p:nvPr/>
        </p:nvPicPr>
        <p:blipFill>
          <a:blip r:embed="rId15">
            <a:extLst/>
          </a:blip>
          <a:stretch>
            <a:fillRect/>
          </a:stretch>
        </p:blipFill>
        <p:spPr>
          <a:xfrm>
            <a:off x="7867808" y="2275612"/>
            <a:ext cx="2019401" cy="846677"/>
          </a:xfrm>
          <a:prstGeom prst="rect">
            <a:avLst/>
          </a:prstGeom>
          <a:ln w="12700">
            <a:miter lim="400000"/>
          </a:ln>
        </p:spPr>
      </p:pic>
      <p:pic>
        <p:nvPicPr>
          <p:cNvPr id="1734" name="图片 18" descr="图片 18"/>
          <p:cNvPicPr>
            <a:picLocks noChangeAspect="1"/>
          </p:cNvPicPr>
          <p:nvPr/>
        </p:nvPicPr>
        <p:blipFill>
          <a:blip r:embed="rId16">
            <a:extLst/>
          </a:blip>
          <a:stretch>
            <a:fillRect/>
          </a:stretch>
        </p:blipFill>
        <p:spPr>
          <a:xfrm>
            <a:off x="4269518" y="758831"/>
            <a:ext cx="2019401" cy="846677"/>
          </a:xfrm>
          <a:prstGeom prst="rect">
            <a:avLst/>
          </a:prstGeom>
          <a:ln w="12700">
            <a:miter lim="400000"/>
          </a:ln>
        </p:spPr>
      </p:pic>
      <p:pic>
        <p:nvPicPr>
          <p:cNvPr id="1735" name="图片 19" descr="图片 19"/>
          <p:cNvPicPr>
            <a:picLocks noChangeAspect="1"/>
          </p:cNvPicPr>
          <p:nvPr/>
        </p:nvPicPr>
        <p:blipFill>
          <a:blip r:embed="rId17">
            <a:extLst/>
          </a:blip>
          <a:stretch>
            <a:fillRect/>
          </a:stretch>
        </p:blipFill>
        <p:spPr>
          <a:xfrm>
            <a:off x="2425645" y="5558192"/>
            <a:ext cx="1798273" cy="752006"/>
          </a:xfrm>
          <a:prstGeom prst="rect">
            <a:avLst/>
          </a:prstGeom>
          <a:ln w="12700">
            <a:miter lim="400000"/>
          </a:ln>
        </p:spPr>
      </p:pic>
      <p:pic>
        <p:nvPicPr>
          <p:cNvPr id="1736" name="图片 20" descr="图片 20"/>
          <p:cNvPicPr>
            <a:picLocks noChangeAspect="1"/>
          </p:cNvPicPr>
          <p:nvPr/>
        </p:nvPicPr>
        <p:blipFill>
          <a:blip r:embed="rId18">
            <a:extLst/>
          </a:blip>
          <a:stretch>
            <a:fillRect/>
          </a:stretch>
        </p:blipFill>
        <p:spPr>
          <a:xfrm>
            <a:off x="6145567" y="4683731"/>
            <a:ext cx="1798273" cy="752006"/>
          </a:xfrm>
          <a:prstGeom prst="rect">
            <a:avLst/>
          </a:prstGeom>
          <a:ln w="12700">
            <a:miter lim="400000"/>
          </a:ln>
        </p:spPr>
      </p:pic>
      <p:pic>
        <p:nvPicPr>
          <p:cNvPr id="1737" name="图片 21" descr="图片 21"/>
          <p:cNvPicPr>
            <a:picLocks noChangeAspect="1"/>
          </p:cNvPicPr>
          <p:nvPr/>
        </p:nvPicPr>
        <p:blipFill>
          <a:blip r:embed="rId19">
            <a:extLst/>
          </a:blip>
          <a:stretch>
            <a:fillRect/>
          </a:stretch>
        </p:blipFill>
        <p:spPr>
          <a:xfrm>
            <a:off x="460881" y="4683731"/>
            <a:ext cx="1798274" cy="752006"/>
          </a:xfrm>
          <a:prstGeom prst="rect">
            <a:avLst/>
          </a:prstGeom>
          <a:ln w="12700">
            <a:miter lim="400000"/>
          </a:ln>
        </p:spPr>
      </p:pic>
      <p:pic>
        <p:nvPicPr>
          <p:cNvPr id="1738" name="图片 22" descr="图片 22"/>
          <p:cNvPicPr>
            <a:picLocks noChangeAspect="1"/>
          </p:cNvPicPr>
          <p:nvPr/>
        </p:nvPicPr>
        <p:blipFill>
          <a:blip r:embed="rId20">
            <a:extLst/>
          </a:blip>
          <a:stretch>
            <a:fillRect/>
          </a:stretch>
        </p:blipFill>
        <p:spPr>
          <a:xfrm>
            <a:off x="466461" y="5560526"/>
            <a:ext cx="1787114" cy="747339"/>
          </a:xfrm>
          <a:prstGeom prst="rect">
            <a:avLst/>
          </a:prstGeom>
          <a:ln w="12700">
            <a:miter lim="400000"/>
          </a:ln>
        </p:spPr>
      </p:pic>
      <p:pic>
        <p:nvPicPr>
          <p:cNvPr id="1739" name="图片 23" descr="图片 23"/>
          <p:cNvPicPr>
            <a:picLocks noChangeAspect="1"/>
          </p:cNvPicPr>
          <p:nvPr/>
        </p:nvPicPr>
        <p:blipFill>
          <a:blip r:embed="rId21">
            <a:extLst/>
          </a:blip>
          <a:stretch>
            <a:fillRect/>
          </a:stretch>
        </p:blipFill>
        <p:spPr>
          <a:xfrm>
            <a:off x="2377194" y="784873"/>
            <a:ext cx="1895178" cy="794594"/>
          </a:xfrm>
          <a:prstGeom prst="rect">
            <a:avLst/>
          </a:prstGeom>
          <a:ln w="12700">
            <a:miter lim="400000"/>
          </a:ln>
        </p:spPr>
      </p:pic>
      <p:pic>
        <p:nvPicPr>
          <p:cNvPr id="1740" name="图片 24" descr="图片 24"/>
          <p:cNvPicPr>
            <a:picLocks noChangeAspect="1"/>
          </p:cNvPicPr>
          <p:nvPr/>
        </p:nvPicPr>
        <p:blipFill>
          <a:blip r:embed="rId22">
            <a:extLst/>
          </a:blip>
          <a:stretch>
            <a:fillRect/>
          </a:stretch>
        </p:blipFill>
        <p:spPr>
          <a:xfrm>
            <a:off x="4538038" y="4749784"/>
            <a:ext cx="1482361" cy="619898"/>
          </a:xfrm>
          <a:prstGeom prst="rect">
            <a:avLst/>
          </a:prstGeom>
          <a:ln w="12700">
            <a:miter lim="400000"/>
          </a:ln>
        </p:spPr>
      </p:pic>
      <p:pic>
        <p:nvPicPr>
          <p:cNvPr id="1741" name="图片 25" descr="图片 25"/>
          <p:cNvPicPr>
            <a:picLocks noChangeAspect="1"/>
          </p:cNvPicPr>
          <p:nvPr/>
        </p:nvPicPr>
        <p:blipFill>
          <a:blip r:embed="rId23">
            <a:extLst/>
          </a:blip>
          <a:stretch>
            <a:fillRect/>
          </a:stretch>
        </p:blipFill>
        <p:spPr>
          <a:xfrm>
            <a:off x="9846825" y="1592137"/>
            <a:ext cx="1655629" cy="692356"/>
          </a:xfrm>
          <a:prstGeom prst="rect">
            <a:avLst/>
          </a:prstGeom>
          <a:ln w="12700">
            <a:miter lim="400000"/>
          </a:ln>
        </p:spPr>
      </p:pic>
      <p:pic>
        <p:nvPicPr>
          <p:cNvPr id="1742" name="图片 26" descr="图片 26"/>
          <p:cNvPicPr>
            <a:picLocks noChangeAspect="1"/>
          </p:cNvPicPr>
          <p:nvPr/>
        </p:nvPicPr>
        <p:blipFill>
          <a:blip r:embed="rId24">
            <a:extLst/>
          </a:blip>
          <a:srcRect l="10762" t="13243" r="12641" b="9962"/>
          <a:stretch>
            <a:fillRect/>
          </a:stretch>
        </p:blipFill>
        <p:spPr>
          <a:xfrm>
            <a:off x="2522542" y="2362594"/>
            <a:ext cx="1604481" cy="672712"/>
          </a:xfrm>
          <a:prstGeom prst="rect">
            <a:avLst/>
          </a:prstGeom>
          <a:ln w="12700">
            <a:miter lim="400000"/>
          </a:ln>
        </p:spPr>
      </p:pic>
      <p:pic>
        <p:nvPicPr>
          <p:cNvPr id="1743" name="图片 27" descr="图片 27"/>
          <p:cNvPicPr>
            <a:picLocks noChangeAspect="1"/>
          </p:cNvPicPr>
          <p:nvPr/>
        </p:nvPicPr>
        <p:blipFill>
          <a:blip r:embed="rId25">
            <a:extLst/>
          </a:blip>
          <a:stretch>
            <a:fillRect/>
          </a:stretch>
        </p:blipFill>
        <p:spPr>
          <a:xfrm>
            <a:off x="4269518" y="1514977"/>
            <a:ext cx="2019401" cy="846677"/>
          </a:xfrm>
          <a:prstGeom prst="rect">
            <a:avLst/>
          </a:prstGeom>
          <a:ln w="12700">
            <a:miter lim="400000"/>
          </a:ln>
        </p:spPr>
      </p:pic>
      <p:pic>
        <p:nvPicPr>
          <p:cNvPr id="1744" name="图片 28" descr="图片 28"/>
          <p:cNvPicPr>
            <a:picLocks noChangeAspect="1"/>
          </p:cNvPicPr>
          <p:nvPr/>
        </p:nvPicPr>
        <p:blipFill>
          <a:blip r:embed="rId26">
            <a:extLst/>
          </a:blip>
          <a:stretch>
            <a:fillRect/>
          </a:stretch>
        </p:blipFill>
        <p:spPr>
          <a:xfrm>
            <a:off x="6097115" y="1541019"/>
            <a:ext cx="1895178" cy="794594"/>
          </a:xfrm>
          <a:prstGeom prst="rect">
            <a:avLst/>
          </a:prstGeom>
          <a:ln w="12700">
            <a:miter lim="400000"/>
          </a:ln>
        </p:spPr>
      </p:pic>
      <p:sp>
        <p:nvSpPr>
          <p:cNvPr id="1745" name="直接连接符 48"/>
          <p:cNvSpPr/>
          <p:nvPr/>
        </p:nvSpPr>
        <p:spPr>
          <a:xfrm>
            <a:off x="460882" y="4332568"/>
            <a:ext cx="11129379" cy="1"/>
          </a:xfrm>
          <a:prstGeom prst="line">
            <a:avLst/>
          </a:prstGeom>
          <a:ln w="12700">
            <a:solidFill>
              <a:srgbClr val="2E75B6"/>
            </a:solidFill>
            <a:miter/>
          </a:ln>
        </p:spPr>
        <p:txBody>
          <a:bodyPr lIns="45719" rIns="45719"/>
          <a:lstStyle/>
          <a:p>
            <a:endParaRPr/>
          </a:p>
        </p:txBody>
      </p:sp>
      <p:pic>
        <p:nvPicPr>
          <p:cNvPr id="1746" name="图片 33" descr="图片 33"/>
          <p:cNvPicPr>
            <a:picLocks noChangeAspect="1"/>
          </p:cNvPicPr>
          <p:nvPr/>
        </p:nvPicPr>
        <p:blipFill>
          <a:blip r:embed="rId27">
            <a:extLst/>
          </a:blip>
          <a:stretch>
            <a:fillRect/>
          </a:stretch>
        </p:blipFill>
        <p:spPr>
          <a:xfrm>
            <a:off x="557778" y="1485550"/>
            <a:ext cx="1604480" cy="905529"/>
          </a:xfrm>
          <a:prstGeom prst="rect">
            <a:avLst/>
          </a:prstGeom>
          <a:ln w="12700">
            <a:miter lim="400000"/>
          </a:ln>
        </p:spPr>
      </p:pic>
      <p:pic>
        <p:nvPicPr>
          <p:cNvPr id="1747" name="Picture 4" descr="Picture 4"/>
          <p:cNvPicPr>
            <a:picLocks noChangeAspect="1"/>
          </p:cNvPicPr>
          <p:nvPr/>
        </p:nvPicPr>
        <p:blipFill>
          <a:blip r:embed="rId28">
            <a:extLst/>
          </a:blip>
          <a:stretch>
            <a:fillRect/>
          </a:stretch>
        </p:blipFill>
        <p:spPr>
          <a:xfrm>
            <a:off x="8191662" y="1659036"/>
            <a:ext cx="1371695" cy="558558"/>
          </a:xfrm>
          <a:prstGeom prst="rect">
            <a:avLst/>
          </a:prstGeom>
          <a:ln w="12700">
            <a:miter lim="400000"/>
          </a:ln>
        </p:spPr>
      </p:pic>
      <p:pic>
        <p:nvPicPr>
          <p:cNvPr id="1748" name="Picture 6" descr="Picture 6"/>
          <p:cNvPicPr>
            <a:picLocks noChangeAspect="1"/>
          </p:cNvPicPr>
          <p:nvPr/>
        </p:nvPicPr>
        <p:blipFill>
          <a:blip r:embed="rId29">
            <a:extLst/>
          </a:blip>
          <a:stretch>
            <a:fillRect/>
          </a:stretch>
        </p:blipFill>
        <p:spPr>
          <a:xfrm>
            <a:off x="6365650" y="3248878"/>
            <a:ext cx="1358107" cy="551731"/>
          </a:xfrm>
          <a:prstGeom prst="rect">
            <a:avLst/>
          </a:prstGeom>
          <a:ln w="12700">
            <a:miter lim="400000"/>
          </a:ln>
        </p:spPr>
      </p:pic>
      <p:grpSp>
        <p:nvGrpSpPr>
          <p:cNvPr id="1751" name="组合 41"/>
          <p:cNvGrpSpPr/>
          <p:nvPr/>
        </p:nvGrpSpPr>
        <p:grpSpPr>
          <a:xfrm>
            <a:off x="4538252" y="2507581"/>
            <a:ext cx="1481934" cy="382739"/>
            <a:chOff x="0" y="0"/>
            <a:chExt cx="1481932" cy="382737"/>
          </a:xfrm>
        </p:grpSpPr>
        <p:pic>
          <p:nvPicPr>
            <p:cNvPr id="1749" name="Picture 18" descr="Picture 18"/>
            <p:cNvPicPr>
              <a:picLocks noChangeAspect="1"/>
            </p:cNvPicPr>
            <p:nvPr/>
          </p:nvPicPr>
          <p:blipFill>
            <a:blip r:embed="rId30">
              <a:extLst/>
            </a:blip>
            <a:stretch>
              <a:fillRect/>
            </a:stretch>
          </p:blipFill>
          <p:spPr>
            <a:xfrm>
              <a:off x="322261" y="0"/>
              <a:ext cx="1159672" cy="382738"/>
            </a:xfrm>
            <a:prstGeom prst="rect">
              <a:avLst/>
            </a:prstGeom>
            <a:ln w="12700" cap="flat">
              <a:noFill/>
              <a:miter lim="400000"/>
            </a:ln>
            <a:effectLst/>
          </p:spPr>
        </p:pic>
        <p:pic>
          <p:nvPicPr>
            <p:cNvPr id="1750" name="图片 51" descr="图片 51"/>
            <p:cNvPicPr>
              <a:picLocks noChangeAspect="1"/>
            </p:cNvPicPr>
            <p:nvPr/>
          </p:nvPicPr>
          <p:blipFill>
            <a:blip r:embed="rId31">
              <a:extLst/>
            </a:blip>
            <a:stretch>
              <a:fillRect/>
            </a:stretch>
          </p:blipFill>
          <p:spPr>
            <a:xfrm>
              <a:off x="0" y="27997"/>
              <a:ext cx="322262" cy="326199"/>
            </a:xfrm>
            <a:prstGeom prst="rect">
              <a:avLst/>
            </a:prstGeom>
            <a:ln w="12700" cap="flat">
              <a:noFill/>
              <a:miter lim="400000"/>
            </a:ln>
            <a:effectLst/>
          </p:spPr>
        </p:pic>
      </p:grpSp>
      <p:pic>
        <p:nvPicPr>
          <p:cNvPr id="1752" name="Picture 4" descr="Picture 4"/>
          <p:cNvPicPr>
            <a:picLocks noChangeAspect="1"/>
          </p:cNvPicPr>
          <p:nvPr/>
        </p:nvPicPr>
        <p:blipFill>
          <a:blip r:embed="rId32">
            <a:extLst/>
          </a:blip>
          <a:stretch>
            <a:fillRect/>
          </a:stretch>
        </p:blipFill>
        <p:spPr>
          <a:xfrm>
            <a:off x="2745335" y="4898821"/>
            <a:ext cx="1158893" cy="321823"/>
          </a:xfrm>
          <a:prstGeom prst="rect">
            <a:avLst/>
          </a:prstGeom>
          <a:ln w="12700">
            <a:miter lim="400000"/>
          </a:ln>
        </p:spPr>
      </p:pic>
      <p:pic>
        <p:nvPicPr>
          <p:cNvPr id="1753" name="Picture 2" descr="Picture 2"/>
          <p:cNvPicPr>
            <a:picLocks noChangeAspect="1"/>
          </p:cNvPicPr>
          <p:nvPr/>
        </p:nvPicPr>
        <p:blipFill>
          <a:blip r:embed="rId33">
            <a:extLst/>
          </a:blip>
          <a:stretch>
            <a:fillRect/>
          </a:stretch>
        </p:blipFill>
        <p:spPr>
          <a:xfrm>
            <a:off x="6457965" y="935739"/>
            <a:ext cx="1173480" cy="492862"/>
          </a:xfrm>
          <a:prstGeom prst="rect">
            <a:avLst/>
          </a:prstGeom>
          <a:ln w="12700">
            <a:miter lim="400000"/>
          </a:ln>
        </p:spPr>
      </p:pic>
      <p:pic>
        <p:nvPicPr>
          <p:cNvPr id="1754" name="图片 42" descr="图片 42"/>
          <p:cNvPicPr>
            <a:picLocks noChangeAspect="1"/>
          </p:cNvPicPr>
          <p:nvPr/>
        </p:nvPicPr>
        <p:blipFill>
          <a:blip r:embed="rId34">
            <a:extLst/>
          </a:blip>
          <a:stretch>
            <a:fillRect/>
          </a:stretch>
        </p:blipFill>
        <p:spPr>
          <a:xfrm>
            <a:off x="4949697" y="5609285"/>
            <a:ext cx="659044" cy="649821"/>
          </a:xfrm>
          <a:prstGeom prst="rect">
            <a:avLst/>
          </a:prstGeom>
          <a:ln w="12700">
            <a:miter lim="400000"/>
          </a:ln>
        </p:spPr>
      </p:pic>
      <p:pic>
        <p:nvPicPr>
          <p:cNvPr id="1755" name="Picture 2" descr="Picture 2"/>
          <p:cNvPicPr>
            <a:picLocks noChangeAspect="1"/>
          </p:cNvPicPr>
          <p:nvPr/>
        </p:nvPicPr>
        <p:blipFill>
          <a:blip r:embed="rId35">
            <a:extLst/>
          </a:blip>
          <a:stretch>
            <a:fillRect/>
          </a:stretch>
        </p:blipFill>
        <p:spPr>
          <a:xfrm>
            <a:off x="8139620" y="980570"/>
            <a:ext cx="1475778" cy="403197"/>
          </a:xfrm>
          <a:prstGeom prst="rect">
            <a:avLst/>
          </a:prstGeom>
          <a:ln w="12700">
            <a:miter lim="400000"/>
          </a:ln>
        </p:spPr>
      </p:pic>
      <p:pic>
        <p:nvPicPr>
          <p:cNvPr id="1756" name="Picture 2" descr="Picture 2"/>
          <p:cNvPicPr>
            <a:picLocks noChangeAspect="1"/>
          </p:cNvPicPr>
          <p:nvPr/>
        </p:nvPicPr>
        <p:blipFill>
          <a:blip r:embed="rId36">
            <a:extLst/>
          </a:blip>
          <a:srcRect t="17554"/>
          <a:stretch>
            <a:fillRect/>
          </a:stretch>
        </p:blipFill>
        <p:spPr>
          <a:xfrm>
            <a:off x="655712" y="1013368"/>
            <a:ext cx="1408612" cy="368682"/>
          </a:xfrm>
          <a:prstGeom prst="rect">
            <a:avLst/>
          </a:prstGeom>
          <a:ln w="12700">
            <a:miter lim="400000"/>
          </a:ln>
        </p:spPr>
      </p:pic>
      <p:pic>
        <p:nvPicPr>
          <p:cNvPr id="1757" name="图片 47" descr="图片 47"/>
          <p:cNvPicPr>
            <a:picLocks noChangeAspect="1"/>
          </p:cNvPicPr>
          <p:nvPr/>
        </p:nvPicPr>
        <p:blipFill>
          <a:blip r:embed="rId37">
            <a:extLst/>
          </a:blip>
          <a:stretch>
            <a:fillRect/>
          </a:stretch>
        </p:blipFill>
        <p:spPr>
          <a:xfrm>
            <a:off x="6315967" y="5537768"/>
            <a:ext cx="1457476" cy="792855"/>
          </a:xfrm>
          <a:prstGeom prst="rect">
            <a:avLst/>
          </a:prstGeom>
          <a:ln w="12700">
            <a:miter lim="400000"/>
          </a:ln>
        </p:spPr>
      </p:pic>
      <p:pic>
        <p:nvPicPr>
          <p:cNvPr id="1758" name="图片 48" descr="图片 48"/>
          <p:cNvPicPr>
            <a:picLocks noChangeAspect="1"/>
          </p:cNvPicPr>
          <p:nvPr/>
        </p:nvPicPr>
        <p:blipFill>
          <a:blip r:embed="rId38">
            <a:extLst/>
          </a:blip>
          <a:stretch>
            <a:fillRect/>
          </a:stretch>
        </p:blipFill>
        <p:spPr>
          <a:xfrm>
            <a:off x="8450120" y="5736368"/>
            <a:ext cx="2793409" cy="395655"/>
          </a:xfrm>
          <a:prstGeom prst="rect">
            <a:avLst/>
          </a:prstGeom>
          <a:ln w="12700">
            <a:miter lim="400000"/>
          </a:ln>
        </p:spPr>
      </p:pic>
      <p:grpSp>
        <p:nvGrpSpPr>
          <p:cNvPr id="1761" name="矩形 52"/>
          <p:cNvGrpSpPr/>
          <p:nvPr/>
        </p:nvGrpSpPr>
        <p:grpSpPr>
          <a:xfrm>
            <a:off x="460881" y="4031824"/>
            <a:ext cx="1210590" cy="345441"/>
            <a:chOff x="0" y="0"/>
            <a:chExt cx="1210588" cy="345440"/>
          </a:xfrm>
        </p:grpSpPr>
        <p:sp>
          <p:nvSpPr>
            <p:cNvPr id="1759" name="矩形"/>
            <p:cNvSpPr/>
            <p:nvPr/>
          </p:nvSpPr>
          <p:spPr>
            <a:xfrm>
              <a:off x="0" y="44288"/>
              <a:ext cx="1210589" cy="256864"/>
            </a:xfrm>
            <a:prstGeom prst="rect">
              <a:avLst/>
            </a:prstGeom>
            <a:solidFill>
              <a:srgbClr val="2E75B6"/>
            </a:solidFill>
            <a:ln w="12700" cap="flat">
              <a:noFill/>
              <a:miter lim="400000"/>
            </a:ln>
            <a:effectLst/>
          </p:spPr>
          <p:txBody>
            <a:bodyPr wrap="square" lIns="45719" tIns="45719" rIns="45719" bIns="45719" numCol="1" anchor="ctr">
              <a:noAutofit/>
            </a:bodyPr>
            <a:lstStyle/>
            <a:p>
              <a:pPr algn="ctr"/>
              <a:endParaRPr/>
            </a:p>
          </p:txBody>
        </p:sp>
        <p:sp>
          <p:nvSpPr>
            <p:cNvPr id="1760" name="服务模式"/>
            <p:cNvSpPr txBox="1"/>
            <p:nvPr/>
          </p:nvSpPr>
          <p:spPr>
            <a:xfrm>
              <a:off x="0" y="0"/>
              <a:ext cx="1210589" cy="34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solidFill>
                    <a:srgbClr val="FFFFFF"/>
                  </a:solidFill>
                </a:defRPr>
              </a:lvl1pPr>
            </a:lstStyle>
            <a:p>
              <a:r>
                <a:t>服务模式</a:t>
              </a:r>
            </a:p>
          </p:txBody>
        </p:sp>
      </p:grpSp>
      <p:grpSp>
        <p:nvGrpSpPr>
          <p:cNvPr id="1764" name="矩形 53"/>
          <p:cNvGrpSpPr/>
          <p:nvPr/>
        </p:nvGrpSpPr>
        <p:grpSpPr>
          <a:xfrm>
            <a:off x="1671471" y="4292368"/>
            <a:ext cx="1210591" cy="345442"/>
            <a:chOff x="0" y="0"/>
            <a:chExt cx="1210589" cy="345441"/>
          </a:xfrm>
        </p:grpSpPr>
        <p:sp>
          <p:nvSpPr>
            <p:cNvPr id="1762" name="矩形"/>
            <p:cNvSpPr/>
            <p:nvPr/>
          </p:nvSpPr>
          <p:spPr>
            <a:xfrm>
              <a:off x="0" y="44288"/>
              <a:ext cx="1210589" cy="256864"/>
            </a:xfrm>
            <a:prstGeom prst="rect">
              <a:avLst/>
            </a:prstGeom>
            <a:solidFill>
              <a:srgbClr val="2E75B6"/>
            </a:solidFill>
            <a:ln w="12700" cap="flat">
              <a:noFill/>
              <a:miter lim="400000"/>
            </a:ln>
            <a:effectLst/>
          </p:spPr>
          <p:txBody>
            <a:bodyPr wrap="square" lIns="45719" tIns="45719" rIns="45719" bIns="45719" numCol="1" anchor="ctr">
              <a:noAutofit/>
            </a:bodyPr>
            <a:lstStyle/>
            <a:p>
              <a:pPr algn="ctr"/>
              <a:endParaRPr/>
            </a:p>
          </p:txBody>
        </p:sp>
        <p:sp>
          <p:nvSpPr>
            <p:cNvPr id="1763" name="合作模式"/>
            <p:cNvSpPr txBox="1"/>
            <p:nvPr/>
          </p:nvSpPr>
          <p:spPr>
            <a:xfrm>
              <a:off x="0" y="0"/>
              <a:ext cx="1210589" cy="3454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1400">
                  <a:solidFill>
                    <a:srgbClr val="FFFFFF"/>
                  </a:solidFill>
                </a:defRPr>
              </a:lvl1pPr>
            </a:lstStyle>
            <a:p>
              <a:r>
                <a:rPr dirty="0" err="1"/>
                <a:t>合作模式</a:t>
              </a:r>
              <a:endParaRPr dirty="0"/>
            </a:p>
          </p:txBody>
        </p:sp>
      </p:grpSp>
      <p:sp>
        <p:nvSpPr>
          <p:cNvPr id="1765" name="等腰三角形 54"/>
          <p:cNvSpPr/>
          <p:nvPr/>
        </p:nvSpPr>
        <p:spPr>
          <a:xfrm>
            <a:off x="460883" y="3950432"/>
            <a:ext cx="1210586" cy="129571"/>
          </a:xfrm>
          <a:prstGeom prst="triangle">
            <a:avLst/>
          </a:prstGeom>
          <a:solidFill>
            <a:srgbClr val="2E75B6"/>
          </a:solidFill>
          <a:ln w="12700">
            <a:miter lim="400000"/>
          </a:ln>
        </p:spPr>
        <p:txBody>
          <a:bodyPr lIns="45719" rIns="45719" anchor="ctr"/>
          <a:lstStyle/>
          <a:p>
            <a:pPr algn="ctr">
              <a:defRPr sz="1400">
                <a:solidFill>
                  <a:srgbClr val="FFFFFF"/>
                </a:solidFill>
              </a:defRPr>
            </a:pPr>
            <a:endParaRPr/>
          </a:p>
        </p:txBody>
      </p:sp>
      <p:sp>
        <p:nvSpPr>
          <p:cNvPr id="1766" name="等腰三角形 56"/>
          <p:cNvSpPr/>
          <p:nvPr/>
        </p:nvSpPr>
        <p:spPr>
          <a:xfrm rot="10800000">
            <a:off x="1671469" y="4594126"/>
            <a:ext cx="1210589" cy="129570"/>
          </a:xfrm>
          <a:prstGeom prst="triangle">
            <a:avLst/>
          </a:prstGeom>
          <a:solidFill>
            <a:srgbClr val="2E75B6"/>
          </a:solidFill>
          <a:ln w="12700">
            <a:miter lim="400000"/>
          </a:ln>
        </p:spPr>
        <p:txBody>
          <a:bodyPr lIns="45719" rIns="45719" anchor="ctr"/>
          <a:lstStyle/>
          <a:p>
            <a:pPr algn="ctr">
              <a:defRPr sz="1400">
                <a:solidFill>
                  <a:srgbClr val="FFFFFF"/>
                </a:solidFill>
              </a:defRPr>
            </a:pPr>
            <a:endParaRPr/>
          </a:p>
        </p:txBody>
      </p:sp>
      <p:sp>
        <p:nvSpPr>
          <p:cNvPr id="2" name="文本占位符 1">
            <a:extLst>
              <a:ext uri="{FF2B5EF4-FFF2-40B4-BE49-F238E27FC236}">
                <a16:creationId xmlns:a16="http://schemas.microsoft.com/office/drawing/2014/main" id="{9A99DBF9-EDD8-4524-8991-43D9AFC9C890}"/>
              </a:ext>
            </a:extLst>
          </p:cNvPr>
          <p:cNvSpPr>
            <a:spLocks noGrp="1"/>
          </p:cNvSpPr>
          <p:nvPr>
            <p:ph type="body" sz="quarter" idx="10"/>
          </p:nvPr>
        </p:nvSpPr>
        <p:spPr>
          <a:xfrm>
            <a:off x="399395" y="117160"/>
            <a:ext cx="1473480" cy="369332"/>
          </a:xfrm>
        </p:spPr>
        <p:txBody>
          <a:bodyPr/>
          <a:lstStyle/>
          <a:p>
            <a:r>
              <a:rPr lang="zh-CN" altLang="en-US" dirty="0"/>
              <a:t>一</a:t>
            </a:r>
            <a:r>
              <a:rPr lang="en-US" altLang="zh-CN" dirty="0"/>
              <a:t>. </a:t>
            </a:r>
            <a:r>
              <a:rPr lang="zh-CN" altLang="en-US" dirty="0"/>
              <a:t>公司介绍</a:t>
            </a:r>
          </a:p>
        </p:txBody>
      </p:sp>
      <p:sp>
        <p:nvSpPr>
          <p:cNvPr id="49" name="文本占位符 2">
            <a:extLst>
              <a:ext uri="{FF2B5EF4-FFF2-40B4-BE49-F238E27FC236}">
                <a16:creationId xmlns:a16="http://schemas.microsoft.com/office/drawing/2014/main" id="{0D439A8B-D317-47C1-B3D8-A5E1DBB0F511}"/>
              </a:ext>
            </a:extLst>
          </p:cNvPr>
          <p:cNvSpPr>
            <a:spLocks noGrp="1"/>
          </p:cNvSpPr>
          <p:nvPr>
            <p:ph type="body" sz="quarter" idx="11"/>
          </p:nvPr>
        </p:nvSpPr>
        <p:spPr>
          <a:xfrm>
            <a:off x="1979823" y="124693"/>
            <a:ext cx="1214142" cy="369332"/>
          </a:xfrm>
        </p:spPr>
        <p:txBody>
          <a:bodyPr/>
          <a:lstStyle/>
          <a:p>
            <a:r>
              <a:rPr lang="zh-CN" altLang="en-US" dirty="0"/>
              <a:t>合作伙伴</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61970D-C317-4552-B331-DA0752E238BB}"/>
              </a:ext>
            </a:extLst>
          </p:cNvPr>
          <p:cNvSpPr>
            <a:spLocks noGrp="1"/>
          </p:cNvSpPr>
          <p:nvPr>
            <p:ph type="body" sz="quarter" idx="10"/>
          </p:nvPr>
        </p:nvSpPr>
        <p:spPr>
          <a:xfrm>
            <a:off x="399395" y="117160"/>
            <a:ext cx="1473480" cy="369332"/>
          </a:xfrm>
        </p:spPr>
        <p:txBody>
          <a:bodyPr/>
          <a:lstStyle/>
          <a:p>
            <a:r>
              <a:rPr lang="zh-CN" altLang="en-US" dirty="0"/>
              <a:t>一</a:t>
            </a:r>
            <a:r>
              <a:rPr lang="en-US" altLang="zh-CN" dirty="0"/>
              <a:t>. </a:t>
            </a:r>
            <a:r>
              <a:rPr lang="zh-CN" altLang="en-US" dirty="0"/>
              <a:t>公司介绍</a:t>
            </a:r>
          </a:p>
        </p:txBody>
      </p:sp>
      <p:sp>
        <p:nvSpPr>
          <p:cNvPr id="3" name="文本占位符 2">
            <a:extLst>
              <a:ext uri="{FF2B5EF4-FFF2-40B4-BE49-F238E27FC236}">
                <a16:creationId xmlns:a16="http://schemas.microsoft.com/office/drawing/2014/main" id="{F76CAC62-DFB8-4146-8251-319F3621106E}"/>
              </a:ext>
            </a:extLst>
          </p:cNvPr>
          <p:cNvSpPr>
            <a:spLocks noGrp="1"/>
          </p:cNvSpPr>
          <p:nvPr>
            <p:ph type="body" sz="quarter" idx="11"/>
          </p:nvPr>
        </p:nvSpPr>
        <p:spPr>
          <a:xfrm>
            <a:off x="1944355" y="117160"/>
            <a:ext cx="1214142" cy="369332"/>
          </a:xfrm>
        </p:spPr>
        <p:txBody>
          <a:bodyPr/>
          <a:lstStyle/>
          <a:p>
            <a:r>
              <a:rPr lang="zh-CN" altLang="en-US" dirty="0"/>
              <a:t>典型方案</a:t>
            </a:r>
          </a:p>
        </p:txBody>
      </p:sp>
      <p:graphicFrame>
        <p:nvGraphicFramePr>
          <p:cNvPr id="6" name="Table 3">
            <a:extLst>
              <a:ext uri="{FF2B5EF4-FFF2-40B4-BE49-F238E27FC236}">
                <a16:creationId xmlns:a16="http://schemas.microsoft.com/office/drawing/2014/main" id="{BB9BE121-D107-5B44-8F2A-EBE6AC55B73E}"/>
              </a:ext>
            </a:extLst>
          </p:cNvPr>
          <p:cNvGraphicFramePr>
            <a:graphicFrameLocks noGrp="1"/>
          </p:cNvGraphicFramePr>
          <p:nvPr>
            <p:extLst/>
          </p:nvPr>
        </p:nvGraphicFramePr>
        <p:xfrm>
          <a:off x="549205" y="1076909"/>
          <a:ext cx="7568993" cy="5059680"/>
        </p:xfrm>
        <a:graphic>
          <a:graphicData uri="http://schemas.openxmlformats.org/drawingml/2006/table">
            <a:tbl>
              <a:tblPr firstRow="1" bandRow="1">
                <a:tableStyleId>{5C22544A-7EE6-4342-B048-85BDC9FD1C3A}</a:tableStyleId>
              </a:tblPr>
              <a:tblGrid>
                <a:gridCol w="1372245">
                  <a:extLst>
                    <a:ext uri="{9D8B030D-6E8A-4147-A177-3AD203B41FA5}">
                      <a16:colId xmlns:a16="http://schemas.microsoft.com/office/drawing/2014/main" val="20000"/>
                    </a:ext>
                  </a:extLst>
                </a:gridCol>
                <a:gridCol w="1312866">
                  <a:extLst>
                    <a:ext uri="{9D8B030D-6E8A-4147-A177-3AD203B41FA5}">
                      <a16:colId xmlns:a16="http://schemas.microsoft.com/office/drawing/2014/main" val="20001"/>
                    </a:ext>
                  </a:extLst>
                </a:gridCol>
                <a:gridCol w="1446415">
                  <a:extLst>
                    <a:ext uri="{9D8B030D-6E8A-4147-A177-3AD203B41FA5}">
                      <a16:colId xmlns:a16="http://schemas.microsoft.com/office/drawing/2014/main" val="20002"/>
                    </a:ext>
                  </a:extLst>
                </a:gridCol>
                <a:gridCol w="3437467">
                  <a:extLst>
                    <a:ext uri="{9D8B030D-6E8A-4147-A177-3AD203B41FA5}">
                      <a16:colId xmlns:a16="http://schemas.microsoft.com/office/drawing/2014/main" val="20004"/>
                    </a:ext>
                  </a:extLst>
                </a:gridCol>
              </a:tblGrid>
              <a:tr h="0">
                <a:tc rowSpan="2">
                  <a:txBody>
                    <a:bodyPr/>
                    <a:lstStyle/>
                    <a:p>
                      <a:pPr marL="0" algn="ctr" defTabSz="914400" rtl="0" eaLnBrk="1" latinLnBrk="0" hangingPunct="1"/>
                      <a:r>
                        <a:rPr lang="zh-CN" altLang="en-US" sz="1600" b="1" kern="1200" dirty="0">
                          <a:solidFill>
                            <a:schemeClr val="lt1"/>
                          </a:solidFill>
                          <a:latin typeface="Microsoft YaHei" charset="-122"/>
                          <a:ea typeface="Microsoft YaHei" charset="-122"/>
                          <a:cs typeface="Microsoft YaHei" charset="-122"/>
                        </a:rPr>
                        <a:t>合作领域</a:t>
                      </a:r>
                      <a:endParaRPr lang="en-US" sz="1600" b="1" kern="1200" dirty="0">
                        <a:solidFill>
                          <a:schemeClr val="lt1"/>
                        </a:solidFill>
                        <a:latin typeface="Microsoft YaHei" charset="-122"/>
                        <a:ea typeface="Microsoft YaHei" charset="-122"/>
                        <a:cs typeface="Microsoft YaHei"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F5C94"/>
                    </a:solidFill>
                  </a:tcPr>
                </a:tc>
                <a:tc gridSpan="2">
                  <a:txBody>
                    <a:bodyPr/>
                    <a:lstStyle/>
                    <a:p>
                      <a:pPr algn="ctr"/>
                      <a:r>
                        <a:rPr lang="zh-CN" altLang="en-US" sz="1600" dirty="0">
                          <a:latin typeface="Microsoft YaHei" charset="-122"/>
                          <a:ea typeface="Microsoft YaHei" charset="-122"/>
                          <a:cs typeface="Microsoft YaHei" charset="-122"/>
                        </a:rPr>
                        <a:t>应用场景</a:t>
                      </a:r>
                      <a:endParaRPr lang="en-US" sz="1600" dirty="0">
                        <a:latin typeface="Microsoft YaHei" charset="-122"/>
                        <a:ea typeface="Microsoft YaHei" charset="-122"/>
                        <a:cs typeface="Microsoft YaHei" charset="-122"/>
                      </a:endParaRP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F5C94"/>
                    </a:solidFill>
                  </a:tcPr>
                </a:tc>
                <a:tc hMerge="1">
                  <a:txBody>
                    <a:bodyPr/>
                    <a:lstStyle/>
                    <a:p>
                      <a:endParaRPr lang="en-US" dirty="0"/>
                    </a:p>
                  </a:txBody>
                  <a:tcPr/>
                </a:tc>
                <a:tc rowSpan="2">
                  <a:txBody>
                    <a:bodyPr/>
                    <a:lstStyle/>
                    <a:p>
                      <a:pPr marL="0" algn="ctr" defTabSz="914400" rtl="0" eaLnBrk="1" latinLnBrk="0" hangingPunct="1"/>
                      <a:r>
                        <a:rPr lang="zh-CN" altLang="en-US" sz="1600" b="1" kern="1200" dirty="0">
                          <a:solidFill>
                            <a:schemeClr val="lt1"/>
                          </a:solidFill>
                          <a:latin typeface="Microsoft YaHei" charset="-122"/>
                          <a:ea typeface="Microsoft YaHei" charset="-122"/>
                          <a:cs typeface="Microsoft YaHei" charset="-122"/>
                        </a:rPr>
                        <a:t>典型客户</a:t>
                      </a:r>
                      <a:endParaRPr lang="en-US" sz="1600" b="1" kern="1200" dirty="0">
                        <a:solidFill>
                          <a:schemeClr val="lt1"/>
                        </a:solidFill>
                        <a:latin typeface="Microsoft YaHei" charset="-122"/>
                        <a:ea typeface="Microsoft YaHei" charset="-122"/>
                        <a:cs typeface="Microsoft YaHei" charset="-12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F5C94"/>
                    </a:solidFill>
                  </a:tcPr>
                </a:tc>
                <a:extLst>
                  <a:ext uri="{0D108BD9-81ED-4DB2-BD59-A6C34878D82A}">
                    <a16:rowId xmlns:a16="http://schemas.microsoft.com/office/drawing/2014/main" val="10000"/>
                  </a:ext>
                </a:extLst>
              </a:tr>
              <a:tr h="0">
                <a:tc vMerge="1">
                  <a:txBody>
                    <a:bodyPr/>
                    <a:lstStyle/>
                    <a:p>
                      <a:pPr marL="0" algn="l" defTabSz="914400" rtl="0" eaLnBrk="1" latinLnBrk="0" hangingPunct="1"/>
                      <a:endParaRPr lang="en-US" sz="18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1600" b="1" kern="1200" dirty="0">
                          <a:solidFill>
                            <a:schemeClr val="lt1"/>
                          </a:solidFill>
                          <a:latin typeface="Microsoft YaHei" charset="-122"/>
                          <a:ea typeface="Microsoft YaHei" charset="-122"/>
                          <a:cs typeface="Microsoft YaHei" charset="-122"/>
                        </a:rPr>
                        <a:t>数字资产</a:t>
                      </a:r>
                      <a:endParaRPr lang="en-US" sz="1600" b="1" kern="1200" dirty="0">
                        <a:solidFill>
                          <a:schemeClr val="lt1"/>
                        </a:solidFill>
                        <a:latin typeface="Microsoft YaHei" charset="-122"/>
                        <a:ea typeface="Microsoft YaHei" charset="-122"/>
                        <a:cs typeface="Microsoft YaHei" charset="-122"/>
                      </a:endParaRPr>
                    </a:p>
                  </a:txBody>
                  <a:tcPr anchor="ctr">
                    <a:lnL w="381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F5C94"/>
                    </a:solidFill>
                  </a:tcPr>
                </a:tc>
                <a:tc>
                  <a:txBody>
                    <a:bodyPr/>
                    <a:lstStyle/>
                    <a:p>
                      <a:pPr marL="0" algn="ctr" defTabSz="914400" rtl="0" eaLnBrk="1" latinLnBrk="0" hangingPunct="1"/>
                      <a:r>
                        <a:rPr lang="zh-CN" altLang="en-US" sz="1600" b="1" kern="1200" dirty="0">
                          <a:solidFill>
                            <a:schemeClr val="lt1"/>
                          </a:solidFill>
                          <a:latin typeface="Microsoft YaHei" charset="-122"/>
                          <a:ea typeface="Microsoft YaHei" charset="-122"/>
                          <a:cs typeface="Microsoft YaHei" charset="-122"/>
                        </a:rPr>
                        <a:t>数字存证</a:t>
                      </a:r>
                      <a:endParaRPr lang="en-US" sz="1600" b="1" kern="1200" dirty="0">
                        <a:solidFill>
                          <a:schemeClr val="lt1"/>
                        </a:solidFill>
                        <a:latin typeface="Microsoft YaHei" charset="-122"/>
                        <a:ea typeface="Microsoft YaHei" charset="-122"/>
                        <a:cs typeface="Microsoft YaHei" charset="-122"/>
                      </a:endParaRPr>
                    </a:p>
                  </a:txBody>
                  <a:tcPr anchor="ctr">
                    <a:lnL w="12700" cap="flat" cmpd="sng" algn="ctr">
                      <a:solidFill>
                        <a:schemeClr val="bg1"/>
                      </a:solidFill>
                      <a:prstDash val="solid"/>
                      <a:round/>
                      <a:headEnd type="none" w="med" len="med"/>
                      <a:tailEnd type="none" w="med" len="med"/>
                    </a:lnL>
                    <a:lnR w="381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F5C94"/>
                    </a:solidFill>
                  </a:tcPr>
                </a:tc>
                <a:tc vMerge="1">
                  <a:txBody>
                    <a:bodyPr/>
                    <a:lstStyle/>
                    <a:p>
                      <a:pPr marL="0" algn="l"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1"/>
                  </a:ext>
                </a:extLst>
              </a:tr>
              <a:tr h="267520">
                <a:tc rowSpan="9">
                  <a:txBody>
                    <a:bodyPr/>
                    <a:lstStyle/>
                    <a:p>
                      <a:pPr algn="ctr"/>
                      <a:r>
                        <a:rPr lang="zh-CN" altLang="en-US" sz="1600" b="1" dirty="0">
                          <a:latin typeface="Microsoft YaHei" charset="-122"/>
                          <a:ea typeface="Microsoft YaHei" charset="-122"/>
                          <a:cs typeface="Microsoft YaHei" charset="-122"/>
                        </a:rPr>
                        <a:t>银行</a:t>
                      </a:r>
                      <a:endParaRPr lang="en-US" sz="1600" b="1" dirty="0">
                        <a:latin typeface="Microsoft YaHei" charset="-122"/>
                        <a:ea typeface="Microsoft YaHei" charset="-122"/>
                        <a:cs typeface="Microsoft YaHei" charset="-122"/>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dirty="0">
                          <a:latin typeface="Microsoft YaHei" charset="-122"/>
                          <a:ea typeface="Microsoft YaHei" charset="-122"/>
                          <a:cs typeface="Microsoft YaHei" charset="-122"/>
                        </a:rPr>
                        <a:t>应收账款</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浙商银行、北京银行、生意家、欣旺达</a:t>
                      </a:r>
                      <a:endParaRPr lang="en-US" sz="1200" dirty="0">
                        <a:latin typeface="Microsoft YaHei" charset="-122"/>
                        <a:ea typeface="Microsoft YaHei" charset="-122"/>
                        <a:cs typeface="Microsoft YaHei" charset="-122"/>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7520">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数字票据</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A5A5A5">
                        <a:alpha val="20000"/>
                      </a:srgbClr>
                    </a:solidFill>
                  </a:tcPr>
                </a:tc>
                <a:tc>
                  <a:txBody>
                    <a:bodyPr/>
                    <a:lstStyle/>
                    <a:p>
                      <a:pPr algn="ctr"/>
                      <a:endParaRPr lang="en-US" sz="1200" kern="1200" dirty="0">
                        <a:solidFill>
                          <a:schemeClr val="dk1"/>
                        </a:solidFill>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浙商银行、农业银行、上海票交所</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3"/>
                  </a:ext>
                </a:extLst>
              </a:tr>
              <a:tr h="267520">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数字债券</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银行间交易商协会、上海外汇交易中心</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7520">
                <a:tc vMerge="1">
                  <a:txBody>
                    <a:bodyPr/>
                    <a:lstStyle/>
                    <a:p>
                      <a:endParaRPr lang="en-US" dirty="0"/>
                    </a:p>
                  </a:txBody>
                  <a:tcPr/>
                </a:tc>
                <a:tc>
                  <a:txBody>
                    <a:bodyPr/>
                    <a:lstStyle/>
                    <a:p>
                      <a:pPr marL="0" algn="ctr" defTabSz="914400" rtl="0" eaLnBrk="1" latinLnBrk="0" hangingPunct="1"/>
                      <a:r>
                        <a:rPr lang="zh-CN" altLang="en-US" sz="1200" kern="1200" dirty="0">
                          <a:solidFill>
                            <a:schemeClr val="dk1"/>
                          </a:solidFill>
                          <a:latin typeface="Microsoft YaHei" charset="-122"/>
                          <a:ea typeface="Microsoft YaHei" charset="-122"/>
                          <a:cs typeface="Microsoft YaHei" charset="-122"/>
                        </a:rPr>
                        <a:t>数字积分</a:t>
                      </a:r>
                      <a:endParaRPr lang="en-US" sz="1200" kern="1200" dirty="0">
                        <a:solidFill>
                          <a:schemeClr val="dk1"/>
                        </a:solidFill>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algn="ctr" defTabSz="914400" rtl="0" eaLnBrk="1" latinLnBrk="0" hangingPunct="1"/>
                      <a:endParaRPr lang="en-US" sz="1200" kern="1200" dirty="0">
                        <a:solidFill>
                          <a:schemeClr val="dk1"/>
                        </a:solidFill>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北京银行、农业银行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5"/>
                  </a:ext>
                </a:extLst>
              </a:tr>
              <a:tr h="267520">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电子仓单</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联仓科技</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7520">
                <a:tc vMerge="1">
                  <a:txBody>
                    <a:bodyPr/>
                    <a:lstStyle/>
                    <a:p>
                      <a:endParaRPr lang="en-US" dirty="0"/>
                    </a:p>
                  </a:txBody>
                  <a:tcPr/>
                </a:tc>
                <a:tc>
                  <a:txBody>
                    <a:bodyPr/>
                    <a:lstStyle/>
                    <a:p>
                      <a:pPr marL="0" algn="ctr" defTabSz="914400" rtl="0" eaLnBrk="1" latinLnBrk="0" hangingPunct="1"/>
                      <a:r>
                        <a:rPr lang="zh-CN" altLang="en-US" sz="1200" kern="1200" dirty="0">
                          <a:solidFill>
                            <a:schemeClr val="dk1"/>
                          </a:solidFill>
                          <a:latin typeface="Microsoft YaHei" charset="-122"/>
                          <a:ea typeface="Microsoft YaHei" charset="-122"/>
                          <a:cs typeface="Microsoft YaHei" charset="-122"/>
                        </a:rPr>
                        <a:t>银政直连</a:t>
                      </a:r>
                      <a:endParaRPr lang="en-US" sz="1200" kern="1200" dirty="0">
                        <a:solidFill>
                          <a:schemeClr val="dk1"/>
                        </a:solidFill>
                        <a:latin typeface="Microsoft YaHei" charset="-122"/>
                        <a:ea typeface="Microsoft YaHei" charset="-122"/>
                        <a:cs typeface="Microsoft YaHei" charset="-122"/>
                      </a:endParaRPr>
                    </a:p>
                  </a:txBody>
                  <a:tcPr>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a:latin typeface="Microsoft YaHei" charset="-122"/>
                          <a:ea typeface="Microsoft YaHei" charset="-122"/>
                          <a:cs typeface="Microsoft YaHei" charset="-122"/>
                        </a:rPr>
                        <a:t>工商银行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7"/>
                  </a:ext>
                </a:extLst>
              </a:tr>
              <a:tr h="267520">
                <a:tc vMerge="1">
                  <a:txBody>
                    <a:bodyPr/>
                    <a:lstStyle/>
                    <a:p>
                      <a:endParaRPr lang="en-US" dirty="0"/>
                    </a:p>
                  </a:txBody>
                  <a:tcPr/>
                </a:tc>
                <a:tc>
                  <a:txBody>
                    <a:bodyPr/>
                    <a:lstStyle/>
                    <a:p>
                      <a:pPr algn="ctr"/>
                      <a:endParaRPr lang="en-US" sz="1200" dirty="0">
                        <a:latin typeface="Microsoft YaHei" charset="-122"/>
                        <a:ea typeface="Microsoft YaHei" charset="-122"/>
                        <a:cs typeface="Microsoft YaHei" charset="-122"/>
                      </a:endParaRPr>
                    </a:p>
                  </a:txBody>
                  <a:tcPr>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charset="-122"/>
                          <a:ea typeface="Microsoft YaHei" charset="-122"/>
                          <a:cs typeface="Microsoft YaHei" charset="-122"/>
                        </a:rPr>
                        <a:t>跨境支付追踪</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银联、中国银行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67520">
                <a:tc vMerge="1">
                  <a:txBody>
                    <a:bodyPr/>
                    <a:lstStyle/>
                    <a:p>
                      <a:endParaRPr lang="en-US" dirty="0"/>
                    </a:p>
                  </a:txBody>
                  <a:tcPr/>
                </a:tc>
                <a:tc>
                  <a:txBody>
                    <a:bodyPr/>
                    <a:lstStyle/>
                    <a:p>
                      <a:pPr algn="ct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charset="-122"/>
                          <a:ea typeface="Microsoft YaHei" charset="-122"/>
                          <a:cs typeface="Microsoft YaHei" charset="-122"/>
                        </a:rPr>
                        <a:t>数字签购单</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银联、光大银行、广发银行、浦发银行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09"/>
                  </a:ext>
                </a:extLst>
              </a:tr>
              <a:tr h="267520">
                <a:tc vMerge="1">
                  <a:txBody>
                    <a:bodyPr/>
                    <a:lstStyle/>
                    <a:p>
                      <a:endParaRPr lang="en-US" dirty="0"/>
                    </a:p>
                  </a:txBody>
                  <a:tcPr/>
                </a:tc>
                <a:tc>
                  <a:txBody>
                    <a:bodyPr/>
                    <a:lstStyle/>
                    <a:p>
                      <a:pPr algn="ct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Microsoft YaHei" charset="-122"/>
                          <a:ea typeface="Microsoft YaHei" charset="-122"/>
                          <a:cs typeface="Microsoft YaHei" charset="-122"/>
                        </a:rPr>
                        <a:t>投标保函</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兴业银行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67520">
                <a:tc rowSpan="3">
                  <a:txBody>
                    <a:bodyPr/>
                    <a:lstStyle/>
                    <a:p>
                      <a:pPr algn="ctr"/>
                      <a:r>
                        <a:rPr lang="zh-CN" altLang="en-US" sz="1600" b="1" dirty="0">
                          <a:latin typeface="Microsoft YaHei" charset="-122"/>
                          <a:ea typeface="Microsoft YaHei" charset="-122"/>
                          <a:cs typeface="Microsoft YaHei" charset="-122"/>
                        </a:rPr>
                        <a:t>证券</a:t>
                      </a:r>
                      <a:endParaRPr lang="en-US" sz="1600" b="1" dirty="0">
                        <a:latin typeface="Microsoft YaHei" charset="-122"/>
                        <a:ea typeface="Microsoft YaHei" charset="-122"/>
                        <a:cs typeface="Microsoft YaHei"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latin typeface="Microsoft YaHei" charset="-122"/>
                          <a:ea typeface="Microsoft YaHei" charset="-122"/>
                          <a:cs typeface="Microsoft YaHei" charset="-122"/>
                        </a:rPr>
                        <a:t>ABS</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德邦证券</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1"/>
                  </a:ext>
                </a:extLst>
              </a:tr>
              <a:tr h="267520">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私募转让</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招商证券</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67520">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股权交易</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上海证券交易所</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3"/>
                  </a:ext>
                </a:extLst>
              </a:tr>
              <a:tr h="267520">
                <a:tc rowSpan="2">
                  <a:txBody>
                    <a:bodyPr/>
                    <a:lstStyle/>
                    <a:p>
                      <a:pPr algn="ctr"/>
                      <a:r>
                        <a:rPr lang="zh-CN" altLang="en-US" sz="1600" b="1" dirty="0">
                          <a:latin typeface="Microsoft YaHei" charset="-122"/>
                          <a:ea typeface="Microsoft YaHei" charset="-122"/>
                          <a:cs typeface="Microsoft YaHei" charset="-122"/>
                        </a:rPr>
                        <a:t>保险</a:t>
                      </a:r>
                      <a:endParaRPr lang="en-US" sz="1600" b="1" dirty="0">
                        <a:latin typeface="Microsoft YaHei" charset="-122"/>
                        <a:ea typeface="Microsoft YaHei" charset="-122"/>
                        <a:cs typeface="Microsoft YaHei"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dirty="0">
                          <a:latin typeface="Microsoft YaHei" charset="-122"/>
                          <a:ea typeface="Microsoft YaHei" charset="-122"/>
                          <a:cs typeface="Microsoft YaHei" charset="-122"/>
                        </a:rPr>
                        <a:t>养老金</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农业银行、太平保险</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70418">
                <a:tc vMerge="1">
                  <a:txBody>
                    <a:bodyPr/>
                    <a:lstStyle/>
                    <a:p>
                      <a:endParaRPr lang="en-US" dirty="0"/>
                    </a:p>
                  </a:txBody>
                  <a:tcPr/>
                </a:tc>
                <a:tc>
                  <a:txBody>
                    <a:bodyPr/>
                    <a:lstStyle/>
                    <a:p>
                      <a:pPr algn="ctr"/>
                      <a:r>
                        <a:rPr lang="zh-CN" altLang="en-US" sz="1200" dirty="0">
                          <a:latin typeface="Microsoft YaHei" charset="-122"/>
                          <a:ea typeface="Microsoft YaHei" charset="-122"/>
                          <a:cs typeface="Microsoft YaHei" charset="-122"/>
                        </a:rPr>
                        <a:t>再保险</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en-US" altLang="zh-CN" sz="1200" dirty="0" err="1">
                          <a:latin typeface="Microsoft YaHei" charset="-122"/>
                          <a:ea typeface="Microsoft YaHei" charset="-122"/>
                          <a:cs typeface="Microsoft YaHei" charset="-122"/>
                        </a:rPr>
                        <a:t>PeakRe</a:t>
                      </a:r>
                      <a:r>
                        <a:rPr lang="zh-CN" altLang="en-US" sz="1200" dirty="0">
                          <a:latin typeface="Microsoft YaHei" charset="-122"/>
                          <a:ea typeface="Microsoft YaHei" charset="-122"/>
                          <a:cs typeface="Microsoft YaHei" charset="-122"/>
                        </a:rPr>
                        <a:t>再保险</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5"/>
                  </a:ext>
                </a:extLst>
              </a:tr>
              <a:tr h="267520">
                <a:tc rowSpan="2">
                  <a:txBody>
                    <a:bodyPr/>
                    <a:lstStyle/>
                    <a:p>
                      <a:pPr algn="ctr"/>
                      <a:r>
                        <a:rPr lang="zh-CN" altLang="en-US" sz="1600" b="1" dirty="0">
                          <a:latin typeface="Microsoft YaHei" charset="-122"/>
                          <a:ea typeface="Microsoft YaHei" charset="-122"/>
                          <a:cs typeface="Microsoft YaHei" charset="-122"/>
                        </a:rPr>
                        <a:t>其他</a:t>
                      </a:r>
                      <a:endParaRPr lang="en-US" sz="1600" b="1" dirty="0">
                        <a:latin typeface="Microsoft YaHei" charset="-122"/>
                        <a:ea typeface="Microsoft YaHei" charset="-122"/>
                        <a:cs typeface="Microsoft YaHei"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200" dirty="0">
                          <a:latin typeface="Microsoft YaHei" charset="-122"/>
                          <a:ea typeface="Microsoft YaHei" charset="-122"/>
                          <a:cs typeface="Microsoft YaHei" charset="-122"/>
                        </a:rPr>
                        <a:t>数据交易</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zh-CN" altLang="en-US" sz="1200" dirty="0">
                          <a:latin typeface="Microsoft YaHei" charset="-122"/>
                          <a:ea typeface="Microsoft YaHei" charset="-122"/>
                          <a:cs typeface="Microsoft YaHei" charset="-122"/>
                        </a:rPr>
                        <a:t>上海数据交易中心</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0">
                <a:tc vMerge="1">
                  <a:txBody>
                    <a:bodyPr/>
                    <a:lstStyle/>
                    <a:p>
                      <a:endParaRPr lang="en-US" sz="1100" dirty="0"/>
                    </a:p>
                  </a:txBody>
                  <a:tcPr/>
                </a:tc>
                <a:tc>
                  <a:txBody>
                    <a:bodyPr/>
                    <a:lstStyle/>
                    <a:p>
                      <a:pPr algn="ctr"/>
                      <a:r>
                        <a:rPr lang="zh-CN" altLang="en-US" sz="1200" dirty="0">
                          <a:latin typeface="Microsoft YaHei" charset="-122"/>
                          <a:ea typeface="Microsoft YaHei" charset="-122"/>
                          <a:cs typeface="Microsoft YaHei" charset="-122"/>
                        </a:rPr>
                        <a:t>权益管理</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tc>
                  <a:txBody>
                    <a:bodyPr/>
                    <a:lstStyle/>
                    <a:p>
                      <a:r>
                        <a:rPr lang="zh-CN" altLang="en-US" sz="1200" dirty="0">
                          <a:latin typeface="Microsoft YaHei" charset="-122"/>
                          <a:ea typeface="Microsoft YaHei" charset="-122"/>
                          <a:cs typeface="Microsoft YaHei" charset="-122"/>
                        </a:rPr>
                        <a:t>谷歌</a:t>
                      </a:r>
                      <a:endParaRPr lang="en-US" sz="1200" dirty="0">
                        <a:latin typeface="Microsoft YaHei" charset="-122"/>
                        <a:ea typeface="Microsoft YaHei" charset="-122"/>
                        <a:cs typeface="Microsoft YaHei"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DEDED"/>
                    </a:solidFill>
                  </a:tcPr>
                </a:tc>
                <a:extLst>
                  <a:ext uri="{0D108BD9-81ED-4DB2-BD59-A6C34878D82A}">
                    <a16:rowId xmlns:a16="http://schemas.microsoft.com/office/drawing/2014/main" val="10017"/>
                  </a:ext>
                </a:extLst>
              </a:tr>
            </a:tbl>
          </a:graphicData>
        </a:graphic>
      </p:graphicFrame>
      <p:sp>
        <p:nvSpPr>
          <p:cNvPr id="8" name="矩形 7">
            <a:extLst>
              <a:ext uri="{FF2B5EF4-FFF2-40B4-BE49-F238E27FC236}">
                <a16:creationId xmlns:a16="http://schemas.microsoft.com/office/drawing/2014/main" id="{D0A51F6E-2F13-674F-801F-2D04824CA52F}"/>
              </a:ext>
            </a:extLst>
          </p:cNvPr>
          <p:cNvSpPr/>
          <p:nvPr/>
        </p:nvSpPr>
        <p:spPr>
          <a:xfrm>
            <a:off x="8252880" y="2285898"/>
            <a:ext cx="3389915" cy="613694"/>
          </a:xfrm>
          <a:prstGeom prst="rect">
            <a:avLst/>
          </a:prstGeom>
        </p:spPr>
        <p:txBody>
          <a:bodyPr wrap="square">
            <a:spAutoFit/>
          </a:bodyPr>
          <a:lstStyle/>
          <a:p>
            <a:pPr>
              <a:lnSpc>
                <a:spcPct val="150000"/>
              </a:lnSpc>
              <a:defRPr/>
            </a:pPr>
            <a:r>
              <a:rPr lang="zh-CN" altLang="en-US" sz="1200" b="1" dirty="0">
                <a:solidFill>
                  <a:schemeClr val="dk1"/>
                </a:solidFill>
                <a:latin typeface="Microsoft YaHei" charset="-122"/>
                <a:ea typeface="Microsoft YaHei" charset="-122"/>
              </a:rPr>
              <a:t>提高资产流通效率，提高多中心清结算效率，降低验证成本与系统拓展成本</a:t>
            </a:r>
            <a:endParaRPr lang="en-US" altLang="zh-CN" sz="1200" b="1" dirty="0">
              <a:solidFill>
                <a:schemeClr val="dk1"/>
              </a:solidFill>
              <a:latin typeface="Microsoft YaHei" charset="-122"/>
              <a:ea typeface="Microsoft YaHei" charset="-122"/>
            </a:endParaRPr>
          </a:p>
        </p:txBody>
      </p:sp>
      <p:sp>
        <p:nvSpPr>
          <p:cNvPr id="9" name="矩形 8">
            <a:extLst>
              <a:ext uri="{FF2B5EF4-FFF2-40B4-BE49-F238E27FC236}">
                <a16:creationId xmlns:a16="http://schemas.microsoft.com/office/drawing/2014/main" id="{D32EC017-D3E0-924B-833A-174CB9730F32}"/>
              </a:ext>
            </a:extLst>
          </p:cNvPr>
          <p:cNvSpPr/>
          <p:nvPr/>
        </p:nvSpPr>
        <p:spPr>
          <a:xfrm>
            <a:off x="8252880" y="4462530"/>
            <a:ext cx="3389915" cy="336695"/>
          </a:xfrm>
          <a:prstGeom prst="rect">
            <a:avLst/>
          </a:prstGeom>
        </p:spPr>
        <p:txBody>
          <a:bodyPr wrap="square">
            <a:spAutoFit/>
          </a:bodyPr>
          <a:lstStyle/>
          <a:p>
            <a:pPr>
              <a:lnSpc>
                <a:spcPct val="150000"/>
              </a:lnSpc>
            </a:pPr>
            <a:r>
              <a:rPr lang="zh-CN" altLang="en-US" sz="1200" b="1" dirty="0">
                <a:latin typeface="Microsoft YaHei" charset="-122"/>
                <a:ea typeface="Microsoft YaHei" charset="-122"/>
                <a:cs typeface="Microsoft YaHei" charset="-122"/>
              </a:rPr>
              <a:t>提高资产流动性，实现穿透式监管</a:t>
            </a:r>
            <a:endParaRPr lang="en-US" altLang="zh-CN" sz="1200" b="1" dirty="0">
              <a:latin typeface="Microsoft YaHei" charset="-122"/>
              <a:ea typeface="Microsoft YaHei" charset="-122"/>
              <a:cs typeface="Microsoft YaHei" charset="-122"/>
            </a:endParaRPr>
          </a:p>
        </p:txBody>
      </p:sp>
      <p:sp>
        <p:nvSpPr>
          <p:cNvPr id="10" name="矩形 9">
            <a:extLst>
              <a:ext uri="{FF2B5EF4-FFF2-40B4-BE49-F238E27FC236}">
                <a16:creationId xmlns:a16="http://schemas.microsoft.com/office/drawing/2014/main" id="{45C6F44F-F870-FC43-9D74-F3E148EFB490}"/>
              </a:ext>
            </a:extLst>
          </p:cNvPr>
          <p:cNvSpPr/>
          <p:nvPr/>
        </p:nvSpPr>
        <p:spPr>
          <a:xfrm>
            <a:off x="8252880" y="5132403"/>
            <a:ext cx="3389915" cy="336695"/>
          </a:xfrm>
          <a:prstGeom prst="rect">
            <a:avLst/>
          </a:prstGeom>
        </p:spPr>
        <p:txBody>
          <a:bodyPr wrap="square">
            <a:spAutoFit/>
          </a:bodyPr>
          <a:lstStyle/>
          <a:p>
            <a:pPr>
              <a:lnSpc>
                <a:spcPct val="150000"/>
              </a:lnSpc>
            </a:pPr>
            <a:r>
              <a:rPr lang="zh-CN" altLang="en-US" sz="1200" b="1" dirty="0">
                <a:latin typeface="Microsoft YaHei" charset="-122"/>
                <a:ea typeface="Microsoft YaHei" charset="-122"/>
                <a:cs typeface="Microsoft YaHei" charset="-122"/>
              </a:rPr>
              <a:t>提高多方清结算效率，实现可信分布式协作</a:t>
            </a:r>
            <a:endParaRPr lang="en-US" altLang="zh-CN" sz="1200" b="1" dirty="0">
              <a:latin typeface="Microsoft YaHei" charset="-122"/>
              <a:ea typeface="Microsoft YaHei" charset="-122"/>
              <a:cs typeface="Microsoft YaHei" charset="-122"/>
            </a:endParaRPr>
          </a:p>
        </p:txBody>
      </p:sp>
      <p:sp>
        <p:nvSpPr>
          <p:cNvPr id="11" name="矩形 10">
            <a:extLst>
              <a:ext uri="{FF2B5EF4-FFF2-40B4-BE49-F238E27FC236}">
                <a16:creationId xmlns:a16="http://schemas.microsoft.com/office/drawing/2014/main" id="{83E5A762-1F09-0A4E-8FEA-3FBF1A4A51A0}"/>
              </a:ext>
            </a:extLst>
          </p:cNvPr>
          <p:cNvSpPr/>
          <p:nvPr/>
        </p:nvSpPr>
        <p:spPr>
          <a:xfrm>
            <a:off x="8252880" y="3514790"/>
            <a:ext cx="3389915" cy="613694"/>
          </a:xfrm>
          <a:prstGeom prst="rect">
            <a:avLst/>
          </a:prstGeom>
        </p:spPr>
        <p:txBody>
          <a:bodyPr wrap="square">
            <a:spAutoFit/>
          </a:bodyPr>
          <a:lstStyle/>
          <a:p>
            <a:pPr>
              <a:lnSpc>
                <a:spcPct val="150000"/>
              </a:lnSpc>
            </a:pPr>
            <a:r>
              <a:rPr lang="zh-CN" altLang="en-US" sz="1200" b="1" dirty="0">
                <a:latin typeface="Microsoft YaHei" charset="-122"/>
                <a:ea typeface="Microsoft YaHei" charset="-122"/>
                <a:cs typeface="Microsoft YaHei" charset="-122"/>
              </a:rPr>
              <a:t>多方背书，自证清白，降低存证成本，提高存证效率</a:t>
            </a:r>
            <a:endParaRPr lang="en-US" altLang="zh-CN" sz="1200" b="1" dirty="0">
              <a:latin typeface="Microsoft YaHei" charset="-122"/>
              <a:ea typeface="Microsoft YaHei" charset="-122"/>
              <a:cs typeface="Microsoft YaHei" charset="-122"/>
            </a:endParaRPr>
          </a:p>
        </p:txBody>
      </p:sp>
      <p:sp>
        <p:nvSpPr>
          <p:cNvPr id="12" name="矩形 11">
            <a:extLst>
              <a:ext uri="{FF2B5EF4-FFF2-40B4-BE49-F238E27FC236}">
                <a16:creationId xmlns:a16="http://schemas.microsoft.com/office/drawing/2014/main" id="{3E28190A-C9A1-6E45-8D38-7B721AE59962}"/>
              </a:ext>
            </a:extLst>
          </p:cNvPr>
          <p:cNvSpPr/>
          <p:nvPr/>
        </p:nvSpPr>
        <p:spPr>
          <a:xfrm>
            <a:off x="8252880" y="5688018"/>
            <a:ext cx="3389915" cy="336695"/>
          </a:xfrm>
          <a:prstGeom prst="rect">
            <a:avLst/>
          </a:prstGeom>
        </p:spPr>
        <p:txBody>
          <a:bodyPr wrap="square">
            <a:spAutoFit/>
          </a:bodyPr>
          <a:lstStyle/>
          <a:p>
            <a:pPr>
              <a:lnSpc>
                <a:spcPct val="150000"/>
              </a:lnSpc>
            </a:pPr>
            <a:r>
              <a:rPr lang="zh-CN" altLang="en-US" sz="1200" b="1" dirty="0">
                <a:latin typeface="Microsoft YaHei" charset="-122"/>
                <a:ea typeface="Microsoft YaHei" charset="-122"/>
                <a:cs typeface="Microsoft YaHei" charset="-122"/>
              </a:rPr>
              <a:t>提高多方清结算效率，无隐私泄露数据价值交换</a:t>
            </a:r>
            <a:endParaRPr lang="en-US" altLang="zh-CN" sz="1200" b="1" dirty="0">
              <a:latin typeface="Microsoft YaHei" charset="-122"/>
              <a:ea typeface="Microsoft YaHei" charset="-122"/>
              <a:cs typeface="Microsoft YaHei" charset="-122"/>
            </a:endParaRPr>
          </a:p>
        </p:txBody>
      </p:sp>
      <p:sp>
        <p:nvSpPr>
          <p:cNvPr id="13" name="矩形 12">
            <a:extLst>
              <a:ext uri="{FF2B5EF4-FFF2-40B4-BE49-F238E27FC236}">
                <a16:creationId xmlns:a16="http://schemas.microsoft.com/office/drawing/2014/main" id="{457289C6-E023-6742-AA5C-E6EB5F174EC2}"/>
              </a:ext>
            </a:extLst>
          </p:cNvPr>
          <p:cNvSpPr/>
          <p:nvPr/>
        </p:nvSpPr>
        <p:spPr>
          <a:xfrm>
            <a:off x="8118197" y="1076909"/>
            <a:ext cx="3677555" cy="670076"/>
          </a:xfrm>
          <a:prstGeom prst="rect">
            <a:avLst/>
          </a:prstGeom>
          <a:solidFill>
            <a:srgbClr val="0F5C94"/>
          </a:solidFill>
        </p:spPr>
        <p:txBody>
          <a:bodyPr wrap="square" anchor="ctr">
            <a:noAutofit/>
          </a:bodyPr>
          <a:lstStyle/>
          <a:p>
            <a:pPr algn="ctr"/>
            <a:r>
              <a:rPr lang="zh-CN" altLang="en-US" sz="1600" b="1" dirty="0">
                <a:solidFill>
                  <a:schemeClr val="lt1"/>
                </a:solidFill>
                <a:latin typeface="Microsoft YaHei" charset="-122"/>
                <a:ea typeface="Microsoft YaHei" charset="-122"/>
              </a:rPr>
              <a:t>解决痛点</a:t>
            </a:r>
            <a:endParaRPr lang="en-US" altLang="zh-CN" sz="1600" b="1" dirty="0">
              <a:solidFill>
                <a:schemeClr val="lt1"/>
              </a:solidFill>
              <a:latin typeface="Microsoft YaHei" charset="-122"/>
              <a:ea typeface="Microsoft YaHei" charset="-122"/>
            </a:endParaRPr>
          </a:p>
        </p:txBody>
      </p:sp>
      <p:sp>
        <p:nvSpPr>
          <p:cNvPr id="14" name="RbLeanShape Left U-Shape 34">
            <a:extLst>
              <a:ext uri="{FF2B5EF4-FFF2-40B4-BE49-F238E27FC236}">
                <a16:creationId xmlns:a16="http://schemas.microsoft.com/office/drawing/2014/main" id="{F369B6C7-E1EB-F146-813C-9A720115B49E}"/>
              </a:ext>
            </a:extLst>
          </p:cNvPr>
          <p:cNvSpPr>
            <a:spLocks/>
          </p:cNvSpPr>
          <p:nvPr/>
        </p:nvSpPr>
        <p:spPr>
          <a:xfrm>
            <a:off x="549205" y="1835753"/>
            <a:ext cx="1294033" cy="2291832"/>
          </a:xfrm>
          <a:custGeom>
            <a:avLst/>
            <a:gdLst>
              <a:gd name="connsiteX0" fmla="*/ 0 w 1270000"/>
              <a:gd name="connsiteY0" fmla="*/ 0 h 3175000"/>
              <a:gd name="connsiteX1" fmla="*/ 1270000 w 1270000"/>
              <a:gd name="connsiteY1" fmla="*/ 0 h 3175000"/>
              <a:gd name="connsiteX2" fmla="*/ 1270000 w 1270000"/>
              <a:gd name="connsiteY2" fmla="*/ 3175000 h 3175000"/>
              <a:gd name="connsiteX3" fmla="*/ 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0" y="0"/>
                </a:moveTo>
                <a:lnTo>
                  <a:pt x="1270000" y="0"/>
                </a:lnTo>
                <a:lnTo>
                  <a:pt x="1270000" y="3175000"/>
                </a:lnTo>
                <a:lnTo>
                  <a:pt x="0" y="3175000"/>
                </a:lnTo>
              </a:path>
            </a:pathLst>
          </a:custGeom>
          <a:noFill/>
          <a:ln w="12700" cap="flat" cmpd="sng" algn="ctr">
            <a:solidFill>
              <a:srgbClr val="0F5C94"/>
            </a:solidFill>
            <a:prstDash val="solid"/>
          </a:ln>
          <a:effectLst/>
        </p:spPr>
        <p:txBody>
          <a:bodyPr lIns="0" tIns="0" rIns="0" bIns="0" rtlCol="0" anchor="ctr" anchorCtr="0"/>
          <a:lstStyle/>
          <a:p>
            <a:pPr marL="0" marR="0" lvl="0" indent="0" defTabSz="914400" eaLnBrk="1" fontAlgn="ctr"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endParaRPr>
          </a:p>
        </p:txBody>
      </p:sp>
      <p:sp>
        <p:nvSpPr>
          <p:cNvPr id="15" name="RbLeanShape Left U-Shape 34">
            <a:extLst>
              <a:ext uri="{FF2B5EF4-FFF2-40B4-BE49-F238E27FC236}">
                <a16:creationId xmlns:a16="http://schemas.microsoft.com/office/drawing/2014/main" id="{529E4FEA-B1DB-294E-B060-D537F8C2C357}"/>
              </a:ext>
            </a:extLst>
          </p:cNvPr>
          <p:cNvSpPr>
            <a:spLocks/>
          </p:cNvSpPr>
          <p:nvPr/>
        </p:nvSpPr>
        <p:spPr>
          <a:xfrm>
            <a:off x="549205" y="4194720"/>
            <a:ext cx="1294033" cy="824856"/>
          </a:xfrm>
          <a:custGeom>
            <a:avLst/>
            <a:gdLst>
              <a:gd name="connsiteX0" fmla="*/ 0 w 1270000"/>
              <a:gd name="connsiteY0" fmla="*/ 0 h 3175000"/>
              <a:gd name="connsiteX1" fmla="*/ 1270000 w 1270000"/>
              <a:gd name="connsiteY1" fmla="*/ 0 h 3175000"/>
              <a:gd name="connsiteX2" fmla="*/ 1270000 w 1270000"/>
              <a:gd name="connsiteY2" fmla="*/ 3175000 h 3175000"/>
              <a:gd name="connsiteX3" fmla="*/ 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0" y="0"/>
                </a:moveTo>
                <a:lnTo>
                  <a:pt x="1270000" y="0"/>
                </a:lnTo>
                <a:lnTo>
                  <a:pt x="1270000" y="3175000"/>
                </a:lnTo>
                <a:lnTo>
                  <a:pt x="0" y="3175000"/>
                </a:lnTo>
              </a:path>
            </a:pathLst>
          </a:custGeom>
          <a:noFill/>
          <a:ln w="12700" cap="flat" cmpd="sng" algn="ctr">
            <a:solidFill>
              <a:srgbClr val="0F5C94"/>
            </a:solidFill>
            <a:prstDash val="solid"/>
          </a:ln>
          <a:effectLst/>
        </p:spPr>
        <p:txBody>
          <a:bodyPr lIns="0" tIns="0" rIns="0" bIns="0" rtlCol="0" anchor="ctr" anchorCtr="0"/>
          <a:lstStyle/>
          <a:p>
            <a:pPr marL="0" marR="0" lvl="0" indent="0" defTabSz="914400" eaLnBrk="1" fontAlgn="ctr"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endParaRPr>
          </a:p>
        </p:txBody>
      </p:sp>
      <p:sp>
        <p:nvSpPr>
          <p:cNvPr id="16" name="RbLeanShape Left U-Shape 34">
            <a:extLst>
              <a:ext uri="{FF2B5EF4-FFF2-40B4-BE49-F238E27FC236}">
                <a16:creationId xmlns:a16="http://schemas.microsoft.com/office/drawing/2014/main" id="{3014EEFA-B3B8-C445-810D-19581D0146A1}"/>
              </a:ext>
            </a:extLst>
          </p:cNvPr>
          <p:cNvSpPr>
            <a:spLocks/>
          </p:cNvSpPr>
          <p:nvPr/>
        </p:nvSpPr>
        <p:spPr>
          <a:xfrm>
            <a:off x="549205" y="5645217"/>
            <a:ext cx="1294033" cy="491372"/>
          </a:xfrm>
          <a:custGeom>
            <a:avLst/>
            <a:gdLst>
              <a:gd name="connsiteX0" fmla="*/ 0 w 1270000"/>
              <a:gd name="connsiteY0" fmla="*/ 0 h 3175000"/>
              <a:gd name="connsiteX1" fmla="*/ 1270000 w 1270000"/>
              <a:gd name="connsiteY1" fmla="*/ 0 h 3175000"/>
              <a:gd name="connsiteX2" fmla="*/ 1270000 w 1270000"/>
              <a:gd name="connsiteY2" fmla="*/ 3175000 h 3175000"/>
              <a:gd name="connsiteX3" fmla="*/ 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0" y="0"/>
                </a:moveTo>
                <a:lnTo>
                  <a:pt x="1270000" y="0"/>
                </a:lnTo>
                <a:lnTo>
                  <a:pt x="1270000" y="3175000"/>
                </a:lnTo>
                <a:lnTo>
                  <a:pt x="0" y="3175000"/>
                </a:lnTo>
              </a:path>
            </a:pathLst>
          </a:custGeom>
          <a:noFill/>
          <a:ln w="12700" cap="flat" cmpd="sng" algn="ctr">
            <a:solidFill>
              <a:srgbClr val="0F5C94"/>
            </a:solidFill>
            <a:prstDash val="solid"/>
          </a:ln>
          <a:effectLst/>
        </p:spPr>
        <p:txBody>
          <a:bodyPr lIns="0" tIns="0" rIns="0" bIns="0" rtlCol="0" anchor="ctr" anchorCtr="0"/>
          <a:lstStyle/>
          <a:p>
            <a:pPr marL="0" marR="0" lvl="0" indent="0" defTabSz="914400" eaLnBrk="1" fontAlgn="ctr"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endParaRPr>
          </a:p>
        </p:txBody>
      </p:sp>
      <p:sp>
        <p:nvSpPr>
          <p:cNvPr id="17" name="RbLeanShape Left U-Shape 34">
            <a:extLst>
              <a:ext uri="{FF2B5EF4-FFF2-40B4-BE49-F238E27FC236}">
                <a16:creationId xmlns:a16="http://schemas.microsoft.com/office/drawing/2014/main" id="{D1415943-814B-0345-8EE9-0A9100F568F7}"/>
              </a:ext>
            </a:extLst>
          </p:cNvPr>
          <p:cNvSpPr>
            <a:spLocks/>
          </p:cNvSpPr>
          <p:nvPr/>
        </p:nvSpPr>
        <p:spPr>
          <a:xfrm>
            <a:off x="549204" y="5086710"/>
            <a:ext cx="1294033" cy="491372"/>
          </a:xfrm>
          <a:custGeom>
            <a:avLst/>
            <a:gdLst>
              <a:gd name="connsiteX0" fmla="*/ 0 w 1270000"/>
              <a:gd name="connsiteY0" fmla="*/ 0 h 3175000"/>
              <a:gd name="connsiteX1" fmla="*/ 1270000 w 1270000"/>
              <a:gd name="connsiteY1" fmla="*/ 0 h 3175000"/>
              <a:gd name="connsiteX2" fmla="*/ 1270000 w 1270000"/>
              <a:gd name="connsiteY2" fmla="*/ 3175000 h 3175000"/>
              <a:gd name="connsiteX3" fmla="*/ 0 w 1270000"/>
              <a:gd name="connsiteY3" fmla="*/ 3175000 h 3175000"/>
            </a:gdLst>
            <a:ahLst/>
            <a:cxnLst>
              <a:cxn ang="0">
                <a:pos x="connsiteX0" y="connsiteY0"/>
              </a:cxn>
              <a:cxn ang="0">
                <a:pos x="connsiteX1" y="connsiteY1"/>
              </a:cxn>
              <a:cxn ang="0">
                <a:pos x="connsiteX2" y="connsiteY2"/>
              </a:cxn>
              <a:cxn ang="0">
                <a:pos x="connsiteX3" y="connsiteY3"/>
              </a:cxn>
            </a:cxnLst>
            <a:rect l="l" t="t" r="r" b="b"/>
            <a:pathLst>
              <a:path w="1270000" h="3175000">
                <a:moveTo>
                  <a:pt x="0" y="0"/>
                </a:moveTo>
                <a:lnTo>
                  <a:pt x="1270000" y="0"/>
                </a:lnTo>
                <a:lnTo>
                  <a:pt x="1270000" y="3175000"/>
                </a:lnTo>
                <a:lnTo>
                  <a:pt x="0" y="3175000"/>
                </a:lnTo>
              </a:path>
            </a:pathLst>
          </a:custGeom>
          <a:noFill/>
          <a:ln w="12700" cap="flat" cmpd="sng" algn="ctr">
            <a:solidFill>
              <a:srgbClr val="0F5C94"/>
            </a:solidFill>
            <a:prstDash val="solid"/>
          </a:ln>
          <a:effectLst/>
        </p:spPr>
        <p:txBody>
          <a:bodyPr lIns="0" tIns="0" rIns="0" bIns="0" rtlCol="0" anchor="ctr" anchorCtr="0"/>
          <a:lstStyle/>
          <a:p>
            <a:pPr marL="0" marR="0" lvl="0" indent="0" defTabSz="914400" eaLnBrk="1" fontAlgn="ctr" latinLnBrk="0" hangingPunct="1">
              <a:lnSpc>
                <a:spcPct val="100000"/>
              </a:lnSpc>
              <a:spcBef>
                <a:spcPct val="0"/>
              </a:spcBef>
              <a:spcAft>
                <a:spcPct val="0"/>
              </a:spcAft>
              <a:buClrTx/>
              <a:buSzTx/>
              <a:buFontTx/>
              <a:buNone/>
              <a:tabLst/>
              <a:defRPr/>
            </a:pPr>
            <a:endParaRPr kumimoji="0" lang="zh-CN" altLang="en-US" sz="1300" b="1" i="0" u="none" strike="noStrike" kern="0" cap="none" spc="0" normalizeH="0" baseline="0" noProof="0" dirty="0">
              <a:ln>
                <a:noFill/>
              </a:ln>
              <a:solidFill>
                <a:srgbClr val="000000"/>
              </a:solidFill>
              <a:effectLst/>
              <a:uLnTx/>
              <a:uFillTx/>
              <a:latin typeface="Arial"/>
              <a:ea typeface="宋体" panose="02010600030101010101" pitchFamily="2" charset="-122"/>
              <a:cs typeface="+mn-cs"/>
            </a:endParaRPr>
          </a:p>
        </p:txBody>
      </p:sp>
      <p:cxnSp>
        <p:nvCxnSpPr>
          <p:cNvPr id="18" name="直接连接符 15">
            <a:extLst>
              <a:ext uri="{FF2B5EF4-FFF2-40B4-BE49-F238E27FC236}">
                <a16:creationId xmlns:a16="http://schemas.microsoft.com/office/drawing/2014/main" id="{4F9B3198-62F0-6C47-883E-30F9EA51A4D9}"/>
              </a:ext>
            </a:extLst>
          </p:cNvPr>
          <p:cNvCxnSpPr>
            <a:cxnSpLocks/>
          </p:cNvCxnSpPr>
          <p:nvPr/>
        </p:nvCxnSpPr>
        <p:spPr>
          <a:xfrm>
            <a:off x="1925053" y="3381154"/>
            <a:ext cx="9827393" cy="0"/>
          </a:xfrm>
          <a:prstGeom prst="line">
            <a:avLst/>
          </a:prstGeom>
          <a:ln w="9525">
            <a:solidFill>
              <a:srgbClr val="0F5C94"/>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22">
            <a:extLst>
              <a:ext uri="{FF2B5EF4-FFF2-40B4-BE49-F238E27FC236}">
                <a16:creationId xmlns:a16="http://schemas.microsoft.com/office/drawing/2014/main" id="{45187DFB-187D-1E40-8FC4-A39AD9D3D569}"/>
              </a:ext>
            </a:extLst>
          </p:cNvPr>
          <p:cNvCxnSpPr>
            <a:cxnSpLocks/>
          </p:cNvCxnSpPr>
          <p:nvPr/>
        </p:nvCxnSpPr>
        <p:spPr>
          <a:xfrm>
            <a:off x="1925053" y="4218493"/>
            <a:ext cx="9827393" cy="0"/>
          </a:xfrm>
          <a:prstGeom prst="line">
            <a:avLst/>
          </a:prstGeom>
          <a:ln w="9525">
            <a:solidFill>
              <a:srgbClr val="0F5C94"/>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23">
            <a:extLst>
              <a:ext uri="{FF2B5EF4-FFF2-40B4-BE49-F238E27FC236}">
                <a16:creationId xmlns:a16="http://schemas.microsoft.com/office/drawing/2014/main" id="{066AC747-E4FB-8741-9A71-AB34706807A4}"/>
              </a:ext>
            </a:extLst>
          </p:cNvPr>
          <p:cNvCxnSpPr>
            <a:cxnSpLocks/>
          </p:cNvCxnSpPr>
          <p:nvPr/>
        </p:nvCxnSpPr>
        <p:spPr>
          <a:xfrm>
            <a:off x="1925053" y="5034606"/>
            <a:ext cx="9827393" cy="0"/>
          </a:xfrm>
          <a:prstGeom prst="line">
            <a:avLst/>
          </a:prstGeom>
          <a:ln w="9525">
            <a:solidFill>
              <a:srgbClr val="0F5C94"/>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4">
            <a:extLst>
              <a:ext uri="{FF2B5EF4-FFF2-40B4-BE49-F238E27FC236}">
                <a16:creationId xmlns:a16="http://schemas.microsoft.com/office/drawing/2014/main" id="{3EE69B22-95A0-9942-8986-DB758F830A3A}"/>
              </a:ext>
            </a:extLst>
          </p:cNvPr>
          <p:cNvCxnSpPr>
            <a:cxnSpLocks/>
          </p:cNvCxnSpPr>
          <p:nvPr/>
        </p:nvCxnSpPr>
        <p:spPr>
          <a:xfrm>
            <a:off x="1925053" y="5589229"/>
            <a:ext cx="9827393" cy="0"/>
          </a:xfrm>
          <a:prstGeom prst="line">
            <a:avLst/>
          </a:prstGeom>
          <a:ln w="9525">
            <a:solidFill>
              <a:srgbClr val="0F5C94"/>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58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61970D-C317-4552-B331-DA0752E238BB}"/>
              </a:ext>
            </a:extLst>
          </p:cNvPr>
          <p:cNvSpPr>
            <a:spLocks noGrp="1"/>
          </p:cNvSpPr>
          <p:nvPr>
            <p:ph type="body" sz="quarter" idx="10"/>
          </p:nvPr>
        </p:nvSpPr>
        <p:spPr>
          <a:xfrm>
            <a:off x="399395" y="117160"/>
            <a:ext cx="1704313" cy="369332"/>
          </a:xfrm>
        </p:spPr>
        <p:txBody>
          <a:bodyPr/>
          <a:lstStyle/>
          <a:p>
            <a:r>
              <a:rPr lang="zh-CN" altLang="en-US" dirty="0"/>
              <a:t>二</a:t>
            </a:r>
            <a:r>
              <a:rPr lang="en-US" altLang="zh-CN" dirty="0"/>
              <a:t>. </a:t>
            </a:r>
            <a:r>
              <a:rPr lang="zh-CN" altLang="en-US" dirty="0"/>
              <a:t>区块链介绍</a:t>
            </a:r>
          </a:p>
        </p:txBody>
      </p:sp>
      <p:sp>
        <p:nvSpPr>
          <p:cNvPr id="3" name="文本占位符 2">
            <a:extLst>
              <a:ext uri="{FF2B5EF4-FFF2-40B4-BE49-F238E27FC236}">
                <a16:creationId xmlns:a16="http://schemas.microsoft.com/office/drawing/2014/main" id="{F76CAC62-DFB8-4146-8251-319F3621106E}"/>
              </a:ext>
            </a:extLst>
          </p:cNvPr>
          <p:cNvSpPr>
            <a:spLocks noGrp="1"/>
          </p:cNvSpPr>
          <p:nvPr>
            <p:ph type="body" sz="quarter" idx="11"/>
          </p:nvPr>
        </p:nvSpPr>
        <p:spPr>
          <a:xfrm>
            <a:off x="2124907" y="117160"/>
            <a:ext cx="1444975" cy="369332"/>
          </a:xfrm>
        </p:spPr>
        <p:txBody>
          <a:bodyPr/>
          <a:lstStyle/>
          <a:p>
            <a:r>
              <a:rPr lang="zh-CN" altLang="en-US" dirty="0"/>
              <a:t>分布式架构</a:t>
            </a:r>
          </a:p>
        </p:txBody>
      </p:sp>
      <p:sp>
        <p:nvSpPr>
          <p:cNvPr id="22" name="Right Arrow 22">
            <a:extLst>
              <a:ext uri="{FF2B5EF4-FFF2-40B4-BE49-F238E27FC236}">
                <a16:creationId xmlns:a16="http://schemas.microsoft.com/office/drawing/2014/main" id="{A16DF69E-CBA4-4AA1-83B2-7C05AABF9D00}"/>
              </a:ext>
            </a:extLst>
          </p:cNvPr>
          <p:cNvSpPr/>
          <p:nvPr/>
        </p:nvSpPr>
        <p:spPr>
          <a:xfrm>
            <a:off x="3198865" y="3035287"/>
            <a:ext cx="643628" cy="462281"/>
          </a:xfrm>
          <a:prstGeom prst="rightArrow">
            <a:avLst>
              <a:gd name="adj1" fmla="val 50000"/>
              <a:gd name="adj2" fmla="val 50000"/>
            </a:avLst>
          </a:prstGeom>
          <a:solidFill>
            <a:srgbClr val="2E75B6"/>
          </a:solidFill>
          <a:ln w="12700">
            <a:miter lim="400000"/>
          </a:ln>
        </p:spPr>
        <p:txBody>
          <a:bodyPr lIns="45719" rIns="45719" anchor="ctr"/>
          <a:lstStyle/>
          <a:p>
            <a:pPr algn="ctr">
              <a:defRPr>
                <a:solidFill>
                  <a:srgbClr val="FFFFFF"/>
                </a:solidFill>
              </a:defRPr>
            </a:pPr>
            <a:endParaRPr/>
          </a:p>
        </p:txBody>
      </p:sp>
      <p:pic>
        <p:nvPicPr>
          <p:cNvPr id="23" name="图片 7" descr="图片 7">
            <a:extLst>
              <a:ext uri="{FF2B5EF4-FFF2-40B4-BE49-F238E27FC236}">
                <a16:creationId xmlns:a16="http://schemas.microsoft.com/office/drawing/2014/main" id="{03DD750B-931D-4705-B948-0729F59C3E0E}"/>
              </a:ext>
            </a:extLst>
          </p:cNvPr>
          <p:cNvPicPr>
            <a:picLocks noChangeAspect="1"/>
          </p:cNvPicPr>
          <p:nvPr/>
        </p:nvPicPr>
        <p:blipFill>
          <a:blip r:embed="rId3">
            <a:extLst/>
          </a:blip>
          <a:stretch>
            <a:fillRect/>
          </a:stretch>
        </p:blipFill>
        <p:spPr>
          <a:xfrm>
            <a:off x="722718" y="2159990"/>
            <a:ext cx="2187308" cy="2113384"/>
          </a:xfrm>
          <a:prstGeom prst="rect">
            <a:avLst/>
          </a:prstGeom>
          <a:ln w="12700">
            <a:miter lim="400000"/>
          </a:ln>
        </p:spPr>
      </p:pic>
      <p:grpSp>
        <p:nvGrpSpPr>
          <p:cNvPr id="24" name="成组">
            <a:extLst>
              <a:ext uri="{FF2B5EF4-FFF2-40B4-BE49-F238E27FC236}">
                <a16:creationId xmlns:a16="http://schemas.microsoft.com/office/drawing/2014/main" id="{8C4397B3-ADE9-4A98-8D71-E8BB79A69F1C}"/>
              </a:ext>
            </a:extLst>
          </p:cNvPr>
          <p:cNvGrpSpPr/>
          <p:nvPr/>
        </p:nvGrpSpPr>
        <p:grpSpPr>
          <a:xfrm>
            <a:off x="4131331" y="2100593"/>
            <a:ext cx="2294204" cy="2192982"/>
            <a:chOff x="0" y="0"/>
            <a:chExt cx="2294203" cy="2192981"/>
          </a:xfrm>
        </p:grpSpPr>
        <p:sp>
          <p:nvSpPr>
            <p:cNvPr id="25" name="Straight Arrow Connector 26">
              <a:extLst>
                <a:ext uri="{FF2B5EF4-FFF2-40B4-BE49-F238E27FC236}">
                  <a16:creationId xmlns:a16="http://schemas.microsoft.com/office/drawing/2014/main" id="{3950B17D-9945-4925-B612-3AD93FC01805}"/>
                </a:ext>
              </a:extLst>
            </p:cNvPr>
            <p:cNvSpPr/>
            <p:nvPr/>
          </p:nvSpPr>
          <p:spPr>
            <a:xfrm>
              <a:off x="1895013" y="936411"/>
              <a:ext cx="1" cy="346477"/>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26" name="Straight Arrow Connector 27">
              <a:extLst>
                <a:ext uri="{FF2B5EF4-FFF2-40B4-BE49-F238E27FC236}">
                  <a16:creationId xmlns:a16="http://schemas.microsoft.com/office/drawing/2014/main" id="{F1BFAE9E-506F-4431-9C9A-F02B03E9F00F}"/>
                </a:ext>
              </a:extLst>
            </p:cNvPr>
            <p:cNvSpPr/>
            <p:nvPr/>
          </p:nvSpPr>
          <p:spPr>
            <a:xfrm>
              <a:off x="877045" y="1828666"/>
              <a:ext cx="472191" cy="1"/>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27" name="Straight Arrow Connector 28">
              <a:extLst>
                <a:ext uri="{FF2B5EF4-FFF2-40B4-BE49-F238E27FC236}">
                  <a16:creationId xmlns:a16="http://schemas.microsoft.com/office/drawing/2014/main" id="{94F7A8AC-7778-4C77-B4BF-4F482222592E}"/>
                </a:ext>
              </a:extLst>
            </p:cNvPr>
            <p:cNvSpPr/>
            <p:nvPr/>
          </p:nvSpPr>
          <p:spPr>
            <a:xfrm flipH="1">
              <a:off x="403004" y="936411"/>
              <a:ext cx="1" cy="346477"/>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28" name="Straight Arrow Connector 29">
              <a:extLst>
                <a:ext uri="{FF2B5EF4-FFF2-40B4-BE49-F238E27FC236}">
                  <a16:creationId xmlns:a16="http://schemas.microsoft.com/office/drawing/2014/main" id="{5647D8E0-2ED8-4BF3-869A-19E5258BCF9D}"/>
                </a:ext>
              </a:extLst>
            </p:cNvPr>
            <p:cNvSpPr/>
            <p:nvPr/>
          </p:nvSpPr>
          <p:spPr>
            <a:xfrm flipV="1">
              <a:off x="913411" y="889053"/>
              <a:ext cx="404457" cy="404457"/>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sp>
          <p:nvSpPr>
            <p:cNvPr id="29" name="Straight Arrow Connector 17">
              <a:extLst>
                <a:ext uri="{FF2B5EF4-FFF2-40B4-BE49-F238E27FC236}">
                  <a16:creationId xmlns:a16="http://schemas.microsoft.com/office/drawing/2014/main" id="{5D008A25-959A-416E-B690-4E84A7C3B549}"/>
                </a:ext>
              </a:extLst>
            </p:cNvPr>
            <p:cNvSpPr/>
            <p:nvPr/>
          </p:nvSpPr>
          <p:spPr>
            <a:xfrm>
              <a:off x="877045" y="338722"/>
              <a:ext cx="472191" cy="1"/>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pic>
          <p:nvPicPr>
            <p:cNvPr id="30" name="图片 10" descr="图片 10">
              <a:extLst>
                <a:ext uri="{FF2B5EF4-FFF2-40B4-BE49-F238E27FC236}">
                  <a16:creationId xmlns:a16="http://schemas.microsoft.com/office/drawing/2014/main" id="{11B9FAB1-A109-4B1D-8EF9-039BC48C6D9C}"/>
                </a:ext>
              </a:extLst>
            </p:cNvPr>
            <p:cNvPicPr>
              <a:picLocks noChangeAspect="1"/>
            </p:cNvPicPr>
            <p:nvPr/>
          </p:nvPicPr>
          <p:blipFill>
            <a:blip r:embed="rId4">
              <a:extLst/>
            </a:blip>
            <a:stretch>
              <a:fillRect/>
            </a:stretch>
          </p:blipFill>
          <p:spPr>
            <a:xfrm>
              <a:off x="0" y="0"/>
              <a:ext cx="761755" cy="761756"/>
            </a:xfrm>
            <a:prstGeom prst="rect">
              <a:avLst/>
            </a:prstGeom>
            <a:ln w="12700" cap="flat">
              <a:noFill/>
              <a:miter lim="400000"/>
            </a:ln>
            <a:effectLst/>
          </p:spPr>
        </p:pic>
        <p:pic>
          <p:nvPicPr>
            <p:cNvPr id="31" name="图片 23" descr="图片 23">
              <a:extLst>
                <a:ext uri="{FF2B5EF4-FFF2-40B4-BE49-F238E27FC236}">
                  <a16:creationId xmlns:a16="http://schemas.microsoft.com/office/drawing/2014/main" id="{6635DD90-FF40-4EEB-BE6C-B096DFB69D29}"/>
                </a:ext>
              </a:extLst>
            </p:cNvPr>
            <p:cNvPicPr>
              <a:picLocks noChangeAspect="1"/>
            </p:cNvPicPr>
            <p:nvPr/>
          </p:nvPicPr>
          <p:blipFill>
            <a:blip r:embed="rId4">
              <a:extLst/>
            </a:blip>
            <a:stretch>
              <a:fillRect/>
            </a:stretch>
          </p:blipFill>
          <p:spPr>
            <a:xfrm>
              <a:off x="1532448" y="1428839"/>
              <a:ext cx="761756" cy="761756"/>
            </a:xfrm>
            <a:prstGeom prst="rect">
              <a:avLst/>
            </a:prstGeom>
            <a:ln w="12700" cap="flat">
              <a:noFill/>
              <a:miter lim="400000"/>
            </a:ln>
            <a:effectLst/>
          </p:spPr>
        </p:pic>
        <p:pic>
          <p:nvPicPr>
            <p:cNvPr id="32" name="图片 24" descr="图片 24">
              <a:extLst>
                <a:ext uri="{FF2B5EF4-FFF2-40B4-BE49-F238E27FC236}">
                  <a16:creationId xmlns:a16="http://schemas.microsoft.com/office/drawing/2014/main" id="{A9431945-C50F-4A3A-A920-BF968669C5D6}"/>
                </a:ext>
              </a:extLst>
            </p:cNvPr>
            <p:cNvPicPr>
              <a:picLocks noChangeAspect="1"/>
            </p:cNvPicPr>
            <p:nvPr/>
          </p:nvPicPr>
          <p:blipFill>
            <a:blip r:embed="rId4">
              <a:extLst/>
            </a:blip>
            <a:stretch>
              <a:fillRect/>
            </a:stretch>
          </p:blipFill>
          <p:spPr>
            <a:xfrm>
              <a:off x="0" y="1431226"/>
              <a:ext cx="761756" cy="761756"/>
            </a:xfrm>
            <a:prstGeom prst="rect">
              <a:avLst/>
            </a:prstGeom>
            <a:ln w="12700" cap="flat">
              <a:noFill/>
              <a:miter lim="400000"/>
            </a:ln>
            <a:effectLst/>
          </p:spPr>
        </p:pic>
        <p:pic>
          <p:nvPicPr>
            <p:cNvPr id="33" name="图片 25" descr="图片 25">
              <a:extLst>
                <a:ext uri="{FF2B5EF4-FFF2-40B4-BE49-F238E27FC236}">
                  <a16:creationId xmlns:a16="http://schemas.microsoft.com/office/drawing/2014/main" id="{BC4C82FA-EDDA-454D-9186-6D9412B567E8}"/>
                </a:ext>
              </a:extLst>
            </p:cNvPr>
            <p:cNvPicPr>
              <a:picLocks noChangeAspect="1"/>
            </p:cNvPicPr>
            <p:nvPr/>
          </p:nvPicPr>
          <p:blipFill>
            <a:blip r:embed="rId4">
              <a:extLst/>
            </a:blip>
            <a:stretch>
              <a:fillRect/>
            </a:stretch>
          </p:blipFill>
          <p:spPr>
            <a:xfrm>
              <a:off x="1532448" y="0"/>
              <a:ext cx="761756" cy="761756"/>
            </a:xfrm>
            <a:prstGeom prst="rect">
              <a:avLst/>
            </a:prstGeom>
            <a:ln w="12700" cap="flat">
              <a:noFill/>
              <a:miter lim="400000"/>
            </a:ln>
            <a:effectLst/>
          </p:spPr>
        </p:pic>
        <p:sp>
          <p:nvSpPr>
            <p:cNvPr id="34" name="Straight Arrow Connector 39">
              <a:extLst>
                <a:ext uri="{FF2B5EF4-FFF2-40B4-BE49-F238E27FC236}">
                  <a16:creationId xmlns:a16="http://schemas.microsoft.com/office/drawing/2014/main" id="{D0E1C992-E15F-4934-9FD2-0A43474F233F}"/>
                </a:ext>
              </a:extLst>
            </p:cNvPr>
            <p:cNvSpPr/>
            <p:nvPr/>
          </p:nvSpPr>
          <p:spPr>
            <a:xfrm flipH="1" flipV="1">
              <a:off x="913411" y="889053"/>
              <a:ext cx="404457" cy="404457"/>
            </a:xfrm>
            <a:prstGeom prst="line">
              <a:avLst/>
            </a:prstGeom>
            <a:noFill/>
            <a:ln w="28575" cap="flat">
              <a:solidFill>
                <a:srgbClr val="2E75B6"/>
              </a:solidFill>
              <a:prstDash val="solid"/>
              <a:miter lim="800000"/>
              <a:headEnd type="triangle" w="med" len="med"/>
              <a:tailEnd type="triangle" w="med" len="med"/>
            </a:ln>
            <a:effectLst/>
          </p:spPr>
          <p:txBody>
            <a:bodyPr wrap="square" lIns="45719" tIns="45719" rIns="45719" bIns="45719" numCol="1" anchor="t">
              <a:noAutofit/>
            </a:bodyPr>
            <a:lstStyle/>
            <a:p>
              <a:endParaRPr/>
            </a:p>
          </p:txBody>
        </p:sp>
      </p:grpSp>
      <p:sp>
        <p:nvSpPr>
          <p:cNvPr id="35" name="传统系统">
            <a:extLst>
              <a:ext uri="{FF2B5EF4-FFF2-40B4-BE49-F238E27FC236}">
                <a16:creationId xmlns:a16="http://schemas.microsoft.com/office/drawing/2014/main" id="{F6423E02-2D3D-4237-BA7E-66BA68F756AC}"/>
              </a:ext>
            </a:extLst>
          </p:cNvPr>
          <p:cNvSpPr/>
          <p:nvPr/>
        </p:nvSpPr>
        <p:spPr>
          <a:xfrm>
            <a:off x="1239613" y="4932402"/>
            <a:ext cx="1153518" cy="408941"/>
          </a:xfrm>
          <a:prstGeom prst="rect">
            <a:avLst/>
          </a:prstGeom>
          <a:solidFill>
            <a:srgbClr val="307BBA"/>
          </a:solidFill>
          <a:ln w="12700">
            <a:miter lim="400000"/>
          </a:ln>
          <a:extLst>
            <a:ext uri="{C572A759-6A51-4108-AA02-DFA0A04FC94B}">
              <ma14:wrappingTextBoxFlag xmlns:ma14="http://schemas.microsoft.com/office/mac/drawingml/2011/main" xmlns="" val="1"/>
            </a:ext>
          </a:extLst>
        </p:spPr>
        <p:txBody>
          <a:bodyPr lIns="45719" rIns="45719" anchor="ctr"/>
          <a:lstStyle>
            <a:lvl1pPr algn="ctr">
              <a:defRPr sz="1600" b="1">
                <a:solidFill>
                  <a:srgbClr val="FFFFFF"/>
                </a:solidFill>
              </a:defRPr>
            </a:lvl1pPr>
          </a:lstStyle>
          <a:p>
            <a:r>
              <a:t>传统系统</a:t>
            </a:r>
          </a:p>
        </p:txBody>
      </p:sp>
      <p:sp>
        <p:nvSpPr>
          <p:cNvPr id="36" name="区块链-分布式架构">
            <a:extLst>
              <a:ext uri="{FF2B5EF4-FFF2-40B4-BE49-F238E27FC236}">
                <a16:creationId xmlns:a16="http://schemas.microsoft.com/office/drawing/2014/main" id="{D450CF53-2BAF-4DF7-86ED-D4E28F23541B}"/>
              </a:ext>
            </a:extLst>
          </p:cNvPr>
          <p:cNvSpPr/>
          <p:nvPr/>
        </p:nvSpPr>
        <p:spPr>
          <a:xfrm>
            <a:off x="4275827" y="4932402"/>
            <a:ext cx="2005212" cy="408941"/>
          </a:xfrm>
          <a:prstGeom prst="rect">
            <a:avLst/>
          </a:prstGeom>
          <a:solidFill>
            <a:srgbClr val="307BBA"/>
          </a:solidFill>
          <a:ln w="12700">
            <a:miter lim="400000"/>
          </a:ln>
          <a:extLst>
            <a:ext uri="{C572A759-6A51-4108-AA02-DFA0A04FC94B}">
              <ma14:wrappingTextBoxFlag xmlns:ma14="http://schemas.microsoft.com/office/mac/drawingml/2011/main" xmlns="" val="1"/>
            </a:ext>
          </a:extLst>
        </p:spPr>
        <p:txBody>
          <a:bodyPr lIns="45719" rIns="45719" anchor="ctr"/>
          <a:lstStyle/>
          <a:p>
            <a:pPr algn="ctr">
              <a:defRPr sz="1600" b="1">
                <a:solidFill>
                  <a:srgbClr val="FFFFFF"/>
                </a:solidFill>
              </a:defRPr>
            </a:pPr>
            <a:r>
              <a:t>区块链-分布式架构</a:t>
            </a:r>
          </a:p>
        </p:txBody>
      </p:sp>
      <p:sp>
        <p:nvSpPr>
          <p:cNvPr id="37" name="分布式账簿系统…">
            <a:extLst>
              <a:ext uri="{FF2B5EF4-FFF2-40B4-BE49-F238E27FC236}">
                <a16:creationId xmlns:a16="http://schemas.microsoft.com/office/drawing/2014/main" id="{74197B5E-D50B-4542-AF7E-0F510E61238F}"/>
              </a:ext>
            </a:extLst>
          </p:cNvPr>
          <p:cNvSpPr/>
          <p:nvPr/>
        </p:nvSpPr>
        <p:spPr>
          <a:xfrm>
            <a:off x="7196827" y="1376402"/>
            <a:ext cx="4315536" cy="4427409"/>
          </a:xfrm>
          <a:prstGeom prst="rect">
            <a:avLst/>
          </a:prstGeom>
          <a:solidFill>
            <a:srgbClr val="EBEBEB"/>
          </a:solidFill>
          <a:ln w="12700">
            <a:miter lim="400000"/>
          </a:ln>
          <a:extLst>
            <a:ext uri="{C572A759-6A51-4108-AA02-DFA0A04FC94B}">
              <ma14:wrappingTextBoxFlag xmlns:ma14="http://schemas.microsoft.com/office/mac/drawingml/2011/main" xmlns="" val="1"/>
            </a:ext>
          </a:extLst>
        </p:spPr>
        <p:txBody>
          <a:bodyPr lIns="45719" rIns="45719" anchor="ctr"/>
          <a:lstStyle/>
          <a:p>
            <a:pPr marL="539750" indent="-285750" algn="just">
              <a:lnSpc>
                <a:spcPct val="150000"/>
              </a:lnSpc>
              <a:spcBef>
                <a:spcPts val="500"/>
              </a:spcBef>
              <a:buClr>
                <a:srgbClr val="000000"/>
              </a:buClr>
              <a:buSzPct val="100000"/>
              <a:buChar char="•"/>
              <a:defRPr sz="1600" b="1">
                <a:latin typeface="Microsoft YaHei"/>
                <a:ea typeface="Microsoft YaHei"/>
                <a:cs typeface="Microsoft YaHei"/>
                <a:sym typeface="Microsoft YaHei"/>
              </a:defRPr>
            </a:pPr>
            <a:r>
              <a:rPr dirty="0" err="1"/>
              <a:t>分布式账簿系统</a:t>
            </a:r>
            <a:endParaRPr dirty="0"/>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dirty="0" err="1"/>
              <a:t>非对称加密技术对交易进行</a:t>
            </a:r>
            <a:r>
              <a:rPr b="1" dirty="0" err="1">
                <a:solidFill>
                  <a:srgbClr val="0F5C94"/>
                </a:solidFill>
              </a:rPr>
              <a:t>数字签名</a:t>
            </a:r>
            <a:endParaRPr b="1" dirty="0">
              <a:solidFill>
                <a:srgbClr val="0F5C94"/>
              </a:solidFill>
            </a:endParaRPr>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dirty="0" err="1"/>
              <a:t>通过</a:t>
            </a:r>
            <a:r>
              <a:rPr b="1" dirty="0" err="1">
                <a:solidFill>
                  <a:srgbClr val="0F5C94"/>
                </a:solidFill>
              </a:rPr>
              <a:t>共识</a:t>
            </a:r>
            <a:r>
              <a:rPr dirty="0" err="1"/>
              <a:t>机制达成多节点一致</a:t>
            </a:r>
            <a:endParaRPr dirty="0"/>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dirty="0" err="1"/>
              <a:t>数据以</a:t>
            </a:r>
            <a:r>
              <a:rPr b="1" dirty="0" err="1">
                <a:solidFill>
                  <a:srgbClr val="0F5C94"/>
                </a:solidFill>
              </a:rPr>
              <a:t>链式区块</a:t>
            </a:r>
            <a:r>
              <a:rPr dirty="0" err="1"/>
              <a:t>形式组织存储</a:t>
            </a:r>
            <a:endParaRPr dirty="0"/>
          </a:p>
          <a:p>
            <a:pPr marL="539750" indent="-285750" algn="just">
              <a:lnSpc>
                <a:spcPct val="150000"/>
              </a:lnSpc>
              <a:spcBef>
                <a:spcPts val="500"/>
              </a:spcBef>
              <a:buClr>
                <a:srgbClr val="000000"/>
              </a:buClr>
              <a:buSzPct val="100000"/>
              <a:buChar char="•"/>
              <a:defRPr sz="1600" b="1">
                <a:latin typeface="Microsoft YaHei"/>
                <a:ea typeface="Microsoft YaHei"/>
                <a:cs typeface="Microsoft YaHei"/>
                <a:sym typeface="Microsoft YaHei"/>
              </a:defRPr>
            </a:pPr>
            <a:r>
              <a:rPr dirty="0" err="1"/>
              <a:t>分布式架构</a:t>
            </a:r>
            <a:endParaRPr dirty="0"/>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lang="zh-CN" altLang="en-US" dirty="0"/>
              <a:t>不可篡改，数据安全</a:t>
            </a:r>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lang="zh-CN" altLang="en-US" dirty="0"/>
              <a:t>数据多地备份，灾备能力强</a:t>
            </a:r>
          </a:p>
          <a:p>
            <a:pPr marL="539750" indent="-285750" algn="just">
              <a:lnSpc>
                <a:spcPct val="150000"/>
              </a:lnSpc>
              <a:spcBef>
                <a:spcPts val="500"/>
              </a:spcBef>
              <a:buClr>
                <a:srgbClr val="000000"/>
              </a:buClr>
              <a:buSzPct val="100000"/>
              <a:buChar char="•"/>
              <a:defRPr sz="1600" b="1">
                <a:latin typeface="Microsoft YaHei"/>
                <a:ea typeface="Microsoft YaHei"/>
                <a:cs typeface="Microsoft YaHei"/>
                <a:sym typeface="Microsoft YaHei"/>
              </a:defRPr>
            </a:pPr>
            <a:r>
              <a:rPr lang="zh-CN" altLang="en-US" dirty="0"/>
              <a:t>业务协作平台</a:t>
            </a:r>
            <a:endParaRPr lang="en-US" altLang="zh-CN" dirty="0"/>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lang="zh-CN" altLang="en-US" dirty="0"/>
              <a:t>基于高效的智能合约</a:t>
            </a:r>
          </a:p>
          <a:p>
            <a:pPr marL="742950" lvl="1" indent="-285750" algn="just">
              <a:lnSpc>
                <a:spcPct val="150000"/>
              </a:lnSpc>
              <a:spcBef>
                <a:spcPts val="500"/>
              </a:spcBef>
              <a:buClr>
                <a:srgbClr val="000000"/>
              </a:buClr>
              <a:buSzPct val="100000"/>
              <a:buChar char="‣"/>
              <a:defRPr sz="1600">
                <a:latin typeface="Microsoft YaHei"/>
                <a:ea typeface="Microsoft YaHei"/>
                <a:cs typeface="Microsoft YaHei"/>
                <a:sym typeface="Microsoft YaHei"/>
              </a:defRPr>
            </a:pPr>
            <a:r>
              <a:rPr lang="zh-CN" altLang="en-US" dirty="0"/>
              <a:t>业务内容多方共同参与</a:t>
            </a:r>
          </a:p>
        </p:txBody>
      </p:sp>
    </p:spTree>
    <p:extLst>
      <p:ext uri="{BB962C8B-B14F-4D97-AF65-F5344CB8AC3E}">
        <p14:creationId xmlns:p14="http://schemas.microsoft.com/office/powerpoint/2010/main" val="207191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C61970D-C317-4552-B331-DA0752E238BB}"/>
              </a:ext>
            </a:extLst>
          </p:cNvPr>
          <p:cNvSpPr>
            <a:spLocks noGrp="1"/>
          </p:cNvSpPr>
          <p:nvPr>
            <p:ph type="body" sz="quarter" idx="10"/>
          </p:nvPr>
        </p:nvSpPr>
        <p:spPr>
          <a:xfrm>
            <a:off x="399395" y="117160"/>
            <a:ext cx="1704313" cy="369332"/>
          </a:xfrm>
        </p:spPr>
        <p:txBody>
          <a:bodyPr/>
          <a:lstStyle/>
          <a:p>
            <a:r>
              <a:rPr lang="zh-CN" altLang="en-US" dirty="0"/>
              <a:t>二</a:t>
            </a:r>
            <a:r>
              <a:rPr lang="en-US" altLang="zh-CN" dirty="0"/>
              <a:t>. </a:t>
            </a:r>
            <a:r>
              <a:rPr lang="zh-CN" altLang="en-US" dirty="0"/>
              <a:t>区块链介绍</a:t>
            </a:r>
          </a:p>
        </p:txBody>
      </p:sp>
      <p:sp>
        <p:nvSpPr>
          <p:cNvPr id="3" name="文本占位符 2">
            <a:extLst>
              <a:ext uri="{FF2B5EF4-FFF2-40B4-BE49-F238E27FC236}">
                <a16:creationId xmlns:a16="http://schemas.microsoft.com/office/drawing/2014/main" id="{F76CAC62-DFB8-4146-8251-319F3621106E}"/>
              </a:ext>
            </a:extLst>
          </p:cNvPr>
          <p:cNvSpPr>
            <a:spLocks noGrp="1"/>
          </p:cNvSpPr>
          <p:nvPr>
            <p:ph type="body" sz="quarter" idx="11"/>
          </p:nvPr>
        </p:nvSpPr>
        <p:spPr>
          <a:xfrm>
            <a:off x="2119081" y="117160"/>
            <a:ext cx="1675807" cy="369332"/>
          </a:xfrm>
        </p:spPr>
        <p:txBody>
          <a:bodyPr/>
          <a:lstStyle/>
          <a:p>
            <a:r>
              <a:rPr lang="zh-CN" altLang="en-US" dirty="0"/>
              <a:t>降低信息成本</a:t>
            </a:r>
          </a:p>
        </p:txBody>
      </p:sp>
      <p:pic>
        <p:nvPicPr>
          <p:cNvPr id="90" name="图片 9">
            <a:extLst>
              <a:ext uri="{FF2B5EF4-FFF2-40B4-BE49-F238E27FC236}">
                <a16:creationId xmlns:a16="http://schemas.microsoft.com/office/drawing/2014/main" id="{71CE3D11-8D55-4B96-B1AD-3DDE5F1F4D43}"/>
              </a:ext>
            </a:extLst>
          </p:cNvPr>
          <p:cNvPicPr>
            <a:picLocks noChangeAspect="1"/>
          </p:cNvPicPr>
          <p:nvPr/>
        </p:nvPicPr>
        <p:blipFill>
          <a:blip r:embed="rId3"/>
          <a:stretch>
            <a:fillRect/>
          </a:stretch>
        </p:blipFill>
        <p:spPr>
          <a:xfrm>
            <a:off x="5473265" y="4972615"/>
            <a:ext cx="471136" cy="523221"/>
          </a:xfrm>
          <a:prstGeom prst="rect">
            <a:avLst/>
          </a:prstGeom>
        </p:spPr>
      </p:pic>
      <p:pic>
        <p:nvPicPr>
          <p:cNvPr id="91" name="图片 15">
            <a:extLst>
              <a:ext uri="{FF2B5EF4-FFF2-40B4-BE49-F238E27FC236}">
                <a16:creationId xmlns:a16="http://schemas.microsoft.com/office/drawing/2014/main" id="{430BAD3F-4E32-46CF-A18D-CFA80369ADF0}"/>
              </a:ext>
            </a:extLst>
          </p:cNvPr>
          <p:cNvPicPr>
            <a:picLocks noChangeAspect="1"/>
          </p:cNvPicPr>
          <p:nvPr/>
        </p:nvPicPr>
        <p:blipFill>
          <a:blip r:embed="rId3"/>
          <a:stretch>
            <a:fillRect/>
          </a:stretch>
        </p:blipFill>
        <p:spPr>
          <a:xfrm>
            <a:off x="3379967" y="4972615"/>
            <a:ext cx="471136" cy="523221"/>
          </a:xfrm>
          <a:prstGeom prst="rect">
            <a:avLst/>
          </a:prstGeom>
        </p:spPr>
      </p:pic>
      <p:pic>
        <p:nvPicPr>
          <p:cNvPr id="92" name="图片 16">
            <a:extLst>
              <a:ext uri="{FF2B5EF4-FFF2-40B4-BE49-F238E27FC236}">
                <a16:creationId xmlns:a16="http://schemas.microsoft.com/office/drawing/2014/main" id="{F5D997F8-5982-4F86-B597-06708CFE10CB}"/>
              </a:ext>
            </a:extLst>
          </p:cNvPr>
          <p:cNvPicPr>
            <a:picLocks noChangeAspect="1"/>
          </p:cNvPicPr>
          <p:nvPr/>
        </p:nvPicPr>
        <p:blipFill>
          <a:blip r:embed="rId3"/>
          <a:stretch>
            <a:fillRect/>
          </a:stretch>
        </p:blipFill>
        <p:spPr>
          <a:xfrm>
            <a:off x="9457592" y="4972615"/>
            <a:ext cx="471136" cy="523221"/>
          </a:xfrm>
          <a:prstGeom prst="rect">
            <a:avLst/>
          </a:prstGeom>
        </p:spPr>
      </p:pic>
      <p:pic>
        <p:nvPicPr>
          <p:cNvPr id="93" name="图片 26">
            <a:extLst>
              <a:ext uri="{FF2B5EF4-FFF2-40B4-BE49-F238E27FC236}">
                <a16:creationId xmlns:a16="http://schemas.microsoft.com/office/drawing/2014/main" id="{88FA0607-401E-4E8B-BA49-81169E3025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00000">
            <a:off x="4526269" y="5096126"/>
            <a:ext cx="287070" cy="286116"/>
          </a:xfrm>
          <a:prstGeom prst="rect">
            <a:avLst/>
          </a:prstGeom>
        </p:spPr>
      </p:pic>
      <p:pic>
        <p:nvPicPr>
          <p:cNvPr id="94" name="图片 27">
            <a:extLst>
              <a:ext uri="{FF2B5EF4-FFF2-40B4-BE49-F238E27FC236}">
                <a16:creationId xmlns:a16="http://schemas.microsoft.com/office/drawing/2014/main" id="{117A5ACF-B98F-4659-A3D7-6E9D59E5035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00000">
            <a:off x="6521777" y="5037071"/>
            <a:ext cx="287070" cy="286116"/>
          </a:xfrm>
          <a:prstGeom prst="rect">
            <a:avLst/>
          </a:prstGeom>
        </p:spPr>
      </p:pic>
      <p:grpSp>
        <p:nvGrpSpPr>
          <p:cNvPr id="96" name="组合 95">
            <a:extLst>
              <a:ext uri="{FF2B5EF4-FFF2-40B4-BE49-F238E27FC236}">
                <a16:creationId xmlns:a16="http://schemas.microsoft.com/office/drawing/2014/main" id="{2DF5C720-720F-41E2-90C0-D9609311C9F6}"/>
              </a:ext>
            </a:extLst>
          </p:cNvPr>
          <p:cNvGrpSpPr/>
          <p:nvPr/>
        </p:nvGrpSpPr>
        <p:grpSpPr>
          <a:xfrm>
            <a:off x="855683" y="1894167"/>
            <a:ext cx="1082171" cy="1090055"/>
            <a:chOff x="855683" y="1894167"/>
            <a:chExt cx="1082171" cy="1090055"/>
          </a:xfrm>
        </p:grpSpPr>
        <p:sp>
          <p:nvSpPr>
            <p:cNvPr id="97" name="矩形 56">
              <a:extLst>
                <a:ext uri="{FF2B5EF4-FFF2-40B4-BE49-F238E27FC236}">
                  <a16:creationId xmlns:a16="http://schemas.microsoft.com/office/drawing/2014/main" id="{68AC8BCF-FB44-4BC1-89CA-8F18F6853639}"/>
                </a:ext>
              </a:extLst>
            </p:cNvPr>
            <p:cNvSpPr/>
            <p:nvPr/>
          </p:nvSpPr>
          <p:spPr>
            <a:xfrm>
              <a:off x="855683" y="2669137"/>
              <a:ext cx="1082171" cy="31508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400" b="1" kern="0" dirty="0">
                  <a:solidFill>
                    <a:srgbClr val="176BAB"/>
                  </a:solidFill>
                  <a:latin typeface="微软雅黑" panose="020B0503020204020204" pitchFamily="34" charset="-122"/>
                  <a:ea typeface="微软雅黑" panose="020B0503020204020204" pitchFamily="34" charset="-122"/>
                </a:rPr>
                <a:t>政府部门</a:t>
              </a:r>
              <a:r>
                <a:rPr lang="en-US" altLang="zh-CN" sz="1400" b="1" kern="0" dirty="0">
                  <a:solidFill>
                    <a:srgbClr val="176BAB"/>
                  </a:solidFill>
                  <a:latin typeface="微软雅黑" panose="020B0503020204020204" pitchFamily="34" charset="-122"/>
                  <a:ea typeface="微软雅黑" panose="020B0503020204020204" pitchFamily="34" charset="-122"/>
                </a:rPr>
                <a:t>A</a:t>
              </a:r>
              <a:endParaRPr kumimoji="0" lang="zh-CN" altLang="en-US" sz="1400" b="1" i="0" u="none" strike="noStrike" kern="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endParaRPr>
            </a:p>
          </p:txBody>
        </p:sp>
        <p:pic>
          <p:nvPicPr>
            <p:cNvPr id="98" name="图片 1">
              <a:extLst>
                <a:ext uri="{FF2B5EF4-FFF2-40B4-BE49-F238E27FC236}">
                  <a16:creationId xmlns:a16="http://schemas.microsoft.com/office/drawing/2014/main" id="{BA5C9C17-52E0-4AC6-A74A-2D48750451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289" y="1894167"/>
              <a:ext cx="638908" cy="638908"/>
            </a:xfrm>
            <a:prstGeom prst="rect">
              <a:avLst/>
            </a:prstGeom>
          </p:spPr>
        </p:pic>
      </p:grpSp>
      <p:sp>
        <p:nvSpPr>
          <p:cNvPr id="100" name="矩形: 圆角 122">
            <a:extLst>
              <a:ext uri="{FF2B5EF4-FFF2-40B4-BE49-F238E27FC236}">
                <a16:creationId xmlns:a16="http://schemas.microsoft.com/office/drawing/2014/main" id="{C3A81636-7BC0-4EFF-BE35-9C1E7656BD92}"/>
              </a:ext>
            </a:extLst>
          </p:cNvPr>
          <p:cNvSpPr/>
          <p:nvPr/>
        </p:nvSpPr>
        <p:spPr>
          <a:xfrm>
            <a:off x="0" y="1311080"/>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F5C94"/>
                </a:solidFill>
                <a:latin typeface="微软雅黑" panose="020B0503020204020204" pitchFamily="34" charset="-122"/>
                <a:ea typeface="微软雅黑" panose="020B0503020204020204" pitchFamily="34" charset="-122"/>
              </a:rPr>
              <a:t>信息</a:t>
            </a:r>
          </a:p>
        </p:txBody>
      </p:sp>
      <p:sp>
        <p:nvSpPr>
          <p:cNvPr id="101" name="直角三角形 8">
            <a:extLst>
              <a:ext uri="{FF2B5EF4-FFF2-40B4-BE49-F238E27FC236}">
                <a16:creationId xmlns:a16="http://schemas.microsoft.com/office/drawing/2014/main" id="{D926F32A-716F-4701-AB22-11FCDAAC0C91}"/>
              </a:ext>
            </a:extLst>
          </p:cNvPr>
          <p:cNvSpPr/>
          <p:nvPr/>
        </p:nvSpPr>
        <p:spPr>
          <a:xfrm>
            <a:off x="1009958" y="1296291"/>
            <a:ext cx="9476105" cy="29718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直角三角形 23">
            <a:extLst>
              <a:ext uri="{FF2B5EF4-FFF2-40B4-BE49-F238E27FC236}">
                <a16:creationId xmlns:a16="http://schemas.microsoft.com/office/drawing/2014/main" id="{DE944E7E-780C-4323-8E9C-0B52219D3210}"/>
              </a:ext>
            </a:extLst>
          </p:cNvPr>
          <p:cNvSpPr/>
          <p:nvPr/>
        </p:nvSpPr>
        <p:spPr>
          <a:xfrm flipH="1">
            <a:off x="1009958" y="3131441"/>
            <a:ext cx="9476105" cy="33782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矩形: 圆角 122">
            <a:extLst>
              <a:ext uri="{FF2B5EF4-FFF2-40B4-BE49-F238E27FC236}">
                <a16:creationId xmlns:a16="http://schemas.microsoft.com/office/drawing/2014/main" id="{C9409BCF-CF44-4AC2-B1F7-9854B8505094}"/>
              </a:ext>
            </a:extLst>
          </p:cNvPr>
          <p:cNvSpPr/>
          <p:nvPr/>
        </p:nvSpPr>
        <p:spPr>
          <a:xfrm>
            <a:off x="0" y="3229507"/>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F5C94"/>
                </a:solidFill>
                <a:latin typeface="微软雅黑" panose="020B0503020204020204" pitchFamily="34" charset="-122"/>
                <a:ea typeface="微软雅黑" panose="020B0503020204020204" pitchFamily="34" charset="-122"/>
              </a:rPr>
              <a:t>成本</a:t>
            </a:r>
          </a:p>
        </p:txBody>
      </p:sp>
      <p:sp>
        <p:nvSpPr>
          <p:cNvPr id="104" name="右箭头 10">
            <a:extLst>
              <a:ext uri="{FF2B5EF4-FFF2-40B4-BE49-F238E27FC236}">
                <a16:creationId xmlns:a16="http://schemas.microsoft.com/office/drawing/2014/main" id="{547CF235-7FBF-4455-B895-6EB93E331BD8}"/>
              </a:ext>
            </a:extLst>
          </p:cNvPr>
          <p:cNvSpPr/>
          <p:nvPr/>
        </p:nvSpPr>
        <p:spPr>
          <a:xfrm>
            <a:off x="2256285" y="2217417"/>
            <a:ext cx="539262" cy="20376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右箭头 28">
            <a:extLst>
              <a:ext uri="{FF2B5EF4-FFF2-40B4-BE49-F238E27FC236}">
                <a16:creationId xmlns:a16="http://schemas.microsoft.com/office/drawing/2014/main" id="{AFCDA933-D241-4ADA-B6FC-36AB91BF199B}"/>
              </a:ext>
            </a:extLst>
          </p:cNvPr>
          <p:cNvSpPr/>
          <p:nvPr/>
        </p:nvSpPr>
        <p:spPr>
          <a:xfrm>
            <a:off x="4387152" y="2217417"/>
            <a:ext cx="539262" cy="20376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右箭头 29">
            <a:extLst>
              <a:ext uri="{FF2B5EF4-FFF2-40B4-BE49-F238E27FC236}">
                <a16:creationId xmlns:a16="http://schemas.microsoft.com/office/drawing/2014/main" id="{2389D541-1900-4501-9569-C7920186471E}"/>
              </a:ext>
            </a:extLst>
          </p:cNvPr>
          <p:cNvSpPr/>
          <p:nvPr/>
        </p:nvSpPr>
        <p:spPr>
          <a:xfrm>
            <a:off x="6405798" y="2217417"/>
            <a:ext cx="539262" cy="20376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7" name="右箭头 30">
            <a:extLst>
              <a:ext uri="{FF2B5EF4-FFF2-40B4-BE49-F238E27FC236}">
                <a16:creationId xmlns:a16="http://schemas.microsoft.com/office/drawing/2014/main" id="{F7771909-9AAF-46B0-9798-2FB3B14AA941}"/>
              </a:ext>
            </a:extLst>
          </p:cNvPr>
          <p:cNvSpPr/>
          <p:nvPr/>
        </p:nvSpPr>
        <p:spPr>
          <a:xfrm>
            <a:off x="8277742" y="2217417"/>
            <a:ext cx="539262" cy="203760"/>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8" name="直线连接符 12">
            <a:extLst>
              <a:ext uri="{FF2B5EF4-FFF2-40B4-BE49-F238E27FC236}">
                <a16:creationId xmlns:a16="http://schemas.microsoft.com/office/drawing/2014/main" id="{0D7C128F-0A61-4D89-A75C-CE59B5E8649A}"/>
              </a:ext>
            </a:extLst>
          </p:cNvPr>
          <p:cNvCxnSpPr/>
          <p:nvPr/>
        </p:nvCxnSpPr>
        <p:spPr>
          <a:xfrm>
            <a:off x="322253" y="3934081"/>
            <a:ext cx="1125156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09" name="图片 4">
            <a:extLst>
              <a:ext uri="{FF2B5EF4-FFF2-40B4-BE49-F238E27FC236}">
                <a16:creationId xmlns:a16="http://schemas.microsoft.com/office/drawing/2014/main" id="{774D6F6A-DF23-4FE0-8338-B42730592832}"/>
              </a:ext>
            </a:extLst>
          </p:cNvPr>
          <p:cNvPicPr>
            <a:picLocks noChangeAspect="1"/>
          </p:cNvPicPr>
          <p:nvPr/>
        </p:nvPicPr>
        <p:blipFill>
          <a:blip r:embed="rId3"/>
          <a:stretch>
            <a:fillRect/>
          </a:stretch>
        </p:blipFill>
        <p:spPr>
          <a:xfrm>
            <a:off x="1166357" y="4977695"/>
            <a:ext cx="471136" cy="523221"/>
          </a:xfrm>
          <a:prstGeom prst="rect">
            <a:avLst/>
          </a:prstGeom>
        </p:spPr>
      </p:pic>
      <p:pic>
        <p:nvPicPr>
          <p:cNvPr id="110" name="图片 11">
            <a:extLst>
              <a:ext uri="{FF2B5EF4-FFF2-40B4-BE49-F238E27FC236}">
                <a16:creationId xmlns:a16="http://schemas.microsoft.com/office/drawing/2014/main" id="{CAC8EDB1-B680-4958-870B-95817B674DA2}"/>
              </a:ext>
            </a:extLst>
          </p:cNvPr>
          <p:cNvPicPr>
            <a:picLocks noChangeAspect="1"/>
          </p:cNvPicPr>
          <p:nvPr/>
        </p:nvPicPr>
        <p:blipFill>
          <a:blip r:embed="rId3"/>
          <a:stretch>
            <a:fillRect/>
          </a:stretch>
        </p:blipFill>
        <p:spPr>
          <a:xfrm>
            <a:off x="7390667" y="4972615"/>
            <a:ext cx="471136" cy="523221"/>
          </a:xfrm>
          <a:prstGeom prst="rect">
            <a:avLst/>
          </a:prstGeom>
        </p:spPr>
      </p:pic>
      <p:pic>
        <p:nvPicPr>
          <p:cNvPr id="111" name="图片 13">
            <a:extLst>
              <a:ext uri="{FF2B5EF4-FFF2-40B4-BE49-F238E27FC236}">
                <a16:creationId xmlns:a16="http://schemas.microsoft.com/office/drawing/2014/main" id="{735975F7-2C01-4AAE-9FAC-B64CFCEFF7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00000">
            <a:off x="8587432" y="5037071"/>
            <a:ext cx="287070" cy="286116"/>
          </a:xfrm>
          <a:prstGeom prst="rect">
            <a:avLst/>
          </a:prstGeom>
        </p:spPr>
      </p:pic>
      <p:pic>
        <p:nvPicPr>
          <p:cNvPr id="112" name="图片 14">
            <a:extLst>
              <a:ext uri="{FF2B5EF4-FFF2-40B4-BE49-F238E27FC236}">
                <a16:creationId xmlns:a16="http://schemas.microsoft.com/office/drawing/2014/main" id="{0EF2034E-D913-42C0-A92B-BF4E923D7E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700000">
            <a:off x="2382509" y="5031991"/>
            <a:ext cx="287070" cy="286116"/>
          </a:xfrm>
          <a:prstGeom prst="rect">
            <a:avLst/>
          </a:prstGeom>
        </p:spPr>
      </p:pic>
      <p:sp>
        <p:nvSpPr>
          <p:cNvPr id="113" name="矩形: 圆角 122">
            <a:extLst>
              <a:ext uri="{FF2B5EF4-FFF2-40B4-BE49-F238E27FC236}">
                <a16:creationId xmlns:a16="http://schemas.microsoft.com/office/drawing/2014/main" id="{87CD12FA-9F49-49A2-8855-A43249579431}"/>
              </a:ext>
            </a:extLst>
          </p:cNvPr>
          <p:cNvSpPr/>
          <p:nvPr/>
        </p:nvSpPr>
        <p:spPr>
          <a:xfrm>
            <a:off x="12065" y="4232080"/>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F5C94"/>
                </a:solidFill>
                <a:latin typeface="微软雅黑" panose="020B0503020204020204" pitchFamily="34" charset="-122"/>
                <a:ea typeface="微软雅黑" panose="020B0503020204020204" pitchFamily="34" charset="-122"/>
              </a:rPr>
              <a:t>信息</a:t>
            </a:r>
          </a:p>
        </p:txBody>
      </p:sp>
      <p:sp>
        <p:nvSpPr>
          <p:cNvPr id="114" name="矩形: 圆角 122">
            <a:extLst>
              <a:ext uri="{FF2B5EF4-FFF2-40B4-BE49-F238E27FC236}">
                <a16:creationId xmlns:a16="http://schemas.microsoft.com/office/drawing/2014/main" id="{A575D280-8EB6-4706-8F40-6A20A1BFD6FA}"/>
              </a:ext>
            </a:extLst>
          </p:cNvPr>
          <p:cNvSpPr/>
          <p:nvPr/>
        </p:nvSpPr>
        <p:spPr>
          <a:xfrm>
            <a:off x="12065" y="5643777"/>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F5C94"/>
                </a:solidFill>
                <a:latin typeface="微软雅黑" panose="020B0503020204020204" pitchFamily="34" charset="-122"/>
                <a:ea typeface="微软雅黑" panose="020B0503020204020204" pitchFamily="34" charset="-122"/>
              </a:rPr>
              <a:t>成本</a:t>
            </a:r>
          </a:p>
        </p:txBody>
      </p:sp>
      <p:sp>
        <p:nvSpPr>
          <p:cNvPr id="115" name=" 220">
            <a:extLst>
              <a:ext uri="{FF2B5EF4-FFF2-40B4-BE49-F238E27FC236}">
                <a16:creationId xmlns:a16="http://schemas.microsoft.com/office/drawing/2014/main" id="{29D9A5F5-1BFE-4993-931A-DEBD375F9026}"/>
              </a:ext>
            </a:extLst>
          </p:cNvPr>
          <p:cNvSpPr/>
          <p:nvPr/>
        </p:nvSpPr>
        <p:spPr>
          <a:xfrm>
            <a:off x="1154103" y="4321431"/>
            <a:ext cx="9262110" cy="16319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6" name=" 220">
            <a:extLst>
              <a:ext uri="{FF2B5EF4-FFF2-40B4-BE49-F238E27FC236}">
                <a16:creationId xmlns:a16="http://schemas.microsoft.com/office/drawing/2014/main" id="{DECFACE4-C4F0-49FC-BF92-647DB7FC257E}"/>
              </a:ext>
            </a:extLst>
          </p:cNvPr>
          <p:cNvSpPr/>
          <p:nvPr/>
        </p:nvSpPr>
        <p:spPr>
          <a:xfrm>
            <a:off x="1154103" y="5733036"/>
            <a:ext cx="9171940" cy="16319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117" name="直接箭头连接符 17">
            <a:extLst>
              <a:ext uri="{FF2B5EF4-FFF2-40B4-BE49-F238E27FC236}">
                <a16:creationId xmlns:a16="http://schemas.microsoft.com/office/drawing/2014/main" id="{6084A78B-679B-4902-ABD5-E41373D55C29}"/>
              </a:ext>
            </a:extLst>
          </p:cNvPr>
          <p:cNvCxnSpPr/>
          <p:nvPr/>
        </p:nvCxnSpPr>
        <p:spPr>
          <a:xfrm>
            <a:off x="1401118" y="2993011"/>
            <a:ext cx="0" cy="1673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8">
            <a:extLst>
              <a:ext uri="{FF2B5EF4-FFF2-40B4-BE49-F238E27FC236}">
                <a16:creationId xmlns:a16="http://schemas.microsoft.com/office/drawing/2014/main" id="{8BAB24E3-D8F3-43E2-B93A-341C19C9BB29}"/>
              </a:ext>
            </a:extLst>
          </p:cNvPr>
          <p:cNvCxnSpPr/>
          <p:nvPr/>
        </p:nvCxnSpPr>
        <p:spPr>
          <a:xfrm>
            <a:off x="3669338" y="3131441"/>
            <a:ext cx="0" cy="1673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9" name="直接箭头连接符 19">
            <a:extLst>
              <a:ext uri="{FF2B5EF4-FFF2-40B4-BE49-F238E27FC236}">
                <a16:creationId xmlns:a16="http://schemas.microsoft.com/office/drawing/2014/main" id="{9166CD66-FD10-4ADB-81C2-C1D6387468A7}"/>
              </a:ext>
            </a:extLst>
          </p:cNvPr>
          <p:cNvCxnSpPr/>
          <p:nvPr/>
        </p:nvCxnSpPr>
        <p:spPr>
          <a:xfrm>
            <a:off x="5677843" y="3131441"/>
            <a:ext cx="0" cy="1673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0" name="直接箭头连接符 20">
            <a:extLst>
              <a:ext uri="{FF2B5EF4-FFF2-40B4-BE49-F238E27FC236}">
                <a16:creationId xmlns:a16="http://schemas.microsoft.com/office/drawing/2014/main" id="{93E36838-2AE8-40F2-8383-48448C707A9C}"/>
              </a:ext>
            </a:extLst>
          </p:cNvPr>
          <p:cNvCxnSpPr/>
          <p:nvPr/>
        </p:nvCxnSpPr>
        <p:spPr>
          <a:xfrm>
            <a:off x="7616498" y="3131441"/>
            <a:ext cx="0" cy="1673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直接箭头连接符 22">
            <a:extLst>
              <a:ext uri="{FF2B5EF4-FFF2-40B4-BE49-F238E27FC236}">
                <a16:creationId xmlns:a16="http://schemas.microsoft.com/office/drawing/2014/main" id="{1877D13B-DCCE-4B54-B443-56B2FC9678B7}"/>
              </a:ext>
            </a:extLst>
          </p:cNvPr>
          <p:cNvCxnSpPr/>
          <p:nvPr/>
        </p:nvCxnSpPr>
        <p:spPr>
          <a:xfrm>
            <a:off x="9703108" y="3131441"/>
            <a:ext cx="0" cy="167386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2" name="矩形: 圆角 122">
            <a:extLst>
              <a:ext uri="{FF2B5EF4-FFF2-40B4-BE49-F238E27FC236}">
                <a16:creationId xmlns:a16="http://schemas.microsoft.com/office/drawing/2014/main" id="{5548D644-5645-4272-AF65-EF050EC51D2F}"/>
              </a:ext>
            </a:extLst>
          </p:cNvPr>
          <p:cNvSpPr/>
          <p:nvPr/>
        </p:nvSpPr>
        <p:spPr>
          <a:xfrm>
            <a:off x="10539730" y="1273615"/>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逐步减少</a:t>
            </a:r>
          </a:p>
        </p:txBody>
      </p:sp>
      <p:sp>
        <p:nvSpPr>
          <p:cNvPr id="123" name="矩形: 圆角 122">
            <a:extLst>
              <a:ext uri="{FF2B5EF4-FFF2-40B4-BE49-F238E27FC236}">
                <a16:creationId xmlns:a16="http://schemas.microsoft.com/office/drawing/2014/main" id="{BE90C3FC-153D-46D9-A1ED-1F3CD4988C43}"/>
              </a:ext>
            </a:extLst>
          </p:cNvPr>
          <p:cNvSpPr/>
          <p:nvPr/>
        </p:nvSpPr>
        <p:spPr>
          <a:xfrm>
            <a:off x="10539730" y="3127180"/>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逐步增加</a:t>
            </a:r>
          </a:p>
        </p:txBody>
      </p:sp>
      <p:sp>
        <p:nvSpPr>
          <p:cNvPr id="124" name="矩形: 圆角 122">
            <a:extLst>
              <a:ext uri="{FF2B5EF4-FFF2-40B4-BE49-F238E27FC236}">
                <a16:creationId xmlns:a16="http://schemas.microsoft.com/office/drawing/2014/main" id="{7C320EE7-65B8-4E19-88FF-A2256FCB536B}"/>
              </a:ext>
            </a:extLst>
          </p:cNvPr>
          <p:cNvSpPr/>
          <p:nvPr/>
        </p:nvSpPr>
        <p:spPr>
          <a:xfrm>
            <a:off x="10539730" y="4232080"/>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公开透明</a:t>
            </a:r>
          </a:p>
        </p:txBody>
      </p:sp>
      <p:sp>
        <p:nvSpPr>
          <p:cNvPr id="125" name="矩形: 圆角 122">
            <a:extLst>
              <a:ext uri="{FF2B5EF4-FFF2-40B4-BE49-F238E27FC236}">
                <a16:creationId xmlns:a16="http://schemas.microsoft.com/office/drawing/2014/main" id="{FCC4BA04-17B6-4B32-A3B7-1397D15FE57F}"/>
              </a:ext>
            </a:extLst>
          </p:cNvPr>
          <p:cNvSpPr/>
          <p:nvPr/>
        </p:nvSpPr>
        <p:spPr>
          <a:xfrm>
            <a:off x="10539730" y="5644320"/>
            <a:ext cx="1153737" cy="3421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清晰可控</a:t>
            </a:r>
          </a:p>
        </p:txBody>
      </p:sp>
      <p:sp>
        <p:nvSpPr>
          <p:cNvPr id="126" name="矩形 43">
            <a:extLst>
              <a:ext uri="{FF2B5EF4-FFF2-40B4-BE49-F238E27FC236}">
                <a16:creationId xmlns:a16="http://schemas.microsoft.com/office/drawing/2014/main" id="{4ED16C59-632D-490F-9CED-C75716963CB4}"/>
              </a:ext>
            </a:extLst>
          </p:cNvPr>
          <p:cNvSpPr/>
          <p:nvPr/>
        </p:nvSpPr>
        <p:spPr>
          <a:xfrm>
            <a:off x="10643543" y="2210056"/>
            <a:ext cx="1043305" cy="426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panose="020B0503020204020204" pitchFamily="34" charset="-122"/>
                <a:ea typeface="微软雅黑" panose="020B0503020204020204" pitchFamily="34" charset="-122"/>
              </a:rPr>
              <a:t>原始模式</a:t>
            </a:r>
          </a:p>
        </p:txBody>
      </p:sp>
      <p:sp>
        <p:nvSpPr>
          <p:cNvPr id="127" name="矩形 44">
            <a:extLst>
              <a:ext uri="{FF2B5EF4-FFF2-40B4-BE49-F238E27FC236}">
                <a16:creationId xmlns:a16="http://schemas.microsoft.com/office/drawing/2014/main" id="{F4D6B94A-9E42-4146-BFB2-AAC937326A20}"/>
              </a:ext>
            </a:extLst>
          </p:cNvPr>
          <p:cNvSpPr/>
          <p:nvPr/>
        </p:nvSpPr>
        <p:spPr>
          <a:xfrm>
            <a:off x="10650528" y="4936746"/>
            <a:ext cx="1043305" cy="4260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微软雅黑" panose="020B0503020204020204" pitchFamily="34" charset="-122"/>
                <a:ea typeface="微软雅黑" panose="020B0503020204020204" pitchFamily="34" charset="-122"/>
              </a:rPr>
              <a:t>区块链模式</a:t>
            </a:r>
          </a:p>
        </p:txBody>
      </p:sp>
      <p:grpSp>
        <p:nvGrpSpPr>
          <p:cNvPr id="128" name="组合 127">
            <a:extLst>
              <a:ext uri="{FF2B5EF4-FFF2-40B4-BE49-F238E27FC236}">
                <a16:creationId xmlns:a16="http://schemas.microsoft.com/office/drawing/2014/main" id="{696A78E3-EF75-4EDB-9747-4C8C9DDDE9A7}"/>
              </a:ext>
            </a:extLst>
          </p:cNvPr>
          <p:cNvGrpSpPr/>
          <p:nvPr/>
        </p:nvGrpSpPr>
        <p:grpSpPr>
          <a:xfrm>
            <a:off x="3134355" y="1876149"/>
            <a:ext cx="1082171" cy="1090055"/>
            <a:chOff x="855683" y="1894167"/>
            <a:chExt cx="1082171" cy="1090055"/>
          </a:xfrm>
        </p:grpSpPr>
        <p:sp>
          <p:nvSpPr>
            <p:cNvPr id="129" name="矩形 56">
              <a:extLst>
                <a:ext uri="{FF2B5EF4-FFF2-40B4-BE49-F238E27FC236}">
                  <a16:creationId xmlns:a16="http://schemas.microsoft.com/office/drawing/2014/main" id="{DB51BA2E-DCA1-4AF3-AE7A-7A28AAA59FE9}"/>
                </a:ext>
              </a:extLst>
            </p:cNvPr>
            <p:cNvSpPr/>
            <p:nvPr/>
          </p:nvSpPr>
          <p:spPr>
            <a:xfrm>
              <a:off x="855683" y="2669137"/>
              <a:ext cx="1082171" cy="31508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400" b="1" kern="0" dirty="0">
                  <a:solidFill>
                    <a:srgbClr val="176BAB"/>
                  </a:solidFill>
                  <a:latin typeface="微软雅黑" panose="020B0503020204020204" pitchFamily="34" charset="-122"/>
                  <a:ea typeface="微软雅黑" panose="020B0503020204020204" pitchFamily="34" charset="-122"/>
                </a:rPr>
                <a:t>政府部门</a:t>
              </a:r>
              <a:r>
                <a:rPr lang="en-US" altLang="zh-CN" sz="1400" b="1" kern="0" dirty="0">
                  <a:solidFill>
                    <a:srgbClr val="176BAB"/>
                  </a:solidFill>
                  <a:latin typeface="微软雅黑" panose="020B0503020204020204" pitchFamily="34" charset="-122"/>
                  <a:ea typeface="微软雅黑" panose="020B0503020204020204" pitchFamily="34" charset="-122"/>
                </a:rPr>
                <a:t>B</a:t>
              </a:r>
              <a:endParaRPr kumimoji="0" lang="zh-CN" altLang="en-US" sz="1400" b="1" i="0" u="none" strike="noStrike" kern="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endParaRPr>
            </a:p>
          </p:txBody>
        </p:sp>
        <p:pic>
          <p:nvPicPr>
            <p:cNvPr id="130" name="图片 1">
              <a:extLst>
                <a:ext uri="{FF2B5EF4-FFF2-40B4-BE49-F238E27FC236}">
                  <a16:creationId xmlns:a16="http://schemas.microsoft.com/office/drawing/2014/main" id="{93E5C052-C0FE-47FB-BFC1-F0DF1DF54F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289" y="1894167"/>
              <a:ext cx="638908" cy="638908"/>
            </a:xfrm>
            <a:prstGeom prst="rect">
              <a:avLst/>
            </a:prstGeom>
          </p:spPr>
        </p:pic>
      </p:grpSp>
      <p:grpSp>
        <p:nvGrpSpPr>
          <p:cNvPr id="131" name="组合 130">
            <a:extLst>
              <a:ext uri="{FF2B5EF4-FFF2-40B4-BE49-F238E27FC236}">
                <a16:creationId xmlns:a16="http://schemas.microsoft.com/office/drawing/2014/main" id="{622EA137-0DA1-4E17-85A7-BC2C3AAEC98C}"/>
              </a:ext>
            </a:extLst>
          </p:cNvPr>
          <p:cNvGrpSpPr/>
          <p:nvPr/>
        </p:nvGrpSpPr>
        <p:grpSpPr>
          <a:xfrm>
            <a:off x="5130882" y="1876357"/>
            <a:ext cx="1082171" cy="1090055"/>
            <a:chOff x="855683" y="1894167"/>
            <a:chExt cx="1082171" cy="1090055"/>
          </a:xfrm>
        </p:grpSpPr>
        <p:sp>
          <p:nvSpPr>
            <p:cNvPr id="132" name="矩形 56">
              <a:extLst>
                <a:ext uri="{FF2B5EF4-FFF2-40B4-BE49-F238E27FC236}">
                  <a16:creationId xmlns:a16="http://schemas.microsoft.com/office/drawing/2014/main" id="{BC57AED0-62B8-43C2-980C-E360F183FB6A}"/>
                </a:ext>
              </a:extLst>
            </p:cNvPr>
            <p:cNvSpPr/>
            <p:nvPr/>
          </p:nvSpPr>
          <p:spPr>
            <a:xfrm>
              <a:off x="855683" y="2669137"/>
              <a:ext cx="1082171" cy="31508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400" b="1" kern="0" dirty="0">
                  <a:solidFill>
                    <a:srgbClr val="176BAB"/>
                  </a:solidFill>
                  <a:latin typeface="微软雅黑" panose="020B0503020204020204" pitchFamily="34" charset="-122"/>
                  <a:ea typeface="微软雅黑" panose="020B0503020204020204" pitchFamily="34" charset="-122"/>
                </a:rPr>
                <a:t>政府部门</a:t>
              </a:r>
              <a:r>
                <a:rPr lang="en-US" altLang="zh-CN" sz="1400" b="1" kern="0" dirty="0">
                  <a:solidFill>
                    <a:srgbClr val="176BAB"/>
                  </a:solidFill>
                  <a:latin typeface="微软雅黑" panose="020B0503020204020204" pitchFamily="34" charset="-122"/>
                  <a:ea typeface="微软雅黑" panose="020B0503020204020204" pitchFamily="34" charset="-122"/>
                </a:rPr>
                <a:t>C</a:t>
              </a:r>
              <a:endParaRPr kumimoji="0" lang="zh-CN" altLang="en-US" sz="1400" b="1" i="0" u="none" strike="noStrike" kern="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endParaRPr>
            </a:p>
          </p:txBody>
        </p:sp>
        <p:pic>
          <p:nvPicPr>
            <p:cNvPr id="133" name="图片 1">
              <a:extLst>
                <a:ext uri="{FF2B5EF4-FFF2-40B4-BE49-F238E27FC236}">
                  <a16:creationId xmlns:a16="http://schemas.microsoft.com/office/drawing/2014/main" id="{D8188BBF-A743-4E10-A11E-D6D6271E3C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289" y="1894167"/>
              <a:ext cx="638908" cy="638908"/>
            </a:xfrm>
            <a:prstGeom prst="rect">
              <a:avLst/>
            </a:prstGeom>
          </p:spPr>
        </p:pic>
      </p:grpSp>
      <p:grpSp>
        <p:nvGrpSpPr>
          <p:cNvPr id="134" name="组合 133">
            <a:extLst>
              <a:ext uri="{FF2B5EF4-FFF2-40B4-BE49-F238E27FC236}">
                <a16:creationId xmlns:a16="http://schemas.microsoft.com/office/drawing/2014/main" id="{FE474B7F-2DEB-4114-A2AA-CEEC95FAF33F}"/>
              </a:ext>
            </a:extLst>
          </p:cNvPr>
          <p:cNvGrpSpPr/>
          <p:nvPr/>
        </p:nvGrpSpPr>
        <p:grpSpPr>
          <a:xfrm>
            <a:off x="7085149" y="1869619"/>
            <a:ext cx="1082171" cy="1090055"/>
            <a:chOff x="855683" y="1894167"/>
            <a:chExt cx="1082171" cy="1090055"/>
          </a:xfrm>
        </p:grpSpPr>
        <p:sp>
          <p:nvSpPr>
            <p:cNvPr id="135" name="矩形 56">
              <a:extLst>
                <a:ext uri="{FF2B5EF4-FFF2-40B4-BE49-F238E27FC236}">
                  <a16:creationId xmlns:a16="http://schemas.microsoft.com/office/drawing/2014/main" id="{1DA252A7-A0C9-4E21-907E-F648070CF401}"/>
                </a:ext>
              </a:extLst>
            </p:cNvPr>
            <p:cNvSpPr/>
            <p:nvPr/>
          </p:nvSpPr>
          <p:spPr>
            <a:xfrm>
              <a:off x="855683" y="2669137"/>
              <a:ext cx="1082171" cy="31508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400" b="1" kern="0" dirty="0">
                  <a:solidFill>
                    <a:srgbClr val="176BAB"/>
                  </a:solidFill>
                  <a:latin typeface="微软雅黑" panose="020B0503020204020204" pitchFamily="34" charset="-122"/>
                  <a:ea typeface="微软雅黑" panose="020B0503020204020204" pitchFamily="34" charset="-122"/>
                </a:rPr>
                <a:t>政府部门</a:t>
              </a:r>
              <a:r>
                <a:rPr lang="en-US" altLang="zh-CN" sz="1400" b="1" kern="0" dirty="0">
                  <a:solidFill>
                    <a:srgbClr val="176BAB"/>
                  </a:solidFill>
                  <a:latin typeface="微软雅黑" panose="020B0503020204020204" pitchFamily="34" charset="-122"/>
                  <a:ea typeface="微软雅黑" panose="020B0503020204020204" pitchFamily="34" charset="-122"/>
                </a:rPr>
                <a:t>D</a:t>
              </a:r>
              <a:endParaRPr kumimoji="0" lang="zh-CN" altLang="en-US" sz="1400" b="1" i="0" u="none" strike="noStrike" kern="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endParaRPr>
            </a:p>
          </p:txBody>
        </p:sp>
        <p:pic>
          <p:nvPicPr>
            <p:cNvPr id="136" name="图片 1">
              <a:extLst>
                <a:ext uri="{FF2B5EF4-FFF2-40B4-BE49-F238E27FC236}">
                  <a16:creationId xmlns:a16="http://schemas.microsoft.com/office/drawing/2014/main" id="{18C1C107-30DF-4ADC-A56B-2822020D79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289" y="1894167"/>
              <a:ext cx="638908" cy="638908"/>
            </a:xfrm>
            <a:prstGeom prst="rect">
              <a:avLst/>
            </a:prstGeom>
          </p:spPr>
        </p:pic>
      </p:grpSp>
      <p:grpSp>
        <p:nvGrpSpPr>
          <p:cNvPr id="137" name="组合 136">
            <a:extLst>
              <a:ext uri="{FF2B5EF4-FFF2-40B4-BE49-F238E27FC236}">
                <a16:creationId xmlns:a16="http://schemas.microsoft.com/office/drawing/2014/main" id="{EC5D017A-0F9D-45DB-AA64-B08C779074BF}"/>
              </a:ext>
            </a:extLst>
          </p:cNvPr>
          <p:cNvGrpSpPr/>
          <p:nvPr/>
        </p:nvGrpSpPr>
        <p:grpSpPr>
          <a:xfrm>
            <a:off x="9144083" y="1876735"/>
            <a:ext cx="1082171" cy="1090055"/>
            <a:chOff x="855683" y="1894167"/>
            <a:chExt cx="1082171" cy="1090055"/>
          </a:xfrm>
        </p:grpSpPr>
        <p:sp>
          <p:nvSpPr>
            <p:cNvPr id="138" name="矩形 56">
              <a:extLst>
                <a:ext uri="{FF2B5EF4-FFF2-40B4-BE49-F238E27FC236}">
                  <a16:creationId xmlns:a16="http://schemas.microsoft.com/office/drawing/2014/main" id="{0602AE48-AF19-4F63-918D-576361E76610}"/>
                </a:ext>
              </a:extLst>
            </p:cNvPr>
            <p:cNvSpPr/>
            <p:nvPr/>
          </p:nvSpPr>
          <p:spPr>
            <a:xfrm>
              <a:off x="855683" y="2669137"/>
              <a:ext cx="1082171" cy="315085"/>
            </a:xfrm>
            <a:prstGeom prst="rect">
              <a:avLst/>
            </a:prstGeom>
            <a:no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400" b="1" kern="0" dirty="0">
                  <a:solidFill>
                    <a:srgbClr val="176BAB"/>
                  </a:solidFill>
                  <a:latin typeface="微软雅黑" panose="020B0503020204020204" pitchFamily="34" charset="-122"/>
                  <a:ea typeface="微软雅黑" panose="020B0503020204020204" pitchFamily="34" charset="-122"/>
                </a:rPr>
                <a:t>政府部门</a:t>
              </a:r>
              <a:r>
                <a:rPr lang="en-US" altLang="zh-CN" sz="1400" b="1" dirty="0">
                  <a:solidFill>
                    <a:srgbClr val="176BAB"/>
                  </a:solidFill>
                  <a:latin typeface="微软雅黑" panose="020B0503020204020204" pitchFamily="34" charset="-122"/>
                  <a:ea typeface="微软雅黑" panose="020B0503020204020204" pitchFamily="34" charset="-122"/>
                </a:rPr>
                <a:t>E</a:t>
              </a:r>
              <a:endParaRPr kumimoji="0" lang="zh-CN" altLang="en-US" sz="1400" b="1" i="0" u="none" strike="noStrike" kern="0" cap="none" spc="0" normalizeH="0" baseline="0" noProof="0" dirty="0">
                <a:ln>
                  <a:noFill/>
                </a:ln>
                <a:solidFill>
                  <a:srgbClr val="176BAB"/>
                </a:solidFill>
                <a:effectLst/>
                <a:uLnTx/>
                <a:uFillTx/>
                <a:latin typeface="微软雅黑" panose="020B0503020204020204" pitchFamily="34" charset="-122"/>
                <a:ea typeface="微软雅黑" panose="020B0503020204020204" pitchFamily="34" charset="-122"/>
                <a:cs typeface="+mn-cs"/>
              </a:endParaRPr>
            </a:p>
          </p:txBody>
        </p:sp>
        <p:pic>
          <p:nvPicPr>
            <p:cNvPr id="139" name="图片 1">
              <a:extLst>
                <a:ext uri="{FF2B5EF4-FFF2-40B4-BE49-F238E27FC236}">
                  <a16:creationId xmlns:a16="http://schemas.microsoft.com/office/drawing/2014/main" id="{46C53E3C-2306-48AC-B4A7-96AC747D3B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2289" y="1894167"/>
              <a:ext cx="638908" cy="638908"/>
            </a:xfrm>
            <a:prstGeom prst="rect">
              <a:avLst/>
            </a:prstGeom>
          </p:spPr>
        </p:pic>
      </p:grpSp>
    </p:spTree>
    <p:extLst>
      <p:ext uri="{BB962C8B-B14F-4D97-AF65-F5344CB8AC3E}">
        <p14:creationId xmlns:p14="http://schemas.microsoft.com/office/powerpoint/2010/main" val="202285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三</a:t>
            </a:r>
            <a:r>
              <a:rPr lang="en-US" altLang="zh-CN" dirty="0"/>
              <a:t>. </a:t>
            </a:r>
            <a:r>
              <a:rPr lang="zh-CN" altLang="en-US" dirty="0"/>
              <a:t>项目背景</a:t>
            </a:r>
          </a:p>
        </p:txBody>
      </p:sp>
      <p:sp>
        <p:nvSpPr>
          <p:cNvPr id="11" name="文本占位符 2">
            <a:extLst>
              <a:ext uri="{FF2B5EF4-FFF2-40B4-BE49-F238E27FC236}">
                <a16:creationId xmlns:a16="http://schemas.microsoft.com/office/drawing/2014/main" id="{E13A0742-0985-43DA-A4FE-52065A591ADD}"/>
              </a:ext>
            </a:extLst>
          </p:cNvPr>
          <p:cNvSpPr>
            <a:spLocks noGrp="1"/>
          </p:cNvSpPr>
          <p:nvPr>
            <p:ph type="body" sz="quarter" idx="11"/>
          </p:nvPr>
        </p:nvSpPr>
        <p:spPr>
          <a:xfrm>
            <a:off x="1992595" y="117160"/>
            <a:ext cx="1214142" cy="369332"/>
          </a:xfrm>
        </p:spPr>
        <p:txBody>
          <a:bodyPr/>
          <a:lstStyle/>
          <a:p>
            <a:r>
              <a:rPr lang="zh-CN" altLang="en-US" dirty="0"/>
              <a:t>背景介绍</a:t>
            </a:r>
          </a:p>
        </p:txBody>
      </p:sp>
      <p:sp>
        <p:nvSpPr>
          <p:cNvPr id="4" name="矩形 3">
            <a:extLst>
              <a:ext uri="{FF2B5EF4-FFF2-40B4-BE49-F238E27FC236}">
                <a16:creationId xmlns:a16="http://schemas.microsoft.com/office/drawing/2014/main" id="{89C17ADD-0E9D-4328-81C0-24EE17F3163B}"/>
              </a:ext>
            </a:extLst>
          </p:cNvPr>
          <p:cNvSpPr/>
          <p:nvPr/>
        </p:nvSpPr>
        <p:spPr>
          <a:xfrm>
            <a:off x="796476" y="816660"/>
            <a:ext cx="10671623" cy="1188000"/>
          </a:xfrm>
          <a:prstGeom prst="rect">
            <a:avLst/>
          </a:prstGeom>
          <a:noFill/>
          <a:ln w="285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近年来，在云南省委、省政府的正确领导下，围绕实施“云上云”行动计划，云南省电子政务和信息产业发展取得了长足进步，发展环境不断优化，为建设基于区块链的政务管理系统提供了良好的基础。</a:t>
            </a:r>
          </a:p>
        </p:txBody>
      </p:sp>
      <p:cxnSp>
        <p:nvCxnSpPr>
          <p:cNvPr id="16" name="直接连接符 36">
            <a:extLst>
              <a:ext uri="{FF2B5EF4-FFF2-40B4-BE49-F238E27FC236}">
                <a16:creationId xmlns:a16="http://schemas.microsoft.com/office/drawing/2014/main" id="{8F17DEC0-5C54-4D0E-B1FA-9898EFECE7FE}"/>
              </a:ext>
            </a:extLst>
          </p:cNvPr>
          <p:cNvCxnSpPr>
            <a:cxnSpLocks/>
          </p:cNvCxnSpPr>
          <p:nvPr/>
        </p:nvCxnSpPr>
        <p:spPr>
          <a:xfrm flipV="1">
            <a:off x="1188720" y="4248388"/>
            <a:ext cx="2909025" cy="7057"/>
          </a:xfrm>
          <a:prstGeom prst="line">
            <a:avLst/>
          </a:prstGeom>
          <a:noFill/>
          <a:ln w="28575" cap="flat" cmpd="sng" algn="ctr">
            <a:solidFill>
              <a:srgbClr val="5B9BD5"/>
            </a:solidFill>
            <a:prstDash val="solid"/>
            <a:miter lim="800000"/>
          </a:ln>
          <a:effectLst/>
        </p:spPr>
      </p:cxnSp>
      <p:sp>
        <p:nvSpPr>
          <p:cNvPr id="17" name="文本框 16">
            <a:extLst>
              <a:ext uri="{FF2B5EF4-FFF2-40B4-BE49-F238E27FC236}">
                <a16:creationId xmlns:a16="http://schemas.microsoft.com/office/drawing/2014/main" id="{1208CFD9-D157-41FE-8466-B7824A9C0A95}"/>
              </a:ext>
            </a:extLst>
          </p:cNvPr>
          <p:cNvSpPr txBox="1"/>
          <p:nvPr/>
        </p:nvSpPr>
        <p:spPr>
          <a:xfrm>
            <a:off x="1434585" y="3862925"/>
            <a:ext cx="2199808" cy="369332"/>
          </a:xfrm>
          <a:prstGeom prst="rect">
            <a:avLst/>
          </a:prstGeom>
          <a:noFill/>
        </p:spPr>
        <p:txBody>
          <a:bodyPr vert="horz" wrap="square" rtlCol="0">
            <a:spAutoFit/>
          </a:bodyPr>
          <a:lstStyle/>
          <a:p>
            <a:pPr algn="ctr"/>
            <a:r>
              <a:rPr lang="zh-CN" altLang="en-US" b="1" dirty="0">
                <a:solidFill>
                  <a:srgbClr val="5B9BD5">
                    <a:lumMod val="75000"/>
                  </a:srgbClr>
                </a:solidFill>
              </a:rPr>
              <a:t>政务网络覆盖面广</a:t>
            </a:r>
            <a:endParaRPr lang="zh-CN" altLang="en-US" b="1" dirty="0">
              <a:solidFill>
                <a:srgbClr val="5B9BD5">
                  <a:lumMod val="75000"/>
                </a:srgbClr>
              </a:solidFill>
              <a:latin typeface="微软雅黑"/>
              <a:ea typeface="微软雅黑"/>
            </a:endParaRPr>
          </a:p>
        </p:txBody>
      </p:sp>
      <p:cxnSp>
        <p:nvCxnSpPr>
          <p:cNvPr id="18" name="直接连接符 38">
            <a:extLst>
              <a:ext uri="{FF2B5EF4-FFF2-40B4-BE49-F238E27FC236}">
                <a16:creationId xmlns:a16="http://schemas.microsoft.com/office/drawing/2014/main" id="{F39E4C2F-4FEA-467C-9089-DCBF9874A537}"/>
              </a:ext>
            </a:extLst>
          </p:cNvPr>
          <p:cNvCxnSpPr>
            <a:cxnSpLocks/>
          </p:cNvCxnSpPr>
          <p:nvPr/>
        </p:nvCxnSpPr>
        <p:spPr>
          <a:xfrm>
            <a:off x="7833360" y="4248388"/>
            <a:ext cx="2872740" cy="0"/>
          </a:xfrm>
          <a:prstGeom prst="line">
            <a:avLst/>
          </a:prstGeom>
          <a:noFill/>
          <a:ln w="28575" cap="flat" cmpd="sng" algn="ctr">
            <a:solidFill>
              <a:srgbClr val="5B9BD5"/>
            </a:solidFill>
            <a:prstDash val="solid"/>
            <a:miter lim="800000"/>
          </a:ln>
          <a:effectLst/>
        </p:spPr>
      </p:cxnSp>
      <p:sp>
        <p:nvSpPr>
          <p:cNvPr id="19" name="文本框 18">
            <a:extLst>
              <a:ext uri="{FF2B5EF4-FFF2-40B4-BE49-F238E27FC236}">
                <a16:creationId xmlns:a16="http://schemas.microsoft.com/office/drawing/2014/main" id="{E4826912-03B0-4E68-B4E9-FC46F6E8175B}"/>
              </a:ext>
            </a:extLst>
          </p:cNvPr>
          <p:cNvSpPr txBox="1"/>
          <p:nvPr/>
        </p:nvSpPr>
        <p:spPr>
          <a:xfrm>
            <a:off x="7833360" y="3862925"/>
            <a:ext cx="2872740" cy="369332"/>
          </a:xfrm>
          <a:prstGeom prst="rect">
            <a:avLst/>
          </a:prstGeom>
          <a:noFill/>
        </p:spPr>
        <p:txBody>
          <a:bodyPr vert="horz" wrap="square" rtlCol="0">
            <a:spAutoFit/>
          </a:bodyPr>
          <a:lstStyle/>
          <a:p>
            <a:pPr algn="ctr"/>
            <a:r>
              <a:rPr lang="zh-CN" altLang="en-US" b="1" dirty="0">
                <a:solidFill>
                  <a:srgbClr val="5B9BD5">
                    <a:lumMod val="75000"/>
                  </a:srgbClr>
                </a:solidFill>
              </a:rPr>
              <a:t>政务办理网络化</a:t>
            </a:r>
            <a:endParaRPr lang="zh-CN" altLang="en-US" b="1" dirty="0">
              <a:solidFill>
                <a:srgbClr val="5B9BD5">
                  <a:lumMod val="75000"/>
                </a:srgbClr>
              </a:solidFill>
              <a:latin typeface="微软雅黑"/>
              <a:ea typeface="微软雅黑"/>
            </a:endParaRPr>
          </a:p>
        </p:txBody>
      </p:sp>
      <p:sp>
        <p:nvSpPr>
          <p:cNvPr id="20" name="文本框 19">
            <a:extLst>
              <a:ext uri="{FF2B5EF4-FFF2-40B4-BE49-F238E27FC236}">
                <a16:creationId xmlns:a16="http://schemas.microsoft.com/office/drawing/2014/main" id="{D6E8543E-0983-4C6F-B746-B8D7790B7C5C}"/>
              </a:ext>
            </a:extLst>
          </p:cNvPr>
          <p:cNvSpPr txBox="1"/>
          <p:nvPr/>
        </p:nvSpPr>
        <p:spPr>
          <a:xfrm>
            <a:off x="4447529" y="4232257"/>
            <a:ext cx="2977882" cy="369332"/>
          </a:xfrm>
          <a:prstGeom prst="rect">
            <a:avLst/>
          </a:prstGeom>
          <a:noFill/>
        </p:spPr>
        <p:txBody>
          <a:bodyPr vert="horz" wrap="square" rtlCol="0">
            <a:spAutoFit/>
          </a:bodyPr>
          <a:lstStyle/>
          <a:p>
            <a:pPr algn="ctr"/>
            <a:r>
              <a:rPr lang="zh-CN" altLang="en-US" b="1" dirty="0">
                <a:solidFill>
                  <a:srgbClr val="5B9BD5">
                    <a:lumMod val="75000"/>
                  </a:srgbClr>
                </a:solidFill>
              </a:rPr>
              <a:t>业务办公信息化</a:t>
            </a:r>
            <a:endParaRPr lang="zh-CN" altLang="en-US" b="1" dirty="0">
              <a:solidFill>
                <a:srgbClr val="5B9BD5">
                  <a:lumMod val="75000"/>
                </a:srgbClr>
              </a:solidFill>
              <a:latin typeface="微软雅黑"/>
              <a:ea typeface="微软雅黑"/>
            </a:endParaRPr>
          </a:p>
        </p:txBody>
      </p:sp>
      <p:cxnSp>
        <p:nvCxnSpPr>
          <p:cNvPr id="21" name="直接连接符 41">
            <a:extLst>
              <a:ext uri="{FF2B5EF4-FFF2-40B4-BE49-F238E27FC236}">
                <a16:creationId xmlns:a16="http://schemas.microsoft.com/office/drawing/2014/main" id="{A5FFE172-5069-474B-AF4D-6436BF566226}"/>
              </a:ext>
            </a:extLst>
          </p:cNvPr>
          <p:cNvCxnSpPr>
            <a:cxnSpLocks/>
          </p:cNvCxnSpPr>
          <p:nvPr/>
        </p:nvCxnSpPr>
        <p:spPr>
          <a:xfrm>
            <a:off x="4473210" y="4232257"/>
            <a:ext cx="2952201" cy="0"/>
          </a:xfrm>
          <a:prstGeom prst="line">
            <a:avLst/>
          </a:prstGeom>
          <a:noFill/>
          <a:ln w="28575" cap="flat" cmpd="sng" algn="ctr">
            <a:solidFill>
              <a:srgbClr val="5B9BD5"/>
            </a:solidFill>
            <a:prstDash val="solid"/>
            <a:miter lim="800000"/>
          </a:ln>
          <a:effectLst/>
        </p:spPr>
      </p:cxnSp>
      <p:sp>
        <p:nvSpPr>
          <p:cNvPr id="24" name="文本框 23">
            <a:extLst>
              <a:ext uri="{FF2B5EF4-FFF2-40B4-BE49-F238E27FC236}">
                <a16:creationId xmlns:a16="http://schemas.microsoft.com/office/drawing/2014/main" id="{9AAD5FFF-7C3D-4AC2-9DE2-0BFB1A9C7D07}"/>
              </a:ext>
            </a:extLst>
          </p:cNvPr>
          <p:cNvSpPr txBox="1"/>
          <p:nvPr/>
        </p:nvSpPr>
        <p:spPr>
          <a:xfrm>
            <a:off x="4702691" y="2678155"/>
            <a:ext cx="2510123" cy="1346907"/>
          </a:xfrm>
          <a:prstGeom prst="rect">
            <a:avLst/>
          </a:prstGeom>
          <a:noFill/>
        </p:spPr>
        <p:txBody>
          <a:bodyPr wrap="square" rtlCol="0">
            <a:spAutoFit/>
          </a:bodyPr>
          <a:lstStyle/>
          <a:p>
            <a:pPr>
              <a:lnSpc>
                <a:spcPct val="150000"/>
              </a:lnSpc>
              <a:defRPr/>
            </a:pPr>
            <a:r>
              <a:rPr lang="zh-CN" altLang="en-US" sz="1400" dirty="0">
                <a:latin typeface="Microsoft YaHei" charset="-122"/>
                <a:ea typeface="Microsoft YaHei" charset="-122"/>
                <a:cs typeface="Microsoft YaHei" charset="-122"/>
              </a:rPr>
              <a:t>各级行政机关普遍实现了办公业务网络化、公文处理及交换电子化，基本实现了党委政府业务办公信息化</a:t>
            </a:r>
            <a:endParaRPr lang="en-US" altLang="zh-CN" sz="1400" dirty="0">
              <a:solidFill>
                <a:srgbClr val="000000"/>
              </a:solidFill>
              <a:latin typeface="Microsoft YaHei" charset="-122"/>
              <a:ea typeface="Microsoft YaHei" charset="-122"/>
              <a:cs typeface="Microsoft YaHei" charset="-122"/>
            </a:endParaRPr>
          </a:p>
        </p:txBody>
      </p:sp>
      <p:pic>
        <p:nvPicPr>
          <p:cNvPr id="28" name="图片 27">
            <a:extLst>
              <a:ext uri="{FF2B5EF4-FFF2-40B4-BE49-F238E27FC236}">
                <a16:creationId xmlns:a16="http://schemas.microsoft.com/office/drawing/2014/main" id="{41E5AFA2-6176-409C-9247-576A00A86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8046" y="2975877"/>
            <a:ext cx="751464" cy="751464"/>
          </a:xfrm>
          <a:prstGeom prst="rect">
            <a:avLst/>
          </a:prstGeom>
        </p:spPr>
      </p:pic>
      <p:sp>
        <p:nvSpPr>
          <p:cNvPr id="30" name="文本框 29">
            <a:extLst>
              <a:ext uri="{FF2B5EF4-FFF2-40B4-BE49-F238E27FC236}">
                <a16:creationId xmlns:a16="http://schemas.microsoft.com/office/drawing/2014/main" id="{CCB2CEB7-D679-43D1-B9BB-87B12E7A9E1F}"/>
              </a:ext>
            </a:extLst>
          </p:cNvPr>
          <p:cNvSpPr txBox="1"/>
          <p:nvPr/>
        </p:nvSpPr>
        <p:spPr>
          <a:xfrm>
            <a:off x="1162428" y="4399637"/>
            <a:ext cx="2961610" cy="1670073"/>
          </a:xfrm>
          <a:prstGeom prst="rect">
            <a:avLst/>
          </a:prstGeom>
          <a:noFill/>
        </p:spPr>
        <p:txBody>
          <a:bodyPr wrap="square" rtlCol="0">
            <a:spAutoFit/>
          </a:bodyPr>
          <a:lstStyle/>
          <a:p>
            <a:pPr>
              <a:lnSpc>
                <a:spcPct val="150000"/>
              </a:lnSpc>
              <a:defRPr/>
            </a:pPr>
            <a:r>
              <a:rPr lang="zh-CN" altLang="zh-CN" sz="1400" dirty="0"/>
              <a:t>全省电子政务内网实现了向上接入中央网络平台系统，横向连接</a:t>
            </a:r>
            <a:r>
              <a:rPr lang="en-US" altLang="zh-CN" sz="1400" dirty="0"/>
              <a:t> 82 </a:t>
            </a:r>
            <a:r>
              <a:rPr lang="zh-CN" altLang="zh-CN" sz="1400" dirty="0"/>
              <a:t>家省级单位，向下连接</a:t>
            </a:r>
            <a:r>
              <a:rPr lang="en-US" altLang="zh-CN" sz="1400" dirty="0"/>
              <a:t> 16</a:t>
            </a:r>
            <a:r>
              <a:rPr lang="zh-CN" altLang="zh-CN" sz="1400" dirty="0"/>
              <a:t>个州（市）</a:t>
            </a:r>
            <a:r>
              <a:rPr lang="zh-CN" altLang="en-US" sz="1400" dirty="0"/>
              <a:t>的政府机关部门</a:t>
            </a:r>
            <a:r>
              <a:rPr lang="zh-CN" altLang="zh-CN" sz="1400" dirty="0"/>
              <a:t>。电子政务外网累计接入单位</a:t>
            </a:r>
            <a:r>
              <a:rPr lang="en-US" altLang="zh-CN" sz="1400" dirty="0"/>
              <a:t> 6412</a:t>
            </a:r>
            <a:r>
              <a:rPr lang="zh-CN" altLang="zh-CN" sz="1400" dirty="0"/>
              <a:t>个</a:t>
            </a:r>
            <a:endParaRPr lang="en-US" altLang="zh-CN" sz="1100" dirty="0">
              <a:solidFill>
                <a:srgbClr val="000000"/>
              </a:solidFill>
              <a:latin typeface="Microsoft YaHei" charset="-122"/>
              <a:ea typeface="Microsoft YaHei" charset="-122"/>
              <a:cs typeface="Microsoft YaHei" charset="-122"/>
            </a:endParaRPr>
          </a:p>
        </p:txBody>
      </p:sp>
      <p:sp>
        <p:nvSpPr>
          <p:cNvPr id="31" name="文本框 30">
            <a:extLst>
              <a:ext uri="{FF2B5EF4-FFF2-40B4-BE49-F238E27FC236}">
                <a16:creationId xmlns:a16="http://schemas.microsoft.com/office/drawing/2014/main" id="{C5C1DBFE-DAFA-4B2A-8621-E89A5E071BCD}"/>
              </a:ext>
            </a:extLst>
          </p:cNvPr>
          <p:cNvSpPr txBox="1"/>
          <p:nvPr/>
        </p:nvSpPr>
        <p:spPr>
          <a:xfrm>
            <a:off x="7838968" y="4367841"/>
            <a:ext cx="2867132" cy="1670073"/>
          </a:xfrm>
          <a:prstGeom prst="rect">
            <a:avLst/>
          </a:prstGeom>
          <a:noFill/>
        </p:spPr>
        <p:txBody>
          <a:bodyPr wrap="square" rtlCol="0">
            <a:spAutoFit/>
          </a:bodyPr>
          <a:lstStyle/>
          <a:p>
            <a:pPr>
              <a:lnSpc>
                <a:spcPct val="150000"/>
              </a:lnSpc>
              <a:defRPr/>
            </a:pPr>
            <a:r>
              <a:rPr lang="zh-CN" altLang="en-US" sz="1400" dirty="0">
                <a:latin typeface="Microsoft YaHei" charset="-122"/>
                <a:ea typeface="Microsoft YaHei" charset="-122"/>
                <a:cs typeface="Microsoft YaHei" charset="-122"/>
              </a:rPr>
              <a:t>由于在线行政审批和网上服务大厅等公共应用系统的快速推进，办事指南、表格下载、网上咨询、网上申请、结果反馈等五类服务基本实现在线办理</a:t>
            </a:r>
            <a:endParaRPr lang="en-US" altLang="zh-CN" sz="1400" dirty="0">
              <a:solidFill>
                <a:srgbClr val="000000"/>
              </a:solidFill>
              <a:latin typeface="Microsoft YaHei" charset="-122"/>
              <a:ea typeface="Microsoft YaHei" charset="-122"/>
              <a:cs typeface="Microsoft YaHei" charset="-122"/>
            </a:endParaRPr>
          </a:p>
        </p:txBody>
      </p:sp>
      <p:sp>
        <p:nvSpPr>
          <p:cNvPr id="42" name="空心弧 41">
            <a:extLst>
              <a:ext uri="{FF2B5EF4-FFF2-40B4-BE49-F238E27FC236}">
                <a16:creationId xmlns:a16="http://schemas.microsoft.com/office/drawing/2014/main" id="{9DDDEB77-A017-4F30-A325-B89C577F62A6}"/>
              </a:ext>
            </a:extLst>
          </p:cNvPr>
          <p:cNvSpPr/>
          <p:nvPr/>
        </p:nvSpPr>
        <p:spPr>
          <a:xfrm>
            <a:off x="796476" y="2260280"/>
            <a:ext cx="3676734" cy="3893502"/>
          </a:xfrm>
          <a:prstGeom prst="blockArc">
            <a:avLst>
              <a:gd name="adj1" fmla="val 10800000"/>
              <a:gd name="adj2" fmla="val 44737"/>
              <a:gd name="adj3" fmla="val 9842"/>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cs typeface="+mn-cs"/>
            </a:endParaRPr>
          </a:p>
        </p:txBody>
      </p:sp>
      <p:sp>
        <p:nvSpPr>
          <p:cNvPr id="43" name="空心弧 42">
            <a:extLst>
              <a:ext uri="{FF2B5EF4-FFF2-40B4-BE49-F238E27FC236}">
                <a16:creationId xmlns:a16="http://schemas.microsoft.com/office/drawing/2014/main" id="{2FCB5BDD-4799-4E79-9600-27ED71DD9829}"/>
              </a:ext>
            </a:extLst>
          </p:cNvPr>
          <p:cNvSpPr/>
          <p:nvPr/>
        </p:nvSpPr>
        <p:spPr>
          <a:xfrm rot="10800000">
            <a:off x="4097746" y="2283468"/>
            <a:ext cx="3676732" cy="3893500"/>
          </a:xfrm>
          <a:prstGeom prst="blockArc">
            <a:avLst>
              <a:gd name="adj1" fmla="val 10800000"/>
              <a:gd name="adj2" fmla="val 44737"/>
              <a:gd name="adj3" fmla="val 9842"/>
            </a:avLst>
          </a:prstGeom>
          <a:solidFill>
            <a:srgbClr val="0F5C94"/>
          </a:solidFill>
          <a:ln w="12700" cap="flat" cmpd="sng" algn="ctr">
            <a:solidFill>
              <a:srgbClr val="0F5C9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cs typeface="+mn-cs"/>
            </a:endParaRPr>
          </a:p>
        </p:txBody>
      </p:sp>
      <p:sp>
        <p:nvSpPr>
          <p:cNvPr id="44" name="空心弧 43">
            <a:extLst>
              <a:ext uri="{FF2B5EF4-FFF2-40B4-BE49-F238E27FC236}">
                <a16:creationId xmlns:a16="http://schemas.microsoft.com/office/drawing/2014/main" id="{06307535-9303-403C-9AAB-4135D0FC37EB}"/>
              </a:ext>
            </a:extLst>
          </p:cNvPr>
          <p:cNvSpPr/>
          <p:nvPr/>
        </p:nvSpPr>
        <p:spPr>
          <a:xfrm>
            <a:off x="7425411" y="2275829"/>
            <a:ext cx="3676734" cy="3893502"/>
          </a:xfrm>
          <a:prstGeom prst="blockArc">
            <a:avLst>
              <a:gd name="adj1" fmla="val 10800000"/>
              <a:gd name="adj2" fmla="val 44737"/>
              <a:gd name="adj3" fmla="val 9842"/>
            </a:avLst>
          </a:prstGeom>
          <a:solidFill>
            <a:srgbClr val="5B9BD5"/>
          </a:solidFill>
          <a:ln w="1270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微软雅黑"/>
              <a:ea typeface="微软雅黑"/>
              <a:cs typeface="+mn-cs"/>
            </a:endParaRPr>
          </a:p>
        </p:txBody>
      </p:sp>
      <p:pic>
        <p:nvPicPr>
          <p:cNvPr id="51" name="图片 50">
            <a:extLst>
              <a:ext uri="{FF2B5EF4-FFF2-40B4-BE49-F238E27FC236}">
                <a16:creationId xmlns:a16="http://schemas.microsoft.com/office/drawing/2014/main" id="{126942E1-3287-464B-BCF3-340E9272B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667" y="2792348"/>
            <a:ext cx="1087982" cy="1087982"/>
          </a:xfrm>
          <a:prstGeom prst="rect">
            <a:avLst/>
          </a:prstGeom>
        </p:spPr>
      </p:pic>
      <p:pic>
        <p:nvPicPr>
          <p:cNvPr id="5" name="图片 4">
            <a:extLst>
              <a:ext uri="{FF2B5EF4-FFF2-40B4-BE49-F238E27FC236}">
                <a16:creationId xmlns:a16="http://schemas.microsoft.com/office/drawing/2014/main" id="{5F8C2997-A427-40B3-98E4-57AEDDE43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236" y="4732366"/>
            <a:ext cx="916802" cy="832274"/>
          </a:xfrm>
          <a:prstGeom prst="rect">
            <a:avLst/>
          </a:prstGeom>
        </p:spPr>
      </p:pic>
    </p:spTree>
    <p:extLst>
      <p:ext uri="{BB962C8B-B14F-4D97-AF65-F5344CB8AC3E}">
        <p14:creationId xmlns:p14="http://schemas.microsoft.com/office/powerpoint/2010/main" val="407700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33356B1-94D2-4FEA-833D-D45B287D700A}"/>
              </a:ext>
            </a:extLst>
          </p:cNvPr>
          <p:cNvSpPr>
            <a:spLocks noGrp="1"/>
          </p:cNvSpPr>
          <p:nvPr>
            <p:ph type="body" sz="quarter" idx="10"/>
          </p:nvPr>
        </p:nvSpPr>
        <p:spPr>
          <a:xfrm>
            <a:off x="399395" y="117160"/>
            <a:ext cx="1473480" cy="369332"/>
          </a:xfrm>
        </p:spPr>
        <p:txBody>
          <a:bodyPr/>
          <a:lstStyle/>
          <a:p>
            <a:r>
              <a:rPr lang="zh-CN" altLang="en-US" dirty="0"/>
              <a:t>三</a:t>
            </a:r>
            <a:r>
              <a:rPr lang="en-US" altLang="zh-CN" dirty="0"/>
              <a:t>. </a:t>
            </a:r>
            <a:r>
              <a:rPr lang="zh-CN" altLang="en-US" dirty="0"/>
              <a:t>项目背景</a:t>
            </a:r>
          </a:p>
        </p:txBody>
      </p:sp>
      <p:sp>
        <p:nvSpPr>
          <p:cNvPr id="19" name="文本占位符 2">
            <a:extLst>
              <a:ext uri="{FF2B5EF4-FFF2-40B4-BE49-F238E27FC236}">
                <a16:creationId xmlns:a16="http://schemas.microsoft.com/office/drawing/2014/main" id="{070125F5-EB0B-4035-A669-04116CEA86F1}"/>
              </a:ext>
            </a:extLst>
          </p:cNvPr>
          <p:cNvSpPr>
            <a:spLocks noGrp="1"/>
          </p:cNvSpPr>
          <p:nvPr>
            <p:ph type="body" sz="quarter" idx="11"/>
          </p:nvPr>
        </p:nvSpPr>
        <p:spPr>
          <a:xfrm>
            <a:off x="1992595" y="117160"/>
            <a:ext cx="1214142" cy="369332"/>
          </a:xfrm>
        </p:spPr>
        <p:txBody>
          <a:bodyPr/>
          <a:lstStyle/>
          <a:p>
            <a:r>
              <a:rPr lang="zh-CN" altLang="en-US" dirty="0"/>
              <a:t>现存痛点</a:t>
            </a:r>
          </a:p>
        </p:txBody>
      </p:sp>
      <p:sp>
        <p:nvSpPr>
          <p:cNvPr id="4" name="矩形 3">
            <a:extLst>
              <a:ext uri="{FF2B5EF4-FFF2-40B4-BE49-F238E27FC236}">
                <a16:creationId xmlns:a16="http://schemas.microsoft.com/office/drawing/2014/main" id="{1E8FC8A4-A0FD-458B-8186-07C04F41F7A9}"/>
              </a:ext>
            </a:extLst>
          </p:cNvPr>
          <p:cNvSpPr/>
          <p:nvPr/>
        </p:nvSpPr>
        <p:spPr>
          <a:xfrm>
            <a:off x="863834" y="2418144"/>
            <a:ext cx="1386507" cy="441979"/>
          </a:xfrm>
          <a:prstGeom prst="rect">
            <a:avLst/>
          </a:prstGeom>
          <a:solidFill>
            <a:srgbClr val="0F5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信息孤岛</a:t>
            </a:r>
          </a:p>
        </p:txBody>
      </p:sp>
      <p:sp>
        <p:nvSpPr>
          <p:cNvPr id="5" name="矩形 4">
            <a:extLst>
              <a:ext uri="{FF2B5EF4-FFF2-40B4-BE49-F238E27FC236}">
                <a16:creationId xmlns:a16="http://schemas.microsoft.com/office/drawing/2014/main" id="{A6FE4A1D-ACE6-4B24-BEB6-F474671312E3}"/>
              </a:ext>
            </a:extLst>
          </p:cNvPr>
          <p:cNvSpPr/>
          <p:nvPr/>
        </p:nvSpPr>
        <p:spPr>
          <a:xfrm>
            <a:off x="2500828" y="2265531"/>
            <a:ext cx="8912646" cy="787523"/>
          </a:xfrm>
          <a:prstGeom prst="rect">
            <a:avLst/>
          </a:prstGeom>
        </p:spPr>
        <p:txBody>
          <a:bodyPr wrap="square">
            <a:spAutoFit/>
          </a:bodyPr>
          <a:lstStyle/>
          <a:p>
            <a:pPr marL="285750" lvl="0" indent="-285750" hangingPunct="1">
              <a:lnSpc>
                <a:spcPct val="150000"/>
              </a:lnSpc>
              <a:buFont typeface="Wingdings" panose="05000000000000000000" pitchFamily="2" charset="2"/>
              <a:buChar char="l"/>
              <a:defRPr/>
            </a:pPr>
            <a:r>
              <a:rPr lang="zh-CN" altLang="en-US" sz="16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电子政务管理工作分散在各个职能部门，</a:t>
            </a: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缺乏统一的基础设施共建共享统筹机制</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85750" lvl="0" indent="-285750" hangingPunct="1">
              <a:lnSpc>
                <a:spcPct val="150000"/>
              </a:lnSpc>
              <a:buFont typeface="Wingdings" panose="05000000000000000000" pitchFamily="2" charset="2"/>
              <a:buChar char="l"/>
              <a:defRPr/>
            </a:pPr>
            <a:r>
              <a:rPr lang="zh-CN" altLang="en-US" sz="16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各部门自建的业务系统各自为政、条块分割，部门之间系统不连通，信息不共享</a:t>
            </a:r>
            <a:endPar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F927B366-2902-407D-A487-D8525F936F1E}"/>
              </a:ext>
            </a:extLst>
          </p:cNvPr>
          <p:cNvSpPr/>
          <p:nvPr/>
        </p:nvSpPr>
        <p:spPr>
          <a:xfrm>
            <a:off x="863834" y="3482655"/>
            <a:ext cx="1386507" cy="441979"/>
          </a:xfrm>
          <a:prstGeom prst="rect">
            <a:avLst/>
          </a:prstGeom>
          <a:solidFill>
            <a:srgbClr val="0F5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缺乏标准</a:t>
            </a:r>
          </a:p>
        </p:txBody>
      </p:sp>
      <p:sp>
        <p:nvSpPr>
          <p:cNvPr id="7" name="矩形 6">
            <a:extLst>
              <a:ext uri="{FF2B5EF4-FFF2-40B4-BE49-F238E27FC236}">
                <a16:creationId xmlns:a16="http://schemas.microsoft.com/office/drawing/2014/main" id="{0A530B3F-52D8-4A65-B24F-0F61D1796C8E}"/>
              </a:ext>
            </a:extLst>
          </p:cNvPr>
          <p:cNvSpPr/>
          <p:nvPr/>
        </p:nvSpPr>
        <p:spPr>
          <a:xfrm>
            <a:off x="2500827" y="3339932"/>
            <a:ext cx="8912647" cy="1156855"/>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信息的提供方和使用方缺少数据资源交互的标准，造成使用者不知道从哪里可以获取数据，或者获取数据后不知道其含义。</a:t>
            </a:r>
            <a:endParaRPr kumimoji="0" lang="en-US" altLang="zh-CN"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新系统加入互联网络后，需要与其他互联系统进行单个对接，效率较低，花费大。</a:t>
            </a:r>
            <a:endPar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E1B94E55-6F20-40E6-A187-93047A2F470F}"/>
              </a:ext>
            </a:extLst>
          </p:cNvPr>
          <p:cNvSpPr/>
          <p:nvPr/>
        </p:nvSpPr>
        <p:spPr>
          <a:xfrm>
            <a:off x="863834" y="4896487"/>
            <a:ext cx="1386507" cy="441979"/>
          </a:xfrm>
          <a:prstGeom prst="rect">
            <a:avLst/>
          </a:prstGeom>
          <a:solidFill>
            <a:srgbClr val="0F5C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安全隐患</a:t>
            </a:r>
          </a:p>
        </p:txBody>
      </p:sp>
      <p:sp>
        <p:nvSpPr>
          <p:cNvPr id="9" name="矩形 8">
            <a:extLst>
              <a:ext uri="{FF2B5EF4-FFF2-40B4-BE49-F238E27FC236}">
                <a16:creationId xmlns:a16="http://schemas.microsoft.com/office/drawing/2014/main" id="{785AA08C-39F9-48EA-8C92-23BCEC2A52B1}"/>
              </a:ext>
            </a:extLst>
          </p:cNvPr>
          <p:cNvSpPr/>
          <p:nvPr/>
        </p:nvSpPr>
        <p:spPr>
          <a:xfrm>
            <a:off x="2500828" y="4726222"/>
            <a:ext cx="8912646" cy="1526187"/>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信息管理分散，涉及人员众多，互联后，难以保证信息不泄露。信息泄露后，也难以追溯泄露方。</a:t>
            </a:r>
            <a:endParaRPr lang="en-US" altLang="zh-CN" sz="16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600" b="0"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缺少统一的账号认证以及权限分配体系，互联网络壮大后，用户权限难以管理，可能出现越权办理的情况出现。</a:t>
            </a:r>
          </a:p>
        </p:txBody>
      </p:sp>
      <p:sp>
        <p:nvSpPr>
          <p:cNvPr id="10" name="矩形 9">
            <a:extLst>
              <a:ext uri="{FF2B5EF4-FFF2-40B4-BE49-F238E27FC236}">
                <a16:creationId xmlns:a16="http://schemas.microsoft.com/office/drawing/2014/main" id="{AA65A9AB-BEB5-4BCD-B0F2-1A8AE96DD39F}"/>
              </a:ext>
            </a:extLst>
          </p:cNvPr>
          <p:cNvSpPr/>
          <p:nvPr/>
        </p:nvSpPr>
        <p:spPr>
          <a:xfrm>
            <a:off x="848678" y="1110913"/>
            <a:ext cx="10540468" cy="646331"/>
          </a:xfrm>
          <a:prstGeom prst="rect">
            <a:avLst/>
          </a:prstGeom>
          <a:solidFill>
            <a:schemeClr val="bg2"/>
          </a:solidFill>
        </p:spPr>
        <p:txBody>
          <a:bodyPr wrap="none" anchor="ctr" anchorCtr="0">
            <a:noAutofit/>
          </a:bodyPr>
          <a:lstStyle/>
          <a:p>
            <a:pPr lvl="0" algn="ctr" hangingPunct="1">
              <a:lnSpc>
                <a:spcPct val="150000"/>
              </a:lnSpc>
              <a:defRPr/>
            </a:pPr>
            <a:r>
              <a:rPr kumimoji="0" lang="zh-CN" altLang="en-US" b="1" i="0" u="none" strike="noStrike" kern="100" cap="none" spc="0" normalizeH="0" baseline="0" noProof="0" dirty="0">
                <a:ln>
                  <a:noFill/>
                </a:ln>
                <a:solidFill>
                  <a:srgbClr val="0F5C94"/>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虽然发展势头</a:t>
            </a:r>
            <a:r>
              <a:rPr lang="zh-CN" altLang="en-US" b="1" kern="100" dirty="0">
                <a:solidFill>
                  <a:srgbClr val="0F5C94"/>
                </a:solidFill>
                <a:latin typeface="微软雅黑" panose="020B0503020204020204" pitchFamily="34" charset="-122"/>
                <a:ea typeface="微软雅黑" panose="020B0503020204020204" pitchFamily="34" charset="-122"/>
                <a:cs typeface="Times New Roman" panose="02020603050405020304" pitchFamily="18" charset="0"/>
              </a:rPr>
              <a:t>强劲，云南省电子政务工作与我国发达地区仍然存在较大差距，主要痛点如下：</a:t>
            </a:r>
            <a:endParaRPr kumimoji="0" lang="zh-CN" altLang="en-US" b="1" i="0" u="none" strike="noStrike" kern="100" cap="none" spc="0" normalizeH="0" baseline="0" noProof="0" dirty="0">
              <a:ln>
                <a:noFill/>
              </a:ln>
              <a:solidFill>
                <a:srgbClr val="0F5C94"/>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等腰三角形 4">
            <a:extLst>
              <a:ext uri="{FF2B5EF4-FFF2-40B4-BE49-F238E27FC236}">
                <a16:creationId xmlns:a16="http://schemas.microsoft.com/office/drawing/2014/main" id="{3F771C8A-6E71-4CAF-909F-8658C82B31EA}"/>
              </a:ext>
            </a:extLst>
          </p:cNvPr>
          <p:cNvSpPr/>
          <p:nvPr/>
        </p:nvSpPr>
        <p:spPr>
          <a:xfrm rot="10800000">
            <a:off x="4855644" y="1742514"/>
            <a:ext cx="2526536" cy="337056"/>
          </a:xfrm>
          <a:prstGeom prst="triangle">
            <a:avLst/>
          </a:prstGeom>
          <a:solidFill>
            <a:srgbClr val="0F5C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6261388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3_Office 主题​​">
      <a:majorFont>
        <a:latin typeface="Helvetica"/>
        <a:ea typeface="Helvetica"/>
        <a:cs typeface="Helvetica"/>
      </a:majorFont>
      <a:minorFont>
        <a:latin typeface="Calibri"/>
        <a:ea typeface="Calibri"/>
        <a:cs typeface="Calibri"/>
      </a:minorFont>
    </a:fontScheme>
    <a:fmtScheme name="3_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4385</Words>
  <Application>Microsoft Macintosh PowerPoint</Application>
  <PresentationFormat>宽屏</PresentationFormat>
  <Paragraphs>561</Paragraphs>
  <Slides>28</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DengXian</vt:lpstr>
      <vt:lpstr>DengXian</vt:lpstr>
      <vt:lpstr>微软雅黑</vt:lpstr>
      <vt:lpstr>微软雅黑</vt:lpstr>
      <vt:lpstr>Microsoft YaHei Light</vt:lpstr>
      <vt:lpstr>pingfang SC</vt:lpstr>
      <vt:lpstr>Arial</vt:lpstr>
      <vt:lpstr>Calibri</vt:lpstr>
      <vt:lpstr>Wingdings</vt:lpstr>
      <vt:lpstr>自定义设计方案</vt:lpstr>
      <vt:lpstr>1_自定义设计方案</vt:lpstr>
      <vt:lpstr>“链上云南”智慧政务解决方案介绍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Frank</dc:creator>
  <cp:lastModifiedBy>李昂</cp:lastModifiedBy>
  <cp:revision>1121</cp:revision>
  <dcterms:modified xsi:type="dcterms:W3CDTF">2018-11-19T01:55:48Z</dcterms:modified>
</cp:coreProperties>
</file>