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24"/>
  </p:notesMasterIdLst>
  <p:handoutMasterIdLst>
    <p:handoutMasterId r:id="rId25"/>
  </p:handoutMasterIdLst>
  <p:sldIdLst>
    <p:sldId id="298" r:id="rId4"/>
    <p:sldId id="292" r:id="rId5"/>
    <p:sldId id="305" r:id="rId6"/>
    <p:sldId id="306" r:id="rId7"/>
    <p:sldId id="302" r:id="rId8"/>
    <p:sldId id="297" r:id="rId9"/>
    <p:sldId id="307" r:id="rId10"/>
    <p:sldId id="308" r:id="rId11"/>
    <p:sldId id="310" r:id="rId12"/>
    <p:sldId id="303" r:id="rId13"/>
    <p:sldId id="311" r:id="rId14"/>
    <p:sldId id="312" r:id="rId15"/>
    <p:sldId id="314" r:id="rId16"/>
    <p:sldId id="313" r:id="rId17"/>
    <p:sldId id="315" r:id="rId18"/>
    <p:sldId id="316" r:id="rId19"/>
    <p:sldId id="318" r:id="rId20"/>
    <p:sldId id="317" r:id="rId21"/>
    <p:sldId id="319" r:id="rId22"/>
    <p:sldId id="296"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69010-6B2F-968F-B3EA-ED2B5588BA98}" v="7" dt="2019-02-19T11:24:01.922"/>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12-17T09:26:15.963" idx="2">
    <p:pos x="10" y="10"/>
    <p:text>Pondération 25%</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12-17T09:26:15.963" idx="2">
    <p:pos x="10" y="10"/>
    <p:text>Pondération 25%</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12-17T09:26:15.963" idx="2">
    <p:pos x="10" y="10"/>
    <p:text>Pondération 25%</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19/02/2019</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19/02/2019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10</a:t>
            </a:fld>
            <a:endParaRPr lang="fr-FR"/>
          </a:p>
        </p:txBody>
      </p:sp>
    </p:spTree>
    <p:extLst>
      <p:ext uri="{BB962C8B-B14F-4D97-AF65-F5344CB8AC3E}">
        <p14:creationId xmlns:p14="http://schemas.microsoft.com/office/powerpoint/2010/main" val="1444400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11</a:t>
            </a:fld>
            <a:endParaRPr lang="fr-FR"/>
          </a:p>
        </p:txBody>
      </p:sp>
    </p:spTree>
    <p:extLst>
      <p:ext uri="{BB962C8B-B14F-4D97-AF65-F5344CB8AC3E}">
        <p14:creationId xmlns:p14="http://schemas.microsoft.com/office/powerpoint/2010/main" val="262029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12</a:t>
            </a:fld>
            <a:endParaRPr lang="fr-FR"/>
          </a:p>
        </p:txBody>
      </p:sp>
    </p:spTree>
    <p:extLst>
      <p:ext uri="{BB962C8B-B14F-4D97-AF65-F5344CB8AC3E}">
        <p14:creationId xmlns:p14="http://schemas.microsoft.com/office/powerpoint/2010/main" val="3038185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13</a:t>
            </a:fld>
            <a:endParaRPr lang="fr-FR"/>
          </a:p>
        </p:txBody>
      </p:sp>
    </p:spTree>
    <p:extLst>
      <p:ext uri="{BB962C8B-B14F-4D97-AF65-F5344CB8AC3E}">
        <p14:creationId xmlns:p14="http://schemas.microsoft.com/office/powerpoint/2010/main" val="1582021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14</a:t>
            </a:fld>
            <a:endParaRPr lang="fr-FR"/>
          </a:p>
        </p:txBody>
      </p:sp>
    </p:spTree>
    <p:extLst>
      <p:ext uri="{BB962C8B-B14F-4D97-AF65-F5344CB8AC3E}">
        <p14:creationId xmlns:p14="http://schemas.microsoft.com/office/powerpoint/2010/main" val="802572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15</a:t>
            </a:fld>
            <a:endParaRPr lang="fr-FR"/>
          </a:p>
        </p:txBody>
      </p:sp>
    </p:spTree>
    <p:extLst>
      <p:ext uri="{BB962C8B-B14F-4D97-AF65-F5344CB8AC3E}">
        <p14:creationId xmlns:p14="http://schemas.microsoft.com/office/powerpoint/2010/main" val="96034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16</a:t>
            </a:fld>
            <a:endParaRPr lang="fr-FR"/>
          </a:p>
        </p:txBody>
      </p:sp>
    </p:spTree>
    <p:extLst>
      <p:ext uri="{BB962C8B-B14F-4D97-AF65-F5344CB8AC3E}">
        <p14:creationId xmlns:p14="http://schemas.microsoft.com/office/powerpoint/2010/main" val="958068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17</a:t>
            </a:fld>
            <a:endParaRPr lang="fr-FR"/>
          </a:p>
        </p:txBody>
      </p:sp>
    </p:spTree>
    <p:extLst>
      <p:ext uri="{BB962C8B-B14F-4D97-AF65-F5344CB8AC3E}">
        <p14:creationId xmlns:p14="http://schemas.microsoft.com/office/powerpoint/2010/main" val="114999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18</a:t>
            </a:fld>
            <a:endParaRPr lang="fr-FR"/>
          </a:p>
        </p:txBody>
      </p:sp>
    </p:spTree>
    <p:extLst>
      <p:ext uri="{BB962C8B-B14F-4D97-AF65-F5344CB8AC3E}">
        <p14:creationId xmlns:p14="http://schemas.microsoft.com/office/powerpoint/2010/main" val="749003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19</a:t>
            </a:fld>
            <a:endParaRPr lang="fr-FR"/>
          </a:p>
        </p:txBody>
      </p:sp>
    </p:spTree>
    <p:extLst>
      <p:ext uri="{BB962C8B-B14F-4D97-AF65-F5344CB8AC3E}">
        <p14:creationId xmlns:p14="http://schemas.microsoft.com/office/powerpoint/2010/main" val="61920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223794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21</a:t>
            </a:fld>
            <a:endParaRPr lang="fr-FR"/>
          </a:p>
        </p:txBody>
      </p:sp>
    </p:spTree>
    <p:extLst>
      <p:ext uri="{BB962C8B-B14F-4D97-AF65-F5344CB8AC3E}">
        <p14:creationId xmlns:p14="http://schemas.microsoft.com/office/powerpoint/2010/main" val="279262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22303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464011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927612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274844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3125639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273979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a:t>
            </a:r>
            <a:br>
              <a:rPr lang="fr-FR" noProof="0"/>
            </a:br>
            <a:r>
              <a:rPr lang="fr-FR"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a:srcRect/>
          <a:stretch>
            <a:fillRect/>
          </a:stretch>
        </p:blipFill>
        <p:spPr>
          <a:xfrm>
            <a:off x="192947" y="-73908"/>
            <a:ext cx="9533238" cy="4139863"/>
          </a:xfr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3622534"/>
            <a:ext cx="8991600" cy="1261295"/>
          </a:xfrm>
        </p:spPr>
        <p:txBody>
          <a:bodyPr tIns="216000" rtlCol="0"/>
          <a:lstStyle/>
          <a:p>
            <a:r>
              <a:rPr lang="fr-FR" sz="3200" b="0"/>
              <a:t>Python for data-science:  Devoir  à  la maison</a:t>
            </a:r>
            <a:endParaRPr lang="fr-FR" sz="3200"/>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198969" y="4931180"/>
            <a:ext cx="6592888" cy="561795"/>
          </a:xfrm>
        </p:spPr>
        <p:txBody>
          <a:bodyPr vert="horz" lIns="180000" tIns="180000" rIns="180000" bIns="180000" rtlCol="0" anchor="t">
            <a:noAutofit/>
          </a:bodyPr>
          <a:lstStyle/>
          <a:p>
            <a:r>
              <a:rPr lang="fr-FR" err="1"/>
              <a:t>Mushroom</a:t>
            </a:r>
            <a:r>
              <a:rPr lang="fr-FR"/>
              <a:t> </a:t>
            </a:r>
            <a:r>
              <a:rPr lang="fr-FR" err="1"/>
              <a:t>Dataset</a:t>
            </a:r>
            <a:r>
              <a:rPr lang="fr-FR"/>
              <a:t> Classification</a:t>
            </a:r>
          </a:p>
          <a:p>
            <a:endParaRPr lang="fr-FR"/>
          </a:p>
          <a:p>
            <a:endParaRPr lang="fr-FR"/>
          </a:p>
          <a:p>
            <a:endParaRPr lang="fr-FR"/>
          </a:p>
          <a:p>
            <a:endParaRPr lang="fr-FR"/>
          </a:p>
        </p:txBody>
      </p:sp>
      <p:sp>
        <p:nvSpPr>
          <p:cNvPr id="51" name="Zone de texte 50">
            <a:extLst>
              <a:ext uri="{FF2B5EF4-FFF2-40B4-BE49-F238E27FC236}">
                <a16:creationId xmlns:a16="http://schemas.microsoft.com/office/drawing/2014/main" id="{66C1DE0A-7865-466B-B5D7-781C92357026}"/>
              </a:ext>
            </a:extLst>
          </p:cNvPr>
          <p:cNvSpPr txBox="1"/>
          <p:nvPr/>
        </p:nvSpPr>
        <p:spPr>
          <a:xfrm>
            <a:off x="9780588" y="4933841"/>
            <a:ext cx="2411412" cy="386054"/>
          </a:xfrm>
          <a:prstGeom prst="rect">
            <a:avLst/>
          </a:prstGeom>
          <a:noFill/>
        </p:spPr>
        <p:txBody>
          <a:bodyPr wrap="square" tIns="108000" bIns="0" rtlCol="0" anchor="ctr">
            <a:spAutoFit/>
          </a:bodyPr>
          <a:lstStyle/>
          <a:p>
            <a:r>
              <a:rPr lang="fr-FR"/>
              <a:t>DIALLO Sory Bineta</a:t>
            </a:r>
          </a:p>
        </p:txBody>
      </p:sp>
      <p:pic>
        <p:nvPicPr>
          <p:cNvPr id="1028" name="Picture 4" descr="RÃ©sultat de recherche d'images pour &quot;logo esilv&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6567" y="5547926"/>
            <a:ext cx="2348982" cy="68267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4" descr="Une image contenant objet&#10;&#10;Description générée avec un niveau de confiance élevé">
            <a:extLst>
              <a:ext uri="{FF2B5EF4-FFF2-40B4-BE49-F238E27FC236}">
                <a16:creationId xmlns:a16="http://schemas.microsoft.com/office/drawing/2014/main" id="{9F21E247-E8BA-4EC0-AEC8-755B650C535A}"/>
              </a:ext>
            </a:extLst>
          </p:cNvPr>
          <p:cNvPicPr>
            <a:picLocks noChangeAspect="1"/>
          </p:cNvPicPr>
          <p:nvPr/>
        </p:nvPicPr>
        <p:blipFill>
          <a:blip r:embed="rId5"/>
          <a:stretch>
            <a:fillRect/>
          </a:stretch>
        </p:blipFill>
        <p:spPr>
          <a:xfrm>
            <a:off x="13522037" y="3953312"/>
            <a:ext cx="2169226" cy="1217585"/>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7707182"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7705783" cy="1790678"/>
          </a:xfrm>
        </p:spPr>
        <p:txBody>
          <a:bodyPr vert="horz" lIns="252000" tIns="180000" rIns="180000" bIns="180000" rtlCol="0" anchor="t">
            <a:noAutofit/>
          </a:bodyPr>
          <a:lstStyle/>
          <a:p>
            <a:r>
              <a:rPr lang="fr-FR"/>
              <a:t>1. </a:t>
            </a:r>
            <a:r>
              <a:rPr lang="fr-FR" err="1"/>
              <a:t>Logistic</a:t>
            </a:r>
            <a:r>
              <a:rPr lang="fr-FR"/>
              <a:t> </a:t>
            </a:r>
            <a:r>
              <a:rPr lang="fr-FR" err="1"/>
              <a:t>Regression</a:t>
            </a:r>
          </a:p>
          <a:p>
            <a:r>
              <a:rPr lang="fr-FR"/>
              <a:t>2. </a:t>
            </a:r>
            <a:r>
              <a:rPr lang="fr-FR" err="1"/>
              <a:t>Decision</a:t>
            </a:r>
            <a:r>
              <a:rPr lang="fr-FR"/>
              <a:t> </a:t>
            </a:r>
            <a:r>
              <a:rPr lang="fr-FR" err="1"/>
              <a:t>Tree</a:t>
            </a:r>
          </a:p>
          <a:p>
            <a:r>
              <a:rPr lang="fr-FR"/>
              <a:t>3.  </a:t>
            </a:r>
            <a:r>
              <a:rPr lang="fr-FR" err="1"/>
              <a:t>Gaussian</a:t>
            </a:r>
            <a:r>
              <a:rPr lang="fr-FR"/>
              <a:t> </a:t>
            </a:r>
            <a:r>
              <a:rPr lang="fr-FR" err="1"/>
              <a:t>Naive</a:t>
            </a:r>
            <a:r>
              <a:rPr lang="fr-FR"/>
              <a:t> Bayes</a:t>
            </a: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10</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9472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6585749"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6584350" cy="1790678"/>
          </a:xfrm>
        </p:spPr>
        <p:txBody>
          <a:bodyPr vert="horz" lIns="252000" tIns="180000" rIns="180000" bIns="180000" rtlCol="0" anchor="t">
            <a:noAutofit/>
          </a:bodyPr>
          <a:lstStyle/>
          <a:p>
            <a:r>
              <a:rPr lang="fr-FR"/>
              <a:t>1. </a:t>
            </a:r>
            <a:r>
              <a:rPr lang="fr-FR" err="1"/>
              <a:t>Logistic</a:t>
            </a:r>
            <a:r>
              <a:rPr lang="fr-FR"/>
              <a:t> </a:t>
            </a:r>
            <a:r>
              <a:rPr lang="fr-FR" err="1"/>
              <a:t>Regression</a:t>
            </a:r>
          </a:p>
          <a:p>
            <a:endParaRPr lang="fr-F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11</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835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2401935" cy="1268288"/>
          </a:xfrm>
        </p:spPr>
        <p:txBody>
          <a:bodyPr rtlCol="0"/>
          <a:lstStyle/>
          <a:p>
            <a:br>
              <a:rPr lang="fr-FR" sz="3600"/>
            </a:br>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2400538" cy="1790678"/>
          </a:xfrm>
        </p:spPr>
        <p:txBody>
          <a:bodyPr vert="horz" lIns="252000" tIns="180000" rIns="180000" bIns="180000" rtlCol="0" anchor="t">
            <a:noAutofit/>
          </a:bodyPr>
          <a:lstStyle/>
          <a:p>
            <a:r>
              <a:rPr lang="fr-FR"/>
              <a:t>1. </a:t>
            </a:r>
            <a:r>
              <a:rPr lang="fr-FR" err="1"/>
              <a:t>Logistic</a:t>
            </a:r>
            <a:r>
              <a:rPr lang="fr-FR"/>
              <a:t> </a:t>
            </a:r>
            <a:r>
              <a:rPr lang="fr-FR" err="1"/>
              <a:t>Regression</a:t>
            </a: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12</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3">
            <a:extLst>
              <a:ext uri="{FF2B5EF4-FFF2-40B4-BE49-F238E27FC236}">
                <a16:creationId xmlns:a16="http://schemas.microsoft.com/office/drawing/2014/main" id="{A804EED4-ABD7-4045-B745-C923B0B6016F}"/>
              </a:ext>
            </a:extLst>
          </p:cNvPr>
          <p:cNvPicPr>
            <a:picLocks noChangeAspect="1"/>
          </p:cNvPicPr>
          <p:nvPr/>
        </p:nvPicPr>
        <p:blipFill>
          <a:blip r:embed="rId3"/>
          <a:stretch>
            <a:fillRect/>
          </a:stretch>
        </p:blipFill>
        <p:spPr>
          <a:xfrm>
            <a:off x="3397810" y="207960"/>
            <a:ext cx="4230828" cy="2996635"/>
          </a:xfrm>
          <a:prstGeom prst="rect">
            <a:avLst/>
          </a:prstGeom>
        </p:spPr>
      </p:pic>
      <p:pic>
        <p:nvPicPr>
          <p:cNvPr id="7" name="Image 7">
            <a:extLst>
              <a:ext uri="{FF2B5EF4-FFF2-40B4-BE49-F238E27FC236}">
                <a16:creationId xmlns:a16="http://schemas.microsoft.com/office/drawing/2014/main" id="{F8A95D79-45D9-42D0-AD5F-7C4EAF639267}"/>
              </a:ext>
            </a:extLst>
          </p:cNvPr>
          <p:cNvPicPr>
            <a:picLocks noChangeAspect="1"/>
          </p:cNvPicPr>
          <p:nvPr/>
        </p:nvPicPr>
        <p:blipFill>
          <a:blip r:embed="rId4"/>
          <a:stretch>
            <a:fillRect/>
          </a:stretch>
        </p:blipFill>
        <p:spPr>
          <a:xfrm>
            <a:off x="8016633" y="203926"/>
            <a:ext cx="3749386" cy="3000763"/>
          </a:xfrm>
          <a:prstGeom prst="rect">
            <a:avLst/>
          </a:prstGeom>
        </p:spPr>
      </p:pic>
      <p:sp>
        <p:nvSpPr>
          <p:cNvPr id="4" name="TextBox 3">
            <a:extLst>
              <a:ext uri="{FF2B5EF4-FFF2-40B4-BE49-F238E27FC236}">
                <a16:creationId xmlns:a16="http://schemas.microsoft.com/office/drawing/2014/main" id="{C7A7473F-97C3-4D9A-B5F3-59090E72526F}"/>
              </a:ext>
            </a:extLst>
          </p:cNvPr>
          <p:cNvSpPr txBox="1"/>
          <p:nvPr/>
        </p:nvSpPr>
        <p:spPr>
          <a:xfrm>
            <a:off x="3450921" y="3461359"/>
            <a:ext cx="4100185"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Precision = 4200 / (4200 + </a:t>
            </a:r>
            <a:r>
              <a:rPr lang="en-US">
                <a:solidFill>
                  <a:schemeClr val="bg2"/>
                </a:solidFill>
              </a:rPr>
              <a:t>22)  = 0.9947</a:t>
            </a:r>
            <a:endParaRPr lang="en-US" dirty="0">
              <a:solidFill>
                <a:schemeClr val="bg2"/>
              </a:solidFill>
            </a:endParaRPr>
          </a:p>
          <a:p>
            <a:endParaRPr lang="en-US" dirty="0">
              <a:solidFill>
                <a:schemeClr val="bg2"/>
              </a:solidFill>
            </a:endParaRPr>
          </a:p>
          <a:p>
            <a:r>
              <a:rPr lang="en-US">
                <a:solidFill>
                  <a:schemeClr val="bg2"/>
                </a:solidFill>
              </a:rPr>
              <a:t>Rappel =  4200 / (4200 + 24)  =O.9943</a:t>
            </a:r>
            <a:endParaRPr lang="en-US" dirty="0">
              <a:solidFill>
                <a:schemeClr val="bg2"/>
              </a:solidFill>
            </a:endParaRPr>
          </a:p>
          <a:p>
            <a:endParaRPr lang="en-US" dirty="0">
              <a:solidFill>
                <a:schemeClr val="bg2"/>
              </a:solidFill>
            </a:endParaRPr>
          </a:p>
          <a:p>
            <a:r>
              <a:rPr lang="en-US">
                <a:solidFill>
                  <a:schemeClr val="bg2"/>
                </a:solidFill>
              </a:rPr>
              <a:t>F1-score = 2*precision*rappel /  (precision +rappel) =  0.9944</a:t>
            </a:r>
            <a:endParaRPr lang="en-US" dirty="0">
              <a:solidFill>
                <a:schemeClr val="bg2"/>
              </a:solidFill>
            </a:endParaRPr>
          </a:p>
          <a:p>
            <a:endParaRPr lang="en-US" dirty="0"/>
          </a:p>
          <a:p>
            <a:endParaRPr lang="en-US" dirty="0"/>
          </a:p>
        </p:txBody>
      </p:sp>
      <p:sp>
        <p:nvSpPr>
          <p:cNvPr id="9" name="TextBox 8">
            <a:extLst>
              <a:ext uri="{FF2B5EF4-FFF2-40B4-BE49-F238E27FC236}">
                <a16:creationId xmlns:a16="http://schemas.microsoft.com/office/drawing/2014/main" id="{52C5EB9D-91AD-4397-A6BF-09017173F6D8}"/>
              </a:ext>
            </a:extLst>
          </p:cNvPr>
          <p:cNvSpPr txBox="1"/>
          <p:nvPr/>
        </p:nvSpPr>
        <p:spPr>
          <a:xfrm>
            <a:off x="7967468" y="3374591"/>
            <a:ext cx="39331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Precision = 4300 / (4300 + 19)  = </a:t>
            </a:r>
            <a:r>
              <a:rPr lang="en-US">
                <a:solidFill>
                  <a:schemeClr val="bg2"/>
                </a:solidFill>
              </a:rPr>
              <a:t>0.9956</a:t>
            </a:r>
            <a:endParaRPr lang="en-US" dirty="0">
              <a:solidFill>
                <a:schemeClr val="bg2"/>
              </a:solidFill>
            </a:endParaRPr>
          </a:p>
          <a:p>
            <a:endParaRPr lang="en-US" dirty="0"/>
          </a:p>
          <a:p>
            <a:r>
              <a:rPr lang="en-US" dirty="0">
                <a:solidFill>
                  <a:schemeClr val="bg2"/>
                </a:solidFill>
              </a:rPr>
              <a:t>Rappel =  4300 / (4300 + </a:t>
            </a:r>
            <a:r>
              <a:rPr lang="en-US">
                <a:solidFill>
                  <a:schemeClr val="bg2"/>
                </a:solidFill>
              </a:rPr>
              <a:t>16)  =O.99629</a:t>
            </a:r>
          </a:p>
          <a:p>
            <a:endParaRPr lang="en-US" dirty="0"/>
          </a:p>
          <a:p>
            <a:r>
              <a:rPr lang="en-US">
                <a:solidFill>
                  <a:schemeClr val="bg2"/>
                </a:solidFill>
              </a:rPr>
              <a:t>F1-score = 2*precision*rappel /  (precision +rappel) =  0.9959</a:t>
            </a:r>
            <a:endParaRPr lang="en-US" dirty="0">
              <a:solidFill>
                <a:schemeClr val="bg2"/>
              </a:solidFill>
            </a:endParaRPr>
          </a:p>
          <a:p>
            <a:endParaRPr lang="en-US" dirty="0"/>
          </a:p>
          <a:p>
            <a:endParaRPr lang="en-US" dirty="0"/>
          </a:p>
          <a:p>
            <a:pPr algn="l"/>
            <a:endParaRPr lang="en-US" dirty="0"/>
          </a:p>
        </p:txBody>
      </p:sp>
      <p:sp>
        <p:nvSpPr>
          <p:cNvPr id="11" name="TextBox 10">
            <a:extLst>
              <a:ext uri="{FF2B5EF4-FFF2-40B4-BE49-F238E27FC236}">
                <a16:creationId xmlns:a16="http://schemas.microsoft.com/office/drawing/2014/main" id="{8C1662CC-202F-474B-9846-77DE00E94D79}"/>
              </a:ext>
            </a:extLst>
          </p:cNvPr>
          <p:cNvSpPr txBox="1"/>
          <p:nvPr/>
        </p:nvSpPr>
        <p:spPr>
          <a:xfrm>
            <a:off x="5010150" y="34861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3" name="TextBox 12">
            <a:extLst>
              <a:ext uri="{FF2B5EF4-FFF2-40B4-BE49-F238E27FC236}">
                <a16:creationId xmlns:a16="http://schemas.microsoft.com/office/drawing/2014/main" id="{16B50AB5-DECF-4CA8-833D-3835AFAFD7E9}"/>
              </a:ext>
            </a:extLst>
          </p:cNvPr>
          <p:cNvSpPr txBox="1"/>
          <p:nvPr/>
        </p:nvSpPr>
        <p:spPr>
          <a:xfrm>
            <a:off x="2435791" y="5191517"/>
            <a:ext cx="9423747"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Le F1-score rend compte de la qualité d'une classification. Le F1-score de Logistic Regression avec grid search est plus élevé que celui de Défault Logistic Regression.  Pour autant on ne peut pas conclure que le modèle Logistic Regression avec grid search  est meilleur que le modèle Défault Logistic Regression</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2208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2401935" cy="1268288"/>
          </a:xfrm>
        </p:spPr>
        <p:txBody>
          <a:bodyPr rtlCol="0"/>
          <a:lstStyle/>
          <a:p>
            <a:br>
              <a:rPr lang="fr-FR" sz="3600"/>
            </a:br>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2400538" cy="1790678"/>
          </a:xfrm>
        </p:spPr>
        <p:txBody>
          <a:bodyPr vert="horz" lIns="252000" tIns="180000" rIns="180000" bIns="180000" rtlCol="0" anchor="t">
            <a:noAutofit/>
          </a:bodyPr>
          <a:lstStyle/>
          <a:p>
            <a:r>
              <a:rPr lang="fr-FR"/>
              <a:t>1. </a:t>
            </a:r>
            <a:r>
              <a:rPr lang="fr-FR" err="1"/>
              <a:t>Logistic</a:t>
            </a:r>
            <a:r>
              <a:rPr lang="fr-FR"/>
              <a:t> </a:t>
            </a:r>
            <a:r>
              <a:rPr lang="fr-FR" err="1"/>
              <a:t>Regression</a:t>
            </a: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13</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3">
            <a:extLst>
              <a:ext uri="{FF2B5EF4-FFF2-40B4-BE49-F238E27FC236}">
                <a16:creationId xmlns:a16="http://schemas.microsoft.com/office/drawing/2014/main" id="{A804EED4-ABD7-4045-B745-C923B0B6016F}"/>
              </a:ext>
            </a:extLst>
          </p:cNvPr>
          <p:cNvPicPr>
            <a:picLocks noChangeAspect="1"/>
          </p:cNvPicPr>
          <p:nvPr/>
        </p:nvPicPr>
        <p:blipFill>
          <a:blip r:embed="rId3"/>
          <a:stretch>
            <a:fillRect/>
          </a:stretch>
        </p:blipFill>
        <p:spPr>
          <a:xfrm>
            <a:off x="3483494" y="87427"/>
            <a:ext cx="4131740" cy="3722593"/>
          </a:xfrm>
          <a:prstGeom prst="rect">
            <a:avLst/>
          </a:prstGeom>
        </p:spPr>
      </p:pic>
      <p:pic>
        <p:nvPicPr>
          <p:cNvPr id="7" name="Image 7">
            <a:extLst>
              <a:ext uri="{FF2B5EF4-FFF2-40B4-BE49-F238E27FC236}">
                <a16:creationId xmlns:a16="http://schemas.microsoft.com/office/drawing/2014/main" id="{F8A95D79-45D9-42D0-AD5F-7C4EAF639267}"/>
              </a:ext>
            </a:extLst>
          </p:cNvPr>
          <p:cNvPicPr>
            <a:picLocks noChangeAspect="1"/>
          </p:cNvPicPr>
          <p:nvPr/>
        </p:nvPicPr>
        <p:blipFill>
          <a:blip r:embed="rId4"/>
          <a:stretch>
            <a:fillRect/>
          </a:stretch>
        </p:blipFill>
        <p:spPr>
          <a:xfrm>
            <a:off x="8244397" y="89892"/>
            <a:ext cx="3807896" cy="3730659"/>
          </a:xfrm>
          <a:prstGeom prst="rect">
            <a:avLst/>
          </a:prstGeom>
        </p:spPr>
      </p:pic>
      <p:sp>
        <p:nvSpPr>
          <p:cNvPr id="8" name="TextBox 7">
            <a:extLst>
              <a:ext uri="{FF2B5EF4-FFF2-40B4-BE49-F238E27FC236}">
                <a16:creationId xmlns:a16="http://schemas.microsoft.com/office/drawing/2014/main" id="{4FDD244F-3D44-4FB3-BC0F-B007B13174B8}"/>
              </a:ext>
            </a:extLst>
          </p:cNvPr>
          <p:cNvSpPr txBox="1"/>
          <p:nvPr/>
        </p:nvSpPr>
        <p:spPr>
          <a:xfrm>
            <a:off x="3388291" y="4640893"/>
            <a:ext cx="7910186"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L'AUC (aire sous la courbe ROC) est une mesure de la qualité d'un classifieur.</a:t>
            </a:r>
            <a:endParaRPr lang="en-US" dirty="0">
              <a:solidFill>
                <a:schemeClr val="bg1"/>
              </a:solidFill>
            </a:endParaRPr>
          </a:p>
          <a:p>
            <a:r>
              <a:rPr lang="en-US">
                <a:solidFill>
                  <a:schemeClr val="bg1"/>
                </a:solidFill>
              </a:rPr>
              <a:t>Plus l'AUC est grand , meilleur  est le modèle est. Le modèle Default Logistic </a:t>
            </a:r>
            <a:r>
              <a:rPr lang="en-US" dirty="0">
                <a:solidFill>
                  <a:schemeClr val="bg1"/>
                </a:solidFill>
              </a:rPr>
              <a:t>Regression est moins performant que le modèle Logistic Regression avec grid </a:t>
            </a:r>
            <a:r>
              <a:rPr lang="en-US">
                <a:solidFill>
                  <a:schemeClr val="bg1"/>
                </a:solidFill>
              </a:rPr>
              <a:t>search</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7073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6585749"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6584350" cy="1790678"/>
          </a:xfrm>
        </p:spPr>
        <p:txBody>
          <a:bodyPr vert="horz" lIns="252000" tIns="180000" rIns="180000" bIns="180000" rtlCol="0" anchor="t">
            <a:noAutofit/>
          </a:bodyPr>
          <a:lstStyle/>
          <a:p>
            <a:r>
              <a:rPr lang="fr-FR"/>
              <a:t>2. </a:t>
            </a:r>
            <a:r>
              <a:rPr lang="fr-FR" err="1"/>
              <a:t>Decision</a:t>
            </a:r>
            <a:r>
              <a:rPr lang="fr-FR"/>
              <a:t> </a:t>
            </a:r>
            <a:r>
              <a:rPr lang="fr-FR" err="1"/>
              <a:t>Tree</a:t>
            </a:r>
            <a:endParaRPr lang="fr-F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14</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9690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04034"/>
            <a:ext cx="2416316"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10209"/>
            <a:ext cx="2414917" cy="1790678"/>
          </a:xfrm>
        </p:spPr>
        <p:txBody>
          <a:bodyPr vert="horz" lIns="252000" tIns="180000" rIns="180000" bIns="180000" rtlCol="0" anchor="t">
            <a:noAutofit/>
          </a:bodyPr>
          <a:lstStyle/>
          <a:p>
            <a:endParaRPr lang="fr-FR"/>
          </a:p>
          <a:p>
            <a:r>
              <a:rPr lang="fr-FR"/>
              <a:t>2. </a:t>
            </a:r>
            <a:r>
              <a:rPr lang="fr-FR" err="1"/>
              <a:t>Decision</a:t>
            </a:r>
            <a:r>
              <a:rPr lang="fr-FR"/>
              <a:t> </a:t>
            </a:r>
            <a:r>
              <a:rPr lang="fr-FR" err="1"/>
              <a:t>Tree</a:t>
            </a:r>
            <a:endParaRPr lang="fr-F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15</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7" descr="Une image contenant carte&#10;&#10;Description générée avec un niveau de confiance élevé">
            <a:extLst>
              <a:ext uri="{FF2B5EF4-FFF2-40B4-BE49-F238E27FC236}">
                <a16:creationId xmlns:a16="http://schemas.microsoft.com/office/drawing/2014/main" id="{6229D249-68CD-4A6E-A12B-C5D8145EACD0}"/>
              </a:ext>
            </a:extLst>
          </p:cNvPr>
          <p:cNvPicPr>
            <a:picLocks noChangeAspect="1"/>
          </p:cNvPicPr>
          <p:nvPr/>
        </p:nvPicPr>
        <p:blipFill>
          <a:blip r:embed="rId3"/>
          <a:stretch>
            <a:fillRect/>
          </a:stretch>
        </p:blipFill>
        <p:spPr>
          <a:xfrm>
            <a:off x="2682816" y="438191"/>
            <a:ext cx="9026104" cy="3687875"/>
          </a:xfrm>
          <a:prstGeom prst="rect">
            <a:avLst/>
          </a:prstGeom>
        </p:spPr>
      </p:pic>
      <p:sp>
        <p:nvSpPr>
          <p:cNvPr id="9" name="ZoneTexte 8">
            <a:extLst>
              <a:ext uri="{FF2B5EF4-FFF2-40B4-BE49-F238E27FC236}">
                <a16:creationId xmlns:a16="http://schemas.microsoft.com/office/drawing/2014/main" id="{45FD87B9-2511-406A-B20C-A844F631D948}"/>
              </a:ext>
            </a:extLst>
          </p:cNvPr>
          <p:cNvSpPr txBox="1"/>
          <p:nvPr/>
        </p:nvSpPr>
        <p:spPr>
          <a:xfrm>
            <a:off x="2468576" y="4201724"/>
            <a:ext cx="9684137"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bg1"/>
                </a:solidFill>
              </a:rPr>
              <a:t>Dans l'arborescence, chaque nœud contient la condition (règle if / else) qui divise les données, </a:t>
            </a:r>
            <a:r>
              <a:rPr lang="fr-FR">
                <a:solidFill>
                  <a:schemeClr val="bg1"/>
                </a:solidFill>
              </a:rPr>
              <a:t>ainsi qu'une série d'autres métriques du nœud. Gini fait référence à une mesure </a:t>
            </a:r>
            <a:r>
              <a:rPr lang="fr-FR" dirty="0">
                <a:solidFill>
                  <a:schemeClr val="bg1"/>
                </a:solidFill>
              </a:rPr>
              <a:t>de l'impureté du nœud, c'est à dire l'homogénéité des échantillons dans le noeud. Nous disons qu'un nœud est pur lorsque tous ses échantillons appartiennent à la même classe. Dans ce cas, il n'est pas nécessaire de procéder à une nouvelle scission et ce nœud est appelé feuille. "Samples" est le nombre d'instances dans le nœud, tandis que "values" indique la distribution de ces instances par classe. </a:t>
            </a:r>
          </a:p>
        </p:txBody>
      </p:sp>
      <p:sp>
        <p:nvSpPr>
          <p:cNvPr id="11" name="ZoneTexte 10">
            <a:extLst>
              <a:ext uri="{FF2B5EF4-FFF2-40B4-BE49-F238E27FC236}">
                <a16:creationId xmlns:a16="http://schemas.microsoft.com/office/drawing/2014/main" id="{B08B22D3-BFC9-4252-86D5-1DFA513D7803}"/>
              </a:ext>
            </a:extLst>
          </p:cNvPr>
          <p:cNvSpPr txBox="1"/>
          <p:nvPr/>
        </p:nvSpPr>
        <p:spPr>
          <a:xfrm>
            <a:off x="2622839" y="66010"/>
            <a:ext cx="903316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solidFill>
                  <a:schemeClr val="bg2"/>
                </a:solidFill>
              </a:rPr>
              <a:t>Nous avons utilisé le paquet </a:t>
            </a:r>
            <a:r>
              <a:rPr lang="fr-FR" b="1">
                <a:solidFill>
                  <a:schemeClr val="bg2"/>
                </a:solidFill>
              </a:rPr>
              <a:t>graphviz</a:t>
            </a:r>
            <a:r>
              <a:rPr lang="fr-FR">
                <a:solidFill>
                  <a:schemeClr val="bg2"/>
                </a:solidFill>
              </a:rPr>
              <a:t> pour créer une visualisation.</a:t>
            </a:r>
          </a:p>
        </p:txBody>
      </p:sp>
    </p:spTree>
    <p:extLst>
      <p:ext uri="{BB962C8B-B14F-4D97-AF65-F5344CB8AC3E}">
        <p14:creationId xmlns:p14="http://schemas.microsoft.com/office/powerpoint/2010/main" val="422220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2416316"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2414917" cy="1790678"/>
          </a:xfrm>
        </p:spPr>
        <p:txBody>
          <a:bodyPr vert="horz" lIns="252000" tIns="180000" rIns="180000" bIns="180000" rtlCol="0" anchor="t">
            <a:noAutofit/>
          </a:bodyPr>
          <a:lstStyle/>
          <a:p>
            <a:endParaRPr lang="fr-FR"/>
          </a:p>
          <a:p>
            <a:r>
              <a:rPr lang="fr-FR"/>
              <a:t>2. </a:t>
            </a:r>
            <a:r>
              <a:rPr lang="fr-FR" err="1"/>
              <a:t>Decision</a:t>
            </a:r>
            <a:r>
              <a:rPr lang="fr-FR"/>
              <a:t> </a:t>
            </a:r>
            <a:r>
              <a:rPr lang="fr-FR" err="1"/>
              <a:t>Tree</a:t>
            </a:r>
            <a:endParaRPr lang="fr-F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16</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7" descr="Une image contenant capture d’écran&#10;&#10;Description générée avec un niveau de confiance très élevé">
            <a:extLst>
              <a:ext uri="{FF2B5EF4-FFF2-40B4-BE49-F238E27FC236}">
                <a16:creationId xmlns:a16="http://schemas.microsoft.com/office/drawing/2014/main" id="{6229D249-68CD-4A6E-A12B-C5D8145EACD0}"/>
              </a:ext>
            </a:extLst>
          </p:cNvPr>
          <p:cNvPicPr>
            <a:picLocks noChangeAspect="1"/>
          </p:cNvPicPr>
          <p:nvPr/>
        </p:nvPicPr>
        <p:blipFill>
          <a:blip r:embed="rId3"/>
          <a:stretch>
            <a:fillRect/>
          </a:stretch>
        </p:blipFill>
        <p:spPr>
          <a:xfrm>
            <a:off x="3290062" y="557376"/>
            <a:ext cx="7279649" cy="3874191"/>
          </a:xfrm>
          <a:prstGeom prst="rect">
            <a:avLst/>
          </a:prstGeom>
        </p:spPr>
      </p:pic>
      <p:sp>
        <p:nvSpPr>
          <p:cNvPr id="2" name="TextBox 1">
            <a:extLst>
              <a:ext uri="{FF2B5EF4-FFF2-40B4-BE49-F238E27FC236}">
                <a16:creationId xmlns:a16="http://schemas.microsoft.com/office/drawing/2014/main" id="{B47DF0D7-691B-4366-AD0B-7C7956AA95A5}"/>
              </a:ext>
            </a:extLst>
          </p:cNvPr>
          <p:cNvSpPr txBox="1"/>
          <p:nvPr/>
        </p:nvSpPr>
        <p:spPr>
          <a:xfrm>
            <a:off x="3064702" y="4818345"/>
            <a:ext cx="809807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Selon toutes les méthodes examinées avant et d'après le graphe ci dessus, la </a:t>
            </a:r>
            <a:r>
              <a:rPr lang="en-US">
                <a:solidFill>
                  <a:schemeClr val="bg1"/>
                </a:solidFill>
              </a:rPr>
              <a:t>caractéristique la plus importante est  "gill-color".</a:t>
            </a:r>
          </a:p>
        </p:txBody>
      </p:sp>
    </p:spTree>
    <p:extLst>
      <p:ext uri="{BB962C8B-B14F-4D97-AF65-F5344CB8AC3E}">
        <p14:creationId xmlns:p14="http://schemas.microsoft.com/office/powerpoint/2010/main" val="382244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2416316"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2414917" cy="1790678"/>
          </a:xfrm>
        </p:spPr>
        <p:txBody>
          <a:bodyPr vert="horz" lIns="252000" tIns="180000" rIns="180000" bIns="180000" rtlCol="0" anchor="t">
            <a:noAutofit/>
          </a:bodyPr>
          <a:lstStyle/>
          <a:p>
            <a:endParaRPr lang="fr-FR"/>
          </a:p>
          <a:p>
            <a:r>
              <a:rPr lang="fr-FR"/>
              <a:t>2. </a:t>
            </a:r>
            <a:r>
              <a:rPr lang="fr-FR" err="1"/>
              <a:t>Decision</a:t>
            </a:r>
            <a:r>
              <a:rPr lang="fr-FR"/>
              <a:t> </a:t>
            </a:r>
            <a:r>
              <a:rPr lang="fr-FR" err="1"/>
              <a:t>Tree</a:t>
            </a:r>
            <a:endParaRPr lang="fr-F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17</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7">
            <a:extLst>
              <a:ext uri="{FF2B5EF4-FFF2-40B4-BE49-F238E27FC236}">
                <a16:creationId xmlns:a16="http://schemas.microsoft.com/office/drawing/2014/main" id="{6229D249-68CD-4A6E-A12B-C5D8145EACD0}"/>
              </a:ext>
            </a:extLst>
          </p:cNvPr>
          <p:cNvPicPr>
            <a:picLocks noChangeAspect="1"/>
          </p:cNvPicPr>
          <p:nvPr/>
        </p:nvPicPr>
        <p:blipFill>
          <a:blip r:embed="rId3"/>
          <a:stretch>
            <a:fillRect/>
          </a:stretch>
        </p:blipFill>
        <p:spPr>
          <a:xfrm>
            <a:off x="3290062" y="1249269"/>
            <a:ext cx="7279649" cy="2490405"/>
          </a:xfrm>
          <a:prstGeom prst="rect">
            <a:avLst/>
          </a:prstGeom>
        </p:spPr>
      </p:pic>
      <p:sp>
        <p:nvSpPr>
          <p:cNvPr id="2" name="TextBox 1">
            <a:extLst>
              <a:ext uri="{FF2B5EF4-FFF2-40B4-BE49-F238E27FC236}">
                <a16:creationId xmlns:a16="http://schemas.microsoft.com/office/drawing/2014/main" id="{98F65756-F430-4574-8FA1-6206CCFC9579}"/>
              </a:ext>
            </a:extLst>
          </p:cNvPr>
          <p:cNvSpPr txBox="1"/>
          <p:nvPr/>
        </p:nvSpPr>
        <p:spPr>
          <a:xfrm>
            <a:off x="3085579" y="3962401"/>
            <a:ext cx="896445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On a</a:t>
            </a:r>
            <a:r>
              <a:rPr lang="en-US">
                <a:solidFill>
                  <a:schemeClr val="bg1"/>
                </a:solidFill>
              </a:rPr>
              <a:t> une précision et une accuracy de 100%!  C'est clairement de l'overfitting!</a:t>
            </a:r>
          </a:p>
          <a:p>
            <a:endParaRPr lang="en-US" dirty="0">
              <a:solidFill>
                <a:schemeClr val="bg1"/>
              </a:solidFill>
            </a:endParaRPr>
          </a:p>
          <a:p>
            <a:r>
              <a:rPr lang="en-US">
                <a:solidFill>
                  <a:schemeClr val="bg1"/>
                </a:solidFill>
              </a:rPr>
              <a:t>On va faire une validation croisée pour palier à l'overfitting.</a:t>
            </a:r>
          </a:p>
        </p:txBody>
      </p:sp>
    </p:spTree>
    <p:extLst>
      <p:ext uri="{BB962C8B-B14F-4D97-AF65-F5344CB8AC3E}">
        <p14:creationId xmlns:p14="http://schemas.microsoft.com/office/powerpoint/2010/main" val="2521687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2416316"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2414917" cy="1790678"/>
          </a:xfrm>
        </p:spPr>
        <p:txBody>
          <a:bodyPr vert="horz" lIns="252000" tIns="180000" rIns="180000" bIns="180000" rtlCol="0" anchor="t">
            <a:noAutofit/>
          </a:bodyPr>
          <a:lstStyle/>
          <a:p>
            <a:endParaRPr lang="fr-FR"/>
          </a:p>
          <a:p>
            <a:r>
              <a:rPr lang="fr-FR"/>
              <a:t>2. </a:t>
            </a:r>
            <a:r>
              <a:rPr lang="fr-FR" err="1"/>
              <a:t>Decision</a:t>
            </a:r>
            <a:r>
              <a:rPr lang="fr-FR"/>
              <a:t> </a:t>
            </a:r>
            <a:r>
              <a:rPr lang="fr-FR" err="1"/>
              <a:t>Tree</a:t>
            </a:r>
            <a:endParaRPr lang="fr-F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18</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7" descr="Une image contenant capture d’écran&#10;&#10;Description générée avec un niveau de confiance élevé">
            <a:extLst>
              <a:ext uri="{FF2B5EF4-FFF2-40B4-BE49-F238E27FC236}">
                <a16:creationId xmlns:a16="http://schemas.microsoft.com/office/drawing/2014/main" id="{6229D249-68CD-4A6E-A12B-C5D8145EACD0}"/>
              </a:ext>
            </a:extLst>
          </p:cNvPr>
          <p:cNvPicPr>
            <a:picLocks noChangeAspect="1"/>
          </p:cNvPicPr>
          <p:nvPr/>
        </p:nvPicPr>
        <p:blipFill>
          <a:blip r:embed="rId3"/>
          <a:stretch>
            <a:fillRect/>
          </a:stretch>
        </p:blipFill>
        <p:spPr>
          <a:xfrm>
            <a:off x="3976498" y="557376"/>
            <a:ext cx="5906776" cy="3874191"/>
          </a:xfrm>
          <a:prstGeom prst="rect">
            <a:avLst/>
          </a:prstGeom>
        </p:spPr>
      </p:pic>
      <p:sp>
        <p:nvSpPr>
          <p:cNvPr id="2" name="TextBox 1">
            <a:extLst>
              <a:ext uri="{FF2B5EF4-FFF2-40B4-BE49-F238E27FC236}">
                <a16:creationId xmlns:a16="http://schemas.microsoft.com/office/drawing/2014/main" id="{63FB1B80-0303-4F95-8246-F6881318ABA5}"/>
              </a:ext>
            </a:extLst>
          </p:cNvPr>
          <p:cNvSpPr txBox="1"/>
          <p:nvPr/>
        </p:nvSpPr>
        <p:spPr>
          <a:xfrm>
            <a:off x="2626291" y="4557386"/>
            <a:ext cx="934024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Ici, une validation croisée de 10 fois est effectuée pour différentes </a:t>
            </a:r>
            <a:r>
              <a:rPr lang="en-US" dirty="0">
                <a:solidFill>
                  <a:schemeClr val="bg1"/>
                </a:solidFill>
              </a:rPr>
              <a:t>profondeurs de l'arbre et la précision est calculée. La précision sur l'ensemble de test semble atteindre un plateau lorsque la profondeur est de 10.</a:t>
            </a:r>
          </a:p>
          <a:p>
            <a:endParaRPr lang="en-US" dirty="0"/>
          </a:p>
          <a:p>
            <a:r>
              <a:rPr lang="en-US">
                <a:solidFill>
                  <a:schemeClr val="bg1"/>
                </a:solidFill>
              </a:rPr>
              <a:t>A partir d'une profondeur d’arbre de 10 le modèle commence à overfitter</a:t>
            </a:r>
          </a:p>
          <a:p>
            <a:pPr algn="l"/>
            <a:endParaRPr lang="en-US" dirty="0"/>
          </a:p>
        </p:txBody>
      </p:sp>
    </p:spTree>
    <p:extLst>
      <p:ext uri="{BB962C8B-B14F-4D97-AF65-F5344CB8AC3E}">
        <p14:creationId xmlns:p14="http://schemas.microsoft.com/office/powerpoint/2010/main" val="366913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2416316" cy="1268288"/>
          </a:xfrm>
        </p:spPr>
        <p:txBody>
          <a:bodyPr rtlCol="0"/>
          <a:lstStyle/>
          <a:p>
            <a:r>
              <a:rPr lang="fr-FR" sz="3600"/>
              <a:t>Modèles</a:t>
            </a:r>
            <a:endParaRPr lang="fr-FR"/>
          </a:p>
          <a:p>
            <a:endParaRPr lang="fr-FR" sz="360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3420647"/>
            <a:ext cx="2414917" cy="1790678"/>
          </a:xfrm>
        </p:spPr>
        <p:txBody>
          <a:bodyPr vert="horz" lIns="252000" tIns="180000" rIns="180000" bIns="180000" rtlCol="0" anchor="t">
            <a:noAutofit/>
          </a:bodyPr>
          <a:lstStyle/>
          <a:p>
            <a:endParaRPr lang="fr-FR"/>
          </a:p>
          <a:p>
            <a:r>
              <a:rPr lang="fr-FR"/>
              <a:t>3.  Gaussian Naive Bayes</a:t>
            </a:r>
          </a:p>
          <a:p>
            <a:endParaRPr lang="fr-FR"/>
          </a:p>
          <a:p>
            <a:endParaRPr lang="fr-FR"/>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FR" smtClean="0"/>
              <a:pPr rtl="0"/>
              <a:t>19</a:t>
            </a:fld>
            <a:endParaRPr lang="fr-FR"/>
          </a:p>
        </p:txBody>
      </p:sp>
      <p:sp>
        <p:nvSpPr>
          <p:cNvPr id="6" name="Rectangle 5"/>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7" descr="Une image contenant capture d’écran&#10;&#10;Description générée avec un niveau de confiance très élevé">
            <a:extLst>
              <a:ext uri="{FF2B5EF4-FFF2-40B4-BE49-F238E27FC236}">
                <a16:creationId xmlns:a16="http://schemas.microsoft.com/office/drawing/2014/main" id="{6229D249-68CD-4A6E-A12B-C5D8145EACD0}"/>
              </a:ext>
            </a:extLst>
          </p:cNvPr>
          <p:cNvPicPr>
            <a:picLocks noChangeAspect="1"/>
          </p:cNvPicPr>
          <p:nvPr/>
        </p:nvPicPr>
        <p:blipFill>
          <a:blip r:embed="rId3"/>
          <a:stretch>
            <a:fillRect/>
          </a:stretch>
        </p:blipFill>
        <p:spPr>
          <a:xfrm>
            <a:off x="2486921" y="317294"/>
            <a:ext cx="4679273" cy="3289643"/>
          </a:xfrm>
          <a:prstGeom prst="rect">
            <a:avLst/>
          </a:prstGeom>
        </p:spPr>
      </p:pic>
      <p:pic>
        <p:nvPicPr>
          <p:cNvPr id="2" name="Image 7" descr="Une image contenant carte, capture d’écran&#10;&#10;Description générée avec un niveau de confiance élevé">
            <a:extLst>
              <a:ext uri="{FF2B5EF4-FFF2-40B4-BE49-F238E27FC236}">
                <a16:creationId xmlns:a16="http://schemas.microsoft.com/office/drawing/2014/main" id="{7A800E0B-80BC-4312-AE0B-A0B6E037C983}"/>
              </a:ext>
            </a:extLst>
          </p:cNvPr>
          <p:cNvPicPr>
            <a:picLocks noChangeAspect="1"/>
          </p:cNvPicPr>
          <p:nvPr/>
        </p:nvPicPr>
        <p:blipFill>
          <a:blip r:embed="rId4"/>
          <a:stretch>
            <a:fillRect/>
          </a:stretch>
        </p:blipFill>
        <p:spPr>
          <a:xfrm>
            <a:off x="7211745" y="317294"/>
            <a:ext cx="4926857" cy="3279205"/>
          </a:xfrm>
          <a:prstGeom prst="rect">
            <a:avLst/>
          </a:prstGeom>
        </p:spPr>
      </p:pic>
      <p:sp>
        <p:nvSpPr>
          <p:cNvPr id="4" name="TextBox 3">
            <a:extLst>
              <a:ext uri="{FF2B5EF4-FFF2-40B4-BE49-F238E27FC236}">
                <a16:creationId xmlns:a16="http://schemas.microsoft.com/office/drawing/2014/main" id="{851C5C02-9854-4609-8DA9-836A23F0D39C}"/>
              </a:ext>
            </a:extLst>
          </p:cNvPr>
          <p:cNvSpPr txBox="1"/>
          <p:nvPr/>
        </p:nvSpPr>
        <p:spPr>
          <a:xfrm>
            <a:off x="2490592" y="3931085"/>
            <a:ext cx="9517692"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D'après les deux courbes, Il est plus judicieux d'utiliser une courbe Precision-recall qu'une courbe ROC . En effet, la Precision-recall curve est utilisé lorsque y'a un déséquilibre (modéré ou élévée) de classe en ce qui concerne </a:t>
            </a:r>
            <a:r>
              <a:rPr lang="en-US">
                <a:solidFill>
                  <a:schemeClr val="bg1"/>
                </a:solidFill>
              </a:rPr>
              <a:t>le nombre d'observations et la courbe ROC est utilisée quand il y'a un nombre à peu près égal d'observations pour chaque classe.</a:t>
            </a:r>
          </a:p>
        </p:txBody>
      </p:sp>
    </p:spTree>
    <p:extLst>
      <p:ext uri="{BB962C8B-B14F-4D97-AF65-F5344CB8AC3E}">
        <p14:creationId xmlns:p14="http://schemas.microsoft.com/office/powerpoint/2010/main" val="369667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a:srcRect/>
          <a:stretch>
            <a:fillRect/>
          </a:stretch>
        </p:blipFill>
        <p:spPr>
          <a:xfrm>
            <a:off x="1" y="1345024"/>
            <a:ext cx="6198198" cy="3800055"/>
          </a:xfr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225804" y="997467"/>
            <a:ext cx="5956300" cy="1944000"/>
          </a:xfrm>
        </p:spPr>
        <p:txBody>
          <a:bodyPr tIns="180000" rtlCol="0"/>
          <a:lstStyle/>
          <a:p>
            <a:r>
              <a:rPr lang="fr-FR"/>
              <a:t>Contexte de la base de données</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961328"/>
            <a:ext cx="5956300" cy="2278201"/>
          </a:xfrm>
        </p:spPr>
        <p:txBody>
          <a:bodyPr vert="horz" lIns="180000" tIns="180000" rIns="252000" bIns="180000" rtlCol="0" anchor="t">
            <a:noAutofit/>
          </a:bodyPr>
          <a:lstStyle/>
          <a:p>
            <a:pPr algn="l"/>
            <a:r>
              <a:rPr lang="fr-FR"/>
              <a:t>Cet ensemble de données fourni par UCI Machine Learning comprend des descriptions d’échantillons hypothétiques correspondant à 23 espèces de champignons provenant des familles </a:t>
            </a:r>
            <a:r>
              <a:rPr lang="fr-FR" err="1"/>
              <a:t>Agaricus</a:t>
            </a:r>
            <a:r>
              <a:rPr lang="fr-FR"/>
              <a:t> et </a:t>
            </a:r>
            <a:r>
              <a:rPr lang="fr-FR" err="1"/>
              <a:t>Lepiota</a:t>
            </a:r>
            <a:r>
              <a:rPr lang="fr-FR"/>
              <a:t> tirées du Guide de terrain des champignons nord-américains de la Société Audubon (1987). Chaque espèce est identifiée comme définitivement comestible (e) ou toxique (p). </a:t>
            </a:r>
          </a:p>
          <a:p>
            <a:pPr algn="l"/>
            <a:endParaRPr lang="fr-FR"/>
          </a:p>
          <a:p>
            <a:pPr algn="l"/>
            <a:endParaRPr lang="fr-F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fr-FR" smtClean="0"/>
              <a:pPr rtl="0"/>
              <a:t>2</a:t>
            </a:fld>
            <a:endParaRPr lang="fr-FR"/>
          </a:p>
        </p:txBody>
      </p:sp>
      <p:sp>
        <p:nvSpPr>
          <p:cNvPr id="2" name="Rectangle 1"/>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7E24D9B1-2933-4D14-9A31-9C0D2F648D12}"/>
              </a:ext>
            </a:extLst>
          </p:cNvPr>
          <p:cNvSpPr txBox="1"/>
          <p:nvPr/>
        </p:nvSpPr>
        <p:spPr>
          <a:xfrm>
            <a:off x="224287" y="5644550"/>
            <a:ext cx="9399916" cy="98488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t>Nous avons dans ce </a:t>
            </a:r>
            <a:r>
              <a:rPr lang="fr-FR" sz="2000" err="1"/>
              <a:t>dataset</a:t>
            </a:r>
            <a:r>
              <a:rPr lang="fr-FR" sz="2000"/>
              <a:t> 22 </a:t>
            </a:r>
            <a:r>
              <a:rPr lang="fr-FR" sz="2000" err="1"/>
              <a:t>features</a:t>
            </a:r>
            <a:r>
              <a:rPr lang="fr-FR" sz="2000"/>
              <a:t>(le premier est le label) et 8124 observations.</a:t>
            </a:r>
          </a:p>
          <a:p>
            <a:pPr algn="r"/>
            <a:endParaRPr lang="fr-FR" sz="2000"/>
          </a:p>
          <a:p>
            <a:pPr algn="l"/>
            <a:endParaRPr lang="fr-FR"/>
          </a:p>
        </p:txBody>
      </p:sp>
    </p:spTree>
    <p:extLst>
      <p:ext uri="{BB962C8B-B14F-4D97-AF65-F5344CB8AC3E}">
        <p14:creationId xmlns:p14="http://schemas.microsoft.com/office/powerpoint/2010/main" val="4091674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p:txBody>
          <a:bodyPr tIns="108000" rtlCol="0"/>
          <a:lstStyle/>
          <a:p>
            <a:pPr algn="ctr"/>
            <a:r>
              <a:rPr lang="fr-FR"/>
              <a:t>FIN !</a:t>
            </a:r>
          </a:p>
        </p:txBody>
      </p:sp>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fr-FR" smtClean="0"/>
              <a:pPr rtl="0"/>
              <a:t>20</a:t>
            </a:fld>
            <a:endParaRPr lang="fr-FR"/>
          </a:p>
        </p:txBody>
      </p:sp>
      <p:sp>
        <p:nvSpPr>
          <p:cNvPr id="17" name="Rectangle 16"/>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Une image contenant capture d’écran&#10;&#10;Description générée avec un niveau de confiance très élevé">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a:srcRect/>
          <a:stretch>
            <a:fillRect/>
          </a:stretch>
        </p:blipFill>
        <p:spPr>
          <a:xfrm>
            <a:off x="1" y="1209523"/>
            <a:ext cx="6428235" cy="3050263"/>
          </a:xfr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70860" y="997467"/>
            <a:ext cx="5625621" cy="1944000"/>
          </a:xfrm>
        </p:spPr>
        <p:txBody>
          <a:bodyPr tIns="180000" rtlCol="0"/>
          <a:lstStyle/>
          <a:p>
            <a:r>
              <a:rPr lang="fr-FR"/>
              <a:t>Statistiques sur les features </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43744"/>
            <a:ext cx="5956300" cy="2795785"/>
          </a:xfrm>
        </p:spPr>
        <p:txBody>
          <a:bodyPr vert="horz" lIns="180000" tIns="180000" rIns="252000" bIns="180000" rtlCol="0" anchor="t">
            <a:noAutofit/>
          </a:bodyPr>
          <a:lstStyle/>
          <a:p>
            <a:pPr algn="l"/>
            <a:r>
              <a:rPr lang="fr-FR"/>
              <a:t>En explorant les données, il est facile de réaliser que:</a:t>
            </a:r>
          </a:p>
          <a:p>
            <a:pPr algn="l"/>
            <a:r>
              <a:rPr lang="fr-FR"/>
              <a:t>- Toutes les variables sont catégoriques</a:t>
            </a:r>
          </a:p>
          <a:p>
            <a:pPr algn="l"/>
            <a:r>
              <a:rPr lang="fr-FR"/>
              <a:t>- La variable cible  "class" présente uniquement deux catégories : comestible (e) et toxique (p)</a:t>
            </a:r>
          </a:p>
          <a:p>
            <a:pPr algn="l"/>
            <a:r>
              <a:rPr lang="fr-FR"/>
              <a:t>- la </a:t>
            </a:r>
            <a:r>
              <a:rPr lang="fr-FR" err="1"/>
              <a:t>feature</a:t>
            </a:r>
            <a:r>
              <a:rPr lang="fr-FR"/>
              <a:t> "</a:t>
            </a:r>
            <a:r>
              <a:rPr lang="fr-FR" err="1"/>
              <a:t>veil</a:t>
            </a:r>
            <a:r>
              <a:rPr lang="fr-FR"/>
              <a:t>-type" n'a qu'une seule catégorie et ne fournit donc aucune information utile pour la procédure de classification. On peut la supprimer.</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fr-FR" smtClean="0"/>
              <a:pPr rtl="0"/>
              <a:t>3</a:t>
            </a:fld>
            <a:endParaRPr lang="fr-FR"/>
          </a:p>
        </p:txBody>
      </p:sp>
      <p:sp>
        <p:nvSpPr>
          <p:cNvPr id="2" name="Rectangle 1"/>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7E24D9B1-2933-4D14-9A31-9C0D2F648D12}"/>
              </a:ext>
            </a:extLst>
          </p:cNvPr>
          <p:cNvSpPr txBox="1"/>
          <p:nvPr/>
        </p:nvSpPr>
        <p:spPr>
          <a:xfrm>
            <a:off x="224287" y="5644550"/>
            <a:ext cx="9399916" cy="98488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t>Nous avons dans ce </a:t>
            </a:r>
            <a:r>
              <a:rPr lang="fr-FR" sz="2000" err="1"/>
              <a:t>dataset</a:t>
            </a:r>
            <a:r>
              <a:rPr lang="fr-FR" sz="2000"/>
              <a:t> 22 </a:t>
            </a:r>
            <a:r>
              <a:rPr lang="fr-FR" sz="2000" err="1"/>
              <a:t>features</a:t>
            </a:r>
            <a:r>
              <a:rPr lang="fr-FR" sz="2000"/>
              <a:t>(le premier est le label) et 8124 observations.</a:t>
            </a:r>
          </a:p>
          <a:p>
            <a:pPr algn="r"/>
            <a:endParaRPr lang="fr-FR" sz="2000"/>
          </a:p>
          <a:p>
            <a:pPr algn="l"/>
            <a:endParaRPr lang="fr-FR"/>
          </a:p>
        </p:txBody>
      </p:sp>
    </p:spTree>
    <p:extLst>
      <p:ext uri="{BB962C8B-B14F-4D97-AF65-F5344CB8AC3E}">
        <p14:creationId xmlns:p14="http://schemas.microsoft.com/office/powerpoint/2010/main" val="173087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Une image contenant capture d’écran&#10;&#10;Description générée avec un niveau de confiance très élevé">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a:srcRect/>
          <a:stretch>
            <a:fillRect/>
          </a:stretch>
        </p:blipFill>
        <p:spPr>
          <a:xfrm>
            <a:off x="416776" y="447523"/>
            <a:ext cx="4717665" cy="4732413"/>
          </a:xfrm>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6570860" y="2693995"/>
            <a:ext cx="5625621" cy="1426416"/>
          </a:xfrm>
        </p:spPr>
        <p:txBody>
          <a:bodyPr tIns="180000" rtlCol="0"/>
          <a:lstStyle/>
          <a:p>
            <a:r>
              <a:rPr lang="fr-FR"/>
              <a:t>Données manquantes  </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4183404"/>
            <a:ext cx="5956300" cy="1070502"/>
          </a:xfrm>
        </p:spPr>
        <p:txBody>
          <a:bodyPr vert="horz" lIns="180000" tIns="180000" rIns="252000" bIns="180000" rtlCol="0" anchor="t">
            <a:noAutofit/>
          </a:bodyPr>
          <a:lstStyle/>
          <a:p>
            <a:pPr algn="l"/>
            <a:r>
              <a:rPr lang="fr-FR"/>
              <a:t>Les données ne présentent pas de valeurs manquantes et, toutes les variables étant catégoriques, il n'est pas nécessaire de prendre en compte les valeurs aberrantes.</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fr-FR" smtClean="0"/>
              <a:pPr rtl="0"/>
              <a:t>4</a:t>
            </a:fld>
            <a:endParaRPr lang="fr-FR"/>
          </a:p>
        </p:txBody>
      </p:sp>
      <p:sp>
        <p:nvSpPr>
          <p:cNvPr id="2" name="Rectangle 1"/>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7E24D9B1-2933-4D14-9A31-9C0D2F648D12}"/>
              </a:ext>
            </a:extLst>
          </p:cNvPr>
          <p:cNvSpPr txBox="1"/>
          <p:nvPr/>
        </p:nvSpPr>
        <p:spPr>
          <a:xfrm>
            <a:off x="224287" y="5644550"/>
            <a:ext cx="9399916" cy="98488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2000"/>
          </a:p>
          <a:p>
            <a:pPr algn="r"/>
            <a:endParaRPr lang="fr-FR" sz="2000"/>
          </a:p>
          <a:p>
            <a:pPr algn="l"/>
            <a:endParaRPr lang="fr-FR"/>
          </a:p>
        </p:txBody>
      </p:sp>
    </p:spTree>
    <p:extLst>
      <p:ext uri="{BB962C8B-B14F-4D97-AF65-F5344CB8AC3E}">
        <p14:creationId xmlns:p14="http://schemas.microsoft.com/office/powerpoint/2010/main" val="201920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image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a:srcRect/>
          <a:stretch>
            <a:fillRect/>
          </a:stretch>
        </p:blipFill>
        <p:spPr>
          <a:xfrm>
            <a:off x="178130" y="891816"/>
            <a:ext cx="6293922" cy="4429379"/>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4"/>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7111799" y="3891964"/>
            <a:ext cx="4648201" cy="985000"/>
          </a:xfrm>
        </p:spPr>
        <p:txBody>
          <a:bodyPr rtlCol="0"/>
          <a:lstStyle/>
          <a:p>
            <a:r>
              <a:rPr lang="fr-FR" sz="4800"/>
              <a:t>La cible à prédire</a:t>
            </a:r>
            <a:endParaRPr lang="fr-F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sp>
        <p:nvSpPr>
          <p:cNvPr id="10"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a:xfrm>
            <a:off x="7111800" y="4787900"/>
            <a:ext cx="4658096" cy="1535711"/>
          </a:xfrm>
        </p:spPr>
        <p:txBody>
          <a:bodyPr vert="horz" lIns="180000" tIns="180000" rIns="180000" bIns="180000" rtlCol="0" anchor="t">
            <a:noAutofit/>
          </a:bodyPr>
          <a:lstStyle/>
          <a:p>
            <a:pPr algn="l"/>
            <a:r>
              <a:rPr lang="fr-FR"/>
              <a:t>La </a:t>
            </a:r>
            <a:r>
              <a:rPr lang="fr-FR" err="1"/>
              <a:t>target</a:t>
            </a:r>
            <a:r>
              <a:rPr lang="fr-FR"/>
              <a:t> à prédire est la première colonne de la base de données: class. </a:t>
            </a:r>
          </a:p>
          <a:p>
            <a:pPr algn="l"/>
            <a:r>
              <a:rPr lang="fr-FR"/>
              <a:t>Le but de ce projet est de classer entre les champignons comestibles (e) et toxiques (p)</a:t>
            </a:r>
          </a:p>
        </p:txBody>
      </p:sp>
      <p:sp>
        <p:nvSpPr>
          <p:cNvPr id="11" name="Rectangle 10"/>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881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Une image contenant capture d’écran&#10;&#10;Description générée avec un niveau de confiance très élevé">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a:srcRect/>
          <a:stretch/>
        </p:blipFill>
        <p:spPr>
          <a:xfrm>
            <a:off x="0" y="1223263"/>
            <a:ext cx="6096000" cy="3924822"/>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10201356"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880099" y="1879691"/>
            <a:ext cx="6364810" cy="1262890"/>
          </a:xfrm>
        </p:spPr>
        <p:txBody>
          <a:bodyPr rtlCol="0"/>
          <a:lstStyle/>
          <a:p>
            <a:pPr algn="r"/>
            <a:r>
              <a:rPr lang="fr-FR" sz="4000"/>
              <a:t>Les données sont-elles équilibrées? </a:t>
            </a:r>
            <a:endParaRPr lang="fr-F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a:xfrm>
            <a:off x="5873985" y="3153413"/>
            <a:ext cx="6321403" cy="1424040"/>
          </a:xfrm>
        </p:spPr>
        <p:txBody>
          <a:bodyPr vert="horz" lIns="180000" tIns="180000" rIns="180000" bIns="180000" rtlCol="0" anchor="t">
            <a:noAutofit/>
          </a:bodyPr>
          <a:lstStyle/>
          <a:p>
            <a:r>
              <a:rPr lang="fr-FR"/>
              <a:t>Le jeu de données est à peu près équilibré.</a:t>
            </a:r>
          </a:p>
          <a:p>
            <a:r>
              <a:rPr lang="fr-FR"/>
              <a:t>Les données contiennent des  observations uniformément réparties sur les deux classes de champignons.</a:t>
            </a:r>
          </a:p>
          <a:p>
            <a:endParaRPr lang="fr-F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6</a:t>
            </a:fld>
            <a:endParaRPr lang="fr-FR"/>
          </a:p>
        </p:txBody>
      </p:sp>
      <p:sp>
        <p:nvSpPr>
          <p:cNvPr id="8" name="Rectangle 7"/>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209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a:srcRect/>
          <a:stretch/>
        </p:blipFill>
        <p:spPr>
          <a:xfrm>
            <a:off x="0" y="867846"/>
            <a:ext cx="6096000" cy="4635656"/>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10201356"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880099" y="1879691"/>
            <a:ext cx="6364810" cy="1262890"/>
          </a:xfrm>
        </p:spPr>
        <p:txBody>
          <a:bodyPr rtlCol="0"/>
          <a:lstStyle/>
          <a:p>
            <a:r>
              <a:rPr lang="fr-FR" sz="4000"/>
              <a:t>Caractéristiques des </a:t>
            </a:r>
            <a:r>
              <a:rPr lang="fr-FR" sz="4000" err="1"/>
              <a:t>features</a:t>
            </a:r>
            <a:endParaRPr lang="fr-FR" sz="4000"/>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a:xfrm>
            <a:off x="5873985" y="3182167"/>
            <a:ext cx="6321403" cy="963966"/>
          </a:xfrm>
        </p:spPr>
        <p:txBody>
          <a:bodyPr vert="horz" lIns="180000" tIns="180000" rIns="180000" bIns="180000" rtlCol="0" anchor="t">
            <a:noAutofit/>
          </a:bodyPr>
          <a:lstStyle/>
          <a:p>
            <a:r>
              <a:rPr lang="fr-FR"/>
              <a:t>Nous avons tracé un "violin plot" pour représenter la distribution des  features</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271169" y="5535049"/>
            <a:ext cx="7510598" cy="1062690"/>
          </a:xfrm>
        </p:spPr>
        <p:txBody>
          <a:bodyPr vert="horz" lIns="0" tIns="0" rIns="0" bIns="0" rtlCol="0" anchor="t">
            <a:noAutofit/>
          </a:bodyPr>
          <a:lstStyle/>
          <a:p>
            <a:pPr marL="0" indent="0">
              <a:buNone/>
            </a:pPr>
            <a:r>
              <a:rPr lang="fr-FR"/>
              <a:t>Le "</a:t>
            </a:r>
            <a:r>
              <a:rPr lang="fr-FR" err="1"/>
              <a:t>violin</a:t>
            </a:r>
            <a:r>
              <a:rPr lang="fr-FR"/>
              <a:t> plot" ci-dessus représente la distribution des différents </a:t>
            </a:r>
            <a:r>
              <a:rPr lang="fr-FR" err="1"/>
              <a:t>features</a:t>
            </a:r>
            <a:r>
              <a:rPr lang="fr-FR"/>
              <a:t>. Il est possible de voir que la </a:t>
            </a:r>
            <a:r>
              <a:rPr lang="fr-FR" err="1"/>
              <a:t>feature</a:t>
            </a:r>
            <a:r>
              <a:rPr lang="fr-FR"/>
              <a:t> "</a:t>
            </a:r>
            <a:r>
              <a:rPr lang="fr-FR" err="1"/>
              <a:t>gill-color</a:t>
            </a:r>
            <a:r>
              <a:rPr lang="fr-FR"/>
              <a:t>" du champignon se divise en deux parties, l'une inférieure à 3 et l'autre supérieure à 3, ce qui peut contribuer grandement à la classification.</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sp>
        <p:nvSpPr>
          <p:cNvPr id="8" name="Rectangle 7"/>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7229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a:srcRect/>
          <a:stretch/>
        </p:blipFill>
        <p:spPr>
          <a:xfrm>
            <a:off x="163995" y="263997"/>
            <a:ext cx="6156199" cy="6389693"/>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10201356"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6541457" y="1879691"/>
            <a:ext cx="5703452" cy="1550437"/>
          </a:xfrm>
        </p:spPr>
        <p:txBody>
          <a:bodyPr rtlCol="0"/>
          <a:lstStyle/>
          <a:p>
            <a:pPr algn="r"/>
            <a:br>
              <a:rPr lang="fr-FR"/>
            </a:br>
            <a:br>
              <a:rPr lang="fr-FR"/>
            </a:br>
            <a:r>
              <a:rPr lang="fr-FR"/>
              <a:t>Corrélation entre les features</a:t>
            </a:r>
          </a:p>
          <a:p>
            <a:pPr algn="r"/>
            <a:endParaRPr lang="fr-FR" sz="4000" b="0"/>
          </a:p>
          <a:p>
            <a:endParaRPr lang="fr-FR" sz="4000"/>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a:xfrm>
            <a:off x="6477834" y="3440960"/>
            <a:ext cx="5717554" cy="1495928"/>
          </a:xfrm>
        </p:spPr>
        <p:txBody>
          <a:bodyPr vert="horz" lIns="180000" tIns="180000" rIns="180000" bIns="180000" rtlCol="0" anchor="t">
            <a:noAutofit/>
          </a:bodyPr>
          <a:lstStyle/>
          <a:p>
            <a:r>
              <a:rPr lang="fr-FR"/>
              <a:t>Généralement, la variable la moins corrélée est la plus importante pour la classification. Dans ce cas, "gill-color" a -0.53, regardons-la donc attentivement:</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8</a:t>
            </a:fld>
            <a:endParaRPr lang="fr-FR"/>
          </a:p>
        </p:txBody>
      </p:sp>
      <p:sp>
        <p:nvSpPr>
          <p:cNvPr id="8" name="Rectangle 7"/>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395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Une image contenant capture d’écran&#10;&#10;Description générée avec un niveau de confiance élevé">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a:srcRect/>
          <a:stretch/>
        </p:blipFill>
        <p:spPr>
          <a:xfrm>
            <a:off x="0" y="184375"/>
            <a:ext cx="6944265" cy="3055242"/>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10201356"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7116551" y="1894069"/>
            <a:ext cx="5128358" cy="1593568"/>
          </a:xfrm>
        </p:spPr>
        <p:txBody>
          <a:bodyPr rtlCol="0"/>
          <a:lstStyle/>
          <a:p>
            <a:r>
              <a:rPr lang="fr-FR" sz="4000"/>
              <a:t>Distribution de  la feature  "gill-color" par rapport à la variable cible</a:t>
            </a:r>
            <a:endParaRPr lang="fr-F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a:xfrm>
            <a:off x="7114377" y="3494530"/>
            <a:ext cx="5081011" cy="1266678"/>
          </a:xfrm>
        </p:spPr>
        <p:txBody>
          <a:bodyPr vert="horz" lIns="180000" tIns="180000" rIns="180000" bIns="180000" rtlCol="0" anchor="t">
            <a:noAutofit/>
          </a:bodyPr>
          <a:lstStyle/>
          <a:p>
            <a:r>
              <a:rPr lang="fr-FR"/>
              <a:t>Les données de la feature "gill-color" contiennent des  observations qui ne sont pas uniformément réparties sur les deux classes de champignons.</a:t>
            </a:r>
            <a:endParaRPr lang="en-US"/>
          </a:p>
          <a:p>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sp>
        <p:nvSpPr>
          <p:cNvPr id="8" name="Rectangle 7"/>
          <p:cNvSpPr/>
          <p:nvPr/>
        </p:nvSpPr>
        <p:spPr>
          <a:xfrm>
            <a:off x="9780588" y="6353584"/>
            <a:ext cx="1979412" cy="44976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6" descr="Une image contenant texte, carte&#10;&#10;Description générée avec un niveau de confiance élevé">
            <a:extLst>
              <a:ext uri="{FF2B5EF4-FFF2-40B4-BE49-F238E27FC236}">
                <a16:creationId xmlns:a16="http://schemas.microsoft.com/office/drawing/2014/main" id="{4D662D22-D637-426B-B78F-7543F04FC022}"/>
              </a:ext>
            </a:extLst>
          </p:cNvPr>
          <p:cNvPicPr>
            <a:picLocks noChangeAspect="1"/>
          </p:cNvPicPr>
          <p:nvPr/>
        </p:nvPicPr>
        <p:blipFill>
          <a:blip r:embed="rId4"/>
          <a:stretch>
            <a:fillRect/>
          </a:stretch>
        </p:blipFill>
        <p:spPr>
          <a:xfrm>
            <a:off x="8627" y="3328934"/>
            <a:ext cx="7128294" cy="3104358"/>
          </a:xfrm>
          <a:prstGeom prst="rect">
            <a:avLst/>
          </a:prstGeom>
        </p:spPr>
      </p:pic>
    </p:spTree>
    <p:extLst>
      <p:ext uri="{BB962C8B-B14F-4D97-AF65-F5344CB8AC3E}">
        <p14:creationId xmlns:p14="http://schemas.microsoft.com/office/powerpoint/2010/main" val="2015697014"/>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Présentation professionnelle percutante</Template>
  <Application>Microsoft Office PowerPoint</Application>
  <PresentationFormat>Widescreen</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Thème Office</vt:lpstr>
      <vt:lpstr>Python for data-science:  Devoir  à  la maison</vt:lpstr>
      <vt:lpstr>Contexte de la base de données</vt:lpstr>
      <vt:lpstr>Statistiques sur les features </vt:lpstr>
      <vt:lpstr>Données manquantes  </vt:lpstr>
      <vt:lpstr>La cible à prédire</vt:lpstr>
      <vt:lpstr>Les données sont-elles équilibrées? </vt:lpstr>
      <vt:lpstr>Caractéristiques des features</vt:lpstr>
      <vt:lpstr>  Corrélation entre les features  </vt:lpstr>
      <vt:lpstr>Distribution de  la feature  "gill-color" par rapport à la variable cible</vt:lpstr>
      <vt:lpstr>Modèles </vt:lpstr>
      <vt:lpstr>Modèles </vt:lpstr>
      <vt:lpstr> Modèles </vt:lpstr>
      <vt:lpstr> Modèles </vt:lpstr>
      <vt:lpstr>Modèles </vt:lpstr>
      <vt:lpstr>Modèles </vt:lpstr>
      <vt:lpstr>Modèles </vt:lpstr>
      <vt:lpstr>Modèles </vt:lpstr>
      <vt:lpstr>Modèles </vt:lpstr>
      <vt:lpstr>Modèles </vt:lpstr>
      <vt:lpstr>FIN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Equipe 27 : RV2 PRM </dc:title>
  <dc:creator/>
  <cp:revision>456</cp:revision>
  <dcterms:created xsi:type="dcterms:W3CDTF">2018-12-17T07:57:39Z</dcterms:created>
  <dcterms:modified xsi:type="dcterms:W3CDTF">2019-02-19T16:17:42Z</dcterms:modified>
</cp:coreProperties>
</file>