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c57fd06a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c57fd06a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c57fd06a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c57fd06a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3c57fd06a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c57fd06a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3c57fd06a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c57fd06a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c57fd06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c57fd06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3c57fd06a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c57fd06a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c57fd06a0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c57fd06a0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c57fd06a0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c57fd06a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3c57fd06a0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c57fd06a0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3c57fd06a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c57fd06a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c57fd06a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c57fd06a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c57fd06a0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c57fd06a0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slksoDJPJ94" TargetMode="Externa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gPFXciGoarI" TargetMode="Externa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youtube.com/watch?v=wCzS2FZoB-I" TargetMode="Externa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Computer Aided Design (CAD)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Tutorial #1: Cube</a:t>
            </a:r>
            <a:endParaRPr/>
          </a:p>
        </p:txBody>
      </p:sp>
      <p:sp>
        <p:nvSpPr>
          <p:cNvPr id="144" name="Google Shape;144;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2 in x 2 in x 2 in</a:t>
            </a:r>
            <a:endParaRPr/>
          </a:p>
        </p:txBody>
      </p:sp>
      <p:pic>
        <p:nvPicPr>
          <p:cNvPr id="145" name="Google Shape;145;p22"/>
          <p:cNvPicPr preferRelativeResize="0"/>
          <p:nvPr/>
        </p:nvPicPr>
        <p:blipFill>
          <a:blip r:embed="rId3">
            <a:alphaModFix/>
          </a:blip>
          <a:stretch>
            <a:fillRect/>
          </a:stretch>
        </p:blipFill>
        <p:spPr>
          <a:xfrm>
            <a:off x="3884525" y="625200"/>
            <a:ext cx="5109200" cy="4026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Tutorial #2: Chess Piece</a:t>
            </a:r>
            <a:endParaRPr/>
          </a:p>
        </p:txBody>
      </p:sp>
      <p:sp>
        <p:nvSpPr>
          <p:cNvPr id="151" name="Google Shape;151;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2" name="Google Shape;152;p23"/>
          <p:cNvPicPr preferRelativeResize="0"/>
          <p:nvPr/>
        </p:nvPicPr>
        <p:blipFill rotWithShape="1">
          <a:blip r:embed="rId3">
            <a:alphaModFix/>
          </a:blip>
          <a:srcRect b="6550" l="0" r="0" t="0"/>
          <a:stretch/>
        </p:blipFill>
        <p:spPr>
          <a:xfrm>
            <a:off x="0" y="1914175"/>
            <a:ext cx="3283150" cy="3067950"/>
          </a:xfrm>
          <a:prstGeom prst="rect">
            <a:avLst/>
          </a:prstGeom>
          <a:noFill/>
          <a:ln>
            <a:noFill/>
          </a:ln>
        </p:spPr>
      </p:pic>
      <p:pic>
        <p:nvPicPr>
          <p:cNvPr id="153" name="Google Shape;153;p23"/>
          <p:cNvPicPr preferRelativeResize="0"/>
          <p:nvPr/>
        </p:nvPicPr>
        <p:blipFill>
          <a:blip r:embed="rId4">
            <a:alphaModFix/>
          </a:blip>
          <a:stretch>
            <a:fillRect/>
          </a:stretch>
        </p:blipFill>
        <p:spPr>
          <a:xfrm>
            <a:off x="5842949" y="574125"/>
            <a:ext cx="2268050" cy="4408000"/>
          </a:xfrm>
          <a:prstGeom prst="rect">
            <a:avLst/>
          </a:prstGeom>
          <a:noFill/>
          <a:ln>
            <a:noFill/>
          </a:ln>
        </p:spPr>
      </p:pic>
      <p:pic>
        <p:nvPicPr>
          <p:cNvPr id="154" name="Google Shape;154;p23"/>
          <p:cNvPicPr preferRelativeResize="0"/>
          <p:nvPr/>
        </p:nvPicPr>
        <p:blipFill rotWithShape="1">
          <a:blip r:embed="rId5">
            <a:alphaModFix/>
          </a:blip>
          <a:srcRect b="3456" l="0" r="0" t="0"/>
          <a:stretch/>
        </p:blipFill>
        <p:spPr>
          <a:xfrm>
            <a:off x="3283150" y="1855375"/>
            <a:ext cx="1709675" cy="3283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Tutorial #3: Gear</a:t>
            </a:r>
            <a:endParaRPr/>
          </a:p>
        </p:txBody>
      </p:sp>
      <p:sp>
        <p:nvSpPr>
          <p:cNvPr id="160" name="Google Shape;160;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1" name="Google Shape;161;p24"/>
          <p:cNvPicPr preferRelativeResize="0"/>
          <p:nvPr/>
        </p:nvPicPr>
        <p:blipFill rotWithShape="1">
          <a:blip r:embed="rId3">
            <a:alphaModFix/>
          </a:blip>
          <a:srcRect b="0" l="5366" r="6215" t="6881"/>
          <a:stretch/>
        </p:blipFill>
        <p:spPr>
          <a:xfrm>
            <a:off x="0" y="1853850"/>
            <a:ext cx="4572000" cy="3289650"/>
          </a:xfrm>
          <a:prstGeom prst="rect">
            <a:avLst/>
          </a:prstGeom>
          <a:noFill/>
          <a:ln>
            <a:noFill/>
          </a:ln>
        </p:spPr>
      </p:pic>
      <p:pic>
        <p:nvPicPr>
          <p:cNvPr id="162" name="Google Shape;162;p24"/>
          <p:cNvPicPr preferRelativeResize="0"/>
          <p:nvPr/>
        </p:nvPicPr>
        <p:blipFill rotWithShape="1">
          <a:blip r:embed="rId4">
            <a:alphaModFix/>
          </a:blip>
          <a:srcRect b="5590" l="2635" r="17004" t="3069"/>
          <a:stretch/>
        </p:blipFill>
        <p:spPr>
          <a:xfrm>
            <a:off x="4323775" y="516525"/>
            <a:ext cx="4669601" cy="45516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Tutorial #4: Dice </a:t>
            </a:r>
            <a:endParaRPr/>
          </a:p>
        </p:txBody>
      </p:sp>
      <p:sp>
        <p:nvSpPr>
          <p:cNvPr id="168" name="Google Shape;168;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9" name="Google Shape;169;p25"/>
          <p:cNvPicPr preferRelativeResize="0"/>
          <p:nvPr/>
        </p:nvPicPr>
        <p:blipFill>
          <a:blip r:embed="rId3">
            <a:alphaModFix/>
          </a:blip>
          <a:stretch>
            <a:fillRect/>
          </a:stretch>
        </p:blipFill>
        <p:spPr>
          <a:xfrm>
            <a:off x="3572475" y="706900"/>
            <a:ext cx="5453174" cy="43523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92" name="Google Shape;92;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AutoNum type="arabicPeriod"/>
            </a:pPr>
            <a:r>
              <a:rPr lang="en" sz="1700"/>
              <a:t>Background</a:t>
            </a:r>
            <a:endParaRPr sz="1700"/>
          </a:p>
          <a:p>
            <a:pPr indent="-336550" lvl="0" marL="457200" rtl="0" algn="l">
              <a:spcBef>
                <a:spcPts val="0"/>
              </a:spcBef>
              <a:spcAft>
                <a:spcPts val="0"/>
              </a:spcAft>
              <a:buSzPts val="1700"/>
              <a:buAutoNum type="arabicPeriod"/>
            </a:pPr>
            <a:r>
              <a:rPr lang="en" sz="1700"/>
              <a:t>Videos</a:t>
            </a:r>
            <a:endParaRPr sz="1700"/>
          </a:p>
          <a:p>
            <a:pPr indent="-336550" lvl="0" marL="457200" rtl="0" algn="l">
              <a:spcBef>
                <a:spcPts val="0"/>
              </a:spcBef>
              <a:spcAft>
                <a:spcPts val="0"/>
              </a:spcAft>
              <a:buSzPts val="1700"/>
              <a:buAutoNum type="arabicPeriod"/>
            </a:pPr>
            <a:r>
              <a:rPr lang="en" sz="1700"/>
              <a:t>Sign-up</a:t>
            </a:r>
            <a:endParaRPr sz="1700"/>
          </a:p>
          <a:p>
            <a:pPr indent="-336550" lvl="0" marL="457200" rtl="0" algn="l">
              <a:spcBef>
                <a:spcPts val="0"/>
              </a:spcBef>
              <a:spcAft>
                <a:spcPts val="0"/>
              </a:spcAft>
              <a:buSzPts val="1700"/>
              <a:buAutoNum type="arabicPeriod"/>
            </a:pPr>
            <a:r>
              <a:rPr lang="en" sz="1700"/>
              <a:t>Graphic User Interface (GUI)</a:t>
            </a:r>
            <a:endParaRPr sz="1700"/>
          </a:p>
          <a:p>
            <a:pPr indent="-336550" lvl="0" marL="457200" rtl="0" algn="l">
              <a:spcBef>
                <a:spcPts val="0"/>
              </a:spcBef>
              <a:spcAft>
                <a:spcPts val="0"/>
              </a:spcAft>
              <a:buSzPts val="1700"/>
              <a:buAutoNum type="arabicPeriod"/>
            </a:pPr>
            <a:r>
              <a:rPr lang="en" sz="1700"/>
              <a:t>Tutorials</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Roots lie in a program called PRONTO for numerical-control programming</a:t>
            </a:r>
            <a:endParaRPr sz="1700"/>
          </a:p>
          <a:p>
            <a:pPr indent="-336550" lvl="1" marL="914400" rtl="0" algn="l">
              <a:spcBef>
                <a:spcPts val="0"/>
              </a:spcBef>
              <a:spcAft>
                <a:spcPts val="0"/>
              </a:spcAft>
              <a:buSzPts val="1700"/>
              <a:buChar char="○"/>
            </a:pPr>
            <a:r>
              <a:rPr lang="en" sz="1700"/>
              <a:t>Lead to computer technical drawings</a:t>
            </a:r>
            <a:endParaRPr sz="1700"/>
          </a:p>
          <a:p>
            <a:pPr indent="-336550" lvl="0" marL="457200" rtl="0" algn="l">
              <a:spcBef>
                <a:spcPts val="0"/>
              </a:spcBef>
              <a:spcAft>
                <a:spcPts val="0"/>
              </a:spcAft>
              <a:buSzPts val="1700"/>
              <a:buChar char="●"/>
            </a:pPr>
            <a:r>
              <a:rPr lang="en" sz="1700"/>
              <a:t>Used to design and space various components in an assembly/part</a:t>
            </a:r>
            <a:endParaRPr sz="1700"/>
          </a:p>
          <a:p>
            <a:pPr indent="-336550" lvl="0" marL="457200" rtl="0" algn="l">
              <a:spcBef>
                <a:spcPts val="0"/>
              </a:spcBef>
              <a:spcAft>
                <a:spcPts val="0"/>
              </a:spcAft>
              <a:buSzPts val="1700"/>
              <a:buChar char="●"/>
            </a:pPr>
            <a:r>
              <a:rPr lang="en" sz="1700"/>
              <a:t>Use with additive manufacturing (3D printing) to create prototypes</a:t>
            </a:r>
            <a:endParaRPr sz="1700"/>
          </a:p>
          <a:p>
            <a:pPr indent="-336550" lvl="1" marL="914400" rtl="0" algn="l">
              <a:spcBef>
                <a:spcPts val="0"/>
              </a:spcBef>
              <a:spcAft>
                <a:spcPts val="0"/>
              </a:spcAft>
              <a:buSzPts val="1700"/>
              <a:buChar char="○"/>
            </a:pPr>
            <a:r>
              <a:rPr lang="en" sz="1700"/>
              <a:t>Such as sunglass frames, </a:t>
            </a:r>
            <a:r>
              <a:rPr lang="en" sz="1700"/>
              <a:t>prosthetics</a:t>
            </a:r>
            <a:r>
              <a:rPr lang="en" sz="1700"/>
              <a:t>, building frames, electric </a:t>
            </a:r>
            <a:r>
              <a:rPr lang="en" sz="1700"/>
              <a:t>circuits</a:t>
            </a:r>
            <a:r>
              <a:rPr lang="en" sz="1700"/>
              <a:t>, etc. </a:t>
            </a:r>
            <a:endParaRPr sz="1700"/>
          </a:p>
          <a:p>
            <a:pPr indent="-336550" lvl="0" marL="457200" rtl="0" algn="l">
              <a:spcBef>
                <a:spcPts val="0"/>
              </a:spcBef>
              <a:spcAft>
                <a:spcPts val="0"/>
              </a:spcAft>
              <a:buSzPts val="1700"/>
              <a:buChar char="●"/>
            </a:pPr>
            <a:r>
              <a:rPr lang="en" sz="1700"/>
              <a:t>Can use multiple materials as well</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materials</a:t>
            </a:r>
            <a:endParaRPr/>
          </a:p>
        </p:txBody>
      </p:sp>
      <p:sp>
        <p:nvSpPr>
          <p:cNvPr id="104" name="Google Shape;104;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Sarah Buhr speaks with Jeff Mundt, Sr. Marketing Manager of Tech at The Hershey Co., about their new 3D printer that prints chocolate.&#10;&#10;Subscribe to TechCrunch today: http://bit.ly/18J0X2e&#10;&#10;TechCrunch is a leading technology media property, dedicated to obsessively profiling startups, reviewing new Internet products, and breaking tech news." id="105" name="Google Shape;105;p16" title="Hershey's 3D Printer Prints Chocolate">
            <a:hlinkClick r:id="rId3"/>
          </p:cNvPr>
          <p:cNvPicPr preferRelativeResize="0"/>
          <p:nvPr/>
        </p:nvPicPr>
        <p:blipFill>
          <a:blip r:embed="rId4">
            <a:alphaModFix/>
          </a:blip>
          <a:stretch>
            <a:fillRect/>
          </a:stretch>
        </p:blipFill>
        <p:spPr>
          <a:xfrm>
            <a:off x="4363450" y="1381900"/>
            <a:ext cx="4572000" cy="342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usages</a:t>
            </a:r>
            <a:endParaRPr/>
          </a:p>
        </p:txBody>
      </p:sp>
      <p:pic>
        <p:nvPicPr>
          <p:cNvPr descr="Raul Polit Casillas at NASA's JPL created a 3D-printed &quot;space fabric&quot; that's flexible, easy to create, and a thermal regulator.&#10;&#10;READ MORE: http://mashable.com/&#10;FACEBOOK: https://www.facebook.com/mashable/&#10;TWITTER: https://twitter.com/mashable&#10;INSTAGRAM: https://www.instagram.com/mashable/" id="111" name="Google Shape;111;p17" title="NASA designed space fabric to make space suits more flexible">
            <a:hlinkClick r:id="rId3"/>
          </p:cNvPr>
          <p:cNvPicPr preferRelativeResize="0"/>
          <p:nvPr/>
        </p:nvPicPr>
        <p:blipFill>
          <a:blip r:embed="rId4">
            <a:alphaModFix/>
          </a:blip>
          <a:stretch>
            <a:fillRect/>
          </a:stretch>
        </p:blipFill>
        <p:spPr>
          <a:xfrm>
            <a:off x="4227675" y="1318650"/>
            <a:ext cx="4572000" cy="342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A home like this can be built in less than 24 hours at a cost of only $4,000. The secret? 3D printing. And they could help families living in poverty and unsafe conditions. New Story, a housing charity organization, and ICON, a construction tech company, have partnered together. Their goal is to end global homelessness. &#10;&#10;Alexandria Lafci: So having strong, sturdy walls, having a door that we can close at night — it's something that we take for granted. Being able to lock our door and be safe. For many of these families, for years, sometimes even a lifetime, they don't have that opportunity to have a safe shelter. So when they move into a New Story community, when they move into a safe home, families lives are transformed.&#10;&#10;An entire community of these 3D printed homes will be constructed in El Salvador. The ultimate goal is to get costs down to $4,000 per house with a build time of fewer than 24 hours. &#10;&#10;This prototype house was built in Austin, TX. The home measures 650 square feet. Mortar was printed layer by layer. Human workers installed windows, doors, plumbing, and electrical systems. Here's what's inside: A living room. Small office space. One bedroom. One bathroom. ICON staff will use the home as an office to test the durability.&#10;&#10;Evan Loomis: Our first product is a 3D printer that can print a house in 24 hours for half the cost. Phase one for News Story and for ICON is a proof of concept house and the good news is we've done it. We printed the first home in the United States that's going to be permitted and for us, this is just the beginning. The real kind of home run for us is to be able to do what we've done here in Austin, Texas in the developing world and we're doing that in what we call phase two which is in El Salvador. We are going to be printing an entire village for people that don't have homes.&#10;&#10;&#10;Read more: http://www.businessinsider.com/sai&#10;&#10;FACEBOOK: https://www.facebook.com/techinsider&#10;TWITTER: https://twitter.com/techinsider&#10;INSTAGRAM: https://www.instagram.com/tech_insider/" id="118" name="Google Shape;118;p18" title="3D-Printed Home Can Be Constructed For Under $4,000">
            <a:hlinkClick r:id="rId3"/>
          </p:cNvPr>
          <p:cNvPicPr preferRelativeResize="0"/>
          <p:nvPr/>
        </p:nvPicPr>
        <p:blipFill>
          <a:blip r:embed="rId4">
            <a:alphaModFix/>
          </a:blip>
          <a:stretch>
            <a:fillRect/>
          </a:stretch>
        </p:blipFill>
        <p:spPr>
          <a:xfrm>
            <a:off x="4034800" y="1318650"/>
            <a:ext cx="4572000" cy="342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Google Shape;123;p19"/>
          <p:cNvPicPr preferRelativeResize="0"/>
          <p:nvPr/>
        </p:nvPicPr>
        <p:blipFill rotWithShape="1">
          <a:blip r:embed="rId3">
            <a:alphaModFix/>
          </a:blip>
          <a:srcRect b="40065" l="0" r="0" t="0"/>
          <a:stretch/>
        </p:blipFill>
        <p:spPr>
          <a:xfrm>
            <a:off x="0" y="2857875"/>
            <a:ext cx="9144002" cy="2285625"/>
          </a:xfrm>
          <a:prstGeom prst="rect">
            <a:avLst/>
          </a:prstGeom>
          <a:noFill/>
          <a:ln>
            <a:noFill/>
          </a:ln>
        </p:spPr>
      </p:pic>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OnShape.com</a:t>
            </a:r>
            <a:endParaRPr/>
          </a:p>
        </p:txBody>
      </p:sp>
      <p:sp>
        <p:nvSpPr>
          <p:cNvPr id="125" name="Google Shape;125;p19"/>
          <p:cNvSpPr txBox="1"/>
          <p:nvPr>
            <p:ph idx="1" type="body"/>
          </p:nvPr>
        </p:nvSpPr>
        <p:spPr>
          <a:xfrm>
            <a:off x="192900" y="1853850"/>
            <a:ext cx="8520600" cy="1705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Search up onshape.com</a:t>
            </a:r>
            <a:endParaRPr/>
          </a:p>
          <a:p>
            <a:pPr indent="-311150" lvl="0" marL="457200" rtl="0" algn="l">
              <a:spcBef>
                <a:spcPts val="0"/>
              </a:spcBef>
              <a:spcAft>
                <a:spcPts val="0"/>
              </a:spcAft>
              <a:buSzPts val="1300"/>
              <a:buAutoNum type="arabicPeriod"/>
            </a:pPr>
            <a:r>
              <a:rPr lang="en"/>
              <a:t>Create account with email</a:t>
            </a:r>
            <a:endParaRPr/>
          </a:p>
          <a:p>
            <a:pPr indent="-311150" lvl="0" marL="457200" rtl="0" algn="l">
              <a:spcBef>
                <a:spcPts val="0"/>
              </a:spcBef>
              <a:spcAft>
                <a:spcPts val="0"/>
              </a:spcAft>
              <a:buSzPts val="1300"/>
              <a:buAutoNum type="arabicPeriod"/>
            </a:pPr>
            <a:r>
              <a:rPr lang="en"/>
              <a:t>Go to email and activate account</a:t>
            </a:r>
            <a:endParaRPr/>
          </a:p>
          <a:p>
            <a:pPr indent="-311150" lvl="0" marL="457200" rtl="0" algn="l">
              <a:spcBef>
                <a:spcPts val="0"/>
              </a:spcBef>
              <a:spcAft>
                <a:spcPts val="0"/>
              </a:spcAft>
              <a:buSzPts val="1300"/>
              <a:buAutoNum type="arabicPeriod"/>
            </a:pPr>
            <a:r>
              <a:rPr lang="en"/>
              <a:t>Start using the free software online</a:t>
            </a:r>
            <a:endParaRPr/>
          </a:p>
        </p:txBody>
      </p:sp>
      <p:sp>
        <p:nvSpPr>
          <p:cNvPr id="126" name="Google Shape;126;p19"/>
          <p:cNvSpPr/>
          <p:nvPr/>
        </p:nvSpPr>
        <p:spPr>
          <a:xfrm>
            <a:off x="7842350" y="1205175"/>
            <a:ext cx="1054500" cy="1915200"/>
          </a:xfrm>
          <a:prstGeom prst="downArrow">
            <a:avLst>
              <a:gd fmla="val 50000" name="adj1"/>
              <a:gd fmla="val 50000" name="adj2"/>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2" name="Google Shape;132;p20"/>
          <p:cNvPicPr preferRelativeResize="0"/>
          <p:nvPr/>
        </p:nvPicPr>
        <p:blipFill>
          <a:blip r:embed="rId3">
            <a:alphaModFix/>
          </a:blip>
          <a:stretch>
            <a:fillRect/>
          </a:stretch>
        </p:blipFill>
        <p:spPr>
          <a:xfrm>
            <a:off x="75226" y="98512"/>
            <a:ext cx="8993549" cy="4946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CAD</a:t>
            </a:r>
            <a:endParaRPr/>
          </a:p>
        </p:txBody>
      </p:sp>
      <p:sp>
        <p:nvSpPr>
          <p:cNvPr id="138" name="Google Shape;138;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Draw a sketch by picking a plane you want to draw in</a:t>
            </a:r>
            <a:endParaRPr/>
          </a:p>
          <a:p>
            <a:pPr indent="-311150" lvl="0" marL="457200" rtl="0" algn="l">
              <a:spcBef>
                <a:spcPts val="0"/>
              </a:spcBef>
              <a:spcAft>
                <a:spcPts val="0"/>
              </a:spcAft>
              <a:buSzPts val="1300"/>
              <a:buAutoNum type="arabicPeriod"/>
            </a:pPr>
            <a:r>
              <a:rPr lang="en"/>
              <a:t>At the top menu, select the tools you want to use to draw the shape</a:t>
            </a:r>
            <a:endParaRPr/>
          </a:p>
          <a:p>
            <a:pPr indent="-311150" lvl="0" marL="457200" rtl="0" algn="l">
              <a:spcBef>
                <a:spcPts val="0"/>
              </a:spcBef>
              <a:spcAft>
                <a:spcPts val="0"/>
              </a:spcAft>
              <a:buSzPts val="1300"/>
              <a:buAutoNum type="arabicPeriod"/>
            </a:pPr>
            <a:r>
              <a:rPr lang="en"/>
              <a:t>After completely done with the shape either</a:t>
            </a:r>
            <a:endParaRPr/>
          </a:p>
          <a:p>
            <a:pPr indent="-298450" lvl="1" marL="914400" rtl="0" algn="l">
              <a:spcBef>
                <a:spcPts val="0"/>
              </a:spcBef>
              <a:spcAft>
                <a:spcPts val="0"/>
              </a:spcAft>
              <a:buSzPts val="1100"/>
              <a:buAutoNum type="alphaLcPeriod"/>
            </a:pPr>
            <a:r>
              <a:rPr lang="en"/>
              <a:t>Extrude</a:t>
            </a:r>
            <a:endParaRPr/>
          </a:p>
          <a:p>
            <a:pPr indent="-298450" lvl="1" marL="914400" rtl="0" algn="l">
              <a:spcBef>
                <a:spcPts val="0"/>
              </a:spcBef>
              <a:spcAft>
                <a:spcPts val="0"/>
              </a:spcAft>
              <a:buSzPts val="1100"/>
              <a:buAutoNum type="alphaLcPeriod"/>
            </a:pPr>
            <a:r>
              <a:rPr lang="en"/>
              <a:t>Revolve</a:t>
            </a:r>
            <a:endParaRPr/>
          </a:p>
          <a:p>
            <a:pPr indent="-311150" lvl="0" marL="457200" rtl="0" algn="l">
              <a:spcBef>
                <a:spcPts val="0"/>
              </a:spcBef>
              <a:spcAft>
                <a:spcPts val="0"/>
              </a:spcAft>
              <a:buSzPts val="1300"/>
              <a:buAutoNum type="arabicPeriod"/>
            </a:pPr>
            <a:r>
              <a:rPr lang="en"/>
              <a:t>Usually go back into sketch and edit to fit what you want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