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 page 6 - 7 sparkfun manual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c736636e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c736636e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c736636e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c736636e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c736636e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c736636e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c736636ea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c736636ea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c736636e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c736636e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c736636e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c736636e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Print one copy of uncommented parts of codes per group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Pass out commented code + entire code after for their reference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c736636e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c736636e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c736636ea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c736636ea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c736636ea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c736636ea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c736636ea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c736636ea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c736636ea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c736636ea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c736636e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c736636e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c736636ea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c736636ea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c736636e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c736636e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created by undergrads and phD candidates at CSU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Microcontroller is basically a small computer, an integrated circuit containing many components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c736636e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c736636e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like grammar in english class, computer needs us to talk to it in proper formatting in order for it to understand us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c736636e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c736636e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like grammar in english class, computer needs us to talk to it in proper formatting in order for it to understand us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c736636e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c736636e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 like grammar in english class, computer needs us to talk to it in proper formatting in order for it to understand us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c736636e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c736636e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Int: whole numbers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Float: decimals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Double: stores long values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Char: stores a character using ASCII code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c736636e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c736636e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Variable names starts with a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Voltage is not the same as voltage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Int variable must be integers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Double variables must be decimals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c736636e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c736636e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Intro to Arduino Programming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0" l="32450" r="35324" t="0"/>
          <a:stretch/>
        </p:blipFill>
        <p:spPr>
          <a:xfrm>
            <a:off x="5429225" y="2790200"/>
            <a:ext cx="1882575" cy="204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9475" y="2987150"/>
            <a:ext cx="2720870" cy="1851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Operators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269240" lvl="0" marL="3429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▶"/>
            </a:pPr>
            <a:r>
              <a:rPr lang="en" sz="1400">
                <a:solidFill>
                  <a:srgbClr val="000000"/>
                </a:solidFill>
              </a:rPr>
              <a:t>Addition				+		A+B = 11.0</a:t>
            </a:r>
            <a:endParaRPr sz="1400">
              <a:solidFill>
                <a:srgbClr val="000000"/>
              </a:solidFill>
            </a:endParaRPr>
          </a:p>
          <a:p>
            <a:pPr indent="-269240" lvl="0" marL="3429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▶"/>
            </a:pPr>
            <a:r>
              <a:rPr lang="en" sz="1400">
                <a:solidFill>
                  <a:srgbClr val="000000"/>
                </a:solidFill>
              </a:rPr>
              <a:t>Subtraction				-		B-A = 1.0</a:t>
            </a:r>
            <a:endParaRPr sz="1400">
              <a:solidFill>
                <a:srgbClr val="000000"/>
              </a:solidFill>
            </a:endParaRPr>
          </a:p>
          <a:p>
            <a:pPr indent="-269240" lvl="0" marL="3429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▶"/>
            </a:pPr>
            <a:r>
              <a:rPr lang="en" sz="1400">
                <a:solidFill>
                  <a:srgbClr val="000000"/>
                </a:solidFill>
              </a:rPr>
              <a:t>Division				/		B/A = 1.200</a:t>
            </a:r>
            <a:endParaRPr sz="1400">
              <a:solidFill>
                <a:srgbClr val="000000"/>
              </a:solidFill>
            </a:endParaRPr>
          </a:p>
          <a:p>
            <a:pPr indent="-269240" lvl="0" marL="3429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▶"/>
            </a:pPr>
            <a:r>
              <a:rPr lang="en" sz="1400">
                <a:solidFill>
                  <a:srgbClr val="000000"/>
                </a:solidFill>
              </a:rPr>
              <a:t>Multiplication			*		A*B = 30.00</a:t>
            </a:r>
            <a:endParaRPr sz="1400">
              <a:solidFill>
                <a:srgbClr val="000000"/>
              </a:solidFill>
            </a:endParaRPr>
          </a:p>
          <a:p>
            <a:pPr indent="-269240" lvl="0" marL="3429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▶"/>
            </a:pPr>
            <a:r>
              <a:rPr lang="en" sz="1400">
                <a:solidFill>
                  <a:srgbClr val="000000"/>
                </a:solidFill>
              </a:rPr>
              <a:t>Modulus				%		B%A = 1.0</a:t>
            </a:r>
            <a:endParaRPr sz="1400">
              <a:solidFill>
                <a:srgbClr val="000000"/>
              </a:solidFill>
            </a:endParaRPr>
          </a:p>
          <a:p>
            <a:pPr indent="-269240" lvl="0" marL="3429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▶"/>
            </a:pPr>
            <a:r>
              <a:rPr lang="en" sz="1400">
                <a:solidFill>
                  <a:srgbClr val="000000"/>
                </a:solidFill>
              </a:rPr>
              <a:t>Increment				++		A++ = 6.0</a:t>
            </a:r>
            <a:endParaRPr sz="1400">
              <a:solidFill>
                <a:srgbClr val="000000"/>
              </a:solidFill>
            </a:endParaRPr>
          </a:p>
          <a:p>
            <a:pPr indent="-256540" lvl="0" marL="3429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▶"/>
            </a:pPr>
            <a:r>
              <a:rPr lang="en" sz="1400">
                <a:solidFill>
                  <a:srgbClr val="000000"/>
                </a:solidFill>
              </a:rPr>
              <a:t>Decrement				--		</a:t>
            </a:r>
            <a:r>
              <a:rPr lang="en" sz="1400">
                <a:solidFill>
                  <a:srgbClr val="000000"/>
                </a:solidFill>
              </a:rPr>
              <a:t>B-- = 5.0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5939775" y="1947650"/>
            <a:ext cx="61980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6316400" y="1850800"/>
            <a:ext cx="9576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5.0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= 6.0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Statements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command/function that provides an instruction to execute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 types: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</a:t>
            </a:r>
            <a:r>
              <a:rPr lang="en"/>
              <a:t>f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else/if-else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</a:t>
            </a:r>
            <a:r>
              <a:rPr lang="en"/>
              <a:t>or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729450" y="3312675"/>
            <a:ext cx="1711800" cy="1678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if(condition)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tatement;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2939250" y="3084075"/>
            <a:ext cx="1711800" cy="190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if(var1 &gt; 10)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statement1;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>
            <a:off x="5067250" y="3084075"/>
            <a:ext cx="1711800" cy="1907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(int i = 0; i &lt; #repeats; i++)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{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statement;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Statement Conditions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474875" y="2119875"/>
            <a:ext cx="2755500" cy="18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" sz="1400" u="sng">
                <a:solidFill>
                  <a:srgbClr val="000000"/>
                </a:solidFill>
              </a:rPr>
              <a:t>Format:</a:t>
            </a:r>
            <a:endParaRPr sz="1400" u="sng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sz="1400" u="sng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" sz="1400">
                <a:solidFill>
                  <a:srgbClr val="000000"/>
                </a:solidFill>
              </a:rPr>
              <a:t>statement_type</a:t>
            </a:r>
            <a:r>
              <a:rPr i="0" lang="en" sz="1400" u="none" cap="none" strike="noStrike">
                <a:solidFill>
                  <a:srgbClr val="000000"/>
                </a:solidFill>
              </a:rPr>
              <a:t>(condition)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i="0" lang="en" sz="1400" u="none" cap="none" strike="noStrike">
                <a:solidFill>
                  <a:srgbClr val="000000"/>
                </a:solidFill>
              </a:rPr>
              <a:t>{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i="0" lang="en" sz="1400" u="none" cap="none" strike="noStrike">
                <a:solidFill>
                  <a:srgbClr val="000000"/>
                </a:solidFill>
              </a:rPr>
              <a:t>Statement</a:t>
            </a:r>
            <a:endParaRPr sz="1400">
              <a:solidFill>
                <a:srgbClr val="000000"/>
              </a:solidFill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i="0" lang="en" sz="1400" u="none" cap="none" strike="noStrike">
                <a:solidFill>
                  <a:srgbClr val="000000"/>
                </a:solidFill>
              </a:rPr>
              <a:t>}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3230399" y="1967474"/>
            <a:ext cx="3224400" cy="22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" sz="1400" u="sng">
                <a:solidFill>
                  <a:srgbClr val="000000"/>
                </a:solidFill>
              </a:rPr>
              <a:t>Types of Conditions:</a:t>
            </a:r>
            <a:endParaRPr sz="1400" u="sng">
              <a:solidFill>
                <a:srgbClr val="000000"/>
              </a:solidFill>
            </a:endParaRPr>
          </a:p>
          <a:p>
            <a:pPr indent="-3175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Equal			(A==B)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Not equal to	(A!=B)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Less than		(A&lt;B)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Greater than	(A&gt;B)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Less/equal to	(A&lt;=B)</a:t>
            </a:r>
            <a:endParaRPr sz="1400">
              <a:solidFill>
                <a:srgbClr val="000000"/>
              </a:solidFill>
            </a:endParaRPr>
          </a:p>
          <a:p>
            <a: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</a:rPr>
              <a:t>Greater/equal to	(A&gt;=B)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474875" y="3985275"/>
            <a:ext cx="6467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*note: when  using characters,, they must have quotations around them (ex. ‘A’)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and Analog Functions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to configure and communicate to Arduino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pinMode(pin, mode); </a:t>
            </a:r>
            <a:r>
              <a:rPr lang="en"/>
              <a:t>sets pins mode (INPUT/OUTPUT) and number (0-19)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digitalWrite(pin, value);</a:t>
            </a:r>
            <a:r>
              <a:rPr lang="en"/>
              <a:t> reads outputs and sets to HIGH or LOW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digitalRead(pin); </a:t>
            </a:r>
            <a:r>
              <a:rPr lang="en"/>
              <a:t>reads inputs  and returns </a:t>
            </a:r>
            <a:r>
              <a:rPr lang="en"/>
              <a:t>whether</a:t>
            </a:r>
            <a:r>
              <a:rPr lang="en"/>
              <a:t> it is HIGH or LOW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</a:t>
            </a:r>
            <a:r>
              <a:rPr b="1" lang="en"/>
              <a:t>nalogWrite(pin, value);</a:t>
            </a:r>
            <a:r>
              <a:rPr lang="en"/>
              <a:t> some pins support pulse width modulation (turn pin on and off very quickly), value is between 0 and 255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analog</a:t>
            </a:r>
            <a:r>
              <a:rPr b="1" lang="en"/>
              <a:t>Read(pin); </a:t>
            </a:r>
            <a:r>
              <a:rPr lang="en"/>
              <a:t>reads inputs  and returns whether it is HIGH or LOW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d</a:t>
            </a:r>
            <a:r>
              <a:rPr b="1" lang="en"/>
              <a:t>elay(ms) </a:t>
            </a:r>
            <a:r>
              <a:rPr lang="en"/>
              <a:t>waits a specified time before proceeding to next statement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*note: a LOW value means  off, a HIGH value means 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Code Example</a:t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 rotWithShape="1">
          <a:blip r:embed="rId3">
            <a:alphaModFix/>
          </a:blip>
          <a:srcRect b="0" l="0" r="0" t="2647"/>
          <a:stretch/>
        </p:blipFill>
        <p:spPr>
          <a:xfrm>
            <a:off x="1345825" y="1847175"/>
            <a:ext cx="6105151" cy="304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Activity: Comment the muscle car code!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(Get into your groups)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Key: Part 1 (Comments)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589425"/>
            <a:ext cx="7571425" cy="40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Key: Part 2 (Comments and syntax)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75" y="843400"/>
            <a:ext cx="8372050" cy="37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Programming?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Basically,  “speaking computer”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Telling a computer what to do by creating a set of instructions (algorithm) that it can interpret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Commands must be very specific -&gt; “ computers are dumb”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Question: What are some applications for programming?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Focus on “C” </a:t>
            </a:r>
            <a:r>
              <a:rPr lang="en"/>
              <a:t>programming language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High level, general </a:t>
            </a:r>
            <a:r>
              <a:rPr lang="en"/>
              <a:t>purpose</a:t>
            </a:r>
            <a:r>
              <a:rPr lang="en"/>
              <a:t> language used for a variety of applications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Originally used for UNIX operating system 30 + years ago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Basis for most newer languages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39" y="315975"/>
            <a:ext cx="7413625" cy="451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950" y="115138"/>
            <a:ext cx="5809275" cy="491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Arduino?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325" y="2078875"/>
            <a:ext cx="4616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Microcontroller -&gt; many possible applications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Programmed in C language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sets of codes created for muscle car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Human Control code</a:t>
            </a:r>
            <a:r>
              <a:rPr lang="en"/>
              <a:t>: takes in readings from muscle sensor and lights specified  LED based on directional commands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Vehicle Control code: </a:t>
            </a:r>
            <a:r>
              <a:rPr lang="en"/>
              <a:t>takes in Human Control readings via radio frequency and tells Arduino to move motors accordingly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750" y="1709725"/>
            <a:ext cx="3556525" cy="253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241975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Rules/grammar of a language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Comments: </a:t>
            </a:r>
            <a:r>
              <a:rPr lang="en"/>
              <a:t>notes for user which are ignored by the computer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//</a:t>
            </a:r>
            <a:r>
              <a:rPr b="1" lang="en"/>
              <a:t>  single line comment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/**/ </a:t>
            </a:r>
            <a:r>
              <a:rPr b="1" lang="en"/>
              <a:t>multi line comment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625" y="839800"/>
            <a:ext cx="3291424" cy="40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>
            <a:off x="5614200" y="1470650"/>
            <a:ext cx="2316600" cy="3831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5614075" y="2496000"/>
            <a:ext cx="3291300" cy="11766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Syntax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241975" y="20756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;  a semicolon ends every  line of code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Common cause of errors!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Similar to a period in english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Don’t forget the semicolon!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{     } functions/loops are contained within curly brackets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Arduino programs MUST have two functions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setup function: runs ONCE when arduino is powered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loop function: runs until arduino loses power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6625" y="839800"/>
            <a:ext cx="3291424" cy="4059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7"/>
          <p:cNvCxnSpPr/>
          <p:nvPr/>
        </p:nvCxnSpPr>
        <p:spPr>
          <a:xfrm flipH="1">
            <a:off x="6858025" y="1689175"/>
            <a:ext cx="504300" cy="386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7"/>
          <p:cNvCxnSpPr/>
          <p:nvPr/>
        </p:nvCxnSpPr>
        <p:spPr>
          <a:xfrm>
            <a:off x="5059525" y="1790025"/>
            <a:ext cx="689400" cy="44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7"/>
          <p:cNvSpPr/>
          <p:nvPr/>
        </p:nvSpPr>
        <p:spPr>
          <a:xfrm>
            <a:off x="5614200" y="1775450"/>
            <a:ext cx="1144200" cy="2352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5546950" y="2403725"/>
            <a:ext cx="1144200" cy="2352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Arduino Program Layout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0" t="5249"/>
          <a:stretch/>
        </p:blipFill>
        <p:spPr>
          <a:xfrm>
            <a:off x="1026450" y="2159825"/>
            <a:ext cx="7003250" cy="27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5175" y="4354600"/>
            <a:ext cx="5512250" cy="12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02625" y="2078875"/>
            <a:ext cx="8115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way of naming/storing values for later use by the program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Ex. data from a sensor, values used in multi-step equations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Can  be named using any combo of letters or numbers, but cannot start with a number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Ex. variable1 is correct,  1variable is not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Variables MUST be declared before 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Must define data type before naming variable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</a:t>
            </a:r>
            <a:r>
              <a:rPr lang="en"/>
              <a:t>har: character (ex. </a:t>
            </a:r>
            <a:r>
              <a:rPr lang="en"/>
              <a:t>c</a:t>
            </a:r>
            <a:r>
              <a:rPr lang="en"/>
              <a:t>har)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</a:t>
            </a:r>
            <a:r>
              <a:rPr lang="en"/>
              <a:t>nt: integer (ex. </a:t>
            </a:r>
            <a:r>
              <a:rPr lang="en"/>
              <a:t>i</a:t>
            </a:r>
            <a:r>
              <a:rPr lang="en"/>
              <a:t>nt var1 = 10; )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</a:t>
            </a:r>
            <a:r>
              <a:rPr lang="en"/>
              <a:t>loat: decimal number (ex. </a:t>
            </a:r>
            <a:r>
              <a:rPr lang="en"/>
              <a:t>f</a:t>
            </a:r>
            <a:r>
              <a:rPr lang="en"/>
              <a:t>loat var2 = 20.20; 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</a:t>
            </a:r>
            <a:r>
              <a:rPr lang="en"/>
              <a:t>ong: larger int value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</a:t>
            </a:r>
            <a:r>
              <a:rPr lang="en"/>
              <a:t>ouble: larger float value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variable mistakes</a:t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3500" y="2023075"/>
            <a:ext cx="523875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Operators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15454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-269240" lvl="0" marL="3429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▶"/>
            </a:pPr>
            <a:r>
              <a:rPr lang="en" sz="1400">
                <a:solidFill>
                  <a:srgbClr val="000000"/>
                </a:solidFill>
              </a:rPr>
              <a:t>Addition				+		</a:t>
            </a:r>
            <a:endParaRPr sz="1400">
              <a:solidFill>
                <a:srgbClr val="000000"/>
              </a:solidFill>
            </a:endParaRPr>
          </a:p>
          <a:p>
            <a:pPr indent="-269240" lvl="0" marL="3429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▶"/>
            </a:pPr>
            <a:r>
              <a:rPr lang="en" sz="1400">
                <a:solidFill>
                  <a:srgbClr val="000000"/>
                </a:solidFill>
              </a:rPr>
              <a:t>Subtraction				-			</a:t>
            </a:r>
            <a:endParaRPr sz="1400">
              <a:solidFill>
                <a:srgbClr val="000000"/>
              </a:solidFill>
            </a:endParaRPr>
          </a:p>
          <a:p>
            <a:pPr indent="-269240" lvl="0" marL="3429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▶"/>
            </a:pPr>
            <a:r>
              <a:rPr lang="en" sz="1400">
                <a:solidFill>
                  <a:srgbClr val="000000"/>
                </a:solidFill>
              </a:rPr>
              <a:t>Division				/			</a:t>
            </a:r>
            <a:endParaRPr sz="1400">
              <a:solidFill>
                <a:srgbClr val="000000"/>
              </a:solidFill>
            </a:endParaRPr>
          </a:p>
          <a:p>
            <a:pPr indent="-269240" lvl="0" marL="3429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▶"/>
            </a:pPr>
            <a:r>
              <a:rPr lang="en" sz="1400">
                <a:solidFill>
                  <a:srgbClr val="000000"/>
                </a:solidFill>
              </a:rPr>
              <a:t>Multiplication			*			</a:t>
            </a:r>
            <a:endParaRPr sz="1400">
              <a:solidFill>
                <a:srgbClr val="000000"/>
              </a:solidFill>
            </a:endParaRPr>
          </a:p>
          <a:p>
            <a:pPr indent="-269240" lvl="0" marL="3429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▶"/>
            </a:pPr>
            <a:r>
              <a:rPr lang="en" sz="1400">
                <a:solidFill>
                  <a:srgbClr val="000000"/>
                </a:solidFill>
              </a:rPr>
              <a:t>Modulus				%			</a:t>
            </a:r>
            <a:endParaRPr sz="1400">
              <a:solidFill>
                <a:srgbClr val="000000"/>
              </a:solidFill>
            </a:endParaRPr>
          </a:p>
          <a:p>
            <a:pPr indent="-269240" lvl="0" marL="3429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▶"/>
            </a:pPr>
            <a:r>
              <a:rPr lang="en" sz="1400">
                <a:solidFill>
                  <a:srgbClr val="000000"/>
                </a:solidFill>
              </a:rPr>
              <a:t>Increment				++		</a:t>
            </a:r>
            <a:endParaRPr sz="1400">
              <a:solidFill>
                <a:srgbClr val="000000"/>
              </a:solidFill>
            </a:endParaRPr>
          </a:p>
          <a:p>
            <a:pPr indent="-256540" lvl="0" marL="3429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ato"/>
              <a:buChar char="▶"/>
            </a:pPr>
            <a:r>
              <a:rPr lang="en" sz="1400">
                <a:solidFill>
                  <a:srgbClr val="000000"/>
                </a:solidFill>
              </a:rPr>
              <a:t>Decrement				--		</a:t>
            </a:r>
            <a:r>
              <a:rPr lang="en" sz="1200">
                <a:solidFill>
                  <a:srgbClr val="000000"/>
                </a:solidFill>
              </a:rPr>
              <a:t>	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