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1"/>
  </p:sldMasterIdLst>
  <p:notesMasterIdLst>
    <p:notesMasterId r:id="rId242"/>
  </p:notesMasterIdLst>
  <p:handoutMasterIdLst>
    <p:handoutMasterId r:id="rId243"/>
  </p:handoutMasterIdLst>
  <p:sldIdLst>
    <p:sldId id="256" r:id="rId2"/>
    <p:sldId id="269" r:id="rId3"/>
    <p:sldId id="258" r:id="rId4"/>
    <p:sldId id="276" r:id="rId5"/>
    <p:sldId id="259" r:id="rId6"/>
    <p:sldId id="274" r:id="rId7"/>
    <p:sldId id="275" r:id="rId8"/>
    <p:sldId id="505" r:id="rId9"/>
    <p:sldId id="506" r:id="rId10"/>
    <p:sldId id="507" r:id="rId11"/>
    <p:sldId id="262" r:id="rId12"/>
    <p:sldId id="263" r:id="rId13"/>
    <p:sldId id="508" r:id="rId14"/>
    <p:sldId id="264" r:id="rId15"/>
    <p:sldId id="271" r:id="rId16"/>
    <p:sldId id="273" r:id="rId17"/>
    <p:sldId id="272" r:id="rId18"/>
    <p:sldId id="265" r:id="rId19"/>
    <p:sldId id="267" r:id="rId20"/>
    <p:sldId id="268"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319" r:id="rId37"/>
    <p:sldId id="292" r:id="rId38"/>
    <p:sldId id="298" r:id="rId39"/>
    <p:sldId id="293" r:id="rId40"/>
    <p:sldId id="294" r:id="rId41"/>
    <p:sldId id="295" r:id="rId42"/>
    <p:sldId id="296" r:id="rId43"/>
    <p:sldId id="503" r:id="rId44"/>
    <p:sldId id="297" r:id="rId45"/>
    <p:sldId id="299" r:id="rId46"/>
    <p:sldId id="300" r:id="rId47"/>
    <p:sldId id="304" r:id="rId48"/>
    <p:sldId id="301" r:id="rId49"/>
    <p:sldId id="302" r:id="rId50"/>
    <p:sldId id="303" r:id="rId51"/>
    <p:sldId id="305" r:id="rId52"/>
    <p:sldId id="306" r:id="rId53"/>
    <p:sldId id="307" r:id="rId54"/>
    <p:sldId id="308" r:id="rId55"/>
    <p:sldId id="309" r:id="rId56"/>
    <p:sldId id="310" r:id="rId57"/>
    <p:sldId id="311" r:id="rId58"/>
    <p:sldId id="312" r:id="rId59"/>
    <p:sldId id="313" r:id="rId60"/>
    <p:sldId id="509" r:id="rId61"/>
    <p:sldId id="314" r:id="rId62"/>
    <p:sldId id="315" r:id="rId63"/>
    <p:sldId id="316" r:id="rId64"/>
    <p:sldId id="317" r:id="rId65"/>
    <p:sldId id="320" r:id="rId66"/>
    <p:sldId id="321" r:id="rId67"/>
    <p:sldId id="323" r:id="rId68"/>
    <p:sldId id="322" r:id="rId69"/>
    <p:sldId id="324" r:id="rId70"/>
    <p:sldId id="325" r:id="rId71"/>
    <p:sldId id="326" r:id="rId72"/>
    <p:sldId id="327" r:id="rId73"/>
    <p:sldId id="318" r:id="rId74"/>
    <p:sldId id="328" r:id="rId75"/>
    <p:sldId id="504" r:id="rId76"/>
    <p:sldId id="332" r:id="rId77"/>
    <p:sldId id="329" r:id="rId78"/>
    <p:sldId id="330" r:id="rId79"/>
    <p:sldId id="331" r:id="rId80"/>
    <p:sldId id="333" r:id="rId81"/>
    <p:sldId id="334" r:id="rId82"/>
    <p:sldId id="335" r:id="rId83"/>
    <p:sldId id="336" r:id="rId84"/>
    <p:sldId id="337" r:id="rId85"/>
    <p:sldId id="339" r:id="rId86"/>
    <p:sldId id="338" r:id="rId87"/>
    <p:sldId id="341" r:id="rId88"/>
    <p:sldId id="342" r:id="rId89"/>
    <p:sldId id="340" r:id="rId90"/>
    <p:sldId id="343" r:id="rId91"/>
    <p:sldId id="344" r:id="rId92"/>
    <p:sldId id="345" r:id="rId93"/>
    <p:sldId id="346" r:id="rId94"/>
    <p:sldId id="347" r:id="rId95"/>
    <p:sldId id="349" r:id="rId96"/>
    <p:sldId id="352" r:id="rId97"/>
    <p:sldId id="350" r:id="rId98"/>
    <p:sldId id="351" r:id="rId99"/>
    <p:sldId id="353" r:id="rId100"/>
    <p:sldId id="354" r:id="rId101"/>
    <p:sldId id="355" r:id="rId102"/>
    <p:sldId id="356" r:id="rId103"/>
    <p:sldId id="357" r:id="rId104"/>
    <p:sldId id="358" r:id="rId105"/>
    <p:sldId id="367" r:id="rId106"/>
    <p:sldId id="368" r:id="rId107"/>
    <p:sldId id="359" r:id="rId108"/>
    <p:sldId id="360" r:id="rId109"/>
    <p:sldId id="362" r:id="rId110"/>
    <p:sldId id="369" r:id="rId111"/>
    <p:sldId id="363" r:id="rId112"/>
    <p:sldId id="364" r:id="rId113"/>
    <p:sldId id="365" r:id="rId114"/>
    <p:sldId id="370" r:id="rId115"/>
    <p:sldId id="371" r:id="rId116"/>
    <p:sldId id="366" r:id="rId117"/>
    <p:sldId id="372" r:id="rId118"/>
    <p:sldId id="373" r:id="rId119"/>
    <p:sldId id="374" r:id="rId120"/>
    <p:sldId id="375" r:id="rId121"/>
    <p:sldId id="376" r:id="rId122"/>
    <p:sldId id="377" r:id="rId123"/>
    <p:sldId id="479" r:id="rId124"/>
    <p:sldId id="481" r:id="rId125"/>
    <p:sldId id="482" r:id="rId126"/>
    <p:sldId id="484" r:id="rId127"/>
    <p:sldId id="483" r:id="rId128"/>
    <p:sldId id="379" r:id="rId129"/>
    <p:sldId id="386" r:id="rId130"/>
    <p:sldId id="383" r:id="rId131"/>
    <p:sldId id="384" r:id="rId132"/>
    <p:sldId id="385" r:id="rId133"/>
    <p:sldId id="485" r:id="rId134"/>
    <p:sldId id="486" r:id="rId135"/>
    <p:sldId id="488" r:id="rId136"/>
    <p:sldId id="490" r:id="rId137"/>
    <p:sldId id="491" r:id="rId138"/>
    <p:sldId id="492" r:id="rId139"/>
    <p:sldId id="493" r:id="rId140"/>
    <p:sldId id="387" r:id="rId141"/>
    <p:sldId id="380" r:id="rId142"/>
    <p:sldId id="381" r:id="rId143"/>
    <p:sldId id="382" r:id="rId144"/>
    <p:sldId id="487" r:id="rId145"/>
    <p:sldId id="388" r:id="rId146"/>
    <p:sldId id="389" r:id="rId147"/>
    <p:sldId id="390" r:id="rId148"/>
    <p:sldId id="391" r:id="rId149"/>
    <p:sldId id="392" r:id="rId150"/>
    <p:sldId id="393" r:id="rId151"/>
    <p:sldId id="510" r:id="rId152"/>
    <p:sldId id="394" r:id="rId153"/>
    <p:sldId id="395" r:id="rId154"/>
    <p:sldId id="396" r:id="rId155"/>
    <p:sldId id="397" r:id="rId156"/>
    <p:sldId id="398" r:id="rId157"/>
    <p:sldId id="399" r:id="rId158"/>
    <p:sldId id="400" r:id="rId159"/>
    <p:sldId id="401" r:id="rId160"/>
    <p:sldId id="402" r:id="rId161"/>
    <p:sldId id="403" r:id="rId162"/>
    <p:sldId id="404" r:id="rId163"/>
    <p:sldId id="405" r:id="rId164"/>
    <p:sldId id="406" r:id="rId165"/>
    <p:sldId id="407" r:id="rId166"/>
    <p:sldId id="408" r:id="rId167"/>
    <p:sldId id="409" r:id="rId168"/>
    <p:sldId id="495" r:id="rId169"/>
    <p:sldId id="496" r:id="rId170"/>
    <p:sldId id="497" r:id="rId171"/>
    <p:sldId id="498" r:id="rId172"/>
    <p:sldId id="501" r:id="rId173"/>
    <p:sldId id="499" r:id="rId174"/>
    <p:sldId id="502" r:id="rId175"/>
    <p:sldId id="500" r:id="rId176"/>
    <p:sldId id="410" r:id="rId177"/>
    <p:sldId id="411" r:id="rId178"/>
    <p:sldId id="412" r:id="rId179"/>
    <p:sldId id="413" r:id="rId180"/>
    <p:sldId id="414" r:id="rId181"/>
    <p:sldId id="415" r:id="rId182"/>
    <p:sldId id="416" r:id="rId183"/>
    <p:sldId id="417" r:id="rId184"/>
    <p:sldId id="418" r:id="rId185"/>
    <p:sldId id="419" r:id="rId186"/>
    <p:sldId id="420" r:id="rId187"/>
    <p:sldId id="421" r:id="rId188"/>
    <p:sldId id="422" r:id="rId189"/>
    <p:sldId id="423" r:id="rId190"/>
    <p:sldId id="424" r:id="rId191"/>
    <p:sldId id="425" r:id="rId192"/>
    <p:sldId id="426" r:id="rId193"/>
    <p:sldId id="427" r:id="rId194"/>
    <p:sldId id="428" r:id="rId195"/>
    <p:sldId id="429" r:id="rId196"/>
    <p:sldId id="430" r:id="rId197"/>
    <p:sldId id="431" r:id="rId198"/>
    <p:sldId id="432" r:id="rId199"/>
    <p:sldId id="433" r:id="rId200"/>
    <p:sldId id="435" r:id="rId201"/>
    <p:sldId id="437" r:id="rId202"/>
    <p:sldId id="438" r:id="rId203"/>
    <p:sldId id="440" r:id="rId204"/>
    <p:sldId id="441" r:id="rId205"/>
    <p:sldId id="442" r:id="rId206"/>
    <p:sldId id="443" r:id="rId207"/>
    <p:sldId id="444" r:id="rId208"/>
    <p:sldId id="445" r:id="rId209"/>
    <p:sldId id="447" r:id="rId210"/>
    <p:sldId id="448" r:id="rId211"/>
    <p:sldId id="449" r:id="rId212"/>
    <p:sldId id="450" r:id="rId213"/>
    <p:sldId id="451" r:id="rId214"/>
    <p:sldId id="452" r:id="rId215"/>
    <p:sldId id="453" r:id="rId216"/>
    <p:sldId id="454" r:id="rId217"/>
    <p:sldId id="455" r:id="rId218"/>
    <p:sldId id="456" r:id="rId219"/>
    <p:sldId id="460" r:id="rId220"/>
    <p:sldId id="459" r:id="rId221"/>
    <p:sldId id="457" r:id="rId222"/>
    <p:sldId id="458" r:id="rId223"/>
    <p:sldId id="462" r:id="rId224"/>
    <p:sldId id="461" r:id="rId225"/>
    <p:sldId id="463" r:id="rId226"/>
    <p:sldId id="464" r:id="rId227"/>
    <p:sldId id="465" r:id="rId228"/>
    <p:sldId id="466" r:id="rId229"/>
    <p:sldId id="467" r:id="rId230"/>
    <p:sldId id="468" r:id="rId231"/>
    <p:sldId id="469" r:id="rId232"/>
    <p:sldId id="470" r:id="rId233"/>
    <p:sldId id="471" r:id="rId234"/>
    <p:sldId id="472" r:id="rId235"/>
    <p:sldId id="473" r:id="rId236"/>
    <p:sldId id="474" r:id="rId237"/>
    <p:sldId id="475" r:id="rId238"/>
    <p:sldId id="476" r:id="rId239"/>
    <p:sldId id="477" r:id="rId240"/>
    <p:sldId id="478" r:id="rId2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Bechtold" initials="SB"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30"/>
    <p:restoredTop sz="86416"/>
  </p:normalViewPr>
  <p:slideViewPr>
    <p:cSldViewPr snapToGrid="0" snapToObjects="1">
      <p:cViewPr>
        <p:scale>
          <a:sx n="80" d="100"/>
          <a:sy n="80" d="100"/>
        </p:scale>
        <p:origin x="2760" y="2440"/>
      </p:cViewPr>
      <p:guideLst>
        <p:guide orient="horz" pos="2160"/>
        <p:guide pos="3840"/>
      </p:guideLst>
    </p:cSldViewPr>
  </p:slideViewPr>
  <p:outlineViewPr>
    <p:cViewPr>
      <p:scale>
        <a:sx n="33" d="100"/>
        <a:sy n="33" d="100"/>
      </p:scale>
      <p:origin x="0" y="-2952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notesMaster" Target="notesMasters/notesMaster1.xml"/><Relationship Id="rId243" Type="http://schemas.openxmlformats.org/officeDocument/2006/relationships/handoutMaster" Target="handoutMasters/handoutMaster1.xml"/><Relationship Id="rId244" Type="http://schemas.openxmlformats.org/officeDocument/2006/relationships/commentAuthors" Target="commentAuthors.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ED33BA-F7FE-3846-90E5-586BB4D95682}" type="datetimeFigureOut">
              <a:rPr lang="en-US" smtClean="0"/>
              <a:t>3/1/16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C15D29-3B79-4446-9F36-91ED3E213BB6}" type="slidenum">
              <a:rPr lang="en-US" smtClean="0"/>
              <a:t>‹#›</a:t>
            </a:fld>
            <a:endParaRPr lang="en-US"/>
          </a:p>
        </p:txBody>
      </p:sp>
    </p:spTree>
    <p:extLst>
      <p:ext uri="{BB962C8B-B14F-4D97-AF65-F5344CB8AC3E}">
        <p14:creationId xmlns:p14="http://schemas.microsoft.com/office/powerpoint/2010/main" val="1387831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A26C4C-ED93-5E40-B7EC-1A7ABE57B733}" type="datetimeFigureOut">
              <a:rPr lang="en-US" smtClean="0"/>
              <a:t>2/29/16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0C481-39FA-644C-9AAA-5FF319C01BC2}" type="slidenum">
              <a:rPr lang="en-US" smtClean="0"/>
              <a:t>‹#›</a:t>
            </a:fld>
            <a:endParaRPr lang="en-US"/>
          </a:p>
        </p:txBody>
      </p:sp>
    </p:spTree>
    <p:extLst>
      <p:ext uri="{BB962C8B-B14F-4D97-AF65-F5344CB8AC3E}">
        <p14:creationId xmlns:p14="http://schemas.microsoft.com/office/powerpoint/2010/main" val="477538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63</a:t>
            </a:fld>
            <a:endParaRPr lang="en-US"/>
          </a:p>
        </p:txBody>
      </p:sp>
    </p:spTree>
    <p:extLst>
      <p:ext uri="{BB962C8B-B14F-4D97-AF65-F5344CB8AC3E}">
        <p14:creationId xmlns:p14="http://schemas.microsoft.com/office/powerpoint/2010/main" val="1367646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88</a:t>
            </a:fld>
            <a:endParaRPr lang="en-US"/>
          </a:p>
        </p:txBody>
      </p:sp>
    </p:spTree>
    <p:extLst>
      <p:ext uri="{BB962C8B-B14F-4D97-AF65-F5344CB8AC3E}">
        <p14:creationId xmlns:p14="http://schemas.microsoft.com/office/powerpoint/2010/main" val="835959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0C481-39FA-644C-9AAA-5FF319C01BC2}" type="slidenum">
              <a:rPr lang="en-US" smtClean="0"/>
              <a:t>117</a:t>
            </a:fld>
            <a:endParaRPr lang="en-US"/>
          </a:p>
        </p:txBody>
      </p:sp>
    </p:spTree>
    <p:extLst>
      <p:ext uri="{BB962C8B-B14F-4D97-AF65-F5344CB8AC3E}">
        <p14:creationId xmlns:p14="http://schemas.microsoft.com/office/powerpoint/2010/main" val="841247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a:t>
            </a:r>
            <a:r>
              <a:rPr lang="en-US" baseline="0" dirty="0" smtClean="0"/>
              <a:t> $</a:t>
            </a:r>
            <a:r>
              <a:rPr lang="en-US" baseline="0" dirty="0" err="1" smtClean="0"/>
              <a:t>provide.factory</a:t>
            </a:r>
            <a:r>
              <a:rPr lang="en-US" baseline="0" dirty="0" smtClean="0"/>
              <a:t> in both</a:t>
            </a:r>
          </a:p>
          <a:p>
            <a:r>
              <a:rPr lang="en-US" baseline="0" dirty="0" smtClean="0"/>
              <a:t>Takes 2 </a:t>
            </a:r>
            <a:r>
              <a:rPr lang="en-US" baseline="0" dirty="0" err="1" smtClean="0"/>
              <a:t>args</a:t>
            </a:r>
            <a:endParaRPr lang="en-US" baseline="0" dirty="0" smtClean="0"/>
          </a:p>
          <a:p>
            <a:endParaRPr lang="en-US" baseline="0" dirty="0" smtClean="0"/>
          </a:p>
          <a:p>
            <a:r>
              <a:rPr lang="en-US" baseline="0" dirty="0" smtClean="0"/>
              <a:t>Provider should only do what is needed</a:t>
            </a:r>
          </a:p>
          <a:p>
            <a:endParaRPr lang="en-US" baseline="0" dirty="0" smtClean="0"/>
          </a:p>
          <a:p>
            <a:r>
              <a:rPr lang="en-US" baseline="0" dirty="0" smtClean="0"/>
              <a:t>(demo) &gt; Underscore format</a:t>
            </a:r>
          </a:p>
        </p:txBody>
      </p:sp>
      <p:sp>
        <p:nvSpPr>
          <p:cNvPr id="4" name="Slide Number Placeholder 3"/>
          <p:cNvSpPr>
            <a:spLocks noGrp="1"/>
          </p:cNvSpPr>
          <p:nvPr>
            <p:ph type="sldNum" sz="quarter" idx="10"/>
          </p:nvPr>
        </p:nvSpPr>
        <p:spPr/>
        <p:txBody>
          <a:bodyPr/>
          <a:lstStyle/>
          <a:p>
            <a:fld id="{96E0C481-39FA-644C-9AAA-5FF319C01BC2}" type="slidenum">
              <a:rPr lang="en-US" smtClean="0"/>
              <a:t>171</a:t>
            </a:fld>
            <a:endParaRPr lang="en-US"/>
          </a:p>
        </p:txBody>
      </p:sp>
    </p:spTree>
    <p:extLst>
      <p:ext uri="{BB962C8B-B14F-4D97-AF65-F5344CB8AC3E}">
        <p14:creationId xmlns:p14="http://schemas.microsoft.com/office/powerpoint/2010/main" val="383973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Jasmine uses $</a:t>
            </a:r>
            <a:r>
              <a:rPr lang="en-US" dirty="0" err="1" smtClean="0"/>
              <a:t>provide.factory</a:t>
            </a:r>
            <a:endParaRPr lang="en-US" dirty="0" smtClean="0"/>
          </a:p>
          <a:p>
            <a:r>
              <a:rPr lang="en-US" dirty="0" smtClean="0"/>
              <a:t>Simplistic</a:t>
            </a:r>
          </a:p>
          <a:p>
            <a:r>
              <a:rPr lang="en-US" dirty="0" smtClean="0"/>
              <a:t>Talk</a:t>
            </a:r>
            <a:r>
              <a:rPr lang="en-US" baseline="0" dirty="0" smtClean="0"/>
              <a:t> through a spy</a:t>
            </a:r>
          </a:p>
          <a:p>
            <a:endParaRPr lang="en-US" baseline="0" dirty="0" smtClean="0"/>
          </a:p>
          <a:p>
            <a:r>
              <a:rPr lang="en-US" baseline="0" dirty="0" smtClean="0"/>
              <a:t>(demo)</a:t>
            </a:r>
            <a:endParaRPr lang="en-US" dirty="0" smtClean="0"/>
          </a:p>
        </p:txBody>
      </p:sp>
      <p:sp>
        <p:nvSpPr>
          <p:cNvPr id="4" name="Slide Number Placeholder 3"/>
          <p:cNvSpPr>
            <a:spLocks noGrp="1"/>
          </p:cNvSpPr>
          <p:nvPr>
            <p:ph type="sldNum" sz="quarter" idx="10"/>
          </p:nvPr>
        </p:nvSpPr>
        <p:spPr/>
        <p:txBody>
          <a:bodyPr/>
          <a:lstStyle/>
          <a:p>
            <a:fld id="{96E0C481-39FA-644C-9AAA-5FF319C01BC2}" type="slidenum">
              <a:rPr lang="en-US" smtClean="0"/>
              <a:t>173</a:t>
            </a:fld>
            <a:endParaRPr lang="en-US"/>
          </a:p>
        </p:txBody>
      </p:sp>
    </p:spTree>
    <p:extLst>
      <p:ext uri="{BB962C8B-B14F-4D97-AF65-F5344CB8AC3E}">
        <p14:creationId xmlns:p14="http://schemas.microsoft.com/office/powerpoint/2010/main" val="1528444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98D209-F362-B44D-97CF-AFBA74F88441}"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28948"/>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286818-5C76-9546-B410-9A9D828819A5}"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37862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55C5EF-2E56-A44B-8597-3375D9DFAB8A}"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508509330"/>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B6ED30-0850-1347-BD90-917B5585DEBB}"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32703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FA16D7-52E9-D246-963E-B14067688DE6}"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100376"/>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1BDAAA-F027-1549-9BE8-E1ACF710FF5D}" type="datetime1">
              <a:rPr lang="en-US" smtClean="0"/>
              <a:t>2/29/16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988849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E0685A-E973-374C-849D-02B7207C1E7D}" type="datetime1">
              <a:rPr lang="en-US" smtClean="0"/>
              <a:t>2/29/16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015320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608878-9225-9B4B-8E3E-165829353C70}" type="datetime1">
              <a:rPr lang="en-US" smtClean="0"/>
              <a:t>2/29/16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58690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542FA2B-8C7B-804D-A79B-894EE20EDCE4}" type="datetime1">
              <a:rPr lang="en-US" smtClean="0"/>
              <a:t>2/29/16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699288526"/>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3CC10F7-50DE-9448-AB3A-4E7876BC288D}" type="datetime1">
              <a:rPr lang="en-US" smtClean="0"/>
              <a:t>2/29/16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4835A8B-4C3B-9C46-9281-F5EB1FED4738}" type="slidenum">
              <a:rPr lang="en-US" smtClean="0"/>
              <a:t>‹#›</a:t>
            </a:fld>
            <a:endParaRPr lang="en-US"/>
          </a:p>
        </p:txBody>
      </p:sp>
    </p:spTree>
    <p:extLst>
      <p:ext uri="{BB962C8B-B14F-4D97-AF65-F5344CB8AC3E}">
        <p14:creationId xmlns:p14="http://schemas.microsoft.com/office/powerpoint/2010/main" val="1911740098"/>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5105B-CC8E-3D4E-9293-479129E31B0C}" type="datetime1">
              <a:rPr lang="en-US" smtClean="0"/>
              <a:t>2/29/16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129843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BCC4294-156C-024A-BF41-3CA81B92D962}" type="datetime1">
              <a:rPr lang="en-US" smtClean="0"/>
              <a:t>2/29/16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4835A8B-4C3B-9C46-9281-F5EB1FED473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272850"/>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Location/"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NgRouteLocation/"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NoHash/"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UIRouter/"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UIRouter/" TargetMode="Externa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UIRouterName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olutions/Basic/"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Basic/" TargetMode="External"/><Relationship Id="rId3" Type="http://schemas.openxmlformats.org/officeDocument/2006/relationships/hyperlink" Target="http://localhost:9081/Products"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odomvc.com/" TargetMode="External"/><Relationship Id="rId3" Type="http://schemas.openxmlformats.org/officeDocument/2006/relationships/hyperlink" Target="https://en.wikipedia.org/wiki/Model&#8211;view&#8211;controller" TargetMode="Externa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amples/Caching/#/" TargetMode="Externa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Caching/#/" TargetMode="Externa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hyperlink" Target="http://tempuri.org/:myParam" TargetMode="External"/><Relationship Id="rId4" Type="http://schemas.openxmlformats.org/officeDocument/2006/relationships/hyperlink" Target="http://tempuri.org/file/:name.:extension" TargetMode="External"/><Relationship Id="rId1" Type="http://schemas.openxmlformats.org/officeDocument/2006/relationships/slideLayout" Target="../slideLayouts/slideLayout2.xml"/><Relationship Id="rId2" Type="http://schemas.openxmlformats.org/officeDocument/2006/relationships/hyperlink" Target="http://tempuri.org/my/file.json" TargetMode="Externa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amples/NgResource" TargetMode="Externa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NgResource/" TargetMode="Externa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Samples/Values/" TargetMode="Externa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Samples/Factories/" TargetMode="Externa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Exercises/Factories/" TargetMode="Externa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Exercises/Services" TargetMode="Externa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ModelOptions/" TargetMode="Externa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Exercises/NgModelOptions/#/" TargetMode="Externa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ngularjs.org/" TargetMode="External"/><Relationship Id="rId3" Type="http://schemas.openxmlformats.org/officeDocument/2006/relationships/hyperlink" Target="https://code.angularjs.org/1.4.8/docs/api" TargetMode="Externa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Validation/" TargetMode="Externa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Exercises/Validation/" TargetMode="Externa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NgMessages/" TargetMode="Externa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Exercises/NgMessages/" TargetMode="Externa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Simple/" TargetMode="Externa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Variables/" TargetMode="Externa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Variables/" TargetMode="Externa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Variables/" TargetMode="Externa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Transclusion/" TargetMode="Externa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Transclusion" TargetMode="Externa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angular-template.html" TargetMode="Externa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first-example.html" TargetMode="Externa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expressions.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Modul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jetbrains.com/webstorm/)" TargetMode="External"/><Relationship Id="rId4" Type="http://schemas.openxmlformats.org/officeDocument/2006/relationships/hyperlink" Target="https://atom.io)/" TargetMode="External"/><Relationship Id="rId5" Type="http://schemas.openxmlformats.org/officeDocument/2006/relationships/hyperlink" Target="https://www.sublimetext.com/" TargetMode="External"/><Relationship Id="rId1" Type="http://schemas.openxmlformats.org/officeDocument/2006/relationships/slideLayout" Target="../slideLayouts/slideLayout2.xml"/><Relationship Id="rId2" Type="http://schemas.openxmlformats.org/officeDocument/2006/relationships/hyperlink" Target="https://code.visualstudio.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WithStat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WithObject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Repeater/"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Option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Option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Click/"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Event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asmine.github.io/"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UnitTesting/Samples/FirstTest/spec.html"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Hierarchy/"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Messa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Scopes/Exercises/Messaging/"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Basics/" TargetMode="External"/><Relationship Id="rId3" Type="http://schemas.openxmlformats.org/officeDocument/2006/relationships/hyperlink" Target="http://localhost:9080/Filters/Samples/FilterObject/"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Ordering/"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Simple/"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Controll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Controller/"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LocalFilter/"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Local/"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ReusableFilter/"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FilterParameters/"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Reusable/"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NgRoute/"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a:t>
            </a:r>
            <a:endParaRPr lang="en-US" dirty="0"/>
          </a:p>
        </p:txBody>
      </p:sp>
      <p:sp>
        <p:nvSpPr>
          <p:cNvPr id="3" name="Subtitle 2"/>
          <p:cNvSpPr>
            <a:spLocks noGrp="1"/>
          </p:cNvSpPr>
          <p:nvPr>
            <p:ph type="subTitle" idx="1"/>
          </p:nvPr>
        </p:nvSpPr>
        <p:spPr/>
        <p:txBody>
          <a:bodyPr/>
          <a:lstStyle/>
          <a:p>
            <a:r>
              <a:rPr lang="en-US" dirty="0" smtClean="0"/>
              <a:t>A better way to </a:t>
            </a:r>
            <a:r>
              <a:rPr lang="en-US" dirty="0" err="1" smtClean="0"/>
              <a:t>Javascript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a:t>
            </a:fld>
            <a:endParaRPr lang="en-US"/>
          </a:p>
        </p:txBody>
      </p:sp>
    </p:spTree>
    <p:extLst>
      <p:ext uri="{BB962C8B-B14F-4D97-AF65-F5344CB8AC3E}">
        <p14:creationId xmlns:p14="http://schemas.microsoft.com/office/powerpoint/2010/main" val="1048566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Ok</a:t>
            </a:r>
            <a:r>
              <a:rPr lang="is-IS" dirty="0" smtClean="0"/>
              <a:t>… Let’s get Started</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a:t>
            </a:fld>
            <a:endParaRPr lang="en-US"/>
          </a:p>
        </p:txBody>
      </p:sp>
    </p:spTree>
    <p:extLst>
      <p:ext uri="{BB962C8B-B14F-4D97-AF65-F5344CB8AC3E}">
        <p14:creationId xmlns:p14="http://schemas.microsoft.com/office/powerpoint/2010/main" val="28954386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Programmatically Moving Between Pages</a:t>
            </a:r>
            <a:endParaRPr lang="en-US" dirty="0"/>
          </a:p>
        </p:txBody>
      </p:sp>
      <p:sp>
        <p:nvSpPr>
          <p:cNvPr id="3" name="Content Placeholder 2"/>
          <p:cNvSpPr>
            <a:spLocks noGrp="1"/>
          </p:cNvSpPr>
          <p:nvPr>
            <p:ph idx="1"/>
          </p:nvPr>
        </p:nvSpPr>
        <p:spPr/>
        <p:txBody>
          <a:bodyPr/>
          <a:lstStyle/>
          <a:p>
            <a:r>
              <a:rPr lang="en-US" dirty="0" smtClean="0"/>
              <a:t>It is very likely that you will also need to move from page to page from within your application</a:t>
            </a:r>
          </a:p>
          <a:p>
            <a:pPr lvl="1"/>
            <a:r>
              <a:rPr lang="en-US" dirty="0" smtClean="0"/>
              <a:t>Imagine having a logout button that needs to redirect to the login page when clicked</a:t>
            </a:r>
          </a:p>
          <a:p>
            <a:pPr lvl="1"/>
            <a:endParaRPr lang="en-US" dirty="0"/>
          </a:p>
          <a:p>
            <a:r>
              <a:rPr lang="en-US" dirty="0" smtClean="0"/>
              <a:t>Angular provides a </a:t>
            </a:r>
            <a:r>
              <a:rPr lang="en-US" b="1" dirty="0" smtClean="0"/>
              <a:t>$location</a:t>
            </a:r>
            <a:r>
              <a:rPr lang="en-US" dirty="0" smtClean="0"/>
              <a:t> service that wraps around JavaScript’s native </a:t>
            </a:r>
            <a:r>
              <a:rPr lang="en-US" b="1" dirty="0" err="1" smtClean="0"/>
              <a:t>window.location</a:t>
            </a:r>
            <a:r>
              <a:rPr lang="en-US" dirty="0" smtClean="0"/>
              <a:t> object</a:t>
            </a:r>
          </a:p>
          <a:p>
            <a:r>
              <a:rPr lang="en-US" dirty="0" smtClean="0"/>
              <a:t>Using the </a:t>
            </a:r>
            <a:r>
              <a:rPr lang="en-US" dirty="0" err="1" smtClean="0"/>
              <a:t>window.location</a:t>
            </a:r>
            <a:r>
              <a:rPr lang="en-US" dirty="0" smtClean="0"/>
              <a:t> instead of </a:t>
            </a:r>
            <a:r>
              <a:rPr lang="en-US" b="1" dirty="0" smtClean="0"/>
              <a:t>$location</a:t>
            </a:r>
            <a:r>
              <a:rPr lang="en-US" dirty="0" smtClean="0"/>
              <a:t> service will cause your page to reload and reset your application state. </a:t>
            </a:r>
          </a:p>
          <a:p>
            <a:r>
              <a:rPr lang="en-US" dirty="0" smtClean="0"/>
              <a:t>In terms of using it, you simply invoke </a:t>
            </a:r>
            <a:r>
              <a:rPr lang="en-US" b="1" dirty="0" smtClean="0"/>
              <a:t>$</a:t>
            </a:r>
            <a:r>
              <a:rPr lang="en-US" b="1" dirty="0" err="1" smtClean="0"/>
              <a:t>location.path</a:t>
            </a:r>
            <a:r>
              <a:rPr lang="en-US" b="1" dirty="0" smtClean="0"/>
              <a:t>(</a:t>
            </a:r>
            <a:r>
              <a:rPr lang="en-US" b="1" dirty="0" err="1" smtClean="0"/>
              <a:t>routePath</a:t>
            </a:r>
            <a:r>
              <a:rPr lang="en-US" b="1" dirty="0" smtClean="0"/>
              <a:t>) </a:t>
            </a:r>
            <a:r>
              <a:rPr lang="en-US" dirty="0" smtClean="0"/>
              <a:t>will programmatically move from your current location to your target location</a:t>
            </a:r>
          </a:p>
          <a:p>
            <a:pPr lvl="1"/>
            <a:r>
              <a:rPr lang="en-US" dirty="0" smtClean="0"/>
              <a:t>The hash mark is assumed; you should </a:t>
            </a:r>
            <a:r>
              <a:rPr lang="en-US" b="1" i="1" u="sng" dirty="0" smtClean="0"/>
              <a:t>not</a:t>
            </a:r>
            <a:r>
              <a:rPr lang="en-US" b="1" i="1" dirty="0" smtClean="0"/>
              <a:t> </a:t>
            </a:r>
            <a:r>
              <a:rPr lang="en-US" dirty="0" smtClean="0"/>
              <a:t>include it in your route </a:t>
            </a:r>
            <a:r>
              <a:rPr lang="en-US" dirty="0" smtClean="0"/>
              <a:t>path</a:t>
            </a:r>
          </a:p>
          <a:p>
            <a:r>
              <a:rPr lang="en-US" dirty="0">
                <a:hlinkClick r:id="rId2"/>
              </a:rPr>
              <a:t>http://localhost:9080/Routing/Samples/NgRouteLocation</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100</a:t>
            </a:fld>
            <a:endParaRPr lang="en-US"/>
          </a:p>
        </p:txBody>
      </p:sp>
    </p:spTree>
    <p:extLst>
      <p:ext uri="{BB962C8B-B14F-4D97-AF65-F5344CB8AC3E}">
        <p14:creationId xmlns:p14="http://schemas.microsoft.com/office/powerpoint/2010/main" val="104861001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localhost:9080/Routing/Exercises/NgRouteLocation/</a:t>
            </a:r>
            <a:endParaRPr lang="en-US" dirty="0" smtClean="0"/>
          </a:p>
          <a:p>
            <a:pPr lvl="1"/>
            <a:r>
              <a:rPr lang="en-US" dirty="0" smtClean="0"/>
              <a:t>Source: /</a:t>
            </a:r>
            <a:r>
              <a:rPr lang="en-US" dirty="0" err="1" smtClean="0"/>
              <a:t>AngularClass</a:t>
            </a:r>
            <a:r>
              <a:rPr lang="en-US" dirty="0" smtClean="0"/>
              <a:t>/Routing/Exercises/</a:t>
            </a:r>
            <a:r>
              <a:rPr lang="en-US" dirty="0" err="1" smtClean="0"/>
              <a:t>NgRouteLocation</a:t>
            </a:r>
            <a:endParaRPr lang="en-US" dirty="0" smtClean="0"/>
          </a:p>
          <a:p>
            <a:endParaRPr lang="en-US" dirty="0"/>
          </a:p>
          <a:p>
            <a:r>
              <a:rPr lang="en-US" dirty="0"/>
              <a:t>In this Lab, you should do the following:</a:t>
            </a:r>
          </a:p>
          <a:p>
            <a:pPr lvl="1"/>
            <a:r>
              <a:rPr lang="en-US" dirty="0" smtClean="0"/>
              <a:t>You will refactor your previous lab to move using the $location variable as opposed to the </a:t>
            </a:r>
            <a:r>
              <a:rPr lang="en-US" dirty="0" err="1" smtClean="0"/>
              <a:t>href</a:t>
            </a:r>
            <a:r>
              <a:rPr lang="en-US" dirty="0" smtClean="0"/>
              <a:t> tags</a:t>
            </a:r>
            <a:endParaRPr lang="en-US" dirty="0"/>
          </a:p>
          <a:p>
            <a:endParaRPr lang="en-US" dirty="0"/>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101</a:t>
            </a:fld>
            <a:endParaRPr lang="en-US"/>
          </a:p>
        </p:txBody>
      </p:sp>
    </p:spTree>
    <p:extLst>
      <p:ext uri="{BB962C8B-B14F-4D97-AF65-F5344CB8AC3E}">
        <p14:creationId xmlns:p14="http://schemas.microsoft.com/office/powerpoint/2010/main" val="148626898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More Hash</a:t>
            </a:r>
            <a:endParaRPr lang="en-US" dirty="0"/>
          </a:p>
        </p:txBody>
      </p:sp>
      <p:sp>
        <p:nvSpPr>
          <p:cNvPr id="3" name="Content Placeholder 2"/>
          <p:cNvSpPr>
            <a:spLocks noGrp="1"/>
          </p:cNvSpPr>
          <p:nvPr>
            <p:ph idx="1"/>
          </p:nvPr>
        </p:nvSpPr>
        <p:spPr/>
        <p:txBody>
          <a:bodyPr/>
          <a:lstStyle/>
          <a:p>
            <a:r>
              <a:rPr lang="en-US" dirty="0" smtClean="0"/>
              <a:t>In most modern browsers you can switch to HTML5 mode for location resolution</a:t>
            </a:r>
          </a:p>
          <a:p>
            <a:endParaRPr lang="en-US" dirty="0"/>
          </a:p>
          <a:p>
            <a:r>
              <a:rPr lang="en-US" dirty="0" smtClean="0"/>
              <a:t>This enables your URLS to be changed from /</a:t>
            </a:r>
            <a:r>
              <a:rPr lang="en-US" dirty="0" err="1" smtClean="0"/>
              <a:t>index.html#myPage</a:t>
            </a:r>
            <a:r>
              <a:rPr lang="en-US" dirty="0" smtClean="0"/>
              <a:t>/22 to /</a:t>
            </a:r>
            <a:r>
              <a:rPr lang="en-US" dirty="0" err="1" smtClean="0"/>
              <a:t>myPage</a:t>
            </a:r>
            <a:r>
              <a:rPr lang="en-US" dirty="0" smtClean="0"/>
              <a:t>/22</a:t>
            </a:r>
          </a:p>
          <a:p>
            <a:pPr lvl="1"/>
            <a:r>
              <a:rPr lang="en-US" dirty="0" smtClean="0"/>
              <a:t>Provides better Search Engine Optimization features</a:t>
            </a:r>
          </a:p>
          <a:p>
            <a:pPr lvl="1"/>
            <a:r>
              <a:rPr lang="en-US" dirty="0" smtClean="0"/>
              <a:t>And makes better use of the browser’s history and cache</a:t>
            </a:r>
          </a:p>
          <a:p>
            <a:pPr lvl="1"/>
            <a:endParaRPr lang="en-US" dirty="0"/>
          </a:p>
          <a:p>
            <a:r>
              <a:rPr lang="en-US" dirty="0" smtClean="0"/>
              <a:t>In the event your browser doesn’t support HTML5, routing it will automatically fall back to hash-based routing</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102</a:t>
            </a:fld>
            <a:endParaRPr lang="en-US"/>
          </a:p>
        </p:txBody>
      </p:sp>
    </p:spTree>
    <p:extLst>
      <p:ext uri="{BB962C8B-B14F-4D97-AF65-F5344CB8AC3E}">
        <p14:creationId xmlns:p14="http://schemas.microsoft.com/office/powerpoint/2010/main" val="206978981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Hash-less Routing</a:t>
            </a:r>
            <a:endParaRPr lang="en-US" dirty="0"/>
          </a:p>
        </p:txBody>
      </p:sp>
      <p:sp>
        <p:nvSpPr>
          <p:cNvPr id="3" name="Content Placeholder 2"/>
          <p:cNvSpPr>
            <a:spLocks noGrp="1"/>
          </p:cNvSpPr>
          <p:nvPr>
            <p:ph idx="1"/>
          </p:nvPr>
        </p:nvSpPr>
        <p:spPr/>
        <p:txBody>
          <a:bodyPr/>
          <a:lstStyle/>
          <a:p>
            <a:r>
              <a:rPr lang="en-US" dirty="0" smtClean="0"/>
              <a:t>In your main modules </a:t>
            </a:r>
            <a:r>
              <a:rPr lang="en-US" b="1" dirty="0" err="1" smtClean="0"/>
              <a:t>config</a:t>
            </a:r>
            <a:r>
              <a:rPr lang="en-US" b="1" dirty="0" smtClean="0"/>
              <a:t> </a:t>
            </a:r>
            <a:r>
              <a:rPr lang="en-US" dirty="0" smtClean="0"/>
              <a:t>routine, you need to add a dependency to the </a:t>
            </a:r>
            <a:r>
              <a:rPr lang="en-US" b="1" dirty="0" smtClean="0"/>
              <a:t>$</a:t>
            </a:r>
            <a:r>
              <a:rPr lang="en-US" b="1" dirty="0" err="1" smtClean="0"/>
              <a:t>locationProvider</a:t>
            </a:r>
            <a:endParaRPr lang="en-US" dirty="0" smtClean="0"/>
          </a:p>
          <a:p>
            <a:pPr marL="292608" lvl="1" indent="0">
              <a:buNone/>
            </a:pPr>
            <a:r>
              <a:rPr lang="en-US" b="1" dirty="0" smtClean="0"/>
              <a:t>$locationProvider.html5Mode(true)</a:t>
            </a:r>
            <a:endParaRPr lang="en-US" b="1" dirty="0"/>
          </a:p>
          <a:p>
            <a:pPr lvl="1"/>
            <a:r>
              <a:rPr lang="en-US" dirty="0" smtClean="0"/>
              <a:t>You can pass an object as an argument instead of a constant as long as it has a property named enabled and it is set to true</a:t>
            </a:r>
          </a:p>
          <a:p>
            <a:pPr lvl="1"/>
            <a:endParaRPr lang="en-US" dirty="0"/>
          </a:p>
          <a:p>
            <a:r>
              <a:rPr lang="en-US" dirty="0" smtClean="0"/>
              <a:t>Lastly, in your </a:t>
            </a:r>
            <a:r>
              <a:rPr lang="en-US" dirty="0" err="1" smtClean="0"/>
              <a:t>index.html</a:t>
            </a:r>
            <a:r>
              <a:rPr lang="en-US" dirty="0" smtClean="0"/>
              <a:t> file you’ll need to set the </a:t>
            </a:r>
            <a:r>
              <a:rPr lang="en-US" b="1" dirty="0" smtClean="0"/>
              <a:t>&lt;base </a:t>
            </a:r>
            <a:r>
              <a:rPr lang="en-US" b="1" dirty="0" err="1" smtClean="0"/>
              <a:t>href</a:t>
            </a:r>
            <a:r>
              <a:rPr lang="en-US" b="1" dirty="0" smtClean="0"/>
              <a:t>=“” /&gt;</a:t>
            </a:r>
            <a:r>
              <a:rPr lang="en-US" dirty="0" smtClean="0"/>
              <a:t> tag to the base URI of the application</a:t>
            </a:r>
          </a:p>
          <a:p>
            <a:pPr lvl="1"/>
            <a:r>
              <a:rPr lang="en-US" dirty="0" smtClean="0"/>
              <a:t>This enables Angular to properly resolve your </a:t>
            </a:r>
            <a:r>
              <a:rPr lang="en-US" dirty="0" smtClean="0"/>
              <a:t>URLs.</a:t>
            </a:r>
          </a:p>
          <a:p>
            <a:pPr lvl="1"/>
            <a:endParaRPr lang="en-US" dirty="0"/>
          </a:p>
          <a:p>
            <a:pPr lvl="1"/>
            <a:endParaRPr lang="en-US" dirty="0" smtClean="0"/>
          </a:p>
          <a:p>
            <a:r>
              <a:rPr lang="en-US" dirty="0">
                <a:hlinkClick r:id="rId2"/>
              </a:rPr>
              <a:t>http://localhost:9080/Routing/Samples/NgRouteNoHash</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103</a:t>
            </a:fld>
            <a:endParaRPr lang="en-US"/>
          </a:p>
        </p:txBody>
      </p:sp>
    </p:spTree>
    <p:extLst>
      <p:ext uri="{BB962C8B-B14F-4D97-AF65-F5344CB8AC3E}">
        <p14:creationId xmlns:p14="http://schemas.microsoft.com/office/powerpoint/2010/main" val="172456144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At UI Router</a:t>
            </a:r>
            <a:endParaRPr lang="en-US" dirty="0"/>
          </a:p>
        </p:txBody>
      </p:sp>
      <p:sp>
        <p:nvSpPr>
          <p:cNvPr id="3" name="Content Placeholder 2"/>
          <p:cNvSpPr>
            <a:spLocks noGrp="1"/>
          </p:cNvSpPr>
          <p:nvPr>
            <p:ph idx="1"/>
          </p:nvPr>
        </p:nvSpPr>
        <p:spPr/>
        <p:txBody>
          <a:bodyPr/>
          <a:lstStyle/>
          <a:p>
            <a:r>
              <a:rPr lang="en-US" dirty="0" smtClean="0"/>
              <a:t>We’ve taken a look at </a:t>
            </a:r>
            <a:r>
              <a:rPr lang="en-US" dirty="0" err="1" smtClean="0"/>
              <a:t>Angular’s</a:t>
            </a:r>
            <a:r>
              <a:rPr lang="en-US" dirty="0" smtClean="0"/>
              <a:t> router; let’s take a look at an alternative routing framework called UI-Router</a:t>
            </a:r>
            <a:endParaRPr lang="en-US" dirty="0"/>
          </a:p>
          <a:p>
            <a:r>
              <a:rPr lang="en-US" dirty="0" smtClean="0"/>
              <a:t>Since 1.2, </a:t>
            </a:r>
            <a:r>
              <a:rPr lang="en-US" dirty="0" err="1" smtClean="0"/>
              <a:t>Angular’s</a:t>
            </a:r>
            <a:r>
              <a:rPr lang="en-US" dirty="0" smtClean="0"/>
              <a:t> routing functionality was separated from the core and as a result this opened the door for third-party routing frameworks.</a:t>
            </a:r>
            <a:endParaRPr lang="en-US" dirty="0"/>
          </a:p>
          <a:p>
            <a:r>
              <a:rPr lang="en-US" dirty="0" smtClean="0"/>
              <a:t>One of the most popular third-party frameworks is UI Router which is sponsored by the Angular UI project.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104</a:t>
            </a:fld>
            <a:endParaRPr lang="en-US"/>
          </a:p>
        </p:txBody>
      </p:sp>
    </p:spTree>
    <p:extLst>
      <p:ext uri="{BB962C8B-B14F-4D97-AF65-F5344CB8AC3E}">
        <p14:creationId xmlns:p14="http://schemas.microsoft.com/office/powerpoint/2010/main" val="167215113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Approach</a:t>
            </a:r>
            <a:endParaRPr lang="en-US" dirty="0"/>
          </a:p>
        </p:txBody>
      </p:sp>
      <p:sp>
        <p:nvSpPr>
          <p:cNvPr id="3" name="Content Placeholder 2"/>
          <p:cNvSpPr>
            <a:spLocks noGrp="1"/>
          </p:cNvSpPr>
          <p:nvPr>
            <p:ph idx="1"/>
          </p:nvPr>
        </p:nvSpPr>
        <p:spPr/>
        <p:txBody>
          <a:bodyPr/>
          <a:lstStyle/>
          <a:p>
            <a:r>
              <a:rPr lang="en-US" dirty="0" smtClean="0"/>
              <a:t>UI Router takes a fundamentally different approach to routing</a:t>
            </a:r>
          </a:p>
          <a:p>
            <a:r>
              <a:rPr lang="en-US" dirty="0" smtClean="0"/>
              <a:t>Unlike NG Router, UI Router is based on states which can associate more than just a URL</a:t>
            </a:r>
          </a:p>
          <a:p>
            <a:r>
              <a:rPr lang="en-US" dirty="0" smtClean="0"/>
              <a:t>This means that states can include a wide array of things</a:t>
            </a:r>
          </a:p>
          <a:p>
            <a:pPr lvl="1"/>
            <a:r>
              <a:rPr lang="en-US" dirty="0" smtClean="0"/>
              <a:t>One or more views</a:t>
            </a:r>
          </a:p>
          <a:p>
            <a:pPr lvl="1"/>
            <a:r>
              <a:rPr lang="en-US" dirty="0" smtClean="0"/>
              <a:t>Sub-views</a:t>
            </a:r>
          </a:p>
          <a:p>
            <a:pPr lvl="1"/>
            <a:r>
              <a:rPr lang="en-US" dirty="0" smtClean="0"/>
              <a:t>Named views</a:t>
            </a:r>
          </a:p>
          <a:p>
            <a:pPr lvl="1"/>
            <a:r>
              <a:rPr lang="en-US" dirty="0" smtClean="0"/>
              <a:t>Controllers</a:t>
            </a:r>
          </a:p>
          <a:p>
            <a:pPr lvl="1"/>
            <a:r>
              <a:rPr lang="en-US" dirty="0" smtClean="0"/>
              <a:t>Templates</a:t>
            </a:r>
            <a:endParaRPr lang="en-US" dirty="0"/>
          </a:p>
          <a:p>
            <a:r>
              <a:rPr lang="en-US" dirty="0" smtClean="0"/>
              <a:t>This provides your application with a low-level state machine.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105</a:t>
            </a:fld>
            <a:endParaRPr lang="en-US"/>
          </a:p>
        </p:txBody>
      </p:sp>
    </p:spTree>
    <p:extLst>
      <p:ext uri="{BB962C8B-B14F-4D97-AF65-F5344CB8AC3E}">
        <p14:creationId xmlns:p14="http://schemas.microsoft.com/office/powerpoint/2010/main" val="135694465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a:t>
            </a:r>
            <a:endParaRPr lang="en-US" dirty="0"/>
          </a:p>
        </p:txBody>
      </p:sp>
      <p:sp>
        <p:nvSpPr>
          <p:cNvPr id="3" name="Content Placeholder 2"/>
          <p:cNvSpPr>
            <a:spLocks noGrp="1"/>
          </p:cNvSpPr>
          <p:nvPr>
            <p:ph idx="1"/>
          </p:nvPr>
        </p:nvSpPr>
        <p:spPr/>
        <p:txBody>
          <a:bodyPr/>
          <a:lstStyle/>
          <a:p>
            <a:r>
              <a:rPr lang="en-US" dirty="0" smtClean="0"/>
              <a:t>UI Router enables your application to support multiple states</a:t>
            </a:r>
          </a:p>
          <a:p>
            <a:r>
              <a:rPr lang="en-US" dirty="0" smtClean="0"/>
              <a:t>To understand this, we can use the example of a light switch which has two states: on or off</a:t>
            </a:r>
          </a:p>
          <a:p>
            <a:r>
              <a:rPr lang="en-US" dirty="0" smtClean="0"/>
              <a:t>For a given state within your application, we can associated the following</a:t>
            </a:r>
          </a:p>
          <a:p>
            <a:pPr lvl="1"/>
            <a:r>
              <a:rPr lang="en-US" dirty="0" smtClean="0"/>
              <a:t>URL</a:t>
            </a:r>
          </a:p>
          <a:p>
            <a:pPr lvl="1"/>
            <a:r>
              <a:rPr lang="en-US" dirty="0" smtClean="0"/>
              <a:t>Controller</a:t>
            </a:r>
          </a:p>
          <a:p>
            <a:pPr lvl="1"/>
            <a:r>
              <a:rPr lang="en-US" dirty="0" smtClean="0"/>
              <a:t>Data</a:t>
            </a:r>
          </a:p>
          <a:p>
            <a:pPr lvl="1"/>
            <a:r>
              <a:rPr lang="en-US" dirty="0" smtClean="0"/>
              <a:t>Views</a:t>
            </a:r>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106</a:t>
            </a:fld>
            <a:endParaRPr lang="en-US"/>
          </a:p>
        </p:txBody>
      </p:sp>
    </p:spTree>
    <p:extLst>
      <p:ext uri="{BB962C8B-B14F-4D97-AF65-F5344CB8AC3E}">
        <p14:creationId xmlns:p14="http://schemas.microsoft.com/office/powerpoint/2010/main" val="33788274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Advantages</a:t>
            </a:r>
            <a:endParaRPr lang="en-US" dirty="0"/>
          </a:p>
        </p:txBody>
      </p:sp>
      <p:sp>
        <p:nvSpPr>
          <p:cNvPr id="3" name="Content Placeholder 2"/>
          <p:cNvSpPr>
            <a:spLocks noGrp="1"/>
          </p:cNvSpPr>
          <p:nvPr>
            <p:ph idx="1"/>
          </p:nvPr>
        </p:nvSpPr>
        <p:spPr/>
        <p:txBody>
          <a:bodyPr/>
          <a:lstStyle/>
          <a:p>
            <a:r>
              <a:rPr lang="en-US" dirty="0" smtClean="0"/>
              <a:t>The largest challenge with </a:t>
            </a:r>
            <a:r>
              <a:rPr lang="en-US" dirty="0" err="1" smtClean="0"/>
              <a:t>Angular’s</a:t>
            </a:r>
            <a:r>
              <a:rPr lang="en-US" dirty="0" smtClean="0"/>
              <a:t> stock routing is that it only supports one view at a time</a:t>
            </a:r>
          </a:p>
          <a:p>
            <a:pPr lvl="1"/>
            <a:r>
              <a:rPr lang="en-US" dirty="0" smtClean="0"/>
              <a:t>Remember, this is implemented by placing only </a:t>
            </a:r>
            <a:r>
              <a:rPr lang="en-US" b="1" i="1" u="sng" dirty="0" smtClean="0"/>
              <a:t>one</a:t>
            </a:r>
            <a:r>
              <a:rPr lang="en-US" dirty="0" smtClean="0"/>
              <a:t> </a:t>
            </a:r>
            <a:r>
              <a:rPr lang="en-US" b="1" dirty="0" smtClean="0"/>
              <a:t>ng-view</a:t>
            </a:r>
            <a:r>
              <a:rPr lang="en-US" dirty="0" smtClean="0"/>
              <a:t> attribute on an element within the Dom</a:t>
            </a:r>
          </a:p>
          <a:p>
            <a:r>
              <a:rPr lang="en-US" dirty="0" smtClean="0"/>
              <a:t>UI Router enables you to use the </a:t>
            </a:r>
            <a:r>
              <a:rPr lang="en-US" b="1" dirty="0" smtClean="0"/>
              <a:t>ng-view</a:t>
            </a:r>
            <a:r>
              <a:rPr lang="en-US" dirty="0"/>
              <a:t> </a:t>
            </a:r>
            <a:r>
              <a:rPr lang="en-US" dirty="0" smtClean="0"/>
              <a:t>equivalent multiple times in a single view</a:t>
            </a:r>
          </a:p>
          <a:p>
            <a:pPr lvl="1"/>
            <a:r>
              <a:rPr lang="en-US" dirty="0" smtClean="0"/>
              <a:t>These views and states can be nested inside of sub view’s as well</a:t>
            </a:r>
          </a:p>
          <a:p>
            <a:r>
              <a:rPr lang="en-US" dirty="0" smtClean="0"/>
              <a:t>UI Router’s parameter handling is super flexible compared to mapping in </a:t>
            </a:r>
            <a:r>
              <a:rPr lang="en-US" b="1" dirty="0" smtClean="0"/>
              <a:t>ng-route</a:t>
            </a:r>
          </a:p>
        </p:txBody>
      </p:sp>
      <p:sp>
        <p:nvSpPr>
          <p:cNvPr id="4" name="Slide Number Placeholder 3"/>
          <p:cNvSpPr>
            <a:spLocks noGrp="1"/>
          </p:cNvSpPr>
          <p:nvPr>
            <p:ph type="sldNum" sz="quarter" idx="12"/>
          </p:nvPr>
        </p:nvSpPr>
        <p:spPr/>
        <p:txBody>
          <a:bodyPr/>
          <a:lstStyle/>
          <a:p>
            <a:fld id="{B4835A8B-4C3B-9C46-9281-F5EB1FED4738}" type="slidenum">
              <a:rPr lang="en-US" smtClean="0"/>
              <a:t>107</a:t>
            </a:fld>
            <a:endParaRPr lang="en-US"/>
          </a:p>
        </p:txBody>
      </p:sp>
    </p:spTree>
    <p:extLst>
      <p:ext uri="{BB962C8B-B14F-4D97-AF65-F5344CB8AC3E}">
        <p14:creationId xmlns:p14="http://schemas.microsoft.com/office/powerpoint/2010/main" val="118054136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 we’re going to need to start out by modifying our HTML</a:t>
            </a:r>
          </a:p>
          <a:p>
            <a:r>
              <a:rPr lang="en-US" dirty="0" smtClean="0"/>
              <a:t>We’re first going to need to add a script reference to the UI-Router framework files</a:t>
            </a:r>
          </a:p>
          <a:p>
            <a:r>
              <a:rPr lang="en-US" dirty="0" smtClean="0"/>
              <a:t>We’re also going to want to place the </a:t>
            </a:r>
            <a:r>
              <a:rPr lang="en-US" b="1" dirty="0" err="1" smtClean="0"/>
              <a:t>ui</a:t>
            </a:r>
            <a:r>
              <a:rPr lang="en-US" b="1" dirty="0" smtClean="0"/>
              <a:t>-view</a:t>
            </a:r>
            <a:r>
              <a:rPr lang="en-US" dirty="0" smtClean="0"/>
              <a:t> attribute on the element you’d like to inject your templates into for the given view</a:t>
            </a:r>
          </a:p>
          <a:p>
            <a:r>
              <a:rPr lang="en-US" dirty="0" smtClean="0"/>
              <a:t>Lastly, we’re going to potentially add </a:t>
            </a:r>
            <a:r>
              <a:rPr lang="en-US" b="1" dirty="0" err="1" smtClean="0"/>
              <a:t>ui-sref</a:t>
            </a:r>
            <a:r>
              <a:rPr lang="en-US" dirty="0" smtClean="0"/>
              <a:t> directives to navigate from one view to the next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108</a:t>
            </a:fld>
            <a:endParaRPr lang="en-US"/>
          </a:p>
        </p:txBody>
      </p:sp>
    </p:spTree>
    <p:extLst>
      <p:ext uri="{BB962C8B-B14F-4D97-AF65-F5344CB8AC3E}">
        <p14:creationId xmlns:p14="http://schemas.microsoft.com/office/powerpoint/2010/main" val="181996201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a:t>
            </a:r>
            <a:r>
              <a:rPr lang="en-US" b="1" dirty="0" smtClean="0"/>
              <a:t> </a:t>
            </a:r>
            <a:r>
              <a:rPr lang="en-US" dirty="0" smtClean="0"/>
              <a:t> we’re going to need to add </a:t>
            </a:r>
            <a:r>
              <a:rPr lang="en-US" b="1" dirty="0" err="1" smtClean="0"/>
              <a:t>ui</a:t>
            </a:r>
            <a:r>
              <a:rPr lang="en-US" b="1" dirty="0" smtClean="0"/>
              <a:t>-router</a:t>
            </a:r>
            <a:r>
              <a:rPr lang="en-US" dirty="0" smtClean="0"/>
              <a:t> as as dependency for our module</a:t>
            </a:r>
          </a:p>
          <a:p>
            <a:r>
              <a:rPr lang="en-US" dirty="0" smtClean="0"/>
              <a:t>We’re going to configure the routes that we want to use inside of the </a:t>
            </a:r>
            <a:r>
              <a:rPr lang="en-US" b="1" dirty="0" err="1" smtClean="0"/>
              <a:t>config</a:t>
            </a:r>
            <a:r>
              <a:rPr lang="en-US" dirty="0" smtClean="0"/>
              <a:t> phase</a:t>
            </a:r>
          </a:p>
          <a:p>
            <a:r>
              <a:rPr lang="en-US" dirty="0" smtClean="0"/>
              <a:t>We want to pass both the </a:t>
            </a:r>
            <a:r>
              <a:rPr lang="en-US" b="1" dirty="0" smtClean="0"/>
              <a:t>$</a:t>
            </a:r>
            <a:r>
              <a:rPr lang="en-US" b="1" dirty="0" err="1" smtClean="0"/>
              <a:t>stateProvider</a:t>
            </a:r>
            <a:r>
              <a:rPr lang="en-US" b="1" dirty="0" smtClean="0"/>
              <a:t> </a:t>
            </a:r>
            <a:r>
              <a:rPr lang="en-US" dirty="0" smtClean="0"/>
              <a:t>and the </a:t>
            </a:r>
            <a:r>
              <a:rPr lang="en-US" b="1" dirty="0" smtClean="0"/>
              <a:t>$</a:t>
            </a:r>
            <a:r>
              <a:rPr lang="en-US" b="1" dirty="0" err="1" smtClean="0"/>
              <a:t>urlRouterProvider</a:t>
            </a:r>
            <a:r>
              <a:rPr lang="en-US" dirty="0"/>
              <a:t> </a:t>
            </a:r>
            <a:r>
              <a:rPr lang="en-US" dirty="0" smtClean="0"/>
              <a:t>as </a:t>
            </a:r>
            <a:r>
              <a:rPr lang="en-US" dirty="0" err="1" smtClean="0"/>
              <a:t>depdendencies</a:t>
            </a:r>
            <a:r>
              <a:rPr lang="en-US" dirty="0" smtClean="0"/>
              <a:t> in the </a:t>
            </a:r>
            <a:r>
              <a:rPr lang="en-US" dirty="0" err="1" smtClean="0"/>
              <a:t>config</a:t>
            </a:r>
            <a:r>
              <a:rPr lang="en-US" dirty="0" smtClean="0"/>
              <a:t> method</a:t>
            </a:r>
          </a:p>
          <a:p>
            <a:r>
              <a:rPr lang="en-US" b="1" dirty="0" smtClean="0"/>
              <a:t>$</a:t>
            </a:r>
            <a:r>
              <a:rPr lang="en-US" b="1" dirty="0" err="1" smtClean="0"/>
              <a:t>stateProvider</a:t>
            </a:r>
            <a:r>
              <a:rPr lang="en-US" b="1" dirty="0" smtClean="0"/>
              <a:t> </a:t>
            </a:r>
            <a:r>
              <a:rPr lang="en-US" dirty="0" smtClean="0"/>
              <a:t> is what we will use to configure our routes</a:t>
            </a:r>
          </a:p>
          <a:p>
            <a:r>
              <a:rPr lang="en-US" b="1" dirty="0" smtClean="0"/>
              <a:t>$</a:t>
            </a:r>
            <a:r>
              <a:rPr lang="en-US" b="1" dirty="0" err="1" smtClean="0"/>
              <a:t>urlRouterProvider</a:t>
            </a:r>
            <a:r>
              <a:rPr lang="en-US" dirty="0" smtClean="0"/>
              <a:t> will be used to handle bad/invalid URLs</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109</a:t>
            </a:fld>
            <a:endParaRPr lang="en-US"/>
          </a:p>
        </p:txBody>
      </p:sp>
    </p:spTree>
    <p:extLst>
      <p:ext uri="{BB962C8B-B14F-4D97-AF65-F5344CB8AC3E}">
        <p14:creationId xmlns:p14="http://schemas.microsoft.com/office/powerpoint/2010/main" val="768892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Topics</a:t>
            </a:r>
          </a:p>
          <a:p>
            <a:pPr lvl="1"/>
            <a:r>
              <a:rPr lang="en-US" dirty="0" smtClean="0"/>
              <a:t>Brief History of JavaScript</a:t>
            </a:r>
          </a:p>
          <a:p>
            <a:pPr lvl="1"/>
            <a:r>
              <a:rPr lang="en-US" dirty="0" smtClean="0"/>
              <a:t>Some Design Concepts</a:t>
            </a:r>
          </a:p>
          <a:p>
            <a:pPr lvl="2"/>
            <a:r>
              <a:rPr lang="en-US" dirty="0" smtClean="0"/>
              <a:t>Model View Controller (MVC)</a:t>
            </a:r>
          </a:p>
          <a:p>
            <a:pPr lvl="2"/>
            <a:r>
              <a:rPr lang="en-US" dirty="0" smtClean="0"/>
              <a:t>Dependency Injection (DI)</a:t>
            </a:r>
          </a:p>
          <a:p>
            <a:pPr lvl="1"/>
            <a:r>
              <a:rPr lang="en-US" dirty="0"/>
              <a:t>What is Angular? </a:t>
            </a:r>
            <a:r>
              <a:rPr lang="en-US" dirty="0" smtClean="0"/>
              <a:t>And Why?</a:t>
            </a:r>
          </a:p>
          <a:p>
            <a:pPr lvl="1"/>
            <a:r>
              <a:rPr lang="en-US" dirty="0" smtClean="0"/>
              <a:t>Setting up our first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a:t>
            </a:fld>
            <a:endParaRPr lang="en-US"/>
          </a:p>
        </p:txBody>
      </p:sp>
    </p:spTree>
    <p:extLst>
      <p:ext uri="{BB962C8B-B14F-4D97-AF65-F5344CB8AC3E}">
        <p14:creationId xmlns:p14="http://schemas.microsoft.com/office/powerpoint/2010/main" val="118750556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Configuration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setup a new state using </a:t>
            </a:r>
            <a:r>
              <a:rPr lang="en-US" b="1" dirty="0" smtClean="0"/>
              <a:t>$</a:t>
            </a:r>
            <a:r>
              <a:rPr lang="en-US" b="1" dirty="0" err="1" smtClean="0"/>
              <a:t>stateProvider.state</a:t>
            </a:r>
            <a:r>
              <a:rPr lang="en-US" b="1" dirty="0" smtClean="0"/>
              <a:t>(name, {})</a:t>
            </a:r>
          </a:p>
          <a:p>
            <a:r>
              <a:rPr lang="en-US" dirty="0" smtClean="0"/>
              <a:t>The name is a string that must be unique for the application </a:t>
            </a:r>
          </a:p>
          <a:p>
            <a:pPr lvl="1"/>
            <a:r>
              <a:rPr lang="en-US" dirty="0" smtClean="0"/>
              <a:t>We can relate our states by using the the dot notation (ex parent, </a:t>
            </a:r>
            <a:r>
              <a:rPr lang="en-US" dirty="0" err="1" smtClean="0"/>
              <a:t>parent.child</a:t>
            </a:r>
            <a:r>
              <a:rPr lang="en-US" dirty="0" smtClean="0"/>
              <a:t>)</a:t>
            </a:r>
          </a:p>
          <a:p>
            <a:r>
              <a:rPr lang="en-US" dirty="0" smtClean="0"/>
              <a:t>We have a couple of options for specifying our template</a:t>
            </a:r>
          </a:p>
          <a:p>
            <a:pPr lvl="1"/>
            <a:r>
              <a:rPr lang="en-US" b="1" dirty="0" smtClean="0"/>
              <a:t>template – </a:t>
            </a:r>
            <a:r>
              <a:rPr lang="en-US" dirty="0" smtClean="0"/>
              <a:t>A string containing the HTML</a:t>
            </a:r>
          </a:p>
          <a:p>
            <a:pPr lvl="1"/>
            <a:r>
              <a:rPr lang="en-US" b="1" dirty="0" err="1" smtClean="0"/>
              <a:t>templateURL</a:t>
            </a:r>
            <a:r>
              <a:rPr lang="en-US" dirty="0" smtClean="0"/>
              <a:t> – A virtual path to a file that contains or template</a:t>
            </a:r>
          </a:p>
          <a:p>
            <a:pPr lvl="1"/>
            <a:r>
              <a:rPr lang="en-US" b="1" dirty="0" err="1" smtClean="0"/>
              <a:t>templateProvider</a:t>
            </a:r>
            <a:r>
              <a:rPr lang="en-US" b="1" dirty="0" smtClean="0"/>
              <a:t> </a:t>
            </a:r>
            <a:r>
              <a:rPr lang="en-US" dirty="0" smtClean="0"/>
              <a:t>– A function that returns a string</a:t>
            </a:r>
            <a:endParaRPr lang="en-US" b="1" dirty="0" smtClean="0"/>
          </a:p>
          <a:p>
            <a:r>
              <a:rPr lang="en-US" dirty="0" smtClean="0"/>
              <a:t>We also have a couple of choices for the controller</a:t>
            </a:r>
          </a:p>
          <a:p>
            <a:pPr lvl="1"/>
            <a:r>
              <a:rPr lang="en-US" b="1" dirty="0"/>
              <a:t>c</a:t>
            </a:r>
            <a:r>
              <a:rPr lang="en-US" b="1" dirty="0" smtClean="0"/>
              <a:t>ontroller</a:t>
            </a:r>
            <a:r>
              <a:rPr lang="en-US" dirty="0" smtClean="0"/>
              <a:t> – function or string name of the controller</a:t>
            </a:r>
          </a:p>
          <a:p>
            <a:pPr lvl="1"/>
            <a:r>
              <a:rPr lang="en-US" b="1" dirty="0" err="1" smtClean="0"/>
              <a:t>controllerProvider</a:t>
            </a:r>
            <a:r>
              <a:rPr lang="en-US" b="1" dirty="0" smtClean="0"/>
              <a:t> – </a:t>
            </a:r>
            <a:r>
              <a:rPr lang="en-US" dirty="0" smtClean="0"/>
              <a:t>Injectable function which returns the actual controller function or the controller name as a string</a:t>
            </a:r>
          </a:p>
          <a:p>
            <a:r>
              <a:rPr lang="en-US" b="1" dirty="0" err="1" smtClean="0"/>
              <a:t>url</a:t>
            </a:r>
            <a:r>
              <a:rPr lang="en-US" b="1" dirty="0" smtClean="0"/>
              <a:t> - </a:t>
            </a:r>
            <a:r>
              <a:rPr lang="en-US" dirty="0" smtClean="0"/>
              <a:t> The </a:t>
            </a:r>
            <a:r>
              <a:rPr lang="en-US" dirty="0" err="1" smtClean="0"/>
              <a:t>url</a:t>
            </a:r>
            <a:r>
              <a:rPr lang="en-US" dirty="0" smtClean="0"/>
              <a:t> with the appropriate parameter configuration</a:t>
            </a:r>
          </a:p>
          <a:p>
            <a:r>
              <a:rPr lang="en-US" b="1" dirty="0"/>
              <a:t>d</a:t>
            </a:r>
            <a:r>
              <a:rPr lang="en-US" b="1" dirty="0" smtClean="0"/>
              <a:t>ata – </a:t>
            </a:r>
            <a:r>
              <a:rPr lang="en-US" dirty="0" smtClean="0"/>
              <a:t>Attached custom data that is available for the given state</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110</a:t>
            </a:fld>
            <a:endParaRPr lang="en-US"/>
          </a:p>
        </p:txBody>
      </p:sp>
    </p:spTree>
    <p:extLst>
      <p:ext uri="{BB962C8B-B14F-4D97-AF65-F5344CB8AC3E}">
        <p14:creationId xmlns:p14="http://schemas.microsoft.com/office/powerpoint/2010/main" val="188234636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UI-Router’s URI Parameters</a:t>
            </a:r>
            <a:endParaRPr lang="en-US" dirty="0"/>
          </a:p>
        </p:txBody>
      </p:sp>
      <p:sp>
        <p:nvSpPr>
          <p:cNvPr id="3" name="Content Placeholder 2"/>
          <p:cNvSpPr>
            <a:spLocks noGrp="1"/>
          </p:cNvSpPr>
          <p:nvPr>
            <p:ph idx="1"/>
          </p:nvPr>
        </p:nvSpPr>
        <p:spPr/>
        <p:txBody>
          <a:bodyPr/>
          <a:lstStyle/>
          <a:p>
            <a:r>
              <a:rPr lang="en-US" dirty="0" smtClean="0"/>
              <a:t>UI Router is also able to handle named parameters inside of the URI configuration. </a:t>
            </a:r>
          </a:p>
          <a:p>
            <a:endParaRPr lang="en-US" dirty="0" smtClean="0"/>
          </a:p>
          <a:p>
            <a:r>
              <a:rPr lang="en-US" b="1" dirty="0" smtClean="0"/>
              <a:t>/</a:t>
            </a:r>
            <a:r>
              <a:rPr lang="en-US" b="1" dirty="0"/>
              <a:t>foo/:bar/</a:t>
            </a:r>
            <a:r>
              <a:rPr lang="en-US" b="1" dirty="0" err="1"/>
              <a:t>baz</a:t>
            </a:r>
            <a:r>
              <a:rPr lang="en-US" b="1" dirty="0"/>
              <a:t> </a:t>
            </a:r>
            <a:r>
              <a:rPr lang="en-US" dirty="0"/>
              <a:t>: Get everything after /foo but before /</a:t>
            </a:r>
            <a:r>
              <a:rPr lang="en-US" dirty="0" err="1"/>
              <a:t>baz</a:t>
            </a:r>
            <a:r>
              <a:rPr lang="en-US" dirty="0"/>
              <a:t> as the parameter bar </a:t>
            </a:r>
          </a:p>
          <a:p>
            <a:r>
              <a:rPr lang="en-US" b="1" dirty="0"/>
              <a:t>/foo/*bar </a:t>
            </a:r>
            <a:r>
              <a:rPr lang="en-US" dirty="0"/>
              <a:t>: Get everything after '/foo' as 'bar' (including other URL components</a:t>
            </a:r>
          </a:p>
          <a:p>
            <a:r>
              <a:rPr lang="en-US" b="1" dirty="0"/>
              <a:t>/foo/{bar} </a:t>
            </a:r>
            <a:r>
              <a:rPr lang="en-US" dirty="0"/>
              <a:t>: As :bar, different parameter id syntax</a:t>
            </a:r>
          </a:p>
          <a:p>
            <a:r>
              <a:rPr lang="en-US" b="1" dirty="0"/>
              <a:t>/foo/{</a:t>
            </a:r>
            <a:r>
              <a:rPr lang="en-US" b="1" dirty="0" err="1"/>
              <a:t>bar:int</a:t>
            </a:r>
            <a:r>
              <a:rPr lang="en-US" b="1" dirty="0"/>
              <a:t>} </a:t>
            </a:r>
            <a:r>
              <a:rPr lang="en-US" dirty="0"/>
              <a:t>: bar should be an integer, types can be custom-defined</a:t>
            </a:r>
          </a:p>
          <a:p>
            <a:r>
              <a:rPr lang="en-US" b="1" dirty="0"/>
              <a:t>/foo/{</a:t>
            </a:r>
            <a:r>
              <a:rPr lang="en-US" b="1" dirty="0" err="1"/>
              <a:t>bar:A-Z</a:t>
            </a:r>
            <a:r>
              <a:rPr lang="en-US" b="1" dirty="0"/>
              <a:t>[a-z]+} </a:t>
            </a:r>
            <a:r>
              <a:rPr lang="en-US" dirty="0"/>
              <a:t>: regular expression; bar should be comprised of only one or more lower or uppercase letters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111</a:t>
            </a:fld>
            <a:endParaRPr lang="en-US"/>
          </a:p>
        </p:txBody>
      </p:sp>
    </p:spTree>
    <p:extLst>
      <p:ext uri="{BB962C8B-B14F-4D97-AF65-F5344CB8AC3E}">
        <p14:creationId xmlns:p14="http://schemas.microsoft.com/office/powerpoint/2010/main" val="74532496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Types</a:t>
            </a:r>
            <a:endParaRPr lang="en-US" dirty="0"/>
          </a:p>
        </p:txBody>
      </p:sp>
      <p:sp>
        <p:nvSpPr>
          <p:cNvPr id="3" name="Content Placeholder 2"/>
          <p:cNvSpPr>
            <a:spLocks noGrp="1"/>
          </p:cNvSpPr>
          <p:nvPr>
            <p:ph idx="1"/>
          </p:nvPr>
        </p:nvSpPr>
        <p:spPr/>
        <p:txBody>
          <a:bodyPr>
            <a:normAutofit/>
          </a:bodyPr>
          <a:lstStyle/>
          <a:p>
            <a:r>
              <a:rPr lang="en-US" dirty="0" smtClean="0"/>
              <a:t>UI Router has the ability to defined the parameter’s data type. You are able to define your own types as well</a:t>
            </a:r>
            <a:endParaRPr lang="en-US" dirty="0"/>
          </a:p>
          <a:p>
            <a:r>
              <a:rPr lang="en-US" dirty="0" smtClean="0"/>
              <a:t>Here are some of the predefined types:</a:t>
            </a:r>
          </a:p>
          <a:p>
            <a:pPr lvl="1"/>
            <a:r>
              <a:rPr lang="en-US" b="1" dirty="0"/>
              <a:t>string</a:t>
            </a:r>
          </a:p>
          <a:p>
            <a:pPr lvl="1"/>
            <a:r>
              <a:rPr lang="en-US" b="1" dirty="0" err="1"/>
              <a:t>int</a:t>
            </a:r>
            <a:r>
              <a:rPr lang="en-US" dirty="0"/>
              <a:t> (must pass </a:t>
            </a:r>
            <a:r>
              <a:rPr lang="en-US" dirty="0" err="1"/>
              <a:t>parseInt</a:t>
            </a:r>
            <a:r>
              <a:rPr lang="en-US" dirty="0"/>
              <a:t>() )</a:t>
            </a:r>
          </a:p>
          <a:p>
            <a:pPr lvl="1"/>
            <a:r>
              <a:rPr lang="en-US" b="1" dirty="0" err="1"/>
              <a:t>bool</a:t>
            </a:r>
            <a:r>
              <a:rPr lang="en-US" dirty="0"/>
              <a:t> (zero or one, not true or false)</a:t>
            </a:r>
          </a:p>
          <a:p>
            <a:pPr lvl="1"/>
            <a:r>
              <a:rPr lang="en-US" b="1" dirty="0"/>
              <a:t>date</a:t>
            </a:r>
            <a:r>
              <a:rPr lang="en-US" dirty="0"/>
              <a:t> (</a:t>
            </a:r>
            <a:r>
              <a:rPr lang="en-US" dirty="0" err="1"/>
              <a:t>yyyy</a:t>
            </a:r>
            <a:r>
              <a:rPr lang="en-US" dirty="0"/>
              <a:t>-MM-</a:t>
            </a:r>
            <a:r>
              <a:rPr lang="en-US" dirty="0" err="1"/>
              <a:t>dd</a:t>
            </a:r>
            <a:r>
              <a:rPr lang="en-US" dirty="0"/>
              <a:t> only)</a:t>
            </a:r>
          </a:p>
          <a:p>
            <a:pPr lvl="1"/>
            <a:r>
              <a:rPr lang="en-US" b="1" dirty="0" err="1"/>
              <a:t>json</a:t>
            </a:r>
            <a:endParaRPr lang="en-US" b="1" dirty="0"/>
          </a:p>
          <a:p>
            <a:pPr lvl="1"/>
            <a:r>
              <a:rPr lang="en-US" b="1" dirty="0"/>
              <a:t>any</a:t>
            </a:r>
            <a:r>
              <a:rPr lang="en-US" dirty="0"/>
              <a:t> (no real validation on the type, the default)</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112</a:t>
            </a:fld>
            <a:endParaRPr lang="en-US"/>
          </a:p>
        </p:txBody>
      </p:sp>
    </p:spTree>
    <p:extLst>
      <p:ext uri="{BB962C8B-B14F-4D97-AF65-F5344CB8AC3E}">
        <p14:creationId xmlns:p14="http://schemas.microsoft.com/office/powerpoint/2010/main" val="143220304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Changes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Lastly, we’re going to want to be able to access these parameters from within our controllers</a:t>
            </a:r>
          </a:p>
          <a:p>
            <a:r>
              <a:rPr lang="en-US" dirty="0" smtClean="0"/>
              <a:t>In order to do this, we need to add the </a:t>
            </a:r>
            <a:r>
              <a:rPr lang="en-US" b="1" dirty="0" smtClean="0"/>
              <a:t>$</a:t>
            </a:r>
            <a:r>
              <a:rPr lang="en-US" b="1" dirty="0" err="1" smtClean="0"/>
              <a:t>stateParams</a:t>
            </a:r>
            <a:r>
              <a:rPr lang="en-US" dirty="0" smtClean="0"/>
              <a:t> dependency to our controller</a:t>
            </a:r>
          </a:p>
          <a:p>
            <a:r>
              <a:rPr lang="en-US" dirty="0"/>
              <a:t>Suppose this controller:</a:t>
            </a:r>
          </a:p>
          <a:p>
            <a:pPr marL="292608" lvl="1" indent="0">
              <a:buNone/>
            </a:pPr>
            <a:r>
              <a:rPr lang="en-US" b="1" dirty="0" err="1"/>
              <a:t>app.controller</a:t>
            </a:r>
            <a:r>
              <a:rPr lang="en-US" b="1" dirty="0"/>
              <a:t>(“</a:t>
            </a:r>
            <a:r>
              <a:rPr lang="en-US" b="1" dirty="0" err="1"/>
              <a:t>DetailController</a:t>
            </a:r>
            <a:r>
              <a:rPr lang="en-US" b="1" dirty="0"/>
              <a:t>”, [“$scope”, function($scope) { </a:t>
            </a:r>
          </a:p>
          <a:p>
            <a:pPr marL="292608" lvl="1" indent="0">
              <a:buNone/>
            </a:pPr>
            <a:endParaRPr lang="en-US" b="1" dirty="0"/>
          </a:p>
          <a:p>
            <a:pPr marL="292608" lvl="1" indent="0">
              <a:buNone/>
            </a:pPr>
            <a:r>
              <a:rPr lang="en-US" b="1" dirty="0"/>
              <a:t>});</a:t>
            </a:r>
          </a:p>
          <a:p>
            <a:r>
              <a:rPr lang="en-US" dirty="0"/>
              <a:t>We need to change it to this:</a:t>
            </a:r>
          </a:p>
          <a:p>
            <a:pPr marL="292608" lvl="1" indent="0">
              <a:buNone/>
            </a:pPr>
            <a:r>
              <a:rPr lang="en-US" b="1" dirty="0" err="1"/>
              <a:t>app.controller</a:t>
            </a:r>
            <a:r>
              <a:rPr lang="en-US" b="1" dirty="0"/>
              <a:t>(“</a:t>
            </a:r>
            <a:r>
              <a:rPr lang="en-US" b="1" dirty="0" err="1"/>
              <a:t>DetailController</a:t>
            </a:r>
            <a:r>
              <a:rPr lang="en-US" b="1" dirty="0"/>
              <a:t>”, [“$scope”, </a:t>
            </a:r>
            <a:r>
              <a:rPr lang="en-US" b="1" dirty="0" smtClean="0"/>
              <a:t>“$</a:t>
            </a:r>
            <a:r>
              <a:rPr lang="en-US" b="1" dirty="0"/>
              <a:t> </a:t>
            </a:r>
            <a:r>
              <a:rPr lang="en-US" b="1" dirty="0" err="1"/>
              <a:t>stateParams</a:t>
            </a:r>
            <a:r>
              <a:rPr lang="en-US" dirty="0"/>
              <a:t> </a:t>
            </a:r>
            <a:r>
              <a:rPr lang="en-US" b="1" dirty="0" smtClean="0"/>
              <a:t>”,  </a:t>
            </a:r>
            <a:r>
              <a:rPr lang="en-US" b="1" dirty="0"/>
              <a:t>function($scope, </a:t>
            </a:r>
            <a:r>
              <a:rPr lang="en-US" b="1" dirty="0" smtClean="0"/>
              <a:t>$</a:t>
            </a:r>
            <a:r>
              <a:rPr lang="en-US" b="1" dirty="0"/>
              <a:t> </a:t>
            </a:r>
            <a:r>
              <a:rPr lang="en-US" b="1" dirty="0" err="1"/>
              <a:t>stateParams</a:t>
            </a:r>
            <a:r>
              <a:rPr lang="en-US" dirty="0"/>
              <a:t> </a:t>
            </a:r>
            <a:r>
              <a:rPr lang="en-US" b="1" dirty="0" smtClean="0"/>
              <a:t>) </a:t>
            </a:r>
            <a:r>
              <a:rPr lang="en-US" b="1" dirty="0"/>
              <a:t>{ </a:t>
            </a:r>
            <a:endParaRPr lang="en-US" b="1" dirty="0" smtClean="0"/>
          </a:p>
          <a:p>
            <a:pPr marL="292608" lvl="1" indent="0">
              <a:buNone/>
            </a:pPr>
            <a:endParaRPr lang="en-US" b="1" dirty="0" smtClean="0"/>
          </a:p>
          <a:p>
            <a:pPr marL="292608" lvl="1" indent="0">
              <a:buNone/>
            </a:pPr>
            <a:r>
              <a:rPr lang="en-US" b="1" dirty="0" smtClean="0"/>
              <a:t>});</a:t>
            </a:r>
            <a:endParaRPr lang="en-US" b="1" dirty="0"/>
          </a:p>
          <a:p>
            <a:pPr marL="292608" lvl="1" indent="0">
              <a:buNone/>
            </a:pPr>
            <a:r>
              <a:rPr lang="en-US" b="1" dirty="0"/>
              <a:t>	</a:t>
            </a:r>
            <a:endParaRPr lang="en-US" dirty="0"/>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113</a:t>
            </a:fld>
            <a:endParaRPr lang="en-US"/>
          </a:p>
        </p:txBody>
      </p:sp>
    </p:spTree>
    <p:extLst>
      <p:ext uri="{BB962C8B-B14F-4D97-AF65-F5344CB8AC3E}">
        <p14:creationId xmlns:p14="http://schemas.microsoft.com/office/powerpoint/2010/main" val="33361115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Navigating Between States</a:t>
            </a:r>
            <a:endParaRPr lang="en-US" dirty="0"/>
          </a:p>
        </p:txBody>
      </p:sp>
      <p:sp>
        <p:nvSpPr>
          <p:cNvPr id="3" name="Content Placeholder 2"/>
          <p:cNvSpPr>
            <a:spLocks noGrp="1"/>
          </p:cNvSpPr>
          <p:nvPr>
            <p:ph idx="1"/>
          </p:nvPr>
        </p:nvSpPr>
        <p:spPr/>
        <p:txBody>
          <a:bodyPr/>
          <a:lstStyle/>
          <a:p>
            <a:r>
              <a:rPr lang="en-US" dirty="0" smtClean="0"/>
              <a:t>From our controllers we can use the: </a:t>
            </a:r>
            <a:r>
              <a:rPr lang="en-US" b="1" dirty="0"/>
              <a:t>$</a:t>
            </a:r>
            <a:r>
              <a:rPr lang="en-US" b="1" dirty="0" err="1"/>
              <a:t>state.go</a:t>
            </a:r>
            <a:r>
              <a:rPr lang="en-US" b="1" dirty="0"/>
              <a:t>(</a:t>
            </a:r>
            <a:r>
              <a:rPr lang="en-US" b="1" dirty="0" err="1"/>
              <a:t>stateName</a:t>
            </a:r>
            <a:r>
              <a:rPr lang="en-US" b="1" dirty="0"/>
              <a:t>); </a:t>
            </a:r>
            <a:r>
              <a:rPr lang="en-US" dirty="0" smtClean="0"/>
              <a:t>where </a:t>
            </a:r>
            <a:r>
              <a:rPr lang="en-US" b="1" dirty="0" err="1" smtClean="0"/>
              <a:t>stateName</a:t>
            </a:r>
            <a:r>
              <a:rPr lang="en-US" b="1" dirty="0" smtClean="0"/>
              <a:t> </a:t>
            </a:r>
            <a:r>
              <a:rPr lang="en-US" dirty="0"/>
              <a:t>can </a:t>
            </a:r>
            <a:r>
              <a:rPr lang="en-US" dirty="0" smtClean="0"/>
              <a:t>be referenced by the following patterns </a:t>
            </a:r>
            <a:endParaRPr lang="en-US" dirty="0"/>
          </a:p>
          <a:p>
            <a:pPr lvl="1"/>
            <a:r>
              <a:rPr lang="en-US" b="1" dirty="0" smtClean="0"/>
              <a:t>'</a:t>
            </a:r>
            <a:r>
              <a:rPr lang="en-US" b="1" dirty="0" err="1" smtClean="0"/>
              <a:t>parent.child</a:t>
            </a:r>
            <a:r>
              <a:rPr lang="en-US" b="1" dirty="0" smtClean="0"/>
              <a:t>’ – </a:t>
            </a:r>
            <a:r>
              <a:rPr lang="en-US" dirty="0" smtClean="0"/>
              <a:t>absolute path</a:t>
            </a:r>
            <a:endParaRPr lang="en-US" b="1" dirty="0" smtClean="0"/>
          </a:p>
          <a:p>
            <a:pPr lvl="1"/>
            <a:r>
              <a:rPr lang="en-US" b="1" dirty="0" smtClean="0"/>
              <a:t>'^’ – </a:t>
            </a:r>
            <a:r>
              <a:rPr lang="en-US" dirty="0" smtClean="0"/>
              <a:t>navigate to the parent state</a:t>
            </a:r>
            <a:endParaRPr lang="en-US" b="1" dirty="0" smtClean="0"/>
          </a:p>
          <a:p>
            <a:pPr lvl="1"/>
            <a:r>
              <a:rPr lang="en-US" b="1" dirty="0" smtClean="0"/>
              <a:t>'^.</a:t>
            </a:r>
            <a:r>
              <a:rPr lang="en-US" b="1" dirty="0" err="1" smtClean="0"/>
              <a:t>otherChild</a:t>
            </a:r>
            <a:r>
              <a:rPr lang="en-US" b="1" dirty="0" smtClean="0"/>
              <a:t>’ – </a:t>
            </a:r>
            <a:r>
              <a:rPr lang="en-US" dirty="0" smtClean="0"/>
              <a:t>A sibling state to the current state</a:t>
            </a:r>
            <a:endParaRPr lang="en-US" b="1" dirty="0" smtClean="0"/>
          </a:p>
          <a:p>
            <a:pPr lvl="1"/>
            <a:r>
              <a:rPr lang="en-US" b="1" dirty="0" smtClean="0"/>
              <a:t>'.</a:t>
            </a:r>
            <a:r>
              <a:rPr lang="en-US" b="1" dirty="0" err="1" smtClean="0"/>
              <a:t>child.grandChild</a:t>
            </a:r>
            <a:r>
              <a:rPr lang="en-US" b="1" dirty="0" smtClean="0"/>
              <a:t>’ – </a:t>
            </a:r>
            <a:r>
              <a:rPr lang="en-US" dirty="0" smtClean="0"/>
              <a:t>A relative path from the current state</a:t>
            </a:r>
            <a:endParaRPr lang="en-US" b="1" dirty="0" smtClean="0"/>
          </a:p>
          <a:p>
            <a:r>
              <a:rPr lang="en-US" dirty="0" smtClean="0"/>
              <a:t>From our view, we can use the </a:t>
            </a:r>
            <a:r>
              <a:rPr lang="en-US" b="1" dirty="0" err="1" smtClean="0"/>
              <a:t>ui-sref</a:t>
            </a:r>
            <a:r>
              <a:rPr lang="en-US" dirty="0" smtClean="0"/>
              <a:t> directive. You can use the same </a:t>
            </a:r>
            <a:r>
              <a:rPr lang="en-US" dirty="0" err="1" smtClean="0"/>
              <a:t>pathing</a:t>
            </a:r>
            <a:r>
              <a:rPr lang="en-US" dirty="0" smtClean="0"/>
              <a:t> rules that we used from our controllers</a:t>
            </a:r>
          </a:p>
          <a:p>
            <a:pPr lvl="1"/>
            <a:r>
              <a:rPr lang="en-US" dirty="0" smtClean="0"/>
              <a:t>In the event parameters are needed, the following format can be used </a:t>
            </a:r>
            <a:r>
              <a:rPr lang="en-US" b="1" dirty="0" err="1" smtClean="0"/>
              <a:t>ui-sref</a:t>
            </a:r>
            <a:r>
              <a:rPr lang="en-US" b="1" dirty="0"/>
              <a:t>='</a:t>
            </a:r>
            <a:r>
              <a:rPr lang="en-US" b="1" dirty="0" err="1"/>
              <a:t>stateName</a:t>
            </a:r>
            <a:r>
              <a:rPr lang="en-US" b="1" dirty="0" smtClean="0"/>
              <a:t>({arg1: </a:t>
            </a:r>
            <a:r>
              <a:rPr lang="en-US" b="1" dirty="0"/>
              <a:t>val1, </a:t>
            </a:r>
            <a:r>
              <a:rPr lang="en-US" b="1" dirty="0" smtClean="0"/>
              <a:t>arg2: </a:t>
            </a:r>
            <a:r>
              <a:rPr lang="en-US" b="1" dirty="0"/>
              <a:t>val2</a:t>
            </a:r>
            <a:r>
              <a:rPr lang="en-US" b="1" dirty="0" smtClean="0"/>
              <a: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114</a:t>
            </a:fld>
            <a:endParaRPr lang="en-US"/>
          </a:p>
        </p:txBody>
      </p:sp>
    </p:spTree>
    <p:extLst>
      <p:ext uri="{BB962C8B-B14F-4D97-AF65-F5344CB8AC3E}">
        <p14:creationId xmlns:p14="http://schemas.microsoft.com/office/powerpoint/2010/main" val="102257581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States And Views</a:t>
            </a:r>
            <a:endParaRPr lang="en-US" dirty="0"/>
          </a:p>
        </p:txBody>
      </p:sp>
      <p:sp>
        <p:nvSpPr>
          <p:cNvPr id="3" name="Content Placeholder 2"/>
          <p:cNvSpPr>
            <a:spLocks noGrp="1"/>
          </p:cNvSpPr>
          <p:nvPr>
            <p:ph idx="1"/>
          </p:nvPr>
        </p:nvSpPr>
        <p:spPr/>
        <p:txBody>
          <a:bodyPr/>
          <a:lstStyle/>
          <a:p>
            <a:r>
              <a:rPr lang="en-US" dirty="0" smtClean="0"/>
              <a:t>Both parents and children can have their own </a:t>
            </a:r>
            <a:r>
              <a:rPr lang="en-US" b="1" dirty="0" err="1" smtClean="0"/>
              <a:t>ui</a:t>
            </a:r>
            <a:r>
              <a:rPr lang="en-US" b="1" dirty="0" smtClean="0"/>
              <a:t>-view </a:t>
            </a:r>
            <a:r>
              <a:rPr lang="en-US" dirty="0" smtClean="0"/>
              <a:t>nested in their template</a:t>
            </a:r>
          </a:p>
          <a:p>
            <a:r>
              <a:rPr lang="en-US" dirty="0" smtClean="0"/>
              <a:t>They might present a different combination of the view components based on the current state of the </a:t>
            </a:r>
            <a:r>
              <a:rPr lang="en-US" dirty="0" smtClean="0"/>
              <a:t>application</a:t>
            </a:r>
          </a:p>
          <a:p>
            <a:endParaRPr lang="en-US" dirty="0"/>
          </a:p>
          <a:p>
            <a:r>
              <a:rPr lang="en-US" dirty="0">
                <a:hlinkClick r:id="rId2"/>
              </a:rPr>
              <a:t>http://</a:t>
            </a:r>
            <a:r>
              <a:rPr lang="en-US" dirty="0" smtClean="0">
                <a:hlinkClick r:id="rId2"/>
              </a:rPr>
              <a:t>localhost:9080/Routing/Samples/UIRouter/</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115</a:t>
            </a:fld>
            <a:endParaRPr lang="en-US"/>
          </a:p>
        </p:txBody>
      </p:sp>
    </p:spTree>
    <p:extLst>
      <p:ext uri="{BB962C8B-B14F-4D97-AF65-F5344CB8AC3E}">
        <p14:creationId xmlns:p14="http://schemas.microsoft.com/office/powerpoint/2010/main" val="158994980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http://localhost:9080/Routing/Exercises/UIRouter</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/Routing/Exercises/</a:t>
            </a:r>
            <a:r>
              <a:rPr lang="en-US" dirty="0" err="1" smtClean="0"/>
              <a:t>UIRouter</a:t>
            </a:r>
            <a:endParaRPr lang="en-US" dirty="0"/>
          </a:p>
          <a:p>
            <a:endParaRPr lang="en-US" dirty="0"/>
          </a:p>
          <a:p>
            <a:r>
              <a:rPr lang="en-US" dirty="0"/>
              <a:t>In this Lab, you should do the following:</a:t>
            </a:r>
          </a:p>
          <a:p>
            <a:pPr lvl="1"/>
            <a:r>
              <a:rPr lang="en-US" dirty="0" smtClean="0"/>
              <a:t>You will need to configure your views to support states</a:t>
            </a:r>
          </a:p>
          <a:p>
            <a:pPr lvl="1"/>
            <a:r>
              <a:rPr lang="en-US" dirty="0" smtClean="0"/>
              <a:t>Setup your state configuration in your app module </a:t>
            </a:r>
            <a:r>
              <a:rPr lang="en-US" dirty="0" err="1" smtClean="0"/>
              <a:t>config</a:t>
            </a:r>
            <a:r>
              <a:rPr lang="en-US" dirty="0" smtClean="0"/>
              <a:t> </a:t>
            </a:r>
          </a:p>
          <a:p>
            <a:pPr lvl="1"/>
            <a:r>
              <a:rPr lang="en-US" dirty="0" smtClean="0"/>
              <a:t>Wire your index page to support </a:t>
            </a:r>
            <a:r>
              <a:rPr lang="en-US" dirty="0" err="1" smtClean="0"/>
              <a:t>ui</a:t>
            </a:r>
            <a:r>
              <a:rPr lang="en-US" dirty="0" smtClean="0"/>
              <a:t>-view</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116</a:t>
            </a:fld>
            <a:endParaRPr lang="en-US"/>
          </a:p>
        </p:txBody>
      </p:sp>
    </p:spTree>
    <p:extLst>
      <p:ext uri="{BB962C8B-B14F-4D97-AF65-F5344CB8AC3E}">
        <p14:creationId xmlns:p14="http://schemas.microsoft.com/office/powerpoint/2010/main" val="179471283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Views</a:t>
            </a:r>
            <a:endParaRPr lang="en-US" dirty="0"/>
          </a:p>
        </p:txBody>
      </p:sp>
      <p:sp>
        <p:nvSpPr>
          <p:cNvPr id="3" name="Content Placeholder 2"/>
          <p:cNvSpPr>
            <a:spLocks noGrp="1"/>
          </p:cNvSpPr>
          <p:nvPr>
            <p:ph idx="1"/>
          </p:nvPr>
        </p:nvSpPr>
        <p:spPr/>
        <p:txBody>
          <a:bodyPr/>
          <a:lstStyle/>
          <a:p>
            <a:r>
              <a:rPr lang="en-US" dirty="0" smtClean="0"/>
              <a:t>A HTML file can contain multiple; </a:t>
            </a:r>
            <a:r>
              <a:rPr lang="en-US" b="1" dirty="0" err="1" smtClean="0"/>
              <a:t>ui</a:t>
            </a:r>
            <a:r>
              <a:rPr lang="en-US" b="1" dirty="0" smtClean="0"/>
              <a:t>-view </a:t>
            </a:r>
            <a:r>
              <a:rPr lang="en-US" dirty="0" smtClean="0"/>
              <a:t>can be used as many times as you would like</a:t>
            </a:r>
          </a:p>
          <a:p>
            <a:r>
              <a:rPr lang="en-US" dirty="0" smtClean="0"/>
              <a:t>In order to do this, the </a:t>
            </a:r>
            <a:r>
              <a:rPr lang="en-US" b="1" dirty="0" err="1" smtClean="0"/>
              <a:t>ui</a:t>
            </a:r>
            <a:r>
              <a:rPr lang="en-US" b="1" dirty="0" smtClean="0"/>
              <a:t>-view</a:t>
            </a:r>
            <a:r>
              <a:rPr lang="en-US" dirty="0" smtClean="0"/>
              <a:t> attribute must now be given a name so that the </a:t>
            </a:r>
            <a:r>
              <a:rPr lang="en-US" b="1" dirty="0" smtClean="0"/>
              <a:t>$</a:t>
            </a:r>
            <a:r>
              <a:rPr lang="en-US" b="1" dirty="0" err="1" smtClean="0"/>
              <a:t>stateProvider</a:t>
            </a:r>
            <a:r>
              <a:rPr lang="en-US" b="1" dirty="0" smtClean="0"/>
              <a:t> </a:t>
            </a:r>
            <a:r>
              <a:rPr lang="en-US" dirty="0" smtClean="0"/>
              <a:t>can find it</a:t>
            </a:r>
          </a:p>
          <a:p>
            <a:pPr marL="292608" lvl="1" indent="0">
              <a:buNone/>
            </a:pPr>
            <a:r>
              <a:rPr lang="en-US" b="1" dirty="0" smtClean="0"/>
              <a:t>&lt;</a:t>
            </a:r>
            <a:r>
              <a:rPr lang="en-US" b="1" dirty="0"/>
              <a:t>div </a:t>
            </a:r>
            <a:r>
              <a:rPr lang="en-US" b="1" dirty="0" err="1"/>
              <a:t>ui</a:t>
            </a:r>
            <a:r>
              <a:rPr lang="en-US" b="1" dirty="0"/>
              <a:t>-view</a:t>
            </a:r>
            <a:r>
              <a:rPr lang="en-US" b="1" dirty="0" smtClean="0"/>
              <a:t>=”</a:t>
            </a:r>
            <a:r>
              <a:rPr lang="en-US" b="1" dirty="0" err="1" smtClean="0"/>
              <a:t>firstView</a:t>
            </a:r>
            <a:r>
              <a:rPr lang="en-US" b="1" dirty="0" smtClean="0"/>
              <a:t>"&gt;&lt;/</a:t>
            </a:r>
            <a:r>
              <a:rPr lang="en-US" b="1" dirty="0"/>
              <a:t>div&gt;</a:t>
            </a:r>
            <a:br>
              <a:rPr lang="en-US" b="1" dirty="0"/>
            </a:br>
            <a:r>
              <a:rPr lang="en-US" b="1" dirty="0"/>
              <a:t>&lt;div </a:t>
            </a:r>
            <a:r>
              <a:rPr lang="en-US" b="1" dirty="0" err="1"/>
              <a:t>ui</a:t>
            </a:r>
            <a:r>
              <a:rPr lang="en-US" b="1" dirty="0"/>
              <a:t>-view</a:t>
            </a:r>
            <a:r>
              <a:rPr lang="en-US" b="1" dirty="0" smtClean="0"/>
              <a:t>=”</a:t>
            </a:r>
            <a:r>
              <a:rPr lang="en-US" b="1" dirty="0" err="1" smtClean="0"/>
              <a:t>secondView</a:t>
            </a:r>
            <a:r>
              <a:rPr lang="en-US" b="1" dirty="0" smtClean="0"/>
              <a:t>"&gt;&lt;/</a:t>
            </a:r>
            <a:r>
              <a:rPr lang="en-US" b="1" dirty="0"/>
              <a:t>div</a:t>
            </a:r>
            <a:r>
              <a:rPr lang="en-US" b="1" dirty="0" smtClean="0"/>
              <a:t>&gt;</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117</a:t>
            </a:fld>
            <a:endParaRPr lang="en-US"/>
          </a:p>
        </p:txBody>
      </p:sp>
    </p:spTree>
    <p:extLst>
      <p:ext uri="{BB962C8B-B14F-4D97-AF65-F5344CB8AC3E}">
        <p14:creationId xmlns:p14="http://schemas.microsoft.com/office/powerpoint/2010/main" val="20542834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Of Named Views</a:t>
            </a:r>
            <a:endParaRPr lang="en-US" dirty="0"/>
          </a:p>
        </p:txBody>
      </p:sp>
      <p:sp>
        <p:nvSpPr>
          <p:cNvPr id="3" name="Content Placeholder 2"/>
          <p:cNvSpPr>
            <a:spLocks noGrp="1"/>
          </p:cNvSpPr>
          <p:nvPr>
            <p:ph idx="1"/>
          </p:nvPr>
        </p:nvSpPr>
        <p:spPr/>
        <p:txBody>
          <a:bodyPr>
            <a:normAutofit/>
          </a:bodyPr>
          <a:lstStyle/>
          <a:p>
            <a:r>
              <a:rPr lang="en-US" dirty="0" smtClean="0"/>
              <a:t>To support naming, there will need to be changes to the configuration of the states in the </a:t>
            </a:r>
            <a:r>
              <a:rPr lang="en-US" b="1" dirty="0" smtClean="0"/>
              <a:t>$</a:t>
            </a:r>
            <a:r>
              <a:rPr lang="en-US" b="1" dirty="0" err="1" smtClean="0"/>
              <a:t>stateProvider</a:t>
            </a:r>
            <a:endParaRPr lang="en-US" dirty="0" smtClean="0"/>
          </a:p>
          <a:p>
            <a:r>
              <a:rPr lang="en-US" dirty="0" smtClean="0"/>
              <a:t>Instead of using a </a:t>
            </a:r>
            <a:r>
              <a:rPr lang="en-US" b="1" dirty="0" err="1" smtClean="0"/>
              <a:t>templateUrl</a:t>
            </a:r>
            <a:r>
              <a:rPr lang="en-US" b="1" dirty="0" smtClean="0"/>
              <a:t>, </a:t>
            </a:r>
            <a:r>
              <a:rPr lang="en-US" b="1" dirty="0" err="1" smtClean="0"/>
              <a:t>templateProvider</a:t>
            </a:r>
            <a:r>
              <a:rPr lang="en-US" b="1" dirty="0" smtClean="0"/>
              <a:t>, or </a:t>
            </a:r>
            <a:r>
              <a:rPr lang="en-US" dirty="0" smtClean="0"/>
              <a:t>template, you will create a new configuration element named </a:t>
            </a:r>
            <a:r>
              <a:rPr lang="en-US" b="1" dirty="0" smtClean="0"/>
              <a:t>views.</a:t>
            </a:r>
          </a:p>
          <a:p>
            <a:pPr lvl="1"/>
            <a:r>
              <a:rPr lang="en-US" dirty="0" smtClean="0"/>
              <a:t>When adding a </a:t>
            </a:r>
            <a:r>
              <a:rPr lang="en-US" b="1" dirty="0" smtClean="0"/>
              <a:t>views </a:t>
            </a:r>
            <a:r>
              <a:rPr lang="en-US" dirty="0" smtClean="0"/>
              <a:t>configuration, it will ignore the template configurations</a:t>
            </a:r>
            <a:endParaRPr lang="en-US" b="1" dirty="0" smtClean="0"/>
          </a:p>
          <a:p>
            <a:pPr lvl="1"/>
            <a:endParaRPr lang="en-US" dirty="0" smtClean="0"/>
          </a:p>
          <a:p>
            <a:r>
              <a:rPr lang="en-US" sz="1800" b="1" dirty="0" smtClean="0">
                <a:latin typeface="Courier New" panose="02070309020205020404" pitchFamily="49" charset="0"/>
              </a:rPr>
              <a:t>$</a:t>
            </a:r>
            <a:r>
              <a:rPr lang="en-US" sz="1800" b="1" dirty="0" err="1" smtClean="0">
                <a:latin typeface="Courier New" panose="02070309020205020404" pitchFamily="49" charset="0"/>
              </a:rPr>
              <a:t>stateProvider.state</a:t>
            </a:r>
            <a:r>
              <a:rPr lang="en-US" sz="1800" b="1" dirty="0" smtClean="0">
                <a:latin typeface="Courier New" panose="02070309020205020404" pitchFamily="49" charset="0"/>
              </a:rPr>
              <a:t>(</a:t>
            </a:r>
            <a:r>
              <a:rPr lang="en-US" sz="1800" b="1" dirty="0" err="1" smtClean="0">
                <a:latin typeface="Courier New" panose="02070309020205020404" pitchFamily="49" charset="0"/>
              </a:rPr>
              <a:t>appState</a:t>
            </a:r>
            <a:r>
              <a:rPr lang="en-US" sz="1800" b="1" dirty="0" smtClean="0">
                <a:latin typeface="Courier New" panose="02070309020205020404" pitchFamily="49" charset="0"/>
              </a:rPr>
              <a:t>', </a:t>
            </a:r>
            <a:r>
              <a:rPr lang="en-US" sz="1800" b="1" dirty="0">
                <a:latin typeface="Courier New" panose="02070309020205020404" pitchFamily="49" charset="0"/>
              </a:rPr>
              <a:t>{</a:t>
            </a:r>
            <a:br>
              <a:rPr lang="en-US" sz="1800" b="1" dirty="0">
                <a:latin typeface="Courier New" panose="02070309020205020404" pitchFamily="49" charset="0"/>
              </a:rPr>
            </a:br>
            <a:r>
              <a:rPr lang="en-US" sz="1800" b="1" dirty="0">
                <a:latin typeface="Courier New" panose="02070309020205020404" pitchFamily="49" charset="0"/>
              </a:rPr>
              <a:t>  views: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firstView</a:t>
            </a:r>
            <a:r>
              <a:rPr lang="en-US" sz="1800" b="1" dirty="0" smtClean="0">
                <a:latin typeface="Courier New" panose="02070309020205020404" pitchFamily="49" charset="0"/>
              </a:rPr>
              <a:t>: </a:t>
            </a:r>
            <a:r>
              <a:rPr lang="en-US" sz="1800" b="1" dirty="0">
                <a:latin typeface="Courier New" panose="02070309020205020404" pitchFamily="49" charset="0"/>
              </a:rPr>
              <a:t>{ ...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secondView</a:t>
            </a:r>
            <a:r>
              <a:rPr lang="en-US" sz="1800" b="1" dirty="0" smtClean="0">
                <a:latin typeface="Courier New" panose="02070309020205020404" pitchFamily="49" charset="0"/>
              </a:rPr>
              <a:t>: </a:t>
            </a:r>
            <a:r>
              <a:rPr lang="en-US" sz="1800" b="1" dirty="0">
                <a:latin typeface="Courier New" panose="02070309020205020404" pitchFamily="49" charset="0"/>
              </a:rPr>
              <a:t>{ ... </a:t>
            </a:r>
            <a:r>
              <a:rPr lang="en-US" sz="1800" b="1" dirty="0" smtClean="0">
                <a:latin typeface="Courier New" panose="02070309020205020404" pitchFamily="49" charset="0"/>
              </a:rPr>
              <a:t>}</a:t>
            </a:r>
            <a:r>
              <a:rPr lang="en-US" sz="1800" b="1" dirty="0">
                <a:latin typeface="Courier New" panose="02070309020205020404" pitchFamily="49" charset="0"/>
              </a:rPr>
              <a:t/>
            </a:r>
            <a:br>
              <a:rPr lang="en-US" sz="1800" b="1" dirty="0">
                <a:latin typeface="Courier New" panose="02070309020205020404" pitchFamily="49" charset="0"/>
              </a:rPr>
            </a:br>
            <a:r>
              <a:rPr lang="en-US" sz="1800" b="1" dirty="0">
                <a:latin typeface="Courier New" panose="02070309020205020404" pitchFamily="49" charset="0"/>
              </a:rPr>
              <a: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118</a:t>
            </a:fld>
            <a:endParaRPr lang="en-US"/>
          </a:p>
        </p:txBody>
      </p:sp>
    </p:spTree>
    <p:extLst>
      <p:ext uri="{BB962C8B-B14F-4D97-AF65-F5344CB8AC3E}">
        <p14:creationId xmlns:p14="http://schemas.microsoft.com/office/powerpoint/2010/main" val="118190742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http://localhost:9080/Routing/Exercises/UIRouterNamed</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/Routing/Exercises/</a:t>
            </a:r>
            <a:r>
              <a:rPr lang="en-US" dirty="0" err="1" smtClean="0"/>
              <a:t>UIRouterNamed</a:t>
            </a:r>
            <a:endParaRPr lang="en-US" dirty="0"/>
          </a:p>
          <a:p>
            <a:endParaRPr lang="en-US" dirty="0"/>
          </a:p>
          <a:p>
            <a:r>
              <a:rPr lang="en-US" dirty="0"/>
              <a:t>In this Lab, you should do the following:</a:t>
            </a:r>
          </a:p>
          <a:p>
            <a:pPr lvl="1"/>
            <a:r>
              <a:rPr lang="en-US" dirty="0" smtClean="0"/>
              <a:t>Change your app to use name views for the default state</a:t>
            </a:r>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119</a:t>
            </a:fld>
            <a:endParaRPr lang="en-US"/>
          </a:p>
        </p:txBody>
      </p:sp>
    </p:spTree>
    <p:extLst>
      <p:ext uri="{BB962C8B-B14F-4D97-AF65-F5344CB8AC3E}">
        <p14:creationId xmlns:p14="http://schemas.microsoft.com/office/powerpoint/2010/main" val="192487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In JavaScript</a:t>
            </a:r>
            <a:endParaRPr lang="en-US" dirty="0"/>
          </a:p>
        </p:txBody>
      </p:sp>
      <p:sp>
        <p:nvSpPr>
          <p:cNvPr id="3" name="Content Placeholder 2"/>
          <p:cNvSpPr>
            <a:spLocks noGrp="1"/>
          </p:cNvSpPr>
          <p:nvPr>
            <p:ph idx="1"/>
          </p:nvPr>
        </p:nvSpPr>
        <p:spPr/>
        <p:txBody>
          <a:bodyPr/>
          <a:lstStyle/>
          <a:p>
            <a:r>
              <a:rPr lang="en-US" dirty="0" smtClean="0"/>
              <a:t>JavaScript came into being to create a cleaner and richer client experience. </a:t>
            </a:r>
          </a:p>
          <a:p>
            <a:r>
              <a:rPr lang="en-US" dirty="0" smtClean="0"/>
              <a:t>JavaScript interpreters are browser specific</a:t>
            </a:r>
          </a:p>
          <a:p>
            <a:pPr lvl="1"/>
            <a:r>
              <a:rPr lang="en-US" dirty="0" err="1" smtClean="0"/>
              <a:t>WebKit</a:t>
            </a:r>
            <a:r>
              <a:rPr lang="en-US" dirty="0" smtClean="0"/>
              <a:t>, Google V8, </a:t>
            </a:r>
            <a:r>
              <a:rPr lang="en-US" dirty="0"/>
              <a:t>Chakra</a:t>
            </a:r>
            <a:endParaRPr lang="en-US" dirty="0" smtClean="0"/>
          </a:p>
          <a:p>
            <a:r>
              <a:rPr lang="en-US" dirty="0" smtClean="0"/>
              <a:t>Over the last decade there have been a number of different client libraries built on top of JavaScript to enable quicker development and target multiple browsers.</a:t>
            </a:r>
          </a:p>
          <a:p>
            <a:pPr lvl="1"/>
            <a:r>
              <a:rPr lang="en-US" dirty="0" smtClean="0"/>
              <a:t>Ex: </a:t>
            </a:r>
            <a:r>
              <a:rPr lang="en-US" dirty="0" err="1" smtClean="0"/>
              <a:t>Jquery</a:t>
            </a:r>
            <a:r>
              <a:rPr lang="en-US" dirty="0" smtClean="0"/>
              <a:t>, </a:t>
            </a:r>
            <a:r>
              <a:rPr lang="en-US" dirty="0" err="1" smtClean="0"/>
              <a:t>Backbone.js</a:t>
            </a:r>
            <a:r>
              <a:rPr lang="en-US" dirty="0" smtClean="0"/>
              <a:t>, Dojo</a:t>
            </a:r>
          </a:p>
          <a:p>
            <a:r>
              <a:rPr lang="en-US" dirty="0" smtClean="0"/>
              <a:t>JavaScript is quickly becoming, if not already, the most popular programming language in the world.</a:t>
            </a:r>
          </a:p>
        </p:txBody>
      </p:sp>
      <p:sp>
        <p:nvSpPr>
          <p:cNvPr id="4" name="Slide Number Placeholder 3"/>
          <p:cNvSpPr>
            <a:spLocks noGrp="1"/>
          </p:cNvSpPr>
          <p:nvPr>
            <p:ph type="sldNum" sz="quarter" idx="12"/>
          </p:nvPr>
        </p:nvSpPr>
        <p:spPr/>
        <p:txBody>
          <a:bodyPr/>
          <a:lstStyle/>
          <a:p>
            <a:fld id="{B4835A8B-4C3B-9C46-9281-F5EB1FED4738}" type="slidenum">
              <a:rPr lang="en-US" smtClean="0"/>
              <a:t>12</a:t>
            </a:fld>
            <a:endParaRPr lang="en-US"/>
          </a:p>
        </p:txBody>
      </p:sp>
    </p:spTree>
    <p:extLst>
      <p:ext uri="{BB962C8B-B14F-4D97-AF65-F5344CB8AC3E}">
        <p14:creationId xmlns:p14="http://schemas.microsoft.com/office/powerpoint/2010/main" val="55185141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120</a:t>
            </a:fld>
            <a:endParaRPr lang="en-US"/>
          </a:p>
        </p:txBody>
      </p:sp>
    </p:spTree>
    <p:extLst>
      <p:ext uri="{BB962C8B-B14F-4D97-AF65-F5344CB8AC3E}">
        <p14:creationId xmlns:p14="http://schemas.microsoft.com/office/powerpoint/2010/main" val="101836159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US" dirty="0"/>
          </a:p>
        </p:txBody>
      </p:sp>
      <p:sp>
        <p:nvSpPr>
          <p:cNvPr id="3" name="Content Placeholder 2"/>
          <p:cNvSpPr>
            <a:spLocks noGrp="1"/>
          </p:cNvSpPr>
          <p:nvPr>
            <p:ph idx="1"/>
          </p:nvPr>
        </p:nvSpPr>
        <p:spPr/>
        <p:txBody>
          <a:bodyPr/>
          <a:lstStyle/>
          <a:p>
            <a:r>
              <a:rPr lang="en-US" dirty="0" smtClean="0"/>
              <a:t>Promises</a:t>
            </a:r>
          </a:p>
          <a:p>
            <a:r>
              <a:rPr lang="en-US" dirty="0" smtClean="0"/>
              <a:t>$http</a:t>
            </a:r>
          </a:p>
          <a:p>
            <a:r>
              <a:rPr lang="en-US" dirty="0" smtClean="0"/>
              <a:t>Caching </a:t>
            </a:r>
          </a:p>
          <a:p>
            <a:r>
              <a:rPr lang="en-US" dirty="0" smtClean="0"/>
              <a:t>Ng-resource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121</a:t>
            </a:fld>
            <a:endParaRPr lang="en-US"/>
          </a:p>
        </p:txBody>
      </p:sp>
    </p:spTree>
    <p:extLst>
      <p:ext uri="{BB962C8B-B14F-4D97-AF65-F5344CB8AC3E}">
        <p14:creationId xmlns:p14="http://schemas.microsoft.com/office/powerpoint/2010/main" val="122403677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Promises</a:t>
            </a:r>
            <a:endParaRPr lang="en-US" dirty="0"/>
          </a:p>
        </p:txBody>
      </p:sp>
      <p:sp>
        <p:nvSpPr>
          <p:cNvPr id="3" name="Content Placeholder 2"/>
          <p:cNvSpPr>
            <a:spLocks noGrp="1"/>
          </p:cNvSpPr>
          <p:nvPr>
            <p:ph idx="1"/>
          </p:nvPr>
        </p:nvSpPr>
        <p:spPr/>
        <p:txBody>
          <a:bodyPr>
            <a:normAutofit/>
          </a:bodyPr>
          <a:lstStyle/>
          <a:p>
            <a:r>
              <a:rPr lang="en-US" dirty="0" smtClean="0"/>
              <a:t>JavaScript is a single-threaded execution engine. As a result, it does not block or wait for processes that interact with external sources to respond (ex HTTP, IO).</a:t>
            </a:r>
          </a:p>
          <a:p>
            <a:r>
              <a:rPr lang="en-US" dirty="0" smtClean="0"/>
              <a:t>Promises look to address this issue.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122</a:t>
            </a:fld>
            <a:endParaRPr lang="en-US"/>
          </a:p>
        </p:txBody>
      </p:sp>
    </p:spTree>
    <p:extLst>
      <p:ext uri="{BB962C8B-B14F-4D97-AF65-F5344CB8AC3E}">
        <p14:creationId xmlns:p14="http://schemas.microsoft.com/office/powerpoint/2010/main" val="199838159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$q</a:t>
            </a:r>
            <a:endParaRPr lang="en-US" dirty="0"/>
          </a:p>
        </p:txBody>
      </p:sp>
      <p:sp>
        <p:nvSpPr>
          <p:cNvPr id="3" name="Content Placeholder 2"/>
          <p:cNvSpPr>
            <a:spLocks noGrp="1"/>
          </p:cNvSpPr>
          <p:nvPr>
            <p:ph idx="1"/>
          </p:nvPr>
        </p:nvSpPr>
        <p:spPr/>
        <p:txBody>
          <a:bodyPr/>
          <a:lstStyle/>
          <a:p>
            <a:r>
              <a:rPr lang="en-US" dirty="0" smtClean="0"/>
              <a:t>Angular has built-in service that is used to produce promise objects</a:t>
            </a:r>
          </a:p>
          <a:p>
            <a:r>
              <a:rPr lang="en-US" dirty="0" smtClean="0"/>
              <a:t>The name of the service is $q and in order to use it, you just need to add it as a dependency to your controller as follows:</a:t>
            </a:r>
          </a:p>
          <a:p>
            <a:pPr marL="292608" lvl="1" indent="0">
              <a:buNone/>
            </a:pPr>
            <a:r>
              <a:rPr lang="en-US" b="1" dirty="0" err="1" smtClean="0"/>
              <a:t>app.controller</a:t>
            </a:r>
            <a:r>
              <a:rPr lang="en-US" b="1" dirty="0" smtClean="0"/>
              <a:t>(“</a:t>
            </a:r>
            <a:r>
              <a:rPr lang="en-US" b="1" dirty="0" err="1" smtClean="0"/>
              <a:t>myController</a:t>
            </a:r>
            <a:r>
              <a:rPr lang="en-US" b="1" dirty="0" smtClean="0"/>
              <a:t>”, [“$scope”, ”$q”, function ($scope, $q) { });</a:t>
            </a:r>
          </a:p>
        </p:txBody>
      </p:sp>
      <p:sp>
        <p:nvSpPr>
          <p:cNvPr id="4" name="Slide Number Placeholder 3"/>
          <p:cNvSpPr>
            <a:spLocks noGrp="1"/>
          </p:cNvSpPr>
          <p:nvPr>
            <p:ph type="sldNum" sz="quarter" idx="12"/>
          </p:nvPr>
        </p:nvSpPr>
        <p:spPr/>
        <p:txBody>
          <a:bodyPr/>
          <a:lstStyle/>
          <a:p>
            <a:fld id="{B4835A8B-4C3B-9C46-9281-F5EB1FED4738}" type="slidenum">
              <a:rPr lang="en-US" smtClean="0"/>
              <a:t>123</a:t>
            </a:fld>
            <a:endParaRPr lang="en-US"/>
          </a:p>
        </p:txBody>
      </p:sp>
    </p:spTree>
    <p:extLst>
      <p:ext uri="{BB962C8B-B14F-4D97-AF65-F5344CB8AC3E}">
        <p14:creationId xmlns:p14="http://schemas.microsoft.com/office/powerpoint/2010/main" val="7152728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a:t>
            </a:r>
            <a:r>
              <a:rPr lang="en-US" dirty="0"/>
              <a:t>W</a:t>
            </a:r>
            <a:r>
              <a:rPr lang="en-US" dirty="0" smtClean="0"/>
              <a:t>e </a:t>
            </a:r>
            <a:r>
              <a:rPr lang="en-US" dirty="0"/>
              <a:t>U</a:t>
            </a:r>
            <a:r>
              <a:rPr lang="en-US" dirty="0" smtClean="0"/>
              <a:t>se q$</a:t>
            </a:r>
            <a:endParaRPr lang="en-US" dirty="0"/>
          </a:p>
        </p:txBody>
      </p:sp>
      <p:sp>
        <p:nvSpPr>
          <p:cNvPr id="3" name="Content Placeholder 2"/>
          <p:cNvSpPr>
            <a:spLocks noGrp="1"/>
          </p:cNvSpPr>
          <p:nvPr>
            <p:ph idx="1"/>
          </p:nvPr>
        </p:nvSpPr>
        <p:spPr/>
        <p:txBody>
          <a:bodyPr/>
          <a:lstStyle/>
          <a:p>
            <a:r>
              <a:rPr lang="en-US" dirty="0" smtClean="0"/>
              <a:t>We can manufacture a promise by invoking the  </a:t>
            </a:r>
            <a:r>
              <a:rPr lang="en-US" b="1" dirty="0" smtClean="0"/>
              <a:t>defer() </a:t>
            </a:r>
          </a:p>
          <a:p>
            <a:pPr lvl="1"/>
            <a:r>
              <a:rPr lang="en-US" dirty="0" smtClean="0"/>
              <a:t>This will work to manufacture a promise object for you to work with</a:t>
            </a:r>
          </a:p>
          <a:p>
            <a:r>
              <a:rPr lang="en-US" dirty="0" smtClean="0"/>
              <a:t>Once your promise object has been created, you can execute your asynchronous operation and the result of your function would return </a:t>
            </a:r>
            <a:r>
              <a:rPr lang="en-US" b="1" dirty="0" smtClean="0"/>
              <a:t>.promise</a:t>
            </a:r>
            <a:endParaRPr lang="en-US" dirty="0"/>
          </a:p>
          <a:p>
            <a:r>
              <a:rPr lang="en-US" dirty="0" smtClean="0"/>
              <a:t>Then in your asynchronous operation, you need to specify whether or not the result of your operation succeeded or failed</a:t>
            </a:r>
          </a:p>
          <a:p>
            <a:pPr lvl="1"/>
            <a:r>
              <a:rPr lang="en-US" b="1" dirty="0" smtClean="0"/>
              <a:t>resolve(value) – </a:t>
            </a:r>
            <a:r>
              <a:rPr lang="en-US" dirty="0" smtClean="0"/>
              <a:t>Will </a:t>
            </a:r>
            <a:r>
              <a:rPr lang="en-US" dirty="0"/>
              <a:t>signal </a:t>
            </a:r>
            <a:r>
              <a:rPr lang="en-US" dirty="0" smtClean="0"/>
              <a:t>that the operation has successful completed</a:t>
            </a:r>
          </a:p>
          <a:p>
            <a:pPr lvl="1"/>
            <a:r>
              <a:rPr lang="en-US" b="1" dirty="0" smtClean="0"/>
              <a:t>reject(reason) – </a:t>
            </a:r>
            <a:r>
              <a:rPr lang="en-US" dirty="0" smtClean="0"/>
              <a:t>Will signal that the operation has failed to work properly</a:t>
            </a:r>
          </a:p>
          <a:p>
            <a:pPr lvl="1"/>
            <a:r>
              <a:rPr lang="en-US" b="1" dirty="0" smtClean="0"/>
              <a:t>notify(value) – </a:t>
            </a:r>
            <a:r>
              <a:rPr lang="en-US" dirty="0" smtClean="0"/>
              <a:t>Will signal that some kind of progress has been made </a:t>
            </a:r>
          </a:p>
          <a:p>
            <a:pPr lvl="2"/>
            <a:r>
              <a:rPr lang="en-US" dirty="0" smtClean="0"/>
              <a:t>Notify can be invoked several times throughout the operation where as reject and resolve can only be invoked once</a:t>
            </a:r>
          </a:p>
        </p:txBody>
      </p:sp>
      <p:sp>
        <p:nvSpPr>
          <p:cNvPr id="4" name="Slide Number Placeholder 3"/>
          <p:cNvSpPr>
            <a:spLocks noGrp="1"/>
          </p:cNvSpPr>
          <p:nvPr>
            <p:ph type="sldNum" sz="quarter" idx="12"/>
          </p:nvPr>
        </p:nvSpPr>
        <p:spPr/>
        <p:txBody>
          <a:bodyPr/>
          <a:lstStyle/>
          <a:p>
            <a:fld id="{B4835A8B-4C3B-9C46-9281-F5EB1FED4738}" type="slidenum">
              <a:rPr lang="en-US" smtClean="0"/>
              <a:t>124</a:t>
            </a:fld>
            <a:endParaRPr lang="en-US"/>
          </a:p>
        </p:txBody>
      </p:sp>
    </p:spTree>
    <p:extLst>
      <p:ext uri="{BB962C8B-B14F-4D97-AF65-F5344CB8AC3E}">
        <p14:creationId xmlns:p14="http://schemas.microsoft.com/office/powerpoint/2010/main" val="200431426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Promise Object</a:t>
            </a:r>
            <a:r>
              <a:rPr lang="en-US" dirty="0"/>
              <a:t>s</a:t>
            </a:r>
          </a:p>
        </p:txBody>
      </p:sp>
      <p:sp>
        <p:nvSpPr>
          <p:cNvPr id="3" name="Content Placeholder 2"/>
          <p:cNvSpPr>
            <a:spLocks noGrp="1"/>
          </p:cNvSpPr>
          <p:nvPr>
            <p:ph idx="1"/>
          </p:nvPr>
        </p:nvSpPr>
        <p:spPr/>
        <p:txBody>
          <a:bodyPr>
            <a:normAutofit/>
          </a:bodyPr>
          <a:lstStyle/>
          <a:p>
            <a:r>
              <a:rPr lang="en-US" dirty="0"/>
              <a:t>For any </a:t>
            </a:r>
            <a:r>
              <a:rPr lang="en-US" dirty="0" smtClean="0"/>
              <a:t>operation that </a:t>
            </a:r>
            <a:r>
              <a:rPr lang="en-US" dirty="0"/>
              <a:t>returns a Promise, the returned object has the following functions</a:t>
            </a:r>
          </a:p>
          <a:p>
            <a:r>
              <a:rPr lang="en-US" b="1" dirty="0"/>
              <a:t>then(</a:t>
            </a:r>
            <a:r>
              <a:rPr lang="en-US" b="1" dirty="0" err="1"/>
              <a:t>onSuccess</a:t>
            </a:r>
            <a:r>
              <a:rPr lang="en-US" b="1" dirty="0"/>
              <a:t>, [</a:t>
            </a:r>
            <a:r>
              <a:rPr lang="en-US" b="1" dirty="0" err="1"/>
              <a:t>onFailure</a:t>
            </a:r>
            <a:r>
              <a:rPr lang="en-US" b="1" dirty="0"/>
              <a:t>], [</a:t>
            </a:r>
            <a:r>
              <a:rPr lang="en-US" b="1" dirty="0" err="1"/>
              <a:t>onProgress</a:t>
            </a:r>
            <a:r>
              <a:rPr lang="en-US" b="1" dirty="0"/>
              <a:t>]): </a:t>
            </a:r>
            <a:r>
              <a:rPr lang="en-US" dirty="0"/>
              <a:t>Register up to three callbacks to be invoked when the Promise completes</a:t>
            </a:r>
          </a:p>
          <a:p>
            <a:pPr lvl="1"/>
            <a:r>
              <a:rPr lang="en-US" dirty="0" smtClean="0"/>
              <a:t>Each callback receives </a:t>
            </a:r>
            <a:r>
              <a:rPr lang="en-US" dirty="0"/>
              <a:t>one argument: the result of </a:t>
            </a:r>
            <a:r>
              <a:rPr lang="en-US" dirty="0" smtClean="0"/>
              <a:t>the operation being performed</a:t>
            </a:r>
            <a:endParaRPr lang="en-US" dirty="0"/>
          </a:p>
          <a:p>
            <a:pPr lvl="1"/>
            <a:r>
              <a:rPr lang="en-US" b="1" dirty="0" smtClean="0"/>
              <a:t>then</a:t>
            </a:r>
            <a:r>
              <a:rPr lang="en-US" dirty="0" smtClean="0"/>
              <a:t> </a:t>
            </a:r>
            <a:r>
              <a:rPr lang="en-US" dirty="0"/>
              <a:t>itself returns a </a:t>
            </a:r>
            <a:r>
              <a:rPr lang="en-US" dirty="0" smtClean="0"/>
              <a:t>Promise which can be chained with a series of other </a:t>
            </a:r>
            <a:r>
              <a:rPr lang="en-US" b="1" dirty="0" smtClean="0"/>
              <a:t>then </a:t>
            </a:r>
            <a:r>
              <a:rPr lang="en-US" dirty="0" smtClean="0"/>
              <a:t>statements. </a:t>
            </a:r>
          </a:p>
          <a:p>
            <a:pPr lvl="2"/>
            <a:r>
              <a:rPr lang="en-US" dirty="0" smtClean="0"/>
              <a:t>This is invoked when its parent </a:t>
            </a:r>
            <a:r>
              <a:rPr lang="en-US" b="1" dirty="0" smtClean="0"/>
              <a:t>then </a:t>
            </a:r>
            <a:r>
              <a:rPr lang="en-US" dirty="0" smtClean="0"/>
              <a:t>is completed</a:t>
            </a:r>
          </a:p>
          <a:p>
            <a:r>
              <a:rPr lang="en-US" b="1" dirty="0" smtClean="0"/>
              <a:t>catch(</a:t>
            </a:r>
            <a:r>
              <a:rPr lang="en-US" b="1" dirty="0" err="1" smtClean="0"/>
              <a:t>failureCallback</a:t>
            </a:r>
            <a:r>
              <a:rPr lang="en-US" b="1" dirty="0" smtClean="0"/>
              <a:t>)</a:t>
            </a:r>
            <a:r>
              <a:rPr lang="en-US" dirty="0" smtClean="0"/>
              <a:t>: similar to a catch block in a try/catch statement</a:t>
            </a:r>
          </a:p>
          <a:p>
            <a:pPr lvl="1"/>
            <a:r>
              <a:rPr lang="en-US" dirty="0" smtClean="0"/>
              <a:t> same as expressing: </a:t>
            </a:r>
            <a:r>
              <a:rPr lang="en-US" b="1" dirty="0"/>
              <a:t>then(null, </a:t>
            </a:r>
            <a:r>
              <a:rPr lang="en-US" b="1" dirty="0" err="1"/>
              <a:t>failureCallback</a:t>
            </a:r>
            <a:r>
              <a:rPr lang="en-US" b="1" dirty="0" smtClean="0"/>
              <a:t>)</a:t>
            </a:r>
            <a:endParaRPr lang="en-US" dirty="0"/>
          </a:p>
          <a:p>
            <a:r>
              <a:rPr lang="en-US" b="1" dirty="0"/>
              <a:t>finally(callback)</a:t>
            </a:r>
            <a:r>
              <a:rPr lang="en-US" dirty="0"/>
              <a:t>: </a:t>
            </a:r>
            <a:r>
              <a:rPr lang="en-US" dirty="0" smtClean="0"/>
              <a:t>this is invoked regardless of success or failure of the operation. This is used to do any final clean up.</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125</a:t>
            </a:fld>
            <a:endParaRPr lang="en-US"/>
          </a:p>
        </p:txBody>
      </p:sp>
    </p:spTree>
    <p:extLst>
      <p:ext uri="{BB962C8B-B14F-4D97-AF65-F5344CB8AC3E}">
        <p14:creationId xmlns:p14="http://schemas.microsoft.com/office/powerpoint/2010/main" val="58529642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Visualized</a:t>
            </a:r>
            <a:endParaRPr lang="en-US" dirty="0"/>
          </a:p>
        </p:txBody>
      </p:sp>
      <p:grpSp>
        <p:nvGrpSpPr>
          <p:cNvPr id="12" name="Group 11"/>
          <p:cNvGrpSpPr/>
          <p:nvPr/>
        </p:nvGrpSpPr>
        <p:grpSpPr>
          <a:xfrm>
            <a:off x="4391198" y="1927852"/>
            <a:ext cx="2715491" cy="2770909"/>
            <a:chOff x="1454727" y="1939636"/>
            <a:chExt cx="2715491" cy="2770909"/>
          </a:xfrm>
        </p:grpSpPr>
        <p:sp>
          <p:nvSpPr>
            <p:cNvPr id="4" name="Rectangle 3"/>
            <p:cNvSpPr/>
            <p:nvPr/>
          </p:nvSpPr>
          <p:spPr>
            <a:xfrm>
              <a:off x="1454727" y="1939636"/>
              <a:ext cx="2563091" cy="2770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doWork</a:t>
              </a:r>
              <a:r>
                <a:rPr lang="en-US" dirty="0" smtClean="0"/>
                <a:t>()</a:t>
              </a:r>
              <a:endParaRPr lang="en-US" dirty="0"/>
            </a:p>
          </p:txBody>
        </p:sp>
        <p:sp>
          <p:nvSpPr>
            <p:cNvPr id="5" name="Rectangle 4"/>
            <p:cNvSpPr/>
            <p:nvPr/>
          </p:nvSpPr>
          <p:spPr>
            <a:xfrm>
              <a:off x="1607127" y="239683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deferred = $</a:t>
              </a:r>
              <a:r>
                <a:rPr lang="en-US" dirty="0" err="1" smtClean="0"/>
                <a:t>q.defer</a:t>
              </a:r>
              <a:r>
                <a:rPr lang="en-US" dirty="0" smtClean="0"/>
                <a:t>();</a:t>
              </a:r>
              <a:endParaRPr lang="en-US" dirty="0"/>
            </a:p>
          </p:txBody>
        </p:sp>
        <p:sp>
          <p:nvSpPr>
            <p:cNvPr id="9" name="Rectangle 8"/>
            <p:cNvSpPr/>
            <p:nvPr/>
          </p:nvSpPr>
          <p:spPr>
            <a:xfrm>
              <a:off x="1607126" y="3926380"/>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return </a:t>
              </a:r>
              <a:r>
                <a:rPr lang="en-US" dirty="0" err="1" smtClean="0"/>
                <a:t>deferred.promise</a:t>
              </a:r>
              <a:endParaRPr lang="en-US" dirty="0"/>
            </a:p>
          </p:txBody>
        </p:sp>
        <p:sp>
          <p:nvSpPr>
            <p:cNvPr id="11" name="Rectangle 10"/>
            <p:cNvSpPr/>
            <p:nvPr/>
          </p:nvSpPr>
          <p:spPr>
            <a:xfrm>
              <a:off x="1607125" y="315606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Async</a:t>
              </a:r>
              <a:r>
                <a:rPr lang="en-US" dirty="0" smtClean="0"/>
                <a:t> Operation</a:t>
              </a:r>
              <a:endParaRPr lang="en-US" dirty="0"/>
            </a:p>
          </p:txBody>
        </p:sp>
      </p:grpSp>
      <p:grpSp>
        <p:nvGrpSpPr>
          <p:cNvPr id="19" name="Group 18"/>
          <p:cNvGrpSpPr/>
          <p:nvPr/>
        </p:nvGrpSpPr>
        <p:grpSpPr>
          <a:xfrm>
            <a:off x="1097280" y="3428302"/>
            <a:ext cx="2715490" cy="2694720"/>
            <a:chOff x="1048789" y="2847098"/>
            <a:chExt cx="2715490" cy="2694720"/>
          </a:xfrm>
        </p:grpSpPr>
        <p:sp>
          <p:nvSpPr>
            <p:cNvPr id="14" name="Rectangle 13"/>
            <p:cNvSpPr/>
            <p:nvPr/>
          </p:nvSpPr>
          <p:spPr>
            <a:xfrm>
              <a:off x="1048789" y="2847098"/>
              <a:ext cx="2563091" cy="2694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main()</a:t>
              </a:r>
              <a:endParaRPr lang="en-US" dirty="0"/>
            </a:p>
          </p:txBody>
        </p:sp>
        <p:sp>
          <p:nvSpPr>
            <p:cNvPr id="16" name="Rectangle 15"/>
            <p:cNvSpPr/>
            <p:nvPr/>
          </p:nvSpPr>
          <p:spPr>
            <a:xfrm>
              <a:off x="1201188" y="411341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result.then</a:t>
              </a:r>
              <a:r>
                <a:rPr lang="en-US" dirty="0" smtClean="0"/>
                <a:t>(callback)</a:t>
              </a:r>
            </a:p>
            <a:p>
              <a:pPr algn="ctr"/>
              <a:r>
                <a:rPr lang="en-US" dirty="0" smtClean="0"/>
                <a:t>.catch(callback);</a:t>
              </a:r>
              <a:endParaRPr lang="en-US" dirty="0"/>
            </a:p>
          </p:txBody>
        </p:sp>
        <p:sp>
          <p:nvSpPr>
            <p:cNvPr id="17" name="Rectangle 16"/>
            <p:cNvSpPr/>
            <p:nvPr/>
          </p:nvSpPr>
          <p:spPr>
            <a:xfrm>
              <a:off x="1201187" y="3343103"/>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result = </a:t>
              </a:r>
              <a:r>
                <a:rPr lang="en-US" dirty="0" err="1" smtClean="0"/>
                <a:t>doWork</a:t>
              </a:r>
              <a:r>
                <a:rPr lang="en-US" dirty="0" smtClean="0"/>
                <a:t>();</a:t>
              </a:r>
              <a:endParaRPr lang="en-US" dirty="0"/>
            </a:p>
          </p:txBody>
        </p:sp>
        <p:sp>
          <p:nvSpPr>
            <p:cNvPr id="18" name="Rectangle 17"/>
            <p:cNvSpPr/>
            <p:nvPr/>
          </p:nvSpPr>
          <p:spPr>
            <a:xfrm>
              <a:off x="1201187" y="487264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Some other work</a:t>
              </a:r>
              <a:endParaRPr lang="en-US" dirty="0"/>
            </a:p>
          </p:txBody>
        </p:sp>
      </p:grpSp>
      <p:cxnSp>
        <p:nvCxnSpPr>
          <p:cNvPr id="21" name="Straight Arrow Connector 20"/>
          <p:cNvCxnSpPr>
            <a:stCxn id="17" idx="3"/>
            <a:endCxn id="4" idx="1"/>
          </p:cNvCxnSpPr>
          <p:nvPr/>
        </p:nvCxnSpPr>
        <p:spPr>
          <a:xfrm flipV="1">
            <a:off x="3812769" y="3313307"/>
            <a:ext cx="578429" cy="89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7917174" y="1902231"/>
            <a:ext cx="2715491" cy="1194261"/>
            <a:chOff x="8081353" y="1957648"/>
            <a:chExt cx="2715491" cy="1194261"/>
          </a:xfrm>
        </p:grpSpPr>
        <p:sp>
          <p:nvSpPr>
            <p:cNvPr id="23" name="Rectangle 22"/>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Succeeded (</a:t>
              </a:r>
              <a:r>
                <a:rPr lang="en-US" dirty="0" err="1" smtClean="0"/>
                <a:t>obj</a:t>
              </a:r>
              <a:r>
                <a:rPr lang="en-US" dirty="0" smtClean="0"/>
                <a:t>)</a:t>
              </a:r>
              <a:endParaRPr lang="en-US" dirty="0"/>
            </a:p>
          </p:txBody>
        </p:sp>
        <p:sp>
          <p:nvSpPr>
            <p:cNvPr id="24" name="Rectangle 23"/>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deferred.resolve</a:t>
              </a:r>
              <a:r>
                <a:rPr lang="en-US" dirty="0" smtClean="0"/>
                <a:t>(</a:t>
              </a:r>
              <a:r>
                <a:rPr lang="en-US" dirty="0" err="1" smtClean="0"/>
                <a:t>obj</a:t>
              </a:r>
              <a:r>
                <a:rPr lang="en-US" dirty="0" smtClean="0"/>
                <a:t>);</a:t>
              </a:r>
              <a:endParaRPr lang="en-US" dirty="0"/>
            </a:p>
          </p:txBody>
        </p:sp>
      </p:grpSp>
      <p:grpSp>
        <p:nvGrpSpPr>
          <p:cNvPr id="43" name="Group 42"/>
          <p:cNvGrpSpPr/>
          <p:nvPr/>
        </p:nvGrpSpPr>
        <p:grpSpPr>
          <a:xfrm>
            <a:off x="7917174" y="3537068"/>
            <a:ext cx="2715491" cy="1194261"/>
            <a:chOff x="8081353" y="1957648"/>
            <a:chExt cx="2715491" cy="1194261"/>
          </a:xfrm>
        </p:grpSpPr>
        <p:sp>
          <p:nvSpPr>
            <p:cNvPr id="44" name="Rectangle 43"/>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Failed(</a:t>
              </a:r>
              <a:r>
                <a:rPr lang="en-US" dirty="0" err="1" smtClean="0"/>
                <a:t>obj</a:t>
              </a:r>
              <a:r>
                <a:rPr lang="en-US" dirty="0" smtClean="0"/>
                <a:t>)</a:t>
              </a:r>
              <a:endParaRPr lang="en-US" dirty="0"/>
            </a:p>
          </p:txBody>
        </p:sp>
        <p:sp>
          <p:nvSpPr>
            <p:cNvPr id="45" name="Rectangle 44"/>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deferred.reject</a:t>
              </a:r>
              <a:r>
                <a:rPr lang="en-US" dirty="0" smtClean="0"/>
                <a:t>(”Failed”);</a:t>
              </a:r>
              <a:endParaRPr lang="en-US" dirty="0"/>
            </a:p>
          </p:txBody>
        </p:sp>
      </p:grpSp>
      <p:cxnSp>
        <p:nvCxnSpPr>
          <p:cNvPr id="47" name="Straight Arrow Connector 46"/>
          <p:cNvCxnSpPr>
            <a:stCxn id="11" idx="3"/>
            <a:endCxn id="23" idx="1"/>
          </p:cNvCxnSpPr>
          <p:nvPr/>
        </p:nvCxnSpPr>
        <p:spPr>
          <a:xfrm flipV="1">
            <a:off x="7106687" y="2499362"/>
            <a:ext cx="810487" cy="92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3"/>
            <a:endCxn id="44" idx="1"/>
          </p:cNvCxnSpPr>
          <p:nvPr/>
        </p:nvCxnSpPr>
        <p:spPr>
          <a:xfrm>
            <a:off x="7106687" y="3428302"/>
            <a:ext cx="810487" cy="705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4" idx="3"/>
            <a:endCxn id="16" idx="3"/>
          </p:cNvCxnSpPr>
          <p:nvPr/>
        </p:nvCxnSpPr>
        <p:spPr>
          <a:xfrm flipH="1">
            <a:off x="3812770" y="2643450"/>
            <a:ext cx="6819895" cy="2335189"/>
          </a:xfrm>
          <a:prstGeom prst="bentConnector3">
            <a:avLst>
              <a:gd name="adj1" fmla="val -41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45" idx="3"/>
            <a:endCxn id="16" idx="3"/>
          </p:cNvCxnSpPr>
          <p:nvPr/>
        </p:nvCxnSpPr>
        <p:spPr>
          <a:xfrm flipH="1">
            <a:off x="3812770" y="4278287"/>
            <a:ext cx="6819895" cy="700352"/>
          </a:xfrm>
          <a:prstGeom prst="bentConnector3">
            <a:avLst>
              <a:gd name="adj1" fmla="val -7618"/>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Slide Number Placeholder 64"/>
          <p:cNvSpPr>
            <a:spLocks noGrp="1"/>
          </p:cNvSpPr>
          <p:nvPr>
            <p:ph type="sldNum" sz="quarter" idx="12"/>
          </p:nvPr>
        </p:nvSpPr>
        <p:spPr/>
        <p:txBody>
          <a:bodyPr/>
          <a:lstStyle/>
          <a:p>
            <a:fld id="{B4835A8B-4C3B-9C46-9281-F5EB1FED4738}" type="slidenum">
              <a:rPr lang="en-US" smtClean="0"/>
              <a:t>126</a:t>
            </a:fld>
            <a:endParaRPr lang="en-US"/>
          </a:p>
        </p:txBody>
      </p:sp>
    </p:spTree>
    <p:extLst>
      <p:ext uri="{BB962C8B-B14F-4D97-AF65-F5344CB8AC3E}">
        <p14:creationId xmlns:p14="http://schemas.microsoft.com/office/powerpoint/2010/main" val="156135891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Multiple Promises</a:t>
            </a:r>
            <a:endParaRPr lang="en-US" dirty="0"/>
          </a:p>
        </p:txBody>
      </p:sp>
      <p:sp>
        <p:nvSpPr>
          <p:cNvPr id="3" name="Content Placeholder 2"/>
          <p:cNvSpPr>
            <a:spLocks noGrp="1"/>
          </p:cNvSpPr>
          <p:nvPr>
            <p:ph idx="1"/>
          </p:nvPr>
        </p:nvSpPr>
        <p:spPr/>
        <p:txBody>
          <a:bodyPr/>
          <a:lstStyle/>
          <a:p>
            <a:r>
              <a:rPr lang="en-US" dirty="0" smtClean="0"/>
              <a:t>What if we have multiple promise objects that we’re waiting for and we don’t want to move forward until all of them have completed?</a:t>
            </a:r>
          </a:p>
          <a:p>
            <a:r>
              <a:rPr lang="en-US" dirty="0" smtClean="0"/>
              <a:t>The </a:t>
            </a:r>
            <a:r>
              <a:rPr lang="en-US" b="1" dirty="0" smtClean="0"/>
              <a:t>$</a:t>
            </a:r>
            <a:r>
              <a:rPr lang="en-US" b="1" dirty="0" err="1" smtClean="0"/>
              <a:t>q.all</a:t>
            </a:r>
            <a:r>
              <a:rPr lang="en-US" b="1" dirty="0" smtClean="0"/>
              <a:t>() </a:t>
            </a:r>
            <a:r>
              <a:rPr lang="en-US" dirty="0" smtClean="0"/>
              <a:t>method takes care of this problem.</a:t>
            </a:r>
          </a:p>
          <a:p>
            <a:r>
              <a:rPr lang="en-US" dirty="0" smtClean="0"/>
              <a:t>To use it, all you need to do is pass an array of promises that you are waiting around for. </a:t>
            </a:r>
          </a:p>
          <a:p>
            <a:r>
              <a:rPr lang="en-US" dirty="0" smtClean="0"/>
              <a:t>The </a:t>
            </a:r>
            <a:r>
              <a:rPr lang="en-US" b="1" dirty="0" smtClean="0"/>
              <a:t>all() </a:t>
            </a:r>
            <a:r>
              <a:rPr lang="en-US" dirty="0" smtClean="0"/>
              <a:t>method returns a promise object itself that will be resolved when all of the promises in the array have completed the </a:t>
            </a:r>
            <a:r>
              <a:rPr lang="en-US" b="1" dirty="0" smtClean="0"/>
              <a:t>all </a:t>
            </a:r>
            <a:r>
              <a:rPr lang="en-US" dirty="0" smtClean="0"/>
              <a:t>promise will resolve </a:t>
            </a:r>
          </a:p>
          <a:p>
            <a:pPr lvl="1"/>
            <a:r>
              <a:rPr lang="en-US" dirty="0" smtClean="0"/>
              <a:t>The results of each promise will be returned as an array in the  </a:t>
            </a:r>
            <a:r>
              <a:rPr lang="en-US" b="1" dirty="0" smtClean="0"/>
              <a:t>all</a:t>
            </a:r>
            <a:r>
              <a:rPr lang="en-US" dirty="0" smtClean="0"/>
              <a:t>’s resolve </a:t>
            </a:r>
          </a:p>
          <a:p>
            <a:pPr lvl="2"/>
            <a:r>
              <a:rPr lang="en-US" dirty="0" smtClean="0"/>
              <a:t>So promise[0] will have a result in result[0]</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127</a:t>
            </a:fld>
            <a:endParaRPr lang="en-US"/>
          </a:p>
        </p:txBody>
      </p:sp>
    </p:spTree>
    <p:extLst>
      <p:ext uri="{BB962C8B-B14F-4D97-AF65-F5344CB8AC3E}">
        <p14:creationId xmlns:p14="http://schemas.microsoft.com/office/powerpoint/2010/main" val="26815687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HTTP Requests</a:t>
            </a:r>
            <a:endParaRPr lang="en-US" dirty="0"/>
          </a:p>
        </p:txBody>
      </p:sp>
      <p:sp>
        <p:nvSpPr>
          <p:cNvPr id="3" name="Content Placeholder 2"/>
          <p:cNvSpPr>
            <a:spLocks noGrp="1"/>
          </p:cNvSpPr>
          <p:nvPr>
            <p:ph idx="1"/>
          </p:nvPr>
        </p:nvSpPr>
        <p:spPr/>
        <p:txBody>
          <a:bodyPr/>
          <a:lstStyle/>
          <a:p>
            <a:r>
              <a:rPr lang="en-US" dirty="0"/>
              <a:t>Angular provides basic Ajax functionality through the </a:t>
            </a:r>
            <a:r>
              <a:rPr lang="en-US" b="1" dirty="0"/>
              <a:t>$http</a:t>
            </a:r>
            <a:r>
              <a:rPr lang="en-US" dirty="0"/>
              <a:t> </a:t>
            </a:r>
            <a:r>
              <a:rPr lang="en-US" dirty="0" smtClean="0"/>
              <a:t>service</a:t>
            </a:r>
          </a:p>
          <a:p>
            <a:r>
              <a:rPr lang="en-US" dirty="0" smtClean="0"/>
              <a:t>Angular has a </a:t>
            </a:r>
            <a:r>
              <a:rPr lang="en-US" b="1" dirty="0" smtClean="0"/>
              <a:t>$http</a:t>
            </a:r>
            <a:r>
              <a:rPr lang="en-US" dirty="0" smtClean="0"/>
              <a:t> service that encapsulates its Ajax functionality</a:t>
            </a:r>
            <a:endParaRPr lang="en-US" dirty="0"/>
          </a:p>
          <a:p>
            <a:r>
              <a:rPr lang="en-US" dirty="0" smtClean="0"/>
              <a:t>The </a:t>
            </a:r>
            <a:r>
              <a:rPr lang="en-US" b="1" dirty="0" smtClean="0"/>
              <a:t>$http </a:t>
            </a:r>
            <a:r>
              <a:rPr lang="en-US" dirty="0" smtClean="0"/>
              <a:t>service can be injected directly into the controller when upon defining it\</a:t>
            </a:r>
          </a:p>
          <a:p>
            <a:r>
              <a:rPr lang="en-US" b="1" dirty="0" smtClean="0"/>
              <a:t>$http</a:t>
            </a:r>
            <a:r>
              <a:rPr lang="en-US" dirty="0" smtClean="0"/>
              <a:t> is invoked as a method and accepts a single object as an argument which acts as a configuration describing how the request should be made</a:t>
            </a:r>
          </a:p>
          <a:p>
            <a:pPr lvl="1"/>
            <a:r>
              <a:rPr lang="en-US" dirty="0" smtClean="0"/>
              <a:t>The configuration needs a minimum of  a HTTP </a:t>
            </a:r>
            <a:r>
              <a:rPr lang="en-US" dirty="0" smtClean="0">
                <a:cs typeface="Courier New" panose="02070309020205020404" pitchFamily="49" charset="0"/>
              </a:rPr>
              <a:t>method</a:t>
            </a:r>
            <a:r>
              <a:rPr lang="en-US" dirty="0" smtClean="0"/>
              <a:t> and a </a:t>
            </a:r>
            <a:r>
              <a:rPr lang="en-US" dirty="0" err="1" smtClean="0">
                <a:cs typeface="Courier New" panose="02070309020205020404" pitchFamily="49" charset="0"/>
              </a:rPr>
              <a:t>url</a:t>
            </a:r>
            <a:endParaRPr lang="en-US" dirty="0" smtClean="0">
              <a:cs typeface="Courier New" panose="02070309020205020404" pitchFamily="49" charset="0"/>
            </a:endParaRPr>
          </a:p>
          <a:p>
            <a:r>
              <a:rPr lang="en-US" b="1" dirty="0" smtClean="0"/>
              <a:t>$http</a:t>
            </a:r>
            <a:r>
              <a:rPr lang="en-US" dirty="0" smtClean="0"/>
              <a:t> returns a promise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128</a:t>
            </a:fld>
            <a:endParaRPr lang="en-US"/>
          </a:p>
        </p:txBody>
      </p:sp>
    </p:spTree>
    <p:extLst>
      <p:ext uri="{BB962C8B-B14F-4D97-AF65-F5344CB8AC3E}">
        <p14:creationId xmlns:p14="http://schemas.microsoft.com/office/powerpoint/2010/main" val="7282445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Configuration</a:t>
            </a:r>
            <a:endParaRPr lang="en-US" dirty="0"/>
          </a:p>
        </p:txBody>
      </p:sp>
      <p:sp>
        <p:nvSpPr>
          <p:cNvPr id="3" name="Content Placeholder 2"/>
          <p:cNvSpPr>
            <a:spLocks noGrp="1"/>
          </p:cNvSpPr>
          <p:nvPr>
            <p:ph idx="1"/>
          </p:nvPr>
        </p:nvSpPr>
        <p:spPr/>
        <p:txBody>
          <a:bodyPr/>
          <a:lstStyle/>
          <a:p>
            <a:r>
              <a:rPr lang="en-US" dirty="0" smtClean="0"/>
              <a:t>Let’s take a look at what our configuration options are for $http</a:t>
            </a:r>
          </a:p>
          <a:p>
            <a:pPr lvl="1"/>
            <a:r>
              <a:rPr lang="en-US" b="1" dirty="0"/>
              <a:t>method</a:t>
            </a:r>
            <a:r>
              <a:rPr lang="en-US" dirty="0"/>
              <a:t>: </a:t>
            </a:r>
            <a:r>
              <a:rPr lang="en-US" dirty="0" smtClean="0"/>
              <a:t>the HTTP Verb (GET, PUT..)</a:t>
            </a:r>
            <a:endParaRPr lang="en-US" dirty="0"/>
          </a:p>
          <a:p>
            <a:pPr lvl="1"/>
            <a:r>
              <a:rPr lang="en-US" b="1" dirty="0" err="1"/>
              <a:t>url</a:t>
            </a:r>
            <a:r>
              <a:rPr lang="en-US" dirty="0"/>
              <a:t>: </a:t>
            </a:r>
            <a:r>
              <a:rPr lang="en-US" dirty="0" smtClean="0"/>
              <a:t>Where we are looking to go</a:t>
            </a:r>
            <a:endParaRPr lang="en-US" dirty="0"/>
          </a:p>
          <a:p>
            <a:pPr lvl="1"/>
            <a:r>
              <a:rPr lang="en-US" b="1" dirty="0" err="1"/>
              <a:t>params</a:t>
            </a:r>
            <a:r>
              <a:rPr lang="en-US" dirty="0"/>
              <a:t>: </a:t>
            </a:r>
            <a:r>
              <a:rPr lang="en-US" dirty="0" smtClean="0"/>
              <a:t>query string parameters</a:t>
            </a:r>
            <a:endParaRPr lang="en-US" dirty="0"/>
          </a:p>
          <a:p>
            <a:pPr lvl="1"/>
            <a:r>
              <a:rPr lang="en-US" b="1" dirty="0"/>
              <a:t>data</a:t>
            </a:r>
            <a:r>
              <a:rPr lang="en-US" dirty="0"/>
              <a:t>: </a:t>
            </a:r>
            <a:r>
              <a:rPr lang="en-US" dirty="0" smtClean="0"/>
              <a:t>the request body</a:t>
            </a:r>
            <a:endParaRPr lang="en-US" dirty="0"/>
          </a:p>
          <a:p>
            <a:pPr lvl="1"/>
            <a:r>
              <a:rPr lang="en-US" b="1" dirty="0"/>
              <a:t>headers</a:t>
            </a:r>
            <a:r>
              <a:rPr lang="en-US" dirty="0"/>
              <a:t>: </a:t>
            </a:r>
            <a:r>
              <a:rPr lang="en-US" dirty="0" smtClean="0"/>
              <a:t>an associated HTTP headers that need to be set on the request</a:t>
            </a:r>
            <a:endParaRPr lang="en-US" dirty="0"/>
          </a:p>
          <a:p>
            <a:pPr lvl="1"/>
            <a:r>
              <a:rPr lang="en-US" b="1" dirty="0" smtClean="0"/>
              <a:t>timeout: </a:t>
            </a:r>
            <a:r>
              <a:rPr lang="en-US" dirty="0" smtClean="0"/>
              <a:t>how long it should wait to respond</a:t>
            </a:r>
            <a:endParaRPr lang="en-US" b="1" dirty="0"/>
          </a:p>
          <a:p>
            <a:pPr lvl="1"/>
            <a:r>
              <a:rPr lang="en-US" b="1" dirty="0" err="1"/>
              <a:t>withCredentials</a:t>
            </a:r>
            <a:r>
              <a:rPr lang="en-US" dirty="0"/>
              <a:t>: </a:t>
            </a:r>
            <a:r>
              <a:rPr lang="en-US" dirty="0" smtClean="0"/>
              <a:t>username and password to be used with the request</a:t>
            </a:r>
          </a:p>
          <a:p>
            <a:pPr lvl="2"/>
            <a:r>
              <a:rPr lang="en-US" dirty="0" smtClean="0"/>
              <a:t>Keep in mind both the username and password are sent as clear text; this is not recommended for enterprise applications.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129</a:t>
            </a:fld>
            <a:endParaRPr lang="en-US"/>
          </a:p>
        </p:txBody>
      </p:sp>
    </p:spTree>
    <p:extLst>
      <p:ext uri="{BB962C8B-B14F-4D97-AF65-F5344CB8AC3E}">
        <p14:creationId xmlns:p14="http://schemas.microsoft.com/office/powerpoint/2010/main" val="75415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Design</a:t>
            </a:r>
            <a:endParaRPr lang="en-US" dirty="0"/>
          </a:p>
        </p:txBody>
      </p:sp>
      <p:sp>
        <p:nvSpPr>
          <p:cNvPr id="3" name="Content Placeholder 2"/>
          <p:cNvSpPr>
            <a:spLocks noGrp="1"/>
          </p:cNvSpPr>
          <p:nvPr>
            <p:ph idx="1"/>
          </p:nvPr>
        </p:nvSpPr>
        <p:spPr/>
        <p:txBody>
          <a:bodyPr/>
          <a:lstStyle/>
          <a:p>
            <a:r>
              <a:rPr lang="en-US" dirty="0" smtClean="0"/>
              <a:t>Before we dive into what Angular is and why we’d want to use it we need to understand some of the design patterns it uses</a:t>
            </a:r>
          </a:p>
          <a:p>
            <a:r>
              <a:rPr lang="en-US" dirty="0" smtClean="0"/>
              <a:t>We’re going to dive into two basic design patterns</a:t>
            </a:r>
          </a:p>
          <a:p>
            <a:pPr lvl="1"/>
            <a:r>
              <a:rPr lang="en-US" b="1" dirty="0" smtClean="0"/>
              <a:t>Model View Controller (MVC) </a:t>
            </a:r>
            <a:r>
              <a:rPr lang="en-US" dirty="0" smtClean="0"/>
              <a:t>– a pattern used to provide a clear separation of concerns</a:t>
            </a:r>
          </a:p>
          <a:p>
            <a:pPr lvl="1"/>
            <a:r>
              <a:rPr lang="en-US" b="1" dirty="0" smtClean="0"/>
              <a:t>Dependency Injection (DI) </a:t>
            </a:r>
            <a:r>
              <a:rPr lang="en-US" dirty="0" smtClean="0"/>
              <a:t>– a pattern used to decouple resources so that they can be supplied at run time rather than compile time.</a:t>
            </a:r>
          </a:p>
        </p:txBody>
      </p:sp>
      <p:sp>
        <p:nvSpPr>
          <p:cNvPr id="4" name="Slide Number Placeholder 3"/>
          <p:cNvSpPr>
            <a:spLocks noGrp="1"/>
          </p:cNvSpPr>
          <p:nvPr>
            <p:ph type="sldNum" sz="quarter" idx="12"/>
          </p:nvPr>
        </p:nvSpPr>
        <p:spPr/>
        <p:txBody>
          <a:bodyPr/>
          <a:lstStyle/>
          <a:p>
            <a:fld id="{B4835A8B-4C3B-9C46-9281-F5EB1FED4738}" type="slidenum">
              <a:rPr lang="en-US" smtClean="0"/>
              <a:t>13</a:t>
            </a:fld>
            <a:endParaRPr lang="en-US"/>
          </a:p>
        </p:txBody>
      </p:sp>
    </p:spTree>
    <p:extLst>
      <p:ext uri="{BB962C8B-B14F-4D97-AF65-F5344CB8AC3E}">
        <p14:creationId xmlns:p14="http://schemas.microsoft.com/office/powerpoint/2010/main" val="113911191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Your Response</a:t>
            </a:r>
            <a:endParaRPr lang="en-US" dirty="0"/>
          </a:p>
        </p:txBody>
      </p:sp>
      <p:sp>
        <p:nvSpPr>
          <p:cNvPr id="3" name="Content Placeholder 2"/>
          <p:cNvSpPr>
            <a:spLocks noGrp="1"/>
          </p:cNvSpPr>
          <p:nvPr>
            <p:ph idx="1"/>
          </p:nvPr>
        </p:nvSpPr>
        <p:spPr/>
        <p:txBody>
          <a:bodyPr>
            <a:normAutofit/>
          </a:bodyPr>
          <a:lstStyle/>
          <a:p>
            <a:r>
              <a:rPr lang="en-US" dirty="0"/>
              <a:t>The callbacks you </a:t>
            </a:r>
            <a:r>
              <a:rPr lang="en-US" dirty="0" smtClean="0"/>
              <a:t>register in your promise </a:t>
            </a:r>
            <a:r>
              <a:rPr lang="en-US" dirty="0"/>
              <a:t>for success and/or failure receive only one argument</a:t>
            </a:r>
          </a:p>
          <a:p>
            <a:r>
              <a:rPr lang="en-US" dirty="0"/>
              <a:t>The argument is an </a:t>
            </a:r>
            <a:r>
              <a:rPr lang="en-US" dirty="0" smtClean="0"/>
              <a:t>object </a:t>
            </a:r>
            <a:r>
              <a:rPr lang="en-US" dirty="0"/>
              <a:t>with various properties</a:t>
            </a:r>
          </a:p>
          <a:p>
            <a:r>
              <a:rPr lang="en-US" dirty="0"/>
              <a:t>In the context of an </a:t>
            </a:r>
            <a:r>
              <a:rPr lang="en-US" sz="2400" b="1" dirty="0"/>
              <a:t>$http</a:t>
            </a:r>
            <a:r>
              <a:rPr lang="en-US" dirty="0"/>
              <a:t> call, the object will have the following properties:</a:t>
            </a:r>
          </a:p>
          <a:p>
            <a:pPr lvl="1"/>
            <a:r>
              <a:rPr lang="en-US" b="1" dirty="0"/>
              <a:t>data</a:t>
            </a:r>
            <a:r>
              <a:rPr lang="en-US" dirty="0"/>
              <a:t>: </a:t>
            </a:r>
            <a:r>
              <a:rPr lang="en-US" dirty="0" smtClean="0"/>
              <a:t>Response body or data resulting from the call</a:t>
            </a:r>
          </a:p>
          <a:p>
            <a:pPr lvl="2"/>
            <a:r>
              <a:rPr lang="en-US" dirty="0" smtClean="0"/>
              <a:t>In certain circumstances, Angular will parse this data automatically for you</a:t>
            </a:r>
          </a:p>
          <a:p>
            <a:pPr lvl="1"/>
            <a:r>
              <a:rPr lang="en-US" b="1" dirty="0" smtClean="0"/>
              <a:t>status</a:t>
            </a:r>
            <a:r>
              <a:rPr lang="en-US" dirty="0" smtClean="0"/>
              <a:t>: HTTP status code for the response (200, 400, 500)</a:t>
            </a:r>
          </a:p>
          <a:p>
            <a:pPr lvl="1"/>
            <a:r>
              <a:rPr lang="en-US" b="1" dirty="0" smtClean="0"/>
              <a:t>headers</a:t>
            </a:r>
            <a:r>
              <a:rPr lang="en-US" dirty="0"/>
              <a:t>: </a:t>
            </a:r>
            <a:r>
              <a:rPr lang="en-US" dirty="0" smtClean="0"/>
              <a:t>Any HTTP Response headers that were generated.</a:t>
            </a:r>
            <a:endParaRPr lang="en-US" dirty="0"/>
          </a:p>
          <a:p>
            <a:pPr lvl="1"/>
            <a:r>
              <a:rPr lang="en-US" b="1" dirty="0" err="1"/>
              <a:t>config</a:t>
            </a:r>
            <a:r>
              <a:rPr lang="en-US" dirty="0"/>
              <a:t>: </a:t>
            </a:r>
            <a:r>
              <a:rPr lang="en-US" dirty="0" smtClean="0"/>
              <a:t>The configuration used to execute the HTTP request for the given response</a:t>
            </a:r>
          </a:p>
          <a:p>
            <a:pPr lvl="1"/>
            <a:endParaRPr lang="en-US" dirty="0"/>
          </a:p>
          <a:p>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130</a:t>
            </a:fld>
            <a:endParaRPr lang="en-US"/>
          </a:p>
        </p:txBody>
      </p:sp>
    </p:spTree>
    <p:extLst>
      <p:ext uri="{BB962C8B-B14F-4D97-AF65-F5344CB8AC3E}">
        <p14:creationId xmlns:p14="http://schemas.microsoft.com/office/powerpoint/2010/main" val="96126712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Shortcuts</a:t>
            </a:r>
            <a:endParaRPr lang="en-US" dirty="0"/>
          </a:p>
        </p:txBody>
      </p:sp>
      <p:sp>
        <p:nvSpPr>
          <p:cNvPr id="3" name="Content Placeholder 2"/>
          <p:cNvSpPr>
            <a:spLocks noGrp="1"/>
          </p:cNvSpPr>
          <p:nvPr>
            <p:ph idx="1"/>
          </p:nvPr>
        </p:nvSpPr>
        <p:spPr/>
        <p:txBody>
          <a:bodyPr/>
          <a:lstStyle/>
          <a:p>
            <a:r>
              <a:rPr lang="en-US" b="1" dirty="0"/>
              <a:t>$http </a:t>
            </a:r>
            <a:r>
              <a:rPr lang="en-US" dirty="0"/>
              <a:t>also provides a number of convenience methods</a:t>
            </a:r>
          </a:p>
          <a:p>
            <a:pPr lvl="1"/>
            <a:r>
              <a:rPr lang="en-US" b="1" dirty="0"/>
              <a:t>$</a:t>
            </a:r>
            <a:r>
              <a:rPr lang="en-US" b="1" dirty="0" err="1"/>
              <a:t>http.get</a:t>
            </a:r>
            <a:r>
              <a:rPr lang="en-US" b="1" dirty="0"/>
              <a:t>(</a:t>
            </a:r>
            <a:r>
              <a:rPr lang="en-US" b="1" dirty="0" err="1"/>
              <a:t>url</a:t>
            </a:r>
            <a:r>
              <a:rPr lang="en-US" b="1" dirty="0"/>
              <a:t>, </a:t>
            </a:r>
            <a:r>
              <a:rPr lang="en-US" b="1" dirty="0" err="1" smtClean="0"/>
              <a:t>config</a:t>
            </a:r>
            <a:r>
              <a:rPr lang="en-US" b="1" dirty="0" smtClean="0"/>
              <a:t>) – </a:t>
            </a:r>
            <a:r>
              <a:rPr lang="en-US" dirty="0" smtClean="0"/>
              <a:t>Does a HTTP GET</a:t>
            </a:r>
            <a:endParaRPr lang="en-US" b="1" dirty="0"/>
          </a:p>
          <a:p>
            <a:pPr lvl="1"/>
            <a:r>
              <a:rPr lang="en-US" b="1" dirty="0"/>
              <a:t>$</a:t>
            </a:r>
            <a:r>
              <a:rPr lang="en-US" b="1" dirty="0" err="1"/>
              <a:t>http.post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POST</a:t>
            </a:r>
            <a:endParaRPr lang="en-US" b="1" dirty="0"/>
          </a:p>
          <a:p>
            <a:pPr lvl="1"/>
            <a:r>
              <a:rPr lang="en-US" b="1" dirty="0"/>
              <a:t>$</a:t>
            </a:r>
            <a:r>
              <a:rPr lang="en-US" b="1" dirty="0" err="1"/>
              <a:t>http.put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PUT</a:t>
            </a:r>
            <a:endParaRPr lang="en-US" b="1" dirty="0"/>
          </a:p>
          <a:p>
            <a:pPr lvl="1"/>
            <a:r>
              <a:rPr lang="en-US" b="1" dirty="0"/>
              <a:t>$</a:t>
            </a:r>
            <a:r>
              <a:rPr lang="en-US" b="1" dirty="0" err="1"/>
              <a:t>http.delete</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DELETE</a:t>
            </a:r>
            <a:endParaRPr lang="en-US" b="1" dirty="0"/>
          </a:p>
          <a:p>
            <a:pPr lvl="1"/>
            <a:r>
              <a:rPr lang="en-US" b="1" dirty="0"/>
              <a:t>$</a:t>
            </a:r>
            <a:r>
              <a:rPr lang="en-US" b="1" dirty="0" err="1"/>
              <a:t>http.head</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HEAD</a:t>
            </a:r>
            <a:endParaRPr lang="en-US" b="1" dirty="0"/>
          </a:p>
          <a:p>
            <a:endParaRPr lang="en-US" dirty="0" smtClean="0"/>
          </a:p>
          <a:p>
            <a:endParaRPr lang="en-US" dirty="0"/>
          </a:p>
          <a:p>
            <a:r>
              <a:rPr lang="en-US" dirty="0">
                <a:hlinkClick r:id="rId2"/>
              </a:rPr>
              <a:t>http://localhost:9080/HTTP/Solutions/Basic</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131</a:t>
            </a:fld>
            <a:endParaRPr lang="en-US"/>
          </a:p>
        </p:txBody>
      </p:sp>
    </p:spTree>
    <p:extLst>
      <p:ext uri="{BB962C8B-B14F-4D97-AF65-F5344CB8AC3E}">
        <p14:creationId xmlns:p14="http://schemas.microsoft.com/office/powerpoint/2010/main" val="32979969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http://localhost:9080/HTTP/Exercises/Basic</a:t>
            </a:r>
            <a:r>
              <a:rPr lang="en-US" dirty="0" smtClean="0">
                <a:hlinkClick r:id="rId2"/>
              </a:rPr>
              <a:t>/</a:t>
            </a:r>
            <a:endParaRPr lang="en-US" dirty="0"/>
          </a:p>
          <a:p>
            <a:r>
              <a:rPr lang="en-US" dirty="0"/>
              <a:t>Source: /</a:t>
            </a:r>
            <a:r>
              <a:rPr lang="en-US" dirty="0" err="1" smtClean="0"/>
              <a:t>AngularClass</a:t>
            </a:r>
            <a:r>
              <a:rPr lang="en-US" dirty="0" smtClean="0"/>
              <a:t>/HTTP/Exercises/Basic</a:t>
            </a:r>
            <a:endParaRPr lang="en-US" dirty="0"/>
          </a:p>
          <a:p>
            <a:endParaRPr lang="en-US" dirty="0"/>
          </a:p>
          <a:p>
            <a:r>
              <a:rPr lang="en-US" dirty="0"/>
              <a:t>In this Lab, you should do the following:</a:t>
            </a:r>
          </a:p>
          <a:p>
            <a:pPr lvl="1"/>
            <a:r>
              <a:rPr lang="en-US" dirty="0"/>
              <a:t>Invoke an HTTP Get to the </a:t>
            </a:r>
            <a:r>
              <a:rPr lang="en-US" dirty="0">
                <a:hlinkClick r:id="rId3"/>
              </a:rPr>
              <a:t>http://</a:t>
            </a:r>
            <a:r>
              <a:rPr lang="en-US" dirty="0" smtClean="0">
                <a:hlinkClick r:id="rId3"/>
              </a:rPr>
              <a:t>localhost:9081/Products</a:t>
            </a:r>
            <a:r>
              <a:rPr lang="en-US" dirty="0" smtClean="0"/>
              <a:t> endpoint then set that data to a variable to be displayed on the client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132</a:t>
            </a:fld>
            <a:endParaRPr lang="en-US"/>
          </a:p>
        </p:txBody>
      </p:sp>
    </p:spTree>
    <p:extLst>
      <p:ext uri="{BB962C8B-B14F-4D97-AF65-F5344CB8AC3E}">
        <p14:creationId xmlns:p14="http://schemas.microsoft.com/office/powerpoint/2010/main" val="185712490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With Http</a:t>
            </a:r>
            <a:endParaRPr lang="en-US" dirty="0"/>
          </a:p>
        </p:txBody>
      </p:sp>
      <p:sp>
        <p:nvSpPr>
          <p:cNvPr id="3" name="Content Placeholder 2"/>
          <p:cNvSpPr>
            <a:spLocks noGrp="1"/>
          </p:cNvSpPr>
          <p:nvPr>
            <p:ph idx="1"/>
          </p:nvPr>
        </p:nvSpPr>
        <p:spPr/>
        <p:txBody>
          <a:bodyPr/>
          <a:lstStyle/>
          <a:p>
            <a:r>
              <a:rPr lang="en-US" dirty="0" smtClean="0"/>
              <a:t>It is likely that we </a:t>
            </a:r>
            <a:r>
              <a:rPr lang="en-US" dirty="0"/>
              <a:t>will have asynchronous dependencies for our code, meaning we need </a:t>
            </a:r>
            <a:r>
              <a:rPr lang="en-US" dirty="0" smtClean="0"/>
              <a:t>to deal with </a:t>
            </a:r>
            <a:r>
              <a:rPr lang="en-US" dirty="0"/>
              <a:t>asynchronous interactions</a:t>
            </a:r>
          </a:p>
          <a:p>
            <a:r>
              <a:rPr lang="en-US" dirty="0" smtClean="0"/>
              <a:t>This creates two specific challenges</a:t>
            </a:r>
            <a:r>
              <a:rPr lang="en-US" dirty="0"/>
              <a:t>:</a:t>
            </a:r>
          </a:p>
          <a:p>
            <a:pPr lvl="1"/>
            <a:r>
              <a:rPr lang="en-US" dirty="0" smtClean="0"/>
              <a:t>Mocking asynchronous transactions (mostly </a:t>
            </a:r>
            <a:r>
              <a:rPr lang="en-US" dirty="0"/>
              <a:t>$http)</a:t>
            </a:r>
          </a:p>
          <a:p>
            <a:pPr lvl="1"/>
            <a:r>
              <a:rPr lang="en-US" dirty="0" smtClean="0"/>
              <a:t>How do our tests need to change to accommodate?</a:t>
            </a:r>
            <a:endParaRPr lang="en-US" dirty="0"/>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133</a:t>
            </a:fld>
            <a:endParaRPr lang="en-US"/>
          </a:p>
        </p:txBody>
      </p:sp>
    </p:spTree>
    <p:extLst>
      <p:ext uri="{BB962C8B-B14F-4D97-AF65-F5344CB8AC3E}">
        <p14:creationId xmlns:p14="http://schemas.microsoft.com/office/powerpoint/2010/main" val="162732523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a:t>
            </a:r>
            <a:r>
              <a:rPr lang="en-US" dirty="0" err="1" smtClean="0"/>
              <a:t>Async</a:t>
            </a:r>
            <a:endParaRPr lang="en-US" dirty="0"/>
          </a:p>
        </p:txBody>
      </p:sp>
      <p:sp>
        <p:nvSpPr>
          <p:cNvPr id="3" name="Content Placeholder 2"/>
          <p:cNvSpPr>
            <a:spLocks noGrp="1"/>
          </p:cNvSpPr>
          <p:nvPr>
            <p:ph idx="1"/>
          </p:nvPr>
        </p:nvSpPr>
        <p:spPr/>
        <p:txBody>
          <a:bodyPr>
            <a:normAutofit/>
          </a:bodyPr>
          <a:lstStyle/>
          <a:p>
            <a:r>
              <a:rPr lang="en-US" dirty="0" smtClean="0"/>
              <a:t>Using Jasmine’s </a:t>
            </a:r>
            <a:r>
              <a:rPr lang="en-US" b="1" dirty="0" err="1" smtClean="0"/>
              <a:t>beforeEach</a:t>
            </a:r>
            <a:r>
              <a:rPr lang="en-US" dirty="0"/>
              <a:t>,</a:t>
            </a:r>
            <a:r>
              <a:rPr lang="en-US" dirty="0" smtClean="0"/>
              <a:t> </a:t>
            </a:r>
            <a:r>
              <a:rPr lang="en-US" b="1" dirty="0" err="1"/>
              <a:t>afterEach</a:t>
            </a:r>
            <a:r>
              <a:rPr lang="en-US" dirty="0"/>
              <a:t>, and </a:t>
            </a:r>
            <a:r>
              <a:rPr lang="en-US" b="1" dirty="0"/>
              <a:t>it</a:t>
            </a:r>
            <a:r>
              <a:rPr lang="en-US" dirty="0"/>
              <a:t> can take a single argument, usually called </a:t>
            </a:r>
            <a:r>
              <a:rPr lang="en-US" b="1" dirty="0"/>
              <a:t>done</a:t>
            </a:r>
          </a:p>
          <a:p>
            <a:r>
              <a:rPr lang="en-US" dirty="0" smtClean="0"/>
              <a:t>Invoking </a:t>
            </a:r>
            <a:r>
              <a:rPr lang="en-US" dirty="0"/>
              <a:t>the </a:t>
            </a:r>
            <a:r>
              <a:rPr lang="en-US" b="1" dirty="0"/>
              <a:t>done</a:t>
            </a:r>
            <a:r>
              <a:rPr lang="en-US" dirty="0"/>
              <a:t> function </a:t>
            </a:r>
            <a:r>
              <a:rPr lang="en-US" dirty="0" smtClean="0"/>
              <a:t>signals that the interaction </a:t>
            </a:r>
            <a:r>
              <a:rPr lang="en-US" dirty="0"/>
              <a:t>is </a:t>
            </a:r>
            <a:r>
              <a:rPr lang="en-US" dirty="0" smtClean="0"/>
              <a:t>complete</a:t>
            </a:r>
            <a:endParaRPr lang="en-US" dirty="0"/>
          </a:p>
          <a:p>
            <a:r>
              <a:rPr lang="en-US" dirty="0" smtClean="0"/>
              <a:t>Along that same line, it would be simple enough to </a:t>
            </a:r>
            <a:r>
              <a:rPr lang="en-US" dirty="0"/>
              <a:t>test a promise this way</a:t>
            </a:r>
          </a:p>
          <a:p>
            <a:r>
              <a:rPr lang="en-US" dirty="0" smtClean="0"/>
              <a:t>In the event your desired result is to test the real service, you would not have to mock </a:t>
            </a:r>
            <a:r>
              <a:rPr lang="en-US" dirty="0"/>
              <a:t>out an </a:t>
            </a:r>
            <a:r>
              <a:rPr lang="en-US" b="1" dirty="0"/>
              <a:t>$</a:t>
            </a:r>
            <a:r>
              <a:rPr lang="en-US" b="1" dirty="0" err="1" smtClean="0"/>
              <a:t>httpBackend</a:t>
            </a:r>
            <a:endParaRPr lang="en-US" b="1" dirty="0" smtClean="0"/>
          </a:p>
          <a:p>
            <a:r>
              <a:rPr lang="en-US" dirty="0" smtClean="0"/>
              <a:t>Angular, however, </a:t>
            </a:r>
            <a:r>
              <a:rPr lang="en-US" dirty="0"/>
              <a:t>provides a </a:t>
            </a:r>
            <a:r>
              <a:rPr lang="en-US" dirty="0" smtClean="0"/>
              <a:t>set </a:t>
            </a:r>
            <a:r>
              <a:rPr lang="en-US" dirty="0"/>
              <a:t>of tools for testing </a:t>
            </a:r>
            <a:r>
              <a:rPr lang="en-US" b="1" dirty="0"/>
              <a:t>$http</a:t>
            </a:r>
            <a:r>
              <a:rPr lang="en-US" dirty="0"/>
              <a:t> </a:t>
            </a:r>
            <a:r>
              <a:rPr lang="en-US" dirty="0" smtClean="0"/>
              <a:t>calls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134</a:t>
            </a:fld>
            <a:endParaRPr lang="en-US"/>
          </a:p>
        </p:txBody>
      </p:sp>
    </p:spTree>
    <p:extLst>
      <p:ext uri="{BB962C8B-B14F-4D97-AF65-F5344CB8AC3E}">
        <p14:creationId xmlns:p14="http://schemas.microsoft.com/office/powerpoint/2010/main" val="71969230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smtClean="0"/>
              <a:t>When your </a:t>
            </a:r>
            <a:r>
              <a:rPr lang="en-US" dirty="0"/>
              <a:t>code makes a request over </a:t>
            </a:r>
            <a:r>
              <a:rPr lang="en-US" b="1" dirty="0"/>
              <a:t>$http</a:t>
            </a:r>
            <a:r>
              <a:rPr lang="en-US" dirty="0"/>
              <a:t>, the request passes </a:t>
            </a:r>
            <a:r>
              <a:rPr lang="en-US" dirty="0" smtClean="0"/>
              <a:t>goes through the </a:t>
            </a:r>
            <a:r>
              <a:rPr lang="en-US" b="1" dirty="0" smtClean="0"/>
              <a:t>$</a:t>
            </a:r>
            <a:r>
              <a:rPr lang="en-US" b="1" dirty="0" err="1" smtClean="0"/>
              <a:t>httpBackend</a:t>
            </a:r>
            <a:endParaRPr lang="en-US" dirty="0"/>
          </a:p>
          <a:p>
            <a:r>
              <a:rPr lang="en-US" b="1" dirty="0"/>
              <a:t>$</a:t>
            </a:r>
            <a:r>
              <a:rPr lang="en-US" b="1" dirty="0" err="1"/>
              <a:t>httpBackend</a:t>
            </a:r>
            <a:r>
              <a:rPr lang="en-US" b="1" dirty="0"/>
              <a:t> </a:t>
            </a:r>
            <a:r>
              <a:rPr lang="en-US" dirty="0"/>
              <a:t>can be mocked out to return </a:t>
            </a:r>
            <a:r>
              <a:rPr lang="en-US" dirty="0" smtClean="0"/>
              <a:t>$</a:t>
            </a:r>
            <a:r>
              <a:rPr lang="en-US" dirty="0"/>
              <a:t>http </a:t>
            </a:r>
            <a:r>
              <a:rPr lang="en-US" dirty="0" smtClean="0"/>
              <a:t>requests and whether or not we care about them being called.</a:t>
            </a:r>
            <a:endParaRPr lang="en-US" dirty="0"/>
          </a:p>
          <a:p>
            <a:pPr lvl="1"/>
            <a:r>
              <a:rPr lang="en-US" dirty="0" smtClean="0"/>
              <a:t>$</a:t>
            </a:r>
            <a:r>
              <a:rPr lang="en-US" dirty="0" err="1"/>
              <a:t>httpBackend.expect</a:t>
            </a:r>
            <a:r>
              <a:rPr lang="en-US" dirty="0" smtClean="0"/>
              <a:t>() – I expect that this http call is to be made during this test</a:t>
            </a:r>
            <a:endParaRPr lang="en-US" dirty="0"/>
          </a:p>
          <a:p>
            <a:pPr lvl="1"/>
            <a:r>
              <a:rPr lang="en-US" dirty="0" smtClean="0"/>
              <a:t>$</a:t>
            </a:r>
            <a:r>
              <a:rPr lang="en-US" dirty="0" err="1"/>
              <a:t>httpBackend.when</a:t>
            </a:r>
            <a:r>
              <a:rPr lang="en-US" dirty="0" smtClean="0"/>
              <a:t>() – in the event that this call is made, respond this way</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135</a:t>
            </a:fld>
            <a:endParaRPr lang="en-US"/>
          </a:p>
        </p:txBody>
      </p:sp>
    </p:spTree>
    <p:extLst>
      <p:ext uri="{BB962C8B-B14F-4D97-AF65-F5344CB8AC3E}">
        <p14:creationId xmlns:p14="http://schemas.microsoft.com/office/powerpoint/2010/main" val="6627667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a:t>
            </a:r>
            <a:r>
              <a:rPr lang="en-US" dirty="0"/>
              <a:t> allows us to mock out any $http </a:t>
            </a:r>
            <a:r>
              <a:rPr lang="en-US" dirty="0" smtClean="0"/>
              <a:t>calls and can be used by injecting the </a:t>
            </a:r>
            <a:r>
              <a:rPr lang="en-US" b="1" dirty="0" smtClean="0"/>
              <a:t>$</a:t>
            </a:r>
            <a:r>
              <a:rPr lang="en-US" b="1" dirty="0" err="1" smtClean="0"/>
              <a:t>httpBackend</a:t>
            </a:r>
            <a:r>
              <a:rPr lang="en-US" b="1" dirty="0" smtClean="0"/>
              <a:t> </a:t>
            </a:r>
            <a:r>
              <a:rPr lang="en-US" dirty="0" smtClean="0"/>
              <a:t>into your tests and then describing the appropriate requests/responses</a:t>
            </a:r>
          </a:p>
          <a:p>
            <a:endParaRPr lang="en-US" b="1" dirty="0" smtClean="0"/>
          </a:p>
          <a:p>
            <a:r>
              <a:rPr lang="en-US" dirty="0" smtClean="0"/>
              <a:t>Configuring the request/responses is pretty straight forward.</a:t>
            </a:r>
            <a:endParaRPr lang="en-US" dirty="0"/>
          </a:p>
          <a:p>
            <a:r>
              <a:rPr lang="en-US" b="1" dirty="0" smtClean="0"/>
              <a:t>$</a:t>
            </a:r>
            <a:r>
              <a:rPr lang="en-US" b="1" dirty="0" err="1" smtClean="0"/>
              <a:t>httpBackend.when</a:t>
            </a:r>
            <a:r>
              <a:rPr lang="en-US" b="1" dirty="0" smtClean="0"/>
              <a:t>(method</a:t>
            </a:r>
            <a:r>
              <a:rPr lang="en-US" b="1" dirty="0"/>
              <a:t>, </a:t>
            </a:r>
            <a:r>
              <a:rPr lang="en-US" b="1" dirty="0" err="1"/>
              <a:t>someUrl</a:t>
            </a:r>
            <a:r>
              <a:rPr lang="en-US" b="1" dirty="0"/>
              <a:t>[, data, headers])</a:t>
            </a:r>
          </a:p>
          <a:p>
            <a:pPr lvl="1"/>
            <a:r>
              <a:rPr lang="en-US" b="1" dirty="0"/>
              <a:t>method</a:t>
            </a:r>
            <a:r>
              <a:rPr lang="en-US" dirty="0"/>
              <a:t> </a:t>
            </a:r>
            <a:r>
              <a:rPr lang="en-US" dirty="0" smtClean="0"/>
              <a:t>- is </a:t>
            </a:r>
            <a:r>
              <a:rPr lang="en-US" dirty="0"/>
              <a:t>the HTTP verb used to make the request this will respond </a:t>
            </a:r>
            <a:r>
              <a:rPr lang="en-US" dirty="0" smtClean="0"/>
              <a:t>to	</a:t>
            </a:r>
            <a:endParaRPr lang="en-US" dirty="0"/>
          </a:p>
          <a:p>
            <a:pPr lvl="1"/>
            <a:r>
              <a:rPr lang="en-US" b="1" dirty="0" err="1"/>
              <a:t>someUrl</a:t>
            </a:r>
            <a:r>
              <a:rPr lang="en-US" dirty="0"/>
              <a:t> </a:t>
            </a:r>
            <a:r>
              <a:rPr lang="en-US" dirty="0" smtClean="0"/>
              <a:t>- is </a:t>
            </a:r>
            <a:r>
              <a:rPr lang="en-US" dirty="0"/>
              <a:t>the URL that this backend answers on; String, </a:t>
            </a:r>
            <a:r>
              <a:rPr lang="en-US" dirty="0" err="1"/>
              <a:t>RegExp</a:t>
            </a:r>
            <a:r>
              <a:rPr lang="en-US" dirty="0"/>
              <a:t> or function</a:t>
            </a:r>
          </a:p>
          <a:p>
            <a:pPr lvl="1"/>
            <a:r>
              <a:rPr lang="en-US" b="1" dirty="0"/>
              <a:t>data</a:t>
            </a:r>
            <a:r>
              <a:rPr lang="en-US" dirty="0"/>
              <a:t> </a:t>
            </a:r>
            <a:r>
              <a:rPr lang="en-US" dirty="0" smtClean="0"/>
              <a:t>- is </a:t>
            </a:r>
            <a:r>
              <a:rPr lang="en-US" dirty="0"/>
              <a:t>any valid JavaScript data object; String, </a:t>
            </a:r>
            <a:r>
              <a:rPr lang="en-US" dirty="0" err="1"/>
              <a:t>RegExp</a:t>
            </a:r>
            <a:r>
              <a:rPr lang="en-US" dirty="0"/>
              <a:t> or function</a:t>
            </a:r>
          </a:p>
          <a:p>
            <a:pPr lvl="1"/>
            <a:r>
              <a:rPr lang="en-US" b="1" dirty="0" smtClean="0"/>
              <a:t>headers - </a:t>
            </a:r>
            <a:r>
              <a:rPr lang="en-US" dirty="0" smtClean="0"/>
              <a:t>would </a:t>
            </a:r>
            <a:r>
              <a:rPr lang="en-US" dirty="0"/>
              <a:t>be faked HTTP headers for the response; Object or function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136</a:t>
            </a:fld>
            <a:endParaRPr lang="en-US"/>
          </a:p>
        </p:txBody>
      </p:sp>
    </p:spTree>
    <p:extLst>
      <p:ext uri="{BB962C8B-B14F-4D97-AF65-F5344CB8AC3E}">
        <p14:creationId xmlns:p14="http://schemas.microsoft.com/office/powerpoint/2010/main" val="101536396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httpBackend.respond</a:t>
            </a:r>
            <a:r>
              <a:rPr lang="en-US" dirty="0" smtClean="0"/>
              <a:t>()</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httpBackend.when</a:t>
            </a:r>
            <a:r>
              <a:rPr lang="en-US" b="1" dirty="0"/>
              <a:t>()</a:t>
            </a:r>
            <a:r>
              <a:rPr lang="en-US" dirty="0"/>
              <a:t> returns an object with a </a:t>
            </a:r>
            <a:r>
              <a:rPr lang="en-US" b="1" dirty="0"/>
              <a:t>respond()</a:t>
            </a:r>
            <a:r>
              <a:rPr lang="en-US" dirty="0"/>
              <a:t> method on </a:t>
            </a:r>
            <a:r>
              <a:rPr lang="en-US" dirty="0" smtClean="0"/>
              <a:t>it</a:t>
            </a:r>
          </a:p>
          <a:p>
            <a:r>
              <a:rPr lang="en-US" b="1" dirty="0" smtClean="0"/>
              <a:t>respond(function</a:t>
            </a:r>
            <a:r>
              <a:rPr lang="en-US" b="1" dirty="0"/>
              <a:t>([status,] </a:t>
            </a:r>
            <a:r>
              <a:rPr lang="en-US" b="1" dirty="0" smtClean="0"/>
              <a:t>data</a:t>
            </a:r>
            <a:r>
              <a:rPr lang="en-US" b="1" dirty="0"/>
              <a:t>[, headers, </a:t>
            </a:r>
            <a:r>
              <a:rPr lang="en-US" b="1" dirty="0" err="1"/>
              <a:t>statusText</a:t>
            </a:r>
            <a:r>
              <a:rPr lang="en-US" b="1" dirty="0"/>
              <a:t>]))</a:t>
            </a:r>
          </a:p>
          <a:p>
            <a:pPr lvl="1"/>
            <a:r>
              <a:rPr lang="en-US" b="1" dirty="0"/>
              <a:t>status</a:t>
            </a:r>
            <a:r>
              <a:rPr lang="en-US" dirty="0"/>
              <a:t> is the HTTP </a:t>
            </a:r>
            <a:r>
              <a:rPr lang="en-US" dirty="0" smtClean="0"/>
              <a:t>status</a:t>
            </a:r>
            <a:r>
              <a:rPr lang="en-US" dirty="0"/>
              <a:t> </a:t>
            </a:r>
            <a:r>
              <a:rPr lang="en-US" dirty="0" smtClean="0"/>
              <a:t>(assumes 200)</a:t>
            </a:r>
            <a:endParaRPr lang="en-US" dirty="0"/>
          </a:p>
          <a:p>
            <a:pPr lvl="1"/>
            <a:r>
              <a:rPr lang="en-US" b="1" dirty="0"/>
              <a:t>data</a:t>
            </a:r>
            <a:r>
              <a:rPr lang="en-US" dirty="0"/>
              <a:t> </a:t>
            </a:r>
            <a:r>
              <a:rPr lang="en-US" dirty="0" smtClean="0"/>
              <a:t>Response data</a:t>
            </a:r>
            <a:endParaRPr lang="en-US" dirty="0"/>
          </a:p>
          <a:p>
            <a:pPr lvl="1"/>
            <a:r>
              <a:rPr lang="en-US" b="1" dirty="0"/>
              <a:t>headers</a:t>
            </a:r>
            <a:r>
              <a:rPr lang="en-US" dirty="0"/>
              <a:t> </a:t>
            </a:r>
            <a:r>
              <a:rPr lang="en-US" dirty="0" smtClean="0"/>
              <a:t>HTTP headers (passed as an object)</a:t>
            </a:r>
            <a:endParaRPr lang="en-US" dirty="0"/>
          </a:p>
          <a:p>
            <a:pPr lvl="1"/>
            <a:r>
              <a:rPr lang="en-US" b="1" dirty="0" err="1"/>
              <a:t>statusText</a:t>
            </a:r>
            <a:r>
              <a:rPr lang="en-US" dirty="0"/>
              <a:t> </a:t>
            </a:r>
            <a:r>
              <a:rPr lang="en-US" dirty="0" smtClean="0"/>
              <a:t>HTTP status code in the from of text (“200 = OK”)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137</a:t>
            </a:fld>
            <a:endParaRPr lang="en-US"/>
          </a:p>
        </p:txBody>
      </p:sp>
    </p:spTree>
    <p:extLst>
      <p:ext uri="{BB962C8B-B14F-4D97-AF65-F5344CB8AC3E}">
        <p14:creationId xmlns:p14="http://schemas.microsoft.com/office/powerpoint/2010/main" val="100041196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Management</a:t>
            </a:r>
            <a:endParaRPr lang="en-US" dirty="0"/>
          </a:p>
        </p:txBody>
      </p:sp>
      <p:sp>
        <p:nvSpPr>
          <p:cNvPr id="3" name="Content Placeholder 2"/>
          <p:cNvSpPr>
            <a:spLocks noGrp="1"/>
          </p:cNvSpPr>
          <p:nvPr>
            <p:ph idx="1"/>
          </p:nvPr>
        </p:nvSpPr>
        <p:spPr/>
        <p:txBody>
          <a:bodyPr>
            <a:noAutofit/>
          </a:bodyPr>
          <a:lstStyle/>
          <a:p>
            <a:r>
              <a:rPr lang="en-US" dirty="0" smtClean="0"/>
              <a:t>In the event you are looking to measure the exact number of http calls during your test, you would want to use </a:t>
            </a:r>
            <a:r>
              <a:rPr lang="en-US" b="1" dirty="0" smtClean="0"/>
              <a:t>expect() </a:t>
            </a:r>
            <a:r>
              <a:rPr lang="en-US" dirty="0" smtClean="0"/>
              <a:t>as opposed to </a:t>
            </a:r>
            <a:r>
              <a:rPr lang="en-US" b="1" dirty="0" smtClean="0"/>
              <a:t>when()</a:t>
            </a:r>
          </a:p>
          <a:p>
            <a:pPr lvl="1"/>
            <a:r>
              <a:rPr lang="en-US" dirty="0" smtClean="0"/>
              <a:t>They both work exactly the same way. The only difference is that if the Http call is not made when using an </a:t>
            </a:r>
            <a:r>
              <a:rPr lang="en-US" b="1" dirty="0" smtClean="0"/>
              <a:t>expect</a:t>
            </a:r>
            <a:r>
              <a:rPr lang="en-US" dirty="0" smtClean="0"/>
              <a:t> your test will fail</a:t>
            </a:r>
            <a:endParaRPr lang="en-US" dirty="0"/>
          </a:p>
          <a:p>
            <a:r>
              <a:rPr lang="en-US" dirty="0"/>
              <a:t>Both expect and when have shortcut methods:</a:t>
            </a:r>
          </a:p>
          <a:p>
            <a:pPr lvl="1"/>
            <a:r>
              <a:rPr lang="en-US" b="1" dirty="0" err="1" smtClean="0"/>
              <a:t>whenGET</a:t>
            </a:r>
            <a:r>
              <a:rPr lang="en-US" b="1" dirty="0" smtClean="0"/>
              <a:t>, </a:t>
            </a:r>
            <a:r>
              <a:rPr lang="en-US" b="1" dirty="0" err="1" smtClean="0"/>
              <a:t>expectGET</a:t>
            </a:r>
            <a:endParaRPr lang="en-US" b="1" dirty="0"/>
          </a:p>
          <a:p>
            <a:pPr lvl="1"/>
            <a:r>
              <a:rPr lang="en-US" b="1" dirty="0" err="1" smtClean="0"/>
              <a:t>whenPOST</a:t>
            </a:r>
            <a:r>
              <a:rPr lang="en-US" b="1" dirty="0" smtClean="0"/>
              <a:t>, </a:t>
            </a:r>
            <a:r>
              <a:rPr lang="en-US" b="1" dirty="0" err="1" smtClean="0"/>
              <a:t>expectPOST</a:t>
            </a:r>
            <a:endParaRPr lang="en-US" b="1" dirty="0"/>
          </a:p>
          <a:p>
            <a:pPr lvl="1"/>
            <a:r>
              <a:rPr lang="en-US" b="1" dirty="0" err="1" smtClean="0"/>
              <a:t>whenPUT</a:t>
            </a:r>
            <a:r>
              <a:rPr lang="en-US" b="1" dirty="0" smtClean="0"/>
              <a:t>, </a:t>
            </a:r>
            <a:r>
              <a:rPr lang="en-US" b="1" dirty="0" err="1" smtClean="0"/>
              <a:t>expectPUT</a:t>
            </a:r>
            <a:endParaRPr lang="en-US" b="1" dirty="0"/>
          </a:p>
          <a:p>
            <a:pPr lvl="1"/>
            <a:r>
              <a:rPr lang="en-US" b="1" dirty="0" err="1" smtClean="0"/>
              <a:t>whenDELETE</a:t>
            </a:r>
            <a:r>
              <a:rPr lang="en-US" b="1" dirty="0" smtClean="0"/>
              <a:t>, </a:t>
            </a:r>
            <a:r>
              <a:rPr lang="en-US" b="1" dirty="0" err="1" smtClean="0"/>
              <a:t>expectDELETE</a:t>
            </a:r>
            <a:endParaRPr lang="en-US" b="1" dirty="0"/>
          </a:p>
          <a:p>
            <a:pPr lvl="1"/>
            <a:r>
              <a:rPr lang="en-US" b="1" dirty="0" err="1" smtClean="0"/>
              <a:t>whenHEAD</a:t>
            </a:r>
            <a:r>
              <a:rPr lang="en-US" b="1" dirty="0" smtClean="0"/>
              <a:t>, </a:t>
            </a:r>
            <a:r>
              <a:rPr lang="en-US" b="1" dirty="0" err="1" smtClean="0"/>
              <a:t>expectHEAD</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138</a:t>
            </a:fld>
            <a:endParaRPr lang="en-US"/>
          </a:p>
        </p:txBody>
      </p:sp>
    </p:spTree>
    <p:extLst>
      <p:ext uri="{BB962C8B-B14F-4D97-AF65-F5344CB8AC3E}">
        <p14:creationId xmlns:p14="http://schemas.microsoft.com/office/powerpoint/2010/main" val="190927072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Always Remember To flush()</a:t>
            </a:r>
            <a:endParaRPr lang="en-US" dirty="0"/>
          </a:p>
        </p:txBody>
      </p:sp>
      <p:sp>
        <p:nvSpPr>
          <p:cNvPr id="3" name="Content Placeholder 2"/>
          <p:cNvSpPr>
            <a:spLocks noGrp="1"/>
          </p:cNvSpPr>
          <p:nvPr>
            <p:ph idx="1"/>
          </p:nvPr>
        </p:nvSpPr>
        <p:spPr/>
        <p:txBody>
          <a:bodyPr>
            <a:normAutofit/>
          </a:bodyPr>
          <a:lstStyle/>
          <a:p>
            <a:r>
              <a:rPr lang="en-US" dirty="0" smtClean="0"/>
              <a:t>Your response is not automatically delivered whenever your test invokes the code that issues the http request.</a:t>
            </a:r>
            <a:endParaRPr lang="en-US" dirty="0"/>
          </a:p>
          <a:p>
            <a:r>
              <a:rPr lang="en-US" dirty="0" smtClean="0"/>
              <a:t>In order to process the pending the requests and issue responses, you </a:t>
            </a:r>
            <a:r>
              <a:rPr lang="en-US" dirty="0"/>
              <a:t>will invoke </a:t>
            </a:r>
            <a:r>
              <a:rPr lang="en-US" b="1" dirty="0"/>
              <a:t>$</a:t>
            </a:r>
            <a:r>
              <a:rPr lang="en-US" b="1" dirty="0" err="1"/>
              <a:t>httpBackend.flush</a:t>
            </a:r>
            <a:r>
              <a:rPr lang="en-US" b="1" dirty="0"/>
              <a:t>()</a:t>
            </a:r>
            <a:r>
              <a:rPr lang="en-US" dirty="0"/>
              <a:t> </a:t>
            </a:r>
            <a:endParaRPr lang="en-US" dirty="0" smtClean="0"/>
          </a:p>
          <a:p>
            <a:r>
              <a:rPr lang="en-US" dirty="0" smtClean="0"/>
              <a:t>You will need to make sure you do this after the code calling the backend but before testing the result</a:t>
            </a:r>
          </a:p>
          <a:p>
            <a:r>
              <a:rPr lang="en-US" dirty="0" smtClean="0"/>
              <a:t>At the conclusion of your test, you </a:t>
            </a:r>
            <a:r>
              <a:rPr lang="en-US" dirty="0"/>
              <a:t>can </a:t>
            </a:r>
            <a:r>
              <a:rPr lang="en-US" dirty="0" smtClean="0"/>
              <a:t>check that </a:t>
            </a:r>
            <a:r>
              <a:rPr lang="en-US" dirty="0"/>
              <a:t>there are no outstanding </a:t>
            </a:r>
            <a:r>
              <a:rPr lang="en-US" dirty="0" smtClean="0"/>
              <a:t>requests</a:t>
            </a:r>
            <a:endParaRPr lang="en-US" dirty="0"/>
          </a:p>
          <a:p>
            <a:pPr lvl="1"/>
            <a:r>
              <a:rPr lang="en-US" b="1" dirty="0"/>
              <a:t>$</a:t>
            </a:r>
            <a:r>
              <a:rPr lang="en-US" b="1" dirty="0" err="1"/>
              <a:t>httpBackend.verifyNoOutstandingExpectation</a:t>
            </a:r>
            <a:r>
              <a:rPr lang="en-US" b="1" dirty="0"/>
              <a:t>();</a:t>
            </a:r>
          </a:p>
          <a:p>
            <a:pPr lvl="1"/>
            <a:r>
              <a:rPr lang="en-US" b="1" dirty="0"/>
              <a:t>$</a:t>
            </a:r>
            <a:r>
              <a:rPr lang="en-US" b="1" dirty="0" err="1"/>
              <a:t>httpBackend.verifyNoOutstandingRequest</a:t>
            </a:r>
            <a:r>
              <a:rPr lang="en-US" b="1"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139</a:t>
            </a:fld>
            <a:endParaRPr lang="en-US"/>
          </a:p>
        </p:txBody>
      </p:sp>
    </p:spTree>
    <p:extLst>
      <p:ext uri="{BB962C8B-B14F-4D97-AF65-F5344CB8AC3E}">
        <p14:creationId xmlns:p14="http://schemas.microsoft.com/office/powerpoint/2010/main" val="1562288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Frameworks</a:t>
            </a:r>
            <a:endParaRPr lang="en-US" dirty="0"/>
          </a:p>
        </p:txBody>
      </p:sp>
      <p:sp>
        <p:nvSpPr>
          <p:cNvPr id="3" name="Content Placeholder 2"/>
          <p:cNvSpPr>
            <a:spLocks noGrp="1"/>
          </p:cNvSpPr>
          <p:nvPr>
            <p:ph idx="1"/>
          </p:nvPr>
        </p:nvSpPr>
        <p:spPr/>
        <p:txBody>
          <a:bodyPr/>
          <a:lstStyle/>
          <a:p>
            <a:r>
              <a:rPr lang="en-US" dirty="0" smtClean="0"/>
              <a:t>As JavaScript interpreters have become more powerful they have enabled the possibility of leveraging design paradigms such as Model View Controller (MVC).</a:t>
            </a:r>
          </a:p>
          <a:p>
            <a:r>
              <a:rPr lang="en-US" dirty="0" smtClean="0"/>
              <a:t>What is Model View Controller?</a:t>
            </a:r>
          </a:p>
          <a:p>
            <a:pPr lvl="1"/>
            <a:r>
              <a:rPr lang="en-US" dirty="0" smtClean="0"/>
              <a:t>Model = Data</a:t>
            </a:r>
          </a:p>
          <a:p>
            <a:pPr lvl="1"/>
            <a:r>
              <a:rPr lang="en-US" dirty="0" smtClean="0"/>
              <a:t>View = What your user sees</a:t>
            </a:r>
          </a:p>
          <a:p>
            <a:pPr lvl="1"/>
            <a:r>
              <a:rPr lang="en-US" dirty="0" smtClean="0"/>
              <a:t>Controller = Glue that binds the view to the model and the model to the view</a:t>
            </a:r>
          </a:p>
          <a:p>
            <a:r>
              <a:rPr lang="en-US" dirty="0" smtClean="0"/>
              <a:t>There are a number of JavaScript MVC frameworks you can check them out at: </a:t>
            </a:r>
            <a:r>
              <a:rPr lang="en-US" dirty="0" smtClean="0">
                <a:hlinkClick r:id="rId2"/>
              </a:rPr>
              <a:t>http://todomvc.com</a:t>
            </a:r>
            <a:endParaRPr lang="en-US" dirty="0" smtClean="0"/>
          </a:p>
          <a:p>
            <a:r>
              <a:rPr lang="en-US" dirty="0"/>
              <a:t>More on MVC: </a:t>
            </a:r>
            <a:r>
              <a:rPr lang="en-US" dirty="0">
                <a:hlinkClick r:id="rId3"/>
              </a:rPr>
              <a:t>https://</a:t>
            </a:r>
            <a:r>
              <a:rPr lang="en-US" dirty="0" smtClean="0">
                <a:hlinkClick r:id="rId3"/>
              </a:rPr>
              <a:t>en.wikipedia.org/wiki/Model–view–controller</a:t>
            </a:r>
            <a:endParaRPr lang="en-US" dirty="0" smtClean="0"/>
          </a:p>
          <a:p>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a:t>
            </a:fld>
            <a:endParaRPr lang="en-US"/>
          </a:p>
        </p:txBody>
      </p:sp>
    </p:spTree>
    <p:extLst>
      <p:ext uri="{BB962C8B-B14F-4D97-AF65-F5344CB8AC3E}">
        <p14:creationId xmlns:p14="http://schemas.microsoft.com/office/powerpoint/2010/main" val="283001329"/>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Source</a:t>
            </a:r>
            <a:r>
              <a:rPr lang="en-US" dirty="0"/>
              <a:t>: /</a:t>
            </a:r>
            <a:r>
              <a:rPr lang="en-US" dirty="0" err="1" smtClean="0"/>
              <a:t>AngularClass</a:t>
            </a:r>
            <a:r>
              <a:rPr lang="en-US" dirty="0" smtClean="0"/>
              <a:t>/HTTP/Exercises/Testing</a:t>
            </a:r>
            <a:endParaRPr lang="en-US" dirty="0"/>
          </a:p>
          <a:p>
            <a:r>
              <a:rPr lang="en-US" dirty="0"/>
              <a:t>In this Lab, you should do the following:</a:t>
            </a:r>
          </a:p>
          <a:p>
            <a:pPr lvl="1"/>
            <a:r>
              <a:rPr lang="en-US" dirty="0" smtClean="0"/>
              <a:t>Setup the HTTP Backend and mock the call to the Product Service that we did from the last exercise</a:t>
            </a:r>
          </a:p>
          <a:p>
            <a:pPr lvl="1"/>
            <a:r>
              <a:rPr lang="en-US" dirty="0" smtClean="0"/>
              <a:t>You should return a controlled set of data and verify that you are receiving your provided data set</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140</a:t>
            </a:fld>
            <a:endParaRPr lang="en-US"/>
          </a:p>
        </p:txBody>
      </p:sp>
    </p:spTree>
    <p:extLst>
      <p:ext uri="{BB962C8B-B14F-4D97-AF65-F5344CB8AC3E}">
        <p14:creationId xmlns:p14="http://schemas.microsoft.com/office/powerpoint/2010/main" val="125914429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a:t>
            </a:r>
            <a:endParaRPr lang="en-US" dirty="0"/>
          </a:p>
        </p:txBody>
      </p:sp>
      <p:sp>
        <p:nvSpPr>
          <p:cNvPr id="3" name="Content Placeholder 2"/>
          <p:cNvSpPr>
            <a:spLocks noGrp="1"/>
          </p:cNvSpPr>
          <p:nvPr>
            <p:ph idx="1"/>
          </p:nvPr>
        </p:nvSpPr>
        <p:spPr/>
        <p:txBody>
          <a:bodyPr/>
          <a:lstStyle/>
          <a:p>
            <a:r>
              <a:rPr lang="en-US" dirty="0" smtClean="0"/>
              <a:t>Suppose our app is continuing to hit the same URL over and over again to fetch or manipulate data?</a:t>
            </a:r>
          </a:p>
          <a:p>
            <a:r>
              <a:rPr lang="en-US" dirty="0" smtClean="0"/>
              <a:t>Why would we want to continually load this over and over again?</a:t>
            </a:r>
          </a:p>
          <a:p>
            <a:r>
              <a:rPr lang="en-US" dirty="0" smtClean="0"/>
              <a:t>Angular provides a caching service for your </a:t>
            </a:r>
            <a:r>
              <a:rPr lang="en-US" b="1" dirty="0" smtClean="0"/>
              <a:t>$http</a:t>
            </a:r>
            <a:r>
              <a:rPr lang="en-US" dirty="0" smtClean="0"/>
              <a:t> requests</a:t>
            </a:r>
          </a:p>
          <a:p>
            <a:r>
              <a:rPr lang="en-US" dirty="0" smtClean="0"/>
              <a:t>Setting it up is really easy:</a:t>
            </a:r>
          </a:p>
          <a:p>
            <a:pPr lvl="1"/>
            <a:r>
              <a:rPr lang="en-US" dirty="0"/>
              <a:t>Add cache: true to the options passed to $</a:t>
            </a:r>
            <a:r>
              <a:rPr lang="en-US" dirty="0" smtClean="0"/>
              <a:t>http </a:t>
            </a:r>
            <a:r>
              <a:rPr lang="en-US" dirty="0"/>
              <a:t>and it will automatically cache requests to the same URL</a:t>
            </a:r>
          </a:p>
          <a:p>
            <a:pPr lvl="1"/>
            <a:r>
              <a:rPr lang="en-US" dirty="0"/>
              <a:t>Or provide a custom cache built with $</a:t>
            </a:r>
            <a:r>
              <a:rPr lang="en-US" dirty="0" err="1"/>
              <a:t>cacheFactory</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141</a:t>
            </a:fld>
            <a:endParaRPr lang="en-US"/>
          </a:p>
        </p:txBody>
      </p:sp>
    </p:spTree>
    <p:extLst>
      <p:ext uri="{BB962C8B-B14F-4D97-AF65-F5344CB8AC3E}">
        <p14:creationId xmlns:p14="http://schemas.microsoft.com/office/powerpoint/2010/main" val="142889053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a:t>
            </a:r>
            <a:r>
              <a:rPr lang="en-US" dirty="0"/>
              <a:t>W</a:t>
            </a:r>
            <a:r>
              <a:rPr lang="en-US" dirty="0" smtClean="0"/>
              <a:t>ork?</a:t>
            </a:r>
            <a:endParaRPr lang="en-US" dirty="0"/>
          </a:p>
        </p:txBody>
      </p:sp>
      <p:sp>
        <p:nvSpPr>
          <p:cNvPr id="3" name="Content Placeholder 2"/>
          <p:cNvSpPr>
            <a:spLocks noGrp="1"/>
          </p:cNvSpPr>
          <p:nvPr>
            <p:ph idx="1"/>
          </p:nvPr>
        </p:nvSpPr>
        <p:spPr/>
        <p:txBody>
          <a:bodyPr/>
          <a:lstStyle/>
          <a:p>
            <a:r>
              <a:rPr lang="en-US" dirty="0" smtClean="0"/>
              <a:t>Angular leverages and internal store to hold on to the data that is retrieved</a:t>
            </a:r>
          </a:p>
          <a:p>
            <a:pPr lvl="1"/>
            <a:r>
              <a:rPr lang="en-US" dirty="0" smtClean="0"/>
              <a:t>This can be overridden by providing a instance of the </a:t>
            </a:r>
            <a:r>
              <a:rPr lang="en-US" b="1" dirty="0" smtClean="0"/>
              <a:t>$</a:t>
            </a:r>
            <a:r>
              <a:rPr lang="en-US" b="1" dirty="0" err="1" smtClean="0"/>
              <a:t>cacheFactory</a:t>
            </a:r>
            <a:endParaRPr lang="en-US" dirty="0"/>
          </a:p>
          <a:p>
            <a:r>
              <a:rPr lang="en-US" dirty="0"/>
              <a:t>Responses are </a:t>
            </a:r>
            <a:r>
              <a:rPr lang="en-US" dirty="0" smtClean="0"/>
              <a:t>saved locally by </a:t>
            </a:r>
            <a:r>
              <a:rPr lang="en-US" dirty="0"/>
              <a:t>the </a:t>
            </a:r>
            <a:r>
              <a:rPr lang="en-US" dirty="0" smtClean="0"/>
              <a:t>URL address that was used to make the request</a:t>
            </a:r>
            <a:endParaRPr lang="en-US" dirty="0"/>
          </a:p>
          <a:p>
            <a:r>
              <a:rPr lang="en-US" dirty="0"/>
              <a:t>Subsequent </a:t>
            </a:r>
            <a:r>
              <a:rPr lang="en-US" dirty="0" smtClean="0"/>
              <a:t>calls invoked to the same URLs are then loaded from the cache’s data store as opposed to being executed against the actual backend</a:t>
            </a:r>
            <a:endParaRPr lang="en-US" dirty="0"/>
          </a:p>
          <a:p>
            <a:r>
              <a:rPr lang="en-US" dirty="0"/>
              <a:t>The </a:t>
            </a:r>
            <a:r>
              <a:rPr lang="en-US" b="1" dirty="0"/>
              <a:t>$http </a:t>
            </a:r>
            <a:r>
              <a:rPr lang="en-US" dirty="0"/>
              <a:t>call </a:t>
            </a:r>
            <a:r>
              <a:rPr lang="en-US" dirty="0" smtClean="0"/>
              <a:t>invokes its </a:t>
            </a:r>
            <a:r>
              <a:rPr lang="en-US" b="1" dirty="0" smtClean="0"/>
              <a:t>then</a:t>
            </a:r>
            <a:r>
              <a:rPr lang="en-US" dirty="0" smtClean="0"/>
              <a:t> or </a:t>
            </a:r>
            <a:r>
              <a:rPr lang="en-US" b="1" dirty="0" smtClean="0"/>
              <a:t>catch</a:t>
            </a:r>
            <a:r>
              <a:rPr lang="en-US" dirty="0" smtClean="0"/>
              <a:t> </a:t>
            </a:r>
            <a:r>
              <a:rPr lang="en-US" dirty="0"/>
              <a:t>as </a:t>
            </a:r>
            <a:r>
              <a:rPr lang="en-US" dirty="0" smtClean="0"/>
              <a:t>if the call was actually made to the backend</a:t>
            </a:r>
          </a:p>
          <a:p>
            <a:pPr lvl="1"/>
            <a:r>
              <a:rPr lang="en-US" dirty="0" smtClean="0"/>
              <a:t>This is done so that working with the cache feels no different than working with the real backend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142</a:t>
            </a:fld>
            <a:endParaRPr lang="en-US"/>
          </a:p>
        </p:txBody>
      </p:sp>
    </p:spTree>
    <p:extLst>
      <p:ext uri="{BB962C8B-B14F-4D97-AF65-F5344CB8AC3E}">
        <p14:creationId xmlns:p14="http://schemas.microsoft.com/office/powerpoint/2010/main" val="370664978"/>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err="1" smtClean="0"/>
              <a:t>Angular’s</a:t>
            </a:r>
            <a:r>
              <a:rPr lang="en-US" dirty="0" smtClean="0"/>
              <a:t> Caching Is Not</a:t>
            </a:r>
            <a:endParaRPr lang="en-US" dirty="0"/>
          </a:p>
        </p:txBody>
      </p:sp>
      <p:sp>
        <p:nvSpPr>
          <p:cNvPr id="3" name="Content Placeholder 2"/>
          <p:cNvSpPr>
            <a:spLocks noGrp="1"/>
          </p:cNvSpPr>
          <p:nvPr>
            <p:ph idx="1"/>
          </p:nvPr>
        </p:nvSpPr>
        <p:spPr/>
        <p:txBody>
          <a:bodyPr/>
          <a:lstStyle/>
          <a:p>
            <a:r>
              <a:rPr lang="en-US" dirty="0" smtClean="0"/>
              <a:t>There are a couple of layers where different cache mechanisms could be at work. </a:t>
            </a:r>
          </a:p>
          <a:p>
            <a:pPr lvl="1"/>
            <a:r>
              <a:rPr lang="en-US" dirty="0" smtClean="0"/>
              <a:t>The server</a:t>
            </a:r>
          </a:p>
          <a:p>
            <a:pPr lvl="1"/>
            <a:r>
              <a:rPr lang="en-US" dirty="0" smtClean="0"/>
              <a:t>The browser</a:t>
            </a:r>
          </a:p>
          <a:p>
            <a:pPr lvl="1"/>
            <a:r>
              <a:rPr lang="en-US" dirty="0" smtClean="0"/>
              <a:t>Other JavaScript blocks</a:t>
            </a:r>
          </a:p>
          <a:p>
            <a:pPr lvl="1"/>
            <a:r>
              <a:rPr lang="en-US" dirty="0" smtClean="0"/>
              <a:t>Angular itself</a:t>
            </a:r>
            <a:endParaRPr lang="en-US" dirty="0"/>
          </a:p>
          <a:p>
            <a:r>
              <a:rPr lang="en-US" dirty="0"/>
              <a:t>Angular </a:t>
            </a:r>
            <a:r>
              <a:rPr lang="en-US" dirty="0" smtClean="0"/>
              <a:t>cannot stop your browser from caching HTTP requests</a:t>
            </a:r>
            <a:endParaRPr lang="en-US" dirty="0"/>
          </a:p>
          <a:p>
            <a:r>
              <a:rPr lang="en-US" dirty="0"/>
              <a:t>Angular can only cache data </a:t>
            </a:r>
            <a:r>
              <a:rPr lang="en-US" dirty="0" smtClean="0"/>
              <a:t>executing within the scope of the given module</a:t>
            </a:r>
            <a:endParaRPr lang="en-US" dirty="0"/>
          </a:p>
          <a:p>
            <a:endParaRPr lang="en-US" dirty="0" smtClean="0"/>
          </a:p>
          <a:p>
            <a:endParaRPr lang="en-US" dirty="0"/>
          </a:p>
          <a:p>
            <a:r>
              <a:rPr lang="en-US" dirty="0">
                <a:hlinkClick r:id="rId2"/>
              </a:rPr>
              <a:t>http://localhost:9080/HTTP/Samples/Caching</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143</a:t>
            </a:fld>
            <a:endParaRPr lang="en-US"/>
          </a:p>
        </p:txBody>
      </p:sp>
    </p:spTree>
    <p:extLst>
      <p:ext uri="{BB962C8B-B14F-4D97-AF65-F5344CB8AC3E}">
        <p14:creationId xmlns:p14="http://schemas.microsoft.com/office/powerpoint/2010/main" val="59067559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http://localhost:9080/HTTP/Exercises/Caching</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/HTTP/Exercises/Caching</a:t>
            </a:r>
            <a:endParaRPr lang="en-US" dirty="0"/>
          </a:p>
          <a:p>
            <a:endParaRPr lang="en-US" dirty="0"/>
          </a:p>
          <a:p>
            <a:r>
              <a:rPr lang="en-US" dirty="0"/>
              <a:t>In this Lab, you should do the following:</a:t>
            </a:r>
          </a:p>
          <a:p>
            <a:pPr lvl="1"/>
            <a:r>
              <a:rPr lang="en-US" dirty="0" smtClean="0"/>
              <a:t>We will wire our controller up to make a HTTP call to the Products Service</a:t>
            </a:r>
          </a:p>
          <a:p>
            <a:pPr lvl="2"/>
            <a:r>
              <a:rPr lang="en-US" dirty="0" smtClean="0"/>
              <a:t>One call to get all products</a:t>
            </a:r>
          </a:p>
          <a:p>
            <a:pPr lvl="2"/>
            <a:r>
              <a:rPr lang="en-US" dirty="0" smtClean="0"/>
              <a:t>One call to get all products by Id</a:t>
            </a:r>
          </a:p>
          <a:p>
            <a:pPr lvl="1"/>
            <a:r>
              <a:rPr lang="en-US" dirty="0" smtClean="0"/>
              <a:t>Additionally, we want to use caching for each call</a:t>
            </a:r>
          </a:p>
          <a:p>
            <a:pPr lvl="2"/>
            <a:r>
              <a:rPr lang="en-US" dirty="0" smtClean="0"/>
              <a:t>A custom cache factory for the get by ID call </a:t>
            </a:r>
          </a:p>
          <a:p>
            <a:pPr lvl="2"/>
            <a:r>
              <a:rPr lang="en-US" dirty="0" smtClean="0"/>
              <a:t>The default cache for the Get All Call</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144</a:t>
            </a:fld>
            <a:endParaRPr lang="en-US"/>
          </a:p>
        </p:txBody>
      </p:sp>
    </p:spTree>
    <p:extLst>
      <p:ext uri="{BB962C8B-B14F-4D97-AF65-F5344CB8AC3E}">
        <p14:creationId xmlns:p14="http://schemas.microsoft.com/office/powerpoint/2010/main" val="146215699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Ng-resource</a:t>
            </a:r>
            <a:endParaRPr lang="en-US" dirty="0"/>
          </a:p>
        </p:txBody>
      </p:sp>
      <p:sp>
        <p:nvSpPr>
          <p:cNvPr id="3" name="Content Placeholder 2"/>
          <p:cNvSpPr>
            <a:spLocks noGrp="1"/>
          </p:cNvSpPr>
          <p:nvPr>
            <p:ph idx="1"/>
          </p:nvPr>
        </p:nvSpPr>
        <p:spPr/>
        <p:txBody>
          <a:bodyPr/>
          <a:lstStyle/>
          <a:p>
            <a:r>
              <a:rPr lang="en-US" b="1" dirty="0" smtClean="0"/>
              <a:t>RESTful</a:t>
            </a:r>
            <a:r>
              <a:rPr lang="en-US" dirty="0" smtClean="0"/>
              <a:t> based services are typically the primary paradigm to expose server data to various clients (mobile, HTML, etc.)</a:t>
            </a:r>
          </a:p>
          <a:p>
            <a:r>
              <a:rPr lang="en-US" dirty="0" smtClean="0"/>
              <a:t>To consume </a:t>
            </a:r>
            <a:r>
              <a:rPr lang="en-US" b="1" dirty="0" smtClean="0"/>
              <a:t>RESTful</a:t>
            </a:r>
            <a:r>
              <a:rPr lang="en-US" dirty="0" smtClean="0"/>
              <a:t> based services, it would require a rather extensive set of </a:t>
            </a:r>
            <a:r>
              <a:rPr lang="en-US" b="1" dirty="0" smtClean="0"/>
              <a:t>$http</a:t>
            </a:r>
            <a:r>
              <a:rPr lang="en-US" dirty="0" smtClean="0"/>
              <a:t> configurations.</a:t>
            </a:r>
          </a:p>
          <a:p>
            <a:r>
              <a:rPr lang="en-US" dirty="0" smtClean="0"/>
              <a:t>Given that </a:t>
            </a:r>
            <a:r>
              <a:rPr lang="en-US" b="1" dirty="0" smtClean="0"/>
              <a:t>RESTful</a:t>
            </a:r>
            <a:r>
              <a:rPr lang="en-US" dirty="0" smtClean="0"/>
              <a:t> patterns are defined with expected behaviors, it would be easy to have a framework available to consume these services.</a:t>
            </a:r>
          </a:p>
          <a:p>
            <a:pPr lvl="1"/>
            <a:r>
              <a:rPr lang="en-US" dirty="0" smtClean="0"/>
              <a:t>This is exactly what </a:t>
            </a:r>
            <a:r>
              <a:rPr lang="en-US" b="1" dirty="0" smtClean="0"/>
              <a:t>ng-resource</a:t>
            </a:r>
            <a:r>
              <a:rPr lang="en-US" dirty="0" smtClean="0"/>
              <a:t> is meant to do</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145</a:t>
            </a:fld>
            <a:endParaRPr lang="en-US"/>
          </a:p>
        </p:txBody>
      </p:sp>
    </p:spTree>
    <p:extLst>
      <p:ext uri="{BB962C8B-B14F-4D97-AF65-F5344CB8AC3E}">
        <p14:creationId xmlns:p14="http://schemas.microsoft.com/office/powerpoint/2010/main" val="132280249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ng-resource</a:t>
            </a:r>
            <a:endParaRPr lang="en-US" dirty="0"/>
          </a:p>
        </p:txBody>
      </p:sp>
      <p:sp>
        <p:nvSpPr>
          <p:cNvPr id="3" name="Content Placeholder 2"/>
          <p:cNvSpPr>
            <a:spLocks noGrp="1"/>
          </p:cNvSpPr>
          <p:nvPr>
            <p:ph idx="1"/>
          </p:nvPr>
        </p:nvSpPr>
        <p:spPr/>
        <p:txBody>
          <a:bodyPr/>
          <a:lstStyle/>
          <a:p>
            <a:r>
              <a:rPr lang="en-US" dirty="0" smtClean="0"/>
              <a:t>Ng-resource is shipped as a separate file in the angular distribution</a:t>
            </a:r>
          </a:p>
          <a:p>
            <a:r>
              <a:rPr lang="en-US" dirty="0" smtClean="0"/>
              <a:t>You’ll need to download </a:t>
            </a:r>
            <a:r>
              <a:rPr lang="en-US" b="1" dirty="0" smtClean="0"/>
              <a:t>angular-</a:t>
            </a:r>
            <a:r>
              <a:rPr lang="en-US" b="1" dirty="0" err="1" smtClean="0"/>
              <a:t>resource.js</a:t>
            </a:r>
            <a:r>
              <a:rPr lang="en-US" dirty="0" smtClean="0"/>
              <a:t> and reference it in your HTML just like we did with ng-route</a:t>
            </a:r>
          </a:p>
          <a:p>
            <a:r>
              <a:rPr lang="en-US" dirty="0" smtClean="0"/>
              <a:t>You’ll also need to add a dependency of </a:t>
            </a:r>
            <a:r>
              <a:rPr lang="en-US" b="1" dirty="0" err="1" smtClean="0"/>
              <a:t>ngResource</a:t>
            </a:r>
            <a:r>
              <a:rPr lang="en-US" b="1" dirty="0" smtClean="0"/>
              <a:t> </a:t>
            </a:r>
            <a:r>
              <a:rPr lang="en-US" dirty="0" smtClean="0"/>
              <a:t>in your module configuration to make sure it is available to your module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146</a:t>
            </a:fld>
            <a:endParaRPr lang="en-US"/>
          </a:p>
        </p:txBody>
      </p:sp>
    </p:spTree>
    <p:extLst>
      <p:ext uri="{BB962C8B-B14F-4D97-AF65-F5344CB8AC3E}">
        <p14:creationId xmlns:p14="http://schemas.microsoft.com/office/powerpoint/2010/main" val="165418902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ngResource</a:t>
            </a:r>
            <a:endParaRPr lang="en-US" dirty="0"/>
          </a:p>
        </p:txBody>
      </p:sp>
      <p:sp>
        <p:nvSpPr>
          <p:cNvPr id="3" name="Content Placeholder 2"/>
          <p:cNvSpPr>
            <a:spLocks noGrp="1"/>
          </p:cNvSpPr>
          <p:nvPr>
            <p:ph idx="1"/>
          </p:nvPr>
        </p:nvSpPr>
        <p:spPr/>
        <p:txBody>
          <a:bodyPr/>
          <a:lstStyle/>
          <a:p>
            <a:r>
              <a:rPr lang="en-US" dirty="0" smtClean="0"/>
              <a:t>Instantiate a </a:t>
            </a:r>
            <a:r>
              <a:rPr lang="en-US" sz="2400" b="1" dirty="0"/>
              <a:t>$resource</a:t>
            </a:r>
            <a:r>
              <a:rPr lang="en-US" dirty="0"/>
              <a:t> with a </a:t>
            </a:r>
            <a:r>
              <a:rPr lang="en-US" dirty="0" smtClean="0"/>
              <a:t>given URL </a:t>
            </a:r>
          </a:p>
          <a:p>
            <a:pPr lvl="1"/>
            <a:r>
              <a:rPr lang="en-US" dirty="0" smtClean="0"/>
              <a:t>This URL may or may not have query or </a:t>
            </a:r>
            <a:r>
              <a:rPr lang="en-US" dirty="0" err="1" smtClean="0"/>
              <a:t>uri</a:t>
            </a:r>
            <a:r>
              <a:rPr lang="en-US" dirty="0" smtClean="0"/>
              <a:t> based parameters</a:t>
            </a:r>
          </a:p>
          <a:p>
            <a:r>
              <a:rPr lang="en-US" b="1" dirty="0" smtClean="0"/>
              <a:t>$resource </a:t>
            </a:r>
            <a:r>
              <a:rPr lang="en-US" dirty="0" smtClean="0"/>
              <a:t>returns an object with the following methods automatically generated methods for interacting with your service (get, save, etc.)</a:t>
            </a:r>
          </a:p>
          <a:p>
            <a:r>
              <a:rPr lang="en-US" dirty="0" smtClean="0"/>
              <a:t>Where </a:t>
            </a:r>
            <a:r>
              <a:rPr lang="en-US" dirty="0"/>
              <a:t>appropriate, the methods return objects which you can interact with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147</a:t>
            </a:fld>
            <a:endParaRPr lang="en-US"/>
          </a:p>
        </p:txBody>
      </p:sp>
    </p:spTree>
    <p:extLst>
      <p:ext uri="{BB962C8B-B14F-4D97-AF65-F5344CB8AC3E}">
        <p14:creationId xmlns:p14="http://schemas.microsoft.com/office/powerpoint/2010/main" val="80903282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URLs</a:t>
            </a:r>
            <a:endParaRPr lang="en-US" dirty="0"/>
          </a:p>
        </p:txBody>
      </p:sp>
      <p:sp>
        <p:nvSpPr>
          <p:cNvPr id="3" name="Content Placeholder 2"/>
          <p:cNvSpPr>
            <a:spLocks noGrp="1"/>
          </p:cNvSpPr>
          <p:nvPr>
            <p:ph idx="1"/>
          </p:nvPr>
        </p:nvSpPr>
        <p:spPr/>
        <p:txBody>
          <a:bodyPr>
            <a:normAutofit/>
          </a:bodyPr>
          <a:lstStyle/>
          <a:p>
            <a:r>
              <a:rPr lang="en-US" dirty="0" smtClean="0"/>
              <a:t>URLs for a given resource can be configured like the following:</a:t>
            </a:r>
          </a:p>
          <a:p>
            <a:pPr lvl="1"/>
            <a:r>
              <a:rPr lang="en-US" b="1" dirty="0" smtClean="0">
                <a:hlinkClick r:id="rId2"/>
              </a:rPr>
              <a:t>http://tempuri.org/my/file.json</a:t>
            </a:r>
            <a:r>
              <a:rPr lang="en-US" b="1" dirty="0" smtClean="0"/>
              <a:t> - </a:t>
            </a:r>
            <a:r>
              <a:rPr lang="en-US" dirty="0" smtClean="0"/>
              <a:t>no parameters</a:t>
            </a:r>
            <a:endParaRPr lang="en-US" b="1" dirty="0" smtClean="0"/>
          </a:p>
          <a:p>
            <a:pPr lvl="1"/>
            <a:r>
              <a:rPr lang="en-US" b="1" dirty="0" smtClean="0">
                <a:hlinkClick r:id="rId3"/>
              </a:rPr>
              <a:t>http://tempuri.org/:myParam</a:t>
            </a:r>
            <a:r>
              <a:rPr lang="en-US" b="1" dirty="0" smtClean="0"/>
              <a:t> - </a:t>
            </a:r>
            <a:r>
              <a:rPr lang="en-US" dirty="0" smtClean="0"/>
              <a:t>single parameter</a:t>
            </a:r>
            <a:endParaRPr lang="en-US" b="1" dirty="0" smtClean="0"/>
          </a:p>
          <a:p>
            <a:pPr lvl="1"/>
            <a:r>
              <a:rPr lang="en-US" b="1" dirty="0" smtClean="0">
                <a:hlinkClick r:id="rId4"/>
              </a:rPr>
              <a:t>http://tempuri.org/file/:name.:extension</a:t>
            </a:r>
            <a:r>
              <a:rPr lang="en-US" b="1" dirty="0" smtClean="0"/>
              <a:t> - </a:t>
            </a:r>
            <a:r>
              <a:rPr lang="en-US" dirty="0" smtClean="0"/>
              <a:t>multiple parameters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148</a:t>
            </a:fld>
            <a:endParaRPr lang="en-US"/>
          </a:p>
        </p:txBody>
      </p:sp>
    </p:spTree>
    <p:extLst>
      <p:ext uri="{BB962C8B-B14F-4D97-AF65-F5344CB8AC3E}">
        <p14:creationId xmlns:p14="http://schemas.microsoft.com/office/powerpoint/2010/main" val="89428052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Parameters</a:t>
            </a:r>
            <a:endParaRPr lang="en-US" dirty="0"/>
          </a:p>
        </p:txBody>
      </p:sp>
      <p:sp>
        <p:nvSpPr>
          <p:cNvPr id="3" name="Content Placeholder 2"/>
          <p:cNvSpPr>
            <a:spLocks noGrp="1"/>
          </p:cNvSpPr>
          <p:nvPr>
            <p:ph idx="1"/>
          </p:nvPr>
        </p:nvSpPr>
        <p:spPr/>
        <p:txBody>
          <a:bodyPr>
            <a:normAutofit/>
          </a:bodyPr>
          <a:lstStyle/>
          <a:p>
            <a:r>
              <a:rPr lang="en-US" dirty="0"/>
              <a:t>You can optionally configure parameters on your resource</a:t>
            </a:r>
          </a:p>
          <a:p>
            <a:pPr marL="292608" lvl="1" indent="0">
              <a:buNone/>
            </a:pPr>
            <a:r>
              <a:rPr lang="en-US" b="1" dirty="0"/>
              <a:t>$resource('http</a:t>
            </a:r>
            <a:r>
              <a:rPr lang="en-US" b="1" dirty="0" smtClean="0"/>
              <a:t>://</a:t>
            </a:r>
            <a:r>
              <a:rPr lang="en-US" b="1" dirty="0" err="1" smtClean="0"/>
              <a:t>tempuri.org</a:t>
            </a:r>
            <a:r>
              <a:rPr lang="en-US" b="1" dirty="0" smtClean="0"/>
              <a:t>/resource/:</a:t>
            </a:r>
            <a:r>
              <a:rPr lang="en-US" b="1" dirty="0" err="1" smtClean="0"/>
              <a:t>resourceId</a:t>
            </a:r>
            <a:r>
              <a:rPr lang="en-US" b="1" dirty="0"/>
              <a:t>', </a:t>
            </a:r>
            <a:r>
              <a:rPr lang="en-US" b="1" dirty="0" smtClean="0"/>
              <a:t>{</a:t>
            </a:r>
            <a:r>
              <a:rPr lang="en-US" b="1" dirty="0" err="1"/>
              <a:t>resourceId</a:t>
            </a:r>
            <a:r>
              <a:rPr lang="en-US" b="1" dirty="0"/>
              <a:t> </a:t>
            </a:r>
            <a:r>
              <a:rPr lang="en-US" b="1" dirty="0" smtClean="0"/>
              <a:t>: </a:t>
            </a:r>
            <a:r>
              <a:rPr lang="en-US" b="1" dirty="0"/>
              <a:t>1})</a:t>
            </a:r>
          </a:p>
          <a:p>
            <a:r>
              <a:rPr lang="en-US" dirty="0"/>
              <a:t>If </a:t>
            </a:r>
            <a:r>
              <a:rPr lang="en-US" b="1" dirty="0" err="1"/>
              <a:t>resourceId</a:t>
            </a:r>
            <a:r>
              <a:rPr lang="en-US" b="1" dirty="0"/>
              <a:t> </a:t>
            </a:r>
            <a:r>
              <a:rPr lang="en-US" dirty="0" smtClean="0"/>
              <a:t>is </a:t>
            </a:r>
            <a:r>
              <a:rPr lang="en-US" dirty="0"/>
              <a:t>not </a:t>
            </a:r>
            <a:r>
              <a:rPr lang="en-US" dirty="0" smtClean="0"/>
              <a:t>provided on the </a:t>
            </a:r>
            <a:r>
              <a:rPr lang="en-US" dirty="0"/>
              <a:t>call, it will default to </a:t>
            </a:r>
            <a:r>
              <a:rPr lang="en-US" dirty="0" smtClean="0"/>
              <a:t>1</a:t>
            </a:r>
          </a:p>
          <a:p>
            <a:r>
              <a:rPr lang="en-US" dirty="0" smtClean="0"/>
              <a:t>You can also map your parameter to an alterative name</a:t>
            </a:r>
            <a:endParaRPr lang="en-US" dirty="0"/>
          </a:p>
          <a:p>
            <a:pPr marL="292608" lvl="1" indent="0">
              <a:buNone/>
            </a:pPr>
            <a:r>
              <a:rPr lang="en-US" b="1" dirty="0"/>
              <a:t>$resource</a:t>
            </a:r>
            <a:r>
              <a:rPr lang="en-US" b="1" dirty="0" smtClean="0"/>
              <a:t>(</a:t>
            </a:r>
            <a:r>
              <a:rPr lang="en-US" b="1" dirty="0"/>
              <a:t>'http://</a:t>
            </a:r>
            <a:r>
              <a:rPr lang="en-US" b="1" dirty="0" err="1"/>
              <a:t>tempuri.org</a:t>
            </a:r>
            <a:r>
              <a:rPr lang="en-US" b="1" dirty="0"/>
              <a:t>/resource/:</a:t>
            </a:r>
            <a:r>
              <a:rPr lang="en-US" b="1" dirty="0" err="1"/>
              <a:t>resourceId</a:t>
            </a:r>
            <a:r>
              <a:rPr lang="en-US" b="1" dirty="0"/>
              <a:t> </a:t>
            </a:r>
            <a:r>
              <a:rPr lang="en-US" b="1" dirty="0" smtClean="0"/>
              <a:t>', {</a:t>
            </a:r>
            <a:r>
              <a:rPr lang="en-US" b="1" dirty="0" err="1"/>
              <a:t>resourceId</a:t>
            </a:r>
            <a:r>
              <a:rPr lang="en-US" b="1" dirty="0"/>
              <a:t> </a:t>
            </a:r>
            <a:r>
              <a:rPr lang="en-US" b="1" dirty="0" smtClean="0"/>
              <a:t>: </a:t>
            </a:r>
            <a:r>
              <a:rPr lang="en-US" b="1" dirty="0"/>
              <a:t>@id})</a:t>
            </a:r>
          </a:p>
          <a:p>
            <a:r>
              <a:rPr lang="en-US" dirty="0"/>
              <a:t>When </a:t>
            </a:r>
            <a:r>
              <a:rPr lang="en-US" dirty="0" smtClean="0"/>
              <a:t>calling a </a:t>
            </a:r>
            <a:r>
              <a:rPr lang="en-US" dirty="0"/>
              <a:t>method, use the </a:t>
            </a:r>
            <a:r>
              <a:rPr lang="en-US" b="1" dirty="0"/>
              <a:t>data</a:t>
            </a:r>
            <a:r>
              <a:rPr lang="en-US" dirty="0"/>
              <a:t> property </a:t>
            </a:r>
            <a:r>
              <a:rPr lang="en-US" b="1" dirty="0"/>
              <a:t>id</a:t>
            </a:r>
            <a:r>
              <a:rPr lang="en-US" dirty="0"/>
              <a:t> as the </a:t>
            </a:r>
            <a:r>
              <a:rPr lang="en-US" b="1" dirty="0" err="1"/>
              <a:t>resourceId</a:t>
            </a:r>
            <a:r>
              <a:rPr lang="en-US" b="1" dirty="0"/>
              <a:t> </a:t>
            </a:r>
          </a:p>
          <a:p>
            <a:pPr marL="292608" lvl="1" indent="0">
              <a:buNone/>
            </a:pPr>
            <a:r>
              <a:rPr lang="en-US" b="1" dirty="0" err="1" smtClean="0"/>
              <a:t>resourceFactory.get</a:t>
            </a:r>
            <a:r>
              <a:rPr lang="en-US" b="1" dirty="0" smtClean="0"/>
              <a:t>({</a:t>
            </a:r>
            <a:r>
              <a:rPr lang="en-US" b="1" dirty="0"/>
              <a:t>id:4})</a:t>
            </a:r>
          </a:p>
          <a:p>
            <a:pPr marL="292608" lvl="1" indent="0">
              <a:buNone/>
            </a:pPr>
            <a:r>
              <a:rPr lang="en-US" b="1" dirty="0" err="1"/>
              <a:t>resourceFactory</a:t>
            </a:r>
            <a:r>
              <a:rPr lang="en-US" b="1" dirty="0" err="1" smtClean="0"/>
              <a:t>.get</a:t>
            </a:r>
            <a:r>
              <a:rPr lang="en-US" b="1" dirty="0" smtClean="0"/>
              <a:t>({</a:t>
            </a:r>
            <a:r>
              <a:rPr lang="en-US" b="1" dirty="0" err="1" smtClean="0"/>
              <a:t>resourceId</a:t>
            </a:r>
            <a:r>
              <a:rPr lang="en-US" b="1" dirty="0" smtClean="0"/>
              <a:t>: 4})</a:t>
            </a:r>
            <a:r>
              <a:rPr lang="en-US" dirty="0" smtClean="0"/>
              <a:t> still also work</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149</a:t>
            </a:fld>
            <a:endParaRPr lang="en-US"/>
          </a:p>
        </p:txBody>
      </p:sp>
    </p:spTree>
    <p:extLst>
      <p:ext uri="{BB962C8B-B14F-4D97-AF65-F5344CB8AC3E}">
        <p14:creationId xmlns:p14="http://schemas.microsoft.com/office/powerpoint/2010/main" val="14607704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Dependency Injection is, essentially, satisfying your dependencies by binding implementations at run time rather than compile time. </a:t>
            </a:r>
          </a:p>
          <a:p>
            <a:pPr lvl="1"/>
            <a:r>
              <a:rPr lang="en-US" dirty="0" smtClean="0"/>
              <a:t>Relies on interfaces or contracts being established between the consumers of the dependency as well as the implementation of the service</a:t>
            </a:r>
          </a:p>
          <a:p>
            <a:r>
              <a:rPr lang="en-US" dirty="0" smtClean="0"/>
              <a:t>Dependency has been traditionally used in strongly typed languages (Java, C#)</a:t>
            </a:r>
          </a:p>
          <a:p>
            <a:r>
              <a:rPr lang="en-US" dirty="0" smtClean="0"/>
              <a:t>While it may not seem to be an inherent best practice to a scripting language, </a:t>
            </a:r>
            <a:r>
              <a:rPr lang="en-US" dirty="0" err="1" smtClean="0"/>
              <a:t>Angular’s</a:t>
            </a:r>
            <a:r>
              <a:rPr lang="en-US" dirty="0" smtClean="0"/>
              <a:t> architectural design makes good use of this technique.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a:t>
            </a:fld>
            <a:endParaRPr lang="en-US"/>
          </a:p>
        </p:txBody>
      </p:sp>
    </p:spTree>
    <p:extLst>
      <p:ext uri="{BB962C8B-B14F-4D97-AF65-F5344CB8AC3E}">
        <p14:creationId xmlns:p14="http://schemas.microsoft.com/office/powerpoint/2010/main" val="39565735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A Resource</a:t>
            </a:r>
            <a:endParaRPr lang="en-US" dirty="0"/>
          </a:p>
        </p:txBody>
      </p:sp>
      <p:sp>
        <p:nvSpPr>
          <p:cNvPr id="3" name="Content Placeholder 2"/>
          <p:cNvSpPr>
            <a:spLocks noGrp="1"/>
          </p:cNvSpPr>
          <p:nvPr>
            <p:ph idx="1"/>
          </p:nvPr>
        </p:nvSpPr>
        <p:spPr/>
        <p:txBody>
          <a:bodyPr>
            <a:normAutofit/>
          </a:bodyPr>
          <a:lstStyle/>
          <a:p>
            <a:r>
              <a:rPr lang="en-US" dirty="0" smtClean="0"/>
              <a:t>When calling any of the methods on the </a:t>
            </a:r>
            <a:r>
              <a:rPr lang="en-US" b="1" dirty="0" smtClean="0"/>
              <a:t>ng-resource</a:t>
            </a:r>
            <a:r>
              <a:rPr lang="en-US" dirty="0" smtClean="0"/>
              <a:t>, the result that is initially returned is an empty object that has the following properties</a:t>
            </a:r>
            <a:endParaRPr lang="en-US" dirty="0"/>
          </a:p>
          <a:p>
            <a:r>
              <a:rPr lang="en-US" sz="2400" b="1" dirty="0"/>
              <a:t>$promise</a:t>
            </a:r>
            <a:r>
              <a:rPr lang="en-US" dirty="0"/>
              <a:t>: The promise </a:t>
            </a:r>
            <a:r>
              <a:rPr lang="en-US" dirty="0" smtClean="0"/>
              <a:t>that has been associated with the given request</a:t>
            </a:r>
            <a:endParaRPr lang="en-US" dirty="0"/>
          </a:p>
          <a:p>
            <a:pPr lvl="1"/>
            <a:r>
              <a:rPr lang="en-US" dirty="0" smtClean="0"/>
              <a:t>The success callback provides that parsed data itself</a:t>
            </a:r>
            <a:endParaRPr lang="en-US" dirty="0"/>
          </a:p>
          <a:p>
            <a:pPr lvl="1"/>
            <a:r>
              <a:rPr lang="en-US" dirty="0" smtClean="0"/>
              <a:t>The failure callback receives the </a:t>
            </a:r>
            <a:r>
              <a:rPr lang="en-US" dirty="0" err="1" smtClean="0"/>
              <a:t>httpResponse</a:t>
            </a:r>
            <a:r>
              <a:rPr lang="en-US" dirty="0" smtClean="0"/>
              <a:t> object</a:t>
            </a:r>
            <a:endParaRPr lang="en-US" dirty="0"/>
          </a:p>
          <a:p>
            <a:r>
              <a:rPr lang="en-US" sz="2400" b="1" dirty="0"/>
              <a:t>$</a:t>
            </a:r>
            <a:r>
              <a:rPr lang="en-US" sz="2400" b="1" dirty="0" smtClean="0"/>
              <a:t>resolved – </a:t>
            </a:r>
            <a:r>
              <a:rPr lang="en-US" sz="2400" dirty="0" smtClean="0"/>
              <a:t>Boolean describing whether or not the call has finished</a:t>
            </a:r>
          </a:p>
          <a:p>
            <a:pPr lvl="1"/>
            <a:r>
              <a:rPr lang="en-US" sz="2200" dirty="0" smtClean="0"/>
              <a:t>Regardless of success or failure. </a:t>
            </a:r>
            <a:endParaRPr lang="en-US" dirty="0" smtClean="0"/>
          </a:p>
          <a:p>
            <a:r>
              <a:rPr lang="en-US" dirty="0" smtClean="0"/>
              <a:t>When the call has been completed, the object is then filled in with the data result from the </a:t>
            </a:r>
            <a:r>
              <a:rPr lang="en-US" dirty="0" smtClean="0"/>
              <a:t>server</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150</a:t>
            </a:fld>
            <a:endParaRPr lang="en-US"/>
          </a:p>
        </p:txBody>
      </p:sp>
    </p:spTree>
    <p:extLst>
      <p:ext uri="{BB962C8B-B14F-4D97-AF65-F5344CB8AC3E}">
        <p14:creationId xmlns:p14="http://schemas.microsoft.com/office/powerpoint/2010/main" val="1404071481"/>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Methods</a:t>
            </a:r>
            <a:endParaRPr lang="en-US" dirty="0"/>
          </a:p>
        </p:txBody>
      </p:sp>
      <p:sp>
        <p:nvSpPr>
          <p:cNvPr id="3" name="Content Placeholder 2"/>
          <p:cNvSpPr>
            <a:spLocks noGrp="1"/>
          </p:cNvSpPr>
          <p:nvPr>
            <p:ph idx="1"/>
          </p:nvPr>
        </p:nvSpPr>
        <p:spPr/>
        <p:txBody>
          <a:bodyPr>
            <a:normAutofit/>
          </a:bodyPr>
          <a:lstStyle/>
          <a:p>
            <a:r>
              <a:rPr lang="en-US" dirty="0" smtClean="0">
                <a:hlinkClick r:id="rId2"/>
              </a:rPr>
              <a:t>http</a:t>
            </a:r>
            <a:r>
              <a:rPr lang="en-US" dirty="0">
                <a:hlinkClick r:id="rId2"/>
              </a:rPr>
              <a:t>://</a:t>
            </a:r>
            <a:r>
              <a:rPr lang="en-US" dirty="0" smtClean="0">
                <a:hlinkClick r:id="rId2"/>
              </a:rPr>
              <a:t>localhost:9080/HTTP/Samples/NgResource</a:t>
            </a:r>
            <a:endParaRPr lang="en-US" dirty="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151</a:t>
            </a:fld>
            <a:endParaRPr lang="en-US"/>
          </a:p>
        </p:txBody>
      </p:sp>
    </p:spTree>
    <p:extLst>
      <p:ext uri="{BB962C8B-B14F-4D97-AF65-F5344CB8AC3E}">
        <p14:creationId xmlns:p14="http://schemas.microsoft.com/office/powerpoint/2010/main" val="153488949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http://localhost:9080/HTTP/Exercises/NgResource</a:t>
            </a:r>
            <a:r>
              <a:rPr lang="en-US" dirty="0" smtClean="0">
                <a:hlinkClick r:id="rId2"/>
              </a:rPr>
              <a:t>/</a:t>
            </a:r>
            <a:endParaRPr lang="en-US" dirty="0" smtClean="0"/>
          </a:p>
          <a:p>
            <a:r>
              <a:rPr lang="en-US" dirty="0" smtClean="0"/>
              <a:t>Source: /</a:t>
            </a:r>
            <a:r>
              <a:rPr lang="en-US" dirty="0" err="1" smtClean="0"/>
              <a:t>AngularClass</a:t>
            </a:r>
            <a:r>
              <a:rPr lang="en-US" dirty="0" smtClean="0"/>
              <a:t>/HTTP/Exercises/</a:t>
            </a:r>
            <a:r>
              <a:rPr lang="en-US" dirty="0" err="1" smtClean="0"/>
              <a:t>NgResource</a:t>
            </a:r>
            <a:endParaRPr lang="en-US" dirty="0" smtClean="0"/>
          </a:p>
          <a:p>
            <a:endParaRPr lang="en-US" dirty="0" smtClean="0"/>
          </a:p>
          <a:p>
            <a:r>
              <a:rPr lang="en-US" dirty="0" smtClean="0"/>
              <a:t>In </a:t>
            </a:r>
            <a:r>
              <a:rPr lang="en-US" dirty="0"/>
              <a:t>this Lab, you should do the following:</a:t>
            </a:r>
          </a:p>
          <a:p>
            <a:pPr lvl="1"/>
            <a:r>
              <a:rPr lang="en-US" dirty="0" smtClean="0"/>
              <a:t>We will create a resource that points to our </a:t>
            </a:r>
            <a:r>
              <a:rPr lang="en-US" dirty="0" err="1" smtClean="0"/>
              <a:t>ProductService</a:t>
            </a:r>
            <a:endParaRPr lang="en-US" dirty="0" smtClean="0"/>
          </a:p>
          <a:p>
            <a:pPr lvl="2"/>
            <a:r>
              <a:rPr lang="en-US" dirty="0" smtClean="0"/>
              <a:t>We will need to add a custom method for updating</a:t>
            </a:r>
          </a:p>
          <a:p>
            <a:pPr lvl="1"/>
            <a:r>
              <a:rPr lang="en-US" dirty="0" smtClean="0"/>
              <a:t>We will wire the resource to supply a list of all available products</a:t>
            </a:r>
          </a:p>
          <a:p>
            <a:pPr lvl="1"/>
            <a:r>
              <a:rPr lang="en-US" dirty="0" smtClean="0"/>
              <a:t>We will also wire the resource to save/update/delete/create new Products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152</a:t>
            </a:fld>
            <a:endParaRPr lang="en-US"/>
          </a:p>
        </p:txBody>
      </p:sp>
    </p:spTree>
    <p:extLst>
      <p:ext uri="{BB962C8B-B14F-4D97-AF65-F5344CB8AC3E}">
        <p14:creationId xmlns:p14="http://schemas.microsoft.com/office/powerpoint/2010/main" val="1452931621"/>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153</a:t>
            </a:fld>
            <a:endParaRPr lang="en-US"/>
          </a:p>
        </p:txBody>
      </p:sp>
    </p:spTree>
    <p:extLst>
      <p:ext uri="{BB962C8B-B14F-4D97-AF65-F5344CB8AC3E}">
        <p14:creationId xmlns:p14="http://schemas.microsoft.com/office/powerpoint/2010/main" val="186606637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smtClean="0"/>
              <a:t>Angular Lifecycle</a:t>
            </a:r>
          </a:p>
          <a:p>
            <a:r>
              <a:rPr lang="en-US" dirty="0" smtClean="0"/>
              <a:t>Values and Constants</a:t>
            </a:r>
          </a:p>
          <a:p>
            <a:r>
              <a:rPr lang="en-US" dirty="0" smtClean="0"/>
              <a:t>Factories</a:t>
            </a:r>
          </a:p>
          <a:p>
            <a:r>
              <a:rPr lang="en-US" dirty="0" smtClean="0"/>
              <a:t>Services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154</a:t>
            </a:fld>
            <a:endParaRPr lang="en-US"/>
          </a:p>
        </p:txBody>
      </p:sp>
    </p:spTree>
    <p:extLst>
      <p:ext uri="{BB962C8B-B14F-4D97-AF65-F5344CB8AC3E}">
        <p14:creationId xmlns:p14="http://schemas.microsoft.com/office/powerpoint/2010/main" val="116071325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Lifecycle</a:t>
            </a:r>
            <a:endParaRPr lang="en-US" dirty="0"/>
          </a:p>
        </p:txBody>
      </p:sp>
      <p:sp>
        <p:nvSpPr>
          <p:cNvPr id="3" name="Content Placeholder 2"/>
          <p:cNvSpPr>
            <a:spLocks noGrp="1"/>
          </p:cNvSpPr>
          <p:nvPr>
            <p:ph idx="1"/>
          </p:nvPr>
        </p:nvSpPr>
        <p:spPr/>
        <p:txBody>
          <a:bodyPr/>
          <a:lstStyle/>
          <a:p>
            <a:r>
              <a:rPr lang="en-US" dirty="0"/>
              <a:t>Understanding the Angular lifecycle allows us to understand when things </a:t>
            </a:r>
            <a:r>
              <a:rPr lang="en-US" dirty="0" smtClean="0"/>
              <a:t>happen </a:t>
            </a:r>
            <a:r>
              <a:rPr lang="en-US" dirty="0"/>
              <a:t>as well as when certain functionalities are available to us</a:t>
            </a:r>
          </a:p>
          <a:p>
            <a:r>
              <a:rPr lang="en-US" dirty="0"/>
              <a:t>The basic top-level lifecycle looks like this:</a:t>
            </a:r>
          </a:p>
          <a:p>
            <a:pPr lvl="1"/>
            <a:r>
              <a:rPr lang="en-US" dirty="0"/>
              <a:t>Create an injector for dependency injection</a:t>
            </a:r>
          </a:p>
          <a:p>
            <a:pPr lvl="1"/>
            <a:r>
              <a:rPr lang="en-US" dirty="0"/>
              <a:t>The injector creates a root scope which is the context within which the entire application runs</a:t>
            </a:r>
          </a:p>
          <a:p>
            <a:pPr lvl="2"/>
            <a:r>
              <a:rPr lang="en-US" dirty="0"/>
              <a:t>This insulates the application from accidentally creating global variables</a:t>
            </a:r>
          </a:p>
          <a:p>
            <a:pPr lvl="1"/>
            <a:r>
              <a:rPr lang="en-US" dirty="0"/>
              <a:t>Angular compiles the DOM of the document, starting at the element with the </a:t>
            </a:r>
            <a:r>
              <a:rPr lang="en-US" b="1" dirty="0"/>
              <a:t>ng-app</a:t>
            </a:r>
            <a:r>
              <a:rPr lang="en-US" dirty="0"/>
              <a:t> attribute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155</a:t>
            </a:fld>
            <a:endParaRPr lang="en-US"/>
          </a:p>
        </p:txBody>
      </p:sp>
    </p:spTree>
    <p:extLst>
      <p:ext uri="{BB962C8B-B14F-4D97-AF65-F5344CB8AC3E}">
        <p14:creationId xmlns:p14="http://schemas.microsoft.com/office/powerpoint/2010/main" val="103355217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And </a:t>
            </a:r>
            <a:r>
              <a:rPr lang="en-US" dirty="0"/>
              <a:t>S</a:t>
            </a:r>
            <a:r>
              <a:rPr lang="en-US" dirty="0" smtClean="0"/>
              <a:t>cope</a:t>
            </a:r>
            <a:endParaRPr lang="en-US" dirty="0"/>
          </a:p>
        </p:txBody>
      </p:sp>
      <p:sp>
        <p:nvSpPr>
          <p:cNvPr id="3" name="Content Placeholder 2"/>
          <p:cNvSpPr>
            <a:spLocks noGrp="1"/>
          </p:cNvSpPr>
          <p:nvPr>
            <p:ph idx="1"/>
          </p:nvPr>
        </p:nvSpPr>
        <p:spPr/>
        <p:txBody>
          <a:bodyPr/>
          <a:lstStyle/>
          <a:p>
            <a:r>
              <a:rPr lang="en-US" dirty="0"/>
              <a:t>One of the biggest difficulties with managing JavaScript applications is their tendency to gobble up memory</a:t>
            </a:r>
          </a:p>
          <a:p>
            <a:r>
              <a:rPr lang="en-US" dirty="0"/>
              <a:t>This is exacerbated by JavaScript's lack of efficient memory handling</a:t>
            </a:r>
          </a:p>
          <a:p>
            <a:pPr lvl="1"/>
            <a:r>
              <a:rPr lang="en-US" dirty="0"/>
              <a:t>To be fair, JavaScript wasn't initially intended to handle long-lasting applications</a:t>
            </a:r>
          </a:p>
          <a:p>
            <a:r>
              <a:rPr lang="en-US" dirty="0"/>
              <a:t>By creating a </a:t>
            </a:r>
            <a:r>
              <a:rPr lang="en-US" dirty="0" smtClean="0"/>
              <a:t>top-level </a:t>
            </a:r>
            <a:r>
              <a:rPr lang="en-US" dirty="0"/>
              <a:t>scope, Angular prevents some of these problems</a:t>
            </a:r>
          </a:p>
          <a:p>
            <a:r>
              <a:rPr lang="en-US" dirty="0"/>
              <a:t>All elements belong to </a:t>
            </a:r>
            <a:r>
              <a:rPr lang="en-US" dirty="0" smtClean="0"/>
              <a:t>sub-scopes </a:t>
            </a:r>
            <a:r>
              <a:rPr lang="en-US" dirty="0"/>
              <a:t>and can be de-allocated at (</a:t>
            </a:r>
            <a:r>
              <a:rPr lang="en-US" dirty="0" err="1"/>
              <a:t>Angular's</a:t>
            </a:r>
            <a:r>
              <a:rPr lang="en-US" dirty="0"/>
              <a:t>) will</a:t>
            </a:r>
          </a:p>
          <a:p>
            <a:r>
              <a:rPr lang="en-US" dirty="0"/>
              <a:t>And, of course, no accidental </a:t>
            </a:r>
            <a:r>
              <a:rPr lang="en-US" dirty="0" err="1"/>
              <a:t>globals</a:t>
            </a:r>
            <a:r>
              <a:rPr lang="en-US" dirty="0"/>
              <a:t> as well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156</a:t>
            </a:fld>
            <a:endParaRPr lang="en-US"/>
          </a:p>
        </p:txBody>
      </p:sp>
    </p:spTree>
    <p:extLst>
      <p:ext uri="{BB962C8B-B14F-4D97-AF65-F5344CB8AC3E}">
        <p14:creationId xmlns:p14="http://schemas.microsoft.com/office/powerpoint/2010/main" val="7490003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Modules</a:t>
            </a:r>
            <a:endParaRPr lang="en-US" dirty="0"/>
          </a:p>
        </p:txBody>
      </p:sp>
      <p:sp>
        <p:nvSpPr>
          <p:cNvPr id="3" name="Content Placeholder 2"/>
          <p:cNvSpPr>
            <a:spLocks noGrp="1"/>
          </p:cNvSpPr>
          <p:nvPr>
            <p:ph idx="1"/>
          </p:nvPr>
        </p:nvSpPr>
        <p:spPr/>
        <p:txBody>
          <a:bodyPr/>
          <a:lstStyle/>
          <a:p>
            <a:r>
              <a:rPr lang="en-US" dirty="0"/>
              <a:t>As mentioned, modules are the containers for a vast array of Angular functionality</a:t>
            </a:r>
          </a:p>
          <a:p>
            <a:r>
              <a:rPr lang="en-US" dirty="0"/>
              <a:t>We've already seen modules used to create controllers</a:t>
            </a:r>
          </a:p>
          <a:p>
            <a:r>
              <a:rPr lang="en-US" dirty="0"/>
              <a:t>Modules can create a variety of other components as well</a:t>
            </a:r>
          </a:p>
          <a:p>
            <a:r>
              <a:rPr lang="en-US" dirty="0"/>
              <a:t>Not only to modules create components, they </a:t>
            </a:r>
            <a:r>
              <a:rPr lang="en-US" u="sng" dirty="0"/>
              <a:t>encapsulate</a:t>
            </a:r>
            <a:r>
              <a:rPr lang="en-US" dirty="0"/>
              <a:t> the functionality of those components</a:t>
            </a:r>
          </a:p>
          <a:p>
            <a:r>
              <a:rPr lang="en-US" dirty="0"/>
              <a:t>This process also exposes that modules have a lifecycle of their own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157</a:t>
            </a:fld>
            <a:endParaRPr lang="en-US"/>
          </a:p>
        </p:txBody>
      </p:sp>
    </p:spTree>
    <p:extLst>
      <p:ext uri="{BB962C8B-B14F-4D97-AF65-F5344CB8AC3E}">
        <p14:creationId xmlns:p14="http://schemas.microsoft.com/office/powerpoint/2010/main" val="74080627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Lifecycle</a:t>
            </a:r>
            <a:endParaRPr lang="en-US" dirty="0"/>
          </a:p>
        </p:txBody>
      </p:sp>
      <p:sp>
        <p:nvSpPr>
          <p:cNvPr id="3" name="Content Placeholder 2"/>
          <p:cNvSpPr>
            <a:spLocks noGrp="1"/>
          </p:cNvSpPr>
          <p:nvPr>
            <p:ph idx="1"/>
          </p:nvPr>
        </p:nvSpPr>
        <p:spPr/>
        <p:txBody>
          <a:bodyPr/>
          <a:lstStyle/>
          <a:p>
            <a:r>
              <a:rPr lang="en-US" dirty="0"/>
              <a:t>The lifecycle of a module has two major phases</a:t>
            </a:r>
          </a:p>
          <a:p>
            <a:r>
              <a:rPr lang="en-US" dirty="0"/>
              <a:t>The </a:t>
            </a:r>
            <a:r>
              <a:rPr lang="en-US" b="1" dirty="0"/>
              <a:t>configuration</a:t>
            </a:r>
            <a:r>
              <a:rPr lang="en-US" dirty="0"/>
              <a:t> </a:t>
            </a:r>
            <a:r>
              <a:rPr lang="en-US" dirty="0" smtClean="0"/>
              <a:t>phase </a:t>
            </a:r>
            <a:r>
              <a:rPr lang="en-US" dirty="0"/>
              <a:t>when various functionalities are configured for later use</a:t>
            </a:r>
          </a:p>
          <a:p>
            <a:r>
              <a:rPr lang="en-US" dirty="0"/>
              <a:t>The </a:t>
            </a:r>
            <a:r>
              <a:rPr lang="en-US" b="1" dirty="0"/>
              <a:t>run</a:t>
            </a:r>
            <a:r>
              <a:rPr lang="en-US" dirty="0"/>
              <a:t> phase: once the module is up and running, use these functionalities within the application</a:t>
            </a:r>
          </a:p>
          <a:p>
            <a:r>
              <a:rPr lang="en-US" dirty="0"/>
              <a:t>The run phase is similar to a </a:t>
            </a:r>
            <a:r>
              <a:rPr lang="en-US" b="1" dirty="0">
                <a:latin typeface="Courier New" panose="02070309020205020404" pitchFamily="49" charset="0"/>
              </a:rPr>
              <a:t>main()</a:t>
            </a:r>
            <a:r>
              <a:rPr lang="en-US" dirty="0"/>
              <a:t> method for Angular (though it's not exactly equivalent)</a:t>
            </a:r>
          </a:p>
          <a:p>
            <a:r>
              <a:rPr lang="en-US" dirty="0"/>
              <a:t>Each lifecycle phase has a method with the same name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158</a:t>
            </a:fld>
            <a:endParaRPr lang="en-US"/>
          </a:p>
        </p:txBody>
      </p:sp>
    </p:spTree>
    <p:extLst>
      <p:ext uri="{BB962C8B-B14F-4D97-AF65-F5344CB8AC3E}">
        <p14:creationId xmlns:p14="http://schemas.microsoft.com/office/powerpoint/2010/main" val="15886901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Module.config</a:t>
            </a:r>
            <a:endParaRPr lang="en-US" dirty="0"/>
          </a:p>
        </p:txBody>
      </p:sp>
      <p:sp>
        <p:nvSpPr>
          <p:cNvPr id="3" name="Content Placeholder 2"/>
          <p:cNvSpPr>
            <a:spLocks noGrp="1"/>
          </p:cNvSpPr>
          <p:nvPr>
            <p:ph idx="1"/>
          </p:nvPr>
        </p:nvSpPr>
        <p:spPr/>
        <p:txBody>
          <a:bodyPr/>
          <a:lstStyle/>
          <a:p>
            <a:r>
              <a:rPr lang="en-US" dirty="0"/>
              <a:t>To understand the module lifecycle, we first need to look at the </a:t>
            </a:r>
            <a:r>
              <a:rPr lang="en-US" dirty="0" err="1"/>
              <a:t>Config</a:t>
            </a:r>
            <a:r>
              <a:rPr lang="en-US" dirty="0"/>
              <a:t> of a module</a:t>
            </a:r>
          </a:p>
          <a:p>
            <a:r>
              <a:rPr lang="en-US" dirty="0"/>
              <a:t>Modules have a </a:t>
            </a:r>
            <a:r>
              <a:rPr lang="en-US" b="1" dirty="0" err="1"/>
              <a:t>config</a:t>
            </a:r>
            <a:r>
              <a:rPr lang="en-US" dirty="0"/>
              <a:t> </a:t>
            </a:r>
            <a:r>
              <a:rPr lang="en-US" dirty="0" smtClean="0"/>
              <a:t>method </a:t>
            </a:r>
            <a:r>
              <a:rPr lang="en-US" dirty="0"/>
              <a:t>which can be called several times (but will probably be called at least once)</a:t>
            </a:r>
          </a:p>
          <a:p>
            <a:r>
              <a:rPr lang="en-US" dirty="0"/>
              <a:t>The </a:t>
            </a:r>
            <a:r>
              <a:rPr lang="en-US" b="1" dirty="0" err="1"/>
              <a:t>config</a:t>
            </a:r>
            <a:r>
              <a:rPr lang="en-US" dirty="0"/>
              <a:t> method allows a module to load </a:t>
            </a:r>
            <a:r>
              <a:rPr lang="en-US" b="1" dirty="0"/>
              <a:t>constants</a:t>
            </a:r>
            <a:r>
              <a:rPr lang="en-US" dirty="0"/>
              <a:t> and providers for later usage</a:t>
            </a:r>
          </a:p>
          <a:p>
            <a:pPr lvl="1"/>
            <a:r>
              <a:rPr lang="en-US" dirty="0"/>
              <a:t>More on providers very soon</a:t>
            </a:r>
          </a:p>
          <a:p>
            <a:r>
              <a:rPr lang="en-US" dirty="0"/>
              <a:t>A </a:t>
            </a:r>
            <a:r>
              <a:rPr lang="en-US" b="1" dirty="0" err="1"/>
              <a:t>config</a:t>
            </a:r>
            <a:r>
              <a:rPr lang="en-US" dirty="0"/>
              <a:t> block is used to initialize an application before it is run, its role is definitional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159</a:t>
            </a:fld>
            <a:endParaRPr lang="en-US"/>
          </a:p>
        </p:txBody>
      </p:sp>
    </p:spTree>
    <p:extLst>
      <p:ext uri="{BB962C8B-B14F-4D97-AF65-F5344CB8AC3E}">
        <p14:creationId xmlns:p14="http://schemas.microsoft.com/office/powerpoint/2010/main" val="13330874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Dependency Injection Visualized</a:t>
            </a:r>
            <a:endParaRPr lang="en-US" dirty="0"/>
          </a:p>
        </p:txBody>
      </p:sp>
      <p:sp>
        <p:nvSpPr>
          <p:cNvPr id="4" name="Rectangle 3"/>
          <p:cNvSpPr/>
          <p:nvPr/>
        </p:nvSpPr>
        <p:spPr>
          <a:xfrm>
            <a:off x="1509395"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5" name="Rectangle 4"/>
          <p:cNvSpPr/>
          <p:nvPr/>
        </p:nvSpPr>
        <p:spPr>
          <a:xfrm>
            <a:off x="3617595" y="226218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7" name="Straight Arrow Connector 6"/>
          <p:cNvCxnSpPr>
            <a:stCxn id="4" idx="3"/>
            <a:endCxn id="5" idx="1"/>
          </p:cNvCxnSpPr>
          <p:nvPr/>
        </p:nvCxnSpPr>
        <p:spPr>
          <a:xfrm flipV="1">
            <a:off x="2842895" y="2649537"/>
            <a:ext cx="774700" cy="619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151880"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10" name="Rectangle 9"/>
          <p:cNvSpPr/>
          <p:nvPr/>
        </p:nvSpPr>
        <p:spPr>
          <a:xfrm>
            <a:off x="9593580" y="383952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sp>
        <p:nvSpPr>
          <p:cNvPr id="13" name="Rectangle 12"/>
          <p:cNvSpPr/>
          <p:nvPr/>
        </p:nvSpPr>
        <p:spPr>
          <a:xfrm>
            <a:off x="8006080" y="2881312"/>
            <a:ext cx="1333500" cy="774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Contract</a:t>
            </a:r>
            <a:endParaRPr lang="en-US" dirty="0"/>
          </a:p>
        </p:txBody>
      </p:sp>
      <p:cxnSp>
        <p:nvCxnSpPr>
          <p:cNvPr id="15" name="Straight Arrow Connector 14"/>
          <p:cNvCxnSpPr>
            <a:stCxn id="9" idx="3"/>
            <a:endCxn id="13" idx="1"/>
          </p:cNvCxnSpPr>
          <p:nvPr/>
        </p:nvCxnSpPr>
        <p:spPr>
          <a:xfrm>
            <a:off x="7485380" y="3268662"/>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0"/>
            <a:endCxn id="13" idx="3"/>
          </p:cNvCxnSpPr>
          <p:nvPr/>
        </p:nvCxnSpPr>
        <p:spPr>
          <a:xfrm flipH="1" flipV="1">
            <a:off x="9339580" y="3268662"/>
            <a:ext cx="920750" cy="570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9593580" y="198913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31" name="Straight Arrow Connector 30"/>
          <p:cNvCxnSpPr>
            <a:stCxn id="29" idx="2"/>
            <a:endCxn id="13" idx="3"/>
          </p:cNvCxnSpPr>
          <p:nvPr/>
        </p:nvCxnSpPr>
        <p:spPr>
          <a:xfrm flipH="1">
            <a:off x="9339580" y="2763837"/>
            <a:ext cx="920750" cy="50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617595" y="353091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cxnSp>
        <p:nvCxnSpPr>
          <p:cNvPr id="43" name="Straight Arrow Connector 42"/>
          <p:cNvCxnSpPr>
            <a:stCxn id="4" idx="3"/>
            <a:endCxn id="42" idx="1"/>
          </p:cNvCxnSpPr>
          <p:nvPr/>
        </p:nvCxnSpPr>
        <p:spPr>
          <a:xfrm>
            <a:off x="2842895" y="3268662"/>
            <a:ext cx="774700" cy="649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16025" y="4941747"/>
            <a:ext cx="3600450" cy="1200329"/>
          </a:xfrm>
          <a:prstGeom prst="rect">
            <a:avLst/>
          </a:prstGeom>
          <a:noFill/>
        </p:spPr>
        <p:txBody>
          <a:bodyPr wrap="square" rtlCol="0">
            <a:spAutoFit/>
          </a:bodyPr>
          <a:lstStyle/>
          <a:p>
            <a:r>
              <a:rPr lang="en-US" dirty="0" smtClean="0"/>
              <a:t>Every time a new service is created, the consumer must be made aware which means the consumer must be recompiled and redeployed</a:t>
            </a:r>
            <a:endParaRPr lang="en-US" dirty="0"/>
          </a:p>
        </p:txBody>
      </p:sp>
      <p:sp>
        <p:nvSpPr>
          <p:cNvPr id="58" name="TextBox 57"/>
          <p:cNvSpPr txBox="1"/>
          <p:nvPr/>
        </p:nvSpPr>
        <p:spPr>
          <a:xfrm>
            <a:off x="5751830" y="4941747"/>
            <a:ext cx="5175250" cy="1200329"/>
          </a:xfrm>
          <a:prstGeom prst="rect">
            <a:avLst/>
          </a:prstGeom>
          <a:noFill/>
        </p:spPr>
        <p:txBody>
          <a:bodyPr wrap="square" rtlCol="0">
            <a:spAutoFit/>
          </a:bodyPr>
          <a:lstStyle/>
          <a:p>
            <a:r>
              <a:rPr lang="en-US" dirty="0" smtClean="0"/>
              <a:t>Every time a new service is created, the consumer can continue to operate unaffected. This enables the services to be swapped at runtime rather than compile time.</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16</a:t>
            </a:fld>
            <a:endParaRPr lang="en-US"/>
          </a:p>
        </p:txBody>
      </p:sp>
    </p:spTree>
    <p:extLst>
      <p:ext uri="{BB962C8B-B14F-4D97-AF65-F5344CB8AC3E}">
        <p14:creationId xmlns:p14="http://schemas.microsoft.com/office/powerpoint/2010/main" val="1266572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a:t>In Angular, there are two sets of </a:t>
            </a:r>
            <a:r>
              <a:rPr lang="en-US" dirty="0" smtClean="0"/>
              <a:t>objects</a:t>
            </a:r>
            <a:endParaRPr lang="en-US" dirty="0"/>
          </a:p>
          <a:p>
            <a:r>
              <a:rPr lang="en-US" dirty="0" smtClean="0"/>
              <a:t>The first is Specialized </a:t>
            </a:r>
            <a:r>
              <a:rPr lang="en-US" dirty="0"/>
              <a:t>objects </a:t>
            </a:r>
            <a:r>
              <a:rPr lang="en-US" dirty="0" smtClean="0"/>
              <a:t>which conform </a:t>
            </a:r>
            <a:r>
              <a:rPr lang="en-US" dirty="0"/>
              <a:t>to a specific </a:t>
            </a:r>
            <a:r>
              <a:rPr lang="en-US" dirty="0" smtClean="0"/>
              <a:t>API </a:t>
            </a:r>
            <a:endParaRPr lang="en-US" dirty="0"/>
          </a:p>
          <a:p>
            <a:pPr lvl="1"/>
            <a:r>
              <a:rPr lang="en-US" dirty="0"/>
              <a:t>Controllers, directives, filters or animations </a:t>
            </a:r>
          </a:p>
          <a:p>
            <a:r>
              <a:rPr lang="en-US" dirty="0"/>
              <a:t>You can create your own services as long as you </a:t>
            </a:r>
            <a:r>
              <a:rPr lang="en-US" dirty="0" smtClean="0"/>
              <a:t>adhere to the contract for defining the service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160</a:t>
            </a:fld>
            <a:endParaRPr lang="en-US"/>
          </a:p>
        </p:txBody>
      </p:sp>
    </p:spTree>
    <p:extLst>
      <p:ext uri="{BB962C8B-B14F-4D97-AF65-F5344CB8AC3E}">
        <p14:creationId xmlns:p14="http://schemas.microsoft.com/office/powerpoint/2010/main" val="189566679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Shortcuts</a:t>
            </a:r>
            <a:endParaRPr lang="en-US" dirty="0"/>
          </a:p>
        </p:txBody>
      </p:sp>
      <p:sp>
        <p:nvSpPr>
          <p:cNvPr id="3" name="Content Placeholder 2"/>
          <p:cNvSpPr>
            <a:spLocks noGrp="1"/>
          </p:cNvSpPr>
          <p:nvPr>
            <p:ph idx="1"/>
          </p:nvPr>
        </p:nvSpPr>
        <p:spPr/>
        <p:txBody>
          <a:bodyPr/>
          <a:lstStyle/>
          <a:p>
            <a:r>
              <a:rPr lang="en-US" dirty="0"/>
              <a:t>Providers are low-level suppliers of </a:t>
            </a:r>
            <a:r>
              <a:rPr lang="en-US" dirty="0" smtClean="0"/>
              <a:t>implementations or routines</a:t>
            </a:r>
            <a:endParaRPr lang="en-US" dirty="0"/>
          </a:p>
          <a:p>
            <a:r>
              <a:rPr lang="en-US" dirty="0"/>
              <a:t>Some </a:t>
            </a:r>
            <a:r>
              <a:rPr lang="en-US" dirty="0" smtClean="0"/>
              <a:t>routines are used so frequently, Angular has provided out-of-the-box implementations</a:t>
            </a:r>
            <a:endParaRPr lang="en-US" dirty="0"/>
          </a:p>
          <a:p>
            <a:r>
              <a:rPr lang="en-US" dirty="0" smtClean="0"/>
              <a:t>In the event you would like to have data global to your module, you can use the </a:t>
            </a:r>
            <a:r>
              <a:rPr lang="en-US" b="1" dirty="0" smtClean="0"/>
              <a:t>value</a:t>
            </a:r>
            <a:r>
              <a:rPr lang="en-US" dirty="0" smtClean="0"/>
              <a:t> method to store that data</a:t>
            </a:r>
          </a:p>
          <a:p>
            <a:pPr lvl="1"/>
            <a:r>
              <a:rPr lang="en-US" dirty="0" smtClean="0"/>
              <a:t>The </a:t>
            </a:r>
            <a:r>
              <a:rPr lang="en-US" b="1" dirty="0"/>
              <a:t>value</a:t>
            </a:r>
            <a:r>
              <a:rPr lang="en-US" dirty="0"/>
              <a:t> method </a:t>
            </a:r>
            <a:r>
              <a:rPr lang="en-US" dirty="0" smtClean="0"/>
              <a:t>is a provider that enables having </a:t>
            </a:r>
            <a:r>
              <a:rPr lang="en-US" dirty="0"/>
              <a:t>a module-level variable</a:t>
            </a:r>
          </a:p>
          <a:p>
            <a:r>
              <a:rPr lang="en-US" b="1" dirty="0"/>
              <a:t>A</a:t>
            </a:r>
            <a:r>
              <a:rPr lang="en-US" b="1" dirty="0" smtClean="0"/>
              <a:t>ll </a:t>
            </a:r>
            <a:r>
              <a:rPr lang="en-US" b="1" dirty="0"/>
              <a:t>providers are </a:t>
            </a:r>
            <a:r>
              <a:rPr lang="en-US" b="1" dirty="0" smtClean="0"/>
              <a:t>singletons; it means they are created once per application space</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161</a:t>
            </a:fld>
            <a:endParaRPr lang="en-US"/>
          </a:p>
        </p:txBody>
      </p:sp>
    </p:spTree>
    <p:extLst>
      <p:ext uri="{BB962C8B-B14F-4D97-AF65-F5344CB8AC3E}">
        <p14:creationId xmlns:p14="http://schemas.microsoft.com/office/powerpoint/2010/main" val="153525222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t>
            </a:r>
            <a:r>
              <a:rPr lang="en-US" dirty="0"/>
              <a:t>V</a:t>
            </a:r>
            <a:r>
              <a:rPr lang="en-US" dirty="0" smtClean="0"/>
              <a:t>alue </a:t>
            </a:r>
            <a:r>
              <a:rPr lang="en-US" dirty="0"/>
              <a:t>P</a:t>
            </a:r>
            <a:r>
              <a:rPr lang="en-US" dirty="0" smtClean="0"/>
              <a:t>rovider</a:t>
            </a:r>
            <a:endParaRPr lang="en-US" dirty="0"/>
          </a:p>
        </p:txBody>
      </p:sp>
      <p:sp>
        <p:nvSpPr>
          <p:cNvPr id="3" name="Content Placeholder 2"/>
          <p:cNvSpPr>
            <a:spLocks noGrp="1"/>
          </p:cNvSpPr>
          <p:nvPr>
            <p:ph idx="1"/>
          </p:nvPr>
        </p:nvSpPr>
        <p:spPr/>
        <p:txBody>
          <a:bodyPr>
            <a:normAutofit/>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a:solidFill>
                  <a:prstClr val="black"/>
                </a:solidFill>
                <a:latin typeface="Courier New" pitchFamily="49" charset="0"/>
                <a:cs typeface="Courier New" pitchFamily="49" charset="0"/>
              </a:rPr>
              <a:t>var</a:t>
            </a:r>
            <a:r>
              <a:rPr lang="en-US" dirty="0">
                <a:solidFill>
                  <a:prstClr val="black"/>
                </a:solidFill>
                <a:latin typeface="Courier New" pitchFamily="49" charset="0"/>
                <a:cs typeface="Courier New" pitchFamily="49" charset="0"/>
              </a:rPr>
              <a:t> </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r>
              <a:rPr lang="en-US" dirty="0" err="1">
                <a:solidFill>
                  <a:prstClr val="black"/>
                </a:solidFill>
                <a:latin typeface="Courier New" pitchFamily="49" charset="0"/>
                <a:cs typeface="Courier New" pitchFamily="49" charset="0"/>
              </a:rPr>
              <a:t>angular.module</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err="1" smtClean="0">
                <a:solidFill>
                  <a:prstClr val="black"/>
                </a:solidFill>
                <a:latin typeface="Courier New" pitchFamily="49" charset="0"/>
                <a:cs typeface="Courier New" pitchFamily="49" charset="0"/>
              </a:rPr>
              <a:t>myApp.value</a:t>
            </a:r>
            <a:r>
              <a:rPr lang="en-US" b="1" dirty="0">
                <a:solidFill>
                  <a:prstClr val="black"/>
                </a:solidFill>
                <a:latin typeface="Courier New" pitchFamily="49" charset="0"/>
                <a:cs typeface="Courier New" pitchFamily="49" charset="0"/>
              </a:rPr>
              <a:t>( 'country', 'United States'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smtClean="0">
                <a:solidFill>
                  <a:prstClr val="black"/>
                </a:solidFill>
                <a:latin typeface="Courier New" pitchFamily="49" charset="0"/>
                <a:cs typeface="Courier New" pitchFamily="49" charset="0"/>
              </a:rPr>
              <a:t>myApp.controller</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HomeController</a:t>
            </a:r>
            <a:r>
              <a:rPr lang="en-US" dirty="0" smtClean="0">
                <a:solidFill>
                  <a:prstClr val="black"/>
                </a:solidFill>
                <a:latin typeface="Courier New" pitchFamily="49" charset="0"/>
                <a:cs typeface="Courier New" pitchFamily="49" charset="0"/>
              </a:rPr>
              <a:t>', </a:t>
            </a: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['$scope', '$http',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a:solidFill>
                  <a:prstClr val="black"/>
                </a:solidFill>
                <a:latin typeface="Courier New" pitchFamily="49" charset="0"/>
                <a:cs typeface="Courier New" pitchFamily="49" charset="0"/>
              </a:rPr>
              <a:t>  function ( $scope, $http, country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a:t>
            </a:r>
            <a:r>
              <a:rPr lang="en-US" b="1" dirty="0" err="1">
                <a:solidFill>
                  <a:prstClr val="black"/>
                </a:solidFill>
                <a:latin typeface="Courier New" pitchFamily="49" charset="0"/>
                <a:cs typeface="Courier New" pitchFamily="49" charset="0"/>
              </a:rPr>
              <a:t>scope.country</a:t>
            </a:r>
            <a:r>
              <a:rPr lang="en-US" b="1" dirty="0">
                <a:solidFill>
                  <a:prstClr val="black"/>
                </a:solidFill>
                <a:latin typeface="Courier New" pitchFamily="49" charset="0"/>
                <a:cs typeface="Courier New" pitchFamily="49" charset="0"/>
              </a:rPr>
              <a:t> =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 ] );</a:t>
            </a:r>
          </a:p>
          <a:p>
            <a:endParaRPr lang="en-US" dirty="0" smtClean="0"/>
          </a:p>
          <a:p>
            <a:r>
              <a:rPr lang="en-US" dirty="0">
                <a:hlinkClick r:id="rId2"/>
              </a:rPr>
              <a:t>http://localhost:9080/Providers/Samples/Values</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162</a:t>
            </a:fld>
            <a:endParaRPr lang="en-US"/>
          </a:p>
        </p:txBody>
      </p:sp>
    </p:spTree>
    <p:extLst>
      <p:ext uri="{BB962C8B-B14F-4D97-AF65-F5344CB8AC3E}">
        <p14:creationId xmlns:p14="http://schemas.microsoft.com/office/powerpoint/2010/main" val="6691397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Provider Shortcuts</a:t>
            </a:r>
            <a:endParaRPr lang="en-US" dirty="0"/>
          </a:p>
        </p:txBody>
      </p:sp>
      <p:sp>
        <p:nvSpPr>
          <p:cNvPr id="3" name="Content Placeholder 2"/>
          <p:cNvSpPr>
            <a:spLocks noGrp="1"/>
          </p:cNvSpPr>
          <p:nvPr>
            <p:ph idx="1"/>
          </p:nvPr>
        </p:nvSpPr>
        <p:spPr/>
        <p:txBody>
          <a:bodyPr/>
          <a:lstStyle/>
          <a:p>
            <a:r>
              <a:rPr lang="en-US" b="1" dirty="0"/>
              <a:t>Factory</a:t>
            </a:r>
            <a:r>
              <a:rPr lang="en-US" dirty="0"/>
              <a:t>: More customizable than the Value</a:t>
            </a:r>
          </a:p>
          <a:p>
            <a:pPr lvl="1"/>
            <a:r>
              <a:rPr lang="en-US" dirty="0"/>
              <a:t>Can use other services (i.e., it can have dependencies)</a:t>
            </a:r>
          </a:p>
          <a:p>
            <a:pPr lvl="1"/>
            <a:r>
              <a:rPr lang="en-US" dirty="0"/>
              <a:t>Can initialize the service </a:t>
            </a:r>
          </a:p>
          <a:p>
            <a:pPr lvl="1"/>
            <a:r>
              <a:rPr lang="en-US" dirty="0"/>
              <a:t>Deferred/delayed/lazy initialization</a:t>
            </a:r>
          </a:p>
          <a:p>
            <a:r>
              <a:rPr lang="en-US" b="1" dirty="0"/>
              <a:t>Service</a:t>
            </a:r>
            <a:r>
              <a:rPr lang="en-US" dirty="0"/>
              <a:t>: A simplification for code that has already been encapsulated into a function; essentially runs 'new [</a:t>
            </a:r>
            <a:r>
              <a:rPr lang="en-US" dirty="0" err="1"/>
              <a:t>thatFunction</a:t>
            </a:r>
            <a:r>
              <a:rPr lang="en-US" dirty="0"/>
              <a:t>]'</a:t>
            </a:r>
          </a:p>
          <a:p>
            <a:r>
              <a:rPr lang="en-US" dirty="0"/>
              <a:t>Services can also easily wire together other providers, plugging one into another</a:t>
            </a:r>
          </a:p>
          <a:p>
            <a:r>
              <a:rPr lang="en-US" dirty="0"/>
              <a:t>Values, Factories and Services are syntactic sugar on top of Providers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163</a:t>
            </a:fld>
            <a:endParaRPr lang="en-US"/>
          </a:p>
        </p:txBody>
      </p:sp>
    </p:spTree>
    <p:extLst>
      <p:ext uri="{BB962C8B-B14F-4D97-AF65-F5344CB8AC3E}">
        <p14:creationId xmlns:p14="http://schemas.microsoft.com/office/powerpoint/2010/main" val="1860419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a:t>
            </a:r>
            <a:r>
              <a:rPr lang="en-US" dirty="0"/>
              <a:t>I</a:t>
            </a:r>
            <a:r>
              <a:rPr lang="en-US" dirty="0" smtClean="0"/>
              <a:t>nto </a:t>
            </a:r>
            <a:r>
              <a:rPr lang="en-US" dirty="0"/>
              <a:t>F</a:t>
            </a:r>
            <a:r>
              <a:rPr lang="en-US" dirty="0" smtClean="0"/>
              <a:t>actories</a:t>
            </a:r>
            <a:endParaRPr lang="en-US" dirty="0"/>
          </a:p>
        </p:txBody>
      </p:sp>
      <p:sp>
        <p:nvSpPr>
          <p:cNvPr id="3" name="Content Placeholder 2"/>
          <p:cNvSpPr>
            <a:spLocks noGrp="1"/>
          </p:cNvSpPr>
          <p:nvPr>
            <p:ph idx="1"/>
          </p:nvPr>
        </p:nvSpPr>
        <p:spPr/>
        <p:txBody>
          <a:bodyPr/>
          <a:lstStyle/>
          <a:p>
            <a:r>
              <a:rPr lang="en-US" dirty="0"/>
              <a:t>Factories are </a:t>
            </a:r>
            <a:r>
              <a:rPr lang="en-US" dirty="0" smtClean="0"/>
              <a:t>far more customizable than the Value Provider</a:t>
            </a:r>
            <a:endParaRPr lang="en-US" dirty="0"/>
          </a:p>
          <a:p>
            <a:r>
              <a:rPr lang="en-US" dirty="0" smtClean="0"/>
              <a:t>Factories can </a:t>
            </a:r>
            <a:r>
              <a:rPr lang="en-US" dirty="0"/>
              <a:t>have dependencies </a:t>
            </a:r>
            <a:r>
              <a:rPr lang="en-US" dirty="0" smtClean="0"/>
              <a:t>and use other resources provided by inherited modules.</a:t>
            </a:r>
            <a:endParaRPr lang="en-US" dirty="0"/>
          </a:p>
          <a:p>
            <a:r>
              <a:rPr lang="en-US" dirty="0" smtClean="0"/>
              <a:t>They are not immediately initialized; instead they are initialized whenever they are first requested.</a:t>
            </a:r>
            <a:endParaRPr lang="en-US" dirty="0"/>
          </a:p>
          <a:p>
            <a:endParaRPr lang="en-US" dirty="0"/>
          </a:p>
          <a:p>
            <a:endParaRPr lang="en-US" dirty="0" smtClean="0"/>
          </a:p>
          <a:p>
            <a:endParaRPr lang="en-US" dirty="0" smtClean="0"/>
          </a:p>
          <a:p>
            <a:r>
              <a:rPr lang="en-US" dirty="0">
                <a:hlinkClick r:id="rId2"/>
              </a:rPr>
              <a:t>http://localhost:9080/Providers/Samples/Factories</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164</a:t>
            </a:fld>
            <a:endParaRPr lang="en-US"/>
          </a:p>
        </p:txBody>
      </p:sp>
    </p:spTree>
    <p:extLst>
      <p:ext uri="{BB962C8B-B14F-4D97-AF65-F5344CB8AC3E}">
        <p14:creationId xmlns:p14="http://schemas.microsoft.com/office/powerpoint/2010/main" val="139342061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localhost:9080/Providers/Exercises/Factories/</a:t>
            </a:r>
            <a:endParaRPr lang="en-US" dirty="0" smtClean="0"/>
          </a:p>
          <a:p>
            <a:r>
              <a:rPr lang="en-US" dirty="0" smtClean="0"/>
              <a:t>Source</a:t>
            </a:r>
            <a:r>
              <a:rPr lang="en-US" dirty="0"/>
              <a:t>: /</a:t>
            </a:r>
            <a:r>
              <a:rPr lang="en-US" dirty="0" err="1" smtClean="0"/>
              <a:t>AngularClass</a:t>
            </a:r>
            <a:r>
              <a:rPr lang="en-US" dirty="0" smtClean="0"/>
              <a:t>/Providers/Exercises/Factories</a:t>
            </a:r>
            <a:endParaRPr lang="en-US" dirty="0"/>
          </a:p>
          <a:p>
            <a:endParaRPr lang="en-US" dirty="0"/>
          </a:p>
          <a:p>
            <a:r>
              <a:rPr lang="en-US" dirty="0"/>
              <a:t>In this Lab, you should do the following:</a:t>
            </a:r>
          </a:p>
          <a:p>
            <a:pPr lvl="1"/>
            <a:r>
              <a:rPr lang="en-US" dirty="0" smtClean="0"/>
              <a:t>We want to build a factory to wrap our resource call</a:t>
            </a:r>
          </a:p>
          <a:p>
            <a:pPr lvl="2"/>
            <a:r>
              <a:rPr lang="en-US" dirty="0" smtClean="0"/>
              <a:t>Make sure your factory also takes care of the update method</a:t>
            </a:r>
          </a:p>
          <a:p>
            <a:pPr lvl="1"/>
            <a:r>
              <a:rPr lang="en-US" dirty="0" smtClean="0"/>
              <a:t>Change all of your $resource references in your controller to use the factory you built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165</a:t>
            </a:fld>
            <a:endParaRPr lang="en-US"/>
          </a:p>
        </p:txBody>
      </p:sp>
    </p:spTree>
    <p:extLst>
      <p:ext uri="{BB962C8B-B14F-4D97-AF65-F5344CB8AC3E}">
        <p14:creationId xmlns:p14="http://schemas.microsoft.com/office/powerpoint/2010/main" val="16943289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idx="1"/>
          </p:nvPr>
        </p:nvSpPr>
        <p:spPr/>
        <p:txBody>
          <a:bodyPr/>
          <a:lstStyle/>
          <a:p>
            <a:r>
              <a:rPr lang="en-US" dirty="0" smtClean="0"/>
              <a:t>Services, like factories, are extremely customizable. The major difference between a factory and a service is that a service must return a function</a:t>
            </a:r>
          </a:p>
          <a:p>
            <a:pPr lvl="1"/>
            <a:r>
              <a:rPr lang="en-US" dirty="0" smtClean="0"/>
              <a:t>Factories can be objects</a:t>
            </a:r>
            <a:endParaRPr lang="en-US" dirty="0"/>
          </a:p>
          <a:p>
            <a:r>
              <a:rPr lang="en-US" dirty="0" smtClean="0"/>
              <a:t>Services are instantiated with the </a:t>
            </a:r>
            <a:r>
              <a:rPr lang="en-US" b="1" dirty="0" smtClean="0"/>
              <a:t>new </a:t>
            </a:r>
            <a:r>
              <a:rPr lang="en-US" dirty="0" smtClean="0"/>
              <a:t>initializer</a:t>
            </a:r>
            <a:endParaRPr lang="en-US" b="1" dirty="0">
              <a:latin typeface="Courier New" panose="02070309020205020404" pitchFamily="49" charset="0"/>
            </a:endParaRPr>
          </a:p>
          <a:p>
            <a:pPr lvl="1"/>
            <a:r>
              <a:rPr lang="en-US" dirty="0" smtClean="0"/>
              <a:t>Keep in mind, though, it is still a singleton and will only be initialized once</a:t>
            </a:r>
            <a:endParaRPr lang="en-US" dirty="0"/>
          </a:p>
          <a:p>
            <a:r>
              <a:rPr lang="en-US" dirty="0"/>
              <a:t>Add public members to the service by </a:t>
            </a:r>
            <a:r>
              <a:rPr lang="en-US" dirty="0" smtClean="0"/>
              <a:t>assigning them to </a:t>
            </a:r>
            <a:r>
              <a:rPr lang="en-US" b="1" dirty="0" smtClean="0">
                <a:latin typeface="Courier New" panose="02070309020205020404" pitchFamily="49" charset="0"/>
              </a:rPr>
              <a:t>this</a:t>
            </a:r>
          </a:p>
          <a:p>
            <a:pPr lvl="1"/>
            <a:r>
              <a:rPr lang="en-US" b="1" dirty="0" err="1" smtClean="0">
                <a:latin typeface="Courier New" panose="02070309020205020404" pitchFamily="49" charset="0"/>
              </a:rPr>
              <a:t>this.myPublicFunc</a:t>
            </a:r>
            <a:r>
              <a:rPr lang="en-US" b="1" dirty="0" smtClean="0">
                <a:latin typeface="Courier New" panose="02070309020205020404" pitchFamily="49" charset="0"/>
              </a:rPr>
              <a:t> = function() { return “Hi”; }</a:t>
            </a:r>
            <a:endParaRPr lang="en-US" b="1" dirty="0">
              <a:latin typeface="Courier New" panose="02070309020205020404" pitchFamily="49" charset="0"/>
            </a:endParaRP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166</a:t>
            </a:fld>
            <a:endParaRPr lang="en-US"/>
          </a:p>
        </p:txBody>
      </p:sp>
    </p:spTree>
    <p:extLst>
      <p:ext uri="{BB962C8B-B14F-4D97-AF65-F5344CB8AC3E}">
        <p14:creationId xmlns:p14="http://schemas.microsoft.com/office/powerpoint/2010/main" val="199428941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localhost:9080/Providers/Exercises/Services</a:t>
            </a:r>
            <a:endParaRPr lang="en-US" dirty="0" smtClean="0"/>
          </a:p>
          <a:p>
            <a:r>
              <a:rPr lang="en-US" dirty="0" smtClean="0"/>
              <a:t>Source: /</a:t>
            </a:r>
            <a:r>
              <a:rPr lang="en-US" dirty="0" err="1" smtClean="0"/>
              <a:t>AngularClass</a:t>
            </a:r>
            <a:r>
              <a:rPr lang="en-US" dirty="0" smtClean="0"/>
              <a:t>/Providers/Exercises/Services</a:t>
            </a:r>
          </a:p>
          <a:p>
            <a:endParaRPr lang="en-US" dirty="0"/>
          </a:p>
          <a:p>
            <a:r>
              <a:rPr lang="en-US" dirty="0"/>
              <a:t>In this Lab, you should do the following:</a:t>
            </a:r>
          </a:p>
          <a:p>
            <a:pPr lvl="1"/>
            <a:r>
              <a:rPr lang="en-US" dirty="0" smtClean="0"/>
              <a:t>You want to implement a service that wraps the factory </a:t>
            </a:r>
          </a:p>
          <a:p>
            <a:pPr lvl="1"/>
            <a:r>
              <a:rPr lang="en-US" dirty="0" smtClean="0"/>
              <a:t>Refactor your factory calls in favor of your service calls</a:t>
            </a:r>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167</a:t>
            </a:fld>
            <a:endParaRPr lang="en-US"/>
          </a:p>
        </p:txBody>
      </p:sp>
    </p:spTree>
    <p:extLst>
      <p:ext uri="{BB962C8B-B14F-4D97-AF65-F5344CB8AC3E}">
        <p14:creationId xmlns:p14="http://schemas.microsoft.com/office/powerpoint/2010/main" val="128631669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Providers</a:t>
            </a:r>
            <a:endParaRPr lang="en-US" dirty="0"/>
          </a:p>
        </p:txBody>
      </p:sp>
      <p:sp>
        <p:nvSpPr>
          <p:cNvPr id="3" name="Content Placeholder 2"/>
          <p:cNvSpPr>
            <a:spLocks noGrp="1"/>
          </p:cNvSpPr>
          <p:nvPr>
            <p:ph idx="1"/>
          </p:nvPr>
        </p:nvSpPr>
        <p:spPr/>
        <p:txBody>
          <a:bodyPr/>
          <a:lstStyle/>
          <a:p>
            <a:r>
              <a:rPr lang="en-US" dirty="0" smtClean="0"/>
              <a:t>Testing all of our providers are really straight forward </a:t>
            </a:r>
            <a:endParaRPr lang="en-US" dirty="0"/>
          </a:p>
          <a:p>
            <a:r>
              <a:rPr lang="en-US" dirty="0" smtClean="0"/>
              <a:t>All you have to do is use the injector function and the name of the provider you are looking to create</a:t>
            </a:r>
          </a:p>
          <a:p>
            <a:pPr lvl="1"/>
            <a:r>
              <a:rPr lang="en-US" dirty="0" smtClean="0"/>
              <a:t>This will insatiate an instance in your test</a:t>
            </a:r>
            <a:endParaRPr lang="en-US" dirty="0"/>
          </a:p>
          <a:p>
            <a:r>
              <a:rPr lang="en-US" dirty="0" smtClean="0"/>
              <a:t>Some providers (like factories and services) may have other dependencies </a:t>
            </a:r>
            <a:endParaRPr lang="en-US" dirty="0"/>
          </a:p>
          <a:p>
            <a:pPr lvl="1"/>
            <a:r>
              <a:rPr lang="en-US" dirty="0" smtClean="0"/>
              <a:t>When your provider is instantiated these dependencies will also be satisfied.</a:t>
            </a:r>
            <a:endParaRPr lang="en-US" dirty="0"/>
          </a:p>
          <a:p>
            <a:r>
              <a:rPr lang="en-US" dirty="0" smtClean="0"/>
              <a:t>Providers should </a:t>
            </a:r>
            <a:r>
              <a:rPr lang="en-US" dirty="0"/>
              <a:t>be independently </a:t>
            </a:r>
            <a:r>
              <a:rPr lang="en-US" dirty="0" smtClean="0"/>
              <a:t>tested; this means </a:t>
            </a:r>
            <a:r>
              <a:rPr lang="en-US" dirty="0"/>
              <a:t>we need </a:t>
            </a:r>
            <a:r>
              <a:rPr lang="en-US" dirty="0" smtClean="0"/>
              <a:t>a way to </a:t>
            </a:r>
            <a:r>
              <a:rPr lang="en-US" dirty="0"/>
              <a:t>mock out these </a:t>
            </a:r>
            <a:r>
              <a:rPr lang="en-US" dirty="0" smtClean="0"/>
              <a:t>dependencies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168</a:t>
            </a:fld>
            <a:endParaRPr lang="en-US"/>
          </a:p>
        </p:txBody>
      </p:sp>
    </p:spTree>
    <p:extLst>
      <p:ext uri="{BB962C8B-B14F-4D97-AF65-F5344CB8AC3E}">
        <p14:creationId xmlns:p14="http://schemas.microsoft.com/office/powerpoint/2010/main" val="1211681954"/>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Providers </a:t>
            </a:r>
            <a:r>
              <a:rPr lang="en-US" dirty="0"/>
              <a:t>A</a:t>
            </a:r>
            <a:r>
              <a:rPr lang="en-US" dirty="0" smtClean="0"/>
              <a:t>s </a:t>
            </a:r>
            <a:r>
              <a:rPr lang="en-US" dirty="0"/>
              <a:t>D</a:t>
            </a:r>
            <a:r>
              <a:rPr lang="en-US" dirty="0" smtClean="0"/>
              <a:t>ependencies</a:t>
            </a:r>
            <a:endParaRPr lang="en-US" dirty="0"/>
          </a:p>
        </p:txBody>
      </p:sp>
      <p:sp>
        <p:nvSpPr>
          <p:cNvPr id="3" name="Content Placeholder 2"/>
          <p:cNvSpPr>
            <a:spLocks noGrp="1"/>
          </p:cNvSpPr>
          <p:nvPr>
            <p:ph idx="1"/>
          </p:nvPr>
        </p:nvSpPr>
        <p:spPr/>
        <p:txBody>
          <a:bodyPr/>
          <a:lstStyle/>
          <a:p>
            <a:r>
              <a:rPr lang="en-US" dirty="0" smtClean="0"/>
              <a:t>There are two available patters to mocking out provider dependencies</a:t>
            </a:r>
            <a:endParaRPr lang="en-US" dirty="0"/>
          </a:p>
          <a:p>
            <a:pPr lvl="1"/>
            <a:r>
              <a:rPr lang="en-US" dirty="0"/>
              <a:t>Use </a:t>
            </a:r>
            <a:r>
              <a:rPr lang="en-US" dirty="0" smtClean="0"/>
              <a:t>Angular</a:t>
            </a:r>
            <a:endParaRPr lang="en-US" dirty="0"/>
          </a:p>
          <a:p>
            <a:pPr lvl="1"/>
            <a:r>
              <a:rPr lang="en-US" dirty="0"/>
              <a:t>Use Jasmine </a:t>
            </a:r>
          </a:p>
          <a:p>
            <a:r>
              <a:rPr lang="en-US" dirty="0"/>
              <a:t>The difference is in what you want to accomplish</a:t>
            </a:r>
          </a:p>
          <a:p>
            <a:pPr lvl="1"/>
            <a:r>
              <a:rPr lang="en-US" dirty="0"/>
              <a:t>If you </a:t>
            </a:r>
            <a:r>
              <a:rPr lang="en-US" dirty="0" smtClean="0"/>
              <a:t>need information about how the provider was used then, </a:t>
            </a:r>
            <a:r>
              <a:rPr lang="en-US" dirty="0"/>
              <a:t>use Jasmine to create a spy object</a:t>
            </a:r>
          </a:p>
          <a:p>
            <a:pPr lvl="1"/>
            <a:r>
              <a:rPr lang="en-US" dirty="0" smtClean="0"/>
              <a:t>If you need core </a:t>
            </a:r>
            <a:r>
              <a:rPr lang="en-US" dirty="0"/>
              <a:t>a</a:t>
            </a:r>
            <a:r>
              <a:rPr lang="en-US" dirty="0" smtClean="0"/>
              <a:t>ngular state or resources and don’t particularly care if the method is called, </a:t>
            </a:r>
            <a:r>
              <a:rPr lang="en-US" dirty="0"/>
              <a:t>use Angular to generate your mock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169</a:t>
            </a:fld>
            <a:endParaRPr lang="en-US"/>
          </a:p>
        </p:txBody>
      </p:sp>
    </p:spTree>
    <p:extLst>
      <p:ext uri="{BB962C8B-B14F-4D97-AF65-F5344CB8AC3E}">
        <p14:creationId xmlns:p14="http://schemas.microsoft.com/office/powerpoint/2010/main" val="1382351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AngularJS</a:t>
            </a:r>
            <a:endParaRPr lang="en-US" dirty="0"/>
          </a:p>
        </p:txBody>
      </p:sp>
      <p:sp>
        <p:nvSpPr>
          <p:cNvPr id="3" name="Content Placeholder 2"/>
          <p:cNvSpPr>
            <a:spLocks noGrp="1"/>
          </p:cNvSpPr>
          <p:nvPr>
            <p:ph idx="1"/>
          </p:nvPr>
        </p:nvSpPr>
        <p:spPr/>
        <p:txBody>
          <a:bodyPr/>
          <a:lstStyle/>
          <a:p>
            <a:r>
              <a:rPr lang="en-US" dirty="0" err="1" smtClean="0"/>
              <a:t>AngularJS</a:t>
            </a:r>
            <a:r>
              <a:rPr lang="en-US" dirty="0" smtClean="0"/>
              <a:t> is an open source JavaScript framework that was originally created by a couple of Google </a:t>
            </a:r>
            <a:r>
              <a:rPr lang="en-US" dirty="0"/>
              <a:t>Engineers (</a:t>
            </a:r>
            <a:r>
              <a:rPr lang="en-US" dirty="0" err="1"/>
              <a:t>Miško</a:t>
            </a:r>
            <a:r>
              <a:rPr lang="en-US" dirty="0"/>
              <a:t> </a:t>
            </a:r>
            <a:r>
              <a:rPr lang="en-US" dirty="0" err="1"/>
              <a:t>Hevery</a:t>
            </a:r>
            <a:r>
              <a:rPr lang="en-US" dirty="0"/>
              <a:t> and Adam </a:t>
            </a:r>
            <a:r>
              <a:rPr lang="en-US" dirty="0" err="1" smtClean="0"/>
              <a:t>Abrons</a:t>
            </a:r>
            <a:r>
              <a:rPr lang="en-US" dirty="0" smtClean="0"/>
              <a:t>). </a:t>
            </a:r>
          </a:p>
          <a:p>
            <a:pPr lvl="1"/>
            <a:r>
              <a:rPr lang="en-US" dirty="0" smtClean="0"/>
              <a:t>It is licensed under the MIT License</a:t>
            </a:r>
          </a:p>
          <a:p>
            <a:r>
              <a:rPr lang="en-US" dirty="0" smtClean="0"/>
              <a:t>Angular is a JavaScript based client side MVC implementation.</a:t>
            </a:r>
          </a:p>
          <a:p>
            <a:pPr lvl="1"/>
            <a:r>
              <a:rPr lang="en-US" dirty="0" smtClean="0"/>
              <a:t>Dependency Injection to the Core </a:t>
            </a:r>
          </a:p>
          <a:p>
            <a:pPr lvl="2"/>
            <a:r>
              <a:rPr lang="en-US" dirty="0" smtClean="0"/>
              <a:t>Each and every dependency is satisfied through </a:t>
            </a:r>
            <a:r>
              <a:rPr lang="en-US" dirty="0" err="1" smtClean="0"/>
              <a:t>Angular’s</a:t>
            </a:r>
            <a:r>
              <a:rPr lang="en-US" dirty="0" smtClean="0"/>
              <a:t> injector service.</a:t>
            </a:r>
          </a:p>
          <a:p>
            <a:pPr lvl="1"/>
            <a:r>
              <a:rPr lang="en-US" dirty="0" smtClean="0"/>
              <a:t>Strong Object Oriented (OO) concepts and paradigms</a:t>
            </a:r>
          </a:p>
          <a:p>
            <a:pPr lvl="2"/>
            <a:r>
              <a:rPr lang="en-US" dirty="0" smtClean="0"/>
              <a:t>Supports light name spacing and modularity</a:t>
            </a:r>
          </a:p>
          <a:p>
            <a:pPr lvl="1"/>
            <a:endParaRPr lang="en-US" dirty="0" smtClean="0"/>
          </a:p>
          <a:p>
            <a:pPr lvl="1"/>
            <a:endParaRPr lang="en-US" dirty="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17</a:t>
            </a:fld>
            <a:endParaRPr lang="en-US"/>
          </a:p>
        </p:txBody>
      </p:sp>
    </p:spTree>
    <p:extLst>
      <p:ext uri="{BB962C8B-B14F-4D97-AF65-F5344CB8AC3E}">
        <p14:creationId xmlns:p14="http://schemas.microsoft.com/office/powerpoint/2010/main" val="2087199173"/>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t>
            </a:r>
            <a:r>
              <a:rPr lang="en-US" dirty="0"/>
              <a:t>U</a:t>
            </a:r>
            <a:r>
              <a:rPr lang="en-US" dirty="0" smtClean="0"/>
              <a:t>p Our Mocks</a:t>
            </a:r>
            <a:endParaRPr lang="en-US" dirty="0"/>
          </a:p>
        </p:txBody>
      </p:sp>
      <p:sp>
        <p:nvSpPr>
          <p:cNvPr id="3" name="Content Placeholder 2"/>
          <p:cNvSpPr>
            <a:spLocks noGrp="1"/>
          </p:cNvSpPr>
          <p:nvPr>
            <p:ph idx="1"/>
          </p:nvPr>
        </p:nvSpPr>
        <p:spPr/>
        <p:txBody>
          <a:bodyPr/>
          <a:lstStyle/>
          <a:p>
            <a:r>
              <a:rPr lang="en-US" dirty="0" smtClean="0"/>
              <a:t>In your </a:t>
            </a:r>
            <a:r>
              <a:rPr lang="en-US" b="1" dirty="0" err="1"/>
              <a:t>beforeEach</a:t>
            </a:r>
            <a:r>
              <a:rPr lang="en-US" dirty="0"/>
              <a:t> function </a:t>
            </a:r>
            <a:r>
              <a:rPr lang="en-US" dirty="0" smtClean="0"/>
              <a:t>you will look to create an anonymous module</a:t>
            </a:r>
            <a:endParaRPr lang="en-US" dirty="0"/>
          </a:p>
          <a:p>
            <a:r>
              <a:rPr lang="en-US" dirty="0" smtClean="0"/>
              <a:t>This new module </a:t>
            </a:r>
            <a:r>
              <a:rPr lang="en-US" dirty="0"/>
              <a:t>will depend on the $provide </a:t>
            </a:r>
            <a:r>
              <a:rPr lang="en-US" dirty="0" smtClean="0"/>
              <a:t>service</a:t>
            </a:r>
            <a:endParaRPr lang="en-US" dirty="0"/>
          </a:p>
          <a:p>
            <a:r>
              <a:rPr lang="en-US" dirty="0" smtClean="0"/>
              <a:t>You will use </a:t>
            </a:r>
            <a:r>
              <a:rPr lang="en-US" dirty="0"/>
              <a:t>provide to assign the mock object as the </a:t>
            </a:r>
            <a:r>
              <a:rPr lang="en-US" dirty="0" smtClean="0"/>
              <a:t>dependency for the current test </a:t>
            </a:r>
            <a:endParaRPr lang="en-US" dirty="0"/>
          </a:p>
          <a:p>
            <a:r>
              <a:rPr lang="en-US" dirty="0" smtClean="0"/>
              <a:t>This means we’re not going to have to make any actual </a:t>
            </a:r>
            <a:r>
              <a:rPr lang="en-US" dirty="0"/>
              <a:t>changes </a:t>
            </a:r>
            <a:r>
              <a:rPr lang="en-US" dirty="0" smtClean="0"/>
              <a:t>in our tests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170</a:t>
            </a:fld>
            <a:endParaRPr lang="en-US"/>
          </a:p>
        </p:txBody>
      </p:sp>
    </p:spTree>
    <p:extLst>
      <p:ext uri="{BB962C8B-B14F-4D97-AF65-F5344CB8AC3E}">
        <p14:creationId xmlns:p14="http://schemas.microsoft.com/office/powerpoint/2010/main" val="610703337"/>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Angular</a:t>
            </a:r>
            <a:endParaRPr lang="en-US" dirty="0"/>
          </a:p>
        </p:txBody>
      </p:sp>
      <p:sp>
        <p:nvSpPr>
          <p:cNvPr id="3" name="Content Placeholder 2"/>
          <p:cNvSpPr>
            <a:spLocks noGrp="1"/>
          </p:cNvSpPr>
          <p:nvPr>
            <p:ph idx="1"/>
          </p:nvPr>
        </p:nvSpPr>
        <p:spPr/>
        <p:txBody>
          <a:bodyPr>
            <a:normAutofit/>
          </a:bodyPr>
          <a:lstStyle/>
          <a:p>
            <a:r>
              <a:rPr lang="en-US" dirty="0" smtClean="0"/>
              <a:t>We will use the </a:t>
            </a:r>
            <a:r>
              <a:rPr lang="en-US" b="1" dirty="0" smtClean="0"/>
              <a:t>$</a:t>
            </a:r>
            <a:r>
              <a:rPr lang="en-US" b="1" dirty="0" err="1" smtClean="0"/>
              <a:t>provide.factory</a:t>
            </a:r>
            <a:r>
              <a:rPr lang="en-US" dirty="0" smtClean="0"/>
              <a:t> </a:t>
            </a:r>
            <a:r>
              <a:rPr lang="en-US" dirty="0"/>
              <a:t>method to </a:t>
            </a:r>
            <a:r>
              <a:rPr lang="en-US" dirty="0" smtClean="0"/>
              <a:t>the our </a:t>
            </a:r>
            <a:r>
              <a:rPr lang="en-US" dirty="0"/>
              <a:t>mocked </a:t>
            </a:r>
            <a:r>
              <a:rPr lang="en-US" dirty="0" smtClean="0"/>
              <a:t>provider</a:t>
            </a:r>
            <a:endParaRPr lang="en-US" dirty="0"/>
          </a:p>
          <a:p>
            <a:r>
              <a:rPr lang="en-US" b="1" dirty="0"/>
              <a:t>$</a:t>
            </a:r>
            <a:r>
              <a:rPr lang="en-US" b="1" dirty="0" err="1"/>
              <a:t>provide.factory</a:t>
            </a:r>
            <a:r>
              <a:rPr lang="en-US" dirty="0"/>
              <a:t> takes two arguments: the name of the provider to </a:t>
            </a:r>
            <a:r>
              <a:rPr lang="en-US" dirty="0" smtClean="0"/>
              <a:t>create </a:t>
            </a:r>
            <a:r>
              <a:rPr lang="en-US" dirty="0"/>
              <a:t>and the function which returns the </a:t>
            </a:r>
            <a:r>
              <a:rPr lang="en-US" dirty="0" smtClean="0"/>
              <a:t>singleton </a:t>
            </a:r>
            <a:r>
              <a:rPr lang="en-US" dirty="0"/>
              <a:t>instance</a:t>
            </a:r>
          </a:p>
          <a:p>
            <a:r>
              <a:rPr lang="en-US" dirty="0"/>
              <a:t>Your </a:t>
            </a:r>
            <a:r>
              <a:rPr lang="en-US" dirty="0" smtClean="0"/>
              <a:t>mocked provider should </a:t>
            </a:r>
            <a:r>
              <a:rPr lang="en-US" dirty="0"/>
              <a:t>implement </a:t>
            </a:r>
            <a:r>
              <a:rPr lang="en-US" dirty="0" smtClean="0"/>
              <a:t>only what is needed to satisfy your tests. </a:t>
            </a:r>
          </a:p>
          <a:p>
            <a:pPr lvl="1"/>
            <a:endParaRPr lang="en-US" dirty="0" smtClean="0"/>
          </a:p>
          <a:p>
            <a:pPr lvl="1"/>
            <a:endParaRPr lang="en-US" dirty="0"/>
          </a:p>
          <a:p>
            <a:pPr lvl="1"/>
            <a:endParaRPr lang="en-US" dirty="0"/>
          </a:p>
          <a:p>
            <a:pPr lvl="1"/>
            <a:endParaRPr lang="en-US" dirty="0" smtClean="0"/>
          </a:p>
          <a:p>
            <a:pPr lvl="1"/>
            <a:endParaRPr lang="en-US" dirty="0" smtClean="0"/>
          </a:p>
          <a:p>
            <a:r>
              <a:rPr lang="en-US" dirty="0" smtClean="0"/>
              <a:t>/</a:t>
            </a:r>
            <a:r>
              <a:rPr lang="en-US" dirty="0" err="1" smtClean="0"/>
              <a:t>AngularClass</a:t>
            </a:r>
            <a:r>
              <a:rPr lang="en-US" dirty="0" smtClean="0"/>
              <a:t>/Providers/Samples/</a:t>
            </a:r>
            <a:r>
              <a:rPr lang="en-US" dirty="0" err="1" smtClean="0"/>
              <a:t>TestingAngular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171</a:t>
            </a:fld>
            <a:endParaRPr lang="en-US"/>
          </a:p>
        </p:txBody>
      </p:sp>
    </p:spTree>
    <p:extLst>
      <p:ext uri="{BB962C8B-B14F-4D97-AF65-F5344CB8AC3E}">
        <p14:creationId xmlns:p14="http://schemas.microsoft.com/office/powerpoint/2010/main" val="147894070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Source: /</a:t>
            </a:r>
            <a:r>
              <a:rPr lang="en-US" dirty="0" err="1" smtClean="0"/>
              <a:t>AngularClass</a:t>
            </a:r>
            <a:r>
              <a:rPr lang="en-US" dirty="0" smtClean="0"/>
              <a:t>/Providers/Exercises/</a:t>
            </a:r>
            <a:r>
              <a:rPr lang="en-US" dirty="0" err="1" smtClean="0"/>
              <a:t>TestingAngular</a:t>
            </a:r>
            <a:endParaRPr lang="en-US" dirty="0"/>
          </a:p>
          <a:p>
            <a:r>
              <a:rPr lang="en-US" dirty="0" smtClean="0"/>
              <a:t>In </a:t>
            </a:r>
            <a:r>
              <a:rPr lang="en-US" dirty="0"/>
              <a:t>this Lab, you should do the following:</a:t>
            </a:r>
          </a:p>
          <a:p>
            <a:pPr lvl="1"/>
            <a:r>
              <a:rPr lang="en-US" dirty="0" smtClean="0"/>
              <a:t>Use the angular mocking framework to create a mock “</a:t>
            </a:r>
            <a:r>
              <a:rPr lang="en-US" dirty="0" err="1" smtClean="0"/>
              <a:t>productFactory</a:t>
            </a:r>
            <a:r>
              <a:rPr lang="en-US" dirty="0" smtClean="0"/>
              <a:t>” which will provide a dependency to your </a:t>
            </a:r>
            <a:r>
              <a:rPr lang="en-US" dirty="0" err="1" smtClean="0"/>
              <a:t>productService</a:t>
            </a:r>
            <a:endParaRPr lang="en-US" dirty="0" smtClean="0"/>
          </a:p>
          <a:p>
            <a:pPr lvl="1"/>
            <a:r>
              <a:rPr lang="en-US" dirty="0" smtClean="0"/>
              <a:t>Implement at least one test verifying a method against your </a:t>
            </a:r>
            <a:r>
              <a:rPr lang="en-US" dirty="0" err="1" smtClean="0"/>
              <a:t>productService</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172</a:t>
            </a:fld>
            <a:endParaRPr lang="en-US"/>
          </a:p>
        </p:txBody>
      </p:sp>
    </p:spTree>
    <p:extLst>
      <p:ext uri="{BB962C8B-B14F-4D97-AF65-F5344CB8AC3E}">
        <p14:creationId xmlns:p14="http://schemas.microsoft.com/office/powerpoint/2010/main" val="162555664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Jasmine</a:t>
            </a:r>
            <a:endParaRPr lang="en-US" dirty="0"/>
          </a:p>
        </p:txBody>
      </p:sp>
      <p:sp>
        <p:nvSpPr>
          <p:cNvPr id="3" name="Content Placeholder 2"/>
          <p:cNvSpPr>
            <a:spLocks noGrp="1"/>
          </p:cNvSpPr>
          <p:nvPr>
            <p:ph idx="1"/>
          </p:nvPr>
        </p:nvSpPr>
        <p:spPr/>
        <p:txBody>
          <a:bodyPr/>
          <a:lstStyle/>
          <a:p>
            <a:r>
              <a:rPr lang="en-US" dirty="0" smtClean="0"/>
              <a:t>Mocking with Jasmine isn’t all that different than mocking with Angular. You are still going to need to use the </a:t>
            </a:r>
            <a:r>
              <a:rPr lang="en-US" b="1" dirty="0" smtClean="0"/>
              <a:t>$</a:t>
            </a:r>
            <a:r>
              <a:rPr lang="en-US" b="1" dirty="0" err="1" smtClean="0"/>
              <a:t>provide.factory</a:t>
            </a:r>
            <a:endParaRPr lang="en-US" b="1" dirty="0"/>
          </a:p>
          <a:p>
            <a:r>
              <a:rPr lang="en-US" dirty="0" smtClean="0"/>
              <a:t>The largest difference is that instead of returning your function directly, you’ll leverage </a:t>
            </a:r>
            <a:r>
              <a:rPr lang="en-US" b="1" dirty="0" err="1" smtClean="0"/>
              <a:t>jasmine.createSpy</a:t>
            </a:r>
            <a:r>
              <a:rPr lang="en-US" b="1" dirty="0" smtClean="0"/>
              <a:t>().</a:t>
            </a:r>
            <a:r>
              <a:rPr lang="en-US" b="1" dirty="0" err="1" smtClean="0"/>
              <a:t>and.returnValue</a:t>
            </a:r>
            <a:r>
              <a:rPr lang="en-US" b="1" dirty="0" smtClean="0"/>
              <a:t>(data)</a:t>
            </a:r>
            <a:endParaRPr lang="en-US" dirty="0"/>
          </a:p>
          <a:p>
            <a:r>
              <a:rPr lang="en-US" dirty="0" smtClean="0"/>
              <a:t>The </a:t>
            </a:r>
            <a:r>
              <a:rPr lang="en-US" dirty="0"/>
              <a:t>spy allows us to check whether the function is called, how many times it is called, and many other details about its invocation</a:t>
            </a:r>
          </a:p>
          <a:p>
            <a:r>
              <a:rPr lang="en-US" dirty="0"/>
              <a:t>We can also provide a return value, allowing us to control exactly what the dependent provider </a:t>
            </a:r>
            <a:r>
              <a:rPr lang="en-US" dirty="0" smtClean="0"/>
              <a:t>receives </a:t>
            </a:r>
            <a:r>
              <a:rPr lang="en-US" dirty="0"/>
              <a:t>without having to do any of the work behind the </a:t>
            </a:r>
            <a:r>
              <a:rPr lang="en-US" dirty="0" smtClean="0"/>
              <a:t>scenes</a:t>
            </a:r>
          </a:p>
          <a:p>
            <a:endParaRPr lang="en-US" dirty="0" smtClean="0"/>
          </a:p>
          <a:p>
            <a:r>
              <a:rPr lang="en-US" dirty="0"/>
              <a:t>/</a:t>
            </a:r>
            <a:r>
              <a:rPr lang="en-US" dirty="0" err="1" smtClean="0"/>
              <a:t>AngularClass</a:t>
            </a:r>
            <a:r>
              <a:rPr lang="en-US" dirty="0" smtClean="0"/>
              <a:t>/Providers/Samples/</a:t>
            </a:r>
            <a:r>
              <a:rPr lang="en-US" dirty="0" err="1" smtClean="0"/>
              <a:t>TestingJasmine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173</a:t>
            </a:fld>
            <a:endParaRPr lang="en-US"/>
          </a:p>
        </p:txBody>
      </p:sp>
    </p:spTree>
    <p:extLst>
      <p:ext uri="{BB962C8B-B14F-4D97-AF65-F5344CB8AC3E}">
        <p14:creationId xmlns:p14="http://schemas.microsoft.com/office/powerpoint/2010/main" val="31470064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Source: /</a:t>
            </a:r>
            <a:r>
              <a:rPr lang="en-US" dirty="0" err="1" smtClean="0"/>
              <a:t>AngularClass</a:t>
            </a:r>
            <a:r>
              <a:rPr lang="en-US" dirty="0" smtClean="0"/>
              <a:t>/Providers/Exercises/</a:t>
            </a:r>
            <a:r>
              <a:rPr lang="en-US" dirty="0" err="1" smtClean="0"/>
              <a:t>TestingJasmine</a:t>
            </a:r>
            <a:endParaRPr lang="en-US" dirty="0"/>
          </a:p>
          <a:p>
            <a:r>
              <a:rPr lang="en-US" dirty="0"/>
              <a:t>In this Lab, you should do the following:</a:t>
            </a:r>
          </a:p>
          <a:p>
            <a:pPr lvl="1"/>
            <a:r>
              <a:rPr lang="en-US" dirty="0"/>
              <a:t>Use the angular mocking framework to create a mock “</a:t>
            </a:r>
            <a:r>
              <a:rPr lang="en-US" dirty="0" err="1"/>
              <a:t>productFactory</a:t>
            </a:r>
            <a:r>
              <a:rPr lang="en-US" dirty="0"/>
              <a:t>” which will provide a dependency to your </a:t>
            </a:r>
            <a:r>
              <a:rPr lang="en-US" dirty="0" err="1"/>
              <a:t>productService</a:t>
            </a:r>
            <a:endParaRPr lang="en-US" dirty="0"/>
          </a:p>
          <a:p>
            <a:pPr lvl="1"/>
            <a:r>
              <a:rPr lang="en-US" dirty="0"/>
              <a:t>Implement at least one test verifying a method against your </a:t>
            </a:r>
            <a:r>
              <a:rPr lang="en-US" dirty="0" err="1"/>
              <a:t>productService</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174</a:t>
            </a:fld>
            <a:endParaRPr lang="en-US"/>
          </a:p>
        </p:txBody>
      </p:sp>
    </p:spTree>
    <p:extLst>
      <p:ext uri="{BB962C8B-B14F-4D97-AF65-F5344CB8AC3E}">
        <p14:creationId xmlns:p14="http://schemas.microsoft.com/office/powerpoint/2010/main" val="12578873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Jasmine vs Angular</a:t>
            </a:r>
            <a:endParaRPr lang="en-US" dirty="0"/>
          </a:p>
        </p:txBody>
      </p:sp>
      <p:sp>
        <p:nvSpPr>
          <p:cNvPr id="3" name="Content Placeholder 2"/>
          <p:cNvSpPr>
            <a:spLocks noGrp="1"/>
          </p:cNvSpPr>
          <p:nvPr>
            <p:ph idx="1"/>
          </p:nvPr>
        </p:nvSpPr>
        <p:spPr/>
        <p:txBody>
          <a:bodyPr/>
          <a:lstStyle/>
          <a:p>
            <a:r>
              <a:rPr lang="en-US" dirty="0" smtClean="0"/>
              <a:t>You would want to use Jasmine in the event you were looking to determine or verify how many times a given service or factor was being invoked. </a:t>
            </a:r>
          </a:p>
          <a:p>
            <a:r>
              <a:rPr lang="en-US" dirty="0" smtClean="0"/>
              <a:t>For most other cases, you will want to use Angular because you have access to all of the other angular services and dependencies. </a:t>
            </a:r>
          </a:p>
          <a:p>
            <a:r>
              <a:rPr lang="en-US" dirty="0" smtClean="0"/>
              <a:t>It enables your mocked provider to access the full stack of angular to do its work. </a:t>
            </a:r>
          </a:p>
        </p:txBody>
      </p:sp>
      <p:sp>
        <p:nvSpPr>
          <p:cNvPr id="4" name="Slide Number Placeholder 3"/>
          <p:cNvSpPr>
            <a:spLocks noGrp="1"/>
          </p:cNvSpPr>
          <p:nvPr>
            <p:ph type="sldNum" sz="quarter" idx="12"/>
          </p:nvPr>
        </p:nvSpPr>
        <p:spPr/>
        <p:txBody>
          <a:bodyPr/>
          <a:lstStyle/>
          <a:p>
            <a:fld id="{B4835A8B-4C3B-9C46-9281-F5EB1FED4738}" type="slidenum">
              <a:rPr lang="en-US" smtClean="0"/>
              <a:t>175</a:t>
            </a:fld>
            <a:endParaRPr lang="en-US"/>
          </a:p>
        </p:txBody>
      </p:sp>
    </p:spTree>
    <p:extLst>
      <p:ext uri="{BB962C8B-B14F-4D97-AF65-F5344CB8AC3E}">
        <p14:creationId xmlns:p14="http://schemas.microsoft.com/office/powerpoint/2010/main" val="83212406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Your Own</a:t>
            </a:r>
            <a:endParaRPr lang="en-US" dirty="0"/>
          </a:p>
        </p:txBody>
      </p:sp>
      <p:sp>
        <p:nvSpPr>
          <p:cNvPr id="3" name="Content Placeholder 2"/>
          <p:cNvSpPr>
            <a:spLocks noGrp="1"/>
          </p:cNvSpPr>
          <p:nvPr>
            <p:ph idx="1"/>
          </p:nvPr>
        </p:nvSpPr>
        <p:spPr/>
        <p:txBody>
          <a:bodyPr/>
          <a:lstStyle/>
          <a:p>
            <a:r>
              <a:rPr lang="en-US" dirty="0" smtClean="0"/>
              <a:t>In </a:t>
            </a:r>
            <a:r>
              <a:rPr lang="en-US" dirty="0"/>
              <a:t>general, you will </a:t>
            </a:r>
            <a:r>
              <a:rPr lang="en-US" dirty="0" smtClean="0"/>
              <a:t>look to use one </a:t>
            </a:r>
            <a:r>
              <a:rPr lang="en-US" dirty="0"/>
              <a:t>of </a:t>
            </a:r>
            <a:r>
              <a:rPr lang="en-US" dirty="0" smtClean="0"/>
              <a:t>the out of the box implementations prior to building your own provider.</a:t>
            </a:r>
          </a:p>
          <a:p>
            <a:pPr lvl="1"/>
            <a:r>
              <a:rPr lang="en-US" dirty="0" smtClean="0"/>
              <a:t>controller, service, factory, value, etc. </a:t>
            </a:r>
            <a:endParaRPr lang="en-US" dirty="0"/>
          </a:p>
          <a:p>
            <a:r>
              <a:rPr lang="en-US" dirty="0" smtClean="0"/>
              <a:t>Remember that the use case for building a Provider would be that the implementation is widely usable across modules.</a:t>
            </a:r>
            <a:endParaRPr lang="en-US" dirty="0"/>
          </a:p>
          <a:p>
            <a:r>
              <a:rPr lang="en-US" dirty="0"/>
              <a:t>It will require a </a:t>
            </a:r>
            <a:r>
              <a:rPr lang="en-US" dirty="0" smtClean="0"/>
              <a:t>bunch of customization which will need to adhere to the low-level interface contract</a:t>
            </a:r>
            <a:endParaRPr lang="en-US" dirty="0"/>
          </a:p>
          <a:p>
            <a:r>
              <a:rPr lang="en-US" dirty="0" smtClean="0"/>
              <a:t>It is very rare that you would actually want to do this due to the complexity and effort to create a low-level provider</a:t>
            </a:r>
          </a:p>
        </p:txBody>
      </p:sp>
      <p:sp>
        <p:nvSpPr>
          <p:cNvPr id="4" name="Slide Number Placeholder 3"/>
          <p:cNvSpPr>
            <a:spLocks noGrp="1"/>
          </p:cNvSpPr>
          <p:nvPr>
            <p:ph type="sldNum" sz="quarter" idx="12"/>
          </p:nvPr>
        </p:nvSpPr>
        <p:spPr/>
        <p:txBody>
          <a:bodyPr/>
          <a:lstStyle/>
          <a:p>
            <a:fld id="{B4835A8B-4C3B-9C46-9281-F5EB1FED4738}" type="slidenum">
              <a:rPr lang="en-US" smtClean="0"/>
              <a:t>176</a:t>
            </a:fld>
            <a:endParaRPr lang="en-US"/>
          </a:p>
        </p:txBody>
      </p:sp>
    </p:spTree>
    <p:extLst>
      <p:ext uri="{BB962C8B-B14F-4D97-AF65-F5344CB8AC3E}">
        <p14:creationId xmlns:p14="http://schemas.microsoft.com/office/powerpoint/2010/main" val="10785349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177</a:t>
            </a:fld>
            <a:endParaRPr lang="en-US"/>
          </a:p>
        </p:txBody>
      </p:sp>
    </p:spTree>
    <p:extLst>
      <p:ext uri="{BB962C8B-B14F-4D97-AF65-F5344CB8AC3E}">
        <p14:creationId xmlns:p14="http://schemas.microsoft.com/office/powerpoint/2010/main" val="85541210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US" dirty="0"/>
          </a:p>
        </p:txBody>
      </p:sp>
      <p:sp>
        <p:nvSpPr>
          <p:cNvPr id="3" name="Content Placeholder 2"/>
          <p:cNvSpPr>
            <a:spLocks noGrp="1"/>
          </p:cNvSpPr>
          <p:nvPr>
            <p:ph idx="1"/>
          </p:nvPr>
        </p:nvSpPr>
        <p:spPr/>
        <p:txBody>
          <a:bodyPr/>
          <a:lstStyle/>
          <a:p>
            <a:r>
              <a:rPr lang="en-US" dirty="0" err="1" smtClean="0"/>
              <a:t>FormController</a:t>
            </a:r>
            <a:endParaRPr lang="en-US" dirty="0"/>
          </a:p>
          <a:p>
            <a:r>
              <a:rPr lang="en-US" dirty="0"/>
              <a:t>Form widgets</a:t>
            </a:r>
          </a:p>
          <a:p>
            <a:r>
              <a:rPr lang="en-US" dirty="0" err="1"/>
              <a:t>ngModelOptions</a:t>
            </a:r>
            <a:endParaRPr lang="en-US" dirty="0"/>
          </a:p>
          <a:p>
            <a:r>
              <a:rPr lang="en-US" dirty="0"/>
              <a:t>Basic validation</a:t>
            </a:r>
          </a:p>
          <a:p>
            <a:r>
              <a:rPr lang="en-US" dirty="0"/>
              <a:t>Validation classes</a:t>
            </a:r>
          </a:p>
          <a:p>
            <a:r>
              <a:rPr lang="en-US" dirty="0"/>
              <a:t>$validators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178</a:t>
            </a:fld>
            <a:endParaRPr lang="en-US"/>
          </a:p>
        </p:txBody>
      </p:sp>
    </p:spTree>
    <p:extLst>
      <p:ext uri="{BB962C8B-B14F-4D97-AF65-F5344CB8AC3E}">
        <p14:creationId xmlns:p14="http://schemas.microsoft.com/office/powerpoint/2010/main" val="517425364"/>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Collecting data is largely one of the most important things that an application does.</a:t>
            </a:r>
            <a:endParaRPr lang="en-US" dirty="0"/>
          </a:p>
          <a:p>
            <a:r>
              <a:rPr lang="en-US" dirty="0" smtClean="0"/>
              <a:t>When using a </a:t>
            </a:r>
            <a:r>
              <a:rPr lang="en-US" b="1" dirty="0"/>
              <a:t>&lt;form&gt;</a:t>
            </a:r>
            <a:r>
              <a:rPr lang="en-US" dirty="0"/>
              <a:t> </a:t>
            </a:r>
            <a:r>
              <a:rPr lang="en-US" dirty="0" smtClean="0"/>
              <a:t>tag, Angular will automatically create </a:t>
            </a:r>
            <a:r>
              <a:rPr lang="en-US" dirty="0"/>
              <a:t>an instance of </a:t>
            </a:r>
            <a:r>
              <a:rPr lang="en-US" b="1" dirty="0" err="1"/>
              <a:t>FormController</a:t>
            </a:r>
            <a:r>
              <a:rPr lang="en-US" dirty="0"/>
              <a:t>, which keeps track of </a:t>
            </a:r>
            <a:r>
              <a:rPr lang="en-US" dirty="0" smtClean="0"/>
              <a:t>controls/inputs on all forms.</a:t>
            </a:r>
          </a:p>
          <a:p>
            <a:r>
              <a:rPr lang="en-US" dirty="0" smtClean="0"/>
              <a:t>All form inputs have automatic behavior associated with them</a:t>
            </a:r>
          </a:p>
        </p:txBody>
      </p:sp>
      <p:sp>
        <p:nvSpPr>
          <p:cNvPr id="4" name="Slide Number Placeholder 3"/>
          <p:cNvSpPr>
            <a:spLocks noGrp="1"/>
          </p:cNvSpPr>
          <p:nvPr>
            <p:ph type="sldNum" sz="quarter" idx="12"/>
          </p:nvPr>
        </p:nvSpPr>
        <p:spPr/>
        <p:txBody>
          <a:bodyPr/>
          <a:lstStyle/>
          <a:p>
            <a:fld id="{B4835A8B-4C3B-9C46-9281-F5EB1FED4738}" type="slidenum">
              <a:rPr lang="en-US" smtClean="0"/>
              <a:t>179</a:t>
            </a:fld>
            <a:endParaRPr lang="en-US"/>
          </a:p>
        </p:txBody>
      </p:sp>
    </p:spTree>
    <p:extLst>
      <p:ext uri="{BB962C8B-B14F-4D97-AF65-F5344CB8AC3E}">
        <p14:creationId xmlns:p14="http://schemas.microsoft.com/office/powerpoint/2010/main" val="11043940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a:t>
            </a:r>
            <a:endParaRPr lang="en-US" dirty="0"/>
          </a:p>
        </p:txBody>
      </p:sp>
      <p:sp>
        <p:nvSpPr>
          <p:cNvPr id="3" name="Content Placeholder 2"/>
          <p:cNvSpPr>
            <a:spLocks noGrp="1"/>
          </p:cNvSpPr>
          <p:nvPr>
            <p:ph idx="1"/>
          </p:nvPr>
        </p:nvSpPr>
        <p:spPr/>
        <p:txBody>
          <a:bodyPr/>
          <a:lstStyle/>
          <a:p>
            <a:r>
              <a:rPr lang="en-US" dirty="0" smtClean="0"/>
              <a:t>For starters it’s a clean, simple, and straight forward framework that doesn’t have a tremendous learning curve.</a:t>
            </a:r>
          </a:p>
          <a:p>
            <a:pPr lvl="1"/>
            <a:r>
              <a:rPr lang="en-US" dirty="0" smtClean="0"/>
              <a:t>Great separation of concerns</a:t>
            </a:r>
          </a:p>
          <a:p>
            <a:pPr lvl="1"/>
            <a:r>
              <a:rPr lang="en-US" dirty="0" smtClean="0"/>
              <a:t>Insanely modular</a:t>
            </a:r>
          </a:p>
          <a:p>
            <a:r>
              <a:rPr lang="en-US" dirty="0" smtClean="0"/>
              <a:t>It has some amazing features</a:t>
            </a:r>
          </a:p>
          <a:p>
            <a:pPr lvl="1"/>
            <a:r>
              <a:rPr lang="en-US" dirty="0" smtClean="0"/>
              <a:t>Two-way model binding</a:t>
            </a:r>
          </a:p>
          <a:p>
            <a:pPr lvl="1"/>
            <a:r>
              <a:rPr lang="en-US" dirty="0" smtClean="0"/>
              <a:t>Dependency Injection</a:t>
            </a:r>
          </a:p>
          <a:p>
            <a:pPr lvl="1"/>
            <a:r>
              <a:rPr lang="en-US" dirty="0" smtClean="0"/>
              <a:t>Solid support for Asynchronous Transactions and </a:t>
            </a:r>
            <a:r>
              <a:rPr lang="en-US" dirty="0" err="1" smtClean="0"/>
              <a:t>RESTful</a:t>
            </a:r>
            <a:r>
              <a:rPr lang="en-US" dirty="0" smtClean="0"/>
              <a:t> services</a:t>
            </a:r>
          </a:p>
          <a:p>
            <a:r>
              <a:rPr lang="en-US" dirty="0" smtClean="0"/>
              <a:t>Past that</a:t>
            </a:r>
            <a:r>
              <a:rPr lang="is-IS" dirty="0" smtClean="0"/>
              <a:t>… You can customize mostly all of it.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a:t>
            </a:fld>
            <a:endParaRPr lang="en-US"/>
          </a:p>
        </p:txBody>
      </p:sp>
    </p:spTree>
    <p:extLst>
      <p:ext uri="{BB962C8B-B14F-4D97-AF65-F5344CB8AC3E}">
        <p14:creationId xmlns:p14="http://schemas.microsoft.com/office/powerpoint/2010/main" val="1178368784"/>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FormController</a:t>
            </a:r>
            <a:r>
              <a:rPr lang="en-US" dirty="0" smtClean="0"/>
              <a:t> Properties</a:t>
            </a:r>
            <a:endParaRPr lang="en-US" dirty="0"/>
          </a:p>
        </p:txBody>
      </p:sp>
      <p:sp>
        <p:nvSpPr>
          <p:cNvPr id="3" name="Content Placeholder 2"/>
          <p:cNvSpPr>
            <a:spLocks noGrp="1"/>
          </p:cNvSpPr>
          <p:nvPr>
            <p:ph idx="1"/>
          </p:nvPr>
        </p:nvSpPr>
        <p:spPr/>
        <p:txBody>
          <a:bodyPr>
            <a:normAutofit/>
          </a:bodyPr>
          <a:lstStyle/>
          <a:p>
            <a:r>
              <a:rPr lang="en-US" sz="2400" dirty="0" smtClean="0"/>
              <a:t>The form controller adds a series of </a:t>
            </a:r>
            <a:r>
              <a:rPr lang="en-US" sz="2400" dirty="0" err="1" smtClean="0"/>
              <a:t>booleans</a:t>
            </a:r>
            <a:r>
              <a:rPr lang="en-US" sz="2400" dirty="0" smtClean="0"/>
              <a:t> so that the state of the form can be understood</a:t>
            </a:r>
          </a:p>
          <a:p>
            <a:r>
              <a:rPr lang="en-US" sz="2400" b="1" dirty="0" smtClean="0"/>
              <a:t>$</a:t>
            </a:r>
            <a:r>
              <a:rPr lang="en-US" sz="2400" b="1" dirty="0"/>
              <a:t>pristine</a:t>
            </a:r>
            <a:r>
              <a:rPr lang="en-US" dirty="0"/>
              <a:t>: </a:t>
            </a:r>
            <a:r>
              <a:rPr lang="en-US" dirty="0" smtClean="0"/>
              <a:t>The default or laded state of the form</a:t>
            </a:r>
            <a:endParaRPr lang="en-US" dirty="0"/>
          </a:p>
          <a:p>
            <a:r>
              <a:rPr lang="en-US" sz="2400" b="1" dirty="0"/>
              <a:t>$dirty</a:t>
            </a:r>
            <a:r>
              <a:rPr lang="en-US" dirty="0"/>
              <a:t>: </a:t>
            </a:r>
            <a:r>
              <a:rPr lang="en-US" dirty="0" smtClean="0"/>
              <a:t>The form has been touched</a:t>
            </a:r>
            <a:endParaRPr lang="en-US" dirty="0"/>
          </a:p>
          <a:p>
            <a:r>
              <a:rPr lang="en-US" sz="2400" b="1" dirty="0"/>
              <a:t>$valid</a:t>
            </a:r>
            <a:r>
              <a:rPr lang="en-US" dirty="0"/>
              <a:t>: </a:t>
            </a:r>
            <a:r>
              <a:rPr lang="en-US" dirty="0" smtClean="0"/>
              <a:t>All of the inputs are considered valid</a:t>
            </a:r>
            <a:endParaRPr lang="en-US" dirty="0"/>
          </a:p>
          <a:p>
            <a:r>
              <a:rPr lang="en-US" sz="2400" b="1" dirty="0"/>
              <a:t>$invalid</a:t>
            </a:r>
            <a:r>
              <a:rPr lang="en-US" dirty="0"/>
              <a:t>: </a:t>
            </a:r>
            <a:r>
              <a:rPr lang="en-US" dirty="0" smtClean="0"/>
              <a:t>One or more input is not considered valid</a:t>
            </a:r>
            <a:endParaRPr lang="en-US" dirty="0"/>
          </a:p>
          <a:p>
            <a:r>
              <a:rPr lang="en-US" sz="2400" b="1" dirty="0"/>
              <a:t>$submitted</a:t>
            </a:r>
            <a:r>
              <a:rPr lang="en-US" dirty="0"/>
              <a:t>: </a:t>
            </a:r>
            <a:r>
              <a:rPr lang="en-US" dirty="0" smtClean="0"/>
              <a:t>The form has been submitted regardless of validity</a:t>
            </a:r>
            <a:endParaRPr lang="en-US" dirty="0"/>
          </a:p>
          <a:p>
            <a:r>
              <a:rPr lang="en-US" sz="2400" b="1" dirty="0"/>
              <a:t>$error</a:t>
            </a:r>
            <a:r>
              <a:rPr lang="en-US" dirty="0"/>
              <a:t>: </a:t>
            </a:r>
            <a:r>
              <a:rPr lang="en-US" dirty="0" smtClean="0"/>
              <a:t>An object containing which fields are invalid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180</a:t>
            </a:fld>
            <a:endParaRPr lang="en-US"/>
          </a:p>
        </p:txBody>
      </p:sp>
    </p:spTree>
    <p:extLst>
      <p:ext uri="{BB962C8B-B14F-4D97-AF65-F5344CB8AC3E}">
        <p14:creationId xmlns:p14="http://schemas.microsoft.com/office/powerpoint/2010/main" val="150133218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 As Properties</a:t>
            </a:r>
            <a:endParaRPr lang="en-US" dirty="0"/>
          </a:p>
        </p:txBody>
      </p:sp>
      <p:sp>
        <p:nvSpPr>
          <p:cNvPr id="3" name="Content Placeholder 2"/>
          <p:cNvSpPr>
            <a:spLocks noGrp="1"/>
          </p:cNvSpPr>
          <p:nvPr>
            <p:ph idx="1"/>
          </p:nvPr>
        </p:nvSpPr>
        <p:spPr/>
        <p:txBody>
          <a:bodyPr/>
          <a:lstStyle/>
          <a:p>
            <a:r>
              <a:rPr lang="en-US" dirty="0"/>
              <a:t>Each form </a:t>
            </a:r>
            <a:r>
              <a:rPr lang="en-US" dirty="0" smtClean="0"/>
              <a:t>inputs are automatically created as properties on their associated </a:t>
            </a:r>
            <a:r>
              <a:rPr lang="en-US" dirty="0" err="1" smtClean="0"/>
              <a:t>FormController</a:t>
            </a:r>
            <a:endParaRPr lang="en-US" dirty="0"/>
          </a:p>
          <a:p>
            <a:r>
              <a:rPr lang="en-US" dirty="0"/>
              <a:t>The name of the property is the value of the </a:t>
            </a:r>
            <a:r>
              <a:rPr lang="en-US" sz="1800" b="1" dirty="0"/>
              <a:t>name</a:t>
            </a:r>
            <a:r>
              <a:rPr lang="en-US" dirty="0"/>
              <a:t> attribute for the </a:t>
            </a:r>
            <a:r>
              <a:rPr lang="en-US" dirty="0" smtClean="0"/>
              <a:t>input</a:t>
            </a:r>
            <a:endParaRPr lang="en-US" dirty="0"/>
          </a:p>
          <a:p>
            <a:r>
              <a:rPr lang="en-US" sz="1800" b="1" dirty="0"/>
              <a:t>&lt;input type="text" name</a:t>
            </a:r>
            <a:r>
              <a:rPr lang="en-US" sz="1800" b="1" dirty="0" smtClean="0"/>
              <a:t>=”</a:t>
            </a:r>
            <a:r>
              <a:rPr lang="en-US" sz="1800" b="1" dirty="0" err="1" smtClean="0"/>
              <a:t>myVar</a:t>
            </a:r>
            <a:r>
              <a:rPr lang="en-US" sz="1800" b="1" dirty="0" smtClean="0"/>
              <a:t>" </a:t>
            </a:r>
            <a:r>
              <a:rPr lang="en-US" sz="1800" b="1" dirty="0"/>
              <a:t>ng-model</a:t>
            </a:r>
            <a:r>
              <a:rPr lang="en-US" sz="1800" b="1" dirty="0" smtClean="0"/>
              <a:t>=”</a:t>
            </a:r>
            <a:r>
              <a:rPr lang="en-US" sz="1800" b="1" dirty="0" err="1" smtClean="0"/>
              <a:t>varModel</a:t>
            </a:r>
            <a:r>
              <a:rPr lang="en-US" sz="1800" b="1" dirty="0" smtClean="0"/>
              <a:t>"/&gt;</a:t>
            </a:r>
            <a:endParaRPr lang="en-US" b="1" dirty="0"/>
          </a:p>
          <a:p>
            <a:r>
              <a:rPr lang="en-US" dirty="0" smtClean="0"/>
              <a:t>This instance </a:t>
            </a:r>
            <a:r>
              <a:rPr lang="en-US" dirty="0"/>
              <a:t>could be accessed as </a:t>
            </a:r>
            <a:r>
              <a:rPr lang="en-US" sz="1800" b="1" dirty="0"/>
              <a:t>$</a:t>
            </a:r>
            <a:r>
              <a:rPr lang="en-US" sz="1800" b="1" dirty="0" err="1" smtClean="0"/>
              <a:t>scope.formName.myVar</a:t>
            </a:r>
            <a:endParaRPr lang="en-US" sz="1800" b="1" dirty="0"/>
          </a:p>
          <a:p>
            <a:r>
              <a:rPr lang="en-US" dirty="0"/>
              <a:t>The </a:t>
            </a:r>
            <a:r>
              <a:rPr lang="en-US" u="sng" dirty="0"/>
              <a:t>value</a:t>
            </a:r>
            <a:r>
              <a:rPr lang="en-US" dirty="0"/>
              <a:t> in the form field is still available as </a:t>
            </a:r>
            <a:r>
              <a:rPr lang="en-US" sz="1800" b="1" dirty="0" smtClean="0"/>
              <a:t>$</a:t>
            </a:r>
            <a:r>
              <a:rPr lang="en-US" sz="1800" b="1" dirty="0" err="1" smtClean="0"/>
              <a:t>scope.varModel</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181</a:t>
            </a:fld>
            <a:endParaRPr lang="en-US"/>
          </a:p>
        </p:txBody>
      </p:sp>
    </p:spTree>
    <p:extLst>
      <p:ext uri="{BB962C8B-B14F-4D97-AF65-F5344CB8AC3E}">
        <p14:creationId xmlns:p14="http://schemas.microsoft.com/office/powerpoint/2010/main" val="14556182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NgModelOptions</a:t>
            </a:r>
            <a:endParaRPr lang="en-US" dirty="0"/>
          </a:p>
        </p:txBody>
      </p:sp>
      <p:sp>
        <p:nvSpPr>
          <p:cNvPr id="3" name="Content Placeholder 2"/>
          <p:cNvSpPr>
            <a:spLocks noGrp="1"/>
          </p:cNvSpPr>
          <p:nvPr>
            <p:ph idx="1"/>
          </p:nvPr>
        </p:nvSpPr>
        <p:spPr/>
        <p:txBody>
          <a:bodyPr>
            <a:normAutofit/>
          </a:bodyPr>
          <a:lstStyle/>
          <a:p>
            <a:r>
              <a:rPr lang="en-US" dirty="0" smtClean="0"/>
              <a:t>You might want to alter the timing an behavior of when elements in your form report their updates.</a:t>
            </a:r>
          </a:p>
          <a:p>
            <a:pPr lvl="1"/>
            <a:r>
              <a:rPr lang="en-US" dirty="0" smtClean="0"/>
              <a:t> The default mechanism is </a:t>
            </a:r>
            <a:r>
              <a:rPr lang="en-US" dirty="0" err="1" smtClean="0"/>
              <a:t>keypress</a:t>
            </a:r>
            <a:endParaRPr lang="en-US" dirty="0"/>
          </a:p>
          <a:p>
            <a:r>
              <a:rPr lang="en-US" b="1" dirty="0" err="1"/>
              <a:t>ngModelOptions</a:t>
            </a:r>
            <a:r>
              <a:rPr lang="en-US" dirty="0"/>
              <a:t> (as a directive) </a:t>
            </a:r>
            <a:r>
              <a:rPr lang="en-US" dirty="0" smtClean="0"/>
              <a:t>enables you to configure how your model reports their updates</a:t>
            </a:r>
          </a:p>
          <a:p>
            <a:r>
              <a:rPr lang="en-US" b="1" dirty="0" err="1" smtClean="0"/>
              <a:t>ngModelOptions</a:t>
            </a:r>
            <a:r>
              <a:rPr lang="en-US" b="1" dirty="0" smtClean="0"/>
              <a:t> </a:t>
            </a:r>
            <a:r>
              <a:rPr lang="en-US" dirty="0" smtClean="0"/>
              <a:t>take a </a:t>
            </a:r>
            <a:r>
              <a:rPr lang="en-US" dirty="0" err="1" smtClean="0"/>
              <a:t>config</a:t>
            </a:r>
            <a:r>
              <a:rPr lang="en-US" dirty="0" smtClean="0"/>
              <a:t> </a:t>
            </a:r>
            <a:r>
              <a:rPr lang="en-US" dirty="0"/>
              <a:t>object as an argument</a:t>
            </a:r>
          </a:p>
          <a:p>
            <a:pPr lvl="1"/>
            <a:r>
              <a:rPr lang="en-US" b="1" dirty="0" err="1"/>
              <a:t>updateOn</a:t>
            </a:r>
            <a:r>
              <a:rPr lang="en-US" dirty="0"/>
              <a:t>: </a:t>
            </a:r>
            <a:r>
              <a:rPr lang="en-US" dirty="0" smtClean="0"/>
              <a:t>the event name (</a:t>
            </a:r>
            <a:r>
              <a:rPr lang="en-US" dirty="0" err="1" smtClean="0"/>
              <a:t>keypress</a:t>
            </a:r>
            <a:r>
              <a:rPr lang="en-US" dirty="0" smtClean="0"/>
              <a:t>, change) which will trigger the update</a:t>
            </a:r>
          </a:p>
          <a:p>
            <a:pPr lvl="1"/>
            <a:r>
              <a:rPr lang="en-US" b="1" dirty="0" err="1" smtClean="0"/>
              <a:t>debouce</a:t>
            </a:r>
            <a:r>
              <a:rPr lang="en-US" b="1" dirty="0" smtClean="0"/>
              <a:t>: </a:t>
            </a:r>
            <a:r>
              <a:rPr lang="en-US" dirty="0" smtClean="0"/>
              <a:t>The delay (in milliseconds) until the change has been </a:t>
            </a:r>
            <a:r>
              <a:rPr lang="en-US" dirty="0" smtClean="0"/>
              <a:t>propagated</a:t>
            </a:r>
          </a:p>
          <a:p>
            <a:endParaRPr lang="en-US" b="1" dirty="0" smtClean="0"/>
          </a:p>
          <a:p>
            <a:endParaRPr lang="en-US" b="1" dirty="0" smtClean="0"/>
          </a:p>
          <a:p>
            <a:r>
              <a:rPr lang="en-US" dirty="0" smtClean="0">
                <a:hlinkClick r:id="rId2"/>
              </a:rPr>
              <a:t>http://localhost:9080/Forms/Samples/ModelOptions/</a:t>
            </a:r>
            <a:endParaRPr lang="en-US" dirty="0" smtClean="0"/>
          </a:p>
          <a:p>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182</a:t>
            </a:fld>
            <a:endParaRPr lang="en-US"/>
          </a:p>
        </p:txBody>
      </p:sp>
    </p:spTree>
    <p:extLst>
      <p:ext uri="{BB962C8B-B14F-4D97-AF65-F5344CB8AC3E}">
        <p14:creationId xmlns:p14="http://schemas.microsoft.com/office/powerpoint/2010/main" val="413479827"/>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http://localhost:9080/Forms/Exercises/NgModelOptions</a:t>
            </a:r>
            <a:r>
              <a:rPr lang="en-US" dirty="0" smtClean="0">
                <a:hlinkClick r:id="rId2"/>
              </a:rPr>
              <a:t>/</a:t>
            </a:r>
            <a:endParaRPr lang="en-US" dirty="0"/>
          </a:p>
          <a:p>
            <a:r>
              <a:rPr lang="en-US" dirty="0" smtClean="0"/>
              <a:t>Source</a:t>
            </a:r>
            <a:r>
              <a:rPr lang="en-US" dirty="0"/>
              <a:t>: /</a:t>
            </a:r>
            <a:r>
              <a:rPr lang="en-US" dirty="0" err="1" smtClean="0"/>
              <a:t>AngularClass</a:t>
            </a:r>
            <a:r>
              <a:rPr lang="en-US" dirty="0" smtClean="0"/>
              <a:t>/Forms/Exercises/</a:t>
            </a:r>
            <a:r>
              <a:rPr lang="en-US" dirty="0" err="1" smtClean="0"/>
              <a:t>NgModelOptions</a:t>
            </a:r>
            <a:endParaRPr lang="en-US" dirty="0"/>
          </a:p>
          <a:p>
            <a:endParaRPr lang="en-US" dirty="0"/>
          </a:p>
          <a:p>
            <a:r>
              <a:rPr lang="en-US" dirty="0"/>
              <a:t>In this Lab, you should do the following:</a:t>
            </a:r>
          </a:p>
          <a:p>
            <a:pPr lvl="1"/>
            <a:r>
              <a:rPr lang="en-US" dirty="0" smtClean="0"/>
              <a:t>We want to wire up the product ID field to notify the model of changes after a period of 500ms and after blur</a:t>
            </a:r>
            <a:endParaRPr lang="en-US" dirty="0"/>
          </a:p>
          <a:p>
            <a:pPr lvl="1"/>
            <a:r>
              <a:rPr lang="en-US" dirty="0" smtClean="0"/>
              <a:t>Add a watch when the </a:t>
            </a:r>
            <a:r>
              <a:rPr lang="en-US" dirty="0" err="1" smtClean="0"/>
              <a:t>productID</a:t>
            </a:r>
            <a:r>
              <a:rPr lang="en-US" dirty="0" smtClean="0"/>
              <a:t> changes to check to see if there might be a problem with the newly assigned ID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183</a:t>
            </a:fld>
            <a:endParaRPr lang="en-US"/>
          </a:p>
        </p:txBody>
      </p:sp>
    </p:spTree>
    <p:extLst>
      <p:ext uri="{BB962C8B-B14F-4D97-AF65-F5344CB8AC3E}">
        <p14:creationId xmlns:p14="http://schemas.microsoft.com/office/powerpoint/2010/main" val="112094324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a:t>F</a:t>
            </a:r>
            <a:r>
              <a:rPr lang="en-US" dirty="0" smtClean="0"/>
              <a:t>orm </a:t>
            </a:r>
            <a:r>
              <a:rPr lang="en-US" dirty="0"/>
              <a:t>validation </a:t>
            </a:r>
            <a:r>
              <a:rPr lang="en-US" dirty="0" smtClean="0"/>
              <a:t>is typically </a:t>
            </a:r>
            <a:r>
              <a:rPr lang="en-US" dirty="0"/>
              <a:t>covered in two areas</a:t>
            </a:r>
          </a:p>
          <a:p>
            <a:r>
              <a:rPr lang="en-US" dirty="0" smtClean="0"/>
              <a:t>What describes validit</a:t>
            </a:r>
            <a:r>
              <a:rPr lang="en-US" dirty="0"/>
              <a:t>y</a:t>
            </a:r>
            <a:r>
              <a:rPr lang="en-US" dirty="0" smtClean="0"/>
              <a:t> is </a:t>
            </a:r>
            <a:r>
              <a:rPr lang="en-US" dirty="0"/>
              <a:t>managed through JavaScript and </a:t>
            </a:r>
            <a:r>
              <a:rPr lang="en-US" dirty="0" smtClean="0"/>
              <a:t>HTML</a:t>
            </a:r>
          </a:p>
          <a:p>
            <a:r>
              <a:rPr lang="en-US" dirty="0" smtClean="0"/>
              <a:t>Showing which form elements are valid is done by JavaScript and CSS</a:t>
            </a:r>
          </a:p>
          <a:p>
            <a:r>
              <a:rPr lang="en-US" dirty="0" smtClean="0"/>
              <a:t>It is really important to make sure that you apply </a:t>
            </a:r>
            <a:r>
              <a:rPr lang="en-US" b="1" dirty="0" err="1" smtClean="0"/>
              <a:t>novalidate</a:t>
            </a:r>
            <a:r>
              <a:rPr lang="en-US" dirty="0" smtClean="0"/>
              <a:t> </a:t>
            </a:r>
            <a:r>
              <a:rPr lang="en-US" dirty="0"/>
              <a:t>attribute on the </a:t>
            </a:r>
            <a:r>
              <a:rPr lang="en-US" b="1" dirty="0"/>
              <a:t>form</a:t>
            </a:r>
            <a:r>
              <a:rPr lang="en-US" dirty="0"/>
              <a:t> </a:t>
            </a:r>
            <a:r>
              <a:rPr lang="en-US" dirty="0" smtClean="0"/>
              <a:t>element; this will override the browser's native validation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184</a:t>
            </a:fld>
            <a:endParaRPr lang="en-US"/>
          </a:p>
        </p:txBody>
      </p:sp>
    </p:spTree>
    <p:extLst>
      <p:ext uri="{BB962C8B-B14F-4D97-AF65-F5344CB8AC3E}">
        <p14:creationId xmlns:p14="http://schemas.microsoft.com/office/powerpoint/2010/main" val="2006785605"/>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 Validations</a:t>
            </a:r>
            <a:endParaRPr lang="en-US" dirty="0"/>
          </a:p>
        </p:txBody>
      </p:sp>
      <p:sp>
        <p:nvSpPr>
          <p:cNvPr id="3" name="Content Placeholder 2"/>
          <p:cNvSpPr>
            <a:spLocks noGrp="1"/>
          </p:cNvSpPr>
          <p:nvPr>
            <p:ph idx="1"/>
          </p:nvPr>
        </p:nvSpPr>
        <p:spPr/>
        <p:txBody>
          <a:bodyPr/>
          <a:lstStyle/>
          <a:p>
            <a:r>
              <a:rPr lang="en-US" dirty="0"/>
              <a:t>Various types of input fields have automatic validation enabled</a:t>
            </a:r>
          </a:p>
          <a:p>
            <a:r>
              <a:rPr lang="en-US" sz="1800" b="1" dirty="0"/>
              <a:t>number</a:t>
            </a:r>
            <a:r>
              <a:rPr lang="en-US" dirty="0"/>
              <a:t>: </a:t>
            </a:r>
            <a:r>
              <a:rPr lang="en-US" dirty="0" smtClean="0"/>
              <a:t>a real number on the number line (both integers and decimals)</a:t>
            </a:r>
            <a:endParaRPr lang="en-US" dirty="0"/>
          </a:p>
          <a:p>
            <a:r>
              <a:rPr lang="en-US" sz="1800" b="1" dirty="0"/>
              <a:t>date</a:t>
            </a:r>
            <a:r>
              <a:rPr lang="en-US" dirty="0"/>
              <a:t>: </a:t>
            </a:r>
            <a:r>
              <a:rPr lang="en-US" dirty="0" smtClean="0"/>
              <a:t>a </a:t>
            </a:r>
            <a:r>
              <a:rPr lang="en-US" dirty="0"/>
              <a:t>ISO-8601 valid date format (</a:t>
            </a:r>
            <a:r>
              <a:rPr lang="en-US" dirty="0" err="1"/>
              <a:t>yyyy</a:t>
            </a:r>
            <a:r>
              <a:rPr lang="en-US" dirty="0"/>
              <a:t>-MM-</a:t>
            </a:r>
            <a:r>
              <a:rPr lang="en-US" dirty="0" err="1"/>
              <a:t>dd</a:t>
            </a:r>
            <a:r>
              <a:rPr lang="en-US" dirty="0" smtClean="0"/>
              <a:t>)</a:t>
            </a:r>
            <a:endParaRPr lang="en-US" dirty="0"/>
          </a:p>
          <a:p>
            <a:r>
              <a:rPr lang="en-US" sz="1800" b="1" dirty="0" err="1" smtClean="0"/>
              <a:t>url</a:t>
            </a:r>
            <a:r>
              <a:rPr lang="en-US" dirty="0" smtClean="0"/>
              <a:t>: Regex </a:t>
            </a:r>
            <a:r>
              <a:rPr lang="en-US" dirty="0"/>
              <a:t>to validate </a:t>
            </a:r>
            <a:r>
              <a:rPr lang="en-US" dirty="0" smtClean="0"/>
              <a:t>a string as a valid URI</a:t>
            </a:r>
            <a:endParaRPr lang="en-US" dirty="0"/>
          </a:p>
          <a:p>
            <a:r>
              <a:rPr lang="en-US" sz="1800" b="1" dirty="0"/>
              <a:t>email</a:t>
            </a:r>
            <a:r>
              <a:rPr lang="en-US" dirty="0"/>
              <a:t>: Regex to validate a string as a valid </a:t>
            </a:r>
            <a:r>
              <a:rPr lang="en-US" dirty="0" smtClean="0"/>
              <a:t>email address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185</a:t>
            </a:fld>
            <a:endParaRPr lang="en-US"/>
          </a:p>
        </p:txBody>
      </p:sp>
    </p:spTree>
    <p:extLst>
      <p:ext uri="{BB962C8B-B14F-4D97-AF65-F5344CB8AC3E}">
        <p14:creationId xmlns:p14="http://schemas.microsoft.com/office/powerpoint/2010/main" val="1591239399"/>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Validation Attributes</a:t>
            </a:r>
            <a:endParaRPr lang="en-US" dirty="0"/>
          </a:p>
        </p:txBody>
      </p:sp>
      <p:sp>
        <p:nvSpPr>
          <p:cNvPr id="3" name="Content Placeholder 2"/>
          <p:cNvSpPr>
            <a:spLocks noGrp="1"/>
          </p:cNvSpPr>
          <p:nvPr>
            <p:ph idx="1"/>
          </p:nvPr>
        </p:nvSpPr>
        <p:spPr/>
        <p:txBody>
          <a:bodyPr>
            <a:noAutofit/>
          </a:bodyPr>
          <a:lstStyle/>
          <a:p>
            <a:r>
              <a:rPr lang="en-US" b="1" dirty="0" smtClean="0"/>
              <a:t>required</a:t>
            </a:r>
            <a:r>
              <a:rPr lang="en-US" dirty="0"/>
              <a:t>: </a:t>
            </a:r>
            <a:r>
              <a:rPr lang="en-US" dirty="0" smtClean="0"/>
              <a:t>This element needs to have a value</a:t>
            </a:r>
          </a:p>
          <a:p>
            <a:pPr lvl="1"/>
            <a:r>
              <a:rPr lang="en-US" b="1" dirty="0" smtClean="0"/>
              <a:t>ng-required</a:t>
            </a:r>
            <a:r>
              <a:rPr lang="en-US" dirty="0" smtClean="0"/>
              <a:t> allows you to pass an expression which must be evaluated to true/false</a:t>
            </a:r>
          </a:p>
          <a:p>
            <a:pPr lvl="2"/>
            <a:r>
              <a:rPr lang="en-US" dirty="0" smtClean="0"/>
              <a:t>The element is only required when the expression returns true</a:t>
            </a:r>
          </a:p>
          <a:p>
            <a:r>
              <a:rPr lang="en-US" b="1" dirty="0" smtClean="0"/>
              <a:t>ng-</a:t>
            </a:r>
            <a:r>
              <a:rPr lang="en-US" b="1" dirty="0" err="1" smtClean="0"/>
              <a:t>minlength</a:t>
            </a:r>
            <a:r>
              <a:rPr lang="en-US" b="1" dirty="0" smtClean="0"/>
              <a:t>/ng-</a:t>
            </a:r>
            <a:r>
              <a:rPr lang="en-US" b="1" dirty="0" err="1" smtClean="0"/>
              <a:t>maxlength</a:t>
            </a:r>
            <a:r>
              <a:rPr lang="en-US" dirty="0" smtClean="0"/>
              <a:t>: Minimum or Maximum </a:t>
            </a:r>
            <a:r>
              <a:rPr lang="en-US" dirty="0"/>
              <a:t>length of the data in the field</a:t>
            </a:r>
          </a:p>
          <a:p>
            <a:r>
              <a:rPr lang="en-US" b="1" dirty="0" smtClean="0"/>
              <a:t>pattern</a:t>
            </a:r>
            <a:r>
              <a:rPr lang="en-US" dirty="0"/>
              <a:t>: String which is converted to a </a:t>
            </a:r>
            <a:r>
              <a:rPr lang="en-US" dirty="0" smtClean="0"/>
              <a:t>JavaScript regular </a:t>
            </a:r>
            <a:r>
              <a:rPr lang="en-US" dirty="0"/>
              <a:t>expression </a:t>
            </a:r>
            <a:r>
              <a:rPr lang="en-US" dirty="0" smtClean="0"/>
              <a:t> which will be used to describe validity (ex. </a:t>
            </a:r>
            <a:r>
              <a:rPr lang="en-US" b="1" dirty="0" smtClean="0"/>
              <a:t>email, </a:t>
            </a:r>
            <a:r>
              <a:rPr lang="en-US" b="1" dirty="0" err="1" smtClean="0"/>
              <a:t>url</a:t>
            </a:r>
            <a:r>
              <a:rPr lang="en-US" b="1" dirty="0" smtClean="0"/>
              <a:t>)</a:t>
            </a:r>
            <a:endParaRPr lang="en-US" dirty="0"/>
          </a:p>
          <a:p>
            <a:pPr lvl="1"/>
            <a:r>
              <a:rPr lang="en-US" b="1" dirty="0"/>
              <a:t>ng-pattern</a:t>
            </a:r>
            <a:r>
              <a:rPr lang="en-US" dirty="0"/>
              <a:t>: C</a:t>
            </a:r>
            <a:r>
              <a:rPr lang="en-US" dirty="0" smtClean="0"/>
              <a:t>an </a:t>
            </a:r>
            <a:r>
              <a:rPr lang="en-US" dirty="0"/>
              <a:t>take an Angular expression as an argument; the expression </a:t>
            </a:r>
            <a:r>
              <a:rPr lang="en-US" dirty="0" smtClean="0"/>
              <a:t>should evaluate </a:t>
            </a:r>
            <a:r>
              <a:rPr lang="en-US" dirty="0"/>
              <a:t>to a </a:t>
            </a:r>
            <a:r>
              <a:rPr lang="en-US" dirty="0" err="1"/>
              <a:t>RegExp</a:t>
            </a:r>
            <a:r>
              <a:rPr lang="en-US" dirty="0"/>
              <a:t>, </a:t>
            </a:r>
            <a:r>
              <a:rPr lang="en-US" dirty="0" smtClean="0"/>
              <a:t>will be used to </a:t>
            </a:r>
            <a:r>
              <a:rPr lang="en-US" dirty="0"/>
              <a:t>evaluate to a String, </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186</a:t>
            </a:fld>
            <a:endParaRPr lang="en-US"/>
          </a:p>
        </p:txBody>
      </p:sp>
    </p:spTree>
    <p:extLst>
      <p:ext uri="{BB962C8B-B14F-4D97-AF65-F5344CB8AC3E}">
        <p14:creationId xmlns:p14="http://schemas.microsoft.com/office/powerpoint/2010/main" val="1180248763"/>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Classes</a:t>
            </a:r>
            <a:endParaRPr lang="en-US" dirty="0"/>
          </a:p>
        </p:txBody>
      </p:sp>
      <p:sp>
        <p:nvSpPr>
          <p:cNvPr id="3" name="Content Placeholder 2"/>
          <p:cNvSpPr>
            <a:spLocks noGrp="1"/>
          </p:cNvSpPr>
          <p:nvPr>
            <p:ph idx="1"/>
          </p:nvPr>
        </p:nvSpPr>
        <p:spPr/>
        <p:txBody>
          <a:bodyPr>
            <a:noAutofit/>
          </a:bodyPr>
          <a:lstStyle/>
          <a:p>
            <a:r>
              <a:rPr lang="en-US" dirty="0" smtClean="0"/>
              <a:t>Angular uses </a:t>
            </a:r>
            <a:r>
              <a:rPr lang="en-US" dirty="0" err="1" smtClean="0"/>
              <a:t>css</a:t>
            </a:r>
            <a:r>
              <a:rPr lang="en-US" dirty="0" smtClean="0"/>
              <a:t> classes to describe the state of a given element within a given form</a:t>
            </a:r>
            <a:endParaRPr lang="en-US" dirty="0"/>
          </a:p>
          <a:p>
            <a:r>
              <a:rPr lang="en-US" b="1" dirty="0" smtClean="0"/>
              <a:t>ng-valid</a:t>
            </a:r>
            <a:r>
              <a:rPr lang="en-US" dirty="0" smtClean="0"/>
              <a:t>, </a:t>
            </a:r>
            <a:r>
              <a:rPr lang="en-US" b="1" dirty="0" smtClean="0"/>
              <a:t>ng-invalid, </a:t>
            </a:r>
            <a:r>
              <a:rPr lang="en-US" dirty="0" smtClean="0"/>
              <a:t> </a:t>
            </a:r>
            <a:r>
              <a:rPr lang="en-US" b="1" dirty="0" smtClean="0"/>
              <a:t>ng-pristine, </a:t>
            </a:r>
            <a:r>
              <a:rPr lang="en-US" dirty="0" smtClean="0"/>
              <a:t> </a:t>
            </a:r>
            <a:r>
              <a:rPr lang="en-US" b="1" dirty="0" smtClean="0"/>
              <a:t>ng-dirty, </a:t>
            </a:r>
            <a:r>
              <a:rPr lang="en-US" dirty="0" smtClean="0"/>
              <a:t> </a:t>
            </a:r>
            <a:r>
              <a:rPr lang="en-US" b="1" dirty="0" smtClean="0"/>
              <a:t>ng-untouched,</a:t>
            </a:r>
            <a:r>
              <a:rPr lang="en-US" dirty="0" smtClean="0"/>
              <a:t> </a:t>
            </a:r>
            <a:r>
              <a:rPr lang="en-US" b="1" dirty="0" smtClean="0"/>
              <a:t>ng-touched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187</a:t>
            </a:fld>
            <a:endParaRPr lang="en-US"/>
          </a:p>
        </p:txBody>
      </p:sp>
    </p:spTree>
    <p:extLst>
      <p:ext uri="{BB962C8B-B14F-4D97-AF65-F5344CB8AC3E}">
        <p14:creationId xmlns:p14="http://schemas.microsoft.com/office/powerpoint/2010/main" val="65277153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smtClean="0"/>
              <a:t>Just like the </a:t>
            </a:r>
            <a:r>
              <a:rPr lang="en-US" dirty="0" err="1" smtClean="0"/>
              <a:t>FormController</a:t>
            </a:r>
            <a:r>
              <a:rPr lang="en-US" dirty="0" smtClean="0"/>
              <a:t> being automatically created with the existence of a &lt;form /&gt; element.</a:t>
            </a:r>
          </a:p>
          <a:p>
            <a:r>
              <a:rPr lang="en-US" dirty="0" smtClean="0"/>
              <a:t>The </a:t>
            </a:r>
            <a:r>
              <a:rPr lang="en-US" b="1" dirty="0" err="1" smtClean="0"/>
              <a:t>NgModelController</a:t>
            </a:r>
            <a:r>
              <a:rPr lang="en-US" dirty="0" smtClean="0"/>
              <a:t> gets automatically created when the </a:t>
            </a:r>
            <a:r>
              <a:rPr lang="en-US" b="1" dirty="0" smtClean="0"/>
              <a:t>ng-model</a:t>
            </a:r>
            <a:r>
              <a:rPr lang="en-US" dirty="0" smtClean="0"/>
              <a:t> attribute is used on an associated input element.</a:t>
            </a:r>
            <a:endParaRPr lang="en-US" dirty="0"/>
          </a:p>
          <a:p>
            <a:r>
              <a:rPr lang="en-US" dirty="0" smtClean="0"/>
              <a:t>Just like how the </a:t>
            </a:r>
            <a:r>
              <a:rPr lang="en-US" dirty="0" err="1" smtClean="0"/>
              <a:t>FormController</a:t>
            </a:r>
            <a:r>
              <a:rPr lang="en-US" dirty="0" smtClean="0"/>
              <a:t> works, these controllers are </a:t>
            </a:r>
            <a:r>
              <a:rPr lang="en-US" dirty="0"/>
              <a:t>available via the </a:t>
            </a:r>
            <a:r>
              <a:rPr lang="en-US" b="1" dirty="0"/>
              <a:t>name</a:t>
            </a:r>
            <a:r>
              <a:rPr lang="en-US" dirty="0"/>
              <a:t> attribute of a form element</a:t>
            </a:r>
          </a:p>
        </p:txBody>
      </p:sp>
      <p:sp>
        <p:nvSpPr>
          <p:cNvPr id="4" name="Slide Number Placeholder 3"/>
          <p:cNvSpPr>
            <a:spLocks noGrp="1"/>
          </p:cNvSpPr>
          <p:nvPr>
            <p:ph type="sldNum" sz="quarter" idx="12"/>
          </p:nvPr>
        </p:nvSpPr>
        <p:spPr/>
        <p:txBody>
          <a:bodyPr/>
          <a:lstStyle/>
          <a:p>
            <a:fld id="{B4835A8B-4C3B-9C46-9281-F5EB1FED4738}" type="slidenum">
              <a:rPr lang="en-US" smtClean="0"/>
              <a:t>188</a:t>
            </a:fld>
            <a:endParaRPr lang="en-US"/>
          </a:p>
        </p:txBody>
      </p:sp>
    </p:spTree>
    <p:extLst>
      <p:ext uri="{BB962C8B-B14F-4D97-AF65-F5344CB8AC3E}">
        <p14:creationId xmlns:p14="http://schemas.microsoft.com/office/powerpoint/2010/main" val="115547445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ModelController</a:t>
            </a:r>
            <a:r>
              <a:rPr lang="en-US" dirty="0" smtClean="0"/>
              <a:t> Properties </a:t>
            </a:r>
            <a:r>
              <a:rPr lang="en-US" dirty="0"/>
              <a:t>A</a:t>
            </a:r>
            <a:r>
              <a:rPr lang="en-US" dirty="0" smtClean="0"/>
              <a:t>nd </a:t>
            </a:r>
            <a:r>
              <a:rPr lang="en-US" dirty="0"/>
              <a:t>M</a:t>
            </a:r>
            <a:r>
              <a:rPr lang="en-US" dirty="0" smtClean="0"/>
              <a:t>ethods</a:t>
            </a:r>
            <a:endParaRPr lang="en-US" dirty="0"/>
          </a:p>
        </p:txBody>
      </p:sp>
      <p:sp>
        <p:nvSpPr>
          <p:cNvPr id="3" name="Content Placeholder 2"/>
          <p:cNvSpPr>
            <a:spLocks noGrp="1"/>
          </p:cNvSpPr>
          <p:nvPr>
            <p:ph idx="1"/>
          </p:nvPr>
        </p:nvSpPr>
        <p:spPr/>
        <p:txBody>
          <a:bodyPr>
            <a:normAutofit/>
          </a:bodyPr>
          <a:lstStyle/>
          <a:p>
            <a:r>
              <a:rPr lang="en-US" dirty="0" err="1" smtClean="0"/>
              <a:t>NgModelContollers</a:t>
            </a:r>
            <a:r>
              <a:rPr lang="en-US" dirty="0" smtClean="0"/>
              <a:t> create a series of properties and methods that are used in conjunction with form validation </a:t>
            </a:r>
          </a:p>
          <a:p>
            <a:r>
              <a:rPr lang="en-US" b="1" dirty="0" smtClean="0"/>
              <a:t>$</a:t>
            </a:r>
            <a:r>
              <a:rPr lang="en-US" b="1" dirty="0" err="1"/>
              <a:t>isEmpty</a:t>
            </a:r>
            <a:r>
              <a:rPr lang="en-US" b="1" dirty="0"/>
              <a:t>()</a:t>
            </a:r>
            <a:r>
              <a:rPr lang="en-US" dirty="0"/>
              <a:t>: </a:t>
            </a:r>
            <a:r>
              <a:rPr lang="en-US" dirty="0" smtClean="0"/>
              <a:t>Returns True if the </a:t>
            </a:r>
            <a:r>
              <a:rPr lang="en-US" dirty="0"/>
              <a:t>value is an </a:t>
            </a:r>
            <a:r>
              <a:rPr lang="en-US" dirty="0" smtClean="0"/>
              <a:t>empty, </a:t>
            </a:r>
            <a:r>
              <a:rPr lang="en-US" dirty="0"/>
              <a:t>undefined, null or </a:t>
            </a:r>
            <a:r>
              <a:rPr lang="en-US" dirty="0" err="1"/>
              <a:t>NaN</a:t>
            </a:r>
            <a:endParaRPr lang="en-US" dirty="0"/>
          </a:p>
          <a:p>
            <a:r>
              <a:rPr lang="en-US" b="1" dirty="0"/>
              <a:t>$validate()</a:t>
            </a:r>
            <a:r>
              <a:rPr lang="en-US" dirty="0"/>
              <a:t>: </a:t>
            </a:r>
            <a:r>
              <a:rPr lang="en-US" dirty="0" smtClean="0"/>
              <a:t>Executes any validators available to this </a:t>
            </a:r>
            <a:r>
              <a:rPr lang="en-US" dirty="0"/>
              <a:t>model</a:t>
            </a:r>
          </a:p>
          <a:p>
            <a:r>
              <a:rPr lang="en-US" b="1" dirty="0"/>
              <a:t>$</a:t>
            </a:r>
            <a:r>
              <a:rPr lang="en-US" b="1" dirty="0" err="1"/>
              <a:t>viewValue</a:t>
            </a:r>
            <a:r>
              <a:rPr lang="en-US" dirty="0"/>
              <a:t>: </a:t>
            </a:r>
            <a:r>
              <a:rPr lang="en-US" dirty="0" smtClean="0"/>
              <a:t>what the HTML value of the model is</a:t>
            </a:r>
            <a:endParaRPr lang="en-US" dirty="0"/>
          </a:p>
          <a:p>
            <a:r>
              <a:rPr lang="en-US" b="1" dirty="0"/>
              <a:t>$</a:t>
            </a:r>
            <a:r>
              <a:rPr lang="en-US" b="1" dirty="0" err="1"/>
              <a:t>modelValue</a:t>
            </a:r>
            <a:r>
              <a:rPr lang="en-US" dirty="0"/>
              <a:t>: </a:t>
            </a:r>
            <a:r>
              <a:rPr lang="en-US" dirty="0" smtClean="0"/>
              <a:t>What Angular believes the model to be</a:t>
            </a:r>
            <a:endParaRPr lang="en-US" dirty="0"/>
          </a:p>
          <a:p>
            <a:r>
              <a:rPr lang="en-US" b="1" dirty="0"/>
              <a:t>$error</a:t>
            </a:r>
            <a:r>
              <a:rPr lang="en-US" dirty="0"/>
              <a:t>: An object </a:t>
            </a:r>
            <a:r>
              <a:rPr lang="en-US" dirty="0" smtClean="0"/>
              <a:t>containing all failed validator </a:t>
            </a:r>
            <a:r>
              <a:rPr lang="en-US" dirty="0"/>
              <a:t>ids as keys</a:t>
            </a:r>
          </a:p>
        </p:txBody>
      </p:sp>
      <p:sp>
        <p:nvSpPr>
          <p:cNvPr id="4" name="Slide Number Placeholder 3"/>
          <p:cNvSpPr>
            <a:spLocks noGrp="1"/>
          </p:cNvSpPr>
          <p:nvPr>
            <p:ph type="sldNum" sz="quarter" idx="12"/>
          </p:nvPr>
        </p:nvSpPr>
        <p:spPr/>
        <p:txBody>
          <a:bodyPr/>
          <a:lstStyle/>
          <a:p>
            <a:fld id="{B4835A8B-4C3B-9C46-9281-F5EB1FED4738}" type="slidenum">
              <a:rPr lang="en-US" smtClean="0"/>
              <a:t>189</a:t>
            </a:fld>
            <a:endParaRPr lang="en-US"/>
          </a:p>
        </p:txBody>
      </p:sp>
    </p:spTree>
    <p:extLst>
      <p:ext uri="{BB962C8B-B14F-4D97-AF65-F5344CB8AC3E}">
        <p14:creationId xmlns:p14="http://schemas.microsoft.com/office/powerpoint/2010/main" val="11244566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Focus</a:t>
            </a:r>
            <a:endParaRPr lang="en-US" dirty="0"/>
          </a:p>
        </p:txBody>
      </p:sp>
      <p:sp>
        <p:nvSpPr>
          <p:cNvPr id="3" name="Content Placeholder 2"/>
          <p:cNvSpPr>
            <a:spLocks noGrp="1"/>
          </p:cNvSpPr>
          <p:nvPr>
            <p:ph idx="1"/>
          </p:nvPr>
        </p:nvSpPr>
        <p:spPr/>
        <p:txBody>
          <a:bodyPr/>
          <a:lstStyle/>
          <a:p>
            <a:r>
              <a:rPr lang="en-US" dirty="0" smtClean="0"/>
              <a:t>Version: 1.4.8 </a:t>
            </a:r>
          </a:p>
          <a:p>
            <a:r>
              <a:rPr lang="en-US" dirty="0"/>
              <a:t>Website: </a:t>
            </a:r>
            <a:r>
              <a:rPr lang="en-US" dirty="0">
                <a:hlinkClick r:id="rId2"/>
              </a:rPr>
              <a:t>https://</a:t>
            </a:r>
            <a:r>
              <a:rPr lang="en-US" dirty="0" smtClean="0">
                <a:hlinkClick r:id="rId2"/>
              </a:rPr>
              <a:t>angularjs.org</a:t>
            </a:r>
            <a:endParaRPr lang="en-US" dirty="0" smtClean="0"/>
          </a:p>
          <a:p>
            <a:r>
              <a:rPr lang="en-US" dirty="0" smtClean="0"/>
              <a:t>API Docs: </a:t>
            </a:r>
            <a:r>
              <a:rPr lang="en-US" dirty="0">
                <a:hlinkClick r:id="rId3"/>
              </a:rPr>
              <a:t>https://</a:t>
            </a:r>
            <a:r>
              <a:rPr lang="en-US" dirty="0" smtClean="0">
                <a:hlinkClick r:id="rId3"/>
              </a:rPr>
              <a:t>code.angularjs.org/1.4.8/docs/api</a:t>
            </a:r>
            <a:r>
              <a:rPr lang="en-US" dirty="0" smtClean="0"/>
              <a:t/>
            </a:r>
            <a:br>
              <a:rPr lang="en-US" dirty="0" smtClean="0"/>
            </a:br>
            <a:endParaRPr lang="en-US" dirty="0" smtClean="0"/>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a:t>
            </a:fld>
            <a:endParaRPr lang="en-US"/>
          </a:p>
        </p:txBody>
      </p:sp>
    </p:spTree>
    <p:extLst>
      <p:ext uri="{BB962C8B-B14F-4D97-AF65-F5344CB8AC3E}">
        <p14:creationId xmlns:p14="http://schemas.microsoft.com/office/powerpoint/2010/main" val="545017511"/>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Properties</a:t>
            </a:r>
            <a:endParaRPr lang="en-US" dirty="0"/>
          </a:p>
        </p:txBody>
      </p:sp>
      <p:sp>
        <p:nvSpPr>
          <p:cNvPr id="3" name="Content Placeholder 2"/>
          <p:cNvSpPr>
            <a:spLocks noGrp="1"/>
          </p:cNvSpPr>
          <p:nvPr>
            <p:ph idx="1"/>
          </p:nvPr>
        </p:nvSpPr>
        <p:spPr/>
        <p:txBody>
          <a:bodyPr/>
          <a:lstStyle/>
          <a:p>
            <a:r>
              <a:rPr lang="en-US" b="1" dirty="0"/>
              <a:t>$untouched</a:t>
            </a:r>
          </a:p>
          <a:p>
            <a:r>
              <a:rPr lang="en-US" b="1" dirty="0"/>
              <a:t>$touched</a:t>
            </a:r>
          </a:p>
          <a:p>
            <a:r>
              <a:rPr lang="en-US" b="1" dirty="0"/>
              <a:t>$pristine</a:t>
            </a:r>
          </a:p>
          <a:p>
            <a:r>
              <a:rPr lang="en-US" b="1" dirty="0"/>
              <a:t>$dirty</a:t>
            </a:r>
          </a:p>
          <a:p>
            <a:r>
              <a:rPr lang="en-US" b="1" dirty="0"/>
              <a:t>$valid</a:t>
            </a:r>
          </a:p>
          <a:p>
            <a:r>
              <a:rPr lang="en-US" b="1" dirty="0"/>
              <a:t>$</a:t>
            </a:r>
            <a:r>
              <a:rPr lang="en-US" b="1" dirty="0" smtClean="0"/>
              <a:t>invalid</a:t>
            </a:r>
          </a:p>
          <a:p>
            <a:endParaRPr lang="en-US" b="1" dirty="0" smtClean="0"/>
          </a:p>
          <a:p>
            <a:r>
              <a:rPr lang="en-US" dirty="0">
                <a:hlinkClick r:id="rId2"/>
              </a:rPr>
              <a:t>http://localhost:9080/Forms/Samples/Validation</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190</a:t>
            </a:fld>
            <a:endParaRPr lang="en-US"/>
          </a:p>
        </p:txBody>
      </p:sp>
    </p:spTree>
    <p:extLst>
      <p:ext uri="{BB962C8B-B14F-4D97-AF65-F5344CB8AC3E}">
        <p14:creationId xmlns:p14="http://schemas.microsoft.com/office/powerpoint/2010/main" val="921954282"/>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http://localhost:9080/Forms/Exercises/Validation</a:t>
            </a:r>
            <a:r>
              <a:rPr lang="en-US" dirty="0" smtClean="0">
                <a:hlinkClick r:id="rId2"/>
              </a:rPr>
              <a:t>/</a:t>
            </a:r>
            <a:endParaRPr lang="en-US" dirty="0" smtClean="0"/>
          </a:p>
          <a:p>
            <a:r>
              <a:rPr lang="en-US" dirty="0"/>
              <a:t>Source: /</a:t>
            </a:r>
            <a:r>
              <a:rPr lang="en-US" dirty="0" err="1" smtClean="0"/>
              <a:t>AngularClass</a:t>
            </a:r>
            <a:r>
              <a:rPr lang="en-US" dirty="0" smtClean="0"/>
              <a:t>/Forms/Exercises/Validation</a:t>
            </a:r>
            <a:endParaRPr lang="en-US" dirty="0"/>
          </a:p>
          <a:p>
            <a:endParaRPr lang="en-US" dirty="0"/>
          </a:p>
          <a:p>
            <a:r>
              <a:rPr lang="en-US" dirty="0"/>
              <a:t>In this Lab, you should do the following:</a:t>
            </a:r>
          </a:p>
          <a:p>
            <a:pPr lvl="1"/>
            <a:r>
              <a:rPr lang="en-US" dirty="0" smtClean="0"/>
              <a:t>Create a style to indicate to the client which fields are invalid</a:t>
            </a:r>
          </a:p>
          <a:p>
            <a:pPr lvl="1"/>
            <a:r>
              <a:rPr lang="en-US" dirty="0" smtClean="0"/>
              <a:t>Setup proper types and validations on the input form</a:t>
            </a:r>
          </a:p>
          <a:p>
            <a:pPr lvl="2"/>
            <a:r>
              <a:rPr lang="en-US" dirty="0" smtClean="0"/>
              <a:t>Make sure to keep your submit button disabled until all of the form inputs are valid</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191</a:t>
            </a:fld>
            <a:endParaRPr lang="en-US"/>
          </a:p>
        </p:txBody>
      </p:sp>
    </p:spTree>
    <p:extLst>
      <p:ext uri="{BB962C8B-B14F-4D97-AF65-F5344CB8AC3E}">
        <p14:creationId xmlns:p14="http://schemas.microsoft.com/office/powerpoint/2010/main" val="1408366477"/>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smtClean="0"/>
              <a:t>Prior to </a:t>
            </a:r>
            <a:r>
              <a:rPr lang="en-US" b="1" dirty="0" err="1" smtClean="0"/>
              <a:t>ngMessages</a:t>
            </a:r>
            <a:r>
              <a:rPr lang="en-US" dirty="0" smtClean="0"/>
              <a:t>, you would need to write a series of ng-if/ng-hide/ng-show statements to describe to your user whether or not your form is valid</a:t>
            </a:r>
            <a:endParaRPr lang="en-US" dirty="0"/>
          </a:p>
          <a:p>
            <a:r>
              <a:rPr lang="en-US" dirty="0"/>
              <a:t>The </a:t>
            </a:r>
            <a:r>
              <a:rPr lang="en-US" b="1" dirty="0" err="1"/>
              <a:t>ngMessages</a:t>
            </a:r>
            <a:r>
              <a:rPr lang="en-US" dirty="0"/>
              <a:t> directive ties together </a:t>
            </a:r>
            <a:r>
              <a:rPr lang="en-US" dirty="0" smtClean="0"/>
              <a:t>validators and user messages</a:t>
            </a:r>
            <a:endParaRPr lang="en-US" dirty="0"/>
          </a:p>
          <a:p>
            <a:pPr lvl="1"/>
            <a:r>
              <a:rPr lang="en-US" dirty="0"/>
              <a:t>Is the value </a:t>
            </a:r>
            <a:r>
              <a:rPr lang="en-US" dirty="0" smtClean="0"/>
              <a:t>empty when it should be required? </a:t>
            </a:r>
            <a:r>
              <a:rPr lang="en-US" dirty="0"/>
              <a:t>Show this message</a:t>
            </a:r>
          </a:p>
          <a:p>
            <a:pPr lvl="1"/>
            <a:r>
              <a:rPr lang="en-US" dirty="0" smtClean="0"/>
              <a:t>Is the value supposed to be a number but isn’t? Show </a:t>
            </a:r>
            <a:r>
              <a:rPr lang="en-US" dirty="0"/>
              <a:t>a different message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192</a:t>
            </a:fld>
            <a:endParaRPr lang="en-US"/>
          </a:p>
        </p:txBody>
      </p:sp>
    </p:spTree>
    <p:extLst>
      <p:ext uri="{BB962C8B-B14F-4D97-AF65-F5344CB8AC3E}">
        <p14:creationId xmlns:p14="http://schemas.microsoft.com/office/powerpoint/2010/main" val="462137111"/>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Incorporating </a:t>
            </a:r>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a:t>The </a:t>
            </a:r>
            <a:r>
              <a:rPr lang="en-US" b="1" dirty="0" err="1"/>
              <a:t>ngMessages</a:t>
            </a:r>
            <a:r>
              <a:rPr lang="en-US" dirty="0"/>
              <a:t> directive is </a:t>
            </a:r>
            <a:r>
              <a:rPr lang="en-US" dirty="0" smtClean="0"/>
              <a:t>a separate file/download that needs to be included in your application</a:t>
            </a:r>
          </a:p>
          <a:p>
            <a:r>
              <a:rPr lang="en-US" dirty="0" smtClean="0"/>
              <a:t>You will need to download and Include </a:t>
            </a:r>
            <a:r>
              <a:rPr lang="en-US" b="1" dirty="0"/>
              <a:t>angular-</a:t>
            </a:r>
            <a:r>
              <a:rPr lang="en-US" b="1" dirty="0" err="1"/>
              <a:t>messages.js</a:t>
            </a:r>
            <a:r>
              <a:rPr lang="en-US" dirty="0"/>
              <a:t> in your HTML</a:t>
            </a:r>
          </a:p>
          <a:p>
            <a:r>
              <a:rPr lang="en-US" dirty="0" smtClean="0"/>
              <a:t>In the main </a:t>
            </a:r>
            <a:r>
              <a:rPr lang="en-US" dirty="0"/>
              <a:t>module (specified in </a:t>
            </a:r>
            <a:r>
              <a:rPr lang="en-US" b="1" dirty="0"/>
              <a:t>ng-app</a:t>
            </a:r>
            <a:r>
              <a:rPr lang="en-US" dirty="0"/>
              <a:t>), include a dependency on </a:t>
            </a:r>
            <a:r>
              <a:rPr lang="en-US" b="1" dirty="0" err="1" smtClean="0"/>
              <a:t>ngMessages</a:t>
            </a:r>
            <a:endParaRPr lang="en-US" b="1" dirty="0" smtClean="0"/>
          </a:p>
          <a:p>
            <a:endParaRPr lang="en-US" b="1" dirty="0"/>
          </a:p>
          <a:p>
            <a:endParaRPr lang="en-US" b="1" dirty="0" smtClean="0"/>
          </a:p>
          <a:p>
            <a:endParaRPr lang="en-US" b="1" dirty="0"/>
          </a:p>
          <a:p>
            <a:endParaRPr lang="en-US" b="1" dirty="0" smtClean="0"/>
          </a:p>
          <a:p>
            <a:r>
              <a:rPr lang="en-US" dirty="0">
                <a:hlinkClick r:id="rId2"/>
              </a:rPr>
              <a:t>http://localhost:9080/Forms/Samples/NgMessages</a:t>
            </a:r>
            <a:r>
              <a:rPr lang="en-US" dirty="0" smtClean="0">
                <a:hlinkClick r:id="rId2"/>
              </a:rPr>
              <a: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193</a:t>
            </a:fld>
            <a:endParaRPr lang="en-US"/>
          </a:p>
        </p:txBody>
      </p:sp>
    </p:spTree>
    <p:extLst>
      <p:ext uri="{BB962C8B-B14F-4D97-AF65-F5344CB8AC3E}">
        <p14:creationId xmlns:p14="http://schemas.microsoft.com/office/powerpoint/2010/main" val="524599857"/>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localhost:9080/Forms/Exercises/NgMessages/</a:t>
            </a:r>
            <a:endParaRPr lang="en-US" dirty="0" smtClean="0"/>
          </a:p>
          <a:p>
            <a:r>
              <a:rPr lang="en-US" dirty="0" smtClean="0"/>
              <a:t>Source</a:t>
            </a:r>
            <a:r>
              <a:rPr lang="en-US" dirty="0"/>
              <a:t>: /</a:t>
            </a:r>
            <a:r>
              <a:rPr lang="en-US" dirty="0" err="1" smtClean="0"/>
              <a:t>AngularClass</a:t>
            </a:r>
            <a:r>
              <a:rPr lang="en-US" dirty="0" smtClean="0"/>
              <a:t>/Forms/Exercises/</a:t>
            </a:r>
            <a:r>
              <a:rPr lang="en-US" dirty="0" err="1" smtClean="0"/>
              <a:t>NgMessages</a:t>
            </a:r>
            <a:endParaRPr lang="en-US" dirty="0"/>
          </a:p>
          <a:p>
            <a:endParaRPr lang="en-US" dirty="0"/>
          </a:p>
          <a:p>
            <a:r>
              <a:rPr lang="en-US" dirty="0"/>
              <a:t>In this Lab, you should do the following:</a:t>
            </a:r>
          </a:p>
          <a:p>
            <a:pPr lvl="1"/>
            <a:r>
              <a:rPr lang="en-US" dirty="0" smtClean="0"/>
              <a:t>Add a dependency to </a:t>
            </a:r>
            <a:r>
              <a:rPr lang="en-US" dirty="0" err="1" smtClean="0"/>
              <a:t>ngMessages</a:t>
            </a:r>
            <a:r>
              <a:rPr lang="en-US" dirty="0" smtClean="0"/>
              <a:t> in your app module</a:t>
            </a:r>
            <a:endParaRPr lang="en-US" dirty="0"/>
          </a:p>
          <a:p>
            <a:pPr lvl="1"/>
            <a:r>
              <a:rPr lang="en-US" dirty="0" smtClean="0"/>
              <a:t>Configure messages to display to the user depending on whether or not your input is valid</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194</a:t>
            </a:fld>
            <a:endParaRPr lang="en-US"/>
          </a:p>
        </p:txBody>
      </p:sp>
    </p:spTree>
    <p:extLst>
      <p:ext uri="{BB962C8B-B14F-4D97-AF65-F5344CB8AC3E}">
        <p14:creationId xmlns:p14="http://schemas.microsoft.com/office/powerpoint/2010/main" val="1341483528"/>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195</a:t>
            </a:fld>
            <a:endParaRPr lang="en-US"/>
          </a:p>
        </p:txBody>
      </p:sp>
    </p:spTree>
    <p:extLst>
      <p:ext uri="{BB962C8B-B14F-4D97-AF65-F5344CB8AC3E}">
        <p14:creationId xmlns:p14="http://schemas.microsoft.com/office/powerpoint/2010/main" val="529334009"/>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Building our own</a:t>
            </a:r>
          </a:p>
          <a:p>
            <a:r>
              <a:rPr lang="en-US" dirty="0" smtClean="0"/>
              <a:t>Binding Values</a:t>
            </a:r>
          </a:p>
          <a:p>
            <a:r>
              <a:rPr lang="en-US" dirty="0" smtClean="0"/>
              <a:t>Working with Scope</a:t>
            </a:r>
          </a:p>
          <a:p>
            <a:r>
              <a:rPr lang="en-US" dirty="0" smtClean="0"/>
              <a:t>Accessing the DOM</a:t>
            </a:r>
          </a:p>
          <a:p>
            <a:r>
              <a:rPr lang="en-US" dirty="0" err="1" smtClean="0"/>
              <a:t>Transclusion</a:t>
            </a:r>
            <a:endParaRPr lang="en-US" dirty="0" smtClean="0"/>
          </a:p>
          <a:p>
            <a:r>
              <a:rPr lang="en-US" dirty="0" smtClean="0"/>
              <a:t>Testing</a:t>
            </a:r>
          </a:p>
          <a:p>
            <a:r>
              <a:rPr lang="en-US" dirty="0" smtClean="0"/>
              <a:t>Cross Directive Communication</a:t>
            </a:r>
            <a:endParaRPr lang="en-US" dirty="0"/>
          </a:p>
          <a:p>
            <a:r>
              <a:rPr lang="en-US" dirty="0" smtClean="0"/>
              <a:t>Custom Validators</a:t>
            </a:r>
          </a:p>
        </p:txBody>
      </p:sp>
      <p:sp>
        <p:nvSpPr>
          <p:cNvPr id="4" name="Slide Number Placeholder 3"/>
          <p:cNvSpPr>
            <a:spLocks noGrp="1"/>
          </p:cNvSpPr>
          <p:nvPr>
            <p:ph type="sldNum" sz="quarter" idx="12"/>
          </p:nvPr>
        </p:nvSpPr>
        <p:spPr/>
        <p:txBody>
          <a:bodyPr/>
          <a:lstStyle/>
          <a:p>
            <a:fld id="{B4835A8B-4C3B-9C46-9281-F5EB1FED4738}" type="slidenum">
              <a:rPr lang="en-US" smtClean="0"/>
              <a:t>196</a:t>
            </a:fld>
            <a:endParaRPr lang="en-US"/>
          </a:p>
        </p:txBody>
      </p:sp>
    </p:spTree>
    <p:extLst>
      <p:ext uri="{BB962C8B-B14F-4D97-AF65-F5344CB8AC3E}">
        <p14:creationId xmlns:p14="http://schemas.microsoft.com/office/powerpoint/2010/main" val="3312726"/>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As we’ve seen Angular </a:t>
            </a:r>
            <a:r>
              <a:rPr lang="en-US" dirty="0"/>
              <a:t>provides a wide array of directives, </a:t>
            </a:r>
            <a:r>
              <a:rPr lang="en-US" dirty="0" smtClean="0"/>
              <a:t>but there will come a time where you’ll want to build your own</a:t>
            </a:r>
            <a:endParaRPr lang="en-US" dirty="0"/>
          </a:p>
          <a:p>
            <a:r>
              <a:rPr lang="en-US" dirty="0" smtClean="0"/>
              <a:t>Just like controllers, factories, services you can add directives to your module</a:t>
            </a:r>
            <a:endParaRPr lang="en-US" dirty="0"/>
          </a:p>
          <a:p>
            <a:r>
              <a:rPr lang="en-US" dirty="0" smtClean="0"/>
              <a:t>You can do so by invoking the </a:t>
            </a:r>
            <a:r>
              <a:rPr lang="en-US" b="1" dirty="0" err="1" smtClean="0"/>
              <a:t>module.directive</a:t>
            </a:r>
            <a:r>
              <a:rPr lang="en-US" b="1" dirty="0"/>
              <a:t>('</a:t>
            </a:r>
            <a:r>
              <a:rPr lang="en-US" b="1" dirty="0" err="1"/>
              <a:t>someDirective</a:t>
            </a:r>
            <a:r>
              <a:rPr lang="en-US" b="1" dirty="0"/>
              <a:t>', </a:t>
            </a:r>
            <a:r>
              <a:rPr lang="en-US" b="1" dirty="0" err="1"/>
              <a:t>fn</a:t>
            </a:r>
            <a:r>
              <a:rPr lang="en-US" b="1" dirty="0"/>
              <a:t>)</a:t>
            </a:r>
            <a:r>
              <a:rPr lang="en-US" dirty="0"/>
              <a:t> to </a:t>
            </a:r>
            <a:r>
              <a:rPr lang="en-US" dirty="0" smtClean="0"/>
              <a:t>build your </a:t>
            </a:r>
            <a:r>
              <a:rPr lang="en-US" dirty="0"/>
              <a:t>own directive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197</a:t>
            </a:fld>
            <a:endParaRPr lang="en-US"/>
          </a:p>
        </p:txBody>
      </p:sp>
    </p:spTree>
    <p:extLst>
      <p:ext uri="{BB962C8B-B14F-4D97-AF65-F5344CB8AC3E}">
        <p14:creationId xmlns:p14="http://schemas.microsoft.com/office/powerpoint/2010/main" val="1267707158"/>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Naming</a:t>
            </a:r>
            <a:endParaRPr lang="en-US" dirty="0"/>
          </a:p>
        </p:txBody>
      </p:sp>
      <p:sp>
        <p:nvSpPr>
          <p:cNvPr id="3" name="Content Placeholder 2"/>
          <p:cNvSpPr>
            <a:spLocks noGrp="1"/>
          </p:cNvSpPr>
          <p:nvPr>
            <p:ph idx="1"/>
          </p:nvPr>
        </p:nvSpPr>
        <p:spPr/>
        <p:txBody>
          <a:bodyPr>
            <a:normAutofit/>
          </a:bodyPr>
          <a:lstStyle/>
          <a:p>
            <a:r>
              <a:rPr lang="en-US" dirty="0"/>
              <a:t>Directive naming </a:t>
            </a:r>
            <a:r>
              <a:rPr lang="en-US" dirty="0" smtClean="0"/>
              <a:t>is confusing</a:t>
            </a:r>
          </a:p>
          <a:p>
            <a:r>
              <a:rPr lang="en-US" dirty="0" smtClean="0"/>
              <a:t>Angular </a:t>
            </a:r>
            <a:r>
              <a:rPr lang="en-US" dirty="0"/>
              <a:t>translates </a:t>
            </a:r>
            <a:r>
              <a:rPr lang="en-US" b="1" dirty="0" err="1"/>
              <a:t>camelCase</a:t>
            </a:r>
            <a:r>
              <a:rPr lang="en-US" dirty="0"/>
              <a:t> to hyphenated-words</a:t>
            </a:r>
          </a:p>
          <a:p>
            <a:r>
              <a:rPr lang="en-US" dirty="0" smtClean="0"/>
              <a:t>Taking our example in the last slide </a:t>
            </a:r>
            <a:r>
              <a:rPr lang="en-US" dirty="0"/>
              <a:t>the directive </a:t>
            </a:r>
            <a:r>
              <a:rPr lang="en-US" dirty="0" smtClean="0"/>
              <a:t>named </a:t>
            </a:r>
            <a:r>
              <a:rPr lang="en-US" b="1" dirty="0" err="1" smtClean="0"/>
              <a:t>someDirective</a:t>
            </a:r>
            <a:r>
              <a:rPr lang="en-US" dirty="0" smtClean="0"/>
              <a:t> </a:t>
            </a:r>
            <a:r>
              <a:rPr lang="en-US" dirty="0"/>
              <a:t>would be </a:t>
            </a:r>
            <a:r>
              <a:rPr lang="en-US" dirty="0" smtClean="0"/>
              <a:t>referenced in </a:t>
            </a:r>
            <a:r>
              <a:rPr lang="en-US" dirty="0"/>
              <a:t>HTML as </a:t>
            </a:r>
            <a:r>
              <a:rPr lang="en-US" b="1" dirty="0"/>
              <a:t>some-directive</a:t>
            </a:r>
          </a:p>
          <a:p>
            <a:r>
              <a:rPr lang="en-US" dirty="0" smtClean="0"/>
              <a:t>It is also important that you prefix </a:t>
            </a:r>
            <a:r>
              <a:rPr lang="en-US" dirty="0"/>
              <a:t>your directives with an identifier to prevent potential </a:t>
            </a:r>
            <a:r>
              <a:rPr lang="en-US" dirty="0" smtClean="0"/>
              <a:t>namespace </a:t>
            </a:r>
            <a:r>
              <a:rPr lang="en-US" dirty="0"/>
              <a:t>clashes </a:t>
            </a:r>
            <a:r>
              <a:rPr lang="en-US" dirty="0" smtClean="0"/>
              <a:t>with other libraries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198</a:t>
            </a:fld>
            <a:endParaRPr lang="en-US"/>
          </a:p>
        </p:txBody>
      </p:sp>
    </p:spTree>
    <p:extLst>
      <p:ext uri="{BB962C8B-B14F-4D97-AF65-F5344CB8AC3E}">
        <p14:creationId xmlns:p14="http://schemas.microsoft.com/office/powerpoint/2010/main" val="81277080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a:t>
            </a:r>
            <a:endParaRPr lang="en-US" dirty="0"/>
          </a:p>
        </p:txBody>
      </p:sp>
      <p:sp>
        <p:nvSpPr>
          <p:cNvPr id="3" name="Content Placeholder 2"/>
          <p:cNvSpPr>
            <a:spLocks noGrp="1"/>
          </p:cNvSpPr>
          <p:nvPr>
            <p:ph idx="1"/>
          </p:nvPr>
        </p:nvSpPr>
        <p:spPr/>
        <p:txBody>
          <a:bodyPr/>
          <a:lstStyle/>
          <a:p>
            <a:r>
              <a:rPr lang="en-US" dirty="0" smtClean="0"/>
              <a:t>When creating a directive, you will need to register it using an IIFE.  The result of this expression must return a configuration object.</a:t>
            </a:r>
            <a:endParaRPr lang="en-US" dirty="0"/>
          </a:p>
          <a:p>
            <a:r>
              <a:rPr lang="en-US" dirty="0" smtClean="0"/>
              <a:t>At a minimum, the configuration must return the HTML result of the directive</a:t>
            </a:r>
            <a:endParaRPr lang="en-US" b="1" dirty="0" smtClean="0"/>
          </a:p>
          <a:p>
            <a:pPr marL="292608" lvl="1" indent="0">
              <a:buNone/>
            </a:pPr>
            <a:r>
              <a:rPr lang="en-US" b="1" dirty="0" err="1" smtClean="0"/>
              <a:t>module.directive</a:t>
            </a:r>
            <a:r>
              <a:rPr lang="en-US" b="1" dirty="0" smtClean="0"/>
              <a:t>(’</a:t>
            </a:r>
            <a:r>
              <a:rPr lang="en-US" b="1" dirty="0" err="1" smtClean="0"/>
              <a:t>myDirective</a:t>
            </a:r>
            <a:r>
              <a:rPr lang="en-US" b="1" dirty="0" smtClean="0"/>
              <a:t>', </a:t>
            </a:r>
            <a:r>
              <a:rPr lang="en-US" b="1" dirty="0"/>
              <a:t>function() {</a:t>
            </a:r>
            <a:br>
              <a:rPr lang="en-US" b="1" dirty="0"/>
            </a:br>
            <a:r>
              <a:rPr lang="en-US" b="1" dirty="0"/>
              <a:t>  return {</a:t>
            </a:r>
            <a:br>
              <a:rPr lang="en-US" b="1" dirty="0"/>
            </a:br>
            <a:r>
              <a:rPr lang="en-US" b="1" dirty="0"/>
              <a:t>    template: 'This is the text of ' +</a:t>
            </a:r>
            <a:br>
              <a:rPr lang="en-US" b="1" dirty="0"/>
            </a:br>
            <a:r>
              <a:rPr lang="en-US" b="1" dirty="0"/>
              <a:t>              'the directive'</a:t>
            </a:r>
            <a:br>
              <a:rPr lang="en-US" b="1" dirty="0"/>
            </a:br>
            <a:r>
              <a:rPr lang="en-US" b="1" dirty="0"/>
              <a:t>  }</a:t>
            </a:r>
            <a:br>
              <a:rPr lang="en-US" b="1" dirty="0"/>
            </a:br>
            <a:r>
              <a:rPr lang="en-US" b="1" dirty="0"/>
              <a:t>});</a:t>
            </a:r>
          </a:p>
          <a:p>
            <a:r>
              <a:rPr lang="en-US" dirty="0" smtClean="0"/>
              <a:t>Notice that we didn’t set any limitations on when nor how the directive can be used. This will merely output text when this directive is included in our html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199</a:t>
            </a:fld>
            <a:endParaRPr lang="en-US"/>
          </a:p>
        </p:txBody>
      </p:sp>
    </p:spTree>
    <p:extLst>
      <p:ext uri="{BB962C8B-B14F-4D97-AF65-F5344CB8AC3E}">
        <p14:creationId xmlns:p14="http://schemas.microsoft.com/office/powerpoint/2010/main" val="1860445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lstStyle/>
          <a:p>
            <a:r>
              <a:rPr lang="en-US" dirty="0"/>
              <a:t>Topics</a:t>
            </a:r>
          </a:p>
          <a:p>
            <a:pPr lvl="1"/>
            <a:r>
              <a:rPr lang="en-US" dirty="0" smtClean="0"/>
              <a:t>Getting Started</a:t>
            </a:r>
            <a:endParaRPr lang="en-US" dirty="0"/>
          </a:p>
          <a:p>
            <a:pPr lvl="1"/>
            <a:r>
              <a:rPr lang="en-US" dirty="0" smtClean="0"/>
              <a:t>Expectations/Assumptions</a:t>
            </a:r>
            <a:endParaRPr lang="en-US" dirty="0"/>
          </a:p>
          <a:p>
            <a:pPr lvl="1"/>
            <a:r>
              <a:rPr lang="en-US" dirty="0" smtClean="0"/>
              <a:t>Ground Rules</a:t>
            </a:r>
          </a:p>
          <a:p>
            <a:pPr lvl="1"/>
            <a:r>
              <a:rPr lang="en-US" dirty="0" smtClean="0"/>
              <a:t>Agenda</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a:t>
            </a:fld>
            <a:endParaRPr lang="en-US"/>
          </a:p>
        </p:txBody>
      </p:sp>
    </p:spTree>
    <p:extLst>
      <p:ext uri="{BB962C8B-B14F-4D97-AF65-F5344CB8AC3E}">
        <p14:creationId xmlns:p14="http://schemas.microsoft.com/office/powerpoint/2010/main" val="1900303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t>
            </a:r>
            <a:r>
              <a:rPr lang="en-US" dirty="0"/>
              <a:t>T</a:t>
            </a:r>
            <a:r>
              <a:rPr lang="en-US" dirty="0" smtClean="0"/>
              <a:t>he Client</a:t>
            </a:r>
            <a:endParaRPr lang="en-US" dirty="0"/>
          </a:p>
        </p:txBody>
      </p:sp>
      <p:sp>
        <p:nvSpPr>
          <p:cNvPr id="3" name="Content Placeholder 2"/>
          <p:cNvSpPr>
            <a:spLocks noGrp="1"/>
          </p:cNvSpPr>
          <p:nvPr>
            <p:ph idx="1"/>
          </p:nvPr>
        </p:nvSpPr>
        <p:spPr>
          <a:xfrm>
            <a:off x="5410200" y="1845734"/>
            <a:ext cx="5745480" cy="4023360"/>
          </a:xfrm>
        </p:spPr>
        <p:txBody>
          <a:bodyPr/>
          <a:lstStyle/>
          <a:p>
            <a:pPr marL="0" indent="0">
              <a:buNone/>
            </a:pPr>
            <a:r>
              <a:rPr lang="en-US" b="1" dirty="0" smtClean="0"/>
              <a:t>Browser</a:t>
            </a:r>
            <a:r>
              <a:rPr lang="en-US" dirty="0" smtClean="0"/>
              <a:t> – This is the native application that interprets the final HTML and CSS and displays it to the user. </a:t>
            </a:r>
          </a:p>
          <a:p>
            <a:pPr marL="0" indent="0">
              <a:buNone/>
            </a:pPr>
            <a:r>
              <a:rPr lang="en-US" b="1" dirty="0" smtClean="0"/>
              <a:t>HTML –</a:t>
            </a:r>
            <a:r>
              <a:rPr lang="en-US" dirty="0" smtClean="0"/>
              <a:t> The XML based markup that describes how elements should be related and nested to the browser </a:t>
            </a:r>
          </a:p>
          <a:p>
            <a:pPr marL="0" indent="0">
              <a:buNone/>
            </a:pPr>
            <a:r>
              <a:rPr lang="en-US" b="1" dirty="0" smtClean="0"/>
              <a:t>CSS – </a:t>
            </a:r>
            <a:r>
              <a:rPr lang="en-US" dirty="0" smtClean="0"/>
              <a:t>Describes how elements should be styled or appear based on how classes have been applied to elements within the HTML markup</a:t>
            </a:r>
          </a:p>
          <a:p>
            <a:pPr marL="0" indent="0">
              <a:buNone/>
            </a:pPr>
            <a:r>
              <a:rPr lang="en-US" b="1" dirty="0" smtClean="0"/>
              <a:t>DOM –</a:t>
            </a:r>
            <a:r>
              <a:rPr lang="en-US" dirty="0" smtClean="0"/>
              <a:t> The browser generated programmatic model that enables JavaScript to influence the markup</a:t>
            </a:r>
          </a:p>
          <a:p>
            <a:pPr marL="0" indent="0">
              <a:buNone/>
            </a:pPr>
            <a:r>
              <a:rPr lang="en-US" b="1" dirty="0" smtClean="0"/>
              <a:t>JavaScript –</a:t>
            </a:r>
            <a:r>
              <a:rPr lang="en-US" dirty="0" smtClean="0"/>
              <a:t> Scripting language used to alter state or manipulate the client. </a:t>
            </a:r>
            <a:endParaRPr lang="en-US" dirty="0"/>
          </a:p>
        </p:txBody>
      </p:sp>
      <p:grpSp>
        <p:nvGrpSpPr>
          <p:cNvPr id="10" name="Group 9"/>
          <p:cNvGrpSpPr/>
          <p:nvPr/>
        </p:nvGrpSpPr>
        <p:grpSpPr>
          <a:xfrm>
            <a:off x="1097280" y="2251924"/>
            <a:ext cx="3759200" cy="3210980"/>
            <a:chOff x="4546600" y="2308016"/>
            <a:chExt cx="3759200" cy="3210980"/>
          </a:xfrm>
        </p:grpSpPr>
        <p:sp>
          <p:nvSpPr>
            <p:cNvPr id="4" name="Rectangle 3"/>
            <p:cNvSpPr/>
            <p:nvPr/>
          </p:nvSpPr>
          <p:spPr>
            <a:xfrm>
              <a:off x="45466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HTML</a:t>
              </a:r>
              <a:endParaRPr lang="en-US" dirty="0"/>
            </a:p>
          </p:txBody>
        </p:sp>
        <p:sp>
          <p:nvSpPr>
            <p:cNvPr id="5" name="Rectangle 4"/>
            <p:cNvSpPr/>
            <p:nvPr/>
          </p:nvSpPr>
          <p:spPr>
            <a:xfrm>
              <a:off x="64262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CSS</a:t>
              </a:r>
              <a:endParaRPr lang="en-US" dirty="0"/>
            </a:p>
          </p:txBody>
        </p:sp>
        <p:sp>
          <p:nvSpPr>
            <p:cNvPr id="6" name="Rectangle 5"/>
            <p:cNvSpPr/>
            <p:nvPr/>
          </p:nvSpPr>
          <p:spPr>
            <a:xfrm>
              <a:off x="4546600" y="3592408"/>
              <a:ext cx="3759200" cy="6421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Document Object Model (DOM)</a:t>
              </a:r>
              <a:endParaRPr lang="en-US" dirty="0"/>
            </a:p>
          </p:txBody>
        </p:sp>
        <p:sp>
          <p:nvSpPr>
            <p:cNvPr id="7" name="Rectangle 6"/>
            <p:cNvSpPr/>
            <p:nvPr/>
          </p:nvSpPr>
          <p:spPr>
            <a:xfrm>
              <a:off x="4546600" y="2308016"/>
              <a:ext cx="3759200" cy="642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AngularJS</a:t>
              </a:r>
              <a:endParaRPr lang="en-US" dirty="0"/>
            </a:p>
          </p:txBody>
        </p:sp>
        <p:sp>
          <p:nvSpPr>
            <p:cNvPr id="8" name="Rectangle 7"/>
            <p:cNvSpPr/>
            <p:nvPr/>
          </p:nvSpPr>
          <p:spPr>
            <a:xfrm>
              <a:off x="4546600" y="2950212"/>
              <a:ext cx="3759200" cy="64219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mtClean="0"/>
                <a:t>JavaScript</a:t>
              </a:r>
              <a:endParaRPr lang="en-US" dirty="0"/>
            </a:p>
          </p:txBody>
        </p:sp>
        <p:sp>
          <p:nvSpPr>
            <p:cNvPr id="9" name="Rectangle 8"/>
            <p:cNvSpPr/>
            <p:nvPr/>
          </p:nvSpPr>
          <p:spPr>
            <a:xfrm>
              <a:off x="4546600" y="4876800"/>
              <a:ext cx="3759200" cy="6421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mtClean="0"/>
                <a:t>Browser</a:t>
              </a:r>
              <a:endParaRPr lang="en-US" dirty="0"/>
            </a:p>
          </p:txBody>
        </p:sp>
      </p:grpSp>
      <p:sp>
        <p:nvSpPr>
          <p:cNvPr id="11" name="Slide Number Placeholder 10"/>
          <p:cNvSpPr>
            <a:spLocks noGrp="1"/>
          </p:cNvSpPr>
          <p:nvPr>
            <p:ph type="sldNum" sz="quarter" idx="12"/>
          </p:nvPr>
        </p:nvSpPr>
        <p:spPr/>
        <p:txBody>
          <a:bodyPr/>
          <a:lstStyle/>
          <a:p>
            <a:fld id="{B4835A8B-4C3B-9C46-9281-F5EB1FED4738}" type="slidenum">
              <a:rPr lang="en-US" smtClean="0"/>
              <a:t>20</a:t>
            </a:fld>
            <a:endParaRPr lang="en-US"/>
          </a:p>
        </p:txBody>
      </p:sp>
    </p:spTree>
    <p:extLst>
      <p:ext uri="{BB962C8B-B14F-4D97-AF65-F5344CB8AC3E}">
        <p14:creationId xmlns:p14="http://schemas.microsoft.com/office/powerpoint/2010/main" val="1822562471"/>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 (cont’d)</a:t>
            </a:r>
            <a:endParaRPr lang="en-US" dirty="0"/>
          </a:p>
        </p:txBody>
      </p:sp>
      <p:sp>
        <p:nvSpPr>
          <p:cNvPr id="3" name="Content Placeholder 2"/>
          <p:cNvSpPr>
            <a:spLocks noGrp="1"/>
          </p:cNvSpPr>
          <p:nvPr>
            <p:ph idx="1"/>
          </p:nvPr>
        </p:nvSpPr>
        <p:spPr/>
        <p:txBody>
          <a:bodyPr/>
          <a:lstStyle/>
          <a:p>
            <a:r>
              <a:rPr lang="en-US" dirty="0"/>
              <a:t>Obviously, we want a bit more flexibility</a:t>
            </a:r>
          </a:p>
          <a:p>
            <a:r>
              <a:rPr lang="en-US" dirty="0"/>
              <a:t>Here are some </a:t>
            </a:r>
            <a:r>
              <a:rPr lang="en-US" dirty="0" smtClean="0"/>
              <a:t>additional options:</a:t>
            </a:r>
            <a:endParaRPr lang="en-US" dirty="0"/>
          </a:p>
          <a:p>
            <a:r>
              <a:rPr lang="en-US" b="1" dirty="0" err="1"/>
              <a:t>templateUrl</a:t>
            </a:r>
            <a:r>
              <a:rPr lang="en-US" b="1" dirty="0"/>
              <a:t>: 'file-</a:t>
            </a:r>
            <a:r>
              <a:rPr lang="en-US" b="1" dirty="0" err="1"/>
              <a:t>location.html</a:t>
            </a:r>
            <a:r>
              <a:rPr lang="en-US" b="1" dirty="0"/>
              <a:t>'</a:t>
            </a:r>
            <a:r>
              <a:rPr lang="en-US" dirty="0"/>
              <a:t> - Angular will download the specified file and use it a template when this directive is invoked</a:t>
            </a:r>
          </a:p>
          <a:p>
            <a:r>
              <a:rPr lang="en-US" b="1" dirty="0"/>
              <a:t>restrict: A | E | C | combo</a:t>
            </a:r>
            <a:r>
              <a:rPr lang="en-US" dirty="0"/>
              <a:t> - Restrict usage of this directive to being an </a:t>
            </a:r>
            <a:endParaRPr lang="en-US" dirty="0" smtClean="0"/>
          </a:p>
          <a:p>
            <a:pPr lvl="1"/>
            <a:r>
              <a:rPr lang="en-US" dirty="0" smtClean="0"/>
              <a:t>(</a:t>
            </a:r>
            <a:r>
              <a:rPr lang="en-US" b="1" dirty="0"/>
              <a:t>A</a:t>
            </a:r>
            <a:r>
              <a:rPr lang="en-US" dirty="0"/>
              <a:t>)</a:t>
            </a:r>
            <a:r>
              <a:rPr lang="en-US" dirty="0" err="1"/>
              <a:t>ttribute</a:t>
            </a:r>
            <a:r>
              <a:rPr lang="en-US" dirty="0"/>
              <a:t> (the default</a:t>
            </a:r>
            <a:r>
              <a:rPr lang="en-US" dirty="0" smtClean="0"/>
              <a:t>)</a:t>
            </a:r>
          </a:p>
          <a:p>
            <a:pPr lvl="1"/>
            <a:r>
              <a:rPr lang="en-US" dirty="0" smtClean="0"/>
              <a:t>(</a:t>
            </a:r>
            <a:r>
              <a:rPr lang="en-US" b="1" dirty="0" smtClean="0"/>
              <a:t>E</a:t>
            </a:r>
            <a:r>
              <a:rPr lang="en-US" dirty="0" smtClean="0"/>
              <a:t>)</a:t>
            </a:r>
            <a:r>
              <a:rPr lang="en-US" dirty="0" err="1" smtClean="0"/>
              <a:t>lement</a:t>
            </a:r>
            <a:endParaRPr lang="en-US" dirty="0"/>
          </a:p>
          <a:p>
            <a:pPr lvl="1"/>
            <a:r>
              <a:rPr lang="en-US" dirty="0" smtClean="0"/>
              <a:t>(</a:t>
            </a:r>
            <a:r>
              <a:rPr lang="en-US" b="1" dirty="0" smtClean="0"/>
              <a:t>C</a:t>
            </a:r>
            <a:r>
              <a:rPr lang="en-US" dirty="0" smtClean="0"/>
              <a:t>)lass</a:t>
            </a:r>
          </a:p>
          <a:p>
            <a:r>
              <a:rPr lang="en-US" dirty="0" smtClean="0"/>
              <a:t>You can </a:t>
            </a:r>
            <a:r>
              <a:rPr lang="en-US" dirty="0"/>
              <a:t>combine two or more if </a:t>
            </a:r>
            <a:r>
              <a:rPr lang="en-US" dirty="0" smtClean="0"/>
              <a:t>desired</a:t>
            </a:r>
          </a:p>
          <a:p>
            <a:r>
              <a:rPr lang="en-US" dirty="0">
                <a:hlinkClick r:id="rId2"/>
              </a:rPr>
              <a:t>http://localhost:9080/Directives/Samples/Simple</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200</a:t>
            </a:fld>
            <a:endParaRPr lang="en-US"/>
          </a:p>
        </p:txBody>
      </p:sp>
    </p:spTree>
    <p:extLst>
      <p:ext uri="{BB962C8B-B14F-4D97-AF65-F5344CB8AC3E}">
        <p14:creationId xmlns:p14="http://schemas.microsoft.com/office/powerpoint/2010/main" val="50786830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Variables</a:t>
            </a:r>
            <a:endParaRPr lang="en-US" dirty="0"/>
          </a:p>
        </p:txBody>
      </p:sp>
      <p:sp>
        <p:nvSpPr>
          <p:cNvPr id="3" name="Content Placeholder 2"/>
          <p:cNvSpPr>
            <a:spLocks noGrp="1"/>
          </p:cNvSpPr>
          <p:nvPr>
            <p:ph idx="1"/>
          </p:nvPr>
        </p:nvSpPr>
        <p:spPr/>
        <p:txBody>
          <a:bodyPr/>
          <a:lstStyle/>
          <a:p>
            <a:r>
              <a:rPr lang="en-US" dirty="0" smtClean="0"/>
              <a:t>Up to this point we’ve only worked with self-contained data. It is likely that this won’t work when you are trying to build your own directive</a:t>
            </a:r>
          </a:p>
          <a:p>
            <a:r>
              <a:rPr lang="en-US" dirty="0" smtClean="0"/>
              <a:t>In a real-world scenario, it is probable that we are going to want to use variables.</a:t>
            </a:r>
          </a:p>
          <a:p>
            <a:r>
              <a:rPr lang="en-US" dirty="0" smtClean="0"/>
              <a:t>The default evaluation of variables occurs against the scope which the directive is contained</a:t>
            </a:r>
          </a:p>
          <a:p>
            <a:r>
              <a:rPr lang="en-US" dirty="0" smtClean="0"/>
              <a:t>This might be ok in some cases; however, this would severely limit the reusability of the </a:t>
            </a:r>
            <a:r>
              <a:rPr lang="en-US" dirty="0" smtClean="0"/>
              <a:t>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201</a:t>
            </a:fld>
            <a:endParaRPr lang="en-US"/>
          </a:p>
        </p:txBody>
      </p:sp>
    </p:spTree>
    <p:extLst>
      <p:ext uri="{BB962C8B-B14F-4D97-AF65-F5344CB8AC3E}">
        <p14:creationId xmlns:p14="http://schemas.microsoft.com/office/powerpoint/2010/main" val="114399786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Isolate Scope</a:t>
            </a:r>
            <a:endParaRPr lang="en-US" dirty="0"/>
          </a:p>
        </p:txBody>
      </p:sp>
      <p:sp>
        <p:nvSpPr>
          <p:cNvPr id="3" name="Content Placeholder 2"/>
          <p:cNvSpPr>
            <a:spLocks noGrp="1"/>
          </p:cNvSpPr>
          <p:nvPr>
            <p:ph idx="1"/>
          </p:nvPr>
        </p:nvSpPr>
        <p:spPr/>
        <p:txBody>
          <a:bodyPr>
            <a:normAutofit/>
          </a:bodyPr>
          <a:lstStyle/>
          <a:p>
            <a:r>
              <a:rPr lang="en-US" dirty="0"/>
              <a:t>Directives can have their own scope, called an isolate </a:t>
            </a:r>
            <a:r>
              <a:rPr lang="en-US" dirty="0" smtClean="0"/>
              <a:t>scope. </a:t>
            </a:r>
            <a:r>
              <a:rPr lang="en-US" dirty="0" smtClean="0"/>
              <a:t>An isolate scope is created by setting a scope section within your configuration</a:t>
            </a:r>
          </a:p>
          <a:p>
            <a:r>
              <a:rPr lang="en-US" dirty="0" smtClean="0"/>
              <a:t>There are two ways that your variables can be referenced</a:t>
            </a:r>
          </a:p>
          <a:p>
            <a:pPr lvl="1"/>
            <a:r>
              <a:rPr lang="en-US" dirty="0" smtClean="0"/>
              <a:t>Variables prefixed with a “@” are interpreted as a literal (or un-evaluated) value.</a:t>
            </a:r>
          </a:p>
          <a:p>
            <a:pPr lvl="1"/>
            <a:r>
              <a:rPr lang="en-US" dirty="0" smtClean="0"/>
              <a:t>Variables prefixed with a “=“ are evaluated prior to being set to the associated scope variable</a:t>
            </a:r>
            <a:endParaRPr lang="en-US" dirty="0"/>
          </a:p>
          <a:p>
            <a:r>
              <a:rPr lang="en-US" dirty="0"/>
              <a:t>Your variables are typically passed into your directive via the attributes on your HTML tag. You can either accept the name of your attribute </a:t>
            </a:r>
            <a:r>
              <a:rPr lang="en-US" dirty="0" smtClean="0"/>
              <a:t>as your variable by specifying the reference type with no name, or you can choose to change the name of your variable</a:t>
            </a:r>
          </a:p>
          <a:p>
            <a:pPr lvl="1"/>
            <a:r>
              <a:rPr lang="en-US" dirty="0" smtClean="0"/>
              <a:t>scope { </a:t>
            </a:r>
            <a:r>
              <a:rPr lang="en-US" dirty="0" err="1" smtClean="0"/>
              <a:t>myVar</a:t>
            </a:r>
            <a:r>
              <a:rPr lang="en-US" dirty="0" smtClean="0"/>
              <a:t>:”@”, </a:t>
            </a:r>
            <a:r>
              <a:rPr lang="en-US" dirty="0" err="1" smtClean="0"/>
              <a:t>someOther</a:t>
            </a:r>
            <a:r>
              <a:rPr lang="en-US" dirty="0" smtClean="0"/>
              <a:t>:”@</a:t>
            </a:r>
            <a:r>
              <a:rPr lang="en-US" dirty="0" err="1" smtClean="0"/>
              <a:t>myVar</a:t>
            </a:r>
            <a:r>
              <a:rPr lang="en-US" dirty="0" smtClean="0"/>
              <a:t>” }</a:t>
            </a:r>
          </a:p>
          <a:p>
            <a:pPr lvl="2"/>
            <a:r>
              <a:rPr lang="en-US" dirty="0" smtClean="0"/>
              <a:t>Each variable will point at the same attribute on your html called “</a:t>
            </a:r>
            <a:r>
              <a:rPr lang="en-US" dirty="0" err="1" smtClean="0"/>
              <a:t>myVar</a:t>
            </a:r>
            <a:r>
              <a:rPr lang="en-US" dirty="0" smtClean="0"/>
              <a:t>” both of which will be referenced as literals because they are prefixed with a </a:t>
            </a:r>
            <a:r>
              <a:rPr lang="en-US" dirty="0"/>
              <a:t>”@”</a:t>
            </a:r>
            <a:endParaRPr lang="en-US" b="1" dirty="0" smtClean="0">
              <a:hlinkClick r:id="rId2"/>
            </a:endParaRPr>
          </a:p>
          <a:p>
            <a:r>
              <a:rPr lang="en-US" dirty="0" smtClean="0">
                <a:hlinkClick r:id="rId2"/>
              </a:rPr>
              <a:t>http://</a:t>
            </a:r>
            <a:r>
              <a:rPr lang="en-US" dirty="0">
                <a:hlinkClick r:id="rId2"/>
              </a:rPr>
              <a:t>localhost:9080/Directives/Samples/Variables</a:t>
            </a:r>
            <a:r>
              <a:rPr lang="en-US" dirty="0" smtClean="0">
                <a:hlinkClick r:id="rId2"/>
              </a:rPr>
              <a:t>/</a:t>
            </a:r>
            <a:endParaRPr lang="en-US" dirty="0" smtClean="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202</a:t>
            </a:fld>
            <a:endParaRPr lang="en-US"/>
          </a:p>
        </p:txBody>
      </p:sp>
    </p:spTree>
    <p:extLst>
      <p:ext uri="{BB962C8B-B14F-4D97-AF65-F5344CB8AC3E}">
        <p14:creationId xmlns:p14="http://schemas.microsoft.com/office/powerpoint/2010/main" val="1539001429"/>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With </a:t>
            </a:r>
            <a:r>
              <a:rPr lang="en-US" dirty="0"/>
              <a:t>T</a:t>
            </a:r>
            <a:r>
              <a:rPr lang="en-US" dirty="0" smtClean="0"/>
              <a:t>he DOM</a:t>
            </a:r>
            <a:endParaRPr lang="en-US" dirty="0"/>
          </a:p>
        </p:txBody>
      </p:sp>
      <p:sp>
        <p:nvSpPr>
          <p:cNvPr id="3" name="Content Placeholder 2"/>
          <p:cNvSpPr>
            <a:spLocks noGrp="1"/>
          </p:cNvSpPr>
          <p:nvPr>
            <p:ph idx="1"/>
          </p:nvPr>
        </p:nvSpPr>
        <p:spPr/>
        <p:txBody>
          <a:bodyPr>
            <a:normAutofit fontScale="92500" lnSpcReduction="10000"/>
          </a:bodyPr>
          <a:lstStyle/>
          <a:p>
            <a:r>
              <a:rPr lang="en-US" dirty="0"/>
              <a:t>If you want to manipulate the DOM with your directive, you will need to use the </a:t>
            </a:r>
            <a:r>
              <a:rPr lang="en-US" b="1" dirty="0"/>
              <a:t>link</a:t>
            </a:r>
            <a:r>
              <a:rPr lang="en-US" dirty="0"/>
              <a:t> configuration option</a:t>
            </a:r>
          </a:p>
          <a:p>
            <a:r>
              <a:rPr lang="en-US" b="1" dirty="0"/>
              <a:t>link</a:t>
            </a:r>
            <a:r>
              <a:rPr lang="en-US" dirty="0"/>
              <a:t> takes a function as a value</a:t>
            </a:r>
          </a:p>
          <a:p>
            <a:r>
              <a:rPr lang="en-US" dirty="0"/>
              <a:t>The function takes three arguments:</a:t>
            </a:r>
          </a:p>
          <a:p>
            <a:pPr lvl="1"/>
            <a:r>
              <a:rPr lang="en-US" b="1" dirty="0"/>
              <a:t>scope</a:t>
            </a:r>
            <a:r>
              <a:rPr lang="en-US" dirty="0"/>
              <a:t>: An Angular scope object</a:t>
            </a:r>
          </a:p>
          <a:p>
            <a:pPr lvl="1"/>
            <a:r>
              <a:rPr lang="en-US" b="1" dirty="0"/>
              <a:t>element</a:t>
            </a:r>
            <a:r>
              <a:rPr lang="en-US" dirty="0"/>
              <a:t>: The element that this directive matches, already wrapped by </a:t>
            </a:r>
            <a:r>
              <a:rPr lang="en-US" b="1" dirty="0" err="1"/>
              <a:t>jqLite</a:t>
            </a:r>
            <a:endParaRPr lang="en-US" b="1" dirty="0"/>
          </a:p>
          <a:p>
            <a:pPr lvl="1"/>
            <a:r>
              <a:rPr lang="en-US" b="1" dirty="0" err="1"/>
              <a:t>attrs</a:t>
            </a:r>
            <a:r>
              <a:rPr lang="en-US" dirty="0"/>
              <a:t>: A hash of attributes and their </a:t>
            </a:r>
            <a:r>
              <a:rPr lang="en-US" dirty="0" smtClean="0"/>
              <a:t>values</a:t>
            </a:r>
          </a:p>
          <a:p>
            <a:r>
              <a:rPr lang="en-US" dirty="0" smtClean="0"/>
              <a:t>If your directive registers any interval's, or created data that might exist, we should make sure we dispose of those resources</a:t>
            </a:r>
          </a:p>
          <a:p>
            <a:r>
              <a:rPr lang="en-US" dirty="0" smtClean="0"/>
              <a:t>This can be done by attaching </a:t>
            </a:r>
            <a:r>
              <a:rPr lang="en-US" dirty="0"/>
              <a:t>to the </a:t>
            </a:r>
            <a:r>
              <a:rPr lang="en-US" b="1" dirty="0"/>
              <a:t>destroy</a:t>
            </a:r>
            <a:r>
              <a:rPr lang="en-US" dirty="0"/>
              <a:t> event of the </a:t>
            </a:r>
            <a:r>
              <a:rPr lang="en-US" b="1" dirty="0"/>
              <a:t>element</a:t>
            </a:r>
            <a:r>
              <a:rPr lang="en-US" dirty="0"/>
              <a:t> or the </a:t>
            </a:r>
            <a:r>
              <a:rPr lang="en-US" b="1" dirty="0"/>
              <a:t>scope</a:t>
            </a:r>
            <a:r>
              <a:rPr lang="en-US" dirty="0"/>
              <a:t> allows us to free up resources associated with </a:t>
            </a:r>
            <a:r>
              <a:rPr lang="en-US" dirty="0" smtClean="0"/>
              <a:t>either</a:t>
            </a:r>
          </a:p>
          <a:p>
            <a:r>
              <a:rPr lang="en-US" dirty="0">
                <a:hlinkClick r:id="rId2"/>
              </a:rPr>
              <a:t>http://localhost:9080/Directives/Samples/Variables</a:t>
            </a:r>
            <a:r>
              <a:rPr lang="en-US" dirty="0" smtClean="0">
                <a:hlinkClick r:id="rId2"/>
              </a:rPr>
              <a:t>/</a:t>
            </a:r>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203</a:t>
            </a:fld>
            <a:endParaRPr lang="en-US"/>
          </a:p>
        </p:txBody>
      </p:sp>
    </p:spTree>
    <p:extLst>
      <p:ext uri="{BB962C8B-B14F-4D97-AF65-F5344CB8AC3E}">
        <p14:creationId xmlns:p14="http://schemas.microsoft.com/office/powerpoint/2010/main" val="1711511024"/>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http://localhost:9080/Directives/Exercises/Variables</a:t>
            </a:r>
            <a:r>
              <a:rPr lang="en-US" dirty="0" smtClean="0">
                <a:hlinkClick r:id="rId2"/>
              </a:rPr>
              <a:t>/</a:t>
            </a:r>
            <a:endParaRPr lang="en-US" dirty="0" smtClean="0"/>
          </a:p>
          <a:p>
            <a:r>
              <a:rPr lang="en-US" dirty="0"/>
              <a:t>Source: /</a:t>
            </a:r>
            <a:r>
              <a:rPr lang="en-US" dirty="0" err="1" smtClean="0"/>
              <a:t>AngularClass</a:t>
            </a:r>
            <a:r>
              <a:rPr lang="en-US" dirty="0" smtClean="0"/>
              <a:t>/Directives/Exercises/Variables</a:t>
            </a:r>
            <a:endParaRPr lang="en-US" dirty="0"/>
          </a:p>
          <a:p>
            <a:endParaRPr lang="en-US" dirty="0"/>
          </a:p>
          <a:p>
            <a:r>
              <a:rPr lang="en-US" dirty="0"/>
              <a:t>In this Lab, you should do the following:</a:t>
            </a:r>
          </a:p>
          <a:p>
            <a:pPr lvl="1"/>
            <a:r>
              <a:rPr lang="en-US" dirty="0" smtClean="0"/>
              <a:t>Create a timer directive that can be started, stopped, and reset</a:t>
            </a:r>
          </a:p>
          <a:p>
            <a:pPr lvl="2"/>
            <a:r>
              <a:rPr lang="en-US" dirty="0" smtClean="0"/>
              <a:t>This lab relies on the use of $interval; it works similar to JavaScript's interval object</a:t>
            </a:r>
          </a:p>
          <a:p>
            <a:pPr lvl="1"/>
            <a:r>
              <a:rPr lang="en-US" dirty="0" smtClean="0"/>
              <a:t>Will need to add it to the view so that it can look to increment the ticks variable on the controller</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204</a:t>
            </a:fld>
            <a:endParaRPr lang="en-US"/>
          </a:p>
        </p:txBody>
      </p:sp>
    </p:spTree>
    <p:extLst>
      <p:ext uri="{BB962C8B-B14F-4D97-AF65-F5344CB8AC3E}">
        <p14:creationId xmlns:p14="http://schemas.microsoft.com/office/powerpoint/2010/main" val="108863812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endParaRPr lang="en-US" dirty="0"/>
          </a:p>
        </p:txBody>
      </p:sp>
      <p:sp>
        <p:nvSpPr>
          <p:cNvPr id="3" name="Content Placeholder 2"/>
          <p:cNvSpPr>
            <a:spLocks noGrp="1"/>
          </p:cNvSpPr>
          <p:nvPr>
            <p:ph idx="1"/>
          </p:nvPr>
        </p:nvSpPr>
        <p:spPr/>
        <p:txBody>
          <a:bodyPr/>
          <a:lstStyle/>
          <a:p>
            <a:r>
              <a:rPr lang="en-US" dirty="0" smtClean="0"/>
              <a:t>Setting up </a:t>
            </a:r>
            <a:r>
              <a:rPr lang="en-US" dirty="0" err="1" smtClean="0"/>
              <a:t>transclusion</a:t>
            </a:r>
            <a:r>
              <a:rPr lang="en-US" dirty="0" smtClean="0"/>
              <a:t> is pretty straight forward; in the directive set the </a:t>
            </a:r>
            <a:r>
              <a:rPr lang="en-US" b="1" dirty="0" err="1" smtClean="0"/>
              <a:t>transclude</a:t>
            </a:r>
            <a:r>
              <a:rPr lang="en-US" dirty="0" smtClean="0"/>
              <a:t> option to </a:t>
            </a:r>
            <a:r>
              <a:rPr lang="en-US" b="1" dirty="0" smtClean="0"/>
              <a:t>true</a:t>
            </a:r>
            <a:endParaRPr lang="en-US" dirty="0"/>
          </a:p>
          <a:p>
            <a:r>
              <a:rPr lang="en-US" dirty="0" smtClean="0"/>
              <a:t>This will invert </a:t>
            </a:r>
            <a:r>
              <a:rPr lang="en-US" dirty="0"/>
              <a:t>scope </a:t>
            </a:r>
            <a:r>
              <a:rPr lang="en-US" dirty="0" smtClean="0"/>
              <a:t>resolution on certain variables within the directive</a:t>
            </a:r>
          </a:p>
          <a:p>
            <a:r>
              <a:rPr lang="en-US" dirty="0" smtClean="0"/>
              <a:t>Instead of resolving against the scope option (as configuration or as an argument to a </a:t>
            </a:r>
            <a:r>
              <a:rPr lang="en-US" b="1" dirty="0" smtClean="0"/>
              <a:t>link</a:t>
            </a:r>
            <a:r>
              <a:rPr lang="en-US" dirty="0" smtClean="0"/>
              <a:t> function)</a:t>
            </a:r>
          </a:p>
          <a:p>
            <a:r>
              <a:rPr lang="en-US" dirty="0" smtClean="0"/>
              <a:t>Variables and functions are </a:t>
            </a:r>
            <a:r>
              <a:rPr lang="en-US" dirty="0"/>
              <a:t>resolved against the outer/containing  </a:t>
            </a:r>
            <a:r>
              <a:rPr lang="en-US" dirty="0" smtClean="0"/>
              <a:t>scope of the directive rather than the isolate scope within the directive</a:t>
            </a:r>
            <a:endParaRPr lang="en-US" dirty="0"/>
          </a:p>
          <a:p>
            <a:r>
              <a:rPr lang="en-US" dirty="0" smtClean="0"/>
              <a:t>This technique is how </a:t>
            </a:r>
            <a:r>
              <a:rPr lang="en-US" b="1" dirty="0" smtClean="0"/>
              <a:t>ng-repeat</a:t>
            </a:r>
            <a:r>
              <a:rPr lang="en-US" dirty="0" smtClean="0"/>
              <a:t> and </a:t>
            </a:r>
            <a:r>
              <a:rPr lang="en-US" b="1" dirty="0" smtClean="0"/>
              <a:t>ng-options </a:t>
            </a:r>
            <a:r>
              <a:rPr lang="en-US" dirty="0" smtClean="0"/>
              <a:t>are able to work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205</a:t>
            </a:fld>
            <a:endParaRPr lang="en-US"/>
          </a:p>
        </p:txBody>
      </p:sp>
    </p:spTree>
    <p:extLst>
      <p:ext uri="{BB962C8B-B14F-4D97-AF65-F5344CB8AC3E}">
        <p14:creationId xmlns:p14="http://schemas.microsoft.com/office/powerpoint/2010/main" val="176376675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r>
              <a:rPr lang="en-US" dirty="0" smtClean="0"/>
              <a:t> Explained</a:t>
            </a:r>
            <a:endParaRPr lang="en-US" dirty="0"/>
          </a:p>
        </p:txBody>
      </p:sp>
      <p:sp>
        <p:nvSpPr>
          <p:cNvPr id="3" name="Content Placeholder 2"/>
          <p:cNvSpPr>
            <a:spLocks noGrp="1"/>
          </p:cNvSpPr>
          <p:nvPr>
            <p:ph idx="1"/>
          </p:nvPr>
        </p:nvSpPr>
        <p:spPr/>
        <p:txBody>
          <a:bodyPr/>
          <a:lstStyle/>
          <a:p>
            <a:r>
              <a:rPr lang="en-US" dirty="0"/>
              <a:t>What does </a:t>
            </a:r>
            <a:r>
              <a:rPr lang="en-US" dirty="0" err="1"/>
              <a:t>transclusion</a:t>
            </a:r>
            <a:r>
              <a:rPr lang="en-US" dirty="0"/>
              <a:t> do for us, really?</a:t>
            </a:r>
          </a:p>
          <a:p>
            <a:r>
              <a:rPr lang="en-US" dirty="0"/>
              <a:t>In addition to wrapping arbitrary code, </a:t>
            </a:r>
            <a:r>
              <a:rPr lang="en-US" dirty="0" err="1"/>
              <a:t>transclusion</a:t>
            </a:r>
            <a:r>
              <a:rPr lang="en-US" dirty="0"/>
              <a:t> allows us to choose how variables are resolved in our directives</a:t>
            </a:r>
          </a:p>
          <a:p>
            <a:r>
              <a:rPr lang="en-US" dirty="0" err="1"/>
              <a:t>Transcluded</a:t>
            </a:r>
            <a:r>
              <a:rPr lang="en-US" dirty="0"/>
              <a:t> elements can still resolve against the containing scope (usually provided by the controller)</a:t>
            </a:r>
          </a:p>
          <a:p>
            <a:r>
              <a:rPr lang="en-US" dirty="0"/>
              <a:t>The non-</a:t>
            </a:r>
            <a:r>
              <a:rPr lang="en-US" dirty="0" err="1"/>
              <a:t>transcluded</a:t>
            </a:r>
            <a:r>
              <a:rPr lang="en-US" dirty="0"/>
              <a:t> code can resolve against the isolate scope of your custom </a:t>
            </a:r>
            <a:r>
              <a:rPr lang="en-US" dirty="0" smtClean="0"/>
              <a:t>directive</a:t>
            </a:r>
          </a:p>
          <a:p>
            <a:endParaRPr lang="en-US" dirty="0"/>
          </a:p>
          <a:p>
            <a:endParaRPr lang="en-US" dirty="0" smtClean="0"/>
          </a:p>
          <a:p>
            <a:r>
              <a:rPr lang="en-US" dirty="0">
                <a:hlinkClick r:id="rId2"/>
              </a:rPr>
              <a:t>http://localhost:9080/Directives/Samples/Transclusion</a:t>
            </a:r>
            <a:r>
              <a:rPr lang="en-US" dirty="0" smtClean="0">
                <a:hlinkClick r:id="rId2"/>
              </a:rPr>
              <a: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206</a:t>
            </a:fld>
            <a:endParaRPr lang="en-US"/>
          </a:p>
        </p:txBody>
      </p:sp>
    </p:spTree>
    <p:extLst>
      <p:ext uri="{BB962C8B-B14F-4D97-AF65-F5344CB8AC3E}">
        <p14:creationId xmlns:p14="http://schemas.microsoft.com/office/powerpoint/2010/main" val="546558299"/>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localhost:9080/Directives/Exercises/Transclusion</a:t>
            </a:r>
            <a:endParaRPr lang="en-US" dirty="0"/>
          </a:p>
          <a:p>
            <a:r>
              <a:rPr lang="en-US" dirty="0"/>
              <a:t>Source: /</a:t>
            </a:r>
            <a:r>
              <a:rPr lang="en-US" dirty="0" err="1" smtClean="0"/>
              <a:t>AngularClass</a:t>
            </a:r>
            <a:r>
              <a:rPr lang="en-US" dirty="0" smtClean="0"/>
              <a:t>/Directives/Exercises/</a:t>
            </a:r>
            <a:r>
              <a:rPr lang="en-US" dirty="0" err="1" smtClean="0"/>
              <a:t>Transclusion</a:t>
            </a:r>
            <a:endParaRPr lang="en-US" dirty="0"/>
          </a:p>
          <a:p>
            <a:endParaRPr lang="en-US" dirty="0"/>
          </a:p>
          <a:p>
            <a:r>
              <a:rPr lang="en-US" dirty="0"/>
              <a:t>In this Lab, you should do the following:</a:t>
            </a:r>
          </a:p>
          <a:p>
            <a:pPr lvl="1"/>
            <a:r>
              <a:rPr lang="en-US" dirty="0" smtClean="0"/>
              <a:t>Create a pane directive that takes a header and display information from the controller’s scope</a:t>
            </a:r>
            <a:endParaRPr lang="en-US" dirty="0"/>
          </a:p>
          <a:p>
            <a:pPr lvl="1"/>
            <a:r>
              <a:rPr lang="en-US" dirty="0" smtClean="0"/>
              <a:t>Setup your template (remember to set it up so that </a:t>
            </a:r>
            <a:r>
              <a:rPr lang="en-US" dirty="0" err="1" smtClean="0"/>
              <a:t>transcluded</a:t>
            </a:r>
            <a:r>
              <a:rPr lang="en-US" dirty="0" smtClean="0"/>
              <a:t> data can be injected)</a:t>
            </a:r>
          </a:p>
          <a:p>
            <a:pPr lvl="1"/>
            <a:r>
              <a:rPr lang="en-US" dirty="0" smtClean="0"/>
              <a:t>Add the directive/template to your </a:t>
            </a:r>
            <a:r>
              <a:rPr lang="en-US" dirty="0" err="1" smtClean="0"/>
              <a:t>index.html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207</a:t>
            </a:fld>
            <a:endParaRPr lang="en-US"/>
          </a:p>
        </p:txBody>
      </p:sp>
    </p:spTree>
    <p:extLst>
      <p:ext uri="{BB962C8B-B14F-4D97-AF65-F5344CB8AC3E}">
        <p14:creationId xmlns:p14="http://schemas.microsoft.com/office/powerpoint/2010/main" val="216079142"/>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Directives</a:t>
            </a:r>
            <a:endParaRPr lang="en-US" dirty="0"/>
          </a:p>
        </p:txBody>
      </p:sp>
      <p:sp>
        <p:nvSpPr>
          <p:cNvPr id="3" name="Content Placeholder 2"/>
          <p:cNvSpPr>
            <a:spLocks noGrp="1"/>
          </p:cNvSpPr>
          <p:nvPr>
            <p:ph idx="1"/>
          </p:nvPr>
        </p:nvSpPr>
        <p:spPr/>
        <p:txBody>
          <a:bodyPr>
            <a:normAutofit/>
          </a:bodyPr>
          <a:lstStyle/>
          <a:p>
            <a:r>
              <a:rPr lang="en-US" b="1" dirty="0" smtClean="0"/>
              <a:t>$</a:t>
            </a:r>
            <a:r>
              <a:rPr lang="en-US" b="1" dirty="0"/>
              <a:t>compile</a:t>
            </a:r>
            <a:r>
              <a:rPr lang="en-US" dirty="0"/>
              <a:t> and </a:t>
            </a:r>
            <a:r>
              <a:rPr lang="en-US" b="1" dirty="0"/>
              <a:t>$</a:t>
            </a:r>
            <a:r>
              <a:rPr lang="en-US" b="1" dirty="0" err="1"/>
              <a:t>rootScope</a:t>
            </a:r>
            <a:r>
              <a:rPr lang="en-US" dirty="0"/>
              <a:t> </a:t>
            </a:r>
            <a:r>
              <a:rPr lang="en-US" dirty="0" smtClean="0"/>
              <a:t>will need to be declared and injected into the test</a:t>
            </a:r>
            <a:endParaRPr lang="en-US" dirty="0"/>
          </a:p>
          <a:p>
            <a:pPr>
              <a:spcBef>
                <a:spcPts val="1500"/>
              </a:spcBef>
            </a:pPr>
            <a:r>
              <a:rPr lang="en-US" dirty="0" smtClean="0"/>
              <a:t>You will build and pass </a:t>
            </a:r>
            <a:r>
              <a:rPr lang="en-US" dirty="0"/>
              <a:t>the </a:t>
            </a:r>
            <a:r>
              <a:rPr lang="en-US" dirty="0" smtClean="0"/>
              <a:t>expected directive HTML string </a:t>
            </a:r>
            <a:r>
              <a:rPr lang="en-US" dirty="0"/>
              <a:t>to </a:t>
            </a:r>
            <a:r>
              <a:rPr lang="en-US" b="1" dirty="0"/>
              <a:t>$compile</a:t>
            </a:r>
            <a:r>
              <a:rPr lang="en-US" dirty="0"/>
              <a:t>, using </a:t>
            </a:r>
            <a:r>
              <a:rPr lang="en-US" b="1" dirty="0"/>
              <a:t>$</a:t>
            </a:r>
            <a:r>
              <a:rPr lang="en-US" b="1" dirty="0" err="1"/>
              <a:t>rootScope</a:t>
            </a:r>
            <a:r>
              <a:rPr lang="en-US" dirty="0"/>
              <a:t> as the </a:t>
            </a:r>
            <a:r>
              <a:rPr lang="en-US" dirty="0" smtClean="0"/>
              <a:t>containing scope </a:t>
            </a:r>
            <a:r>
              <a:rPr lang="en-US" dirty="0"/>
              <a:t>scope</a:t>
            </a:r>
          </a:p>
          <a:p>
            <a:pPr lvl="1"/>
            <a:r>
              <a:rPr lang="en-US" dirty="0" smtClean="0"/>
              <a:t>Alternatively, you can create a reference </a:t>
            </a:r>
            <a:r>
              <a:rPr lang="en-US" dirty="0"/>
              <a:t>by calling </a:t>
            </a:r>
            <a:r>
              <a:rPr lang="en-US" dirty="0" err="1"/>
              <a:t>angular.element</a:t>
            </a:r>
            <a:r>
              <a:rPr lang="en-US" dirty="0"/>
              <a:t> on the HTML string and then passing the result to $compile</a:t>
            </a:r>
          </a:p>
          <a:p>
            <a:pPr>
              <a:spcBef>
                <a:spcPts val="1500"/>
              </a:spcBef>
            </a:pPr>
            <a:r>
              <a:rPr lang="en-US" dirty="0" smtClean="0"/>
              <a:t>Following the </a:t>
            </a:r>
            <a:r>
              <a:rPr lang="en-US" b="1" dirty="0" smtClean="0"/>
              <a:t>$compile</a:t>
            </a:r>
            <a:r>
              <a:rPr lang="en-US" dirty="0" smtClean="0"/>
              <a:t>,</a:t>
            </a:r>
            <a:r>
              <a:rPr lang="en-US" b="1" dirty="0" smtClean="0"/>
              <a:t> </a:t>
            </a:r>
            <a:r>
              <a:rPr lang="en-US" dirty="0" smtClean="0"/>
              <a:t>the result will return </a:t>
            </a:r>
            <a:r>
              <a:rPr lang="en-US" dirty="0"/>
              <a:t>as an </a:t>
            </a:r>
            <a:r>
              <a:rPr lang="en-US" b="1" dirty="0" err="1" smtClean="0"/>
              <a:t>angular.element</a:t>
            </a:r>
            <a:endParaRPr lang="en-US" dirty="0"/>
          </a:p>
          <a:p>
            <a:pPr>
              <a:spcBef>
                <a:spcPts val="1500"/>
              </a:spcBef>
            </a:pPr>
            <a:r>
              <a:rPr lang="en-US" dirty="0" smtClean="0"/>
              <a:t>From there, invoke </a:t>
            </a:r>
            <a:r>
              <a:rPr lang="en-US" b="1" dirty="0" smtClean="0"/>
              <a:t>$digest</a:t>
            </a:r>
            <a:r>
              <a:rPr lang="en-US" dirty="0" smtClean="0"/>
              <a:t> </a:t>
            </a:r>
            <a:r>
              <a:rPr lang="en-US" dirty="0"/>
              <a:t>on </a:t>
            </a:r>
            <a:r>
              <a:rPr lang="en-US" b="1" dirty="0"/>
              <a:t>$</a:t>
            </a:r>
            <a:r>
              <a:rPr lang="en-US" b="1" dirty="0" err="1"/>
              <a:t>rootScope</a:t>
            </a:r>
            <a:r>
              <a:rPr lang="en-US" dirty="0"/>
              <a:t> to </a:t>
            </a:r>
            <a:r>
              <a:rPr lang="en-US" dirty="0" smtClean="0"/>
              <a:t>ensure that any scope functions have been executed (watches / expressions)</a:t>
            </a:r>
            <a:endParaRPr lang="en-US" dirty="0"/>
          </a:p>
          <a:p>
            <a:pPr>
              <a:spcBef>
                <a:spcPts val="1500"/>
              </a:spcBef>
            </a:pPr>
            <a:r>
              <a:rPr lang="en-US" dirty="0" smtClean="0"/>
              <a:t>Generate expectations </a:t>
            </a:r>
            <a:r>
              <a:rPr lang="en-US" dirty="0"/>
              <a:t>based on </a:t>
            </a:r>
            <a:r>
              <a:rPr lang="en-US" dirty="0" smtClean="0"/>
              <a:t>the </a:t>
            </a:r>
            <a:r>
              <a:rPr lang="en-US" dirty="0"/>
              <a:t>directive's </a:t>
            </a:r>
            <a:r>
              <a:rPr lang="en-US" dirty="0" smtClean="0"/>
              <a:t>output</a:t>
            </a:r>
          </a:p>
          <a:p>
            <a:pPr>
              <a:spcBef>
                <a:spcPts val="1500"/>
              </a:spcBef>
            </a:pPr>
            <a:r>
              <a:rPr lang="en-US" dirty="0" smtClean="0"/>
              <a:t>/</a:t>
            </a:r>
            <a:r>
              <a:rPr lang="en-US" dirty="0" err="1" smtClean="0"/>
              <a:t>AngularClass</a:t>
            </a:r>
            <a:r>
              <a:rPr lang="en-US" dirty="0" smtClean="0"/>
              <a:t>/</a:t>
            </a:r>
            <a:r>
              <a:rPr lang="en-US" dirty="0"/>
              <a:t>Directives/Samples/Testing</a:t>
            </a:r>
          </a:p>
          <a:p>
            <a:pPr>
              <a:spcBef>
                <a:spcPts val="1500"/>
              </a:spcBef>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208</a:t>
            </a:fld>
            <a:endParaRPr lang="en-US"/>
          </a:p>
        </p:txBody>
      </p:sp>
    </p:spTree>
    <p:extLst>
      <p:ext uri="{BB962C8B-B14F-4D97-AF65-F5344CB8AC3E}">
        <p14:creationId xmlns:p14="http://schemas.microsoft.com/office/powerpoint/2010/main" val="2041293048"/>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a:t>
            </a:r>
            <a:r>
              <a:rPr lang="en-US" dirty="0" err="1" smtClean="0"/>
              <a:t>AngularClass</a:t>
            </a:r>
            <a:r>
              <a:rPr lang="en-US" dirty="0" smtClean="0"/>
              <a:t>/Directives/Exercises/Testing</a:t>
            </a:r>
          </a:p>
          <a:p>
            <a:endParaRPr lang="en-US" dirty="0" smtClean="0"/>
          </a:p>
          <a:p>
            <a:r>
              <a:rPr lang="en-US" dirty="0" smtClean="0"/>
              <a:t>In </a:t>
            </a:r>
            <a:r>
              <a:rPr lang="en-US" dirty="0"/>
              <a:t>this Lab, you should do the following:</a:t>
            </a:r>
          </a:p>
          <a:p>
            <a:pPr lvl="1"/>
            <a:r>
              <a:rPr lang="en-US" dirty="0" smtClean="0"/>
              <a:t>You should create a unit test around verifying the positive or negative directive</a:t>
            </a:r>
          </a:p>
          <a:p>
            <a:pPr lvl="1"/>
            <a:r>
              <a:rPr lang="en-US" dirty="0" smtClean="0"/>
              <a:t>You should have 2 test cases; one for positive and one for </a:t>
            </a:r>
            <a:r>
              <a:rPr lang="en-US" smtClean="0"/>
              <a:t>negative numbers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209</a:t>
            </a:fld>
            <a:endParaRPr lang="en-US"/>
          </a:p>
        </p:txBody>
      </p:sp>
    </p:spTree>
    <p:extLst>
      <p:ext uri="{BB962C8B-B14F-4D97-AF65-F5344CB8AC3E}">
        <p14:creationId xmlns:p14="http://schemas.microsoft.com/office/powerpoint/2010/main" val="11312050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Setup Our App</a:t>
            </a:r>
            <a:endParaRPr lang="en-US" dirty="0"/>
          </a:p>
        </p:txBody>
      </p:sp>
      <p:sp>
        <p:nvSpPr>
          <p:cNvPr id="3" name="Content Placeholder 2"/>
          <p:cNvSpPr>
            <a:spLocks noGrp="1"/>
          </p:cNvSpPr>
          <p:nvPr>
            <p:ph idx="1"/>
          </p:nvPr>
        </p:nvSpPr>
        <p:spPr/>
        <p:txBody>
          <a:bodyPr/>
          <a:lstStyle/>
          <a:p>
            <a:r>
              <a:rPr lang="en-US" dirty="0" smtClean="0"/>
              <a:t>Angular doesn’t require a ton of stuff to get started. </a:t>
            </a:r>
          </a:p>
          <a:p>
            <a:r>
              <a:rPr lang="en-US" dirty="0" smtClean="0"/>
              <a:t>First you’ll need to include the </a:t>
            </a:r>
            <a:r>
              <a:rPr lang="en-US" dirty="0" err="1" smtClean="0"/>
              <a:t>AngularJS</a:t>
            </a:r>
            <a:r>
              <a:rPr lang="en-US" dirty="0" smtClean="0"/>
              <a:t> script into your html by way of a </a:t>
            </a:r>
            <a:r>
              <a:rPr lang="en-US" b="1" dirty="0" smtClean="0"/>
              <a:t>&lt;script /&gt; </a:t>
            </a:r>
            <a:r>
              <a:rPr lang="en-US" dirty="0" smtClean="0"/>
              <a:t>tag.</a:t>
            </a:r>
          </a:p>
          <a:p>
            <a:r>
              <a:rPr lang="en-US" dirty="0" smtClean="0"/>
              <a:t>Then, in the opening </a:t>
            </a:r>
            <a:r>
              <a:rPr lang="en-US" b="1" dirty="0" smtClean="0"/>
              <a:t>&lt;html&gt;</a:t>
            </a:r>
            <a:r>
              <a:rPr lang="en-US" dirty="0" smtClean="0"/>
              <a:t> tag, you will need to add the </a:t>
            </a:r>
            <a:r>
              <a:rPr lang="en-US" b="1" dirty="0" smtClean="0"/>
              <a:t>“ng-app”</a:t>
            </a:r>
            <a:r>
              <a:rPr lang="en-US" dirty="0" smtClean="0"/>
              <a:t> attribute</a:t>
            </a:r>
          </a:p>
          <a:p>
            <a:pPr lvl="1">
              <a:buFont typeface="Arial" charset="0"/>
              <a:buChar char="•"/>
            </a:pPr>
            <a:r>
              <a:rPr lang="en-US" dirty="0" smtClean="0"/>
              <a:t>This tells angular which element in your markup is the enclosing scope element</a:t>
            </a:r>
          </a:p>
          <a:p>
            <a:pPr lvl="1">
              <a:buFont typeface="Arial" charset="0"/>
              <a:buChar char="•"/>
            </a:pPr>
            <a:endParaRPr lang="en-US" dirty="0"/>
          </a:p>
          <a:p>
            <a:r>
              <a:rPr lang="en-US" dirty="0" smtClean="0"/>
              <a:t>And now we’re ready to build our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a:t>
            </a:fld>
            <a:endParaRPr lang="en-US"/>
          </a:p>
        </p:txBody>
      </p:sp>
    </p:spTree>
    <p:extLst>
      <p:ext uri="{BB962C8B-B14F-4D97-AF65-F5344CB8AC3E}">
        <p14:creationId xmlns:p14="http://schemas.microsoft.com/office/powerpoint/2010/main" val="79424929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Directive Communication</a:t>
            </a:r>
            <a:endParaRPr lang="en-US" dirty="0"/>
          </a:p>
        </p:txBody>
      </p:sp>
      <p:sp>
        <p:nvSpPr>
          <p:cNvPr id="3" name="Content Placeholder 2"/>
          <p:cNvSpPr>
            <a:spLocks noGrp="1"/>
          </p:cNvSpPr>
          <p:nvPr>
            <p:ph idx="1"/>
          </p:nvPr>
        </p:nvSpPr>
        <p:spPr/>
        <p:txBody>
          <a:bodyPr/>
          <a:lstStyle/>
          <a:p>
            <a:r>
              <a:rPr lang="en-US" dirty="0" smtClean="0"/>
              <a:t>Directives may have a need to communicate with one another in order to do their work.</a:t>
            </a:r>
            <a:endParaRPr lang="en-US" dirty="0"/>
          </a:p>
          <a:p>
            <a:r>
              <a:rPr lang="en-US" dirty="0" smtClean="0"/>
              <a:t>There </a:t>
            </a:r>
            <a:r>
              <a:rPr lang="en-US" dirty="0"/>
              <a:t>are two </a:t>
            </a:r>
            <a:r>
              <a:rPr lang="en-US" dirty="0" smtClean="0"/>
              <a:t>primary ways </a:t>
            </a:r>
            <a:r>
              <a:rPr lang="en-US" dirty="0"/>
              <a:t>that directives can communicate with one another: </a:t>
            </a:r>
            <a:endParaRPr lang="en-US" dirty="0" smtClean="0"/>
          </a:p>
          <a:p>
            <a:pPr lvl="1"/>
            <a:r>
              <a:rPr lang="en-US" dirty="0" smtClean="0"/>
              <a:t>the </a:t>
            </a:r>
            <a:r>
              <a:rPr lang="en-US" dirty="0"/>
              <a:t>attributes </a:t>
            </a:r>
            <a:r>
              <a:rPr lang="en-US" dirty="0" smtClean="0"/>
              <a:t>on the element that the directives are present</a:t>
            </a:r>
          </a:p>
          <a:p>
            <a:pPr lvl="1"/>
            <a:r>
              <a:rPr lang="en-US" dirty="0" smtClean="0"/>
              <a:t>shared controller</a:t>
            </a:r>
            <a:endParaRPr lang="en-US" dirty="0"/>
          </a:p>
          <a:p>
            <a:r>
              <a:rPr lang="en-US" dirty="0" smtClean="0"/>
              <a:t>While we can use the attribute hash to provide state, it is more feasible to leverage </a:t>
            </a:r>
            <a:r>
              <a:rPr lang="en-US" dirty="0"/>
              <a:t>capabilities of a controller, though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210</a:t>
            </a:fld>
            <a:endParaRPr lang="en-US"/>
          </a:p>
        </p:txBody>
      </p:sp>
    </p:spTree>
    <p:extLst>
      <p:ext uri="{BB962C8B-B14F-4D97-AF65-F5344CB8AC3E}">
        <p14:creationId xmlns:p14="http://schemas.microsoft.com/office/powerpoint/2010/main" val="768436900"/>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 And Directives</a:t>
            </a:r>
            <a:endParaRPr lang="en-US" dirty="0"/>
          </a:p>
        </p:txBody>
      </p:sp>
      <p:sp>
        <p:nvSpPr>
          <p:cNvPr id="3" name="Content Placeholder 2"/>
          <p:cNvSpPr>
            <a:spLocks noGrp="1"/>
          </p:cNvSpPr>
          <p:nvPr>
            <p:ph idx="1"/>
          </p:nvPr>
        </p:nvSpPr>
        <p:spPr/>
        <p:txBody>
          <a:bodyPr>
            <a:normAutofit/>
          </a:bodyPr>
          <a:lstStyle/>
          <a:p>
            <a:r>
              <a:rPr lang="en-US" dirty="0" smtClean="0"/>
              <a:t>Registering a controller is straight forward. It just needs to be defined as part of the directives configuration (no different than the link function)</a:t>
            </a:r>
            <a:endParaRPr lang="en-US" dirty="0"/>
          </a:p>
          <a:p>
            <a:r>
              <a:rPr lang="en-US" dirty="0" smtClean="0"/>
              <a:t>Controllers for directives serve the same purpose as controllers do for views</a:t>
            </a:r>
            <a:endParaRPr lang="en-US" dirty="0"/>
          </a:p>
          <a:p>
            <a:r>
              <a:rPr lang="en-US" dirty="0" smtClean="0"/>
              <a:t>Controllers become more relevant when used with the </a:t>
            </a:r>
            <a:r>
              <a:rPr lang="en-US" b="1" dirty="0" smtClean="0"/>
              <a:t>require </a:t>
            </a:r>
            <a:r>
              <a:rPr lang="en-US" dirty="0" smtClean="0"/>
              <a:t>option in a directive’s configuration</a:t>
            </a:r>
          </a:p>
          <a:p>
            <a:r>
              <a:rPr lang="en-US" b="1" dirty="0" smtClean="0"/>
              <a:t>require</a:t>
            </a:r>
            <a:r>
              <a:rPr lang="en-US" dirty="0" smtClean="0"/>
              <a:t> </a:t>
            </a:r>
            <a:r>
              <a:rPr lang="en-US" dirty="0"/>
              <a:t>allows you to specify other directives </a:t>
            </a:r>
            <a:r>
              <a:rPr lang="en-US" dirty="0" smtClean="0"/>
              <a:t>which should be used in conjunction with the directive that is being built</a:t>
            </a:r>
            <a:endParaRPr lang="en-US" dirty="0"/>
          </a:p>
          <a:p>
            <a:r>
              <a:rPr lang="en-US" dirty="0"/>
              <a:t>The </a:t>
            </a:r>
            <a:r>
              <a:rPr lang="en-US" dirty="0" smtClean="0"/>
              <a:t>required directives are then </a:t>
            </a:r>
            <a:r>
              <a:rPr lang="en-US" dirty="0"/>
              <a:t>passed, as an array, to the link function </a:t>
            </a:r>
            <a:r>
              <a:rPr lang="en-US" dirty="0" smtClean="0"/>
              <a:t>of the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211</a:t>
            </a:fld>
            <a:endParaRPr lang="en-US"/>
          </a:p>
        </p:txBody>
      </p:sp>
    </p:spTree>
    <p:extLst>
      <p:ext uri="{BB962C8B-B14F-4D97-AF65-F5344CB8AC3E}">
        <p14:creationId xmlns:p14="http://schemas.microsoft.com/office/powerpoint/2010/main" val="1946178064"/>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Describing Our Challenge</a:t>
            </a:r>
            <a:endParaRPr lang="en-US" dirty="0"/>
          </a:p>
        </p:txBody>
      </p:sp>
      <p:sp>
        <p:nvSpPr>
          <p:cNvPr id="3" name="Content Placeholder 2"/>
          <p:cNvSpPr>
            <a:spLocks noGrp="1"/>
          </p:cNvSpPr>
          <p:nvPr>
            <p:ph idx="1"/>
          </p:nvPr>
        </p:nvSpPr>
        <p:spPr/>
        <p:txBody>
          <a:bodyPr/>
          <a:lstStyle/>
          <a:p>
            <a:r>
              <a:rPr lang="en-US" dirty="0" smtClean="0"/>
              <a:t>Suppose </a:t>
            </a:r>
            <a:r>
              <a:rPr lang="en-US" dirty="0" err="1"/>
              <a:t>parentDirective</a:t>
            </a:r>
            <a:r>
              <a:rPr lang="en-US" dirty="0"/>
              <a:t> </a:t>
            </a:r>
            <a:r>
              <a:rPr lang="en-US" dirty="0" smtClean="0"/>
              <a:t>provides some core functionality </a:t>
            </a:r>
            <a:endParaRPr lang="en-US" dirty="0"/>
          </a:p>
          <a:p>
            <a:r>
              <a:rPr lang="en-US" dirty="0"/>
              <a:t>Then, </a:t>
            </a:r>
            <a:r>
              <a:rPr lang="en-US" dirty="0" err="1"/>
              <a:t>childDirective</a:t>
            </a:r>
            <a:r>
              <a:rPr lang="en-US" dirty="0"/>
              <a:t> </a:t>
            </a:r>
            <a:r>
              <a:rPr lang="en-US" dirty="0" smtClean="0"/>
              <a:t>requires </a:t>
            </a:r>
            <a:r>
              <a:rPr lang="en-US" dirty="0" err="1"/>
              <a:t>parentDirective</a:t>
            </a:r>
            <a:r>
              <a:rPr lang="en-US" dirty="0"/>
              <a:t> </a:t>
            </a:r>
            <a:endParaRPr lang="en-US" dirty="0" smtClean="0"/>
          </a:p>
          <a:p>
            <a:pPr lvl="1"/>
            <a:r>
              <a:rPr lang="en-US" dirty="0" smtClean="0"/>
              <a:t>This enables the </a:t>
            </a:r>
            <a:r>
              <a:rPr lang="en-US" dirty="0" err="1" smtClean="0"/>
              <a:t>childDirective</a:t>
            </a:r>
            <a:r>
              <a:rPr lang="en-US" dirty="0" smtClean="0"/>
              <a:t> to be exposed to the functionality and state of the </a:t>
            </a:r>
            <a:r>
              <a:rPr lang="en-US" dirty="0" err="1" smtClean="0"/>
              <a:t>parentDirective</a:t>
            </a:r>
            <a:endParaRPr lang="en-US" dirty="0"/>
          </a:p>
          <a:p>
            <a:r>
              <a:rPr lang="en-US" dirty="0" err="1" smtClean="0"/>
              <a:t>FormController</a:t>
            </a:r>
            <a:r>
              <a:rPr lang="en-US" dirty="0" smtClean="0"/>
              <a:t> and </a:t>
            </a:r>
            <a:r>
              <a:rPr lang="en-US" dirty="0" err="1" smtClean="0"/>
              <a:t>NgModelController</a:t>
            </a:r>
            <a:r>
              <a:rPr lang="en-US" dirty="0" smtClean="0"/>
              <a:t> are examples of this relationship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212</a:t>
            </a:fld>
            <a:endParaRPr lang="en-US"/>
          </a:p>
        </p:txBody>
      </p:sp>
    </p:spTree>
    <p:extLst>
      <p:ext uri="{BB962C8B-B14F-4D97-AF65-F5344CB8AC3E}">
        <p14:creationId xmlns:p14="http://schemas.microsoft.com/office/powerpoint/2010/main" val="56503061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Into Forms And Inputs</a:t>
            </a:r>
            <a:endParaRPr lang="en-US" dirty="0"/>
          </a:p>
        </p:txBody>
      </p:sp>
      <p:sp>
        <p:nvSpPr>
          <p:cNvPr id="3" name="Content Placeholder 2"/>
          <p:cNvSpPr>
            <a:spLocks noGrp="1"/>
          </p:cNvSpPr>
          <p:nvPr>
            <p:ph idx="1"/>
          </p:nvPr>
        </p:nvSpPr>
        <p:spPr/>
        <p:txBody>
          <a:bodyPr/>
          <a:lstStyle/>
          <a:p>
            <a:r>
              <a:rPr lang="en-US" dirty="0" smtClean="0"/>
              <a:t>Both forms and models have </a:t>
            </a:r>
            <a:r>
              <a:rPr lang="en-US" dirty="0" err="1" smtClean="0"/>
              <a:t>FormControllers</a:t>
            </a:r>
            <a:r>
              <a:rPr lang="en-US" dirty="0" smtClean="0"/>
              <a:t> and </a:t>
            </a:r>
            <a:r>
              <a:rPr lang="en-US" dirty="0" err="1" smtClean="0"/>
              <a:t>NgModelControllers</a:t>
            </a:r>
            <a:r>
              <a:rPr lang="en-US" dirty="0" smtClean="0"/>
              <a:t> automatically defined for them.</a:t>
            </a:r>
            <a:endParaRPr lang="en-US" dirty="0"/>
          </a:p>
          <a:p>
            <a:r>
              <a:rPr lang="en-US" dirty="0" smtClean="0"/>
              <a:t>When </a:t>
            </a:r>
            <a:r>
              <a:rPr lang="en-US" dirty="0" err="1" smtClean="0"/>
              <a:t>FromControllers</a:t>
            </a:r>
            <a:r>
              <a:rPr lang="en-US" dirty="0" smtClean="0"/>
              <a:t> look to describe their state (valid or not) they rely on the the </a:t>
            </a:r>
            <a:r>
              <a:rPr lang="en-US" dirty="0" err="1" smtClean="0"/>
              <a:t>NgModelController</a:t>
            </a:r>
            <a:r>
              <a:rPr lang="en-US" dirty="0" smtClean="0"/>
              <a:t> to describe their validity</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213</a:t>
            </a:fld>
            <a:endParaRPr lang="en-US"/>
          </a:p>
        </p:txBody>
      </p:sp>
    </p:spTree>
    <p:extLst>
      <p:ext uri="{BB962C8B-B14F-4D97-AF65-F5344CB8AC3E}">
        <p14:creationId xmlns:p14="http://schemas.microsoft.com/office/powerpoint/2010/main" val="58992988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Directive Controller</a:t>
            </a:r>
            <a:endParaRPr lang="en-US" dirty="0"/>
          </a:p>
        </p:txBody>
      </p:sp>
      <p:sp>
        <p:nvSpPr>
          <p:cNvPr id="3" name="Content Placeholder 2"/>
          <p:cNvSpPr>
            <a:spLocks noGrp="1"/>
          </p:cNvSpPr>
          <p:nvPr>
            <p:ph idx="1"/>
          </p:nvPr>
        </p:nvSpPr>
        <p:spPr/>
        <p:txBody>
          <a:bodyPr>
            <a:normAutofit/>
          </a:bodyPr>
          <a:lstStyle/>
          <a:p>
            <a:r>
              <a:rPr lang="en-US" dirty="0" smtClean="0"/>
              <a:t>You will add your controller as another option in the directives configuration object (just like the link function)</a:t>
            </a:r>
          </a:p>
          <a:p>
            <a:r>
              <a:rPr lang="en-US" dirty="0" smtClean="0"/>
              <a:t>If you want to make a value/method public, you can do so by attaching the value/method to </a:t>
            </a:r>
            <a:r>
              <a:rPr lang="en-US" b="1" dirty="0" smtClean="0"/>
              <a:t>this</a:t>
            </a:r>
          </a:p>
          <a:p>
            <a:pPr lvl="1"/>
            <a:r>
              <a:rPr lang="en-US" dirty="0" smtClean="0"/>
              <a:t>Think about the how we added public methods to our services.</a:t>
            </a:r>
          </a:p>
          <a:p>
            <a:r>
              <a:rPr lang="en-US" dirty="0" smtClean="0"/>
              <a:t>The </a:t>
            </a:r>
            <a:r>
              <a:rPr lang="en-US" dirty="0"/>
              <a:t>require </a:t>
            </a:r>
            <a:r>
              <a:rPr lang="en-US" dirty="0" err="1"/>
              <a:t>config</a:t>
            </a:r>
            <a:r>
              <a:rPr lang="en-US" dirty="0"/>
              <a:t> for </a:t>
            </a:r>
            <a:r>
              <a:rPr lang="en-US" dirty="0" smtClean="0"/>
              <a:t>a </a:t>
            </a:r>
            <a:r>
              <a:rPr lang="en-US" dirty="0"/>
              <a:t>directive can </a:t>
            </a:r>
            <a:r>
              <a:rPr lang="en-US" dirty="0" smtClean="0"/>
              <a:t>be either </a:t>
            </a:r>
            <a:r>
              <a:rPr lang="en-US" dirty="0"/>
              <a:t>a string (looking for a </a:t>
            </a:r>
            <a:r>
              <a:rPr lang="en-US" dirty="0" smtClean="0"/>
              <a:t>one other directive) </a:t>
            </a:r>
            <a:r>
              <a:rPr lang="en-US" dirty="0"/>
              <a:t>or an array (looking for </a:t>
            </a:r>
            <a:r>
              <a:rPr lang="en-US" dirty="0" smtClean="0"/>
              <a:t>multiple other directives)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214</a:t>
            </a:fld>
            <a:endParaRPr lang="en-US"/>
          </a:p>
        </p:txBody>
      </p:sp>
    </p:spTree>
    <p:extLst>
      <p:ext uri="{BB962C8B-B14F-4D97-AF65-F5344CB8AC3E}">
        <p14:creationId xmlns:p14="http://schemas.microsoft.com/office/powerpoint/2010/main" val="1615507225"/>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 Configuration</a:t>
            </a:r>
            <a:endParaRPr lang="en-US" dirty="0"/>
          </a:p>
        </p:txBody>
      </p:sp>
      <p:sp>
        <p:nvSpPr>
          <p:cNvPr id="3" name="Content Placeholder 2"/>
          <p:cNvSpPr>
            <a:spLocks noGrp="1"/>
          </p:cNvSpPr>
          <p:nvPr>
            <p:ph idx="1"/>
          </p:nvPr>
        </p:nvSpPr>
        <p:spPr/>
        <p:txBody>
          <a:bodyPr>
            <a:normAutofit/>
          </a:bodyPr>
          <a:lstStyle/>
          <a:p>
            <a:r>
              <a:rPr lang="en-US" dirty="0"/>
              <a:t>When requiring another controller from a directive, we may need to </a:t>
            </a:r>
            <a:r>
              <a:rPr lang="en-US" dirty="0" smtClean="0"/>
              <a:t>help Angular find other </a:t>
            </a:r>
            <a:r>
              <a:rPr lang="en-US" dirty="0"/>
              <a:t>directive(s)</a:t>
            </a:r>
          </a:p>
          <a:p>
            <a:r>
              <a:rPr lang="en-US" b="1" dirty="0" smtClean="0"/>
              <a:t>‘</a:t>
            </a:r>
            <a:r>
              <a:rPr lang="en-US" b="1" dirty="0" err="1" smtClean="0"/>
              <a:t>customDirective</a:t>
            </a:r>
            <a:r>
              <a:rPr lang="en-US" dirty="0" smtClean="0"/>
              <a:t>': Should be on the current element;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this or any parent/ancestor elements;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parent elements; error if not found</a:t>
            </a:r>
            <a:endParaRPr lang="en-US" dirty="0"/>
          </a:p>
          <a:p>
            <a:r>
              <a:rPr lang="en-US" dirty="0" smtClean="0"/>
              <a:t>Prefixing any of these with a ? will specify that the directive is optional and will provide a null value to the link function instead of </a:t>
            </a:r>
            <a:r>
              <a:rPr lang="en-US" dirty="0" err="1" smtClean="0"/>
              <a:t>erroring</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215</a:t>
            </a:fld>
            <a:endParaRPr lang="en-US"/>
          </a:p>
        </p:txBody>
      </p:sp>
    </p:spTree>
    <p:extLst>
      <p:ext uri="{BB962C8B-B14F-4D97-AF65-F5344CB8AC3E}">
        <p14:creationId xmlns:p14="http://schemas.microsoft.com/office/powerpoint/2010/main" val="1913611706"/>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216</a:t>
            </a:fld>
            <a:endParaRPr lang="en-US"/>
          </a:p>
        </p:txBody>
      </p:sp>
    </p:spTree>
    <p:extLst>
      <p:ext uri="{BB962C8B-B14F-4D97-AF65-F5344CB8AC3E}">
        <p14:creationId xmlns:p14="http://schemas.microsoft.com/office/powerpoint/2010/main" val="108596599"/>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Validators As Directives</a:t>
            </a:r>
            <a:endParaRPr lang="en-US" dirty="0"/>
          </a:p>
        </p:txBody>
      </p:sp>
      <p:sp>
        <p:nvSpPr>
          <p:cNvPr id="3" name="Content Placeholder 2"/>
          <p:cNvSpPr>
            <a:spLocks noGrp="1"/>
          </p:cNvSpPr>
          <p:nvPr>
            <p:ph idx="1"/>
          </p:nvPr>
        </p:nvSpPr>
        <p:spPr/>
        <p:txBody>
          <a:bodyPr/>
          <a:lstStyle/>
          <a:p>
            <a:r>
              <a:rPr lang="en-US" dirty="0" smtClean="0"/>
              <a:t>Now that we can have directives communicate with one another, we can look into extending/customizing </a:t>
            </a:r>
            <a:r>
              <a:rPr lang="en-US" dirty="0" err="1" smtClean="0"/>
              <a:t>ngModel’s</a:t>
            </a:r>
            <a:r>
              <a:rPr lang="en-US" dirty="0" smtClean="0"/>
              <a:t> validators</a:t>
            </a:r>
          </a:p>
          <a:p>
            <a:r>
              <a:rPr lang="en-US" dirty="0" smtClean="0"/>
              <a:t>You’ll first need to decide whether or not you are overriding/overwriting  an existing validator or building something completely new</a:t>
            </a:r>
          </a:p>
          <a:p>
            <a:r>
              <a:rPr lang="en-US" dirty="0" smtClean="0"/>
              <a:t>To change an </a:t>
            </a:r>
            <a:r>
              <a:rPr lang="en-US" dirty="0"/>
              <a:t>existing </a:t>
            </a:r>
            <a:r>
              <a:rPr lang="en-US" dirty="0" smtClean="0"/>
              <a:t>validator(</a:t>
            </a:r>
            <a:r>
              <a:rPr lang="en-US" dirty="0" err="1" smtClean="0"/>
              <a:t>url</a:t>
            </a:r>
            <a:r>
              <a:rPr lang="en-US" dirty="0" smtClean="0"/>
              <a:t>, </a:t>
            </a:r>
            <a:r>
              <a:rPr lang="en-US" dirty="0"/>
              <a:t>for example), you will need to require the </a:t>
            </a:r>
            <a:r>
              <a:rPr lang="en-US" dirty="0" err="1"/>
              <a:t>NgModelController</a:t>
            </a:r>
            <a:r>
              <a:rPr lang="en-US" dirty="0"/>
              <a:t> (as </a:t>
            </a:r>
            <a:r>
              <a:rPr lang="en-US" dirty="0" err="1"/>
              <a:t>ngModel</a:t>
            </a:r>
            <a:r>
              <a:rPr lang="en-US" dirty="0"/>
              <a:t>) and then interact with </a:t>
            </a:r>
            <a:r>
              <a:rPr lang="en-US" dirty="0" smtClean="0"/>
              <a:t>the provided validator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217</a:t>
            </a:fld>
            <a:endParaRPr lang="en-US"/>
          </a:p>
        </p:txBody>
      </p:sp>
    </p:spTree>
    <p:extLst>
      <p:ext uri="{BB962C8B-B14F-4D97-AF65-F5344CB8AC3E}">
        <p14:creationId xmlns:p14="http://schemas.microsoft.com/office/powerpoint/2010/main" val="780991423"/>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Revising </a:t>
            </a:r>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a:t>Angular form </a:t>
            </a:r>
            <a:r>
              <a:rPr lang="en-US" dirty="0" smtClean="0"/>
              <a:t>inputs have </a:t>
            </a:r>
            <a:r>
              <a:rPr lang="en-US" dirty="0"/>
              <a:t>a </a:t>
            </a:r>
            <a:r>
              <a:rPr lang="en-US" b="1" dirty="0"/>
              <a:t>$validators</a:t>
            </a:r>
            <a:r>
              <a:rPr lang="en-US" dirty="0"/>
              <a:t> </a:t>
            </a:r>
            <a:r>
              <a:rPr lang="en-US" dirty="0" smtClean="0"/>
              <a:t>property as a result of using the </a:t>
            </a:r>
            <a:r>
              <a:rPr lang="en-US" b="1" dirty="0" smtClean="0"/>
              <a:t>ng-model</a:t>
            </a:r>
            <a:r>
              <a:rPr lang="en-US" dirty="0"/>
              <a:t> </a:t>
            </a:r>
            <a:r>
              <a:rPr lang="en-US" dirty="0" smtClean="0"/>
              <a:t>directive</a:t>
            </a:r>
            <a:endParaRPr lang="en-US" dirty="0"/>
          </a:p>
          <a:p>
            <a:r>
              <a:rPr lang="en-US" dirty="0"/>
              <a:t>Members of the </a:t>
            </a:r>
            <a:r>
              <a:rPr lang="en-US" b="1" dirty="0"/>
              <a:t>$validators</a:t>
            </a:r>
            <a:r>
              <a:rPr lang="en-US" dirty="0"/>
              <a:t> object are functions which return true for valid and false for invalid</a:t>
            </a:r>
          </a:p>
          <a:p>
            <a:r>
              <a:rPr lang="en-US" dirty="0"/>
              <a:t>The function is passed, in order, the </a:t>
            </a:r>
            <a:r>
              <a:rPr lang="en-US" b="1" dirty="0" err="1"/>
              <a:t>modelValue</a:t>
            </a:r>
            <a:r>
              <a:rPr lang="en-US" b="1" dirty="0"/>
              <a:t> </a:t>
            </a:r>
            <a:r>
              <a:rPr lang="en-US" dirty="0"/>
              <a:t>and the </a:t>
            </a:r>
            <a:r>
              <a:rPr lang="en-US" b="1" dirty="0" err="1"/>
              <a:t>viewValue</a:t>
            </a:r>
            <a:r>
              <a:rPr lang="en-US" b="1" dirty="0"/>
              <a:t> </a:t>
            </a:r>
            <a:r>
              <a:rPr lang="en-US" dirty="0"/>
              <a:t>for the form widget</a:t>
            </a:r>
          </a:p>
          <a:p>
            <a:r>
              <a:rPr lang="en-US" dirty="0"/>
              <a:t>When the form widget's validation is checked, Angular iterates over all the elements in </a:t>
            </a:r>
            <a:r>
              <a:rPr lang="en-US" b="1" dirty="0"/>
              <a:t>$validators</a:t>
            </a:r>
            <a:r>
              <a:rPr lang="en-US" dirty="0"/>
              <a:t>, invoking each one</a:t>
            </a:r>
          </a:p>
          <a:p>
            <a:r>
              <a:rPr lang="en-US" dirty="0"/>
              <a:t>Any false (invalid) values wind up in </a:t>
            </a:r>
            <a:r>
              <a:rPr lang="en-US" b="1" dirty="0" err="1" smtClean="0"/>
              <a:t>input.$</a:t>
            </a:r>
            <a:r>
              <a:rPr lang="en-US" b="1" dirty="0" err="1"/>
              <a:t>error</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218</a:t>
            </a:fld>
            <a:endParaRPr lang="en-US"/>
          </a:p>
        </p:txBody>
      </p:sp>
    </p:spTree>
    <p:extLst>
      <p:ext uri="{BB962C8B-B14F-4D97-AF65-F5344CB8AC3E}">
        <p14:creationId xmlns:p14="http://schemas.microsoft.com/office/powerpoint/2010/main" val="1538676927"/>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Validators</a:t>
            </a:r>
            <a:endParaRPr lang="en-US" dirty="0"/>
          </a:p>
        </p:txBody>
      </p:sp>
      <p:sp>
        <p:nvSpPr>
          <p:cNvPr id="3" name="Content Placeholder 2"/>
          <p:cNvSpPr>
            <a:spLocks noGrp="1"/>
          </p:cNvSpPr>
          <p:nvPr>
            <p:ph idx="1"/>
          </p:nvPr>
        </p:nvSpPr>
        <p:spPr/>
        <p:txBody>
          <a:bodyPr>
            <a:normAutofit/>
          </a:bodyPr>
          <a:lstStyle/>
          <a:p>
            <a:r>
              <a:rPr lang="en-US" dirty="0"/>
              <a:t>It is also possible to have asynchronous validators (think of a form field which needs to check values against the </a:t>
            </a:r>
            <a:r>
              <a:rPr lang="en-US" dirty="0" smtClean="0"/>
              <a:t>server for </a:t>
            </a:r>
            <a:r>
              <a:rPr lang="en-US" dirty="0"/>
              <a:t>instance</a:t>
            </a:r>
            <a:r>
              <a:rPr lang="en-US" dirty="0" smtClean="0"/>
              <a:t>)</a:t>
            </a:r>
          </a:p>
          <a:p>
            <a:r>
              <a:rPr lang="en-US" dirty="0" smtClean="0"/>
              <a:t>In the event your validation requires data from the server, you can leverage the </a:t>
            </a:r>
            <a:r>
              <a:rPr lang="en-US" b="1" dirty="0" smtClean="0"/>
              <a:t>$</a:t>
            </a:r>
            <a:r>
              <a:rPr lang="en-US" b="1" dirty="0" err="1" smtClean="0"/>
              <a:t>asyncValidators</a:t>
            </a:r>
            <a:r>
              <a:rPr lang="en-US" b="1" dirty="0" smtClean="0"/>
              <a:t> </a:t>
            </a:r>
            <a:r>
              <a:rPr lang="en-US" dirty="0" smtClean="0"/>
              <a:t>property instead of the </a:t>
            </a:r>
            <a:r>
              <a:rPr lang="en-US" b="1" dirty="0" smtClean="0"/>
              <a:t>$validators</a:t>
            </a:r>
            <a:r>
              <a:rPr lang="en-US" dirty="0" smtClean="0"/>
              <a:t> property.</a:t>
            </a:r>
          </a:p>
          <a:p>
            <a:r>
              <a:rPr lang="en-US" dirty="0" smtClean="0"/>
              <a:t>The major difference is that we return a promise object instead </a:t>
            </a:r>
            <a:r>
              <a:rPr lang="en-US" dirty="0"/>
              <a:t>of returning true or </a:t>
            </a:r>
            <a:r>
              <a:rPr lang="en-US" dirty="0" smtClean="0"/>
              <a:t>false</a:t>
            </a:r>
          </a:p>
          <a:p>
            <a:r>
              <a:rPr lang="en-US" dirty="0" smtClean="0"/>
              <a:t>The </a:t>
            </a:r>
            <a:r>
              <a:rPr lang="en-US" dirty="0"/>
              <a:t>promise </a:t>
            </a:r>
            <a:r>
              <a:rPr lang="en-US" dirty="0" smtClean="0"/>
              <a:t>will invoke </a:t>
            </a:r>
            <a:r>
              <a:rPr lang="en-US" b="1" dirty="0" smtClean="0"/>
              <a:t>resolve</a:t>
            </a:r>
            <a:r>
              <a:rPr lang="en-US" b="1" dirty="0"/>
              <a:t>()</a:t>
            </a:r>
            <a:r>
              <a:rPr lang="en-US" dirty="0"/>
              <a:t> when </a:t>
            </a:r>
            <a:r>
              <a:rPr lang="en-US" dirty="0" smtClean="0"/>
              <a:t>valid </a:t>
            </a:r>
            <a:r>
              <a:rPr lang="en-US" dirty="0"/>
              <a:t>and </a:t>
            </a:r>
            <a:r>
              <a:rPr lang="en-US" b="1" dirty="0"/>
              <a:t>reject()</a:t>
            </a:r>
            <a:r>
              <a:rPr lang="en-US" dirty="0"/>
              <a:t> when invalid</a:t>
            </a:r>
          </a:p>
          <a:p>
            <a:r>
              <a:rPr lang="en-US" dirty="0" smtClean="0"/>
              <a:t>Any pending </a:t>
            </a:r>
            <a:r>
              <a:rPr lang="en-US" b="1" dirty="0" smtClean="0"/>
              <a:t>$</a:t>
            </a:r>
            <a:r>
              <a:rPr lang="en-US" b="1" dirty="0" err="1" smtClean="0"/>
              <a:t>asyncValidators</a:t>
            </a:r>
            <a:r>
              <a:rPr lang="en-US" b="1" dirty="0" smtClean="0"/>
              <a:t> </a:t>
            </a:r>
            <a:r>
              <a:rPr lang="en-US" dirty="0" smtClean="0"/>
              <a:t>can </a:t>
            </a:r>
            <a:r>
              <a:rPr lang="en-US" dirty="0"/>
              <a:t>be accessed on </a:t>
            </a:r>
            <a:r>
              <a:rPr lang="en-US" b="1" dirty="0" err="1"/>
              <a:t>NgModelController</a:t>
            </a:r>
            <a:r>
              <a:rPr lang="en-US" b="1" dirty="0"/>
              <a:t>.$pending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219</a:t>
            </a:fld>
            <a:endParaRPr lang="en-US"/>
          </a:p>
        </p:txBody>
      </p:sp>
    </p:spTree>
    <p:extLst>
      <p:ext uri="{BB962C8B-B14F-4D97-AF65-F5344CB8AC3E}">
        <p14:creationId xmlns:p14="http://schemas.microsoft.com/office/powerpoint/2010/main" val="848223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Template</a:t>
            </a:r>
            <a:endParaRPr lang="en-US" dirty="0"/>
          </a:p>
        </p:txBody>
      </p:sp>
      <p:sp>
        <p:nvSpPr>
          <p:cNvPr id="3" name="Content Placeholder 2"/>
          <p:cNvSpPr>
            <a:spLocks noGrp="1"/>
          </p:cNvSpPr>
          <p:nvPr>
            <p:ph idx="1"/>
          </p:nvPr>
        </p:nvSpPr>
        <p:spPr/>
        <p:txBody>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&lt;!DOCTYPE html&gt;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 </a:t>
            </a:r>
            <a:r>
              <a:rPr lang="en-US" b="1" dirty="0">
                <a:solidFill>
                  <a:prstClr val="black"/>
                </a:solidFill>
                <a:latin typeface="Courier New" pitchFamily="49" charset="0"/>
                <a:cs typeface="Courier New" pitchFamily="49" charset="0"/>
              </a:rPr>
              <a:t>ng-app</a:t>
            </a:r>
            <a:r>
              <a:rPr lang="en-US" dirty="0">
                <a:solidFill>
                  <a:prstClr val="black"/>
                </a:solidFill>
                <a:latin typeface="Courier New" pitchFamily="49" charset="0"/>
                <a:cs typeface="Courier New" pitchFamily="49" charset="0"/>
              </a:rPr>
              <a: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&lt;title&gt;Standard </a:t>
            </a:r>
            <a:r>
              <a:rPr lang="en-US" dirty="0" err="1">
                <a:solidFill>
                  <a:prstClr val="black"/>
                </a:solidFill>
                <a:latin typeface="Courier New" pitchFamily="49" charset="0"/>
                <a:cs typeface="Courier New" pitchFamily="49" charset="0"/>
              </a:rPr>
              <a:t>index.html</a:t>
            </a:r>
            <a:r>
              <a:rPr lang="en-US" dirty="0">
                <a:solidFill>
                  <a:prstClr val="black"/>
                </a:solidFill>
                <a:latin typeface="Courier New" pitchFamily="49" charset="0"/>
                <a:cs typeface="Courier New" pitchFamily="49" charset="0"/>
              </a:rPr>
              <a:t> file for Angular&lt;/title&gt;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&lt;script </a:t>
            </a:r>
            <a:r>
              <a:rPr lang="en-US" dirty="0" err="1">
                <a:solidFill>
                  <a:prstClr val="black"/>
                </a:solidFill>
                <a:latin typeface="Courier New" pitchFamily="49" charset="0"/>
                <a:cs typeface="Courier New" pitchFamily="49" charset="0"/>
              </a:rPr>
              <a:t>src</a:t>
            </a:r>
            <a:r>
              <a:rPr lang="en-US" dirty="0">
                <a:solidFill>
                  <a:prstClr val="black"/>
                </a:solidFill>
                <a:latin typeface="Courier New" pitchFamily="49" charset="0"/>
                <a:cs typeface="Courier New" pitchFamily="49" charset="0"/>
              </a:rPr>
              <a:t>="/common/</a:t>
            </a:r>
            <a:r>
              <a:rPr lang="en-US" dirty="0" err="1">
                <a:solidFill>
                  <a:prstClr val="black"/>
                </a:solidFill>
                <a:latin typeface="Courier New" pitchFamily="49" charset="0"/>
                <a:cs typeface="Courier New" pitchFamily="49" charset="0"/>
              </a:rPr>
              <a:t>js</a:t>
            </a:r>
            <a:r>
              <a:rPr lang="en-US" dirty="0">
                <a:solidFill>
                  <a:prstClr val="black"/>
                </a:solidFill>
                <a:latin typeface="Courier New" pitchFamily="49" charset="0"/>
                <a:cs typeface="Courier New" pitchFamily="49" charset="0"/>
              </a:rPr>
              <a:t>/angular/</a:t>
            </a:r>
            <a:r>
              <a:rPr lang="en-US" dirty="0" err="1">
                <a:solidFill>
                  <a:prstClr val="black"/>
                </a:solidFill>
                <a:latin typeface="Courier New" pitchFamily="49" charset="0"/>
                <a:cs typeface="Courier New" pitchFamily="49" charset="0"/>
              </a:rPr>
              <a:t>angular.js</a:t>
            </a:r>
            <a:r>
              <a:rPr lang="en-US"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&lt;/html&gt;</a:t>
            </a:r>
          </a:p>
        </p:txBody>
      </p:sp>
      <p:sp>
        <p:nvSpPr>
          <p:cNvPr id="4" name="TextBox 3"/>
          <p:cNvSpPr txBox="1"/>
          <p:nvPr/>
        </p:nvSpPr>
        <p:spPr>
          <a:xfrm>
            <a:off x="1097280" y="5499762"/>
            <a:ext cx="8453120" cy="369332"/>
          </a:xfrm>
          <a:prstGeom prst="rect">
            <a:avLst/>
          </a:prstGeom>
          <a:noFill/>
        </p:spPr>
        <p:txBody>
          <a:bodyPr wrap="square" rtlCol="0">
            <a:spAutoFit/>
          </a:bodyPr>
          <a:lstStyle/>
          <a:p>
            <a:r>
              <a:rPr lang="en-US" dirty="0">
                <a:hlinkClick r:id="rId2"/>
              </a:rPr>
              <a:t>http://</a:t>
            </a:r>
            <a:r>
              <a:rPr lang="en-US" dirty="0" smtClean="0">
                <a:hlinkClick r:id="rId2"/>
              </a:rPr>
              <a:t>localhost:8080/Intro/Samples/angular-template.html</a:t>
            </a:r>
            <a:endParaRPr lang="en-US" dirty="0" smtClean="0"/>
          </a:p>
        </p:txBody>
      </p:sp>
      <p:sp>
        <p:nvSpPr>
          <p:cNvPr id="5" name="Slide Number Placeholder 4"/>
          <p:cNvSpPr>
            <a:spLocks noGrp="1"/>
          </p:cNvSpPr>
          <p:nvPr>
            <p:ph type="sldNum" sz="quarter" idx="12"/>
          </p:nvPr>
        </p:nvSpPr>
        <p:spPr/>
        <p:txBody>
          <a:bodyPr/>
          <a:lstStyle/>
          <a:p>
            <a:fld id="{B4835A8B-4C3B-9C46-9281-F5EB1FED4738}" type="slidenum">
              <a:rPr lang="en-US" smtClean="0"/>
              <a:t>22</a:t>
            </a:fld>
            <a:endParaRPr lang="en-US"/>
          </a:p>
        </p:txBody>
      </p:sp>
    </p:spTree>
    <p:extLst>
      <p:ext uri="{BB962C8B-B14F-4D97-AF65-F5344CB8AC3E}">
        <p14:creationId xmlns:p14="http://schemas.microsoft.com/office/powerpoint/2010/main" val="1750619239"/>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Custom </a:t>
            </a:r>
            <a:r>
              <a:rPr lang="en-US" dirty="0"/>
              <a:t>V</a:t>
            </a:r>
            <a:r>
              <a:rPr lang="en-US" dirty="0" smtClean="0"/>
              <a:t>alidator</a:t>
            </a:r>
            <a:endParaRPr lang="en-US" dirty="0"/>
          </a:p>
        </p:txBody>
      </p:sp>
      <p:sp>
        <p:nvSpPr>
          <p:cNvPr id="3" name="Content Placeholder 2"/>
          <p:cNvSpPr>
            <a:spLocks noGrp="1"/>
          </p:cNvSpPr>
          <p:nvPr>
            <p:ph idx="1"/>
          </p:nvPr>
        </p:nvSpPr>
        <p:spPr/>
        <p:txBody>
          <a:bodyPr>
            <a:normAutofit/>
          </a:bodyPr>
          <a:lstStyle/>
          <a:p>
            <a:r>
              <a:rPr lang="en-US" dirty="0"/>
              <a:t>You will need to build a directive that has a requirement </a:t>
            </a:r>
            <a:r>
              <a:rPr lang="en-US" b="1" dirty="0" err="1"/>
              <a:t>ngModel</a:t>
            </a:r>
            <a:r>
              <a:rPr lang="en-US" dirty="0"/>
              <a:t> (which is where standard validations live)</a:t>
            </a:r>
          </a:p>
          <a:p>
            <a:r>
              <a:rPr lang="en-US" dirty="0" smtClean="0"/>
              <a:t>You </a:t>
            </a:r>
            <a:r>
              <a:rPr lang="en-US" dirty="0"/>
              <a:t>don't even have to define a controller on your directive</a:t>
            </a:r>
          </a:p>
          <a:p>
            <a:r>
              <a:rPr lang="en-US" dirty="0"/>
              <a:t>Just look for the </a:t>
            </a:r>
            <a:r>
              <a:rPr lang="en-US" b="1" dirty="0" err="1"/>
              <a:t>ngModel</a:t>
            </a:r>
            <a:r>
              <a:rPr lang="en-US" dirty="0"/>
              <a:t> directive in your </a:t>
            </a:r>
            <a:r>
              <a:rPr lang="en-US" b="1" dirty="0"/>
              <a:t>link</a:t>
            </a:r>
            <a:r>
              <a:rPr lang="en-US" dirty="0"/>
              <a:t> function</a:t>
            </a:r>
          </a:p>
          <a:p>
            <a:r>
              <a:rPr lang="en-US" dirty="0"/>
              <a:t>Define a new property on that controller's </a:t>
            </a:r>
            <a:r>
              <a:rPr lang="en-US" b="1" dirty="0"/>
              <a:t>$validators</a:t>
            </a:r>
            <a:r>
              <a:rPr lang="en-US" dirty="0"/>
              <a:t> hash</a:t>
            </a:r>
          </a:p>
          <a:p>
            <a:r>
              <a:rPr lang="en-US" dirty="0"/>
              <a:t>Name it </a:t>
            </a:r>
            <a:r>
              <a:rPr lang="en-US" dirty="0" smtClean="0"/>
              <a:t>appropriately.  Have </a:t>
            </a:r>
            <a:r>
              <a:rPr lang="en-US" dirty="0"/>
              <a:t>it expect a </a:t>
            </a:r>
            <a:r>
              <a:rPr lang="en-US" b="1" dirty="0" err="1"/>
              <a:t>modelValue</a:t>
            </a:r>
            <a:r>
              <a:rPr lang="en-US" dirty="0"/>
              <a:t> and </a:t>
            </a:r>
            <a:r>
              <a:rPr lang="en-US" b="1" dirty="0" err="1"/>
              <a:t>viewValue</a:t>
            </a:r>
            <a:endParaRPr lang="en-US" b="1" dirty="0"/>
          </a:p>
          <a:p>
            <a:r>
              <a:rPr lang="en-US" dirty="0"/>
              <a:t>It should return true or false according to whether it passes validity tests</a:t>
            </a:r>
          </a:p>
        </p:txBody>
      </p:sp>
      <p:sp>
        <p:nvSpPr>
          <p:cNvPr id="4" name="Slide Number Placeholder 3"/>
          <p:cNvSpPr>
            <a:spLocks noGrp="1"/>
          </p:cNvSpPr>
          <p:nvPr>
            <p:ph type="sldNum" sz="quarter" idx="12"/>
          </p:nvPr>
        </p:nvSpPr>
        <p:spPr/>
        <p:txBody>
          <a:bodyPr/>
          <a:lstStyle/>
          <a:p>
            <a:fld id="{B4835A8B-4C3B-9C46-9281-F5EB1FED4738}" type="slidenum">
              <a:rPr lang="en-US" smtClean="0"/>
              <a:t>220</a:t>
            </a:fld>
            <a:endParaRPr lang="en-US"/>
          </a:p>
        </p:txBody>
      </p:sp>
    </p:spTree>
    <p:extLst>
      <p:ext uri="{BB962C8B-B14F-4D97-AF65-F5344CB8AC3E}">
        <p14:creationId xmlns:p14="http://schemas.microsoft.com/office/powerpoint/2010/main" val="24393603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Existing Validations</a:t>
            </a:r>
            <a:endParaRPr lang="en-US" dirty="0"/>
          </a:p>
        </p:txBody>
      </p:sp>
      <p:sp>
        <p:nvSpPr>
          <p:cNvPr id="3" name="Content Placeholder 2"/>
          <p:cNvSpPr>
            <a:spLocks noGrp="1"/>
          </p:cNvSpPr>
          <p:nvPr>
            <p:ph idx="1"/>
          </p:nvPr>
        </p:nvSpPr>
        <p:spPr/>
        <p:txBody>
          <a:bodyPr>
            <a:normAutofit/>
          </a:bodyPr>
          <a:lstStyle/>
          <a:p>
            <a:r>
              <a:rPr lang="en-US" dirty="0" smtClean="0"/>
              <a:t>You will need to make sure that your directive has a requirement </a:t>
            </a:r>
            <a:r>
              <a:rPr lang="en-US" b="1" dirty="0" err="1"/>
              <a:t>ngModel</a:t>
            </a:r>
            <a:r>
              <a:rPr lang="en-US" dirty="0"/>
              <a:t> (which is where standard validations live)</a:t>
            </a:r>
          </a:p>
          <a:p>
            <a:r>
              <a:rPr lang="en-US" dirty="0"/>
              <a:t>In the linking functions, check for the </a:t>
            </a:r>
            <a:r>
              <a:rPr lang="en-US" dirty="0" smtClean="0"/>
              <a:t>controller </a:t>
            </a:r>
            <a:r>
              <a:rPr lang="en-US" dirty="0"/>
              <a:t>and then look for the controller's </a:t>
            </a:r>
            <a:r>
              <a:rPr lang="en-US" b="1" dirty="0"/>
              <a:t>$validators</a:t>
            </a:r>
            <a:r>
              <a:rPr lang="en-US" dirty="0"/>
              <a:t> property</a:t>
            </a:r>
          </a:p>
          <a:p>
            <a:r>
              <a:rPr lang="en-US" dirty="0"/>
              <a:t>Override the appropriate named validator ('email' in this case)</a:t>
            </a:r>
          </a:p>
          <a:p>
            <a:r>
              <a:rPr lang="en-US" dirty="0"/>
              <a:t>Provide a function which returns true or false based on validity</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221</a:t>
            </a:fld>
            <a:endParaRPr lang="en-US"/>
          </a:p>
        </p:txBody>
      </p:sp>
    </p:spTree>
    <p:extLst>
      <p:ext uri="{BB962C8B-B14F-4D97-AF65-F5344CB8AC3E}">
        <p14:creationId xmlns:p14="http://schemas.microsoft.com/office/powerpoint/2010/main" val="161047231"/>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222</a:t>
            </a:fld>
            <a:endParaRPr lang="en-US"/>
          </a:p>
        </p:txBody>
      </p:sp>
    </p:spTree>
    <p:extLst>
      <p:ext uri="{BB962C8B-B14F-4D97-AF65-F5344CB8AC3E}">
        <p14:creationId xmlns:p14="http://schemas.microsoft.com/office/powerpoint/2010/main" val="53138365"/>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223</a:t>
            </a:fld>
            <a:endParaRPr lang="en-US"/>
          </a:p>
        </p:txBody>
      </p:sp>
    </p:spTree>
    <p:extLst>
      <p:ext uri="{BB962C8B-B14F-4D97-AF65-F5344CB8AC3E}">
        <p14:creationId xmlns:p14="http://schemas.microsoft.com/office/powerpoint/2010/main" val="594997604"/>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Testing</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224</a:t>
            </a:fld>
            <a:endParaRPr lang="en-US"/>
          </a:p>
        </p:txBody>
      </p:sp>
    </p:spTree>
    <p:extLst>
      <p:ext uri="{BB962C8B-B14F-4D97-AF65-F5344CB8AC3E}">
        <p14:creationId xmlns:p14="http://schemas.microsoft.com/office/powerpoint/2010/main" val="523248619"/>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Testing</a:t>
            </a:r>
            <a:endParaRPr lang="en-US" dirty="0"/>
          </a:p>
        </p:txBody>
      </p:sp>
      <p:sp>
        <p:nvSpPr>
          <p:cNvPr id="3" name="Content Placeholder 2"/>
          <p:cNvSpPr>
            <a:spLocks noGrp="1"/>
          </p:cNvSpPr>
          <p:nvPr>
            <p:ph idx="1"/>
          </p:nvPr>
        </p:nvSpPr>
        <p:spPr/>
        <p:txBody>
          <a:bodyPr>
            <a:normAutofit/>
          </a:bodyPr>
          <a:lstStyle/>
          <a:p>
            <a:r>
              <a:rPr lang="en-US" dirty="0" smtClean="0"/>
              <a:t>Protractor</a:t>
            </a:r>
            <a:r>
              <a:rPr lang="en-US" dirty="0"/>
              <a:t>, which is now the standard UI tester for Angular </a:t>
            </a:r>
            <a:r>
              <a:rPr lang="en-US" dirty="0" smtClean="0"/>
              <a:t>apps, was originally developed by the Angular team and has now been spun off into its own project</a:t>
            </a:r>
          </a:p>
          <a:p>
            <a:r>
              <a:rPr lang="en-US" dirty="0" smtClean="0"/>
              <a:t>Protractor requires the following:</a:t>
            </a:r>
          </a:p>
          <a:p>
            <a:pPr lvl="1"/>
            <a:r>
              <a:rPr lang="en-US" dirty="0" err="1" smtClean="0"/>
              <a:t>Node.js</a:t>
            </a:r>
            <a:endParaRPr lang="en-US" dirty="0" smtClean="0"/>
          </a:p>
          <a:p>
            <a:pPr lvl="1"/>
            <a:r>
              <a:rPr lang="en-US" dirty="0" smtClean="0"/>
              <a:t>Java 1.7 being installed and available on your PATH</a:t>
            </a:r>
          </a:p>
          <a:p>
            <a:pPr lvl="1"/>
            <a:r>
              <a:rPr lang="en-US" dirty="0" smtClean="0"/>
              <a:t>Selenium Server</a:t>
            </a:r>
            <a:endParaRPr lang="en-US" dirty="0"/>
          </a:p>
          <a:p>
            <a:r>
              <a:rPr lang="en-US" dirty="0" smtClean="0"/>
              <a:t>Protractor </a:t>
            </a:r>
            <a:r>
              <a:rPr lang="en-US" dirty="0"/>
              <a:t>provides drivers for </a:t>
            </a:r>
            <a:r>
              <a:rPr lang="en-US" dirty="0" smtClean="0"/>
              <a:t>working with </a:t>
            </a:r>
            <a:r>
              <a:rPr lang="en-US" dirty="0"/>
              <a:t>Chrome, Firefox, and Internet Explorer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225</a:t>
            </a:fld>
            <a:endParaRPr lang="en-US"/>
          </a:p>
        </p:txBody>
      </p:sp>
    </p:spTree>
    <p:extLst>
      <p:ext uri="{BB962C8B-B14F-4D97-AF65-F5344CB8AC3E}">
        <p14:creationId xmlns:p14="http://schemas.microsoft.com/office/powerpoint/2010/main" val="1844270748"/>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Protractor</a:t>
            </a:r>
            <a:endParaRPr lang="en-US" dirty="0"/>
          </a:p>
        </p:txBody>
      </p:sp>
      <p:sp>
        <p:nvSpPr>
          <p:cNvPr id="3" name="Content Placeholder 2"/>
          <p:cNvSpPr>
            <a:spLocks noGrp="1"/>
          </p:cNvSpPr>
          <p:nvPr>
            <p:ph idx="1"/>
          </p:nvPr>
        </p:nvSpPr>
        <p:spPr/>
        <p:txBody>
          <a:bodyPr/>
          <a:lstStyle/>
          <a:p>
            <a:r>
              <a:rPr lang="en-US" dirty="0" smtClean="0"/>
              <a:t>You will first need to make sure that you’ve installed </a:t>
            </a:r>
            <a:r>
              <a:rPr lang="en-US" dirty="0"/>
              <a:t>Node.js and </a:t>
            </a:r>
            <a:r>
              <a:rPr lang="en-US" dirty="0" smtClean="0"/>
              <a:t>java</a:t>
            </a:r>
          </a:p>
          <a:p>
            <a:pPr marL="292608" lvl="1" indent="0">
              <a:buNone/>
            </a:pPr>
            <a:r>
              <a:rPr lang="en-US" sz="2200" b="1" dirty="0" err="1" smtClean="0"/>
              <a:t>npm</a:t>
            </a:r>
            <a:r>
              <a:rPr lang="en-US" sz="2200" b="1" dirty="0" smtClean="0"/>
              <a:t> </a:t>
            </a:r>
            <a:r>
              <a:rPr lang="en-US" sz="2200" b="1" dirty="0"/>
              <a:t>install protractor -g</a:t>
            </a:r>
            <a:endParaRPr lang="en-US" b="1" dirty="0"/>
          </a:p>
          <a:p>
            <a:r>
              <a:rPr lang="en-US" dirty="0" smtClean="0"/>
              <a:t>After the install, you will have access to the </a:t>
            </a:r>
            <a:r>
              <a:rPr lang="en-US" b="1" dirty="0" err="1" smtClean="0"/>
              <a:t>webdriver</a:t>
            </a:r>
            <a:r>
              <a:rPr lang="en-US" b="1" dirty="0" smtClean="0"/>
              <a:t>-manager </a:t>
            </a:r>
            <a:r>
              <a:rPr lang="en-US" dirty="0" smtClean="0"/>
              <a:t>script which is the wrapper for Selenium Server</a:t>
            </a:r>
          </a:p>
          <a:p>
            <a:pPr lvl="1"/>
            <a:r>
              <a:rPr lang="en-US" dirty="0" smtClean="0"/>
              <a:t>In order to update the server, you will need to run; </a:t>
            </a:r>
            <a:r>
              <a:rPr lang="en-US" b="1" dirty="0" err="1" smtClean="0"/>
              <a:t>webdriver</a:t>
            </a:r>
            <a:r>
              <a:rPr lang="en-US" b="1" dirty="0" smtClean="0"/>
              <a:t>-manager </a:t>
            </a:r>
            <a:r>
              <a:rPr lang="en-US" b="1" dirty="0"/>
              <a:t>update</a:t>
            </a:r>
          </a:p>
          <a:p>
            <a:r>
              <a:rPr lang="en-US" dirty="0"/>
              <a:t>You </a:t>
            </a:r>
            <a:r>
              <a:rPr lang="en-US" u="sng" dirty="0"/>
              <a:t>must</a:t>
            </a:r>
            <a:r>
              <a:rPr lang="en-US" dirty="0"/>
              <a:t> </a:t>
            </a:r>
            <a:r>
              <a:rPr lang="en-US" dirty="0" smtClean="0"/>
              <a:t> run the update as </a:t>
            </a:r>
            <a:r>
              <a:rPr lang="en-US" dirty="0"/>
              <a:t>part of Protractor's </a:t>
            </a:r>
            <a:r>
              <a:rPr lang="en-US" dirty="0" smtClean="0"/>
              <a:t>setup.  It sets up Selenium and Chrome </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226</a:t>
            </a:fld>
            <a:endParaRPr lang="en-US"/>
          </a:p>
        </p:txBody>
      </p:sp>
    </p:spTree>
    <p:extLst>
      <p:ext uri="{BB962C8B-B14F-4D97-AF65-F5344CB8AC3E}">
        <p14:creationId xmlns:p14="http://schemas.microsoft.com/office/powerpoint/2010/main" val="2076924090"/>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Protractor</a:t>
            </a:r>
            <a:endParaRPr lang="en-US" dirty="0"/>
          </a:p>
        </p:txBody>
      </p:sp>
      <p:sp>
        <p:nvSpPr>
          <p:cNvPr id="3" name="Content Placeholder 2"/>
          <p:cNvSpPr>
            <a:spLocks noGrp="1"/>
          </p:cNvSpPr>
          <p:nvPr>
            <p:ph idx="1"/>
          </p:nvPr>
        </p:nvSpPr>
        <p:spPr/>
        <p:txBody>
          <a:bodyPr>
            <a:normAutofit/>
          </a:bodyPr>
          <a:lstStyle/>
          <a:p>
            <a:r>
              <a:rPr lang="en-US" dirty="0"/>
              <a:t>Once Selenium has updated, you can </a:t>
            </a:r>
            <a:r>
              <a:rPr lang="en-US" dirty="0" smtClean="0"/>
              <a:t>launch it using the following command:</a:t>
            </a:r>
          </a:p>
          <a:p>
            <a:pPr marL="292608" lvl="1" indent="0">
              <a:buNone/>
            </a:pPr>
            <a:r>
              <a:rPr lang="en-US" b="1" dirty="0" err="1" smtClean="0"/>
              <a:t>webdriver</a:t>
            </a:r>
            <a:r>
              <a:rPr lang="en-US" b="1" dirty="0" smtClean="0"/>
              <a:t>-manager start</a:t>
            </a:r>
            <a:endParaRPr lang="en-US" dirty="0" smtClean="0"/>
          </a:p>
          <a:p>
            <a:r>
              <a:rPr lang="en-US" dirty="0" smtClean="0"/>
              <a:t>Next, launch protractor by executing the following:</a:t>
            </a:r>
            <a:endParaRPr lang="en-US" dirty="0"/>
          </a:p>
          <a:p>
            <a:pPr marL="292608" lvl="1" indent="0">
              <a:buNone/>
            </a:pPr>
            <a:r>
              <a:rPr lang="en-US" b="1" dirty="0"/>
              <a:t>protractor &lt;</a:t>
            </a:r>
            <a:r>
              <a:rPr lang="en-US" b="1" dirty="0" err="1"/>
              <a:t>config</a:t>
            </a:r>
            <a:r>
              <a:rPr lang="en-US" b="1" dirty="0"/>
              <a:t> file&gt;</a:t>
            </a:r>
          </a:p>
          <a:p>
            <a:r>
              <a:rPr lang="en-US" dirty="0" smtClean="0"/>
              <a:t>Protractor does </a:t>
            </a:r>
            <a:r>
              <a:rPr lang="en-US" dirty="0"/>
              <a:t>not </a:t>
            </a:r>
            <a:r>
              <a:rPr lang="en-US" dirty="0" smtClean="0"/>
              <a:t>have </a:t>
            </a:r>
            <a:r>
              <a:rPr lang="en-US" dirty="0"/>
              <a:t>a tool for generating a </a:t>
            </a:r>
            <a:r>
              <a:rPr lang="en-US" dirty="0" err="1"/>
              <a:t>config</a:t>
            </a:r>
            <a:r>
              <a:rPr lang="en-US" dirty="0"/>
              <a:t> </a:t>
            </a:r>
            <a:r>
              <a:rPr lang="en-US" dirty="0" smtClean="0"/>
              <a:t>file </a:t>
            </a:r>
            <a:endParaRPr lang="en-US" dirty="0"/>
          </a:p>
          <a:p>
            <a:r>
              <a:rPr lang="en-US" dirty="0" smtClean="0"/>
              <a:t>It is recommended that you check out/copy </a:t>
            </a:r>
            <a:r>
              <a:rPr lang="en-US" dirty="0"/>
              <a:t>the reference </a:t>
            </a:r>
            <a:r>
              <a:rPr lang="en-US" dirty="0" err="1"/>
              <a:t>config</a:t>
            </a:r>
            <a:r>
              <a:rPr lang="en-US" dirty="0"/>
              <a:t> file (</a:t>
            </a:r>
            <a:r>
              <a:rPr lang="en-US" b="1" dirty="0"/>
              <a:t>protractor/docs/</a:t>
            </a:r>
            <a:r>
              <a:rPr lang="en-US" b="1" dirty="0" err="1"/>
              <a:t>referenceConf.js</a:t>
            </a:r>
            <a:r>
              <a:rPr lang="en-US" dirty="0"/>
              <a:t>) from </a:t>
            </a:r>
            <a:r>
              <a:rPr lang="en-US" dirty="0" err="1"/>
              <a:t>GitHub</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227</a:t>
            </a:fld>
            <a:endParaRPr lang="en-US"/>
          </a:p>
        </p:txBody>
      </p:sp>
    </p:spTree>
    <p:extLst>
      <p:ext uri="{BB962C8B-B14F-4D97-AF65-F5344CB8AC3E}">
        <p14:creationId xmlns:p14="http://schemas.microsoft.com/office/powerpoint/2010/main" val="287696398"/>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Protractor And Jasmine</a:t>
            </a:r>
            <a:endParaRPr lang="en-US" dirty="0"/>
          </a:p>
        </p:txBody>
      </p:sp>
      <p:sp>
        <p:nvSpPr>
          <p:cNvPr id="3" name="Content Placeholder 2"/>
          <p:cNvSpPr>
            <a:spLocks noGrp="1"/>
          </p:cNvSpPr>
          <p:nvPr>
            <p:ph idx="1"/>
          </p:nvPr>
        </p:nvSpPr>
        <p:spPr/>
        <p:txBody>
          <a:bodyPr/>
          <a:lstStyle/>
          <a:p>
            <a:r>
              <a:rPr lang="en-US" dirty="0" smtClean="0"/>
              <a:t>Protractor, by default, uses Jasmine 1.3 </a:t>
            </a:r>
            <a:r>
              <a:rPr lang="en-US" dirty="0"/>
              <a:t>to write Protractor tests</a:t>
            </a:r>
          </a:p>
          <a:p>
            <a:r>
              <a:rPr lang="en-US" dirty="0" smtClean="0"/>
              <a:t>If you’d like to use a newer version of Jasmine, you can specify this in the </a:t>
            </a:r>
            <a:r>
              <a:rPr lang="en-US" dirty="0" err="1" smtClean="0"/>
              <a:t>config</a:t>
            </a:r>
            <a:r>
              <a:rPr lang="en-US" dirty="0" smtClean="0"/>
              <a:t> file</a:t>
            </a:r>
          </a:p>
          <a:p>
            <a:pPr lvl="1"/>
            <a:r>
              <a:rPr lang="en-US" dirty="0" smtClean="0"/>
              <a:t>This will provide you the ability to access newer features</a:t>
            </a:r>
            <a:endParaRPr lang="en-US" dirty="0"/>
          </a:p>
          <a:p>
            <a:r>
              <a:rPr lang="en-US" dirty="0"/>
              <a:t>Set options for Jasmine by passing a </a:t>
            </a:r>
            <a:r>
              <a:rPr lang="en-US" dirty="0" err="1"/>
              <a:t>jasmineNodeOpts</a:t>
            </a:r>
            <a:r>
              <a:rPr lang="en-US" dirty="0"/>
              <a:t> </a:t>
            </a:r>
            <a:r>
              <a:rPr lang="en-US" dirty="0" err="1"/>
              <a:t>config</a:t>
            </a:r>
            <a:r>
              <a:rPr lang="en-US" dirty="0"/>
              <a:t>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228</a:t>
            </a:fld>
            <a:endParaRPr lang="en-US"/>
          </a:p>
        </p:txBody>
      </p:sp>
    </p:spTree>
    <p:extLst>
      <p:ext uri="{BB962C8B-B14F-4D97-AF65-F5344CB8AC3E}">
        <p14:creationId xmlns:p14="http://schemas.microsoft.com/office/powerpoint/2010/main" val="1590964283"/>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a:t>T</a:t>
            </a:r>
            <a:r>
              <a:rPr lang="en-US" dirty="0" smtClean="0"/>
              <a:t>he </a:t>
            </a:r>
            <a:r>
              <a:rPr lang="en-US" dirty="0" err="1"/>
              <a:t>C</a:t>
            </a:r>
            <a:r>
              <a:rPr lang="en-US" dirty="0" err="1" smtClean="0"/>
              <a:t>onfig</a:t>
            </a:r>
            <a:endParaRPr lang="en-US" dirty="0"/>
          </a:p>
        </p:txBody>
      </p:sp>
      <p:sp>
        <p:nvSpPr>
          <p:cNvPr id="3" name="Content Placeholder 2"/>
          <p:cNvSpPr>
            <a:spLocks noGrp="1"/>
          </p:cNvSpPr>
          <p:nvPr>
            <p:ph idx="1"/>
          </p:nvPr>
        </p:nvSpPr>
        <p:spPr/>
        <p:txBody>
          <a:bodyPr>
            <a:normAutofit/>
          </a:bodyPr>
          <a:lstStyle/>
          <a:p>
            <a:r>
              <a:rPr lang="en-US" dirty="0" smtClean="0"/>
              <a:t>The configuration only requires that two options be setup:</a:t>
            </a:r>
            <a:endParaRPr lang="en-US" dirty="0"/>
          </a:p>
          <a:p>
            <a:r>
              <a:rPr lang="en-US" b="1" dirty="0" err="1"/>
              <a:t>seleniumAddress</a:t>
            </a:r>
            <a:r>
              <a:rPr lang="en-US" dirty="0"/>
              <a:t>: The URL </a:t>
            </a:r>
            <a:r>
              <a:rPr lang="en-US" dirty="0" smtClean="0"/>
              <a:t>address that the selenium server is running at</a:t>
            </a:r>
            <a:endParaRPr lang="en-US" dirty="0"/>
          </a:p>
          <a:p>
            <a:r>
              <a:rPr lang="en-US" b="1" dirty="0"/>
              <a:t>specs</a:t>
            </a:r>
            <a:r>
              <a:rPr lang="en-US" dirty="0"/>
              <a:t>: An array of file paths </a:t>
            </a:r>
            <a:r>
              <a:rPr lang="en-US" dirty="0" smtClean="0"/>
              <a:t>to to the test files</a:t>
            </a:r>
            <a:endParaRPr lang="en-US" dirty="0"/>
          </a:p>
          <a:p>
            <a:r>
              <a:rPr lang="en-US" b="1" dirty="0"/>
              <a:t>f</a:t>
            </a:r>
            <a:r>
              <a:rPr lang="en-US" b="1" dirty="0" smtClean="0"/>
              <a:t>ramework: (optional) </a:t>
            </a:r>
          </a:p>
          <a:p>
            <a:pPr lvl="1"/>
            <a:r>
              <a:rPr lang="en-US" dirty="0" smtClean="0"/>
              <a:t>Full support for jasmine</a:t>
            </a:r>
            <a:r>
              <a:rPr lang="en-US" dirty="0"/>
              <a:t>, jasmine2 </a:t>
            </a:r>
          </a:p>
          <a:p>
            <a:pPr lvl="1"/>
            <a:r>
              <a:rPr lang="en-US" dirty="0" smtClean="0"/>
              <a:t>Limited support for mocha </a:t>
            </a:r>
            <a:r>
              <a:rPr lang="en-US" dirty="0"/>
              <a:t>and </a:t>
            </a:r>
            <a:r>
              <a:rPr lang="en-US" dirty="0" smtClean="0"/>
              <a:t>cucumber</a:t>
            </a:r>
            <a:endParaRPr lang="en-US" dirty="0"/>
          </a:p>
          <a:p>
            <a:endParaRPr lang="en-US" dirty="0"/>
          </a:p>
          <a:p>
            <a:r>
              <a:rPr lang="en-US" dirty="0" smtClean="0"/>
              <a:t>Exercise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229</a:t>
            </a:fld>
            <a:endParaRPr lang="en-US"/>
          </a:p>
        </p:txBody>
      </p:sp>
    </p:spTree>
    <p:extLst>
      <p:ext uri="{BB962C8B-B14F-4D97-AF65-F5344CB8AC3E}">
        <p14:creationId xmlns:p14="http://schemas.microsoft.com/office/powerpoint/2010/main" val="21343870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Example</a:t>
            </a:r>
            <a:endParaRPr lang="en-US" dirty="0"/>
          </a:p>
        </p:txBody>
      </p:sp>
      <p:sp>
        <p:nvSpPr>
          <p:cNvPr id="3" name="Content Placeholder 2"/>
          <p:cNvSpPr>
            <a:spLocks noGrp="1"/>
          </p:cNvSpPr>
          <p:nvPr>
            <p:ph idx="1"/>
          </p:nvPr>
        </p:nvSpPr>
        <p:spPr/>
        <p:txBody>
          <a:bodyPr/>
          <a:lstStyle/>
          <a:p>
            <a:r>
              <a:rPr lang="en-US" dirty="0" smtClean="0"/>
              <a:t>Notice how little it took to get us started.</a:t>
            </a:r>
          </a:p>
          <a:p>
            <a:r>
              <a:rPr lang="en-US" dirty="0" smtClean="0"/>
              <a:t>Lets take a look at a simple example that takes advantage of </a:t>
            </a:r>
            <a:r>
              <a:rPr lang="en-US" dirty="0" err="1" smtClean="0"/>
              <a:t>Angular’s</a:t>
            </a:r>
            <a:r>
              <a:rPr lang="en-US" dirty="0" smtClean="0"/>
              <a:t> two-way model binding. </a:t>
            </a:r>
          </a:p>
          <a:p>
            <a:pPr lvl="1"/>
            <a:r>
              <a:rPr lang="en-US" dirty="0" smtClean="0">
                <a:hlinkClick r:id="rId2"/>
              </a:rPr>
              <a:t>http</a:t>
            </a:r>
            <a:r>
              <a:rPr lang="en-US" dirty="0">
                <a:hlinkClick r:id="rId2"/>
              </a:rPr>
              <a:t>://</a:t>
            </a:r>
            <a:r>
              <a:rPr lang="en-US" dirty="0" smtClean="0">
                <a:hlinkClick r:id="rId2"/>
              </a:rPr>
              <a:t>localhost:8080/Intro/Samples/first-example.html</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a:t>
            </a:fld>
            <a:endParaRPr lang="en-US"/>
          </a:p>
        </p:txBody>
      </p:sp>
    </p:spTree>
    <p:extLst>
      <p:ext uri="{BB962C8B-B14F-4D97-AF65-F5344CB8AC3E}">
        <p14:creationId xmlns:p14="http://schemas.microsoft.com/office/powerpoint/2010/main" val="49525697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Exposed </a:t>
            </a:r>
            <a:r>
              <a:rPr lang="en-US" dirty="0"/>
              <a:t>B</a:t>
            </a:r>
            <a:r>
              <a:rPr lang="en-US" dirty="0" smtClean="0"/>
              <a:t>y Protractor</a:t>
            </a:r>
            <a:endParaRPr lang="en-US" dirty="0"/>
          </a:p>
        </p:txBody>
      </p:sp>
      <p:sp>
        <p:nvSpPr>
          <p:cNvPr id="3" name="Content Placeholder 2"/>
          <p:cNvSpPr>
            <a:spLocks noGrp="1"/>
          </p:cNvSpPr>
          <p:nvPr>
            <p:ph idx="1"/>
          </p:nvPr>
        </p:nvSpPr>
        <p:spPr/>
        <p:txBody>
          <a:bodyPr>
            <a:normAutofit/>
          </a:bodyPr>
          <a:lstStyle/>
          <a:p>
            <a:r>
              <a:rPr lang="en-US" b="1" dirty="0"/>
              <a:t>browser</a:t>
            </a:r>
            <a:r>
              <a:rPr lang="en-US" dirty="0"/>
              <a:t>: </a:t>
            </a:r>
            <a:r>
              <a:rPr lang="en-US" dirty="0" smtClean="0"/>
              <a:t>How you work with the browser that is executing your tests</a:t>
            </a:r>
            <a:endParaRPr lang="en-US" dirty="0"/>
          </a:p>
          <a:p>
            <a:pPr lvl="1"/>
            <a:r>
              <a:rPr lang="en-US" dirty="0" smtClean="0"/>
              <a:t>EX. </a:t>
            </a:r>
            <a:r>
              <a:rPr lang="en-US" b="1" dirty="0" err="1" smtClean="0"/>
              <a:t>browser.get</a:t>
            </a:r>
            <a:r>
              <a:rPr lang="en-US" b="1" dirty="0" smtClean="0"/>
              <a:t>(</a:t>
            </a:r>
            <a:r>
              <a:rPr lang="en-US" b="1" dirty="0" err="1" smtClean="0"/>
              <a:t>uri</a:t>
            </a:r>
            <a:r>
              <a:rPr lang="en-US" b="1" dirty="0" smtClean="0"/>
              <a:t>)</a:t>
            </a:r>
            <a:r>
              <a:rPr lang="en-US" dirty="0" smtClean="0"/>
              <a:t> </a:t>
            </a:r>
            <a:r>
              <a:rPr lang="en-US" dirty="0"/>
              <a:t>to load a </a:t>
            </a:r>
            <a:r>
              <a:rPr lang="en-US" dirty="0" smtClean="0"/>
              <a:t>page</a:t>
            </a:r>
            <a:endParaRPr lang="en-US" dirty="0"/>
          </a:p>
          <a:p>
            <a:r>
              <a:rPr lang="en-US" b="1" dirty="0"/>
              <a:t>element</a:t>
            </a:r>
            <a:r>
              <a:rPr lang="en-US" dirty="0"/>
              <a:t>: </a:t>
            </a:r>
            <a:r>
              <a:rPr lang="en-US" dirty="0" smtClean="0"/>
              <a:t>Locates/represents elements within a page</a:t>
            </a:r>
            <a:endParaRPr lang="en-US" dirty="0"/>
          </a:p>
          <a:p>
            <a:r>
              <a:rPr lang="en-US" b="1" dirty="0"/>
              <a:t>by</a:t>
            </a:r>
            <a:r>
              <a:rPr lang="en-US" dirty="0"/>
              <a:t>: </a:t>
            </a:r>
            <a:r>
              <a:rPr lang="en-US" dirty="0" smtClean="0"/>
              <a:t>Search for a series of elements by a given selector</a:t>
            </a:r>
            <a:endParaRPr lang="en-US" dirty="0"/>
          </a:p>
          <a:p>
            <a:r>
              <a:rPr lang="en-US" b="1" dirty="0"/>
              <a:t>protractor</a:t>
            </a:r>
            <a:r>
              <a:rPr lang="en-US" dirty="0"/>
              <a:t>: </a:t>
            </a:r>
            <a:r>
              <a:rPr lang="en-US" dirty="0" smtClean="0"/>
              <a:t>wrapper for the Selenium Server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230</a:t>
            </a:fld>
            <a:endParaRPr lang="en-US"/>
          </a:p>
        </p:txBody>
      </p:sp>
    </p:spTree>
    <p:extLst>
      <p:ext uri="{BB962C8B-B14F-4D97-AF65-F5344CB8AC3E}">
        <p14:creationId xmlns:p14="http://schemas.microsoft.com/office/powerpoint/2010/main" val="1902102816"/>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Elements</a:t>
            </a:r>
            <a:endParaRPr lang="en-US" dirty="0"/>
          </a:p>
        </p:txBody>
      </p:sp>
      <p:sp>
        <p:nvSpPr>
          <p:cNvPr id="3" name="Content Placeholder 2"/>
          <p:cNvSpPr>
            <a:spLocks noGrp="1"/>
          </p:cNvSpPr>
          <p:nvPr>
            <p:ph idx="1"/>
          </p:nvPr>
        </p:nvSpPr>
        <p:spPr/>
        <p:txBody>
          <a:bodyPr>
            <a:normAutofit/>
          </a:bodyPr>
          <a:lstStyle/>
          <a:p>
            <a:r>
              <a:rPr lang="en-US" dirty="0"/>
              <a:t>If you want a single element, call </a:t>
            </a:r>
            <a:r>
              <a:rPr lang="en-US" sz="1800" b="1" dirty="0"/>
              <a:t>element()</a:t>
            </a:r>
            <a:r>
              <a:rPr lang="en-US" dirty="0"/>
              <a:t> and pass it a locator</a:t>
            </a:r>
          </a:p>
          <a:p>
            <a:r>
              <a:rPr lang="en-US" dirty="0"/>
              <a:t>If you want all matching elements, call </a:t>
            </a:r>
            <a:r>
              <a:rPr lang="en-US" sz="1800" b="1" dirty="0" err="1"/>
              <a:t>element.all</a:t>
            </a:r>
            <a:r>
              <a:rPr lang="en-US" sz="1800" b="1" dirty="0"/>
              <a:t>()</a:t>
            </a:r>
            <a:r>
              <a:rPr lang="en-US" dirty="0"/>
              <a:t> and pass it a locator</a:t>
            </a:r>
          </a:p>
          <a:p>
            <a:r>
              <a:rPr lang="en-US" dirty="0"/>
              <a:t>Both return an </a:t>
            </a:r>
            <a:r>
              <a:rPr lang="en-US" sz="1800" b="1" dirty="0" err="1"/>
              <a:t>ElementFinder</a:t>
            </a:r>
            <a:r>
              <a:rPr lang="en-US" sz="1800" dirty="0"/>
              <a:t> </a:t>
            </a:r>
            <a:r>
              <a:rPr lang="en-US" dirty="0" smtClean="0"/>
              <a:t>object which has the following functions</a:t>
            </a:r>
          </a:p>
          <a:p>
            <a:pPr lvl="1"/>
            <a:r>
              <a:rPr lang="en-US" b="1" dirty="0" smtClean="0"/>
              <a:t>filter(</a:t>
            </a:r>
            <a:r>
              <a:rPr lang="en-US" b="1" dirty="0" err="1" smtClean="0"/>
              <a:t>fn</a:t>
            </a:r>
            <a:r>
              <a:rPr lang="en-US" b="1" dirty="0"/>
              <a:t>)</a:t>
            </a:r>
            <a:r>
              <a:rPr lang="en-US" dirty="0"/>
              <a:t>: Filter elements in the </a:t>
            </a:r>
            <a:r>
              <a:rPr lang="en-US" dirty="0" err="1"/>
              <a:t>ElementFinder</a:t>
            </a:r>
            <a:r>
              <a:rPr lang="en-US" dirty="0"/>
              <a:t> by calling </a:t>
            </a:r>
            <a:r>
              <a:rPr lang="en-US" b="1" dirty="0" err="1"/>
              <a:t>fn</a:t>
            </a:r>
            <a:endParaRPr lang="en-US" b="1" dirty="0"/>
          </a:p>
          <a:p>
            <a:pPr lvl="1"/>
            <a:r>
              <a:rPr lang="en-US" b="1" dirty="0"/>
              <a:t>each(</a:t>
            </a:r>
            <a:r>
              <a:rPr lang="en-US" b="1" dirty="0" err="1"/>
              <a:t>fn</a:t>
            </a:r>
            <a:r>
              <a:rPr lang="en-US" b="1" dirty="0"/>
              <a:t>)</a:t>
            </a:r>
            <a:r>
              <a:rPr lang="en-US" dirty="0"/>
              <a:t>: Iterate over the elements, calling </a:t>
            </a:r>
            <a:r>
              <a:rPr lang="en-US" b="1" dirty="0" err="1"/>
              <a:t>fn</a:t>
            </a:r>
            <a:r>
              <a:rPr lang="en-US" dirty="0"/>
              <a:t> on each one</a:t>
            </a:r>
          </a:p>
          <a:p>
            <a:pPr lvl="1"/>
            <a:r>
              <a:rPr lang="en-US" b="1" dirty="0"/>
              <a:t>map(</a:t>
            </a:r>
            <a:r>
              <a:rPr lang="en-US" b="1" dirty="0" err="1"/>
              <a:t>fn</a:t>
            </a:r>
            <a:r>
              <a:rPr lang="en-US" b="1" dirty="0"/>
              <a:t>)</a:t>
            </a:r>
            <a:r>
              <a:rPr lang="en-US" dirty="0"/>
              <a:t>: Map a function, </a:t>
            </a:r>
            <a:r>
              <a:rPr lang="en-US" b="1" dirty="0" err="1"/>
              <a:t>fn</a:t>
            </a:r>
            <a:r>
              <a:rPr lang="en-US" b="1" dirty="0"/>
              <a:t> </a:t>
            </a:r>
            <a:r>
              <a:rPr lang="en-US" dirty="0"/>
              <a:t>to each of the </a:t>
            </a:r>
            <a:r>
              <a:rPr lang="en-US" dirty="0" smtClean="0"/>
              <a:t>elements</a:t>
            </a:r>
          </a:p>
          <a:p>
            <a:pPr lvl="1"/>
            <a:r>
              <a:rPr lang="en-US" dirty="0" smtClean="0"/>
              <a:t>The </a:t>
            </a:r>
            <a:r>
              <a:rPr lang="en-US" dirty="0"/>
              <a:t>predicate functions for filter, map, and each take two arguments: element and index</a:t>
            </a:r>
          </a:p>
          <a:p>
            <a:pPr lvl="1"/>
            <a:r>
              <a:rPr lang="en-US" b="1" dirty="0"/>
              <a:t>get(index)</a:t>
            </a:r>
            <a:r>
              <a:rPr lang="en-US" dirty="0"/>
              <a:t>: Get the element at index</a:t>
            </a:r>
          </a:p>
          <a:p>
            <a:pPr lvl="1"/>
            <a:r>
              <a:rPr lang="en-US" b="1" dirty="0"/>
              <a:t>first()</a:t>
            </a:r>
            <a:r>
              <a:rPr lang="en-US" dirty="0"/>
              <a:t> / </a:t>
            </a:r>
            <a:r>
              <a:rPr lang="en-US" b="1" dirty="0"/>
              <a:t>last()</a:t>
            </a:r>
            <a:r>
              <a:rPr lang="en-US" dirty="0"/>
              <a:t>: Self-explanatory</a:t>
            </a:r>
          </a:p>
          <a:p>
            <a:pPr lvl="1"/>
            <a:r>
              <a:rPr lang="en-US" b="1" dirty="0"/>
              <a:t>count()</a:t>
            </a:r>
            <a:r>
              <a:rPr lang="en-US" dirty="0"/>
              <a:t>: How many elements are there?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231</a:t>
            </a:fld>
            <a:endParaRPr lang="en-US"/>
          </a:p>
        </p:txBody>
      </p:sp>
    </p:spTree>
    <p:extLst>
      <p:ext uri="{BB962C8B-B14F-4D97-AF65-F5344CB8AC3E}">
        <p14:creationId xmlns:p14="http://schemas.microsoft.com/office/powerpoint/2010/main" val="1364530077"/>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t>
            </a:r>
            <a:r>
              <a:rPr lang="en-US" dirty="0" err="1" smtClean="0"/>
              <a:t>ElementFinder</a:t>
            </a:r>
            <a:r>
              <a:rPr lang="en-US" dirty="0" smtClean="0"/>
              <a:t> Methods</a:t>
            </a:r>
            <a:endParaRPr lang="en-US" dirty="0"/>
          </a:p>
        </p:txBody>
      </p:sp>
      <p:sp>
        <p:nvSpPr>
          <p:cNvPr id="3" name="Content Placeholder 2"/>
          <p:cNvSpPr>
            <a:spLocks noGrp="1"/>
          </p:cNvSpPr>
          <p:nvPr>
            <p:ph idx="1"/>
          </p:nvPr>
        </p:nvSpPr>
        <p:spPr/>
        <p:txBody>
          <a:bodyPr/>
          <a:lstStyle/>
          <a:p>
            <a:r>
              <a:rPr lang="en-US" b="1" dirty="0"/>
              <a:t>$()</a:t>
            </a:r>
            <a:r>
              <a:rPr lang="en-US" dirty="0"/>
              <a:t>: Call a sub-select based on CSS selectors rooted in the </a:t>
            </a:r>
            <a:r>
              <a:rPr lang="en-US" dirty="0" err="1"/>
              <a:t>ElementFinder</a:t>
            </a:r>
            <a:endParaRPr lang="en-US" dirty="0"/>
          </a:p>
          <a:p>
            <a:r>
              <a:rPr lang="en-US" b="1" dirty="0" err="1"/>
              <a:t>getId</a:t>
            </a:r>
            <a:r>
              <a:rPr lang="en-US" b="1" dirty="0"/>
              <a:t>()</a:t>
            </a:r>
          </a:p>
          <a:p>
            <a:r>
              <a:rPr lang="en-US" b="1" dirty="0" err="1"/>
              <a:t>getTagName</a:t>
            </a:r>
            <a:r>
              <a:rPr lang="en-US" b="1" dirty="0"/>
              <a:t>()</a:t>
            </a:r>
          </a:p>
          <a:p>
            <a:r>
              <a:rPr lang="en-US" b="1" dirty="0" err="1"/>
              <a:t>getCssValue</a:t>
            </a:r>
            <a:r>
              <a:rPr lang="en-US" b="1" dirty="0"/>
              <a:t>()</a:t>
            </a:r>
          </a:p>
          <a:p>
            <a:r>
              <a:rPr lang="en-US" b="1" dirty="0" err="1"/>
              <a:t>getAttribute</a:t>
            </a:r>
            <a:r>
              <a:rPr lang="en-US" b="1" dirty="0"/>
              <a:t>()</a:t>
            </a:r>
          </a:p>
          <a:p>
            <a:r>
              <a:rPr lang="en-US" b="1" dirty="0" err="1"/>
              <a:t>getText</a:t>
            </a:r>
            <a:r>
              <a:rPr lang="en-US" b="1" dirty="0"/>
              <a:t>()</a:t>
            </a:r>
          </a:p>
          <a:p>
            <a:r>
              <a:rPr lang="en-US" b="1" dirty="0" err="1"/>
              <a:t>getInnerHtml</a:t>
            </a:r>
            <a:r>
              <a:rPr lang="en-US" b="1" dirty="0"/>
              <a:t>()</a:t>
            </a:r>
          </a:p>
        </p:txBody>
      </p:sp>
      <p:sp>
        <p:nvSpPr>
          <p:cNvPr id="4" name="Slide Number Placeholder 3"/>
          <p:cNvSpPr>
            <a:spLocks noGrp="1"/>
          </p:cNvSpPr>
          <p:nvPr>
            <p:ph type="sldNum" sz="quarter" idx="12"/>
          </p:nvPr>
        </p:nvSpPr>
        <p:spPr/>
        <p:txBody>
          <a:bodyPr/>
          <a:lstStyle/>
          <a:p>
            <a:fld id="{B4835A8B-4C3B-9C46-9281-F5EB1FED4738}" type="slidenum">
              <a:rPr lang="en-US" smtClean="0"/>
              <a:t>232</a:t>
            </a:fld>
            <a:endParaRPr lang="en-US"/>
          </a:p>
        </p:txBody>
      </p:sp>
    </p:spTree>
    <p:extLst>
      <p:ext uri="{BB962C8B-B14F-4D97-AF65-F5344CB8AC3E}">
        <p14:creationId xmlns:p14="http://schemas.microsoft.com/office/powerpoint/2010/main" val="103043165"/>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And Actions</a:t>
            </a:r>
            <a:endParaRPr lang="en-US" dirty="0"/>
          </a:p>
        </p:txBody>
      </p:sp>
      <p:sp>
        <p:nvSpPr>
          <p:cNvPr id="3" name="Content Placeholder 2"/>
          <p:cNvSpPr>
            <a:spLocks noGrp="1"/>
          </p:cNvSpPr>
          <p:nvPr>
            <p:ph idx="1"/>
          </p:nvPr>
        </p:nvSpPr>
        <p:spPr/>
        <p:txBody>
          <a:bodyPr/>
          <a:lstStyle/>
          <a:p>
            <a:r>
              <a:rPr lang="en-US" dirty="0" smtClean="0"/>
              <a:t>At some point you will need to simulate button presses and filling input values in. In order to do this, the </a:t>
            </a:r>
            <a:r>
              <a:rPr lang="en-US" b="1" dirty="0" err="1" smtClean="0"/>
              <a:t>ElementFinder</a:t>
            </a:r>
            <a:r>
              <a:rPr lang="en-US" b="1" dirty="0" smtClean="0"/>
              <a:t> </a:t>
            </a:r>
            <a:r>
              <a:rPr lang="en-US" dirty="0" smtClean="0"/>
              <a:t>object exposes the following functions</a:t>
            </a:r>
          </a:p>
          <a:p>
            <a:r>
              <a:rPr lang="en-US" b="1" dirty="0"/>
              <a:t>click()</a:t>
            </a:r>
            <a:r>
              <a:rPr lang="en-US" dirty="0"/>
              <a:t>: Click on the element</a:t>
            </a:r>
          </a:p>
          <a:p>
            <a:r>
              <a:rPr lang="en-US" b="1" dirty="0" err="1"/>
              <a:t>sendKeys</a:t>
            </a:r>
            <a:r>
              <a:rPr lang="en-US" b="1" dirty="0"/>
              <a:t>(text)</a:t>
            </a:r>
            <a:r>
              <a:rPr lang="en-US" dirty="0"/>
              <a:t>: Send text to the element</a:t>
            </a:r>
          </a:p>
          <a:p>
            <a:r>
              <a:rPr lang="en-US" b="1" dirty="0"/>
              <a:t>submit()</a:t>
            </a:r>
            <a:r>
              <a:rPr lang="en-US" dirty="0"/>
              <a:t>: Submit the element </a:t>
            </a:r>
          </a:p>
          <a:p>
            <a:r>
              <a:rPr lang="en-US" b="1" dirty="0"/>
              <a:t>clear()</a:t>
            </a:r>
            <a:r>
              <a:rPr lang="en-US" dirty="0"/>
              <a:t>: Clears the value of the element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233</a:t>
            </a:fld>
            <a:endParaRPr lang="en-US"/>
          </a:p>
        </p:txBody>
      </p:sp>
    </p:spTree>
    <p:extLst>
      <p:ext uri="{BB962C8B-B14F-4D97-AF65-F5344CB8AC3E}">
        <p14:creationId xmlns:p14="http://schemas.microsoft.com/office/powerpoint/2010/main" val="1024437540"/>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Locators</a:t>
            </a:r>
            <a:endParaRPr lang="en-US" dirty="0"/>
          </a:p>
        </p:txBody>
      </p:sp>
      <p:sp>
        <p:nvSpPr>
          <p:cNvPr id="3" name="Content Placeholder 2"/>
          <p:cNvSpPr>
            <a:spLocks noGrp="1"/>
          </p:cNvSpPr>
          <p:nvPr>
            <p:ph idx="1"/>
          </p:nvPr>
        </p:nvSpPr>
        <p:spPr/>
        <p:txBody>
          <a:bodyPr>
            <a:noAutofit/>
          </a:bodyPr>
          <a:lstStyle/>
          <a:p>
            <a:r>
              <a:rPr lang="en-US" dirty="0"/>
              <a:t>Locators tell element() calls how to find </a:t>
            </a:r>
            <a:r>
              <a:rPr lang="en-US" dirty="0" smtClean="0"/>
              <a:t>elements within the HTML</a:t>
            </a:r>
            <a:endParaRPr lang="en-US" dirty="0"/>
          </a:p>
          <a:p>
            <a:r>
              <a:rPr lang="en-US" dirty="0" smtClean="0"/>
              <a:t>Some examples of locators:</a:t>
            </a:r>
            <a:endParaRPr lang="en-US" dirty="0"/>
          </a:p>
          <a:p>
            <a:pPr lvl="1"/>
            <a:r>
              <a:rPr lang="en-US" b="1" dirty="0" err="1"/>
              <a:t>by.model</a:t>
            </a:r>
            <a:r>
              <a:rPr lang="en-US" b="1" dirty="0"/>
              <a:t>(</a:t>
            </a:r>
            <a:r>
              <a:rPr lang="en-US" b="1" dirty="0" err="1"/>
              <a:t>modelName</a:t>
            </a:r>
            <a:r>
              <a:rPr lang="en-US" b="1" dirty="0"/>
              <a:t>)</a:t>
            </a:r>
          </a:p>
          <a:p>
            <a:pPr lvl="1"/>
            <a:r>
              <a:rPr lang="en-US" b="1" dirty="0" err="1"/>
              <a:t>by.buttonText</a:t>
            </a:r>
            <a:r>
              <a:rPr lang="en-US" b="1" dirty="0"/>
              <a:t>(</a:t>
            </a:r>
            <a:r>
              <a:rPr lang="en-US" b="1" dirty="0" err="1"/>
              <a:t>buttonText</a:t>
            </a:r>
            <a:r>
              <a:rPr lang="en-US" b="1" dirty="0"/>
              <a:t>)</a:t>
            </a:r>
          </a:p>
          <a:p>
            <a:pPr lvl="1"/>
            <a:r>
              <a:rPr lang="en-US" b="1" dirty="0" err="1"/>
              <a:t>by.repeater</a:t>
            </a:r>
            <a:r>
              <a:rPr lang="en-US" b="1" dirty="0"/>
              <a:t>(repeater phrase)</a:t>
            </a:r>
          </a:p>
          <a:p>
            <a:pPr lvl="1"/>
            <a:r>
              <a:rPr lang="en-US" b="1" dirty="0" err="1"/>
              <a:t>by.exactRepeater</a:t>
            </a:r>
            <a:r>
              <a:rPr lang="en-US" b="1" dirty="0"/>
              <a:t>(repeater phrase)</a:t>
            </a:r>
          </a:p>
          <a:p>
            <a:r>
              <a:rPr lang="en-US" dirty="0" err="1" smtClean="0"/>
              <a:t>WebDriver</a:t>
            </a:r>
            <a:r>
              <a:rPr lang="en-US" dirty="0" smtClean="0"/>
              <a:t>/Selenium provides the following</a:t>
            </a:r>
            <a:endParaRPr lang="en-US" dirty="0"/>
          </a:p>
          <a:p>
            <a:pPr lvl="1"/>
            <a:r>
              <a:rPr lang="en-US" b="1" dirty="0" err="1"/>
              <a:t>by.className</a:t>
            </a:r>
            <a:r>
              <a:rPr lang="en-US" b="1" dirty="0"/>
              <a:t>(</a:t>
            </a:r>
            <a:r>
              <a:rPr lang="en-US" b="1" dirty="0" err="1"/>
              <a:t>className</a:t>
            </a:r>
            <a:r>
              <a:rPr lang="en-US" b="1" dirty="0"/>
              <a:t>)</a:t>
            </a:r>
          </a:p>
          <a:p>
            <a:pPr lvl="1"/>
            <a:r>
              <a:rPr lang="en-US" b="1" dirty="0" err="1"/>
              <a:t>by.css</a:t>
            </a:r>
            <a:r>
              <a:rPr lang="en-US" b="1" dirty="0"/>
              <a:t>(</a:t>
            </a:r>
            <a:r>
              <a:rPr lang="en-US" b="1" dirty="0" err="1"/>
              <a:t>css</a:t>
            </a:r>
            <a:r>
              <a:rPr lang="en-US" b="1" dirty="0"/>
              <a:t> selector)</a:t>
            </a:r>
          </a:p>
          <a:p>
            <a:pPr lvl="1"/>
            <a:r>
              <a:rPr lang="en-US" b="1" dirty="0" err="1"/>
              <a:t>by.id</a:t>
            </a:r>
            <a:r>
              <a:rPr lang="en-US" b="1" dirty="0"/>
              <a:t>(id)</a:t>
            </a:r>
          </a:p>
        </p:txBody>
      </p:sp>
      <p:sp>
        <p:nvSpPr>
          <p:cNvPr id="4" name="Slide Number Placeholder 3"/>
          <p:cNvSpPr>
            <a:spLocks noGrp="1"/>
          </p:cNvSpPr>
          <p:nvPr>
            <p:ph type="sldNum" sz="quarter" idx="12"/>
          </p:nvPr>
        </p:nvSpPr>
        <p:spPr/>
        <p:txBody>
          <a:bodyPr/>
          <a:lstStyle/>
          <a:p>
            <a:fld id="{B4835A8B-4C3B-9C46-9281-F5EB1FED4738}" type="slidenum">
              <a:rPr lang="en-US" smtClean="0"/>
              <a:t>234</a:t>
            </a:fld>
            <a:endParaRPr lang="en-US"/>
          </a:p>
        </p:txBody>
      </p:sp>
    </p:spTree>
    <p:extLst>
      <p:ext uri="{BB962C8B-B14F-4D97-AF65-F5344CB8AC3E}">
        <p14:creationId xmlns:p14="http://schemas.microsoft.com/office/powerpoint/2010/main" val="177392362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WebDriverJS</a:t>
            </a:r>
            <a:r>
              <a:rPr lang="en-US" dirty="0"/>
              <a:t> API (provided by Selenium) is based on promises</a:t>
            </a:r>
          </a:p>
          <a:p>
            <a:r>
              <a:rPr lang="en-US" dirty="0"/>
              <a:t>Protractor manages these promises into </a:t>
            </a:r>
            <a:r>
              <a:rPr lang="en-US" dirty="0" smtClean="0"/>
              <a:t>a sequence and </a:t>
            </a:r>
            <a:r>
              <a:rPr lang="en-US" dirty="0"/>
              <a:t>then adapts that to </a:t>
            </a:r>
            <a:r>
              <a:rPr lang="en-US" dirty="0" smtClean="0"/>
              <a:t>Jasmin’s implementation</a:t>
            </a:r>
            <a:endParaRPr lang="en-US" dirty="0"/>
          </a:p>
          <a:p>
            <a:r>
              <a:rPr lang="en-US" dirty="0" smtClean="0"/>
              <a:t>This means that each promise is resolved in the order that it has been issued, ensuring that we’re not trying to resolve or take action on values before they are available.</a:t>
            </a:r>
            <a:endParaRPr lang="en-US" dirty="0"/>
          </a:p>
          <a:p>
            <a:endParaRPr lang="en-US" dirty="0" smtClean="0"/>
          </a:p>
          <a:p>
            <a:endParaRPr lang="en-US" dirty="0" smtClean="0"/>
          </a:p>
          <a:p>
            <a:endParaRPr lang="en-US" dirty="0"/>
          </a:p>
          <a:p>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235</a:t>
            </a:fld>
            <a:endParaRPr lang="en-US"/>
          </a:p>
        </p:txBody>
      </p:sp>
    </p:spTree>
    <p:extLst>
      <p:ext uri="{BB962C8B-B14F-4D97-AF65-F5344CB8AC3E}">
        <p14:creationId xmlns:p14="http://schemas.microsoft.com/office/powerpoint/2010/main" val="984148087"/>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236</a:t>
            </a:fld>
            <a:endParaRPr lang="en-US"/>
          </a:p>
        </p:txBody>
      </p:sp>
    </p:spTree>
    <p:extLst>
      <p:ext uri="{BB962C8B-B14F-4D97-AF65-F5344CB8AC3E}">
        <p14:creationId xmlns:p14="http://schemas.microsoft.com/office/powerpoint/2010/main" val="255150464"/>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And Protractor</a:t>
            </a:r>
            <a:endParaRPr lang="en-US" dirty="0"/>
          </a:p>
        </p:txBody>
      </p:sp>
      <p:sp>
        <p:nvSpPr>
          <p:cNvPr id="3" name="Content Placeholder 2"/>
          <p:cNvSpPr>
            <a:spLocks noGrp="1"/>
          </p:cNvSpPr>
          <p:nvPr>
            <p:ph idx="1"/>
          </p:nvPr>
        </p:nvSpPr>
        <p:spPr/>
        <p:txBody>
          <a:bodyPr>
            <a:normAutofit/>
          </a:bodyPr>
          <a:lstStyle/>
          <a:p>
            <a:r>
              <a:rPr lang="en-US" dirty="0" smtClean="0"/>
              <a:t>It is very likely that your application will require some sort of backend. </a:t>
            </a:r>
          </a:p>
          <a:p>
            <a:r>
              <a:rPr lang="en-US" dirty="0" smtClean="0"/>
              <a:t>It is also probable that you will want to ensure your tests operate in a controlled manner which means you will need a mechanism to mock out your backend so that your tests can operate independent of the </a:t>
            </a:r>
            <a:r>
              <a:rPr lang="en-US" dirty="0" err="1" smtClean="0"/>
              <a:t>backend’s</a:t>
            </a:r>
            <a:r>
              <a:rPr lang="en-US" dirty="0" smtClean="0"/>
              <a:t> availability </a:t>
            </a:r>
          </a:p>
          <a:p>
            <a:pPr lvl="1"/>
            <a:r>
              <a:rPr lang="en-US" dirty="0" smtClean="0"/>
              <a:t>Keep in mind there may be times where you would want to pass these calls through</a:t>
            </a:r>
          </a:p>
          <a:p>
            <a:pPr lvl="1"/>
            <a:endParaRPr lang="en-US" dirty="0"/>
          </a:p>
          <a:p>
            <a:r>
              <a:rPr lang="en-US" dirty="0" err="1" smtClean="0"/>
              <a:t>Angular's</a:t>
            </a:r>
            <a:r>
              <a:rPr lang="en-US" dirty="0" smtClean="0"/>
              <a:t> </a:t>
            </a:r>
            <a:r>
              <a:rPr lang="en-US" dirty="0"/>
              <a:t>ngMockE2E module provides an $</a:t>
            </a:r>
            <a:r>
              <a:rPr lang="en-US" dirty="0" err="1"/>
              <a:t>httpBackend</a:t>
            </a:r>
            <a:r>
              <a:rPr lang="en-US" dirty="0"/>
              <a:t> </a:t>
            </a:r>
            <a:r>
              <a:rPr lang="en-US" dirty="0" smtClean="0"/>
              <a:t> mock implementation for </a:t>
            </a:r>
            <a:r>
              <a:rPr lang="en-US" dirty="0"/>
              <a:t>UI testing with Protractor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237</a:t>
            </a:fld>
            <a:endParaRPr lang="en-US"/>
          </a:p>
        </p:txBody>
      </p:sp>
    </p:spTree>
    <p:extLst>
      <p:ext uri="{BB962C8B-B14F-4D97-AF65-F5344CB8AC3E}">
        <p14:creationId xmlns:p14="http://schemas.microsoft.com/office/powerpoint/2010/main" val="1781795391"/>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a:t>Unlike unit </a:t>
            </a:r>
            <a:r>
              <a:rPr lang="en-US" dirty="0" smtClean="0"/>
              <a:t>tests </a:t>
            </a:r>
            <a:r>
              <a:rPr lang="en-US" dirty="0"/>
              <a:t>where </a:t>
            </a:r>
            <a:r>
              <a:rPr lang="en-US" b="1" dirty="0"/>
              <a:t>$</a:t>
            </a:r>
            <a:r>
              <a:rPr lang="en-US" b="1" dirty="0" err="1"/>
              <a:t>httpBackend</a:t>
            </a:r>
            <a:r>
              <a:rPr lang="en-US" dirty="0"/>
              <a:t> could be </a:t>
            </a:r>
            <a:r>
              <a:rPr lang="en-US" dirty="0" smtClean="0"/>
              <a:t>injected as </a:t>
            </a:r>
            <a:r>
              <a:rPr lang="en-US" dirty="0"/>
              <a:t>part of the unit </a:t>
            </a:r>
            <a:r>
              <a:rPr lang="en-US" dirty="0" smtClean="0"/>
              <a:t>test leveraging, ngMockE2E's backend is way more involved</a:t>
            </a:r>
            <a:endParaRPr lang="en-US" dirty="0"/>
          </a:p>
          <a:p>
            <a:r>
              <a:rPr lang="en-US" dirty="0"/>
              <a:t>You will need to build a </a:t>
            </a:r>
            <a:r>
              <a:rPr lang="en-US" dirty="0" smtClean="0"/>
              <a:t>separate module </a:t>
            </a:r>
            <a:r>
              <a:rPr lang="en-US" dirty="0"/>
              <a:t>that </a:t>
            </a:r>
            <a:r>
              <a:rPr lang="en-US" dirty="0" smtClean="0"/>
              <a:t>has the </a:t>
            </a:r>
            <a:r>
              <a:rPr lang="en-US" dirty="0"/>
              <a:t>various URLs and their responses</a:t>
            </a:r>
          </a:p>
          <a:p>
            <a:r>
              <a:rPr lang="en-US" dirty="0"/>
              <a:t>This module </a:t>
            </a:r>
            <a:r>
              <a:rPr lang="en-US" dirty="0" smtClean="0"/>
              <a:t>needs to depend </a:t>
            </a:r>
            <a:r>
              <a:rPr lang="en-US" dirty="0"/>
              <a:t>on your </a:t>
            </a:r>
            <a:r>
              <a:rPr lang="en-US" dirty="0" smtClean="0"/>
              <a:t>applications module </a:t>
            </a:r>
            <a:r>
              <a:rPr lang="en-US" dirty="0"/>
              <a:t>as well as </a:t>
            </a:r>
            <a:r>
              <a:rPr lang="en-US" b="1" dirty="0"/>
              <a:t>ngMockE2E</a:t>
            </a:r>
          </a:p>
          <a:p>
            <a:r>
              <a:rPr lang="en-US" dirty="0" smtClean="0"/>
              <a:t>In the event you want to pass through to the backend, you can </a:t>
            </a:r>
            <a:r>
              <a:rPr lang="en-US" dirty="0"/>
              <a:t>invoke when(...).</a:t>
            </a:r>
            <a:r>
              <a:rPr lang="en-US" dirty="0" err="1"/>
              <a:t>passThrough</a:t>
            </a:r>
            <a:r>
              <a:rPr lang="en-US"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238</a:t>
            </a:fld>
            <a:endParaRPr lang="en-US"/>
          </a:p>
        </p:txBody>
      </p:sp>
    </p:spTree>
    <p:extLst>
      <p:ext uri="{BB962C8B-B14F-4D97-AF65-F5344CB8AC3E}">
        <p14:creationId xmlns:p14="http://schemas.microsoft.com/office/powerpoint/2010/main" val="1632858400"/>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ngMockE2E </a:t>
            </a:r>
            <a:r>
              <a:rPr lang="en-US" dirty="0" err="1" smtClean="0"/>
              <a:t>api</a:t>
            </a:r>
            <a:endParaRPr lang="en-US" dirty="0"/>
          </a:p>
        </p:txBody>
      </p:sp>
      <p:sp>
        <p:nvSpPr>
          <p:cNvPr id="3" name="Content Placeholder 2"/>
          <p:cNvSpPr>
            <a:spLocks noGrp="1"/>
          </p:cNvSpPr>
          <p:nvPr>
            <p:ph idx="1"/>
          </p:nvPr>
        </p:nvSpPr>
        <p:spPr/>
        <p:txBody>
          <a:bodyPr/>
          <a:lstStyle/>
          <a:p>
            <a:r>
              <a:rPr lang="en-US" dirty="0"/>
              <a:t>Call everything off of </a:t>
            </a:r>
            <a:r>
              <a:rPr lang="en-US" sz="2400" b="1" dirty="0"/>
              <a:t>$</a:t>
            </a:r>
            <a:r>
              <a:rPr lang="en-US" sz="2400" b="1" dirty="0" err="1" smtClean="0"/>
              <a:t>httpBackend</a:t>
            </a:r>
            <a:endParaRPr lang="en-US" b="1" dirty="0" smtClean="0"/>
          </a:p>
          <a:p>
            <a:r>
              <a:rPr lang="en-US" sz="2400" b="1" dirty="0" smtClean="0"/>
              <a:t>when(method</a:t>
            </a:r>
            <a:r>
              <a:rPr lang="en-US" sz="2400" b="1" dirty="0"/>
              <a:t>, </a:t>
            </a:r>
            <a:r>
              <a:rPr lang="en-US" sz="2400" b="1" dirty="0" err="1"/>
              <a:t>url</a:t>
            </a:r>
            <a:r>
              <a:rPr lang="en-US" sz="2400" b="1" dirty="0"/>
              <a:t>/</a:t>
            </a:r>
            <a:r>
              <a:rPr lang="en-US" sz="2400" b="1" dirty="0" err="1"/>
              <a:t>RegExp</a:t>
            </a:r>
            <a:r>
              <a:rPr lang="en-US" sz="2400" b="1" dirty="0"/>
              <a:t>, [data, headers</a:t>
            </a:r>
            <a:r>
              <a:rPr lang="en-US" sz="2400" b="1" dirty="0" smtClean="0"/>
              <a:t>])</a:t>
            </a:r>
            <a:endParaRPr lang="en-US" dirty="0" smtClean="0"/>
          </a:p>
          <a:p>
            <a:pPr lvl="1"/>
            <a:r>
              <a:rPr lang="en-US" dirty="0" smtClean="0"/>
              <a:t>Respond </a:t>
            </a:r>
            <a:r>
              <a:rPr lang="en-US" dirty="0"/>
              <a:t>to a specific URL or a matched pattern</a:t>
            </a:r>
          </a:p>
          <a:p>
            <a:r>
              <a:rPr lang="en-US" sz="2400" b="1" dirty="0" err="1"/>
              <a:t>whenGET</a:t>
            </a:r>
            <a:r>
              <a:rPr lang="en-US" dirty="0"/>
              <a:t>, </a:t>
            </a:r>
            <a:r>
              <a:rPr lang="en-US" sz="2400" b="1" dirty="0" err="1"/>
              <a:t>whenPOST</a:t>
            </a:r>
            <a:r>
              <a:rPr lang="en-US" dirty="0"/>
              <a:t>, </a:t>
            </a:r>
            <a:r>
              <a:rPr lang="en-US" sz="2400" b="1" dirty="0" err="1"/>
              <a:t>whenPUT</a:t>
            </a:r>
            <a:r>
              <a:rPr lang="en-US" dirty="0"/>
              <a:t>, </a:t>
            </a:r>
            <a:r>
              <a:rPr lang="en-US" sz="2400" b="1" dirty="0" err="1" smtClean="0"/>
              <a:t>whenDELETE</a:t>
            </a:r>
            <a:r>
              <a:rPr lang="en-US" dirty="0" smtClean="0"/>
              <a:t>.</a:t>
            </a:r>
            <a:endParaRPr lang="en-US" dirty="0"/>
          </a:p>
          <a:p>
            <a:pPr lvl="1"/>
            <a:r>
              <a:rPr lang="en-US" dirty="0"/>
              <a:t>All take two arguments: a </a:t>
            </a:r>
            <a:r>
              <a:rPr lang="en-US" sz="2400" b="1" dirty="0" err="1"/>
              <a:t>url</a:t>
            </a:r>
            <a:r>
              <a:rPr lang="en-US" sz="2400" dirty="0"/>
              <a:t> </a:t>
            </a:r>
            <a:r>
              <a:rPr lang="en-US" dirty="0"/>
              <a:t>(a String or a </a:t>
            </a:r>
            <a:r>
              <a:rPr lang="en-US" dirty="0" err="1"/>
              <a:t>RegExp</a:t>
            </a:r>
            <a:r>
              <a:rPr lang="en-US" dirty="0"/>
              <a:t>) and a </a:t>
            </a:r>
            <a:r>
              <a:rPr lang="en-US" sz="2400" b="1" dirty="0"/>
              <a:t>headers</a:t>
            </a:r>
            <a:r>
              <a:rPr lang="en-US" sz="2400" dirty="0"/>
              <a:t> </a:t>
            </a:r>
            <a:r>
              <a:rPr lang="en-US" dirty="0"/>
              <a:t>object</a:t>
            </a:r>
          </a:p>
          <a:p>
            <a:r>
              <a:rPr lang="en-US" sz="2400" b="1" dirty="0"/>
              <a:t>when().respond(function([status], data, [headers, </a:t>
            </a:r>
            <a:r>
              <a:rPr lang="en-US" sz="2400" b="1" dirty="0" err="1"/>
              <a:t>statusText</a:t>
            </a:r>
            <a:r>
              <a:rPr lang="en-US" sz="2400" b="1" dirty="0"/>
              <a:t>])</a:t>
            </a:r>
            <a:endParaRPr lang="en-US" b="1" dirty="0"/>
          </a:p>
          <a:p>
            <a:r>
              <a:rPr lang="en-US" sz="2400" b="1" dirty="0"/>
              <a:t>when().</a:t>
            </a:r>
            <a:r>
              <a:rPr lang="en-US" sz="2400" b="1" dirty="0" err="1"/>
              <a:t>passThrough</a:t>
            </a:r>
            <a:r>
              <a:rPr lang="en-US" sz="2400" b="1" dirty="0"/>
              <a:t>(</a:t>
            </a:r>
            <a:r>
              <a:rPr lang="en-US" sz="2400" b="1" dirty="0" err="1"/>
              <a:t>fn</a:t>
            </a:r>
            <a:r>
              <a:rPr lang="en-US" sz="2400" b="1" dirty="0"/>
              <a:t>)</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239</a:t>
            </a:fld>
            <a:endParaRPr lang="en-US"/>
          </a:p>
        </p:txBody>
      </p:sp>
    </p:spTree>
    <p:extLst>
      <p:ext uri="{BB962C8B-B14F-4D97-AF65-F5344CB8AC3E}">
        <p14:creationId xmlns:p14="http://schemas.microsoft.com/office/powerpoint/2010/main" val="4911779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Just Happened</a:t>
            </a:r>
            <a:endParaRPr lang="en-US" dirty="0"/>
          </a:p>
        </p:txBody>
      </p:sp>
      <p:sp>
        <p:nvSpPr>
          <p:cNvPr id="3" name="Content Placeholder 2"/>
          <p:cNvSpPr>
            <a:spLocks noGrp="1"/>
          </p:cNvSpPr>
          <p:nvPr>
            <p:ph idx="1"/>
          </p:nvPr>
        </p:nvSpPr>
        <p:spPr/>
        <p:txBody>
          <a:bodyPr/>
          <a:lstStyle/>
          <a:p>
            <a:r>
              <a:rPr lang="en-US" dirty="0" smtClean="0"/>
              <a:t>First let’s look at our input tag</a:t>
            </a:r>
          </a:p>
          <a:p>
            <a:r>
              <a:rPr lang="en-US" dirty="0" smtClean="0"/>
              <a:t>&lt;input </a:t>
            </a:r>
            <a:r>
              <a:rPr lang="en-US" dirty="0"/>
              <a:t>type="text" ng-model="</a:t>
            </a:r>
            <a:r>
              <a:rPr lang="en-US" dirty="0" err="1"/>
              <a:t>myField</a:t>
            </a:r>
            <a:r>
              <a:rPr lang="en-US" dirty="0"/>
              <a:t>" /&gt; </a:t>
            </a:r>
          </a:p>
          <a:p>
            <a:r>
              <a:rPr lang="en-US" dirty="0" smtClean="0"/>
              <a:t>Notice the </a:t>
            </a:r>
            <a:r>
              <a:rPr lang="en-US" b="1" dirty="0" smtClean="0"/>
              <a:t>ng-model</a:t>
            </a:r>
            <a:r>
              <a:rPr lang="en-US" dirty="0" smtClean="0"/>
              <a:t> attribute. </a:t>
            </a:r>
          </a:p>
          <a:p>
            <a:pPr lvl="1"/>
            <a:r>
              <a:rPr lang="en-US" dirty="0" smtClean="0"/>
              <a:t>When the page load angular looks at the DOM for these attributes and creates a variable with the same name (in this case </a:t>
            </a:r>
            <a:r>
              <a:rPr lang="en-US" dirty="0" err="1" smtClean="0"/>
              <a:t>myField</a:t>
            </a:r>
            <a:r>
              <a:rPr lang="en-US" dirty="0" smtClean="0"/>
              <a:t>)</a:t>
            </a:r>
          </a:p>
          <a:p>
            <a:pPr lvl="1"/>
            <a:r>
              <a:rPr lang="en-US" dirty="0" smtClean="0"/>
              <a:t>Angular will take the value of the input and set that to the variable that it has created</a:t>
            </a:r>
          </a:p>
          <a:p>
            <a:pPr marL="201168" lvl="1" indent="0">
              <a:buNone/>
            </a:pPr>
            <a:r>
              <a:rPr lang="en-US" dirty="0" smtClean="0"/>
              <a:t>Second, take a look at the double brace notation </a:t>
            </a:r>
            <a:r>
              <a:rPr lang="en-US" b="1" dirty="0" smtClean="0"/>
              <a:t>{{</a:t>
            </a:r>
            <a:r>
              <a:rPr lang="en-US" b="1" dirty="0" err="1" smtClean="0"/>
              <a:t>myField</a:t>
            </a:r>
            <a:r>
              <a:rPr lang="en-US" b="1" dirty="0" smtClean="0"/>
              <a:t>}}</a:t>
            </a:r>
            <a:endParaRPr lang="en-US" dirty="0" smtClean="0"/>
          </a:p>
          <a:p>
            <a:pPr lvl="1">
              <a:buFont typeface="Arial" charset="0"/>
              <a:buChar char="•"/>
            </a:pPr>
            <a:r>
              <a:rPr lang="en-US" dirty="0" smtClean="0"/>
              <a:t>Similarly to the ng-model attribute, angular will look at the DOM and for all fields that are wrapped between these </a:t>
            </a:r>
            <a:r>
              <a:rPr lang="en-US" b="1" dirty="0" smtClean="0"/>
              <a:t>{{}}</a:t>
            </a:r>
            <a:r>
              <a:rPr lang="en-US" dirty="0" smtClean="0"/>
              <a:t> it will take the content between the braces (</a:t>
            </a:r>
            <a:r>
              <a:rPr lang="en-US" dirty="0" err="1" smtClean="0"/>
              <a:t>myField</a:t>
            </a:r>
            <a:r>
              <a:rPr lang="en-US" dirty="0" smtClean="0"/>
              <a:t>) and evaluate the expression against its internal state</a:t>
            </a:r>
          </a:p>
          <a:p>
            <a:pPr lvl="2">
              <a:buFont typeface="Arial" charset="0"/>
              <a:buChar char="•"/>
            </a:pPr>
            <a:r>
              <a:rPr lang="en-US" dirty="0" smtClean="0"/>
              <a:t>NOTE: This does not use </a:t>
            </a:r>
            <a:r>
              <a:rPr lang="en-US" dirty="0" err="1" smtClean="0"/>
              <a:t>JavaScripts</a:t>
            </a:r>
            <a:r>
              <a:rPr lang="en-US" dirty="0" smtClean="0"/>
              <a:t> </a:t>
            </a:r>
            <a:r>
              <a:rPr lang="en-US" dirty="0" err="1" smtClean="0"/>
              <a:t>eval</a:t>
            </a:r>
            <a:r>
              <a:rPr lang="en-US" dirty="0" smtClean="0"/>
              <a:t>(); Angular has its own implementation of EVAL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24</a:t>
            </a:fld>
            <a:endParaRPr lang="en-US"/>
          </a:p>
        </p:txBody>
      </p:sp>
    </p:spTree>
    <p:extLst>
      <p:ext uri="{BB962C8B-B14F-4D97-AF65-F5344CB8AC3E}">
        <p14:creationId xmlns:p14="http://schemas.microsoft.com/office/powerpoint/2010/main" val="1450525664"/>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240</a:t>
            </a:fld>
            <a:endParaRPr lang="en-US"/>
          </a:p>
        </p:txBody>
      </p:sp>
    </p:spTree>
    <p:extLst>
      <p:ext uri="{BB962C8B-B14F-4D97-AF65-F5344CB8AC3E}">
        <p14:creationId xmlns:p14="http://schemas.microsoft.com/office/powerpoint/2010/main" val="4446087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Expressions</a:t>
            </a:r>
            <a:endParaRPr lang="en-US" dirty="0"/>
          </a:p>
        </p:txBody>
      </p:sp>
      <p:sp>
        <p:nvSpPr>
          <p:cNvPr id="3" name="Content Placeholder 2"/>
          <p:cNvSpPr>
            <a:spLocks noGrp="1"/>
          </p:cNvSpPr>
          <p:nvPr>
            <p:ph idx="1"/>
          </p:nvPr>
        </p:nvSpPr>
        <p:spPr/>
        <p:txBody>
          <a:bodyPr/>
          <a:lstStyle/>
          <a:p>
            <a:r>
              <a:rPr lang="en-US" dirty="0" smtClean="0"/>
              <a:t>Angular uses </a:t>
            </a:r>
            <a:r>
              <a:rPr lang="en-US" b="1" dirty="0" smtClean="0"/>
              <a:t>{{}} </a:t>
            </a:r>
            <a:r>
              <a:rPr lang="en-US" dirty="0" smtClean="0"/>
              <a:t>to demarcate expressions</a:t>
            </a:r>
          </a:p>
          <a:p>
            <a:r>
              <a:rPr lang="en-US" dirty="0" smtClean="0"/>
              <a:t>JavaScript code in the form of an expression can be evaluated within these blocks</a:t>
            </a:r>
          </a:p>
          <a:p>
            <a:pPr lvl="1">
              <a:buFont typeface="Arial" charset="0"/>
              <a:buChar char="•"/>
            </a:pPr>
            <a:r>
              <a:rPr lang="en-US" dirty="0" smtClean="0"/>
              <a:t>This is limited to expressions, no conditional logic (switch/if statements), etc.</a:t>
            </a:r>
          </a:p>
          <a:p>
            <a:pPr lvl="1">
              <a:buFont typeface="Arial" charset="0"/>
              <a:buChar char="•"/>
            </a:pPr>
            <a:r>
              <a:rPr lang="en-US" dirty="0" smtClean="0"/>
              <a:t>As we said in last slide, this does NOT use </a:t>
            </a:r>
            <a:r>
              <a:rPr lang="en-US" dirty="0" err="1" smtClean="0"/>
              <a:t>JavaScripts</a:t>
            </a:r>
            <a:r>
              <a:rPr lang="en-US" dirty="0" smtClean="0"/>
              <a:t> </a:t>
            </a:r>
            <a:r>
              <a:rPr lang="en-US" dirty="0" err="1" smtClean="0"/>
              <a:t>eval</a:t>
            </a:r>
            <a:r>
              <a:rPr lang="en-US" dirty="0" smtClean="0"/>
              <a:t>() </a:t>
            </a:r>
          </a:p>
          <a:p>
            <a:r>
              <a:rPr lang="en-US" dirty="0" smtClean="0"/>
              <a:t>It is capable of understanding variables, arrays, objects, and a variety of other data types</a:t>
            </a:r>
          </a:p>
          <a:p>
            <a:r>
              <a:rPr lang="en-US" dirty="0" smtClean="0"/>
              <a:t>Let’s take a look at angular evaluating some expressions: </a:t>
            </a:r>
          </a:p>
          <a:p>
            <a:pPr lvl="1">
              <a:buFont typeface="Arial" charset="0"/>
              <a:buChar char="•"/>
            </a:pPr>
            <a:r>
              <a:rPr lang="en-US" dirty="0">
                <a:hlinkClick r:id="rId2"/>
              </a:rPr>
              <a:t>http://</a:t>
            </a:r>
            <a:r>
              <a:rPr lang="en-US" dirty="0" smtClean="0">
                <a:hlinkClick r:id="rId2"/>
              </a:rPr>
              <a:t>localhost:8080/Intro/Samples/expressions.html</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25</a:t>
            </a:fld>
            <a:endParaRPr lang="en-US"/>
          </a:p>
        </p:txBody>
      </p:sp>
    </p:spTree>
    <p:extLst>
      <p:ext uri="{BB962C8B-B14F-4D97-AF65-F5344CB8AC3E}">
        <p14:creationId xmlns:p14="http://schemas.microsoft.com/office/powerpoint/2010/main" val="298105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26</a:t>
            </a:fld>
            <a:endParaRPr lang="en-US"/>
          </a:p>
        </p:txBody>
      </p:sp>
    </p:spTree>
    <p:extLst>
      <p:ext uri="{BB962C8B-B14F-4D97-AF65-F5344CB8AC3E}">
        <p14:creationId xmlns:p14="http://schemas.microsoft.com/office/powerpoint/2010/main" val="425150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 And Controllers</a:t>
            </a:r>
            <a:endParaRPr lang="en-US" dirty="0"/>
          </a:p>
        </p:txBody>
      </p:sp>
      <p:sp>
        <p:nvSpPr>
          <p:cNvPr id="3" name="Content Placeholder 2"/>
          <p:cNvSpPr>
            <a:spLocks noGrp="1"/>
          </p:cNvSpPr>
          <p:nvPr>
            <p:ph idx="1"/>
          </p:nvPr>
        </p:nvSpPr>
        <p:spPr/>
        <p:txBody>
          <a:bodyPr/>
          <a:lstStyle/>
          <a:p>
            <a:r>
              <a:rPr lang="en-US" dirty="0" smtClean="0"/>
              <a:t>Overview of a module, Binding it to a view</a:t>
            </a:r>
          </a:p>
          <a:p>
            <a:r>
              <a:rPr lang="en-US" dirty="0" smtClean="0"/>
              <a:t>Setting up a controller</a:t>
            </a:r>
          </a:p>
          <a:p>
            <a:r>
              <a:rPr lang="en-US" dirty="0" smtClean="0"/>
              <a:t>Top-Level Look at Directives</a:t>
            </a:r>
          </a:p>
          <a:p>
            <a:pPr lvl="1"/>
            <a:r>
              <a:rPr lang="en-US" dirty="0" smtClean="0"/>
              <a:t>ng-repeat and ng-options</a:t>
            </a:r>
          </a:p>
          <a:p>
            <a:pPr lvl="1"/>
            <a:r>
              <a:rPr lang="en-US" dirty="0" smtClean="0"/>
              <a:t>Event Handling</a:t>
            </a:r>
          </a:p>
          <a:p>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27</a:t>
            </a:fld>
            <a:endParaRPr lang="en-US"/>
          </a:p>
        </p:txBody>
      </p:sp>
    </p:spTree>
    <p:extLst>
      <p:ext uri="{BB962C8B-B14F-4D97-AF65-F5344CB8AC3E}">
        <p14:creationId xmlns:p14="http://schemas.microsoft.com/office/powerpoint/2010/main" val="21449351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Modules are the backbone of Angular</a:t>
            </a:r>
          </a:p>
          <a:p>
            <a:r>
              <a:rPr lang="en-US" dirty="0" smtClean="0"/>
              <a:t>Every provider needs a module from which to execute</a:t>
            </a:r>
          </a:p>
          <a:p>
            <a:r>
              <a:rPr lang="en-US" dirty="0" smtClean="0"/>
              <a:t>Modules are responsible for the following:</a:t>
            </a:r>
          </a:p>
          <a:p>
            <a:pPr lvl="1">
              <a:buFont typeface="Arial" charset="0"/>
              <a:buChar char="•"/>
            </a:pPr>
            <a:r>
              <a:rPr lang="en-US" dirty="0" smtClean="0"/>
              <a:t>Application State</a:t>
            </a:r>
          </a:p>
          <a:p>
            <a:pPr lvl="1">
              <a:buFont typeface="Arial" charset="0"/>
              <a:buChar char="•"/>
            </a:pPr>
            <a:r>
              <a:rPr lang="en-US" dirty="0" smtClean="0"/>
              <a:t>Name-spacing or acting as a container</a:t>
            </a:r>
          </a:p>
          <a:p>
            <a:r>
              <a:rPr lang="en-US" dirty="0" smtClean="0"/>
              <a:t>Defining a module is super simple</a:t>
            </a:r>
          </a:p>
          <a:p>
            <a:pPr marL="201168" lvl="1"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myFirstApp</a:t>
            </a:r>
            <a:r>
              <a:rPr lang="en-US" b="1" dirty="0" smtClean="0"/>
              <a:t>”, []);</a:t>
            </a:r>
          </a:p>
          <a:p>
            <a:pPr lvl="1"/>
            <a:r>
              <a:rPr lang="en-US" dirty="0" smtClean="0"/>
              <a:t>The first argument is the name of the module. Module names </a:t>
            </a:r>
            <a:r>
              <a:rPr lang="en-US" b="1" u="sng" dirty="0" smtClean="0"/>
              <a:t>must be unique</a:t>
            </a:r>
            <a:r>
              <a:rPr lang="en-US" dirty="0" smtClean="0"/>
              <a:t>.</a:t>
            </a:r>
          </a:p>
          <a:p>
            <a:pPr lvl="1"/>
            <a:r>
              <a:rPr lang="en-US" dirty="0" smtClean="0"/>
              <a:t>The second argument is an array of module dependencies. So if your module requires external components, this is where you references them</a:t>
            </a:r>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28</a:t>
            </a:fld>
            <a:endParaRPr lang="en-US"/>
          </a:p>
        </p:txBody>
      </p:sp>
    </p:spTree>
    <p:extLst>
      <p:ext uri="{BB962C8B-B14F-4D97-AF65-F5344CB8AC3E}">
        <p14:creationId xmlns:p14="http://schemas.microsoft.com/office/powerpoint/2010/main" val="1636094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Wiring Your Module To </a:t>
            </a:r>
            <a:r>
              <a:rPr lang="en-US" dirty="0"/>
              <a:t>Y</a:t>
            </a:r>
            <a:r>
              <a:rPr lang="en-US" dirty="0" smtClean="0"/>
              <a:t>our App</a:t>
            </a:r>
            <a:endParaRPr lang="en-US" dirty="0"/>
          </a:p>
        </p:txBody>
      </p:sp>
      <p:sp>
        <p:nvSpPr>
          <p:cNvPr id="3" name="Content Placeholder 2"/>
          <p:cNvSpPr>
            <a:spLocks noGrp="1"/>
          </p:cNvSpPr>
          <p:nvPr>
            <p:ph idx="1"/>
          </p:nvPr>
        </p:nvSpPr>
        <p:spPr/>
        <p:txBody>
          <a:bodyPr/>
          <a:lstStyle/>
          <a:p>
            <a:r>
              <a:rPr lang="en-US" dirty="0" smtClean="0"/>
              <a:t>Going back to our html template we added </a:t>
            </a:r>
            <a:r>
              <a:rPr lang="en-US" b="1" dirty="0" smtClean="0"/>
              <a:t>ng-app</a:t>
            </a:r>
            <a:r>
              <a:rPr lang="en-US" dirty="0" smtClean="0"/>
              <a:t> and that is where we told Angular which element should act as the scope container for our app. </a:t>
            </a:r>
          </a:p>
          <a:p>
            <a:r>
              <a:rPr lang="en-US" dirty="0" smtClean="0"/>
              <a:t>We’re going to modify this attribute to now read </a:t>
            </a:r>
            <a:r>
              <a:rPr lang="en-US" b="1" dirty="0" smtClean="0"/>
              <a:t>ng-app=“</a:t>
            </a:r>
            <a:r>
              <a:rPr lang="en-US" b="1" dirty="0" err="1" smtClean="0"/>
              <a:t>myFirstApp</a:t>
            </a:r>
            <a:r>
              <a:rPr lang="en-US" b="1" dirty="0" smtClean="0"/>
              <a:t>” </a:t>
            </a:r>
          </a:p>
          <a:p>
            <a:pPr lvl="1">
              <a:buFont typeface="Arial" charset="0"/>
              <a:buChar char="•"/>
            </a:pPr>
            <a:r>
              <a:rPr lang="en-US" dirty="0" smtClean="0"/>
              <a:t>Notice that our attribute value is equal to the name of the module in the previous slide. </a:t>
            </a:r>
          </a:p>
          <a:p>
            <a:r>
              <a:rPr lang="en-US" dirty="0" smtClean="0"/>
              <a:t>This now links our module to our application; let’s take a look at some code</a:t>
            </a:r>
          </a:p>
          <a:p>
            <a:pPr lvl="1">
              <a:buFont typeface="Arial" charset="0"/>
              <a:buChar char="•"/>
            </a:pPr>
            <a:r>
              <a:rPr lang="en-US" dirty="0">
                <a:hlinkClick r:id="rId2"/>
              </a:rPr>
              <a:t>http://localhost:8080/Controllers/Samples/FirstModule</a:t>
            </a:r>
            <a:r>
              <a:rPr lang="en-US" dirty="0" smtClean="0">
                <a:hlinkClick r:id="rId2"/>
              </a:rPr>
              <a:t>/</a:t>
            </a:r>
            <a:endParaRPr lang="en-US" dirty="0" smtClean="0"/>
          </a:p>
          <a:p>
            <a:pPr lvl="1">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29</a:t>
            </a:fld>
            <a:endParaRPr lang="en-US"/>
          </a:p>
        </p:txBody>
      </p:sp>
    </p:spTree>
    <p:extLst>
      <p:ext uri="{BB962C8B-B14F-4D97-AF65-F5344CB8AC3E}">
        <p14:creationId xmlns:p14="http://schemas.microsoft.com/office/powerpoint/2010/main" val="977037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Some kind of code editor or IDE</a:t>
            </a:r>
          </a:p>
          <a:p>
            <a:pPr lvl="1"/>
            <a:r>
              <a:rPr lang="en-US" dirty="0" smtClean="0"/>
              <a:t>Visual Studio Code: </a:t>
            </a:r>
            <a:r>
              <a:rPr lang="en-US" dirty="0" smtClean="0">
                <a:hlinkClick r:id="rId2"/>
              </a:rPr>
              <a:t>https</a:t>
            </a:r>
            <a:r>
              <a:rPr lang="en-US" dirty="0">
                <a:hlinkClick r:id="rId2"/>
              </a:rPr>
              <a:t>://</a:t>
            </a:r>
            <a:r>
              <a:rPr lang="en-US" dirty="0" smtClean="0">
                <a:hlinkClick r:id="rId2"/>
              </a:rPr>
              <a:t>code.visualstudio.com</a:t>
            </a:r>
            <a:endParaRPr lang="en-US" dirty="0" smtClean="0"/>
          </a:p>
          <a:p>
            <a:pPr lvl="1"/>
            <a:r>
              <a:rPr lang="en-US" dirty="0" err="1" smtClean="0"/>
              <a:t>WebStorm</a:t>
            </a:r>
            <a:r>
              <a:rPr lang="en-US" dirty="0" smtClean="0"/>
              <a:t>: </a:t>
            </a:r>
            <a:r>
              <a:rPr lang="en-US" dirty="0" smtClean="0">
                <a:hlinkClick r:id="rId3"/>
              </a:rPr>
              <a:t>https</a:t>
            </a:r>
            <a:r>
              <a:rPr lang="en-US" dirty="0">
                <a:hlinkClick r:id="rId3"/>
              </a:rPr>
              <a:t>://www.jetbrains.com/webstorm</a:t>
            </a:r>
            <a:r>
              <a:rPr lang="en-US" dirty="0" smtClean="0">
                <a:hlinkClick r:id="rId3"/>
              </a:rPr>
              <a:t>/</a:t>
            </a:r>
            <a:endParaRPr lang="en-US" dirty="0" smtClean="0"/>
          </a:p>
          <a:p>
            <a:pPr lvl="1"/>
            <a:r>
              <a:rPr lang="en-US" dirty="0" smtClean="0"/>
              <a:t>Atom: </a:t>
            </a:r>
            <a:r>
              <a:rPr lang="en-US" dirty="0" smtClean="0">
                <a:hlinkClick r:id="rId4"/>
              </a:rPr>
              <a:t>https</a:t>
            </a:r>
            <a:r>
              <a:rPr lang="en-US" dirty="0">
                <a:hlinkClick r:id="rId4"/>
              </a:rPr>
              <a:t>://</a:t>
            </a:r>
            <a:r>
              <a:rPr lang="en-US" dirty="0" smtClean="0">
                <a:hlinkClick r:id="rId4"/>
              </a:rPr>
              <a:t>atom.io</a:t>
            </a:r>
            <a:endParaRPr lang="en-US" dirty="0" smtClean="0"/>
          </a:p>
          <a:p>
            <a:pPr lvl="1"/>
            <a:r>
              <a:rPr lang="en-US" dirty="0"/>
              <a:t>Sublime: </a:t>
            </a:r>
            <a:r>
              <a:rPr lang="en-US" dirty="0">
                <a:hlinkClick r:id="rId5"/>
              </a:rPr>
              <a:t>https://</a:t>
            </a:r>
            <a:r>
              <a:rPr lang="en-US" dirty="0" smtClean="0">
                <a:hlinkClick r:id="rId5"/>
              </a:rPr>
              <a:t>www.sublimetext.com</a:t>
            </a:r>
            <a:endParaRPr lang="en-US" dirty="0" smtClean="0"/>
          </a:p>
          <a:p>
            <a:r>
              <a:rPr lang="en-US" dirty="0" smtClean="0"/>
              <a:t>A HTML5 Web browser</a:t>
            </a:r>
          </a:p>
          <a:p>
            <a:pPr lvl="1"/>
            <a:r>
              <a:rPr lang="en-US" dirty="0" smtClean="0"/>
              <a:t>Firefox 14.x or greater</a:t>
            </a:r>
          </a:p>
          <a:p>
            <a:pPr lvl="1"/>
            <a:r>
              <a:rPr lang="en-US" dirty="0" smtClean="0"/>
              <a:t>Chrome 17.x or greater</a:t>
            </a:r>
          </a:p>
          <a:p>
            <a:pPr lvl="1"/>
            <a:r>
              <a:rPr lang="en-US" dirty="0" smtClean="0"/>
              <a:t>Internet Explorer </a:t>
            </a:r>
            <a:r>
              <a:rPr lang="en-US" dirty="0"/>
              <a:t>9</a:t>
            </a:r>
            <a:r>
              <a:rPr lang="en-US" dirty="0" smtClean="0"/>
              <a:t>.x or greater</a:t>
            </a:r>
          </a:p>
          <a:p>
            <a:r>
              <a:rPr lang="en-US" dirty="0" err="1" smtClean="0"/>
              <a:t>Node.js</a:t>
            </a:r>
            <a:r>
              <a:rPr lang="en-US" dirty="0" smtClean="0"/>
              <a:t> v0.10.32 or greater</a:t>
            </a:r>
          </a:p>
          <a:p>
            <a:r>
              <a:rPr lang="en-US" dirty="0" err="1" smtClean="0"/>
              <a:t>MongoDB</a:t>
            </a:r>
            <a:r>
              <a:rPr lang="en-US" dirty="0" smtClean="0"/>
              <a:t> v 2.4 or greater</a:t>
            </a:r>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a:t>
            </a:fld>
            <a:endParaRPr lang="en-US"/>
          </a:p>
        </p:txBody>
      </p:sp>
    </p:spTree>
    <p:extLst>
      <p:ext uri="{BB962C8B-B14F-4D97-AF65-F5344CB8AC3E}">
        <p14:creationId xmlns:p14="http://schemas.microsoft.com/office/powerpoint/2010/main" val="6194777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idx="1"/>
          </p:nvPr>
        </p:nvSpPr>
        <p:spPr/>
        <p:txBody>
          <a:bodyPr/>
          <a:lstStyle/>
          <a:p>
            <a:r>
              <a:rPr lang="en-US" dirty="0" smtClean="0"/>
              <a:t>So if we remember the Model View Controller (MVC) paradigm, we said that the controller was the glue that held the application together. </a:t>
            </a:r>
          </a:p>
          <a:p>
            <a:r>
              <a:rPr lang="en-US" dirty="0" smtClean="0"/>
              <a:t>In Angular (just like all MVC frameworks), Controllers are used for the following:</a:t>
            </a:r>
          </a:p>
          <a:p>
            <a:pPr lvl="1">
              <a:buFont typeface="Arial" charset="0"/>
              <a:buChar char="•"/>
            </a:pPr>
            <a:r>
              <a:rPr lang="en-US" dirty="0"/>
              <a:t>D</a:t>
            </a:r>
            <a:r>
              <a:rPr lang="en-US" dirty="0" smtClean="0"/>
              <a:t>escribing the view state from which the view presents information to the user </a:t>
            </a:r>
          </a:p>
          <a:p>
            <a:pPr lvl="1">
              <a:buFont typeface="Arial" charset="0"/>
              <a:buChar char="•"/>
            </a:pPr>
            <a:r>
              <a:rPr lang="en-US" dirty="0" smtClean="0"/>
              <a:t>Properly filling the model data so that it can be persisted to a given data store.</a:t>
            </a:r>
          </a:p>
        </p:txBody>
      </p:sp>
      <p:sp>
        <p:nvSpPr>
          <p:cNvPr id="4" name="Slide Number Placeholder 3"/>
          <p:cNvSpPr>
            <a:spLocks noGrp="1"/>
          </p:cNvSpPr>
          <p:nvPr>
            <p:ph type="sldNum" sz="quarter" idx="12"/>
          </p:nvPr>
        </p:nvSpPr>
        <p:spPr/>
        <p:txBody>
          <a:bodyPr/>
          <a:lstStyle/>
          <a:p>
            <a:fld id="{B4835A8B-4C3B-9C46-9281-F5EB1FED4738}" type="slidenum">
              <a:rPr lang="en-US" smtClean="0"/>
              <a:t>30</a:t>
            </a:fld>
            <a:endParaRPr lang="en-US"/>
          </a:p>
        </p:txBody>
      </p:sp>
    </p:spTree>
    <p:extLst>
      <p:ext uri="{BB962C8B-B14F-4D97-AF65-F5344CB8AC3E}">
        <p14:creationId xmlns:p14="http://schemas.microsoft.com/office/powerpoint/2010/main" val="17846113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New Controller</a:t>
            </a:r>
            <a:endParaRPr lang="en-US" dirty="0"/>
          </a:p>
        </p:txBody>
      </p:sp>
      <p:sp>
        <p:nvSpPr>
          <p:cNvPr id="3" name="Content Placeholder 2"/>
          <p:cNvSpPr>
            <a:spLocks noGrp="1"/>
          </p:cNvSpPr>
          <p:nvPr>
            <p:ph idx="1"/>
          </p:nvPr>
        </p:nvSpPr>
        <p:spPr/>
        <p:txBody>
          <a:bodyPr/>
          <a:lstStyle/>
          <a:p>
            <a:r>
              <a:rPr lang="en-US" dirty="0"/>
              <a:t>In order to define </a:t>
            </a:r>
            <a:r>
              <a:rPr lang="en-US" dirty="0" smtClean="0"/>
              <a:t>one, </a:t>
            </a:r>
            <a:r>
              <a:rPr lang="en-US" dirty="0"/>
              <a:t>all we need to do is invoke the </a:t>
            </a:r>
            <a:r>
              <a:rPr lang="en-US" b="1" dirty="0"/>
              <a:t>.controller </a:t>
            </a:r>
            <a:r>
              <a:rPr lang="en-US" dirty="0"/>
              <a:t>function off of our module</a:t>
            </a:r>
          </a:p>
          <a:p>
            <a:pPr marL="201168" lvl="1" indent="0">
              <a:buNone/>
            </a:pPr>
            <a:r>
              <a:rPr lang="en-US" b="1" dirty="0" err="1"/>
              <a:t>var</a:t>
            </a:r>
            <a:r>
              <a:rPr lang="en-US" b="1" dirty="0"/>
              <a:t> app = </a:t>
            </a:r>
            <a:r>
              <a:rPr lang="en-US" b="1" dirty="0" err="1"/>
              <a:t>angular.module</a:t>
            </a:r>
            <a:r>
              <a:rPr lang="en-US" b="1" dirty="0" smtClean="0"/>
              <a:t>(“</a:t>
            </a:r>
            <a:r>
              <a:rPr lang="en-US" b="1" dirty="0" err="1" smtClean="0"/>
              <a:t>myFirstApp</a:t>
            </a:r>
            <a:r>
              <a:rPr lang="en-US" b="1" dirty="0" smtClean="0"/>
              <a:t>”, </a:t>
            </a:r>
            <a:r>
              <a:rPr lang="en-US" b="1" dirty="0"/>
              <a:t>[]);</a:t>
            </a:r>
          </a:p>
          <a:p>
            <a:pPr marL="201168" lvl="1" indent="0">
              <a:buNone/>
            </a:pPr>
            <a:r>
              <a:rPr lang="en-US" b="1" dirty="0" err="1"/>
              <a:t>app.controller</a:t>
            </a:r>
            <a:r>
              <a:rPr lang="en-US" b="1" dirty="0"/>
              <a:t>(“</a:t>
            </a:r>
            <a:r>
              <a:rPr lang="en-US" b="1" dirty="0" err="1"/>
              <a:t>myController</a:t>
            </a:r>
            <a:r>
              <a:rPr lang="en-US" b="1" dirty="0"/>
              <a:t>”, function() {  });</a:t>
            </a:r>
          </a:p>
          <a:p>
            <a:r>
              <a:rPr lang="en-US" dirty="0" smtClean="0"/>
              <a:t>The controller takes two arguments as part of its definition</a:t>
            </a:r>
          </a:p>
          <a:p>
            <a:pPr lvl="1">
              <a:buFont typeface="Arial" charset="0"/>
              <a:buChar char="•"/>
            </a:pPr>
            <a:r>
              <a:rPr lang="en-US" dirty="0" smtClean="0"/>
              <a:t>The first is the name of the controller which </a:t>
            </a:r>
            <a:r>
              <a:rPr lang="en-US" b="1" i="1" u="sng" dirty="0" smtClean="0"/>
              <a:t>must be unique</a:t>
            </a:r>
            <a:r>
              <a:rPr lang="en-US" b="1" dirty="0" smtClean="0"/>
              <a:t> </a:t>
            </a:r>
            <a:r>
              <a:rPr lang="en-US" dirty="0" smtClean="0"/>
              <a:t>to the module that is being added.</a:t>
            </a:r>
          </a:p>
          <a:p>
            <a:pPr lvl="1">
              <a:buFont typeface="Arial" charset="0"/>
              <a:buChar char="•"/>
            </a:pPr>
            <a:r>
              <a:rPr lang="en-US" dirty="0" smtClean="0"/>
              <a:t>The second is an </a:t>
            </a:r>
            <a:r>
              <a:rPr lang="en-US" b="1" dirty="0" smtClean="0"/>
              <a:t>immediately invoked function expression </a:t>
            </a:r>
            <a:r>
              <a:rPr lang="en-US" dirty="0" smtClean="0"/>
              <a:t>(IIFE); this function is invoked the second the controller is instantiated into the module.</a:t>
            </a:r>
          </a:p>
        </p:txBody>
      </p:sp>
      <p:sp>
        <p:nvSpPr>
          <p:cNvPr id="4" name="Slide Number Placeholder 3"/>
          <p:cNvSpPr>
            <a:spLocks noGrp="1"/>
          </p:cNvSpPr>
          <p:nvPr>
            <p:ph type="sldNum" sz="quarter" idx="12"/>
          </p:nvPr>
        </p:nvSpPr>
        <p:spPr/>
        <p:txBody>
          <a:bodyPr/>
          <a:lstStyle/>
          <a:p>
            <a:fld id="{B4835A8B-4C3B-9C46-9281-F5EB1FED4738}" type="slidenum">
              <a:rPr lang="en-US" smtClean="0"/>
              <a:t>31</a:t>
            </a:fld>
            <a:endParaRPr lang="en-US"/>
          </a:p>
        </p:txBody>
      </p:sp>
    </p:spTree>
    <p:extLst>
      <p:ext uri="{BB962C8B-B14F-4D97-AF65-F5344CB8AC3E}">
        <p14:creationId xmlns:p14="http://schemas.microsoft.com/office/powerpoint/2010/main" val="9440499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Your Controller </a:t>
            </a:r>
            <a:r>
              <a:rPr lang="en-US" dirty="0"/>
              <a:t>T</a:t>
            </a:r>
            <a:r>
              <a:rPr lang="en-US" dirty="0" smtClean="0"/>
              <a:t>o Your View</a:t>
            </a:r>
            <a:endParaRPr lang="en-US" dirty="0"/>
          </a:p>
        </p:txBody>
      </p:sp>
      <p:sp>
        <p:nvSpPr>
          <p:cNvPr id="3" name="Content Placeholder 2"/>
          <p:cNvSpPr>
            <a:spLocks noGrp="1"/>
          </p:cNvSpPr>
          <p:nvPr>
            <p:ph idx="1"/>
          </p:nvPr>
        </p:nvSpPr>
        <p:spPr/>
        <p:txBody>
          <a:bodyPr/>
          <a:lstStyle/>
          <a:p>
            <a:r>
              <a:rPr lang="en-US" dirty="0" smtClean="0"/>
              <a:t>We wire our controller into our view very similarly to how we wired our module to our page.</a:t>
            </a:r>
          </a:p>
          <a:p>
            <a:r>
              <a:rPr lang="en-US" dirty="0" smtClean="0"/>
              <a:t>You will add the </a:t>
            </a:r>
            <a:r>
              <a:rPr lang="en-US" b="1" dirty="0" smtClean="0"/>
              <a:t>ng-controller=“</a:t>
            </a:r>
            <a:r>
              <a:rPr lang="en-US" b="1" dirty="0" err="1" smtClean="0"/>
              <a:t>myFirstApp</a:t>
            </a:r>
            <a:r>
              <a:rPr lang="en-US" b="1" dirty="0" smtClean="0"/>
              <a:t>”</a:t>
            </a:r>
            <a:r>
              <a:rPr lang="en-US" dirty="0" smtClean="0"/>
              <a:t> attribute to the element you’d like to use as that controller’s scope. </a:t>
            </a:r>
          </a:p>
          <a:p>
            <a:r>
              <a:rPr lang="en-US" dirty="0" smtClean="0"/>
              <a:t>This will bind the element and each of its sub-elements to the controller named </a:t>
            </a:r>
            <a:r>
              <a:rPr lang="en-US" b="1" dirty="0" err="1" smtClean="0"/>
              <a:t>myFirstApp</a:t>
            </a:r>
            <a:endParaRPr lang="en-US" dirty="0"/>
          </a:p>
          <a:p>
            <a:pPr lvl="1">
              <a:buFont typeface="Arial" charset="0"/>
              <a:buChar char="•"/>
            </a:pPr>
            <a:r>
              <a:rPr lang="en-US" dirty="0">
                <a:hlinkClick r:id="rId2"/>
              </a:rPr>
              <a:t>http://localhost:8080/Controllers/Samples/FirstController</a:t>
            </a:r>
            <a:r>
              <a:rPr lang="en-US" dirty="0" smtClean="0">
                <a:hlinkClick r:id="rId2"/>
              </a:rPr>
              <a:t>/</a:t>
            </a:r>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32</a:t>
            </a:fld>
            <a:endParaRPr lang="en-US"/>
          </a:p>
        </p:txBody>
      </p:sp>
    </p:spTree>
    <p:extLst>
      <p:ext uri="{BB962C8B-B14F-4D97-AF65-F5344CB8AC3E}">
        <p14:creationId xmlns:p14="http://schemas.microsoft.com/office/powerpoint/2010/main" val="14796217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Communicating With </a:t>
            </a:r>
            <a:r>
              <a:rPr lang="en-US" dirty="0"/>
              <a:t>T</a:t>
            </a:r>
            <a:r>
              <a:rPr lang="en-US" dirty="0" smtClean="0"/>
              <a:t>he 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 thing we need to do is be able to pass data between our view and our controller. We can accomplish this by passing an injected variable into our controller named </a:t>
            </a:r>
            <a:r>
              <a:rPr lang="en-US" b="1" dirty="0" smtClean="0"/>
              <a:t>$scope</a:t>
            </a:r>
            <a:endParaRPr lang="en-US" dirty="0" smtClean="0"/>
          </a:p>
          <a:p>
            <a:r>
              <a:rPr lang="en-US" b="1" dirty="0" smtClean="0"/>
              <a:t>$scope</a:t>
            </a:r>
            <a:r>
              <a:rPr lang="en-US" dirty="0" smtClean="0"/>
              <a:t> – is a variable that gets injected into the controller via the injector service. </a:t>
            </a:r>
          </a:p>
          <a:p>
            <a:pPr lvl="1">
              <a:buFont typeface="Arial" charset="0"/>
              <a:buChar char="•"/>
            </a:pPr>
            <a:r>
              <a:rPr lang="en-US" dirty="0" smtClean="0"/>
              <a:t>It is manufactured from the injector service which is the backbone to </a:t>
            </a:r>
            <a:r>
              <a:rPr lang="en-US" dirty="0" err="1" smtClean="0"/>
              <a:t>Angular’s</a:t>
            </a:r>
            <a:r>
              <a:rPr lang="en-US" dirty="0" smtClean="0"/>
              <a:t> dependency injection framework.</a:t>
            </a:r>
          </a:p>
          <a:p>
            <a:r>
              <a:rPr lang="en-US" dirty="0" smtClean="0"/>
              <a:t>From there we can set variables in our controllers that get passed to our view: </a:t>
            </a:r>
          </a:p>
          <a:p>
            <a:pPr lvl="1">
              <a:buFont typeface="Arial" charset="0"/>
              <a:buChar char="•"/>
            </a:pPr>
            <a:r>
              <a:rPr lang="en-US" b="1" dirty="0" smtClean="0"/>
              <a:t>$</a:t>
            </a:r>
            <a:r>
              <a:rPr lang="en-US" b="1" dirty="0" err="1" smtClean="0"/>
              <a:t>scope.foo</a:t>
            </a:r>
            <a:r>
              <a:rPr lang="en-US" b="1" dirty="0" smtClean="0"/>
              <a:t> = “hello”</a:t>
            </a:r>
            <a:r>
              <a:rPr lang="en-US" dirty="0" smtClean="0"/>
              <a:t> – This would set a variable foo equal to “hello”; which we could reference from our view;</a:t>
            </a:r>
            <a:endParaRPr lang="en-US" dirty="0"/>
          </a:p>
          <a:p>
            <a:r>
              <a:rPr lang="en-US" dirty="0" smtClean="0"/>
              <a:t>How we wire it up</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a:t>
            </a:r>
            <a:r>
              <a:rPr lang="en-US" b="1" dirty="0" smtClean="0"/>
              <a:t>($scope) </a:t>
            </a:r>
            <a:r>
              <a:rPr lang="en-US" b="1" dirty="0"/>
              <a:t>{  </a:t>
            </a:r>
          </a:p>
          <a:p>
            <a:pPr marL="384048" lvl="2" indent="0">
              <a:buNone/>
            </a:pPr>
            <a:r>
              <a:rPr lang="en-US" b="1" dirty="0" smtClean="0"/>
              <a:t>	$</a:t>
            </a:r>
            <a:r>
              <a:rPr lang="en-US" b="1" dirty="0" err="1" smtClean="0"/>
              <a:t>scope.foo</a:t>
            </a:r>
            <a:r>
              <a:rPr lang="en-US" b="1" dirty="0" smtClean="0"/>
              <a:t> = “hello”;</a:t>
            </a:r>
            <a:endParaRPr lang="en-US" b="1" dirty="0"/>
          </a:p>
          <a:p>
            <a:pPr marL="384048" lvl="2" indent="0">
              <a:buNone/>
            </a:pPr>
            <a:r>
              <a:rPr lang="en-US" b="1" dirty="0" smtClean="0"/>
              <a:t>});</a:t>
            </a:r>
          </a:p>
          <a:p>
            <a:pPr lvl="1"/>
            <a:r>
              <a:rPr lang="en-US" dirty="0" smtClean="0">
                <a:hlinkClick r:id="rId2"/>
              </a:rPr>
              <a:t>http</a:t>
            </a:r>
            <a:r>
              <a:rPr lang="en-US" dirty="0">
                <a:hlinkClick r:id="rId2"/>
              </a:rPr>
              <a:t>://localhost:8080/Controllers/Samples/FirstControllerWithState</a:t>
            </a:r>
            <a:r>
              <a:rPr lang="en-US" dirty="0" smtClean="0">
                <a:hlinkClick r:id="rId2"/>
              </a:rPr>
              <a:t>/</a:t>
            </a:r>
            <a:endParaRPr lang="en-US" dirty="0" smtClean="0"/>
          </a:p>
          <a:p>
            <a:pPr marL="201168" lvl="1" indent="0">
              <a:buNone/>
            </a:pP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33</a:t>
            </a:fld>
            <a:endParaRPr lang="en-US"/>
          </a:p>
        </p:txBody>
      </p:sp>
    </p:spTree>
    <p:extLst>
      <p:ext uri="{BB962C8B-B14F-4D97-AF65-F5344CB8AC3E}">
        <p14:creationId xmlns:p14="http://schemas.microsoft.com/office/powerpoint/2010/main" val="12973796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Recap</a:t>
            </a:r>
            <a:endParaRPr lang="en-US" dirty="0"/>
          </a:p>
        </p:txBody>
      </p:sp>
      <p:sp>
        <p:nvSpPr>
          <p:cNvPr id="3" name="Content Placeholder 2"/>
          <p:cNvSpPr>
            <a:spLocks noGrp="1"/>
          </p:cNvSpPr>
          <p:nvPr>
            <p:ph idx="1"/>
          </p:nvPr>
        </p:nvSpPr>
        <p:spPr/>
        <p:txBody>
          <a:bodyPr/>
          <a:lstStyle/>
          <a:p>
            <a:r>
              <a:rPr lang="en-US" dirty="0" smtClean="0"/>
              <a:t>We are able to define our module which is the basic building block of our application</a:t>
            </a:r>
          </a:p>
          <a:p>
            <a:pPr lvl="1"/>
            <a:r>
              <a:rPr lang="en-US" dirty="0" smtClean="0"/>
              <a:t>All of our controllers will be defined as children that belong to this module</a:t>
            </a:r>
          </a:p>
          <a:p>
            <a:pPr lvl="1"/>
            <a:r>
              <a:rPr lang="en-US" dirty="0" smtClean="0"/>
              <a:t>The module name must be unique to our application</a:t>
            </a:r>
          </a:p>
          <a:p>
            <a:pPr lvl="1"/>
            <a:r>
              <a:rPr lang="en-US" dirty="0" smtClean="0"/>
              <a:t>We wire our module up to our application by altering the </a:t>
            </a:r>
            <a:r>
              <a:rPr lang="en-US" b="1" dirty="0" smtClean="0"/>
              <a:t>ng-app </a:t>
            </a:r>
            <a:r>
              <a:rPr lang="en-US" dirty="0" smtClean="0"/>
              <a:t> attribute  and setting the attribute value to the name of our module</a:t>
            </a:r>
          </a:p>
          <a:p>
            <a:r>
              <a:rPr lang="en-US" dirty="0" smtClean="0"/>
              <a:t>We then can then define our controller(s) as children to our module</a:t>
            </a:r>
          </a:p>
          <a:p>
            <a:pPr lvl="1"/>
            <a:r>
              <a:rPr lang="en-US" dirty="0" smtClean="0"/>
              <a:t>We define a controller by providing a name plus a immediately-invoked function expression (IIFE).</a:t>
            </a:r>
          </a:p>
          <a:p>
            <a:pPr lvl="1"/>
            <a:r>
              <a:rPr lang="en-US" dirty="0" smtClean="0"/>
              <a:t>This function is invoked when the controller is instantiated. </a:t>
            </a:r>
          </a:p>
          <a:p>
            <a:pPr lvl="1"/>
            <a:r>
              <a:rPr lang="en-US" dirty="0" smtClean="0"/>
              <a:t>We bind our controller to our view by adding the </a:t>
            </a:r>
            <a:r>
              <a:rPr lang="en-US" b="1" dirty="0" smtClean="0"/>
              <a:t>ng-controller=“</a:t>
            </a:r>
            <a:r>
              <a:rPr lang="en-US" b="1" dirty="0" err="1" smtClean="0"/>
              <a:t>myController</a:t>
            </a:r>
            <a:r>
              <a:rPr lang="en-US" b="1" dirty="0" smtClean="0"/>
              <a:t>”</a:t>
            </a:r>
            <a:r>
              <a:rPr lang="en-US" dirty="0" smtClean="0"/>
              <a:t> attribute this will describe the scope of our controller</a:t>
            </a:r>
          </a:p>
          <a:p>
            <a:r>
              <a:rPr lang="en-US" dirty="0" smtClean="0"/>
              <a:t>Lastly, we pass data between our controller and view by way of the </a:t>
            </a:r>
            <a:r>
              <a:rPr lang="en-US" b="1" dirty="0" smtClean="0"/>
              <a:t>$scope</a:t>
            </a:r>
            <a:r>
              <a:rPr lang="en-US" dirty="0" smtClean="0"/>
              <a:t> variable which gets passed into the controller and then the view resolves against that variable to get its context</a:t>
            </a:r>
          </a:p>
        </p:txBody>
      </p:sp>
      <p:sp>
        <p:nvSpPr>
          <p:cNvPr id="4" name="Slide Number Placeholder 3"/>
          <p:cNvSpPr>
            <a:spLocks noGrp="1"/>
          </p:cNvSpPr>
          <p:nvPr>
            <p:ph type="sldNum" sz="quarter" idx="12"/>
          </p:nvPr>
        </p:nvSpPr>
        <p:spPr/>
        <p:txBody>
          <a:bodyPr/>
          <a:lstStyle/>
          <a:p>
            <a:fld id="{B4835A8B-4C3B-9C46-9281-F5EB1FED4738}" type="slidenum">
              <a:rPr lang="en-US" smtClean="0"/>
              <a:t>34</a:t>
            </a:fld>
            <a:endParaRPr lang="en-US"/>
          </a:p>
        </p:txBody>
      </p:sp>
    </p:spTree>
    <p:extLst>
      <p:ext uri="{BB962C8B-B14F-4D97-AF65-F5344CB8AC3E}">
        <p14:creationId xmlns:p14="http://schemas.microsoft.com/office/powerpoint/2010/main" val="4317598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b="1" dirty="0" smtClean="0"/>
              <a:t>$scope</a:t>
            </a:r>
            <a:r>
              <a:rPr lang="en-US" dirty="0" smtClean="0"/>
              <a:t> Does</a:t>
            </a:r>
            <a:endParaRPr lang="en-US" dirty="0"/>
          </a:p>
        </p:txBody>
      </p:sp>
      <p:sp>
        <p:nvSpPr>
          <p:cNvPr id="3" name="Content Placeholder 2"/>
          <p:cNvSpPr>
            <a:spLocks noGrp="1"/>
          </p:cNvSpPr>
          <p:nvPr>
            <p:ph idx="1"/>
          </p:nvPr>
        </p:nvSpPr>
        <p:spPr/>
        <p:txBody>
          <a:bodyPr/>
          <a:lstStyle/>
          <a:p>
            <a:r>
              <a:rPr lang="en-US" b="1" dirty="0" smtClean="0"/>
              <a:t>$scope</a:t>
            </a:r>
            <a:r>
              <a:rPr lang="en-US" dirty="0" smtClean="0"/>
              <a:t> acts as the main vehicle between the controller and the view</a:t>
            </a:r>
          </a:p>
          <a:p>
            <a:r>
              <a:rPr lang="en-US" dirty="0" smtClean="0"/>
              <a:t>It carries all of the functions and variables that will be shared between both the controller and the view</a:t>
            </a:r>
          </a:p>
          <a:p>
            <a:pPr lvl="1"/>
            <a:r>
              <a:rPr lang="en-US" dirty="0" smtClean="0"/>
              <a:t>We’ve already seen how we can set a variable</a:t>
            </a:r>
          </a:p>
          <a:p>
            <a:pPr marL="384048" lvl="2" indent="0">
              <a:buNone/>
            </a:pPr>
            <a:r>
              <a:rPr lang="en-US" b="1" dirty="0" smtClean="0"/>
              <a:t>$</a:t>
            </a:r>
            <a:r>
              <a:rPr lang="en-US" b="1" dirty="0" err="1" smtClean="0"/>
              <a:t>scope.myVar</a:t>
            </a:r>
            <a:r>
              <a:rPr lang="en-US" b="1" dirty="0" smtClean="0"/>
              <a:t> = “hello world”</a:t>
            </a:r>
          </a:p>
          <a:p>
            <a:pPr lvl="1"/>
            <a:r>
              <a:rPr lang="en-US" dirty="0" smtClean="0"/>
              <a:t>Defining the functions are done exactly the same way</a:t>
            </a:r>
          </a:p>
          <a:p>
            <a:pPr marL="384048" lvl="2" indent="0">
              <a:buNone/>
            </a:pPr>
            <a:r>
              <a:rPr lang="en-US" b="1" dirty="0"/>
              <a:t>$</a:t>
            </a:r>
            <a:r>
              <a:rPr lang="en-US" b="1" dirty="0" err="1"/>
              <a:t>scope.myFunction</a:t>
            </a:r>
            <a:r>
              <a:rPr lang="en-US" b="1" dirty="0"/>
              <a:t> = function() {</a:t>
            </a:r>
          </a:p>
          <a:p>
            <a:pPr marL="384048" lvl="2" indent="0">
              <a:buNone/>
            </a:pPr>
            <a:r>
              <a:rPr lang="en-US" b="1" dirty="0"/>
              <a:t>	// Do some work</a:t>
            </a:r>
          </a:p>
          <a:p>
            <a:pPr marL="384048" lvl="2" indent="0">
              <a:buNone/>
            </a:pPr>
            <a:r>
              <a:rPr lang="en-US" b="1" dirty="0" smtClean="0"/>
              <a:t>};</a:t>
            </a:r>
            <a:endParaRPr lang="en-US" dirty="0" smtClean="0"/>
          </a:p>
          <a:p>
            <a:r>
              <a:rPr lang="en-US" dirty="0" smtClean="0"/>
              <a:t>We can pass complex objects, arrays, functions or any other piece of information we’d like between our view and our controller. </a:t>
            </a:r>
          </a:p>
        </p:txBody>
      </p:sp>
      <p:sp>
        <p:nvSpPr>
          <p:cNvPr id="4" name="Slide Number Placeholder 3"/>
          <p:cNvSpPr>
            <a:spLocks noGrp="1"/>
          </p:cNvSpPr>
          <p:nvPr>
            <p:ph type="sldNum" sz="quarter" idx="12"/>
          </p:nvPr>
        </p:nvSpPr>
        <p:spPr/>
        <p:txBody>
          <a:bodyPr/>
          <a:lstStyle/>
          <a:p>
            <a:fld id="{B4835A8B-4C3B-9C46-9281-F5EB1FED4738}" type="slidenum">
              <a:rPr lang="en-US" smtClean="0"/>
              <a:t>35</a:t>
            </a:fld>
            <a:endParaRPr lang="en-US"/>
          </a:p>
        </p:txBody>
      </p:sp>
    </p:spTree>
    <p:extLst>
      <p:ext uri="{BB962C8B-B14F-4D97-AF65-F5344CB8AC3E}">
        <p14:creationId xmlns:p14="http://schemas.microsoft.com/office/powerpoint/2010/main" val="2662830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a:t>
            </a:r>
            <a:r>
              <a:rPr lang="en-US" dirty="0" err="1" smtClean="0"/>
              <a:t>Minification</a:t>
            </a:r>
            <a:endParaRPr lang="en-US" dirty="0"/>
          </a:p>
        </p:txBody>
      </p:sp>
      <p:sp>
        <p:nvSpPr>
          <p:cNvPr id="3" name="Content Placeholder 2"/>
          <p:cNvSpPr>
            <a:spLocks noGrp="1"/>
          </p:cNvSpPr>
          <p:nvPr>
            <p:ph idx="1"/>
          </p:nvPr>
        </p:nvSpPr>
        <p:spPr/>
        <p:txBody>
          <a:bodyPr>
            <a:normAutofit lnSpcReduction="10000"/>
          </a:bodyPr>
          <a:lstStyle/>
          <a:p>
            <a:r>
              <a:rPr lang="en-US" dirty="0" err="1" smtClean="0"/>
              <a:t>Angular’s</a:t>
            </a:r>
            <a:r>
              <a:rPr lang="en-US" dirty="0" smtClean="0"/>
              <a:t> injector is dependent variables being named a certain way (ex </a:t>
            </a:r>
            <a:r>
              <a:rPr lang="en-US" b="1" dirty="0" smtClean="0"/>
              <a:t>$scope</a:t>
            </a:r>
            <a:r>
              <a:rPr lang="en-US" dirty="0" smtClean="0"/>
              <a:t>). This means that Angular can’t be run through a </a:t>
            </a:r>
            <a:r>
              <a:rPr lang="en-US" dirty="0" err="1" smtClean="0"/>
              <a:t>minification</a:t>
            </a:r>
            <a:r>
              <a:rPr lang="en-US" dirty="0" smtClean="0"/>
              <a:t> framework, at least not the way we’re defining our controllers now. </a:t>
            </a:r>
          </a:p>
          <a:p>
            <a:r>
              <a:rPr lang="en-US" dirty="0" smtClean="0"/>
              <a:t>Fortunately, there is an alternate way (which is the preferred way) to define your controller</a:t>
            </a:r>
          </a:p>
          <a:p>
            <a:r>
              <a:rPr lang="en-US" dirty="0" smtClean="0"/>
              <a:t>From our previous example we defined a controller as follows:</a:t>
            </a:r>
          </a:p>
          <a:p>
            <a:pPr marL="384048" lvl="2" indent="0">
              <a:buNone/>
            </a:pPr>
            <a:r>
              <a:rPr lang="en-US" dirty="0" smtClean="0"/>
              <a:t> </a:t>
            </a: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function($scope) </a:t>
            </a:r>
            <a:r>
              <a:rPr lang="en-US" b="1" dirty="0" smtClean="0"/>
              <a:t>{ });</a:t>
            </a:r>
            <a:endParaRPr lang="en-US" b="1" dirty="0"/>
          </a:p>
          <a:p>
            <a:r>
              <a:rPr lang="en-US" dirty="0" smtClean="0"/>
              <a:t>By changing the definition of the controller to:</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[“$scope”, function($scope) {  }]);</a:t>
            </a:r>
            <a:endParaRPr lang="en-US" dirty="0" smtClean="0"/>
          </a:p>
          <a:p>
            <a:r>
              <a:rPr lang="en-US" dirty="0" smtClean="0"/>
              <a:t>Notice that the second argument has been changed to be an array with the last element in the array being the IIFE. Angular will use the string value in the array to resolve the variable and use that as the value that is passed into the controllers arguments list.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36</a:t>
            </a:fld>
            <a:endParaRPr lang="en-US"/>
          </a:p>
        </p:txBody>
      </p:sp>
    </p:spTree>
    <p:extLst>
      <p:ext uri="{BB962C8B-B14F-4D97-AF65-F5344CB8AC3E}">
        <p14:creationId xmlns:p14="http://schemas.microsoft.com/office/powerpoint/2010/main" val="18232807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 From 50,000 Feet</a:t>
            </a:r>
            <a:endParaRPr lang="en-US" dirty="0"/>
          </a:p>
        </p:txBody>
      </p:sp>
      <p:sp>
        <p:nvSpPr>
          <p:cNvPr id="3" name="Content Placeholder 2"/>
          <p:cNvSpPr>
            <a:spLocks noGrp="1"/>
          </p:cNvSpPr>
          <p:nvPr>
            <p:ph idx="1"/>
          </p:nvPr>
        </p:nvSpPr>
        <p:spPr/>
        <p:txBody>
          <a:bodyPr/>
          <a:lstStyle/>
          <a:p>
            <a:r>
              <a:rPr lang="en-US" dirty="0" smtClean="0"/>
              <a:t>Angular provides some built in components that are exposed through a vehicle known as directives. </a:t>
            </a:r>
          </a:p>
          <a:p>
            <a:pPr lvl="1"/>
            <a:r>
              <a:rPr lang="en-US" dirty="0" smtClean="0"/>
              <a:t>We’ve already had some exposure to some built-in directives with </a:t>
            </a:r>
            <a:r>
              <a:rPr lang="en-US" b="1" dirty="0" smtClean="0"/>
              <a:t>ng-app</a:t>
            </a:r>
            <a:r>
              <a:rPr lang="en-US" dirty="0" smtClean="0"/>
              <a:t>, </a:t>
            </a:r>
            <a:r>
              <a:rPr lang="en-US" b="1" dirty="0" smtClean="0"/>
              <a:t>ng-controller </a:t>
            </a:r>
            <a:r>
              <a:rPr lang="en-US" dirty="0" smtClean="0"/>
              <a:t>and </a:t>
            </a:r>
            <a:r>
              <a:rPr lang="en-US" b="1" dirty="0" smtClean="0"/>
              <a:t>ng-model</a:t>
            </a:r>
            <a:endParaRPr lang="en-US" dirty="0" smtClean="0"/>
          </a:p>
          <a:p>
            <a:r>
              <a:rPr lang="en-US" dirty="0" smtClean="0"/>
              <a:t>If modules are the backbone to </a:t>
            </a:r>
            <a:r>
              <a:rPr lang="en-US" dirty="0" err="1" smtClean="0"/>
              <a:t>Angular’s</a:t>
            </a:r>
            <a:r>
              <a:rPr lang="en-US" dirty="0" smtClean="0"/>
              <a:t> execution state, then directives are the primary vehicle for how angular manipulates and influences your view. </a:t>
            </a:r>
          </a:p>
          <a:p>
            <a:r>
              <a:rPr lang="en-US" dirty="0" smtClean="0"/>
              <a:t>We’re going to get way deeper into directives a little later; however, we’re going to take a look at a couple of directives that are super handy. </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37</a:t>
            </a:fld>
            <a:endParaRPr lang="en-US"/>
          </a:p>
        </p:txBody>
      </p:sp>
    </p:spTree>
    <p:extLst>
      <p:ext uri="{BB962C8B-B14F-4D97-AF65-F5344CB8AC3E}">
        <p14:creationId xmlns:p14="http://schemas.microsoft.com/office/powerpoint/2010/main" val="10273509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ng-model is used to bind an angular variable to a tag that is capable of taking input from the client (&lt;input /&gt;, &lt;select /&gt;) </a:t>
            </a:r>
          </a:p>
          <a:p>
            <a:r>
              <a:rPr lang="en-US" dirty="0" smtClean="0"/>
              <a:t>You do </a:t>
            </a:r>
            <a:r>
              <a:rPr lang="en-US" b="1" i="1" u="sng" dirty="0" smtClean="0"/>
              <a:t>NOT</a:t>
            </a:r>
            <a:r>
              <a:rPr lang="en-US" dirty="0" smtClean="0"/>
              <a:t> have to have these elements bound to a form in order to have ng-model automatically set these variables up for you. </a:t>
            </a:r>
          </a:p>
          <a:p>
            <a:r>
              <a:rPr lang="en-US" dirty="0" smtClean="0"/>
              <a:t>Consider the following:</a:t>
            </a:r>
          </a:p>
          <a:p>
            <a:pPr marL="292608" lvl="1" indent="0">
              <a:buNone/>
            </a:pPr>
            <a:r>
              <a:rPr lang="en-US" b="1" dirty="0" smtClean="0"/>
              <a:t>&lt;input type=“text” ng-model=“</a:t>
            </a:r>
            <a:r>
              <a:rPr lang="en-US" b="1" dirty="0" err="1" smtClean="0"/>
              <a:t>MyControlVar</a:t>
            </a:r>
            <a:r>
              <a:rPr lang="en-US" b="1" dirty="0" smtClean="0"/>
              <a:t>” /&gt;</a:t>
            </a:r>
          </a:p>
          <a:p>
            <a:r>
              <a:rPr lang="en-US" dirty="0" smtClean="0"/>
              <a:t>This will automatically create a variable on our controller’s scope called </a:t>
            </a:r>
            <a:r>
              <a:rPr lang="en-US" dirty="0" err="1" smtClean="0"/>
              <a:t>MyControl</a:t>
            </a:r>
            <a:r>
              <a:rPr lang="en-US" dirty="0" smtClean="0"/>
              <a:t> and can be referenced like:</a:t>
            </a:r>
          </a:p>
          <a:p>
            <a:pPr marL="292608" lvl="1" indent="0">
              <a:buNone/>
            </a:pPr>
            <a:r>
              <a:rPr lang="en-US" b="1" dirty="0" smtClean="0"/>
              <a:t>$</a:t>
            </a:r>
            <a:r>
              <a:rPr lang="en-US" b="1" dirty="0" err="1" smtClean="0"/>
              <a:t>scope.MyControlVar</a:t>
            </a:r>
            <a:r>
              <a:rPr lang="en-US" b="1" dirty="0"/>
              <a:t> </a:t>
            </a:r>
            <a:r>
              <a:rPr lang="en-US" b="1" dirty="0" smtClean="0"/>
              <a:t>= “Hello”;</a:t>
            </a:r>
          </a:p>
          <a:p>
            <a:r>
              <a:rPr lang="en-US" dirty="0" smtClean="0"/>
              <a:t>As a result of the two-way binding, you can set the variable from either the client or the controller and the change will be instantly reflected on both.</a:t>
            </a:r>
          </a:p>
          <a:p>
            <a:r>
              <a:rPr lang="en-US" dirty="0" smtClean="0"/>
              <a:t>We’re going to look at ng-model in much more detail later in the week.</a:t>
            </a:r>
          </a:p>
        </p:txBody>
      </p:sp>
      <p:sp>
        <p:nvSpPr>
          <p:cNvPr id="4" name="Slide Number Placeholder 3"/>
          <p:cNvSpPr>
            <a:spLocks noGrp="1"/>
          </p:cNvSpPr>
          <p:nvPr>
            <p:ph type="sldNum" sz="quarter" idx="12"/>
          </p:nvPr>
        </p:nvSpPr>
        <p:spPr/>
        <p:txBody>
          <a:bodyPr/>
          <a:lstStyle/>
          <a:p>
            <a:fld id="{B4835A8B-4C3B-9C46-9281-F5EB1FED4738}" type="slidenum">
              <a:rPr lang="en-US" smtClean="0"/>
              <a:t>38</a:t>
            </a:fld>
            <a:endParaRPr lang="en-US"/>
          </a:p>
        </p:txBody>
      </p:sp>
    </p:spTree>
    <p:extLst>
      <p:ext uri="{BB962C8B-B14F-4D97-AF65-F5344CB8AC3E}">
        <p14:creationId xmlns:p14="http://schemas.microsoft.com/office/powerpoint/2010/main" val="17484704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a:t>
            </a:r>
            <a:endParaRPr lang="en-US" dirty="0"/>
          </a:p>
        </p:txBody>
      </p:sp>
      <p:sp>
        <p:nvSpPr>
          <p:cNvPr id="3" name="Content Placeholder 2"/>
          <p:cNvSpPr>
            <a:spLocks noGrp="1"/>
          </p:cNvSpPr>
          <p:nvPr>
            <p:ph idx="1"/>
          </p:nvPr>
        </p:nvSpPr>
        <p:spPr/>
        <p:txBody>
          <a:bodyPr/>
          <a:lstStyle/>
          <a:p>
            <a:r>
              <a:rPr lang="en-US" dirty="0" smtClean="0"/>
              <a:t>Suppose we have an array of data that we’d like to display in the view. Given that arrays may vary in size, it is impossible to hardcore the number of views we’d want to display per element. </a:t>
            </a:r>
          </a:p>
          <a:p>
            <a:r>
              <a:rPr lang="en-US" dirty="0" smtClean="0"/>
              <a:t>Angular has a built-in vehicle for iterating over an an array of data and displaying a template for each element within that array</a:t>
            </a:r>
          </a:p>
          <a:p>
            <a:r>
              <a:rPr lang="en-US" dirty="0" smtClean="0"/>
              <a:t>Let’s take the following data and look to display it in an unordered list (UL):</a:t>
            </a:r>
          </a:p>
          <a:p>
            <a:pPr lvl="1"/>
            <a:r>
              <a:rPr lang="en-US" dirty="0" smtClean="0"/>
              <a:t>In our controller: </a:t>
            </a:r>
            <a:r>
              <a:rPr lang="en-US" b="1" dirty="0" smtClean="0"/>
              <a:t>$</a:t>
            </a:r>
            <a:r>
              <a:rPr lang="en-US" b="1" dirty="0" err="1" smtClean="0"/>
              <a:t>scope.numbers</a:t>
            </a:r>
            <a:r>
              <a:rPr lang="en-US" b="1" dirty="0" smtClean="0"/>
              <a:t> = [1, 2, 3, 4, 5, 6];</a:t>
            </a:r>
          </a:p>
          <a:p>
            <a:pPr lvl="1"/>
            <a:r>
              <a:rPr lang="en-US" dirty="0" smtClean="0"/>
              <a:t>In our view, we’re going to add the following</a:t>
            </a:r>
          </a:p>
          <a:p>
            <a:pPr marL="384048" lvl="2" indent="0">
              <a:buNone/>
            </a:pPr>
            <a:r>
              <a:rPr lang="en-US" b="1" dirty="0"/>
              <a:t>&lt;</a:t>
            </a:r>
            <a:r>
              <a:rPr lang="en-US" b="1" dirty="0" err="1"/>
              <a:t>ul</a:t>
            </a:r>
            <a:r>
              <a:rPr lang="en-US" b="1" dirty="0"/>
              <a:t>&gt;            </a:t>
            </a:r>
            <a:endParaRPr lang="en-US" b="1" dirty="0" smtClean="0"/>
          </a:p>
          <a:p>
            <a:pPr marL="566928" lvl="3" indent="0">
              <a:buNone/>
            </a:pPr>
            <a:r>
              <a:rPr lang="en-US" b="1" dirty="0" smtClean="0"/>
              <a:t>&lt;</a:t>
            </a:r>
            <a:r>
              <a:rPr lang="en-US" b="1" dirty="0"/>
              <a:t>li ng-repeat="one in numbers"&gt;{{one}}&lt;/li&gt;        </a:t>
            </a:r>
            <a:endParaRPr lang="en-US" b="1" dirty="0" smtClean="0"/>
          </a:p>
          <a:p>
            <a:pPr marL="384048" lvl="2" indent="0">
              <a:buNone/>
            </a:pPr>
            <a:r>
              <a:rPr lang="en-US" b="1" dirty="0" smtClean="0"/>
              <a:t>&lt;/</a:t>
            </a:r>
            <a:r>
              <a:rPr lang="en-US" b="1" dirty="0" err="1"/>
              <a:t>ul</a:t>
            </a:r>
            <a:r>
              <a:rPr lang="en-US" b="1" dirty="0"/>
              <a:t>&gt;</a:t>
            </a:r>
          </a:p>
          <a:p>
            <a:pPr lvl="1"/>
            <a:r>
              <a:rPr lang="en-US" dirty="0">
                <a:hlinkClick r:id="rId2"/>
              </a:rPr>
              <a:t>http://localhost:8080/Controllers/Samples/NgRepeat</a:t>
            </a:r>
            <a:r>
              <a:rPr lang="en-US" dirty="0" smtClean="0">
                <a:hlinkClick r:id="rId2"/>
              </a:rPr>
              <a:t>/</a:t>
            </a:r>
            <a:endParaRPr lang="en-US" dirty="0" smtClean="0"/>
          </a:p>
          <a:p>
            <a:pPr lvl="1"/>
            <a:endParaRPr lang="en-US" dirty="0"/>
          </a:p>
          <a:p>
            <a:pPr lvl="1"/>
            <a:endParaRPr lang="en-US" b="1"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39</a:t>
            </a:fld>
            <a:endParaRPr lang="en-US"/>
          </a:p>
        </p:txBody>
      </p:sp>
    </p:spTree>
    <p:extLst>
      <p:ext uri="{BB962C8B-B14F-4D97-AF65-F5344CB8AC3E}">
        <p14:creationId xmlns:p14="http://schemas.microsoft.com/office/powerpoint/2010/main" val="1726899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r>
              <a:rPr lang="en-US" dirty="0" smtClean="0"/>
              <a:t>We have a lot of content to cover in a very limited amount of time to do so. (Roughly 75-100 slides per day) </a:t>
            </a:r>
          </a:p>
          <a:p>
            <a:r>
              <a:rPr lang="en-US" dirty="0" smtClean="0"/>
              <a:t>We will look to start at 9:00A each morning. </a:t>
            </a:r>
          </a:p>
          <a:p>
            <a:r>
              <a:rPr lang="en-US" dirty="0" smtClean="0"/>
              <a:t>We will look to break 5-10 minutes each hour </a:t>
            </a:r>
          </a:p>
          <a:p>
            <a:r>
              <a:rPr lang="en-US" dirty="0" smtClean="0"/>
              <a:t>We will also look to take 60 minutes for lunch</a:t>
            </a:r>
          </a:p>
          <a:p>
            <a:r>
              <a:rPr lang="en-US" dirty="0" smtClean="0"/>
              <a:t>Please do your best to start and return as promptly as possible so that we can get through this material.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a:t>
            </a:fld>
            <a:endParaRPr lang="en-US"/>
          </a:p>
        </p:txBody>
      </p:sp>
    </p:spTree>
    <p:extLst>
      <p:ext uri="{BB962C8B-B14F-4D97-AF65-F5344CB8AC3E}">
        <p14:creationId xmlns:p14="http://schemas.microsoft.com/office/powerpoint/2010/main" val="8664996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 (cont’d)</a:t>
            </a:r>
            <a:endParaRPr lang="en-US" dirty="0"/>
          </a:p>
        </p:txBody>
      </p:sp>
      <p:sp>
        <p:nvSpPr>
          <p:cNvPr id="3" name="Content Placeholder 2"/>
          <p:cNvSpPr>
            <a:spLocks noGrp="1"/>
          </p:cNvSpPr>
          <p:nvPr>
            <p:ph idx="1"/>
          </p:nvPr>
        </p:nvSpPr>
        <p:spPr/>
        <p:txBody>
          <a:bodyPr/>
          <a:lstStyle/>
          <a:p>
            <a:r>
              <a:rPr lang="en-US" dirty="0" smtClean="0"/>
              <a:t>Notice that angular will display all of the elements in the array by repeating the element that the repeater has been placed on.</a:t>
            </a:r>
          </a:p>
          <a:p>
            <a:pPr lvl="1"/>
            <a:r>
              <a:rPr lang="en-US" dirty="0" smtClean="0"/>
              <a:t>If we view the finished source to the browser, we’ll see the &lt; li /&gt; element repeated based on the number of the elements in the array.</a:t>
            </a:r>
            <a:endParaRPr lang="en-US" dirty="0"/>
          </a:p>
          <a:p>
            <a:pPr lvl="1"/>
            <a:endParaRPr lang="en-US" dirty="0"/>
          </a:p>
          <a:p>
            <a:r>
              <a:rPr lang="en-US" b="1" dirty="0"/>
              <a:t>n</a:t>
            </a:r>
            <a:r>
              <a:rPr lang="en-US" b="1" dirty="0" smtClean="0"/>
              <a:t>g-repeat </a:t>
            </a:r>
            <a:r>
              <a:rPr lang="en-US" dirty="0" smtClean="0"/>
              <a:t>can also be used to iterate over complex objects that need to be bound to complex templates </a:t>
            </a:r>
          </a:p>
          <a:p>
            <a:pPr lvl="1"/>
            <a:r>
              <a:rPr lang="en-US" dirty="0">
                <a:hlinkClick r:id="rId2"/>
              </a:rPr>
              <a:t>http://localhost:8080/Controllers/Samples/NgRepeatWithObjects</a:t>
            </a:r>
            <a:r>
              <a:rPr lang="en-US" dirty="0" smtClean="0">
                <a:hlinkClick r:id="rId2"/>
              </a:rPr>
              <a:t>/</a:t>
            </a:r>
            <a:endParaRPr lang="en-US" dirty="0"/>
          </a:p>
          <a:p>
            <a:r>
              <a:rPr lang="en-US" dirty="0" smtClean="0"/>
              <a:t>Notice that the template used in this example use a far more complex template containing sub-elements</a:t>
            </a:r>
          </a:p>
        </p:txBody>
      </p:sp>
      <p:sp>
        <p:nvSpPr>
          <p:cNvPr id="4" name="Slide Number Placeholder 3"/>
          <p:cNvSpPr>
            <a:spLocks noGrp="1"/>
          </p:cNvSpPr>
          <p:nvPr>
            <p:ph type="sldNum" sz="quarter" idx="12"/>
          </p:nvPr>
        </p:nvSpPr>
        <p:spPr/>
        <p:txBody>
          <a:bodyPr/>
          <a:lstStyle/>
          <a:p>
            <a:fld id="{B4835A8B-4C3B-9C46-9281-F5EB1FED4738}" type="slidenum">
              <a:rPr lang="en-US" smtClean="0"/>
              <a:t>40</a:t>
            </a:fld>
            <a:endParaRPr lang="en-US"/>
          </a:p>
        </p:txBody>
      </p:sp>
    </p:spTree>
    <p:extLst>
      <p:ext uri="{BB962C8B-B14F-4D97-AF65-F5344CB8AC3E}">
        <p14:creationId xmlns:p14="http://schemas.microsoft.com/office/powerpoint/2010/main" val="21077007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building our own page that iterates over a collection of data. </a:t>
            </a:r>
          </a:p>
          <a:p>
            <a:pPr lvl="1"/>
            <a:r>
              <a:rPr lang="en-US" dirty="0">
                <a:hlinkClick r:id="rId2"/>
              </a:rPr>
              <a:t>http://localhost:8080/Controllers/Exercises/Repeater</a:t>
            </a:r>
            <a:r>
              <a:rPr lang="en-US" dirty="0" smtClean="0">
                <a:hlinkClick r:id="rId2"/>
              </a:rPr>
              <a:t>/</a:t>
            </a:r>
            <a:endParaRPr lang="en-US" dirty="0" smtClean="0"/>
          </a:p>
          <a:p>
            <a:pPr lvl="1"/>
            <a:r>
              <a:rPr lang="en-US" dirty="0" smtClean="0"/>
              <a:t>Source: /</a:t>
            </a:r>
            <a:r>
              <a:rPr lang="en-US" dirty="0" err="1" smtClean="0"/>
              <a:t>AngularClass</a:t>
            </a:r>
            <a:r>
              <a:rPr lang="en-US" dirty="0" smtClean="0"/>
              <a:t>/Controllers/</a:t>
            </a:r>
            <a:r>
              <a:rPr lang="en-US" dirty="0" err="1" smtClean="0"/>
              <a:t>Exercices</a:t>
            </a:r>
            <a:r>
              <a:rPr lang="en-US" dirty="0" smtClean="0"/>
              <a:t>/Repeaters </a:t>
            </a:r>
          </a:p>
          <a:p>
            <a:pPr lvl="1"/>
            <a:endParaRPr lang="en-US" dirty="0"/>
          </a:p>
          <a:p>
            <a:r>
              <a:rPr lang="en-US" dirty="0" smtClean="0"/>
              <a:t>In this Lab, you should do the following:</a:t>
            </a:r>
          </a:p>
          <a:p>
            <a:pPr lvl="1"/>
            <a:r>
              <a:rPr lang="en-US" dirty="0" smtClean="0"/>
              <a:t>Create a new module called </a:t>
            </a:r>
            <a:r>
              <a:rPr lang="en-US" dirty="0" err="1" smtClean="0"/>
              <a:t>myTeamApp</a:t>
            </a:r>
            <a:endParaRPr lang="en-US" dirty="0" smtClean="0"/>
          </a:p>
          <a:p>
            <a:pPr lvl="1"/>
            <a:r>
              <a:rPr lang="en-US" dirty="0" smtClean="0"/>
              <a:t>Create a new controller called </a:t>
            </a:r>
            <a:r>
              <a:rPr lang="en-US" dirty="0" err="1" smtClean="0"/>
              <a:t>ListController</a:t>
            </a:r>
            <a:endParaRPr lang="en-US" dirty="0" smtClean="0"/>
          </a:p>
          <a:p>
            <a:pPr lvl="2"/>
            <a:r>
              <a:rPr lang="en-US" dirty="0" smtClean="0"/>
              <a:t>Add a variable called teams to the controller that returns the data in the </a:t>
            </a:r>
            <a:r>
              <a:rPr lang="en-US" dirty="0" err="1" smtClean="0"/>
              <a:t>controller.js</a:t>
            </a:r>
            <a:r>
              <a:rPr lang="en-US" dirty="0" smtClean="0"/>
              <a:t> file</a:t>
            </a:r>
          </a:p>
          <a:p>
            <a:pPr lvl="1"/>
            <a:r>
              <a:rPr lang="en-US" dirty="0" smtClean="0"/>
              <a:t>We want to bind our view to our module and controller</a:t>
            </a:r>
          </a:p>
          <a:p>
            <a:pPr lvl="1"/>
            <a:r>
              <a:rPr lang="en-US" dirty="0" smtClean="0"/>
              <a:t>Add a repeater that shows the teams as a table of information.</a:t>
            </a:r>
          </a:p>
          <a:p>
            <a:r>
              <a:rPr lang="en-US" dirty="0" smtClean="0"/>
              <a:t>This lab should be completed in about 20-25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41</a:t>
            </a:fld>
            <a:endParaRPr lang="en-US"/>
          </a:p>
        </p:txBody>
      </p:sp>
    </p:spTree>
    <p:extLst>
      <p:ext uri="{BB962C8B-B14F-4D97-AF65-F5344CB8AC3E}">
        <p14:creationId xmlns:p14="http://schemas.microsoft.com/office/powerpoint/2010/main" val="9166365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ng-options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ng-options</a:t>
            </a:r>
            <a:r>
              <a:rPr lang="en-US" dirty="0" smtClean="0"/>
              <a:t>, like </a:t>
            </a:r>
            <a:r>
              <a:rPr lang="en-US" b="1" dirty="0" smtClean="0"/>
              <a:t>ng-repeat</a:t>
            </a:r>
            <a:r>
              <a:rPr lang="en-US" dirty="0" smtClean="0"/>
              <a:t>, is meant to iterate over a collection of data; however, this directive targets the </a:t>
            </a:r>
            <a:r>
              <a:rPr lang="en-US" b="1" dirty="0" smtClean="0"/>
              <a:t>&lt;select/&gt; </a:t>
            </a:r>
            <a:r>
              <a:rPr lang="en-US" dirty="0" smtClean="0"/>
              <a:t>tag specifically because its requirements are a little more specific than general iteration. </a:t>
            </a:r>
          </a:p>
          <a:p>
            <a:r>
              <a:rPr lang="en-US" dirty="0" smtClean="0"/>
              <a:t>Consider the </a:t>
            </a:r>
            <a:r>
              <a:rPr lang="en-US" b="1" dirty="0" smtClean="0"/>
              <a:t>ng-repeat=“one in all” </a:t>
            </a:r>
            <a:r>
              <a:rPr lang="en-US" dirty="0" smtClean="0"/>
              <a:t>you would need to generate a template like the following:</a:t>
            </a:r>
          </a:p>
          <a:p>
            <a:pPr marL="292608" lvl="1" indent="0">
              <a:buNone/>
            </a:pPr>
            <a:r>
              <a:rPr lang="en-US" dirty="0" smtClean="0"/>
              <a:t>&lt;select name=“</a:t>
            </a:r>
            <a:r>
              <a:rPr lang="en-US" dirty="0" err="1" smtClean="0"/>
              <a:t>mybox</a:t>
            </a:r>
            <a:r>
              <a:rPr lang="en-US" dirty="0" smtClean="0"/>
              <a:t>” ng-model=“item”&gt;</a:t>
            </a:r>
          </a:p>
          <a:p>
            <a:pPr marL="292608" lvl="1" indent="0">
              <a:buNone/>
            </a:pPr>
            <a:r>
              <a:rPr lang="en-US" dirty="0" smtClean="0"/>
              <a:t>	&lt;option value=“”&gt;Please Choose&lt;/option&gt;</a:t>
            </a:r>
          </a:p>
          <a:p>
            <a:pPr marL="292608" lvl="1" indent="0">
              <a:buNone/>
            </a:pPr>
            <a:r>
              <a:rPr lang="en-US" dirty="0" smtClean="0"/>
              <a:t>	&lt;option ng-repeat=“one in all” value=“</a:t>
            </a:r>
            <a:r>
              <a:rPr lang="en-US" dirty="0" err="1" smtClean="0"/>
              <a:t>one.id</a:t>
            </a:r>
            <a:r>
              <a:rPr lang="en-US" dirty="0" smtClean="0"/>
              <a:t>”&gt;{{</a:t>
            </a:r>
            <a:r>
              <a:rPr lang="en-US" dirty="0" err="1" smtClean="0"/>
              <a:t>one.name</a:t>
            </a:r>
            <a:r>
              <a:rPr lang="en-US" dirty="0" smtClean="0"/>
              <a:t>}}&lt;/option&gt;</a:t>
            </a:r>
            <a:endParaRPr lang="en-US" dirty="0"/>
          </a:p>
          <a:p>
            <a:pPr marL="292608" lvl="1" indent="0">
              <a:buNone/>
            </a:pPr>
            <a:r>
              <a:rPr lang="en-US" dirty="0" smtClean="0"/>
              <a:t>&lt;/select&gt;</a:t>
            </a:r>
          </a:p>
          <a:p>
            <a:r>
              <a:rPr lang="en-US" dirty="0" smtClean="0"/>
              <a:t>Instead, using </a:t>
            </a:r>
            <a:r>
              <a:rPr lang="en-US" b="1" dirty="0" smtClean="0"/>
              <a:t>ng-options=“one.name for one in all track by one.id” </a:t>
            </a:r>
            <a:r>
              <a:rPr lang="en-US" dirty="0" smtClean="0"/>
              <a:t>enables you to define the same element like:</a:t>
            </a:r>
          </a:p>
          <a:p>
            <a:pPr marL="292608" lvl="1" indent="0">
              <a:buNone/>
            </a:pPr>
            <a:r>
              <a:rPr lang="en-US" dirty="0"/>
              <a:t>&lt;select name=“</a:t>
            </a:r>
            <a:r>
              <a:rPr lang="en-US" dirty="0" err="1"/>
              <a:t>mybox</a:t>
            </a:r>
            <a:r>
              <a:rPr lang="en-US" dirty="0"/>
              <a:t>” ng-model=“item</a:t>
            </a:r>
            <a:r>
              <a:rPr lang="en-US" dirty="0" smtClean="0"/>
              <a:t>” ng-options=“</a:t>
            </a:r>
            <a:r>
              <a:rPr lang="en-US" dirty="0" err="1" smtClean="0"/>
              <a:t>one.name</a:t>
            </a:r>
            <a:r>
              <a:rPr lang="en-US" dirty="0" smtClean="0"/>
              <a:t> for one in all track by </a:t>
            </a:r>
            <a:r>
              <a:rPr lang="en-US" dirty="0" err="1" smtClean="0"/>
              <a:t>one.id</a:t>
            </a:r>
            <a:r>
              <a:rPr lang="en-US" dirty="0" smtClean="0"/>
              <a:t>”&gt;</a:t>
            </a:r>
            <a:endParaRPr lang="en-US" dirty="0"/>
          </a:p>
          <a:p>
            <a:pPr marL="292608" lvl="1" indent="0">
              <a:buNone/>
            </a:pPr>
            <a:r>
              <a:rPr lang="en-US" dirty="0"/>
              <a:t>	&lt;option value=“”&gt;Please Choose&lt;/option</a:t>
            </a:r>
            <a:r>
              <a:rPr lang="en-US" dirty="0" smtClean="0"/>
              <a:t>&gt;</a:t>
            </a:r>
            <a:endParaRPr lang="en-US" dirty="0"/>
          </a:p>
          <a:p>
            <a:pPr marL="292608" lvl="1" indent="0">
              <a:buNone/>
            </a:pPr>
            <a:r>
              <a:rPr lang="en-US" dirty="0"/>
              <a:t>&lt;/select</a:t>
            </a:r>
            <a:r>
              <a:rPr lang="en-US" dirty="0" smtClean="0"/>
              <a:t>&gt;</a:t>
            </a:r>
          </a:p>
          <a:p>
            <a:pPr marL="0" indent="0">
              <a:buNone/>
            </a:pPr>
            <a:r>
              <a:rPr lang="en-US" dirty="0">
                <a:hlinkClick r:id="rId2"/>
              </a:rPr>
              <a:t>http://</a:t>
            </a:r>
            <a:r>
              <a:rPr lang="en-US" dirty="0" smtClean="0">
                <a:hlinkClick r:id="rId2"/>
              </a:rPr>
              <a:t>localhost:8080/Controllers/Samples/NgOptions/</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42</a:t>
            </a:fld>
            <a:endParaRPr lang="en-US"/>
          </a:p>
        </p:txBody>
      </p:sp>
    </p:spTree>
    <p:extLst>
      <p:ext uri="{BB962C8B-B14F-4D97-AF65-F5344CB8AC3E}">
        <p14:creationId xmlns:p14="http://schemas.microsoft.com/office/powerpoint/2010/main" val="4825229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refactoring our last example to use ng-options. </a:t>
            </a:r>
          </a:p>
          <a:p>
            <a:pPr lvl="1"/>
            <a:r>
              <a:rPr lang="en-US" dirty="0">
                <a:hlinkClick r:id="rId2"/>
              </a:rPr>
              <a:t>http://localhost:8080/Controllers/Exercises/Options</a:t>
            </a:r>
            <a:r>
              <a:rPr lang="en-US" dirty="0" smtClean="0">
                <a:hlinkClick r:id="rId2"/>
              </a:rPr>
              <a:t>/</a:t>
            </a:r>
            <a:endParaRPr lang="en-US" dirty="0" smtClean="0"/>
          </a:p>
          <a:p>
            <a:pPr lvl="1"/>
            <a:r>
              <a:rPr lang="en-US" dirty="0" smtClean="0"/>
              <a:t>Source: /</a:t>
            </a:r>
            <a:r>
              <a:rPr lang="en-US" dirty="0" err="1" smtClean="0"/>
              <a:t>AngularClass</a:t>
            </a:r>
            <a:r>
              <a:rPr lang="en-US" dirty="0" smtClean="0"/>
              <a:t>/Controllers/Exercises/Options </a:t>
            </a:r>
          </a:p>
          <a:p>
            <a:pPr lvl="1"/>
            <a:endParaRPr lang="en-US" dirty="0" smtClean="0"/>
          </a:p>
          <a:p>
            <a:r>
              <a:rPr lang="en-US" dirty="0" smtClean="0"/>
              <a:t>In this Lab you should do the following:</a:t>
            </a:r>
          </a:p>
          <a:p>
            <a:pPr lvl="1"/>
            <a:r>
              <a:rPr lang="en-US" dirty="0" smtClean="0"/>
              <a:t>Add a select input element to the page so that when selected, it shows the team information below</a:t>
            </a:r>
          </a:p>
          <a:p>
            <a:endParaRPr lang="en-US" dirty="0"/>
          </a:p>
          <a:p>
            <a:endParaRPr lang="en-US" dirty="0" smtClean="0"/>
          </a:p>
          <a:p>
            <a:r>
              <a:rPr lang="en-US" dirty="0" smtClean="0"/>
              <a:t>This lab should be completed in about 5-10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43</a:t>
            </a:fld>
            <a:endParaRPr lang="en-US"/>
          </a:p>
        </p:txBody>
      </p:sp>
    </p:spTree>
    <p:extLst>
      <p:ext uri="{BB962C8B-B14F-4D97-AF65-F5344CB8AC3E}">
        <p14:creationId xmlns:p14="http://schemas.microsoft.com/office/powerpoint/2010/main" val="10195967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a:t>
            </a:r>
            <a:r>
              <a:rPr lang="en-US" dirty="0"/>
              <a:t>U</a:t>
            </a:r>
            <a:r>
              <a:rPr lang="en-US" dirty="0" smtClean="0"/>
              <a:t>seful Directives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23688505"/>
              </p:ext>
            </p:extLst>
          </p:nvPr>
        </p:nvGraphicFramePr>
        <p:xfrm>
          <a:off x="1096963" y="1846263"/>
          <a:ext cx="10058400" cy="2392680"/>
        </p:xfrm>
        <a:graphic>
          <a:graphicData uri="http://schemas.openxmlformats.org/drawingml/2006/table">
            <a:tbl>
              <a:tblPr firstRow="1" bandRow="1">
                <a:tableStyleId>{5C22544A-7EE6-4342-B048-85BDC9FD1C3A}</a:tableStyleId>
              </a:tblPr>
              <a:tblGrid>
                <a:gridCol w="998537"/>
                <a:gridCol w="3860800"/>
                <a:gridCol w="5199063"/>
              </a:tblGrid>
              <a:tr h="370840">
                <a:tc>
                  <a:txBody>
                    <a:bodyPr/>
                    <a:lstStyle/>
                    <a:p>
                      <a:r>
                        <a:rPr lang="en-US" dirty="0" smtClean="0"/>
                        <a:t>Name</a:t>
                      </a:r>
                      <a:endParaRPr lang="en-US" dirty="0"/>
                    </a:p>
                  </a:txBody>
                  <a:tcPr/>
                </a:tc>
                <a:tc>
                  <a:txBody>
                    <a:bodyPr/>
                    <a:lstStyle/>
                    <a:p>
                      <a:r>
                        <a:rPr lang="en-US" dirty="0" smtClean="0"/>
                        <a:t>Usage</a:t>
                      </a:r>
                      <a:endParaRPr lang="en-US" dirty="0"/>
                    </a:p>
                  </a:txBody>
                  <a:tcPr/>
                </a:tc>
                <a:tc>
                  <a:txBody>
                    <a:bodyPr/>
                    <a:lstStyle/>
                    <a:p>
                      <a:r>
                        <a:rPr lang="en-US" dirty="0" smtClean="0"/>
                        <a:t>Definition</a:t>
                      </a:r>
                      <a:endParaRPr lang="en-US" dirty="0"/>
                    </a:p>
                  </a:txBody>
                  <a:tcPr/>
                </a:tc>
              </a:tr>
              <a:tr h="370840">
                <a:tc>
                  <a:txBody>
                    <a:bodyPr/>
                    <a:lstStyle/>
                    <a:p>
                      <a:r>
                        <a:rPr lang="en-US" b="0" dirty="0" smtClean="0"/>
                        <a:t>ng-show</a:t>
                      </a:r>
                      <a:endParaRPr lang="en-US" b="0" dirty="0"/>
                    </a:p>
                  </a:txBody>
                  <a:tcPr/>
                </a:tc>
                <a:tc>
                  <a:txBody>
                    <a:bodyPr/>
                    <a:lstStyle/>
                    <a:p>
                      <a:r>
                        <a:rPr lang="en-US" dirty="0" smtClean="0"/>
                        <a:t>&lt;div</a:t>
                      </a:r>
                      <a:r>
                        <a:rPr lang="en-US" baseline="0" dirty="0" smtClean="0"/>
                        <a:t> ng-show=“variable” /&gt;</a:t>
                      </a:r>
                      <a:endParaRPr lang="en-US" dirty="0"/>
                    </a:p>
                  </a:txBody>
                  <a:tcPr/>
                </a:tc>
                <a:tc>
                  <a:txBody>
                    <a:bodyPr/>
                    <a:lstStyle/>
                    <a:p>
                      <a:r>
                        <a:rPr lang="en-US" dirty="0" smtClean="0"/>
                        <a:t>Shows </a:t>
                      </a:r>
                      <a:r>
                        <a:rPr lang="en-US" baseline="0" dirty="0" smtClean="0"/>
                        <a:t>container if the variable exists</a:t>
                      </a:r>
                      <a:endParaRPr lang="en-US" dirty="0"/>
                    </a:p>
                  </a:txBody>
                  <a:tcPr/>
                </a:tc>
              </a:tr>
              <a:tr h="370840">
                <a:tc>
                  <a:txBody>
                    <a:bodyPr/>
                    <a:lstStyle/>
                    <a:p>
                      <a:r>
                        <a:rPr lang="en-US" b="0" dirty="0" smtClean="0"/>
                        <a:t>ng-hide</a:t>
                      </a:r>
                      <a:endParaRPr lang="en-US" b="0" dirty="0"/>
                    </a:p>
                  </a:txBody>
                  <a:tcPr/>
                </a:tc>
                <a:tc>
                  <a:txBody>
                    <a:bodyPr/>
                    <a:lstStyle/>
                    <a:p>
                      <a:r>
                        <a:rPr lang="en-US" dirty="0" smtClean="0"/>
                        <a:t>&lt;div ng-hide=“variable” /&gt;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Hides the</a:t>
                      </a:r>
                      <a:r>
                        <a:rPr lang="en-US" baseline="0" dirty="0" smtClean="0"/>
                        <a:t> container if the variable exists</a:t>
                      </a:r>
                      <a:endParaRPr lang="en-US" dirty="0" smtClean="0"/>
                    </a:p>
                  </a:txBody>
                  <a:tcPr/>
                </a:tc>
              </a:tr>
              <a:tr h="370840">
                <a:tc>
                  <a:txBody>
                    <a:bodyPr/>
                    <a:lstStyle/>
                    <a:p>
                      <a:r>
                        <a:rPr lang="en-US" b="0" dirty="0" smtClean="0"/>
                        <a:t>ng-if</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a:t>
                      </a:r>
                      <a:r>
                        <a:rPr lang="en-US" baseline="0" dirty="0" smtClean="0"/>
                        <a:t> ng-if=“</a:t>
                      </a:r>
                      <a:r>
                        <a:rPr lang="en-US" baseline="0" dirty="0" err="1" smtClean="0"/>
                        <a:t>boolean</a:t>
                      </a:r>
                      <a:r>
                        <a:rPr lang="en-US" baseline="0" dirty="0" smtClean="0"/>
                        <a:t> condition” /&gt;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Shows or hides the container based on the evaluation of the expression</a:t>
                      </a:r>
                    </a:p>
                  </a:txBody>
                  <a:tcPr/>
                </a:tc>
              </a:tr>
              <a:tr h="370840">
                <a:tc>
                  <a:txBody>
                    <a:bodyPr/>
                    <a:lstStyle/>
                    <a:p>
                      <a:r>
                        <a:rPr lang="en-US" b="0" dirty="0" smtClean="0"/>
                        <a:t>ng-class</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 ng-class=“{‘</a:t>
                      </a:r>
                      <a:r>
                        <a:rPr lang="en-US" dirty="0" err="1" smtClean="0"/>
                        <a:t>cssClass</a:t>
                      </a:r>
                      <a:r>
                        <a:rPr lang="en-US" dirty="0" smtClean="0"/>
                        <a:t>’:condition}” /&gt;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Will place a class on an element if the condition</a:t>
                      </a:r>
                      <a:r>
                        <a:rPr lang="en-US" baseline="0" dirty="0" smtClean="0"/>
                        <a:t> passes</a:t>
                      </a:r>
                      <a:endParaRPr lang="en-US" dirty="0" smtClean="0"/>
                    </a:p>
                  </a:txBody>
                  <a:tcPr/>
                </a:tc>
              </a:tr>
            </a:tbl>
          </a:graphicData>
        </a:graphic>
      </p:graphicFrame>
      <p:sp>
        <p:nvSpPr>
          <p:cNvPr id="3" name="Slide Number Placeholder 2"/>
          <p:cNvSpPr>
            <a:spLocks noGrp="1"/>
          </p:cNvSpPr>
          <p:nvPr>
            <p:ph type="sldNum" sz="quarter" idx="12"/>
          </p:nvPr>
        </p:nvSpPr>
        <p:spPr/>
        <p:txBody>
          <a:bodyPr/>
          <a:lstStyle/>
          <a:p>
            <a:fld id="{B4835A8B-4C3B-9C46-9281-F5EB1FED4738}" type="slidenum">
              <a:rPr lang="en-US" smtClean="0"/>
              <a:t>44</a:t>
            </a:fld>
            <a:endParaRPr lang="en-US"/>
          </a:p>
        </p:txBody>
      </p:sp>
    </p:spTree>
    <p:extLst>
      <p:ext uri="{BB962C8B-B14F-4D97-AF65-F5344CB8AC3E}">
        <p14:creationId xmlns:p14="http://schemas.microsoft.com/office/powerpoint/2010/main" val="3400882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Event Handlers</a:t>
            </a:r>
            <a:endParaRPr lang="en-US" dirty="0"/>
          </a:p>
        </p:txBody>
      </p:sp>
      <p:sp>
        <p:nvSpPr>
          <p:cNvPr id="3" name="Content Placeholder 2"/>
          <p:cNvSpPr>
            <a:spLocks noGrp="1"/>
          </p:cNvSpPr>
          <p:nvPr>
            <p:ph idx="1"/>
          </p:nvPr>
        </p:nvSpPr>
        <p:spPr/>
        <p:txBody>
          <a:bodyPr>
            <a:normAutofit lnSpcReduction="10000"/>
          </a:bodyPr>
          <a:lstStyle/>
          <a:p>
            <a:r>
              <a:rPr lang="en-US" dirty="0" smtClean="0"/>
              <a:t>Just like normal JavaScript, angular has a series of event handlers that are used almost the same as their counterpart with the one key advantage of having access to </a:t>
            </a:r>
            <a:r>
              <a:rPr lang="en-US" dirty="0" err="1" smtClean="0"/>
              <a:t>Angular’s</a:t>
            </a:r>
            <a:r>
              <a:rPr lang="en-US" dirty="0" smtClean="0"/>
              <a:t> scope and state.</a:t>
            </a:r>
          </a:p>
          <a:p>
            <a:r>
              <a:rPr lang="en-US" dirty="0" smtClean="0"/>
              <a:t>These event handlers will allow us to respond to actions on the client. </a:t>
            </a:r>
          </a:p>
          <a:p>
            <a:r>
              <a:rPr lang="en-US" dirty="0" smtClean="0"/>
              <a:t>Suppose we want to respond to a click event and do some work, our function would be defined on the controller as follows:</a:t>
            </a:r>
          </a:p>
          <a:p>
            <a:pPr marL="292608" lvl="1" indent="0">
              <a:buNone/>
            </a:pPr>
            <a:r>
              <a:rPr lang="en-US" b="1" dirty="0" smtClean="0"/>
              <a:t>$</a:t>
            </a:r>
            <a:r>
              <a:rPr lang="en-US" b="1" dirty="0" err="1" smtClean="0"/>
              <a:t>scope.respondToClick</a:t>
            </a:r>
            <a:r>
              <a:rPr lang="en-US" b="1" dirty="0" smtClean="0"/>
              <a:t> = function() { </a:t>
            </a:r>
          </a:p>
          <a:p>
            <a:pPr marL="292608" lvl="1" indent="0">
              <a:buNone/>
            </a:pPr>
            <a:r>
              <a:rPr lang="en-US" b="1" dirty="0" smtClean="0"/>
              <a:t>	// Do Some Work </a:t>
            </a:r>
          </a:p>
          <a:p>
            <a:pPr marL="292608" lvl="1" indent="0">
              <a:buNone/>
            </a:pPr>
            <a:r>
              <a:rPr lang="en-US" b="1" dirty="0" smtClean="0"/>
              <a:t>}</a:t>
            </a:r>
          </a:p>
          <a:p>
            <a:r>
              <a:rPr lang="en-US" dirty="0" smtClean="0"/>
              <a:t>From there, all we need to do is wire it up on the markup</a:t>
            </a:r>
          </a:p>
          <a:p>
            <a:pPr marL="292608" lvl="1" indent="0">
              <a:buNone/>
            </a:pPr>
            <a:r>
              <a:rPr lang="en-US" b="1" dirty="0" smtClean="0"/>
              <a:t>&lt;input type=“button” ng-click=“</a:t>
            </a:r>
            <a:r>
              <a:rPr lang="en-US" b="1" dirty="0" err="1" smtClean="0"/>
              <a:t>respondToClick</a:t>
            </a:r>
            <a:r>
              <a:rPr lang="en-US" b="1" dirty="0" smtClean="0"/>
              <a:t>()” /&gt;</a:t>
            </a:r>
          </a:p>
          <a:p>
            <a:r>
              <a:rPr lang="en-US" dirty="0" smtClean="0"/>
              <a:t>When the button is clicked, it will call into the function that we’ve defined on the controller.</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45</a:t>
            </a:fld>
            <a:endParaRPr lang="en-US"/>
          </a:p>
        </p:txBody>
      </p:sp>
    </p:spTree>
    <p:extLst>
      <p:ext uri="{BB962C8B-B14F-4D97-AF65-F5344CB8AC3E}">
        <p14:creationId xmlns:p14="http://schemas.microsoft.com/office/powerpoint/2010/main" val="2454743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Event </a:t>
            </a:r>
            <a:r>
              <a:rPr lang="en-US" dirty="0" smtClean="0"/>
              <a:t>Handlers (cont’d)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Unlike normal JavaScript events, these event handlers do not pass the event that occurred into the handler. </a:t>
            </a:r>
          </a:p>
          <a:p>
            <a:r>
              <a:rPr lang="en-US" dirty="0" smtClean="0"/>
              <a:t>Should you want to access the event data for the given client action, you can do so by passing the </a:t>
            </a:r>
            <a:r>
              <a:rPr lang="en-US" b="1" dirty="0" smtClean="0"/>
              <a:t>$event</a:t>
            </a:r>
            <a:r>
              <a:rPr lang="en-US" dirty="0" smtClean="0"/>
              <a:t> object into your method from the client. </a:t>
            </a:r>
          </a:p>
          <a:p>
            <a:r>
              <a:rPr lang="en-US" dirty="0" smtClean="0"/>
              <a:t>So taking the markup from the previous example:</a:t>
            </a:r>
          </a:p>
          <a:p>
            <a:pPr marL="182880" lvl="2" indent="0">
              <a:spcBef>
                <a:spcPts val="1200"/>
              </a:spcBef>
              <a:spcAft>
                <a:spcPts val="200"/>
              </a:spcAft>
              <a:buSzPct val="100000"/>
              <a:buNone/>
            </a:pPr>
            <a:r>
              <a:rPr lang="en-US" b="1" dirty="0"/>
              <a:t>&lt;input type=“button” ng-click=“</a:t>
            </a:r>
            <a:r>
              <a:rPr lang="en-US" b="1" dirty="0" err="1"/>
              <a:t>respondToClick</a:t>
            </a:r>
            <a:r>
              <a:rPr lang="en-US" b="1" dirty="0"/>
              <a:t>()” </a:t>
            </a:r>
            <a:r>
              <a:rPr lang="en-US" b="1" dirty="0" smtClean="0"/>
              <a:t>/&gt;</a:t>
            </a:r>
            <a:endParaRPr lang="en-US" dirty="0" smtClean="0"/>
          </a:p>
          <a:p>
            <a:r>
              <a:rPr lang="en-US" dirty="0" smtClean="0"/>
              <a:t>Would be changed to the following:</a:t>
            </a:r>
          </a:p>
          <a:p>
            <a:pPr marL="182880" lvl="2" indent="0">
              <a:spcBef>
                <a:spcPts val="1200"/>
              </a:spcBef>
              <a:spcAft>
                <a:spcPts val="200"/>
              </a:spcAft>
              <a:buSzPct val="100000"/>
              <a:buNone/>
            </a:pPr>
            <a:r>
              <a:rPr lang="en-US" b="1" dirty="0"/>
              <a:t>&lt;input type=“button” ng-click=“</a:t>
            </a:r>
            <a:r>
              <a:rPr lang="en-US" b="1" dirty="0" err="1"/>
              <a:t>respondToClick</a:t>
            </a:r>
            <a:r>
              <a:rPr lang="en-US" b="1" dirty="0" smtClean="0"/>
              <a:t>($event)” /&gt;</a:t>
            </a:r>
            <a:endParaRPr lang="en-US" dirty="0" smtClean="0"/>
          </a:p>
          <a:p>
            <a:r>
              <a:rPr lang="en-US" dirty="0" smtClean="0"/>
              <a:t>We would then need to add an argument to the function in our controller to accept the event variable to make use of it from your controller:</a:t>
            </a:r>
          </a:p>
          <a:p>
            <a:pPr marL="292608" lvl="1" indent="0">
              <a:buNone/>
            </a:pPr>
            <a:r>
              <a:rPr lang="en-US" b="1" dirty="0"/>
              <a:t>$</a:t>
            </a:r>
            <a:r>
              <a:rPr lang="en-US" b="1" dirty="0" err="1"/>
              <a:t>scope.respondToClick</a:t>
            </a:r>
            <a:r>
              <a:rPr lang="en-US" b="1" dirty="0"/>
              <a:t> = </a:t>
            </a:r>
            <a:r>
              <a:rPr lang="en-US" b="1" dirty="0" smtClean="0"/>
              <a:t>function(</a:t>
            </a:r>
            <a:r>
              <a:rPr lang="en-US" b="1" dirty="0" err="1" smtClean="0"/>
              <a:t>eventData</a:t>
            </a:r>
            <a:r>
              <a:rPr lang="en-US" b="1" dirty="0" smtClean="0"/>
              <a:t>) </a:t>
            </a:r>
            <a:r>
              <a:rPr lang="en-US" b="1" dirty="0"/>
              <a:t>{ </a:t>
            </a:r>
          </a:p>
          <a:p>
            <a:pPr marL="292608" lvl="1" indent="0">
              <a:buNone/>
            </a:pPr>
            <a:r>
              <a:rPr lang="en-US" b="1" dirty="0"/>
              <a:t>	// Do Some Work </a:t>
            </a:r>
          </a:p>
          <a:p>
            <a:pPr marL="292608" lvl="1" indent="0">
              <a:buNone/>
            </a:pPr>
            <a:r>
              <a:rPr lang="en-US" b="1" dirty="0" smtClean="0"/>
              <a:t>}</a:t>
            </a:r>
            <a:endParaRPr lang="en-US" dirty="0"/>
          </a:p>
          <a:p>
            <a:pPr lvl="1"/>
            <a:r>
              <a:rPr lang="en-US" dirty="0">
                <a:hlinkClick r:id="rId2"/>
              </a:rPr>
              <a:t>http://localhost:8080/Controllers/Samples/NgClick</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46</a:t>
            </a:fld>
            <a:endParaRPr lang="en-US"/>
          </a:p>
        </p:txBody>
      </p:sp>
    </p:spTree>
    <p:extLst>
      <p:ext uri="{BB962C8B-B14F-4D97-AF65-F5344CB8AC3E}">
        <p14:creationId xmlns:p14="http://schemas.microsoft.com/office/powerpoint/2010/main" val="8490485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Useful </a:t>
            </a:r>
            <a:r>
              <a:rPr lang="en-US" dirty="0"/>
              <a:t>E</a:t>
            </a:r>
            <a:r>
              <a:rPr lang="en-US" dirty="0" smtClean="0"/>
              <a:t>vent </a:t>
            </a:r>
            <a:r>
              <a:rPr lang="en-US" dirty="0"/>
              <a:t>H</a:t>
            </a:r>
            <a:r>
              <a:rPr lang="en-US" dirty="0" smtClean="0"/>
              <a:t>andlers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2092852"/>
              </p:ext>
            </p:extLst>
          </p:nvPr>
        </p:nvGraphicFramePr>
        <p:xfrm>
          <a:off x="1096963" y="1846263"/>
          <a:ext cx="10058400" cy="2225040"/>
        </p:xfrm>
        <a:graphic>
          <a:graphicData uri="http://schemas.openxmlformats.org/drawingml/2006/table">
            <a:tbl>
              <a:tblPr firstRow="1" bandRow="1">
                <a:tableStyleId>{5C22544A-7EE6-4342-B048-85BDC9FD1C3A}</a:tableStyleId>
              </a:tblPr>
              <a:tblGrid>
                <a:gridCol w="2394382"/>
                <a:gridCol w="7664018"/>
              </a:tblGrid>
              <a:tr h="370840">
                <a:tc>
                  <a:txBody>
                    <a:bodyPr/>
                    <a:lstStyle/>
                    <a:p>
                      <a:r>
                        <a:rPr lang="en-US" baseline="0" dirty="0" smtClean="0"/>
                        <a:t>Event</a:t>
                      </a:r>
                      <a:endParaRPr lang="en-US" dirty="0"/>
                    </a:p>
                  </a:txBody>
                  <a:tcPr/>
                </a:tc>
                <a:tc>
                  <a:txBody>
                    <a:bodyPr/>
                    <a:lstStyle/>
                    <a:p>
                      <a:r>
                        <a:rPr lang="en-US" dirty="0" smtClean="0"/>
                        <a:t>Description</a:t>
                      </a:r>
                      <a:endParaRPr lang="en-US" dirty="0"/>
                    </a:p>
                  </a:txBody>
                  <a:tcPr/>
                </a:tc>
              </a:tr>
              <a:tr h="370840">
                <a:tc>
                  <a:txBody>
                    <a:bodyPr/>
                    <a:lstStyle/>
                    <a:p>
                      <a:r>
                        <a:rPr lang="en-US" dirty="0" smtClean="0"/>
                        <a:t>ng-blur</a:t>
                      </a:r>
                      <a:endParaRPr lang="en-US" dirty="0"/>
                    </a:p>
                  </a:txBody>
                  <a:tcPr/>
                </a:tc>
                <a:tc>
                  <a:txBody>
                    <a:bodyPr/>
                    <a:lstStyle/>
                    <a:p>
                      <a:r>
                        <a:rPr lang="en-US" dirty="0" smtClean="0"/>
                        <a:t>Is</a:t>
                      </a:r>
                      <a:r>
                        <a:rPr lang="en-US" baseline="0" dirty="0" smtClean="0"/>
                        <a:t> raised when the element looses focus</a:t>
                      </a:r>
                      <a:endParaRPr lang="en-US" dirty="0"/>
                    </a:p>
                  </a:txBody>
                  <a:tcPr/>
                </a:tc>
              </a:tr>
              <a:tr h="370840">
                <a:tc>
                  <a:txBody>
                    <a:bodyPr/>
                    <a:lstStyle/>
                    <a:p>
                      <a:r>
                        <a:rPr lang="en-US" dirty="0" smtClean="0"/>
                        <a:t>ng-focus</a:t>
                      </a:r>
                      <a:endParaRPr lang="en-US" dirty="0"/>
                    </a:p>
                  </a:txBody>
                  <a:tcPr/>
                </a:tc>
                <a:tc>
                  <a:txBody>
                    <a:bodyPr/>
                    <a:lstStyle/>
                    <a:p>
                      <a:r>
                        <a:rPr lang="en-US" dirty="0" smtClean="0"/>
                        <a:t>Is</a:t>
                      </a:r>
                      <a:r>
                        <a:rPr lang="en-US" baseline="0" dirty="0" smtClean="0"/>
                        <a:t> raised when the element gains focus</a:t>
                      </a:r>
                      <a:endParaRPr lang="en-US" dirty="0"/>
                    </a:p>
                  </a:txBody>
                  <a:tcPr/>
                </a:tc>
              </a:tr>
              <a:tr h="370840">
                <a:tc>
                  <a:txBody>
                    <a:bodyPr/>
                    <a:lstStyle/>
                    <a:p>
                      <a:r>
                        <a:rPr lang="en-US" dirty="0" smtClean="0"/>
                        <a:t>ng-click</a:t>
                      </a:r>
                      <a:endParaRPr lang="en-US" dirty="0"/>
                    </a:p>
                  </a:txBody>
                  <a:tcPr/>
                </a:tc>
                <a:tc>
                  <a:txBody>
                    <a:bodyPr/>
                    <a:lstStyle/>
                    <a:p>
                      <a:r>
                        <a:rPr lang="en-US" dirty="0" smtClean="0"/>
                        <a:t>Is</a:t>
                      </a:r>
                      <a:r>
                        <a:rPr lang="en-US" baseline="0" dirty="0" smtClean="0"/>
                        <a:t> raised when the element is clicked</a:t>
                      </a:r>
                      <a:endParaRPr lang="en-US" dirty="0"/>
                    </a:p>
                  </a:txBody>
                  <a:tcPr/>
                </a:tc>
              </a:tr>
              <a:tr h="370840">
                <a:tc>
                  <a:txBody>
                    <a:bodyPr/>
                    <a:lstStyle/>
                    <a:p>
                      <a:r>
                        <a:rPr lang="en-US" dirty="0" smtClean="0"/>
                        <a:t>ng-change</a:t>
                      </a:r>
                      <a:endParaRPr lang="en-US" dirty="0"/>
                    </a:p>
                  </a:txBody>
                  <a:tcPr/>
                </a:tc>
                <a:tc>
                  <a:txBody>
                    <a:bodyPr/>
                    <a:lstStyle/>
                    <a:p>
                      <a:r>
                        <a:rPr lang="en-US" dirty="0" smtClean="0"/>
                        <a:t>Is raised when</a:t>
                      </a:r>
                      <a:r>
                        <a:rPr lang="en-US" baseline="0" dirty="0" smtClean="0"/>
                        <a:t> the element changes</a:t>
                      </a:r>
                      <a:endParaRPr lang="en-US" dirty="0"/>
                    </a:p>
                  </a:txBody>
                  <a:tcPr/>
                </a:tc>
              </a:tr>
              <a:tr h="370840">
                <a:tc>
                  <a:txBody>
                    <a:bodyPr/>
                    <a:lstStyle/>
                    <a:p>
                      <a:r>
                        <a:rPr lang="en-US" dirty="0" smtClean="0"/>
                        <a:t>ng-</a:t>
                      </a:r>
                      <a:r>
                        <a:rPr lang="en-US" dirty="0" err="1" smtClean="0"/>
                        <a:t>dblclick</a:t>
                      </a:r>
                      <a:endParaRPr lang="en-US" dirty="0"/>
                    </a:p>
                  </a:txBody>
                  <a:tcPr/>
                </a:tc>
                <a:tc>
                  <a:txBody>
                    <a:bodyPr/>
                    <a:lstStyle/>
                    <a:p>
                      <a:r>
                        <a:rPr lang="en-US" dirty="0" smtClean="0"/>
                        <a:t>Is raised with the element has been clicked on twice</a:t>
                      </a:r>
                      <a:endParaRPr lang="en-US" dirty="0"/>
                    </a:p>
                  </a:txBody>
                  <a:tcPr/>
                </a:tc>
              </a:tr>
            </a:tbl>
          </a:graphicData>
        </a:graphic>
      </p:graphicFrame>
      <p:sp>
        <p:nvSpPr>
          <p:cNvPr id="5" name="TextBox 4"/>
          <p:cNvSpPr txBox="1"/>
          <p:nvPr/>
        </p:nvSpPr>
        <p:spPr>
          <a:xfrm>
            <a:off x="1096963" y="5105400"/>
            <a:ext cx="8943026" cy="369332"/>
          </a:xfrm>
          <a:prstGeom prst="rect">
            <a:avLst/>
          </a:prstGeom>
          <a:noFill/>
        </p:spPr>
        <p:txBody>
          <a:bodyPr wrap="none" rtlCol="0">
            <a:spAutoFit/>
          </a:bodyPr>
          <a:lstStyle/>
          <a:p>
            <a:r>
              <a:rPr lang="en-US" dirty="0" smtClean="0"/>
              <a:t>Many more event handlers are available. Check the online Angular Documentation for the rest</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47</a:t>
            </a:fld>
            <a:endParaRPr lang="en-US"/>
          </a:p>
        </p:txBody>
      </p:sp>
    </p:spTree>
    <p:extLst>
      <p:ext uri="{BB962C8B-B14F-4D97-AF65-F5344CB8AC3E}">
        <p14:creationId xmlns:p14="http://schemas.microsoft.com/office/powerpoint/2010/main" val="14682073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a:t>Let’s take a shot at building our own page that iterates over a collection of data. </a:t>
            </a:r>
          </a:p>
          <a:p>
            <a:pPr lvl="1"/>
            <a:r>
              <a:rPr lang="en-US" dirty="0" smtClean="0">
                <a:hlinkClick r:id="rId2"/>
              </a:rPr>
              <a:t>http://localhost:8080/Controllers/Exercises/Events/</a:t>
            </a:r>
            <a:endParaRPr lang="en-US" dirty="0" smtClean="0"/>
          </a:p>
          <a:p>
            <a:pPr lvl="1"/>
            <a:r>
              <a:rPr lang="en-US" dirty="0" smtClean="0"/>
              <a:t>Source</a:t>
            </a:r>
            <a:r>
              <a:rPr lang="en-US" dirty="0"/>
              <a:t>: /</a:t>
            </a:r>
            <a:r>
              <a:rPr lang="en-US" dirty="0" err="1" smtClean="0"/>
              <a:t>AngularClass</a:t>
            </a:r>
            <a:r>
              <a:rPr lang="en-US" dirty="0" smtClean="0"/>
              <a:t>/Controllers/Exercises/Events </a:t>
            </a:r>
            <a:endParaRPr lang="en-US" dirty="0"/>
          </a:p>
          <a:p>
            <a:r>
              <a:rPr lang="en-US" dirty="0"/>
              <a:t>In this </a:t>
            </a:r>
            <a:r>
              <a:rPr lang="en-US" dirty="0" smtClean="0"/>
              <a:t>Lab, </a:t>
            </a:r>
            <a:r>
              <a:rPr lang="en-US" dirty="0"/>
              <a:t>you should do the following</a:t>
            </a:r>
            <a:r>
              <a:rPr lang="en-US" dirty="0" smtClean="0"/>
              <a:t>:</a:t>
            </a:r>
          </a:p>
          <a:p>
            <a:pPr lvl="1"/>
            <a:r>
              <a:rPr lang="en-US" dirty="0" smtClean="0"/>
              <a:t>Create new functions in your controller to add, remove, and restore deleted teams</a:t>
            </a:r>
          </a:p>
          <a:p>
            <a:pPr lvl="1"/>
            <a:r>
              <a:rPr lang="en-US" dirty="0" smtClean="0"/>
              <a:t>Change the markup to do the following:</a:t>
            </a:r>
          </a:p>
          <a:p>
            <a:pPr lvl="2"/>
            <a:r>
              <a:rPr lang="en-US" dirty="0" smtClean="0"/>
              <a:t>Form to add a new team to the list when a button is clicked</a:t>
            </a:r>
          </a:p>
          <a:p>
            <a:pPr lvl="2"/>
            <a:r>
              <a:rPr lang="en-US" dirty="0" smtClean="0"/>
              <a:t>Add buttons to remove teams from the list</a:t>
            </a:r>
          </a:p>
          <a:p>
            <a:pPr lvl="2"/>
            <a:r>
              <a:rPr lang="en-US" dirty="0" smtClean="0"/>
              <a:t>Add a button to restore all teams that have been deleted. </a:t>
            </a:r>
            <a:endParaRPr lang="en-US" dirty="0"/>
          </a:p>
          <a:p>
            <a:r>
              <a:rPr lang="en-US" dirty="0" smtClean="0"/>
              <a:t>This </a:t>
            </a:r>
            <a:r>
              <a:rPr lang="en-US" dirty="0"/>
              <a:t>lab should be completed in about 20-25 min.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48</a:t>
            </a:fld>
            <a:endParaRPr lang="en-US"/>
          </a:p>
        </p:txBody>
      </p:sp>
    </p:spTree>
    <p:extLst>
      <p:ext uri="{BB962C8B-B14F-4D97-AF65-F5344CB8AC3E}">
        <p14:creationId xmlns:p14="http://schemas.microsoft.com/office/powerpoint/2010/main" val="17812728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49</a:t>
            </a:fld>
            <a:endParaRPr lang="en-US"/>
          </a:p>
        </p:txBody>
      </p:sp>
    </p:spTree>
    <p:extLst>
      <p:ext uri="{BB962C8B-B14F-4D97-AF65-F5344CB8AC3E}">
        <p14:creationId xmlns:p14="http://schemas.microsoft.com/office/powerpoint/2010/main" val="17849140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3" name="Content Placeholder 2"/>
          <p:cNvSpPr>
            <a:spLocks noGrp="1"/>
          </p:cNvSpPr>
          <p:nvPr>
            <p:ph idx="1"/>
          </p:nvPr>
        </p:nvSpPr>
        <p:spPr/>
        <p:txBody>
          <a:bodyPr/>
          <a:lstStyle/>
          <a:p>
            <a:r>
              <a:rPr lang="en-US" dirty="0" smtClean="0"/>
              <a:t>Can you read the slides? Can you hear me? Are you getting the examples done in enough time? Are we moving too fast?</a:t>
            </a:r>
          </a:p>
          <a:p>
            <a:r>
              <a:rPr lang="en-US" dirty="0" smtClean="0"/>
              <a:t>We’re here today for you</a:t>
            </a:r>
          </a:p>
          <a:p>
            <a:pPr lvl="1"/>
            <a:r>
              <a:rPr lang="en-US" dirty="0" smtClean="0"/>
              <a:t>Ask Questions and I’ll do my best to answer them </a:t>
            </a:r>
          </a:p>
          <a:p>
            <a:pPr lvl="1"/>
            <a:r>
              <a:rPr lang="en-US" dirty="0" smtClean="0"/>
              <a:t>If time doesn’t permit to address your question on the spot, I will follow up with you either during breaks or labs to better work through your question. </a:t>
            </a:r>
          </a:p>
          <a:p>
            <a:r>
              <a:rPr lang="en-US" dirty="0" smtClean="0"/>
              <a:t>You are not the only one here.</a:t>
            </a:r>
          </a:p>
          <a:p>
            <a:pPr lvl="1"/>
            <a:r>
              <a:rPr lang="en-US" dirty="0" smtClean="0"/>
              <a:t>Please </a:t>
            </a:r>
            <a:r>
              <a:rPr lang="en-US" dirty="0"/>
              <a:t>be </a:t>
            </a:r>
            <a:r>
              <a:rPr lang="en-US" dirty="0" smtClean="0"/>
              <a:t>courteous to those around and you, keeping in mind they are also trying to learn and that everyone learns at their own pace.</a:t>
            </a:r>
          </a:p>
          <a:p>
            <a:pPr lvl="1"/>
            <a:r>
              <a:rPr lang="en-US" dirty="0" smtClean="0"/>
              <a:t>Should you need to excuse yourself, please do so as quickly and as silently as possible.</a:t>
            </a:r>
          </a:p>
          <a:p>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5</a:t>
            </a:fld>
            <a:endParaRPr lang="en-US"/>
          </a:p>
        </p:txBody>
      </p:sp>
    </p:spTree>
    <p:extLst>
      <p:ext uri="{BB962C8B-B14F-4D97-AF65-F5344CB8AC3E}">
        <p14:creationId xmlns:p14="http://schemas.microsoft.com/office/powerpoint/2010/main" val="16301587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p:txBody>
          <a:bodyPr/>
          <a:lstStyle/>
          <a:p>
            <a:r>
              <a:rPr lang="en-US" dirty="0" smtClean="0"/>
              <a:t>Overview of Unit Testing Framework</a:t>
            </a:r>
          </a:p>
          <a:p>
            <a:r>
              <a:rPr lang="en-US" dirty="0" smtClean="0"/>
              <a:t>The importance of Unit testing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50</a:t>
            </a:fld>
            <a:endParaRPr lang="en-US"/>
          </a:p>
        </p:txBody>
      </p:sp>
    </p:spTree>
    <p:extLst>
      <p:ext uri="{BB962C8B-B14F-4D97-AF65-F5344CB8AC3E}">
        <p14:creationId xmlns:p14="http://schemas.microsoft.com/office/powerpoint/2010/main" val="9721005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Unit Test</a:t>
            </a:r>
            <a:endParaRPr lang="en-US" dirty="0"/>
          </a:p>
        </p:txBody>
      </p:sp>
      <p:sp>
        <p:nvSpPr>
          <p:cNvPr id="3" name="Content Placeholder 2"/>
          <p:cNvSpPr>
            <a:spLocks noGrp="1"/>
          </p:cNvSpPr>
          <p:nvPr>
            <p:ph idx="1"/>
          </p:nvPr>
        </p:nvSpPr>
        <p:spPr/>
        <p:txBody>
          <a:bodyPr/>
          <a:lstStyle/>
          <a:p>
            <a:r>
              <a:rPr lang="en-US" dirty="0" smtClean="0"/>
              <a:t>Unit Testing provides the ability to automatically verify that our code does what we </a:t>
            </a:r>
            <a:r>
              <a:rPr lang="en-US" i="1" dirty="0" smtClean="0"/>
              <a:t>think</a:t>
            </a:r>
            <a:r>
              <a:rPr lang="en-US" dirty="0" smtClean="0"/>
              <a:t> it does. </a:t>
            </a:r>
          </a:p>
          <a:p>
            <a:r>
              <a:rPr lang="en-US" dirty="0" smtClean="0"/>
              <a:t>Given the modular nature of </a:t>
            </a:r>
            <a:r>
              <a:rPr lang="en-US" dirty="0" err="1" smtClean="0"/>
              <a:t>Angular’s</a:t>
            </a:r>
            <a:r>
              <a:rPr lang="en-US" dirty="0" smtClean="0"/>
              <a:t> architecture, it makes it challenging to determine modules are being used. </a:t>
            </a:r>
          </a:p>
          <a:p>
            <a:r>
              <a:rPr lang="en-US" dirty="0"/>
              <a:t>Proper unit testing can enable you to quickly understand the impact of changes made to existing code blocks and the effect those changes will have across your module. </a:t>
            </a:r>
          </a:p>
          <a:p>
            <a:r>
              <a:rPr lang="en-US" dirty="0" smtClean="0"/>
              <a:t>Unit Testing will save you time, and you should look to develop your tests in parallel with your code. </a:t>
            </a:r>
          </a:p>
          <a:p>
            <a:pPr lvl="1"/>
            <a:r>
              <a:rPr lang="en-US" dirty="0" smtClean="0"/>
              <a:t>The tests should be built before you begin to write your code so that you can understand the best way implement your new feature or function.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51</a:t>
            </a:fld>
            <a:endParaRPr lang="en-US"/>
          </a:p>
        </p:txBody>
      </p:sp>
    </p:spTree>
    <p:extLst>
      <p:ext uri="{BB962C8B-B14F-4D97-AF65-F5344CB8AC3E}">
        <p14:creationId xmlns:p14="http://schemas.microsoft.com/office/powerpoint/2010/main" val="7953478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Unit Test?</a:t>
            </a:r>
            <a:endParaRPr lang="en-US" dirty="0"/>
          </a:p>
        </p:txBody>
      </p:sp>
      <p:sp>
        <p:nvSpPr>
          <p:cNvPr id="3" name="Content Placeholder 2"/>
          <p:cNvSpPr>
            <a:spLocks noGrp="1"/>
          </p:cNvSpPr>
          <p:nvPr>
            <p:ph idx="1"/>
          </p:nvPr>
        </p:nvSpPr>
        <p:spPr/>
        <p:txBody>
          <a:bodyPr/>
          <a:lstStyle/>
          <a:p>
            <a:r>
              <a:rPr lang="en-US" dirty="0" smtClean="0"/>
              <a:t>Angular was built to be test-framework agnostic; however, most examples use a Behavior Driven Development style test fixture</a:t>
            </a:r>
          </a:p>
          <a:p>
            <a:pPr lvl="1"/>
            <a:r>
              <a:rPr lang="en-US" dirty="0" smtClean="0"/>
              <a:t>Specifically what has been implemented in the Jasmine framework.</a:t>
            </a:r>
          </a:p>
          <a:p>
            <a:pPr lvl="1"/>
            <a:endParaRPr lang="en-US" dirty="0"/>
          </a:p>
          <a:p>
            <a:r>
              <a:rPr lang="en-US" dirty="0" smtClean="0"/>
              <a:t>In order to run your tests, you will need to setup and configure Jasmine</a:t>
            </a:r>
          </a:p>
          <a:p>
            <a:pPr lvl="1"/>
            <a:r>
              <a:rPr lang="en-US" dirty="0" smtClean="0"/>
              <a:t>It can be downloaded from: </a:t>
            </a:r>
            <a:r>
              <a:rPr lang="en-US" dirty="0">
                <a:hlinkClick r:id="rId2"/>
              </a:rPr>
              <a:t>http://jasmine.github.io</a:t>
            </a:r>
            <a:r>
              <a:rPr lang="en-US" dirty="0" smtClean="0">
                <a:hlinkClick r:id="rId2"/>
              </a:rPr>
              <a:t>/</a:t>
            </a:r>
            <a:endParaRPr lang="en-US" dirty="0" smtClean="0"/>
          </a:p>
          <a:p>
            <a:pPr lvl="1"/>
            <a:r>
              <a:rPr lang="en-US" dirty="0" smtClean="0"/>
              <a:t>It provides a default spec-runner</a:t>
            </a:r>
          </a:p>
          <a:p>
            <a:pPr lvl="1"/>
            <a:r>
              <a:rPr lang="en-US" dirty="0" smtClean="0"/>
              <a:t>You will also need to obtain angular-mocks from </a:t>
            </a:r>
            <a:r>
              <a:rPr lang="en-US" dirty="0" err="1" smtClean="0"/>
              <a:t>Angular’s</a:t>
            </a:r>
            <a:r>
              <a:rPr lang="en-US" dirty="0" smtClean="0"/>
              <a:t> site so that you can create mock scopes and instantiate controllers. </a:t>
            </a:r>
          </a:p>
          <a:p>
            <a:pPr lvl="2"/>
            <a:r>
              <a:rPr lang="en-US" dirty="0" smtClean="0"/>
              <a:t>The mock framework is found in the angular-</a:t>
            </a:r>
            <a:r>
              <a:rPr lang="en-US" dirty="0" err="1" smtClean="0"/>
              <a:t>mocks.js</a:t>
            </a:r>
            <a:r>
              <a:rPr lang="en-US" dirty="0" smtClean="0"/>
              <a:t> file in </a:t>
            </a:r>
            <a:r>
              <a:rPr lang="en-US" dirty="0" err="1" smtClean="0"/>
              <a:t>Angular’s</a:t>
            </a:r>
            <a:r>
              <a:rPr lang="en-US" dirty="0" smtClean="0"/>
              <a:t> distribution.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52</a:t>
            </a:fld>
            <a:endParaRPr lang="en-US"/>
          </a:p>
        </p:txBody>
      </p:sp>
    </p:spTree>
    <p:extLst>
      <p:ext uri="{BB962C8B-B14F-4D97-AF65-F5344CB8AC3E}">
        <p14:creationId xmlns:p14="http://schemas.microsoft.com/office/powerpoint/2010/main" val="15151781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a:t>
            </a:r>
            <a:r>
              <a:rPr lang="en-US" dirty="0"/>
              <a:t>W</a:t>
            </a:r>
            <a:r>
              <a:rPr lang="en-US" dirty="0" smtClean="0"/>
              <a:t>ith Jasmine</a:t>
            </a:r>
            <a:endParaRPr lang="en-US" dirty="0"/>
          </a:p>
        </p:txBody>
      </p:sp>
      <p:sp>
        <p:nvSpPr>
          <p:cNvPr id="3" name="Content Placeholder 2"/>
          <p:cNvSpPr>
            <a:spLocks noGrp="1"/>
          </p:cNvSpPr>
          <p:nvPr>
            <p:ph idx="1"/>
          </p:nvPr>
        </p:nvSpPr>
        <p:spPr/>
        <p:txBody>
          <a:bodyPr>
            <a:normAutofit lnSpcReduction="10000"/>
          </a:bodyPr>
          <a:lstStyle/>
          <a:p>
            <a:r>
              <a:rPr lang="en-US" dirty="0" smtClean="0"/>
              <a:t>Let’s first example the spec file provided by Jasmine which you will need to modify</a:t>
            </a:r>
          </a:p>
          <a:p>
            <a:endParaRPr lang="en-US" dirty="0"/>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jasmine.js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="$JASMINE_HOME/jasmine-</a:t>
            </a:r>
            <a:r>
              <a:rPr lang="en-US" sz="1800" dirty="0" err="1">
                <a:solidFill>
                  <a:prstClr val="black"/>
                </a:solidFill>
                <a:latin typeface="Courier New" pitchFamily="49" charset="0"/>
                <a:cs typeface="Courier New" pitchFamily="49" charset="0"/>
              </a:rPr>
              <a:t>html.js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boot.js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source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t>
            </a:r>
            <a:r>
              <a:rPr lang="en-US" sz="1800" b="1" dirty="0" err="1">
                <a:solidFill>
                  <a:prstClr val="black"/>
                </a:solidFill>
                <a:latin typeface="Courier New" pitchFamily="49" charset="0"/>
                <a:cs typeface="Courier New" pitchFamily="49" charset="0"/>
              </a:rPr>
              <a:t>angular.js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$JS_LIB_HOME/angular-</a:t>
            </a:r>
            <a:r>
              <a:rPr lang="en-US" sz="1800" b="1" dirty="0" err="1">
                <a:solidFill>
                  <a:prstClr val="black"/>
                </a:solidFill>
                <a:latin typeface="Courier New" pitchFamily="49" charset="0"/>
                <a:cs typeface="Courier New" pitchFamily="49" charset="0"/>
              </a:rPr>
              <a:t>mocks.js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File under test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err="1" smtClean="0">
                <a:solidFill>
                  <a:prstClr val="black"/>
                </a:solidFill>
                <a:latin typeface="Courier New" pitchFamily="49" charset="0"/>
                <a:cs typeface="Courier New" pitchFamily="49" charset="0"/>
              </a:rPr>
              <a:t>controllers.js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sz="1800"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spec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smtClean="0">
                <a:solidFill>
                  <a:prstClr val="black"/>
                </a:solidFill>
                <a:latin typeface="Courier New" pitchFamily="49" charset="0"/>
                <a:cs typeface="Courier New" pitchFamily="49" charset="0"/>
              </a:rPr>
              <a:t>controller-</a:t>
            </a:r>
            <a:r>
              <a:rPr lang="en-US" sz="1800" b="1" dirty="0" err="1" smtClean="0">
                <a:solidFill>
                  <a:prstClr val="black"/>
                </a:solidFill>
                <a:latin typeface="Courier New" pitchFamily="49" charset="0"/>
                <a:cs typeface="Courier New" pitchFamily="49" charset="0"/>
              </a:rPr>
              <a:t>tests.js</a:t>
            </a:r>
            <a:r>
              <a:rPr lang="en-US" sz="1800" dirty="0">
                <a:solidFill>
                  <a:prstClr val="black"/>
                </a:solidFill>
                <a:latin typeface="Courier New" pitchFamily="49" charset="0"/>
                <a:cs typeface="Courier New" pitchFamily="49" charset="0"/>
              </a:rPr>
              <a:t>"&gt;&lt;/script&gt;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53</a:t>
            </a:fld>
            <a:endParaRPr lang="en-US"/>
          </a:p>
        </p:txBody>
      </p:sp>
    </p:spTree>
    <p:extLst>
      <p:ext uri="{BB962C8B-B14F-4D97-AF65-F5344CB8AC3E}">
        <p14:creationId xmlns:p14="http://schemas.microsoft.com/office/powerpoint/2010/main" val="4228766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The Tests</a:t>
            </a:r>
            <a:endParaRPr lang="en-US" dirty="0"/>
          </a:p>
        </p:txBody>
      </p:sp>
      <p:sp>
        <p:nvSpPr>
          <p:cNvPr id="3" name="Content Placeholder 2"/>
          <p:cNvSpPr>
            <a:spLocks noGrp="1"/>
          </p:cNvSpPr>
          <p:nvPr>
            <p:ph idx="1"/>
          </p:nvPr>
        </p:nvSpPr>
        <p:spPr>
          <a:xfrm>
            <a:off x="5613400" y="1845734"/>
            <a:ext cx="5542280" cy="4023360"/>
          </a:xfrm>
        </p:spPr>
        <p:txBody>
          <a:bodyPr/>
          <a:lstStyle/>
          <a:p>
            <a:r>
              <a:rPr lang="en-US" b="1" dirty="0"/>
              <a:t>d</a:t>
            </a:r>
            <a:r>
              <a:rPr lang="en-US" b="1" dirty="0" smtClean="0"/>
              <a:t>escribe – </a:t>
            </a:r>
            <a:r>
              <a:rPr lang="en-US" dirty="0" smtClean="0"/>
              <a:t>Acts as a container and defines the scope of your tests. You can nest describes within describes in order to control what happens before each or all tests within the describe block</a:t>
            </a:r>
          </a:p>
          <a:p>
            <a:r>
              <a:rPr lang="en-US" b="1" dirty="0" err="1" smtClean="0"/>
              <a:t>beforeAll</a:t>
            </a:r>
            <a:r>
              <a:rPr lang="en-US" b="1" dirty="0" smtClean="0"/>
              <a:t>/</a:t>
            </a:r>
            <a:r>
              <a:rPr lang="en-US" b="1" dirty="0" err="1" smtClean="0"/>
              <a:t>afterAll</a:t>
            </a:r>
            <a:r>
              <a:rPr lang="en-US" b="1" dirty="0" smtClean="0"/>
              <a:t> – </a:t>
            </a:r>
            <a:r>
              <a:rPr lang="en-US" dirty="0" smtClean="0"/>
              <a:t>This will execute one time within the describe statement that they are contained</a:t>
            </a:r>
            <a:endParaRPr lang="en-US" dirty="0"/>
          </a:p>
          <a:p>
            <a:r>
              <a:rPr lang="en-US" b="1" dirty="0" err="1" smtClean="0"/>
              <a:t>beforeEach</a:t>
            </a:r>
            <a:r>
              <a:rPr lang="en-US" b="1" dirty="0" smtClean="0"/>
              <a:t>/</a:t>
            </a:r>
            <a:r>
              <a:rPr lang="en-US" b="1" dirty="0" err="1" smtClean="0"/>
              <a:t>afterAll</a:t>
            </a:r>
            <a:r>
              <a:rPr lang="en-US" dirty="0"/>
              <a:t> </a:t>
            </a:r>
            <a:r>
              <a:rPr lang="en-US" dirty="0" smtClean="0"/>
              <a:t>– This will execute before and after each </a:t>
            </a:r>
            <a:r>
              <a:rPr lang="en-US" i="1" dirty="0" smtClean="0"/>
              <a:t>it</a:t>
            </a:r>
            <a:r>
              <a:rPr lang="en-US" dirty="0"/>
              <a:t> </a:t>
            </a:r>
            <a:r>
              <a:rPr lang="en-US" dirty="0" smtClean="0"/>
              <a:t>segment contained within the parent describe</a:t>
            </a:r>
          </a:p>
          <a:p>
            <a:r>
              <a:rPr lang="en-US" b="1" dirty="0" smtClean="0"/>
              <a:t>it – </a:t>
            </a:r>
            <a:r>
              <a:rPr lang="en-US" dirty="0" smtClean="0"/>
              <a:t>This is the test fixture; the place where your assertions and test logic runs.</a:t>
            </a:r>
            <a:endParaRPr lang="en-US" b="1" dirty="0"/>
          </a:p>
        </p:txBody>
      </p:sp>
      <p:sp>
        <p:nvSpPr>
          <p:cNvPr id="4" name="Rectangle 3"/>
          <p:cNvSpPr/>
          <p:nvPr/>
        </p:nvSpPr>
        <p:spPr>
          <a:xfrm>
            <a:off x="1097280" y="2514600"/>
            <a:ext cx="3271520" cy="2766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describe(</a:t>
            </a:r>
            <a:r>
              <a:rPr lang="en-US" dirty="0" err="1" smtClean="0"/>
              <a:t>msg</a:t>
            </a:r>
            <a:r>
              <a:rPr lang="en-US" dirty="0" smtClean="0"/>
              <a:t>, </a:t>
            </a:r>
            <a:r>
              <a:rPr lang="en-US" dirty="0" err="1" smtClean="0"/>
              <a:t>fn</a:t>
            </a:r>
            <a:r>
              <a:rPr lang="en-US" dirty="0" smtClean="0"/>
              <a:t>)</a:t>
            </a:r>
            <a:endParaRPr lang="en-US" dirty="0"/>
          </a:p>
        </p:txBody>
      </p:sp>
      <p:sp>
        <p:nvSpPr>
          <p:cNvPr id="5" name="Rectangle 4"/>
          <p:cNvSpPr/>
          <p:nvPr/>
        </p:nvSpPr>
        <p:spPr>
          <a:xfrm>
            <a:off x="1306830" y="29210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beforeAll</a:t>
            </a:r>
            <a:r>
              <a:rPr lang="en-US" dirty="0" smtClean="0"/>
              <a:t>(</a:t>
            </a:r>
            <a:r>
              <a:rPr lang="en-US" dirty="0" err="1" smtClean="0"/>
              <a:t>fn</a:t>
            </a:r>
            <a:r>
              <a:rPr lang="en-US" dirty="0" smtClean="0"/>
              <a:t>)</a:t>
            </a:r>
            <a:endParaRPr lang="en-US" dirty="0"/>
          </a:p>
        </p:txBody>
      </p:sp>
      <p:sp>
        <p:nvSpPr>
          <p:cNvPr id="6" name="Rectangle 5"/>
          <p:cNvSpPr/>
          <p:nvPr/>
        </p:nvSpPr>
        <p:spPr>
          <a:xfrm>
            <a:off x="1306830" y="33147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beforeEach</a:t>
            </a:r>
            <a:r>
              <a:rPr lang="en-US" dirty="0" smtClean="0"/>
              <a:t>(</a:t>
            </a:r>
            <a:r>
              <a:rPr lang="en-US" dirty="0" err="1" smtClean="0"/>
              <a:t>fn</a:t>
            </a:r>
            <a:r>
              <a:rPr lang="en-US" dirty="0" smtClean="0"/>
              <a:t>)</a:t>
            </a:r>
            <a:endParaRPr lang="en-US" dirty="0"/>
          </a:p>
        </p:txBody>
      </p:sp>
      <p:sp>
        <p:nvSpPr>
          <p:cNvPr id="8" name="Rectangle 7"/>
          <p:cNvSpPr/>
          <p:nvPr/>
        </p:nvSpPr>
        <p:spPr>
          <a:xfrm>
            <a:off x="1313180" y="3710940"/>
            <a:ext cx="2852420" cy="3937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it(</a:t>
            </a:r>
            <a:r>
              <a:rPr lang="en-US" dirty="0" err="1" smtClean="0"/>
              <a:t>msg</a:t>
            </a:r>
            <a:r>
              <a:rPr lang="en-US" dirty="0" smtClean="0"/>
              <a:t>, </a:t>
            </a:r>
            <a:r>
              <a:rPr lang="en-US" dirty="0" err="1" smtClean="0"/>
              <a:t>fn</a:t>
            </a:r>
            <a:r>
              <a:rPr lang="en-US" dirty="0" smtClean="0"/>
              <a:t>)</a:t>
            </a:r>
            <a:endParaRPr lang="en-US" dirty="0"/>
          </a:p>
        </p:txBody>
      </p:sp>
      <p:sp>
        <p:nvSpPr>
          <p:cNvPr id="9" name="Rectangle 8"/>
          <p:cNvSpPr/>
          <p:nvPr/>
        </p:nvSpPr>
        <p:spPr>
          <a:xfrm>
            <a:off x="1313180" y="41021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afterEach</a:t>
            </a:r>
            <a:r>
              <a:rPr lang="en-US" dirty="0" smtClean="0"/>
              <a:t>(</a:t>
            </a:r>
            <a:r>
              <a:rPr lang="en-US" dirty="0" err="1" smtClean="0"/>
              <a:t>fn</a:t>
            </a:r>
            <a:r>
              <a:rPr lang="en-US" dirty="0" smtClean="0"/>
              <a:t>)</a:t>
            </a:r>
            <a:endParaRPr lang="en-US" dirty="0"/>
          </a:p>
        </p:txBody>
      </p:sp>
      <p:sp>
        <p:nvSpPr>
          <p:cNvPr id="10" name="Rectangle 9"/>
          <p:cNvSpPr/>
          <p:nvPr/>
        </p:nvSpPr>
        <p:spPr>
          <a:xfrm>
            <a:off x="1313180" y="44958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afterAll</a:t>
            </a:r>
            <a:r>
              <a:rPr lang="en-US" dirty="0" smtClean="0"/>
              <a:t>(</a:t>
            </a:r>
            <a:r>
              <a:rPr lang="en-US" dirty="0" err="1" smtClean="0"/>
              <a:t>fn</a:t>
            </a:r>
            <a:r>
              <a:rPr lang="en-US" dirty="0" smtClean="0"/>
              <a:t>)</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54</a:t>
            </a:fld>
            <a:endParaRPr lang="en-US"/>
          </a:p>
        </p:txBody>
      </p:sp>
    </p:spTree>
    <p:extLst>
      <p:ext uri="{BB962C8B-B14F-4D97-AF65-F5344CB8AC3E}">
        <p14:creationId xmlns:p14="http://schemas.microsoft.com/office/powerpoint/2010/main" val="113575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t>Within an enclosing </a:t>
            </a:r>
            <a:r>
              <a:rPr lang="en-US" b="1" dirty="0" smtClean="0"/>
              <a:t>it</a:t>
            </a:r>
            <a:r>
              <a:rPr lang="en-US" dirty="0" smtClean="0"/>
              <a:t>, you will need to use matchers to ensure that the values which are being returned are what is expected. </a:t>
            </a:r>
          </a:p>
          <a:p>
            <a:r>
              <a:rPr lang="en-US" dirty="0" smtClean="0"/>
              <a:t>Let’s take a look at an example</a:t>
            </a:r>
          </a:p>
          <a:p>
            <a:pPr marL="292608" lvl="1" indent="0">
              <a:buNone/>
            </a:pPr>
            <a:r>
              <a:rPr lang="en-US" b="1" dirty="0"/>
              <a:t>e</a:t>
            </a:r>
            <a:r>
              <a:rPr lang="en-US" b="1" dirty="0" smtClean="0"/>
              <a:t>xpect(3  + 1).</a:t>
            </a:r>
            <a:r>
              <a:rPr lang="en-US" b="1" dirty="0" err="1" smtClean="0"/>
              <a:t>toBe</a:t>
            </a:r>
            <a:r>
              <a:rPr lang="en-US" b="1" dirty="0" smtClean="0"/>
              <a:t>(4)</a:t>
            </a:r>
            <a:endParaRPr lang="en-US" b="1" dirty="0"/>
          </a:p>
          <a:p>
            <a:r>
              <a:rPr lang="en-US" dirty="0" smtClean="0"/>
              <a:t>The argument in the </a:t>
            </a:r>
            <a:r>
              <a:rPr lang="en-US" b="1" dirty="0" smtClean="0"/>
              <a:t>expect </a:t>
            </a:r>
            <a:r>
              <a:rPr lang="en-US" dirty="0" smtClean="0"/>
              <a:t>clause is the actual value that has been returned. The argument in the </a:t>
            </a:r>
            <a:r>
              <a:rPr lang="en-US" b="1" dirty="0" err="1" smtClean="0"/>
              <a:t>toBe</a:t>
            </a:r>
            <a:r>
              <a:rPr lang="en-US" dirty="0" smtClean="0"/>
              <a:t> clause is the expected value.</a:t>
            </a:r>
          </a:p>
          <a:p>
            <a:pPr lvl="1"/>
            <a:r>
              <a:rPr lang="en-US" dirty="0" smtClean="0"/>
              <a:t>This is backwards to the way most testing frameworks apply their Assertions; however, when we get into other areas of Unit Testing, this format will make more sense.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55</a:t>
            </a:fld>
            <a:endParaRPr lang="en-US"/>
          </a:p>
        </p:txBody>
      </p:sp>
    </p:spTree>
    <p:extLst>
      <p:ext uri="{BB962C8B-B14F-4D97-AF65-F5344CB8AC3E}">
        <p14:creationId xmlns:p14="http://schemas.microsoft.com/office/powerpoint/2010/main" val="4620591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909235"/>
              </p:ext>
            </p:extLst>
          </p:nvPr>
        </p:nvGraphicFramePr>
        <p:xfrm>
          <a:off x="1096963" y="1846263"/>
          <a:ext cx="10058400" cy="3037840"/>
        </p:xfrm>
        <a:graphic>
          <a:graphicData uri="http://schemas.openxmlformats.org/drawingml/2006/table">
            <a:tbl>
              <a:tblPr firstRow="1" bandRow="1">
                <a:tableStyleId>{5C22544A-7EE6-4342-B048-85BDC9FD1C3A}</a:tableStyleId>
              </a:tblPr>
              <a:tblGrid>
                <a:gridCol w="2852737"/>
                <a:gridCol w="7205663"/>
              </a:tblGrid>
              <a:tr h="370840">
                <a:tc>
                  <a:txBody>
                    <a:bodyPr/>
                    <a:lstStyle/>
                    <a:p>
                      <a:r>
                        <a:rPr lang="en-US" dirty="0" smtClean="0"/>
                        <a:t>Matcher</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toBe</a:t>
                      </a:r>
                      <a:endParaRPr lang="en-US" dirty="0"/>
                    </a:p>
                  </a:txBody>
                  <a:tcPr/>
                </a:tc>
                <a:tc>
                  <a:txBody>
                    <a:bodyPr/>
                    <a:lstStyle/>
                    <a:p>
                      <a:r>
                        <a:rPr lang="en-US" dirty="0" smtClean="0"/>
                        <a:t>Comparison with triple-equals (===);</a:t>
                      </a:r>
                      <a:r>
                        <a:rPr lang="en-US" baseline="0" dirty="0" smtClean="0"/>
                        <a:t> asserts both type and value are equals. A stronger match than ==</a:t>
                      </a:r>
                      <a:endParaRPr lang="en-US" dirty="0"/>
                    </a:p>
                  </a:txBody>
                  <a:tcPr/>
                </a:tc>
              </a:tr>
              <a:tr h="370840">
                <a:tc>
                  <a:txBody>
                    <a:bodyPr/>
                    <a:lstStyle/>
                    <a:p>
                      <a:r>
                        <a:rPr lang="en-US" dirty="0" err="1" smtClean="0"/>
                        <a:t>toEqual</a:t>
                      </a:r>
                      <a:endParaRPr lang="en-US" dirty="0"/>
                    </a:p>
                  </a:txBody>
                  <a:tcPr/>
                </a:tc>
                <a:tc>
                  <a:txBody>
                    <a:bodyPr/>
                    <a:lstStyle/>
                    <a:p>
                      <a:r>
                        <a:rPr lang="en-US" dirty="0" smtClean="0"/>
                        <a:t>Similar to .equals() in other languages.</a:t>
                      </a:r>
                      <a:r>
                        <a:rPr lang="en-US" baseline="0" dirty="0" smtClean="0"/>
                        <a:t> This allows objects to equal each other if they have the same properties and values even if they are not the same reference (share the same memory space)</a:t>
                      </a:r>
                      <a:endParaRPr lang="en-US" dirty="0"/>
                    </a:p>
                  </a:txBody>
                  <a:tcPr/>
                </a:tc>
              </a:tr>
              <a:tr h="370840">
                <a:tc>
                  <a:txBody>
                    <a:bodyPr/>
                    <a:lstStyle/>
                    <a:p>
                      <a:r>
                        <a:rPr lang="en-US" dirty="0" err="1" smtClean="0"/>
                        <a:t>toMatch</a:t>
                      </a:r>
                      <a:endParaRPr lang="en-US" dirty="0"/>
                    </a:p>
                  </a:txBody>
                  <a:tcPr/>
                </a:tc>
                <a:tc>
                  <a:txBody>
                    <a:bodyPr/>
                    <a:lstStyle/>
                    <a:p>
                      <a:r>
                        <a:rPr lang="en-US" dirty="0" smtClean="0"/>
                        <a:t>Takes</a:t>
                      </a:r>
                      <a:r>
                        <a:rPr lang="en-US" baseline="0" dirty="0" smtClean="0"/>
                        <a:t> a regular expression as an expected</a:t>
                      </a:r>
                      <a:endParaRPr lang="en-US" dirty="0"/>
                    </a:p>
                  </a:txBody>
                  <a:tcPr/>
                </a:tc>
              </a:tr>
              <a:tr h="370840">
                <a:tc>
                  <a:txBody>
                    <a:bodyPr/>
                    <a:lstStyle/>
                    <a:p>
                      <a:r>
                        <a:rPr lang="en-US" dirty="0" err="1" smtClean="0"/>
                        <a:t>toContain</a:t>
                      </a:r>
                      <a:endParaRPr lang="en-US" dirty="0"/>
                    </a:p>
                  </a:txBody>
                  <a:tcPr/>
                </a:tc>
                <a:tc>
                  <a:txBody>
                    <a:bodyPr/>
                    <a:lstStyle/>
                    <a:p>
                      <a:r>
                        <a:rPr lang="en-US" dirty="0" smtClean="0"/>
                        <a:t>Finds</a:t>
                      </a:r>
                      <a:r>
                        <a:rPr lang="en-US" baseline="0" dirty="0" smtClean="0"/>
                        <a:t> an element in an array</a:t>
                      </a:r>
                      <a:endParaRPr lang="en-US" dirty="0"/>
                    </a:p>
                  </a:txBody>
                  <a:tcPr/>
                </a:tc>
              </a:tr>
              <a:tr h="370840">
                <a:tc>
                  <a:txBody>
                    <a:bodyPr/>
                    <a:lstStyle/>
                    <a:p>
                      <a:r>
                        <a:rPr lang="en-US" dirty="0" err="1" smtClean="0"/>
                        <a:t>toThrow</a:t>
                      </a:r>
                      <a:endParaRPr lang="en-US" dirty="0"/>
                    </a:p>
                  </a:txBody>
                  <a:tcPr/>
                </a:tc>
                <a:tc>
                  <a:txBody>
                    <a:bodyPr/>
                    <a:lstStyle/>
                    <a:p>
                      <a:r>
                        <a:rPr lang="en-US" dirty="0" smtClean="0"/>
                        <a:t>Expects that an error will be thrown</a:t>
                      </a:r>
                      <a:endParaRPr lang="en-US" dirty="0"/>
                    </a:p>
                  </a:txBody>
                  <a:tcPr/>
                </a:tc>
              </a:tr>
            </a:tbl>
          </a:graphicData>
        </a:graphic>
      </p:graphicFrame>
      <p:sp>
        <p:nvSpPr>
          <p:cNvPr id="5" name="TextBox 4"/>
          <p:cNvSpPr txBox="1"/>
          <p:nvPr/>
        </p:nvSpPr>
        <p:spPr>
          <a:xfrm>
            <a:off x="1096963" y="4884103"/>
            <a:ext cx="9092938" cy="1477328"/>
          </a:xfrm>
          <a:prstGeom prst="rect">
            <a:avLst/>
          </a:prstGeom>
          <a:noFill/>
        </p:spPr>
        <p:txBody>
          <a:bodyPr wrap="none" rtlCol="0">
            <a:spAutoFit/>
          </a:bodyPr>
          <a:lstStyle/>
          <a:p>
            <a:r>
              <a:rPr lang="en-US" dirty="0" smtClean="0"/>
              <a:t>All of these matchers can be negated by using </a:t>
            </a:r>
            <a:r>
              <a:rPr lang="en-US" b="1" dirty="0" smtClean="0"/>
              <a:t>.not</a:t>
            </a:r>
            <a:r>
              <a:rPr lang="en-US" dirty="0" smtClean="0"/>
              <a:t> after the </a:t>
            </a:r>
            <a:r>
              <a:rPr lang="en-US" b="1" dirty="0" smtClean="0"/>
              <a:t>expect </a:t>
            </a:r>
            <a:r>
              <a:rPr lang="en-US" dirty="0" smtClean="0"/>
              <a:t>and before the matcher</a:t>
            </a:r>
          </a:p>
          <a:p>
            <a:r>
              <a:rPr lang="en-US" b="1" dirty="0" smtClean="0"/>
              <a:t>expect(3+1).</a:t>
            </a:r>
            <a:r>
              <a:rPr lang="en-US" b="1" dirty="0" err="1" smtClean="0"/>
              <a:t>not.toBe</a:t>
            </a:r>
            <a:r>
              <a:rPr lang="en-US" b="1" dirty="0" smtClean="0"/>
              <a:t>(5);</a:t>
            </a:r>
            <a:endParaRPr lang="en-US" dirty="0" smtClean="0"/>
          </a:p>
          <a:p>
            <a:endParaRPr lang="en-US" b="1" dirty="0"/>
          </a:p>
          <a:p>
            <a:r>
              <a:rPr lang="en-US" dirty="0" smtClean="0"/>
              <a:t>More matchers are available on Jasmine’s documentation</a:t>
            </a:r>
            <a:endParaRPr lang="en-US" dirty="0"/>
          </a:p>
          <a:p>
            <a:r>
              <a:rPr lang="en-US" dirty="0" smtClean="0"/>
              <a:t>(</a:t>
            </a:r>
            <a:r>
              <a:rPr lang="en-US" dirty="0" err="1" smtClean="0"/>
              <a:t>toBeGreaterThan</a:t>
            </a:r>
            <a:r>
              <a:rPr lang="en-US" dirty="0" smtClean="0"/>
              <a:t>/</a:t>
            </a:r>
            <a:r>
              <a:rPr lang="en-US" dirty="0" err="1" smtClean="0"/>
              <a:t>toBeLessThan</a:t>
            </a:r>
            <a:r>
              <a:rPr lang="en-US" dirty="0" smtClean="0"/>
              <a:t>, </a:t>
            </a:r>
            <a:r>
              <a:rPr lang="en-US" dirty="0" err="1" smtClean="0"/>
              <a:t>toBeDefined</a:t>
            </a:r>
            <a:r>
              <a:rPr lang="en-US" dirty="0" smtClean="0"/>
              <a:t>/</a:t>
            </a:r>
            <a:r>
              <a:rPr lang="en-US" dirty="0" err="1" smtClean="0"/>
              <a:t>toBeUndefined</a:t>
            </a:r>
            <a:r>
              <a:rPr lang="en-US" dirty="0" smtClean="0"/>
              <a:t>/</a:t>
            </a:r>
            <a:r>
              <a:rPr lang="en-US" dirty="0" err="1" smtClean="0"/>
              <a:t>toBeNull</a:t>
            </a:r>
            <a:r>
              <a:rPr lang="en-US" dirty="0" smtClean="0"/>
              <a:t>, </a:t>
            </a:r>
            <a:r>
              <a:rPr lang="en-US" dirty="0" err="1" smtClean="0"/>
              <a:t>toBeTruthy</a:t>
            </a:r>
            <a:r>
              <a:rPr lang="en-US" dirty="0" smtClean="0"/>
              <a:t>/</a:t>
            </a:r>
            <a:r>
              <a:rPr lang="en-US" dirty="0" err="1" smtClean="0"/>
              <a:t>toBeFalsy</a:t>
            </a:r>
            <a:r>
              <a:rPr lang="en-US" dirty="0" smtClean="0"/>
              <a:t>)</a:t>
            </a:r>
          </a:p>
        </p:txBody>
      </p:sp>
      <p:sp>
        <p:nvSpPr>
          <p:cNvPr id="3" name="Slide Number Placeholder 2"/>
          <p:cNvSpPr>
            <a:spLocks noGrp="1"/>
          </p:cNvSpPr>
          <p:nvPr>
            <p:ph type="sldNum" sz="quarter" idx="12"/>
          </p:nvPr>
        </p:nvSpPr>
        <p:spPr/>
        <p:txBody>
          <a:bodyPr/>
          <a:lstStyle/>
          <a:p>
            <a:fld id="{B4835A8B-4C3B-9C46-9281-F5EB1FED4738}" type="slidenum">
              <a:rPr lang="en-US" smtClean="0"/>
              <a:t>56</a:t>
            </a:fld>
            <a:endParaRPr lang="en-US"/>
          </a:p>
        </p:txBody>
      </p:sp>
    </p:spTree>
    <p:extLst>
      <p:ext uri="{BB962C8B-B14F-4D97-AF65-F5344CB8AC3E}">
        <p14:creationId xmlns:p14="http://schemas.microsoft.com/office/powerpoint/2010/main" val="7966430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Together</a:t>
            </a:r>
            <a:endParaRPr lang="en-US" dirty="0"/>
          </a:p>
        </p:txBody>
      </p:sp>
      <p:sp>
        <p:nvSpPr>
          <p:cNvPr id="3" name="Content Placeholder 2"/>
          <p:cNvSpPr>
            <a:spLocks noGrp="1"/>
          </p:cNvSpPr>
          <p:nvPr>
            <p:ph idx="1"/>
          </p:nvPr>
        </p:nvSpPr>
        <p:spPr/>
        <p:txBody>
          <a:bodyPr/>
          <a:lstStyle/>
          <a:p>
            <a:r>
              <a:rPr lang="en-US" dirty="0" smtClean="0"/>
              <a:t>In order to execute your test with Jasmine you’ll need three things</a:t>
            </a:r>
          </a:p>
          <a:p>
            <a:r>
              <a:rPr lang="en-US" dirty="0" smtClean="0"/>
              <a:t>The HTML Spec file that contains the following</a:t>
            </a:r>
          </a:p>
          <a:p>
            <a:pPr lvl="1"/>
            <a:r>
              <a:rPr lang="en-US" dirty="0" smtClean="0"/>
              <a:t>Jasmine core files to run the tests</a:t>
            </a:r>
          </a:p>
          <a:p>
            <a:pPr lvl="1"/>
            <a:r>
              <a:rPr lang="en-US" dirty="0" smtClean="0"/>
              <a:t>References to your script files and any dependencies</a:t>
            </a:r>
          </a:p>
          <a:p>
            <a:pPr lvl="1"/>
            <a:r>
              <a:rPr lang="en-US" dirty="0" smtClean="0"/>
              <a:t>The tests you’ve created</a:t>
            </a:r>
          </a:p>
          <a:p>
            <a:pPr lvl="1"/>
            <a:endParaRPr lang="en-US" dirty="0" smtClean="0"/>
          </a:p>
          <a:p>
            <a:r>
              <a:rPr lang="en-US" dirty="0" smtClean="0"/>
              <a:t>To execute them, you simply need to go to the page in the browser and you will see a page that has the result of your tests</a:t>
            </a:r>
          </a:p>
          <a:p>
            <a:pPr lvl="1"/>
            <a:r>
              <a:rPr lang="en-US" dirty="0">
                <a:hlinkClick r:id="rId2"/>
              </a:rPr>
              <a:t>http://</a:t>
            </a:r>
            <a:r>
              <a:rPr lang="en-US" dirty="0" smtClean="0">
                <a:hlinkClick r:id="rId2"/>
              </a:rPr>
              <a:t>localhost:8080/UnitTesting/Samples/FirstTest/spec.html</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57</a:t>
            </a:fld>
            <a:endParaRPr lang="en-US"/>
          </a:p>
        </p:txBody>
      </p:sp>
    </p:spTree>
    <p:extLst>
      <p:ext uri="{BB962C8B-B14F-4D97-AF65-F5344CB8AC3E}">
        <p14:creationId xmlns:p14="http://schemas.microsoft.com/office/powerpoint/2010/main" val="9798312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Karma</a:t>
            </a:r>
            <a:endParaRPr lang="en-US" dirty="0"/>
          </a:p>
        </p:txBody>
      </p:sp>
      <p:sp>
        <p:nvSpPr>
          <p:cNvPr id="3" name="Content Placeholder 2"/>
          <p:cNvSpPr>
            <a:spLocks noGrp="1"/>
          </p:cNvSpPr>
          <p:nvPr>
            <p:ph idx="1"/>
          </p:nvPr>
        </p:nvSpPr>
        <p:spPr/>
        <p:txBody>
          <a:bodyPr/>
          <a:lstStyle/>
          <a:p>
            <a:r>
              <a:rPr lang="en-US" dirty="0" smtClean="0"/>
              <a:t>While browser based test runs are cool, they aren’t very practical and trying to automate them would be very challenging. </a:t>
            </a:r>
          </a:p>
          <a:p>
            <a:r>
              <a:rPr lang="en-US" dirty="0" smtClean="0"/>
              <a:t>The Angular team developed a test runner that was meant to execute your tests from a command line that was eventually spun off into a project called Karma</a:t>
            </a:r>
          </a:p>
          <a:p>
            <a:r>
              <a:rPr lang="en-US" dirty="0" smtClean="0"/>
              <a:t>Much like Jasmine, you will need to reference your logic, their dependencies, and your tests; however, unlike Jasmine, you will do this in a configuration file that can be executed from the command line. </a:t>
            </a:r>
          </a:p>
          <a:p>
            <a:r>
              <a:rPr lang="en-US" dirty="0" smtClean="0"/>
              <a:t>This enables you to run your tests from a Continuous Integration Server (or some other automated fashion)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58</a:t>
            </a:fld>
            <a:endParaRPr lang="en-US"/>
          </a:p>
        </p:txBody>
      </p:sp>
    </p:spTree>
    <p:extLst>
      <p:ext uri="{BB962C8B-B14F-4D97-AF65-F5344CB8AC3E}">
        <p14:creationId xmlns:p14="http://schemas.microsoft.com/office/powerpoint/2010/main" val="20538383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Karma</a:t>
            </a:r>
            <a:endParaRPr lang="en-US" dirty="0"/>
          </a:p>
        </p:txBody>
      </p:sp>
      <p:sp>
        <p:nvSpPr>
          <p:cNvPr id="3" name="Content Placeholder 2"/>
          <p:cNvSpPr>
            <a:spLocks noGrp="1"/>
          </p:cNvSpPr>
          <p:nvPr>
            <p:ph idx="1"/>
          </p:nvPr>
        </p:nvSpPr>
        <p:spPr/>
        <p:txBody>
          <a:bodyPr/>
          <a:lstStyle/>
          <a:p>
            <a:r>
              <a:rPr lang="en-US" dirty="0" smtClean="0"/>
              <a:t>You will first need to install it</a:t>
            </a:r>
          </a:p>
          <a:p>
            <a:pPr marL="292608" lvl="1" indent="0">
              <a:buNone/>
            </a:pPr>
            <a:r>
              <a:rPr lang="en-US" b="1" dirty="0" err="1"/>
              <a:t>n</a:t>
            </a:r>
            <a:r>
              <a:rPr lang="en-US" b="1" dirty="0" err="1" smtClean="0"/>
              <a:t>pm</a:t>
            </a:r>
            <a:r>
              <a:rPr lang="en-US" b="1" dirty="0" smtClean="0"/>
              <a:t> install karma-cli -g</a:t>
            </a:r>
            <a:endParaRPr lang="en-US" b="1" dirty="0"/>
          </a:p>
          <a:p>
            <a:r>
              <a:rPr lang="en-US" dirty="0" smtClean="0"/>
              <a:t>Once it has been installed, you simply run it from a command prompt </a:t>
            </a:r>
          </a:p>
          <a:p>
            <a:pPr marL="292608" lvl="1" indent="0">
              <a:buNone/>
            </a:pPr>
            <a:r>
              <a:rPr lang="en-US" b="1" dirty="0" smtClean="0"/>
              <a:t>karma start karma-</a:t>
            </a:r>
            <a:r>
              <a:rPr lang="en-US" b="1" dirty="0" err="1" smtClean="0"/>
              <a:t>config.js</a:t>
            </a:r>
            <a:endParaRPr lang="en-US" b="1" dirty="0" smtClean="0"/>
          </a:p>
          <a:p>
            <a:r>
              <a:rPr lang="en-US" dirty="0" smtClean="0"/>
              <a:t>The test results will be outputted to the console for you to review </a:t>
            </a:r>
          </a:p>
          <a:p>
            <a:pPr lvl="1"/>
            <a:r>
              <a:rPr lang="en-US" dirty="0" smtClean="0"/>
              <a:t>/</a:t>
            </a:r>
            <a:r>
              <a:rPr lang="en-US" dirty="0" err="1" smtClean="0"/>
              <a:t>AngularClass</a:t>
            </a:r>
            <a:r>
              <a:rPr lang="en-US" dirty="0" smtClean="0"/>
              <a:t>/</a:t>
            </a:r>
            <a:r>
              <a:rPr lang="en-US" dirty="0" err="1" smtClean="0"/>
              <a:t>UnitTesting</a:t>
            </a:r>
            <a:r>
              <a:rPr lang="en-US" dirty="0" smtClean="0"/>
              <a:t>/</a:t>
            </a:r>
            <a:r>
              <a:rPr lang="en-US" dirty="0" err="1" smtClean="0"/>
              <a:t>KarmaTests</a:t>
            </a:r>
            <a:r>
              <a:rPr lang="en-US" dirty="0" smtClean="0"/>
              <a:t>/karma-</a:t>
            </a:r>
            <a:r>
              <a:rPr lang="en-US" dirty="0" err="1" smtClean="0"/>
              <a:t>config.js</a:t>
            </a:r>
            <a:endParaRPr lang="en-US" dirty="0"/>
          </a:p>
          <a:p>
            <a:r>
              <a:rPr lang="en-US" dirty="0" smtClean="0"/>
              <a:t>You’ll notice that we used the same </a:t>
            </a:r>
            <a:r>
              <a:rPr lang="en-US" dirty="0" err="1" smtClean="0"/>
              <a:t>tests.js</a:t>
            </a:r>
            <a:r>
              <a:rPr lang="en-US" dirty="0" smtClean="0"/>
              <a:t> file that we used to run from our Jasmine </a:t>
            </a:r>
            <a:r>
              <a:rPr lang="en-US" dirty="0" err="1" smtClean="0"/>
              <a:t>spec.html</a:t>
            </a:r>
            <a:r>
              <a:rPr lang="en-US" dirty="0" smtClean="0"/>
              <a:t> file. Karma does not replace all of karma, just the execution mechanism of the tests themselves. You will still need to use Jasmine to write your tests. </a:t>
            </a:r>
          </a:p>
          <a:p>
            <a:r>
              <a:rPr lang="en-US" dirty="0" smtClean="0"/>
              <a: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59</a:t>
            </a:fld>
            <a:endParaRPr lang="en-US"/>
          </a:p>
        </p:txBody>
      </p:sp>
    </p:spTree>
    <p:extLst>
      <p:ext uri="{BB962C8B-B14F-4D97-AF65-F5344CB8AC3E}">
        <p14:creationId xmlns:p14="http://schemas.microsoft.com/office/powerpoint/2010/main" val="325406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You have basic familiarity with HTML (Hyper-Text Markup Language) and CSS (Cascading Style Sheets).  </a:t>
            </a:r>
          </a:p>
          <a:p>
            <a:pPr lvl="1"/>
            <a:r>
              <a:rPr lang="en-US" dirty="0" smtClean="0"/>
              <a:t>You understand file structure and basic elements</a:t>
            </a:r>
          </a:p>
          <a:p>
            <a:pPr lvl="2"/>
            <a:r>
              <a:rPr lang="en-US" dirty="0" smtClean="0"/>
              <a:t>&lt; html /&gt; &lt;body /&gt; &lt;div /&gt; </a:t>
            </a:r>
            <a:r>
              <a:rPr lang="en-US" dirty="0" err="1" smtClean="0"/>
              <a:t>etc</a:t>
            </a:r>
            <a:r>
              <a:rPr lang="is-IS" dirty="0" smtClean="0"/>
              <a:t>… </a:t>
            </a:r>
          </a:p>
          <a:p>
            <a:pPr lvl="1"/>
            <a:r>
              <a:rPr lang="is-IS" dirty="0" smtClean="0"/>
              <a:t>Inline Styles, classes, document styles, and external Style references</a:t>
            </a:r>
          </a:p>
          <a:p>
            <a:r>
              <a:rPr lang="is-IS" dirty="0" smtClean="0"/>
              <a:t>You have a basic understand of JavaScript and its role within a client side application</a:t>
            </a:r>
          </a:p>
          <a:p>
            <a:pPr lvl="1"/>
            <a:r>
              <a:rPr lang="is-IS" dirty="0" smtClean="0"/>
              <a:t>The basics of the langauge; variable and function definitions.</a:t>
            </a:r>
          </a:p>
          <a:p>
            <a:r>
              <a:rPr lang="is-IS" dirty="0" smtClean="0"/>
              <a:t>You have a basic understanding of MVC (Model View Controller) and Dependency Injection (DI) design patterns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a:t>
            </a:fld>
            <a:endParaRPr lang="en-US"/>
          </a:p>
        </p:txBody>
      </p:sp>
    </p:spTree>
    <p:extLst>
      <p:ext uri="{BB962C8B-B14F-4D97-AF65-F5344CB8AC3E}">
        <p14:creationId xmlns:p14="http://schemas.microsoft.com/office/powerpoint/2010/main" val="15773555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Karma’s Configuration</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60</a:t>
            </a:fld>
            <a:endParaRPr lang="en-US"/>
          </a:p>
        </p:txBody>
      </p:sp>
    </p:spTree>
    <p:extLst>
      <p:ext uri="{BB962C8B-B14F-4D97-AF65-F5344CB8AC3E}">
        <p14:creationId xmlns:p14="http://schemas.microsoft.com/office/powerpoint/2010/main" val="18153664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And Angular</a:t>
            </a:r>
            <a:endParaRPr lang="en-US" dirty="0"/>
          </a:p>
        </p:txBody>
      </p:sp>
      <p:sp>
        <p:nvSpPr>
          <p:cNvPr id="3" name="Content Placeholder 2"/>
          <p:cNvSpPr>
            <a:spLocks noGrp="1"/>
          </p:cNvSpPr>
          <p:nvPr>
            <p:ph idx="1"/>
          </p:nvPr>
        </p:nvSpPr>
        <p:spPr/>
        <p:txBody>
          <a:bodyPr>
            <a:normAutofit lnSpcReduction="10000"/>
          </a:bodyPr>
          <a:lstStyle/>
          <a:p>
            <a:r>
              <a:rPr lang="en-US" dirty="0" smtClean="0"/>
              <a:t>Until this point we’ve merely been testing straight JavaScript without making references to Angular. While this is cool it, seems pointless because we’re here to talk about Angular. </a:t>
            </a:r>
          </a:p>
          <a:p>
            <a:r>
              <a:rPr lang="en-US" dirty="0" smtClean="0"/>
              <a:t>In order to accomplish this, we’ll need to understand </a:t>
            </a:r>
            <a:r>
              <a:rPr lang="en-US" dirty="0" err="1" smtClean="0"/>
              <a:t>Angular’s</a:t>
            </a:r>
            <a:r>
              <a:rPr lang="en-US" dirty="0" smtClean="0"/>
              <a:t> mocking framework. </a:t>
            </a:r>
          </a:p>
          <a:p>
            <a:r>
              <a:rPr lang="en-US" dirty="0" smtClean="0"/>
              <a:t>As we said previously, </a:t>
            </a:r>
            <a:r>
              <a:rPr lang="en-US" b="1" dirty="0" smtClean="0"/>
              <a:t>angular-</a:t>
            </a:r>
            <a:r>
              <a:rPr lang="en-US" b="1" dirty="0" err="1" smtClean="0"/>
              <a:t>mock.js</a:t>
            </a:r>
            <a:r>
              <a:rPr lang="en-US" dirty="0" smtClean="0"/>
              <a:t> is provided within the distribution of Angular and is released with each version of Angular. </a:t>
            </a:r>
          </a:p>
          <a:p>
            <a:r>
              <a:rPr lang="en-US" dirty="0" smtClean="0"/>
              <a:t>The mocking framework provides to critical tools for running tests with Angular</a:t>
            </a:r>
          </a:p>
          <a:p>
            <a:pPr lvl="1"/>
            <a:r>
              <a:rPr lang="en-US" dirty="0" smtClean="0"/>
              <a:t>Both of these are only available when testing with Jasmine or Mocha</a:t>
            </a:r>
            <a:endParaRPr lang="en-US" dirty="0"/>
          </a:p>
          <a:p>
            <a:r>
              <a:rPr lang="en-US" b="1" dirty="0"/>
              <a:t>m</a:t>
            </a:r>
            <a:r>
              <a:rPr lang="en-US" b="1" dirty="0" smtClean="0"/>
              <a:t>odule: </a:t>
            </a:r>
            <a:r>
              <a:rPr lang="en-US" dirty="0" smtClean="0"/>
              <a:t>This is used in a </a:t>
            </a:r>
            <a:r>
              <a:rPr lang="en-US" b="1" dirty="0" err="1" smtClean="0"/>
              <a:t>beforeEach</a:t>
            </a:r>
            <a:r>
              <a:rPr lang="en-US" dirty="0" smtClean="0"/>
              <a:t> to load a particular module into the test context</a:t>
            </a:r>
          </a:p>
          <a:p>
            <a:r>
              <a:rPr lang="en-US" b="1" dirty="0"/>
              <a:t>i</a:t>
            </a:r>
            <a:r>
              <a:rPr lang="en-US" b="1" dirty="0" smtClean="0"/>
              <a:t>nject: </a:t>
            </a:r>
            <a:r>
              <a:rPr lang="en-US" dirty="0" smtClean="0"/>
              <a:t>Runs </a:t>
            </a:r>
            <a:r>
              <a:rPr lang="en-US" dirty="0" err="1" smtClean="0"/>
              <a:t>Angular’s</a:t>
            </a:r>
            <a:r>
              <a:rPr lang="en-US" dirty="0" smtClean="0"/>
              <a:t> injector service on a provided function enabling you to control when it is loaded. </a:t>
            </a:r>
            <a:endParaRPr lang="en-US" b="1" dirty="0"/>
          </a:p>
          <a:p>
            <a:pPr lvl="1"/>
            <a:r>
              <a:rPr lang="en-US" dirty="0" err="1" smtClean="0"/>
              <a:t>FileSystem</a:t>
            </a:r>
            <a:r>
              <a:rPr lang="en-US" dirty="0" smtClean="0"/>
              <a:t>: /</a:t>
            </a:r>
            <a:r>
              <a:rPr lang="en-US" dirty="0" err="1" smtClean="0"/>
              <a:t>AngularClass</a:t>
            </a:r>
            <a:r>
              <a:rPr lang="en-US" dirty="0" smtClean="0"/>
              <a:t>/</a:t>
            </a:r>
            <a:r>
              <a:rPr lang="en-US" dirty="0" err="1" smtClean="0"/>
              <a:t>UnitTesting</a:t>
            </a:r>
            <a:r>
              <a:rPr lang="en-US" dirty="0" smtClean="0"/>
              <a:t>/Samples/</a:t>
            </a:r>
            <a:r>
              <a:rPr lang="en-US" dirty="0" err="1" smtClean="0"/>
              <a:t>FirstAngularTest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61</a:t>
            </a:fld>
            <a:endParaRPr lang="en-US"/>
          </a:p>
        </p:txBody>
      </p:sp>
    </p:spTree>
    <p:extLst>
      <p:ext uri="{BB962C8B-B14F-4D97-AF65-F5344CB8AC3E}">
        <p14:creationId xmlns:p14="http://schemas.microsoft.com/office/powerpoint/2010/main" val="2751165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J</a:t>
            </a:r>
            <a:r>
              <a:rPr lang="en-US" dirty="0" smtClean="0"/>
              <a:t>ust Happened</a:t>
            </a:r>
            <a:endParaRPr lang="en-US" dirty="0"/>
          </a:p>
        </p:txBody>
      </p:sp>
      <p:sp>
        <p:nvSpPr>
          <p:cNvPr id="3" name="Content Placeholder 2"/>
          <p:cNvSpPr>
            <a:spLocks noGrp="1"/>
          </p:cNvSpPr>
          <p:nvPr>
            <p:ph idx="1"/>
          </p:nvPr>
        </p:nvSpPr>
        <p:spPr/>
        <p:txBody>
          <a:bodyPr/>
          <a:lstStyle/>
          <a:p>
            <a:r>
              <a:rPr lang="en-US" dirty="0" smtClean="0"/>
              <a:t>In the </a:t>
            </a:r>
            <a:r>
              <a:rPr lang="en-US" b="1" dirty="0" err="1" smtClean="0"/>
              <a:t>beforeEach</a:t>
            </a:r>
            <a:r>
              <a:rPr lang="en-US" dirty="0" smtClean="0"/>
              <a:t>, you noticed that we invoked two things</a:t>
            </a:r>
          </a:p>
          <a:p>
            <a:r>
              <a:rPr lang="en-US" dirty="0" smtClean="0"/>
              <a:t>First </a:t>
            </a:r>
            <a:r>
              <a:rPr lang="en-US" b="1" dirty="0" smtClean="0"/>
              <a:t>module(“</a:t>
            </a:r>
            <a:r>
              <a:rPr lang="en-US" b="1" dirty="0" err="1" smtClean="0"/>
              <a:t>myEventHandlers</a:t>
            </a:r>
            <a:r>
              <a:rPr lang="en-US" b="1" dirty="0" smtClean="0"/>
              <a:t>”)</a:t>
            </a:r>
          </a:p>
          <a:p>
            <a:pPr lvl="1"/>
            <a:r>
              <a:rPr lang="en-US" dirty="0" smtClean="0"/>
              <a:t>This instantiated the module of the same name which is located in our </a:t>
            </a:r>
            <a:r>
              <a:rPr lang="en-US" dirty="0" err="1" smtClean="0"/>
              <a:t>controllers.js</a:t>
            </a:r>
            <a:r>
              <a:rPr lang="en-US" dirty="0" smtClean="0"/>
              <a:t> file</a:t>
            </a:r>
          </a:p>
          <a:p>
            <a:r>
              <a:rPr lang="en-US" dirty="0" smtClean="0"/>
              <a:t>Second </a:t>
            </a:r>
            <a:r>
              <a:rPr lang="en-US" b="1" dirty="0" smtClean="0"/>
              <a:t>$controller(“</a:t>
            </a:r>
            <a:r>
              <a:rPr lang="en-US" b="1" dirty="0" err="1" smtClean="0"/>
              <a:t>MainController</a:t>
            </a:r>
            <a:r>
              <a:rPr lang="en-US" b="1" dirty="0" smtClean="0"/>
              <a:t>”, { $scope: </a:t>
            </a:r>
            <a:r>
              <a:rPr lang="en-US" b="1" dirty="0" err="1" smtClean="0"/>
              <a:t>testScope</a:t>
            </a:r>
            <a:r>
              <a:rPr lang="en-US" b="1" dirty="0" smtClean="0"/>
              <a:t> })</a:t>
            </a:r>
            <a:endParaRPr lang="en-US" dirty="0" smtClean="0"/>
          </a:p>
          <a:p>
            <a:pPr lvl="1"/>
            <a:r>
              <a:rPr lang="en-US" dirty="0" smtClean="0"/>
              <a:t>We used </a:t>
            </a:r>
            <a:r>
              <a:rPr lang="en-US" dirty="0" err="1" smtClean="0"/>
              <a:t>Angular’s</a:t>
            </a:r>
            <a:r>
              <a:rPr lang="en-US" dirty="0" smtClean="0"/>
              <a:t> injector service to provide the controller</a:t>
            </a:r>
          </a:p>
          <a:p>
            <a:pPr lvl="1"/>
            <a:r>
              <a:rPr lang="en-US" dirty="0" smtClean="0"/>
              <a:t>We passed a scope into our controller which was used to set all of the functions and variables for us to inspect within the tests themselves</a:t>
            </a:r>
          </a:p>
          <a:p>
            <a:r>
              <a:rPr lang="en-US" dirty="0" smtClean="0"/>
              <a:t>You should also notice that in the first test we deleted an element, and when we executed the second test, the state was reset back to the original because the injector and module we’re recreated at each test run.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62</a:t>
            </a:fld>
            <a:endParaRPr lang="en-US"/>
          </a:p>
        </p:txBody>
      </p:sp>
    </p:spTree>
    <p:extLst>
      <p:ext uri="{BB962C8B-B14F-4D97-AF65-F5344CB8AC3E}">
        <p14:creationId xmlns:p14="http://schemas.microsoft.com/office/powerpoint/2010/main" val="113733723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a:t>
            </a:r>
            <a:r>
              <a:rPr lang="en-US" dirty="0" smtClean="0"/>
              <a:t>create a unit test to verify the methods we added in the last exercise in the controllers section. </a:t>
            </a:r>
          </a:p>
          <a:p>
            <a:pPr lvl="1"/>
            <a:r>
              <a:rPr lang="en-US" dirty="0" smtClean="0"/>
              <a:t>Source: /</a:t>
            </a:r>
            <a:r>
              <a:rPr lang="en-US" dirty="0" err="1" smtClean="0"/>
              <a:t>AngularClass</a:t>
            </a:r>
            <a:r>
              <a:rPr lang="en-US" dirty="0" smtClean="0"/>
              <a:t>/</a:t>
            </a:r>
            <a:r>
              <a:rPr lang="en-US" dirty="0" err="1" smtClean="0"/>
              <a:t>UnitTesting</a:t>
            </a:r>
            <a:r>
              <a:rPr lang="en-US" dirty="0" smtClean="0"/>
              <a:t>/Exercises/</a:t>
            </a:r>
            <a:r>
              <a:rPr lang="en-US" dirty="0" err="1" smtClean="0"/>
              <a:t>ControllerTests</a:t>
            </a:r>
            <a:endParaRPr lang="en-US" dirty="0" smtClean="0"/>
          </a:p>
          <a:p>
            <a:r>
              <a:rPr lang="en-US" dirty="0" smtClean="0"/>
              <a:t>In </a:t>
            </a:r>
            <a:r>
              <a:rPr lang="en-US" dirty="0"/>
              <a:t>this </a:t>
            </a:r>
            <a:r>
              <a:rPr lang="en-US" dirty="0" smtClean="0"/>
              <a:t>Lab, </a:t>
            </a:r>
            <a:r>
              <a:rPr lang="en-US" dirty="0"/>
              <a:t>you should do the following</a:t>
            </a:r>
            <a:r>
              <a:rPr lang="en-US" dirty="0" smtClean="0"/>
              <a:t>:</a:t>
            </a:r>
          </a:p>
          <a:p>
            <a:pPr lvl="1"/>
            <a:r>
              <a:rPr lang="en-US" dirty="0" smtClean="0"/>
              <a:t>Include any relevant files needed to execute your tests in your configuration</a:t>
            </a:r>
          </a:p>
          <a:p>
            <a:pPr lvl="1"/>
            <a:r>
              <a:rPr lang="en-US" dirty="0" smtClean="0"/>
              <a:t>Create a tests to validate the methods within our </a:t>
            </a:r>
            <a:r>
              <a:rPr lang="en-US" dirty="0" err="1" smtClean="0"/>
              <a:t>ListController</a:t>
            </a:r>
            <a:r>
              <a:rPr lang="en-US" dirty="0" smtClean="0"/>
              <a:t>.</a:t>
            </a:r>
          </a:p>
          <a:p>
            <a:pPr lvl="2"/>
            <a:r>
              <a:rPr lang="en-US" dirty="0" smtClean="0"/>
              <a:t>A test to make sure that the </a:t>
            </a:r>
            <a:r>
              <a:rPr lang="en-US" dirty="0" err="1" smtClean="0"/>
              <a:t>deleteTeam</a:t>
            </a:r>
            <a:r>
              <a:rPr lang="en-US" dirty="0" smtClean="0"/>
              <a:t> Method works</a:t>
            </a:r>
          </a:p>
          <a:p>
            <a:pPr lvl="2"/>
            <a:r>
              <a:rPr lang="en-US" dirty="0" smtClean="0"/>
              <a:t>A test to make sure that the </a:t>
            </a:r>
            <a:r>
              <a:rPr lang="en-US" dirty="0" err="1" smtClean="0"/>
              <a:t>addTeam</a:t>
            </a:r>
            <a:r>
              <a:rPr lang="en-US" dirty="0" smtClean="0"/>
              <a:t> Method works</a:t>
            </a:r>
          </a:p>
          <a:p>
            <a:pPr lvl="2"/>
            <a:r>
              <a:rPr lang="en-US" dirty="0" smtClean="0"/>
              <a:t>A method to verify that teams can be restored </a:t>
            </a:r>
            <a:endParaRPr lang="en-US" dirty="0"/>
          </a:p>
          <a:p>
            <a:r>
              <a:rPr lang="en-US" dirty="0"/>
              <a:t>This lab should be completed in about 20-25 min.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63</a:t>
            </a:fld>
            <a:endParaRPr lang="en-US"/>
          </a:p>
        </p:txBody>
      </p:sp>
    </p:spTree>
    <p:extLst>
      <p:ext uri="{BB962C8B-B14F-4D97-AF65-F5344CB8AC3E}">
        <p14:creationId xmlns:p14="http://schemas.microsoft.com/office/powerpoint/2010/main" val="176981019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64</a:t>
            </a:fld>
            <a:endParaRPr lang="en-US"/>
          </a:p>
        </p:txBody>
      </p:sp>
    </p:spTree>
    <p:extLst>
      <p:ext uri="{BB962C8B-B14F-4D97-AF65-F5344CB8AC3E}">
        <p14:creationId xmlns:p14="http://schemas.microsoft.com/office/powerpoint/2010/main" val="20021939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Hierarchy</a:t>
            </a:r>
          </a:p>
          <a:p>
            <a:r>
              <a:rPr lang="en-US" dirty="0" smtClean="0"/>
              <a:t>Inheritance</a:t>
            </a:r>
          </a:p>
          <a:p>
            <a:r>
              <a:rPr lang="en-US" dirty="0" smtClean="0"/>
              <a:t>Broadcast/Emits</a:t>
            </a:r>
          </a:p>
          <a:p>
            <a:r>
              <a:rPr lang="en-US" dirty="0" smtClean="0"/>
              <a:t>Watches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65</a:t>
            </a:fld>
            <a:endParaRPr lang="en-US"/>
          </a:p>
        </p:txBody>
      </p:sp>
    </p:spTree>
    <p:extLst>
      <p:ext uri="{BB962C8B-B14F-4D97-AF65-F5344CB8AC3E}">
        <p14:creationId xmlns:p14="http://schemas.microsoft.com/office/powerpoint/2010/main" val="7147569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Hierarchy </a:t>
            </a:r>
            <a:endParaRPr lang="en-US" dirty="0"/>
          </a:p>
        </p:txBody>
      </p:sp>
      <p:sp>
        <p:nvSpPr>
          <p:cNvPr id="3" name="Content Placeholder 2"/>
          <p:cNvSpPr>
            <a:spLocks noGrp="1"/>
          </p:cNvSpPr>
          <p:nvPr>
            <p:ph idx="1"/>
          </p:nvPr>
        </p:nvSpPr>
        <p:spPr/>
        <p:txBody>
          <a:bodyPr/>
          <a:lstStyle/>
          <a:p>
            <a:r>
              <a:rPr lang="en-US" dirty="0" smtClean="0"/>
              <a:t>Angular requires a module from which each provider executes out of. This module is the one who is responsible for the creation of </a:t>
            </a:r>
            <a:r>
              <a:rPr lang="en-US" dirty="0" err="1" smtClean="0"/>
              <a:t>rootScope</a:t>
            </a:r>
            <a:r>
              <a:rPr lang="en-US" dirty="0" smtClean="0"/>
              <a:t> and all sub-scopes. </a:t>
            </a:r>
          </a:p>
          <a:p>
            <a:r>
              <a:rPr lang="en-US" dirty="0" smtClean="0"/>
              <a:t>Every time a new scope is  manufactured it inherits all of the states and attributes from its parent scope. </a:t>
            </a:r>
          </a:p>
          <a:p>
            <a:pPr lvl="1"/>
            <a:r>
              <a:rPr lang="en-US" dirty="0" smtClean="0"/>
              <a:t>This is what makes </a:t>
            </a:r>
            <a:r>
              <a:rPr lang="en-US" dirty="0" err="1" smtClean="0"/>
              <a:t>Angular’s</a:t>
            </a:r>
            <a:r>
              <a:rPr lang="en-US" dirty="0"/>
              <a:t> </a:t>
            </a:r>
            <a:r>
              <a:rPr lang="en-US" dirty="0" smtClean="0"/>
              <a:t>scope based communication system possible. </a:t>
            </a:r>
          </a:p>
          <a:p>
            <a:pPr lvl="1"/>
            <a:r>
              <a:rPr lang="en-US" dirty="0" smtClean="0"/>
              <a:t>Even through they inherit their parent state, a child may redefine a property of the same name. </a:t>
            </a:r>
          </a:p>
          <a:p>
            <a:pPr lvl="2"/>
            <a:r>
              <a:rPr lang="en-US" b="1" dirty="0" smtClean="0"/>
              <a:t>NOTE: </a:t>
            </a:r>
            <a:r>
              <a:rPr lang="en-US" dirty="0" smtClean="0"/>
              <a:t>Redefining a property on a child does </a:t>
            </a:r>
            <a:r>
              <a:rPr lang="en-US" b="1" dirty="0" smtClean="0"/>
              <a:t>NOT</a:t>
            </a:r>
            <a:r>
              <a:rPr lang="en-US" dirty="0" smtClean="0"/>
              <a:t> change the parent’s definition.</a:t>
            </a:r>
          </a:p>
          <a:p>
            <a:pPr lvl="1"/>
            <a:r>
              <a:rPr lang="en-US" dirty="0" smtClean="0"/>
              <a:t>Should you want to reference a parent scope’s state, you can say </a:t>
            </a:r>
            <a:r>
              <a:rPr lang="en-US" b="1" dirty="0" smtClean="0"/>
              <a:t>$scope.$</a:t>
            </a:r>
            <a:r>
              <a:rPr lang="en-US" b="1" dirty="0" err="1" smtClean="0"/>
              <a:t>parent.variableName</a:t>
            </a:r>
            <a:endParaRPr lang="en-US" dirty="0" smtClean="0"/>
          </a:p>
          <a:p>
            <a:r>
              <a:rPr lang="en-US" dirty="0" smtClean="0"/>
              <a:t>Let’s take a look at how hierarchical scopes work with one another</a:t>
            </a:r>
          </a:p>
          <a:p>
            <a:pPr lvl="1"/>
            <a:r>
              <a:rPr lang="en-US" dirty="0">
                <a:hlinkClick r:id="rId2"/>
              </a:rPr>
              <a:t>http://localhost:8080/Scopes/Samples/Hierarchy</a:t>
            </a:r>
            <a:r>
              <a:rPr lang="en-US" dirty="0" smtClean="0">
                <a:hlinkClick r:id="rId2"/>
              </a:rPr>
              <a:t>/</a:t>
            </a:r>
            <a:endParaRPr lang="en-US" dirty="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66</a:t>
            </a:fld>
            <a:endParaRPr lang="en-US"/>
          </a:p>
        </p:txBody>
      </p:sp>
    </p:spTree>
    <p:extLst>
      <p:ext uri="{BB962C8B-B14F-4D97-AF65-F5344CB8AC3E}">
        <p14:creationId xmlns:p14="http://schemas.microsoft.com/office/powerpoint/2010/main" val="21236721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Events</a:t>
            </a:r>
            <a:endParaRPr lang="en-US" dirty="0"/>
          </a:p>
        </p:txBody>
      </p:sp>
      <p:sp>
        <p:nvSpPr>
          <p:cNvPr id="3" name="Content Placeholder 2"/>
          <p:cNvSpPr>
            <a:spLocks noGrp="1"/>
          </p:cNvSpPr>
          <p:nvPr>
            <p:ph idx="1"/>
          </p:nvPr>
        </p:nvSpPr>
        <p:spPr/>
        <p:txBody>
          <a:bodyPr/>
          <a:lstStyle/>
          <a:p>
            <a:r>
              <a:rPr lang="en-US" dirty="0" smtClean="0"/>
              <a:t>Scopes act as a micro bus for your application. They are capable of transmitting and consuming custom events</a:t>
            </a:r>
          </a:p>
          <a:p>
            <a:r>
              <a:rPr lang="en-US" dirty="0" smtClean="0"/>
              <a:t>While similar to the DOM, scope-based events have differences</a:t>
            </a:r>
          </a:p>
          <a:p>
            <a:pPr lvl="1"/>
            <a:r>
              <a:rPr lang="en-US" dirty="0" smtClean="0"/>
              <a:t>They use the scope hierarchy instead of the DOM hierarchy; this performs much faster than using the DOM</a:t>
            </a:r>
          </a:p>
          <a:p>
            <a:pPr lvl="1"/>
            <a:r>
              <a:rPr lang="en-US" dirty="0" smtClean="0"/>
              <a:t>Scope events are bi-directional. They can traverse the hierarchy both upwards and downwards</a:t>
            </a:r>
          </a:p>
          <a:p>
            <a:pPr lvl="1"/>
            <a:r>
              <a:rPr lang="en-US" dirty="0" smtClean="0"/>
              <a:t>This enables parents to communicate with their children and children to communicate with their parents and grandparents. </a:t>
            </a:r>
          </a:p>
        </p:txBody>
      </p:sp>
      <p:sp>
        <p:nvSpPr>
          <p:cNvPr id="4" name="Slide Number Placeholder 3"/>
          <p:cNvSpPr>
            <a:spLocks noGrp="1"/>
          </p:cNvSpPr>
          <p:nvPr>
            <p:ph type="sldNum" sz="quarter" idx="12"/>
          </p:nvPr>
        </p:nvSpPr>
        <p:spPr/>
        <p:txBody>
          <a:bodyPr/>
          <a:lstStyle/>
          <a:p>
            <a:fld id="{B4835A8B-4C3B-9C46-9281-F5EB1FED4738}" type="slidenum">
              <a:rPr lang="en-US" smtClean="0"/>
              <a:t>67</a:t>
            </a:fld>
            <a:endParaRPr lang="en-US"/>
          </a:p>
        </p:txBody>
      </p:sp>
    </p:spTree>
    <p:extLst>
      <p:ext uri="{BB962C8B-B14F-4D97-AF65-F5344CB8AC3E}">
        <p14:creationId xmlns:p14="http://schemas.microsoft.com/office/powerpoint/2010/main" val="13069068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Messaging</a:t>
            </a:r>
            <a:endParaRPr lang="en-US" dirty="0"/>
          </a:p>
        </p:txBody>
      </p:sp>
      <p:sp>
        <p:nvSpPr>
          <p:cNvPr id="3" name="Content Placeholder 2"/>
          <p:cNvSpPr>
            <a:spLocks noGrp="1"/>
          </p:cNvSpPr>
          <p:nvPr>
            <p:ph idx="1"/>
          </p:nvPr>
        </p:nvSpPr>
        <p:spPr/>
        <p:txBody>
          <a:bodyPr/>
          <a:lstStyle/>
          <a:p>
            <a:r>
              <a:rPr lang="en-US" dirty="0" smtClean="0"/>
              <a:t>Using </a:t>
            </a:r>
            <a:r>
              <a:rPr lang="en-US" b="1" dirty="0" smtClean="0"/>
              <a:t>$</a:t>
            </a:r>
            <a:r>
              <a:rPr lang="en-US" b="1" dirty="0" err="1" smtClean="0"/>
              <a:t>scope.$emit</a:t>
            </a:r>
            <a:r>
              <a:rPr lang="en-US" b="1" dirty="0" smtClean="0"/>
              <a:t>()</a:t>
            </a:r>
            <a:r>
              <a:rPr lang="en-US" dirty="0" smtClean="0"/>
              <a:t> will send messages up the hierarchy to a given children’s parents and grandparents.</a:t>
            </a:r>
          </a:p>
          <a:p>
            <a:pPr lvl="1"/>
            <a:r>
              <a:rPr lang="en-US" b="1" dirty="0" smtClean="0"/>
              <a:t>$emit() </a:t>
            </a:r>
            <a:r>
              <a:rPr lang="en-US" dirty="0" smtClean="0"/>
              <a:t>events will not be received by siblings of the source controller or their children. </a:t>
            </a:r>
          </a:p>
          <a:p>
            <a:r>
              <a:rPr lang="en-US" dirty="0" smtClean="0"/>
              <a:t>Using </a:t>
            </a:r>
            <a:r>
              <a:rPr lang="en-US" b="1" dirty="0" smtClean="0"/>
              <a:t>$</a:t>
            </a:r>
            <a:r>
              <a:rPr lang="en-US" b="1" dirty="0" err="1" smtClean="0"/>
              <a:t>scope.broadcast</a:t>
            </a:r>
            <a:r>
              <a:rPr lang="en-US" b="1" dirty="0" smtClean="0"/>
              <a:t>() </a:t>
            </a:r>
            <a:r>
              <a:rPr lang="en-US" dirty="0" smtClean="0"/>
              <a:t>will send messages down the scope hierarchy to the source controllers siblings and children</a:t>
            </a:r>
          </a:p>
          <a:p>
            <a:pPr lvl="1"/>
            <a:r>
              <a:rPr lang="en-US" b="1" dirty="0" smtClean="0"/>
              <a:t>$broadcast()</a:t>
            </a:r>
            <a:r>
              <a:rPr lang="en-US" dirty="0" smtClean="0"/>
              <a:t> events will not be received by parents of the source controller. </a:t>
            </a:r>
            <a:endParaRPr lang="en-US" dirty="0"/>
          </a:p>
          <a:p>
            <a:r>
              <a:rPr lang="en-US" dirty="0" smtClean="0"/>
              <a:t>In both the </a:t>
            </a:r>
            <a:r>
              <a:rPr lang="en-US" b="1" dirty="0" smtClean="0"/>
              <a:t>$broadcast </a:t>
            </a:r>
            <a:r>
              <a:rPr lang="en-US" dirty="0" smtClean="0"/>
              <a:t>and </a:t>
            </a:r>
            <a:r>
              <a:rPr lang="en-US" b="1" dirty="0" smtClean="0"/>
              <a:t>$emit</a:t>
            </a:r>
            <a:r>
              <a:rPr lang="en-US" dirty="0" smtClean="0"/>
              <a:t>,</a:t>
            </a:r>
            <a:r>
              <a:rPr lang="en-US" b="1" dirty="0" smtClean="0"/>
              <a:t> </a:t>
            </a:r>
            <a:r>
              <a:rPr lang="en-US" dirty="0" smtClean="0"/>
              <a:t>you cannot choose who will or will not receive the message. If the controller is on the chain eligible to receive the message it can, and if needed will, get the message.</a:t>
            </a:r>
          </a:p>
          <a:p>
            <a:r>
              <a:rPr lang="en-US" dirty="0" smtClean="0"/>
              <a:t>To Receive messages, you use </a:t>
            </a:r>
            <a:r>
              <a:rPr lang="en-US" b="1" dirty="0" smtClean="0"/>
              <a:t>$</a:t>
            </a:r>
            <a:r>
              <a:rPr lang="en-US" b="1" dirty="0" err="1" smtClean="0"/>
              <a:t>scope.on</a:t>
            </a:r>
            <a:r>
              <a:rPr lang="en-US" dirty="0" smtClean="0"/>
              <a:t>() and specify the message you’d like to receive.</a:t>
            </a:r>
          </a:p>
          <a:p>
            <a:pPr lvl="1"/>
            <a:r>
              <a:rPr lang="en-US" dirty="0">
                <a:hlinkClick r:id="rId2"/>
              </a:rPr>
              <a:t>http://</a:t>
            </a:r>
            <a:r>
              <a:rPr lang="en-US" dirty="0" smtClean="0">
                <a:hlinkClick r:id="rId2"/>
              </a:rPr>
              <a:t>localhost:9080/Scopes/Samples/Messaging/</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68</a:t>
            </a:fld>
            <a:endParaRPr lang="en-US"/>
          </a:p>
        </p:txBody>
      </p:sp>
    </p:spTree>
    <p:extLst>
      <p:ext uri="{BB962C8B-B14F-4D97-AF65-F5344CB8AC3E}">
        <p14:creationId xmlns:p14="http://schemas.microsoft.com/office/powerpoint/2010/main" val="94439373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Happened</a:t>
            </a:r>
            <a:endParaRPr lang="en-US" dirty="0"/>
          </a:p>
        </p:txBody>
      </p:sp>
      <p:sp>
        <p:nvSpPr>
          <p:cNvPr id="3" name="Content Placeholder 2"/>
          <p:cNvSpPr>
            <a:spLocks noGrp="1"/>
          </p:cNvSpPr>
          <p:nvPr>
            <p:ph idx="1"/>
          </p:nvPr>
        </p:nvSpPr>
        <p:spPr/>
        <p:txBody>
          <a:bodyPr/>
          <a:lstStyle/>
          <a:p>
            <a:r>
              <a:rPr lang="en-US" dirty="0" smtClean="0"/>
              <a:t>You should notice that the </a:t>
            </a:r>
            <a:r>
              <a:rPr lang="en-US" dirty="0" err="1" smtClean="0"/>
              <a:t>ListController</a:t>
            </a:r>
            <a:r>
              <a:rPr lang="en-US" dirty="0" smtClean="0"/>
              <a:t> was able to relay that a person was selected to the </a:t>
            </a:r>
            <a:r>
              <a:rPr lang="en-US" dirty="0" err="1" smtClean="0"/>
              <a:t>PersonController</a:t>
            </a:r>
            <a:r>
              <a:rPr lang="en-US" dirty="0" smtClean="0"/>
              <a:t> by way of the </a:t>
            </a:r>
            <a:r>
              <a:rPr lang="en-US" dirty="0" err="1" smtClean="0"/>
              <a:t>MainController</a:t>
            </a:r>
            <a:endParaRPr lang="en-US" dirty="0" smtClean="0"/>
          </a:p>
          <a:p>
            <a:r>
              <a:rPr lang="en-US" dirty="0" smtClean="0"/>
              <a:t>When the Person was selected, the </a:t>
            </a:r>
            <a:r>
              <a:rPr lang="en-US" dirty="0" err="1" smtClean="0"/>
              <a:t>ListController</a:t>
            </a:r>
            <a:r>
              <a:rPr lang="en-US" dirty="0" smtClean="0"/>
              <a:t> emitted an event which was subscribed to by the </a:t>
            </a:r>
            <a:r>
              <a:rPr lang="en-US" dirty="0" err="1" smtClean="0"/>
              <a:t>ParentController</a:t>
            </a:r>
            <a:endParaRPr lang="en-US" dirty="0" smtClean="0"/>
          </a:p>
          <a:p>
            <a:r>
              <a:rPr lang="en-US" dirty="0" smtClean="0"/>
              <a:t>When the </a:t>
            </a:r>
            <a:r>
              <a:rPr lang="en-US" dirty="0" err="1" smtClean="0"/>
              <a:t>ParentController</a:t>
            </a:r>
            <a:r>
              <a:rPr lang="en-US" dirty="0" smtClean="0"/>
              <a:t> received the message it then, in turn, broadcast a message to its children saying that a person was selected. </a:t>
            </a:r>
          </a:p>
          <a:p>
            <a:r>
              <a:rPr lang="en-US" dirty="0" smtClean="0"/>
              <a:t>You can start to see how powerful this messaging framework can be when we need to communicate state changes across different areas of the application. </a:t>
            </a:r>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69</a:t>
            </a:fld>
            <a:endParaRPr lang="en-US"/>
          </a:p>
        </p:txBody>
      </p:sp>
    </p:spTree>
    <p:extLst>
      <p:ext uri="{BB962C8B-B14F-4D97-AF65-F5344CB8AC3E}">
        <p14:creationId xmlns:p14="http://schemas.microsoft.com/office/powerpoint/2010/main" val="724968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Expectations/Goals</a:t>
            </a:r>
            <a:endParaRPr lang="en-US" dirty="0"/>
          </a:p>
        </p:txBody>
      </p:sp>
      <p:sp>
        <p:nvSpPr>
          <p:cNvPr id="3" name="Content Placeholder 2"/>
          <p:cNvSpPr>
            <a:spLocks noGrp="1"/>
          </p:cNvSpPr>
          <p:nvPr>
            <p:ph idx="1"/>
          </p:nvPr>
        </p:nvSpPr>
        <p:spPr/>
        <p:txBody>
          <a:bodyPr/>
          <a:lstStyle/>
          <a:p>
            <a:r>
              <a:rPr lang="en-US" dirty="0" smtClean="0"/>
              <a:t>Following this class you should have a fundamental understanding of </a:t>
            </a:r>
            <a:r>
              <a:rPr lang="en-US" dirty="0" err="1" smtClean="0"/>
              <a:t>AngularJS</a:t>
            </a:r>
            <a:endParaRPr lang="en-US" dirty="0" smtClean="0"/>
          </a:p>
          <a:p>
            <a:r>
              <a:rPr lang="en-US" dirty="0" smtClean="0"/>
              <a:t>How it works to help you better rich and more accurate front end applications to your end users</a:t>
            </a:r>
          </a:p>
          <a:p>
            <a:r>
              <a:rPr lang="en-US" dirty="0" smtClean="0"/>
              <a:t>What the different components and modules are meant to do and how you can use them to your advantage</a:t>
            </a:r>
          </a:p>
          <a:p>
            <a:r>
              <a:rPr lang="en-US" dirty="0" smtClean="0"/>
              <a:t>Why you would want to use AngularJS as opposed to other MVC frameworks and legacy JavaScript Frameworks.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a:t>
            </a:fld>
            <a:endParaRPr lang="en-US"/>
          </a:p>
        </p:txBody>
      </p:sp>
    </p:spTree>
    <p:extLst>
      <p:ext uri="{BB962C8B-B14F-4D97-AF65-F5344CB8AC3E}">
        <p14:creationId xmlns:p14="http://schemas.microsoft.com/office/powerpoint/2010/main" val="13089742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smtClean="0"/>
              <a:t>Let’s take a shot at setting up messaging within our controllers using scope. </a:t>
            </a:r>
          </a:p>
          <a:p>
            <a:pPr lvl="1"/>
            <a:r>
              <a:rPr lang="en-US" dirty="0">
                <a:hlinkClick r:id="rId2"/>
              </a:rPr>
              <a:t>http://localhost:9080/Scopes/Exercises/Messaging</a:t>
            </a:r>
            <a:r>
              <a:rPr lang="en-US" dirty="0" smtClean="0">
                <a:hlinkClick r:id="rId2"/>
              </a:rPr>
              <a:t>/</a:t>
            </a:r>
            <a:endParaRPr lang="en-US" dirty="0"/>
          </a:p>
          <a:p>
            <a:pPr lvl="1"/>
            <a:r>
              <a:rPr lang="en-US" dirty="0"/>
              <a:t>Source: /</a:t>
            </a:r>
            <a:r>
              <a:rPr lang="en-US" dirty="0" err="1" smtClean="0"/>
              <a:t>AngularClass</a:t>
            </a:r>
            <a:r>
              <a:rPr lang="en-US" dirty="0" smtClean="0"/>
              <a:t>/Scopes/Exercises/Messaging</a:t>
            </a:r>
            <a:endParaRPr lang="en-US" dirty="0"/>
          </a:p>
          <a:p>
            <a:r>
              <a:rPr lang="en-US" dirty="0"/>
              <a:t>In this Lab, you should do the following:</a:t>
            </a:r>
          </a:p>
          <a:p>
            <a:pPr lvl="1"/>
            <a:r>
              <a:rPr lang="en-US" dirty="0" smtClean="0"/>
              <a:t>Wire up your view</a:t>
            </a:r>
          </a:p>
          <a:p>
            <a:pPr lvl="2"/>
            <a:r>
              <a:rPr lang="en-US" dirty="0" smtClean="0"/>
              <a:t>In one controller it should list all the teams and enable a user to select a team from the list</a:t>
            </a:r>
          </a:p>
          <a:p>
            <a:pPr lvl="2"/>
            <a:r>
              <a:rPr lang="en-US" dirty="0" smtClean="0"/>
              <a:t>In a second sibling controller It should also display the select team</a:t>
            </a:r>
            <a:endParaRPr lang="en-US" dirty="0"/>
          </a:p>
          <a:p>
            <a:pPr lvl="1"/>
            <a:r>
              <a:rPr lang="en-US" dirty="0" smtClean="0"/>
              <a:t>In your controller</a:t>
            </a:r>
            <a:endParaRPr lang="en-US" dirty="0"/>
          </a:p>
          <a:p>
            <a:pPr lvl="2"/>
            <a:r>
              <a:rPr lang="en-US" dirty="0" smtClean="0"/>
              <a:t>Use scope based messaging to communicate when an item has been selected</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70</a:t>
            </a:fld>
            <a:endParaRPr lang="en-US"/>
          </a:p>
        </p:txBody>
      </p:sp>
    </p:spTree>
    <p:extLst>
      <p:ext uri="{BB962C8B-B14F-4D97-AF65-F5344CB8AC3E}">
        <p14:creationId xmlns:p14="http://schemas.microsoft.com/office/powerpoint/2010/main" val="5878195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Watches</a:t>
            </a:r>
            <a:endParaRPr lang="en-US" dirty="0"/>
          </a:p>
        </p:txBody>
      </p:sp>
      <p:sp>
        <p:nvSpPr>
          <p:cNvPr id="3" name="Content Placeholder 2"/>
          <p:cNvSpPr>
            <a:spLocks noGrp="1"/>
          </p:cNvSpPr>
          <p:nvPr>
            <p:ph idx="1"/>
          </p:nvPr>
        </p:nvSpPr>
        <p:spPr/>
        <p:txBody>
          <a:bodyPr/>
          <a:lstStyle/>
          <a:p>
            <a:r>
              <a:rPr lang="en-US" b="1" dirty="0" smtClean="0"/>
              <a:t>$broadcast </a:t>
            </a:r>
            <a:r>
              <a:rPr lang="en-US" dirty="0" smtClean="0"/>
              <a:t>and </a:t>
            </a:r>
            <a:r>
              <a:rPr lang="en-US" b="1" dirty="0" smtClean="0"/>
              <a:t>$emit</a:t>
            </a:r>
            <a:r>
              <a:rPr lang="en-US" dirty="0" smtClean="0"/>
              <a:t> are great vehicles to to communicate changes across your application; however, in the example, we put together we used a button click to signal these changes. </a:t>
            </a:r>
          </a:p>
          <a:p>
            <a:r>
              <a:rPr lang="en-US" dirty="0" smtClean="0"/>
              <a:t>What if we want to raise an event whenever a variable is set within a child controller? We can do so by leveraging a watch.</a:t>
            </a:r>
          </a:p>
          <a:p>
            <a:r>
              <a:rPr lang="en-US" dirty="0" smtClean="0"/>
              <a:t>Suppose the following:</a:t>
            </a:r>
          </a:p>
          <a:p>
            <a:pPr marL="292608" lvl="1" indent="0">
              <a:buNone/>
            </a:pPr>
            <a:r>
              <a:rPr lang="en-US" b="1" dirty="0" smtClean="0"/>
              <a:t>$</a:t>
            </a:r>
            <a:r>
              <a:rPr lang="en-US" b="1" dirty="0" err="1" smtClean="0"/>
              <a:t>scope.myVar</a:t>
            </a:r>
            <a:r>
              <a:rPr lang="en-US" b="1" dirty="0" smtClean="0"/>
              <a:t> = “a”;</a:t>
            </a:r>
          </a:p>
          <a:p>
            <a:pPr marL="292608" lvl="1" indent="0">
              <a:buNone/>
            </a:pPr>
            <a:r>
              <a:rPr lang="en-US" b="1" dirty="0" smtClean="0"/>
              <a:t>$</a:t>
            </a:r>
            <a:r>
              <a:rPr lang="en-US" b="1" dirty="0" err="1" smtClean="0"/>
              <a:t>scope.watch</a:t>
            </a:r>
            <a:r>
              <a:rPr lang="en-US" b="1" dirty="0" smtClean="0"/>
              <a:t>(“</a:t>
            </a:r>
            <a:r>
              <a:rPr lang="en-US" b="1" dirty="0" err="1" smtClean="0"/>
              <a:t>myVar</a:t>
            </a:r>
            <a:r>
              <a:rPr lang="en-US" b="1" dirty="0" smtClean="0"/>
              <a:t>”, function(</a:t>
            </a:r>
            <a:r>
              <a:rPr lang="en-US" b="1" dirty="0" err="1" smtClean="0"/>
              <a:t>newValue</a:t>
            </a:r>
            <a:r>
              <a:rPr lang="en-US" b="1" dirty="0" smtClean="0"/>
              <a:t>, </a:t>
            </a:r>
            <a:r>
              <a:rPr lang="en-US" b="1" dirty="0" err="1" smtClean="0"/>
              <a:t>oldValue</a:t>
            </a:r>
            <a:r>
              <a:rPr lang="en-US" b="1" dirty="0" smtClean="0"/>
              <a:t>) {</a:t>
            </a:r>
          </a:p>
          <a:p>
            <a:pPr marL="292608" lvl="1" indent="0">
              <a:buNone/>
            </a:pPr>
            <a:r>
              <a:rPr lang="en-US" b="1" dirty="0" smtClean="0"/>
              <a:t>	//Do Work</a:t>
            </a:r>
            <a:endParaRPr lang="en-US" b="1" dirty="0"/>
          </a:p>
          <a:p>
            <a:pPr marL="292608" lvl="1" indent="0">
              <a:buNone/>
            </a:pPr>
            <a:r>
              <a:rPr lang="en-US" b="1" dirty="0" smtClean="0"/>
              <a:t>});</a:t>
            </a:r>
          </a:p>
          <a:p>
            <a:r>
              <a:rPr lang="en-US" dirty="0" smtClean="0"/>
              <a:t>This will enable you to react to changes whenever the </a:t>
            </a:r>
            <a:r>
              <a:rPr lang="en-US" b="1" dirty="0" err="1" smtClean="0"/>
              <a:t>myVar</a:t>
            </a:r>
            <a:r>
              <a:rPr lang="en-US" dirty="0" smtClean="0"/>
              <a:t> variable has been changed.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71</a:t>
            </a:fld>
            <a:endParaRPr lang="en-US"/>
          </a:p>
        </p:txBody>
      </p:sp>
    </p:spTree>
    <p:extLst>
      <p:ext uri="{BB962C8B-B14F-4D97-AF65-F5344CB8AC3E}">
        <p14:creationId xmlns:p14="http://schemas.microsoft.com/office/powerpoint/2010/main" val="11674381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72</a:t>
            </a:fld>
            <a:endParaRPr lang="en-US"/>
          </a:p>
        </p:txBody>
      </p:sp>
    </p:spTree>
    <p:extLst>
      <p:ext uri="{BB962C8B-B14F-4D97-AF65-F5344CB8AC3E}">
        <p14:creationId xmlns:p14="http://schemas.microsoft.com/office/powerpoint/2010/main" val="201574361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idx="1"/>
          </p:nvPr>
        </p:nvSpPr>
        <p:spPr/>
        <p:txBody>
          <a:bodyPr/>
          <a:lstStyle/>
          <a:p>
            <a:r>
              <a:rPr lang="en-US" dirty="0" smtClean="0"/>
              <a:t>What are Filters</a:t>
            </a:r>
          </a:p>
          <a:p>
            <a:pPr lvl="1"/>
            <a:r>
              <a:rPr lang="en-US" dirty="0" smtClean="0"/>
              <a:t>Data Filtering</a:t>
            </a:r>
          </a:p>
          <a:p>
            <a:pPr lvl="1"/>
            <a:r>
              <a:rPr lang="en-US" dirty="0" smtClean="0"/>
              <a:t>Data Formatting</a:t>
            </a:r>
          </a:p>
          <a:p>
            <a:r>
              <a:rPr lang="en-US" dirty="0" smtClean="0"/>
              <a:t>Accessing Filters in our controller</a:t>
            </a:r>
          </a:p>
          <a:p>
            <a:r>
              <a:rPr lang="en-US" dirty="0" smtClean="0"/>
              <a:t>Building our Own Filters</a:t>
            </a:r>
          </a:p>
          <a:p>
            <a:pPr lvl="1"/>
            <a:r>
              <a:rPr lang="en-US" dirty="0" smtClean="0"/>
              <a:t>Filters in our Controllers</a:t>
            </a:r>
          </a:p>
          <a:p>
            <a:pPr lvl="1"/>
            <a:r>
              <a:rPr lang="en-US" dirty="0" smtClean="0"/>
              <a:t>Filters that are reusable</a:t>
            </a:r>
          </a:p>
          <a:p>
            <a:r>
              <a:rPr lang="en-US" dirty="0" smtClean="0"/>
              <a:t>Testing Our Filters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73</a:t>
            </a:fld>
            <a:endParaRPr lang="en-US"/>
          </a:p>
        </p:txBody>
      </p:sp>
    </p:spTree>
    <p:extLst>
      <p:ext uri="{BB962C8B-B14F-4D97-AF65-F5344CB8AC3E}">
        <p14:creationId xmlns:p14="http://schemas.microsoft.com/office/powerpoint/2010/main" val="69003421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Filters</a:t>
            </a:r>
            <a:endParaRPr lang="en-US" dirty="0"/>
          </a:p>
        </p:txBody>
      </p:sp>
      <p:sp>
        <p:nvSpPr>
          <p:cNvPr id="3" name="Content Placeholder 2"/>
          <p:cNvSpPr>
            <a:spLocks noGrp="1"/>
          </p:cNvSpPr>
          <p:nvPr>
            <p:ph idx="1"/>
          </p:nvPr>
        </p:nvSpPr>
        <p:spPr/>
        <p:txBody>
          <a:bodyPr>
            <a:normAutofit lnSpcReduction="10000"/>
          </a:bodyPr>
          <a:lstStyle/>
          <a:p>
            <a:r>
              <a:rPr lang="en-US" dirty="0" smtClean="0"/>
              <a:t>In many cases, you will want to alter the data that you are working with on the client. You may want to limit, order, or format the data a specific way</a:t>
            </a:r>
          </a:p>
          <a:p>
            <a:r>
              <a:rPr lang="en-US" dirty="0" smtClean="0"/>
              <a:t>Angular provides this functionality through the Filter which is leveraged through the use of a </a:t>
            </a:r>
            <a:r>
              <a:rPr lang="en-US" b="1" dirty="0" smtClean="0"/>
              <a:t>| (pipe)</a:t>
            </a:r>
            <a:r>
              <a:rPr lang="en-US" dirty="0" smtClean="0"/>
              <a:t> character</a:t>
            </a:r>
          </a:p>
          <a:p>
            <a:r>
              <a:rPr lang="en-US" dirty="0" smtClean="0"/>
              <a:t>Suppose we have a repeater that shows all people</a:t>
            </a:r>
          </a:p>
          <a:p>
            <a:pPr marL="292608" lvl="1" indent="0">
              <a:buNone/>
            </a:pPr>
            <a:r>
              <a:rPr lang="en-US" b="1" dirty="0" smtClean="0"/>
              <a:t>&lt;div ng-repeat=“person in people” /&gt;</a:t>
            </a:r>
          </a:p>
          <a:p>
            <a:r>
              <a:rPr lang="en-US" dirty="0" smtClean="0"/>
              <a:t>If we want to filter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/&gt;</a:t>
            </a:r>
          </a:p>
          <a:p>
            <a:r>
              <a:rPr lang="en-US" dirty="0" smtClean="0"/>
              <a:t>This will filter the array of people to find any match of </a:t>
            </a:r>
            <a:r>
              <a:rPr lang="en-US" i="1" dirty="0" smtClean="0"/>
              <a:t>“Bob”</a:t>
            </a:r>
            <a:r>
              <a:rPr lang="en-US" dirty="0" smtClean="0"/>
              <a:t> within any part of the object</a:t>
            </a:r>
          </a:p>
          <a:p>
            <a:pPr lvl="1"/>
            <a:r>
              <a:rPr lang="en-US" dirty="0">
                <a:hlinkClick r:id="rId2"/>
              </a:rPr>
              <a:t>http://localhost:9080/Filters/Samples/Basics</a:t>
            </a:r>
            <a:r>
              <a:rPr lang="en-US" dirty="0" smtClean="0">
                <a:hlinkClick r:id="rId2"/>
              </a:rPr>
              <a:t>/</a:t>
            </a:r>
            <a:endParaRPr lang="en-US" dirty="0" smtClean="0"/>
          </a:p>
          <a:p>
            <a:pPr lvl="1"/>
            <a:r>
              <a:rPr lang="en-US" dirty="0">
                <a:hlinkClick r:id="rId3"/>
              </a:rPr>
              <a:t>http://</a:t>
            </a:r>
            <a:r>
              <a:rPr lang="en-US" dirty="0" smtClean="0">
                <a:hlinkClick r:id="rId3"/>
              </a:rPr>
              <a:t>localhost:9080/Filters/Samples/FilterObject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74</a:t>
            </a:fld>
            <a:endParaRPr lang="en-US"/>
          </a:p>
        </p:txBody>
      </p:sp>
    </p:spTree>
    <p:extLst>
      <p:ext uri="{BB962C8B-B14F-4D97-AF65-F5344CB8AC3E}">
        <p14:creationId xmlns:p14="http://schemas.microsoft.com/office/powerpoint/2010/main" val="81934802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sorting</a:t>
            </a:r>
            <a:endParaRPr lang="en-US" dirty="0"/>
          </a:p>
        </p:txBody>
      </p:sp>
      <p:sp>
        <p:nvSpPr>
          <p:cNvPr id="3" name="Content Placeholder 2"/>
          <p:cNvSpPr>
            <a:spLocks noGrp="1"/>
          </p:cNvSpPr>
          <p:nvPr>
            <p:ph idx="1"/>
          </p:nvPr>
        </p:nvSpPr>
        <p:spPr/>
        <p:txBody>
          <a:bodyPr>
            <a:normAutofit/>
          </a:bodyPr>
          <a:lstStyle/>
          <a:p>
            <a:r>
              <a:rPr lang="en-US" dirty="0" smtClean="0"/>
              <a:t>So the next logical question is what if we need to also order our table on a specific field.</a:t>
            </a:r>
          </a:p>
          <a:p>
            <a:r>
              <a:rPr lang="en-US" dirty="0" smtClean="0"/>
              <a:t>It is actually pretty easy. We just append another pipe after our filter and use the </a:t>
            </a:r>
            <a:r>
              <a:rPr lang="en-US" dirty="0" err="1" smtClean="0"/>
              <a:t>orderBy</a:t>
            </a:r>
            <a:r>
              <a:rPr lang="en-US" dirty="0" smtClean="0"/>
              <a:t> filter. Angular will apply the data filter then run the order filter.</a:t>
            </a:r>
          </a:p>
          <a:p>
            <a:r>
              <a:rPr lang="en-US" dirty="0" smtClean="0"/>
              <a:t>Consider our last repeater that shows all people where they contain “Bob”</a:t>
            </a:r>
          </a:p>
          <a:p>
            <a:pPr marL="292608" lvl="1" indent="0">
              <a:buNone/>
            </a:pPr>
            <a:r>
              <a:rPr lang="en-US" b="1" dirty="0" smtClean="0"/>
              <a:t>&lt;div ng-repeat=“person in </a:t>
            </a:r>
            <a:r>
              <a:rPr lang="en-US" b="1" dirty="0"/>
              <a:t>people | </a:t>
            </a:r>
            <a:r>
              <a:rPr lang="en-US" b="1" dirty="0" err="1"/>
              <a:t>filter:’Bob</a:t>
            </a:r>
            <a:r>
              <a:rPr lang="en-US" b="1" dirty="0"/>
              <a:t>’ ” </a:t>
            </a:r>
            <a:r>
              <a:rPr lang="en-US" b="1" dirty="0" smtClean="0"/>
              <a:t>/&gt;</a:t>
            </a:r>
          </a:p>
          <a:p>
            <a:r>
              <a:rPr lang="en-US" dirty="0" smtClean="0"/>
              <a:t>If we want to order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 </a:t>
            </a:r>
            <a:r>
              <a:rPr lang="en-US" b="1" dirty="0" err="1" smtClean="0"/>
              <a:t>orderBy</a:t>
            </a:r>
            <a:r>
              <a:rPr lang="en-US" b="1" dirty="0" smtClean="0"/>
              <a:t>:’</a:t>
            </a:r>
            <a:r>
              <a:rPr lang="en-US" b="1" dirty="0" err="1" smtClean="0"/>
              <a:t>Name’:true</a:t>
            </a:r>
            <a:r>
              <a:rPr lang="en-US" b="1" dirty="0" smtClean="0"/>
              <a:t>” /&gt;</a:t>
            </a:r>
          </a:p>
          <a:p>
            <a:r>
              <a:rPr lang="en-US" dirty="0" smtClean="0"/>
              <a:t>This will filter the array of people to find any match of </a:t>
            </a:r>
            <a:r>
              <a:rPr lang="en-US" i="1" dirty="0" smtClean="0"/>
              <a:t>“Bob”</a:t>
            </a:r>
            <a:r>
              <a:rPr lang="en-US" dirty="0" smtClean="0"/>
              <a:t> within any part of the object and then order it by name</a:t>
            </a:r>
          </a:p>
          <a:p>
            <a:r>
              <a:rPr lang="en-US" dirty="0">
                <a:hlinkClick r:id="rId2"/>
              </a:rPr>
              <a:t>http://localhost:9080/Filters/Samples/Ordering</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75</a:t>
            </a:fld>
            <a:endParaRPr lang="en-US"/>
          </a:p>
        </p:txBody>
      </p:sp>
    </p:spTree>
    <p:extLst>
      <p:ext uri="{BB962C8B-B14F-4D97-AF65-F5344CB8AC3E}">
        <p14:creationId xmlns:p14="http://schemas.microsoft.com/office/powerpoint/2010/main" val="196580959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setup some simple filtering of our own. </a:t>
            </a:r>
            <a:endParaRPr lang="en-US" dirty="0"/>
          </a:p>
          <a:p>
            <a:pPr lvl="1"/>
            <a:r>
              <a:rPr lang="en-US" dirty="0">
                <a:hlinkClick r:id="rId2"/>
              </a:rPr>
              <a:t>http://localhost:9080/Filters/Exercises/Simple</a:t>
            </a:r>
            <a:r>
              <a:rPr lang="en-US" dirty="0" smtClean="0">
                <a:hlinkClick r:id="rId2"/>
              </a:rPr>
              <a:t>/</a:t>
            </a:r>
            <a:endParaRPr lang="en-US" dirty="0" smtClean="0"/>
          </a:p>
          <a:p>
            <a:pPr lvl="1"/>
            <a:r>
              <a:rPr lang="en-US" dirty="0" smtClean="0"/>
              <a:t>Source</a:t>
            </a:r>
            <a:r>
              <a:rPr lang="en-US" dirty="0"/>
              <a:t>: /</a:t>
            </a:r>
            <a:r>
              <a:rPr lang="en-US" dirty="0" err="1" smtClean="0"/>
              <a:t>AngularClass</a:t>
            </a:r>
            <a:r>
              <a:rPr lang="en-US" dirty="0" smtClean="0"/>
              <a:t>/Filters/Exercises/Simple</a:t>
            </a:r>
            <a:endParaRPr lang="en-US" dirty="0"/>
          </a:p>
          <a:p>
            <a:r>
              <a:rPr lang="en-US" dirty="0"/>
              <a:t>In this Lab, you should do the following:</a:t>
            </a:r>
          </a:p>
          <a:p>
            <a:pPr lvl="1"/>
            <a:r>
              <a:rPr lang="en-US" dirty="0"/>
              <a:t>Wire up your view</a:t>
            </a:r>
          </a:p>
          <a:p>
            <a:pPr lvl="2"/>
            <a:r>
              <a:rPr lang="en-US" dirty="0" smtClean="0"/>
              <a:t>Should contain a form for filtering</a:t>
            </a:r>
            <a:endParaRPr lang="en-US" dirty="0"/>
          </a:p>
          <a:p>
            <a:pPr lvl="2"/>
            <a:r>
              <a:rPr lang="en-US" dirty="0" smtClean="0"/>
              <a:t>A form for sorting</a:t>
            </a:r>
          </a:p>
          <a:p>
            <a:pPr lvl="2"/>
            <a:r>
              <a:rPr lang="en-US" dirty="0" smtClean="0"/>
              <a:t>A table displaying the appropriate records</a:t>
            </a:r>
            <a:endParaRPr lang="en-US" dirty="0"/>
          </a:p>
          <a:p>
            <a:pPr lvl="1"/>
            <a:r>
              <a:rPr lang="en-US" dirty="0"/>
              <a:t>In your </a:t>
            </a:r>
            <a:r>
              <a:rPr lang="en-US" dirty="0" smtClean="0"/>
              <a:t>controller – any variables needed to support your view</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76</a:t>
            </a:fld>
            <a:endParaRPr lang="en-US"/>
          </a:p>
        </p:txBody>
      </p:sp>
    </p:spTree>
    <p:extLst>
      <p:ext uri="{BB962C8B-B14F-4D97-AF65-F5344CB8AC3E}">
        <p14:creationId xmlns:p14="http://schemas.microsoft.com/office/powerpoint/2010/main" val="69722252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For Formatting</a:t>
            </a:r>
            <a:endParaRPr lang="en-US" dirty="0"/>
          </a:p>
        </p:txBody>
      </p:sp>
      <p:sp>
        <p:nvSpPr>
          <p:cNvPr id="3" name="Content Placeholder 2"/>
          <p:cNvSpPr>
            <a:spLocks noGrp="1"/>
          </p:cNvSpPr>
          <p:nvPr>
            <p:ph idx="1"/>
          </p:nvPr>
        </p:nvSpPr>
        <p:spPr/>
        <p:txBody>
          <a:bodyPr/>
          <a:lstStyle/>
          <a:p>
            <a:r>
              <a:rPr lang="en-US" dirty="0" smtClean="0"/>
              <a:t>In addition to limiting the data that is being presented to the client, you can also use filters to format the data on the client.</a:t>
            </a:r>
          </a:p>
          <a:p>
            <a:r>
              <a:rPr lang="en-US" dirty="0" smtClean="0"/>
              <a:t>Angular provides a number of filters out of the box for you to format your data. In order to apply them, all you need to do is say something like the following:</a:t>
            </a:r>
          </a:p>
          <a:p>
            <a:pPr marL="292608" lvl="1" indent="0">
              <a:buNone/>
            </a:pPr>
            <a:r>
              <a:rPr lang="en-US" b="1" dirty="0" smtClean="0"/>
              <a:t>{{50.00032 | currency}}</a:t>
            </a:r>
          </a:p>
          <a:p>
            <a:r>
              <a:rPr lang="en-US" dirty="0" smtClean="0"/>
              <a:t>This will result in the following output: $50.00 being displayed on the client </a:t>
            </a:r>
          </a:p>
        </p:txBody>
      </p:sp>
      <p:sp>
        <p:nvSpPr>
          <p:cNvPr id="4" name="Slide Number Placeholder 3"/>
          <p:cNvSpPr>
            <a:spLocks noGrp="1"/>
          </p:cNvSpPr>
          <p:nvPr>
            <p:ph type="sldNum" sz="quarter" idx="12"/>
          </p:nvPr>
        </p:nvSpPr>
        <p:spPr/>
        <p:txBody>
          <a:bodyPr/>
          <a:lstStyle/>
          <a:p>
            <a:fld id="{B4835A8B-4C3B-9C46-9281-F5EB1FED4738}" type="slidenum">
              <a:rPr lang="en-US" smtClean="0"/>
              <a:t>77</a:t>
            </a:fld>
            <a:endParaRPr lang="en-US"/>
          </a:p>
        </p:txBody>
      </p:sp>
    </p:spTree>
    <p:extLst>
      <p:ext uri="{BB962C8B-B14F-4D97-AF65-F5344CB8AC3E}">
        <p14:creationId xmlns:p14="http://schemas.microsoft.com/office/powerpoint/2010/main" val="79184000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558040"/>
              </p:ext>
            </p:extLst>
          </p:nvPr>
        </p:nvGraphicFramePr>
        <p:xfrm>
          <a:off x="1096963" y="1846263"/>
          <a:ext cx="10058400" cy="3855720"/>
        </p:xfrm>
        <a:graphic>
          <a:graphicData uri="http://schemas.openxmlformats.org/drawingml/2006/table">
            <a:tbl>
              <a:tblPr firstRow="1" bandRow="1">
                <a:tableStyleId>{5C22544A-7EE6-4342-B048-85BDC9FD1C3A}</a:tableStyleId>
              </a:tblPr>
              <a:tblGrid>
                <a:gridCol w="2674937"/>
                <a:gridCol w="7383463"/>
              </a:tblGrid>
              <a:tr h="370840">
                <a:tc>
                  <a:txBody>
                    <a:bodyPr/>
                    <a:lstStyle/>
                    <a:p>
                      <a:r>
                        <a:rPr lang="en-US" dirty="0" smtClean="0"/>
                        <a:t>Filter</a:t>
                      </a:r>
                      <a:endParaRPr lang="en-US" dirty="0"/>
                    </a:p>
                  </a:txBody>
                  <a:tcPr/>
                </a:tc>
                <a:tc>
                  <a:txBody>
                    <a:bodyPr/>
                    <a:lstStyle/>
                    <a:p>
                      <a:r>
                        <a:rPr lang="en-US" dirty="0" smtClean="0"/>
                        <a:t>Description</a:t>
                      </a:r>
                      <a:endParaRPr lang="en-US" dirty="0"/>
                    </a:p>
                  </a:txBody>
                  <a:tcPr/>
                </a:tc>
              </a:tr>
              <a:tr h="370840">
                <a:tc>
                  <a:txBody>
                    <a:bodyPr/>
                    <a:lstStyle/>
                    <a:p>
                      <a:r>
                        <a:rPr lang="en-US" dirty="0" smtClean="0"/>
                        <a:t>lowercase</a:t>
                      </a:r>
                      <a:endParaRPr lang="en-US" dirty="0"/>
                    </a:p>
                  </a:txBody>
                  <a:tcPr/>
                </a:tc>
                <a:tc>
                  <a:txBody>
                    <a:bodyPr/>
                    <a:lstStyle/>
                    <a:p>
                      <a:r>
                        <a:rPr lang="en-US" dirty="0" smtClean="0"/>
                        <a:t>Transforms the content to lowercase</a:t>
                      </a:r>
                      <a:endParaRPr lang="en-US" dirty="0"/>
                    </a:p>
                  </a:txBody>
                  <a:tcPr/>
                </a:tc>
              </a:tr>
              <a:tr h="370840">
                <a:tc>
                  <a:txBody>
                    <a:bodyPr/>
                    <a:lstStyle/>
                    <a:p>
                      <a:r>
                        <a:rPr lang="en-US" dirty="0" smtClean="0"/>
                        <a:t>uppercase</a:t>
                      </a:r>
                      <a:endParaRPr lang="en-US" dirty="0"/>
                    </a:p>
                  </a:txBody>
                  <a:tcPr/>
                </a:tc>
                <a:tc>
                  <a:txBody>
                    <a:bodyPr/>
                    <a:lstStyle/>
                    <a:p>
                      <a:r>
                        <a:rPr lang="en-US" dirty="0" smtClean="0"/>
                        <a:t>Transforms the content to be uppercase</a:t>
                      </a:r>
                      <a:endParaRPr lang="en-US" dirty="0"/>
                    </a:p>
                  </a:txBody>
                  <a:tcPr/>
                </a:tc>
              </a:tr>
              <a:tr h="370840">
                <a:tc>
                  <a:txBody>
                    <a:bodyPr/>
                    <a:lstStyle/>
                    <a:p>
                      <a:r>
                        <a:rPr lang="en-US" dirty="0" smtClean="0"/>
                        <a:t>number</a:t>
                      </a:r>
                      <a:endParaRPr lang="en-US" dirty="0"/>
                    </a:p>
                  </a:txBody>
                  <a:tcPr/>
                </a:tc>
                <a:tc>
                  <a:txBody>
                    <a:bodyPr/>
                    <a:lstStyle/>
                    <a:p>
                      <a:r>
                        <a:rPr lang="en-US" dirty="0" smtClean="0"/>
                        <a:t>Formats a number as a string</a:t>
                      </a:r>
                    </a:p>
                    <a:p>
                      <a:pPr marL="285750" indent="-285750">
                        <a:buFont typeface="Arial" charset="0"/>
                        <a:buChar char="•"/>
                      </a:pPr>
                      <a:r>
                        <a:rPr lang="en-US" dirty="0" smtClean="0"/>
                        <a:t>If</a:t>
                      </a:r>
                      <a:r>
                        <a:rPr lang="en-US" baseline="0" dirty="0" smtClean="0"/>
                        <a:t> the value is not a number it will return 0</a:t>
                      </a:r>
                    </a:p>
                    <a:p>
                      <a:pPr marL="285750" indent="-285750">
                        <a:buFont typeface="Arial" charset="0"/>
                        <a:buChar char="•"/>
                      </a:pPr>
                      <a:r>
                        <a:rPr lang="en-US" dirty="0" smtClean="0"/>
                        <a:t>Optionally</a:t>
                      </a:r>
                      <a:r>
                        <a:rPr lang="en-US" baseline="0" dirty="0" smtClean="0"/>
                        <a:t> you can specify precision by passing an argument in to the filter</a:t>
                      </a:r>
                    </a:p>
                    <a:p>
                      <a:pPr marL="742950" lvl="1" indent="-285750">
                        <a:buFont typeface="Arial" charset="0"/>
                        <a:buChar char="•"/>
                      </a:pPr>
                      <a:r>
                        <a:rPr lang="en-US" dirty="0" smtClean="0"/>
                        <a:t>{{100.232323</a:t>
                      </a:r>
                      <a:r>
                        <a:rPr lang="en-US" baseline="0" dirty="0" smtClean="0"/>
                        <a:t> | number:2}} (outputs 100.23)</a:t>
                      </a:r>
                      <a:endParaRPr lang="en-US" dirty="0"/>
                    </a:p>
                  </a:txBody>
                  <a:tcPr/>
                </a:tc>
              </a:tr>
              <a:tr h="370840">
                <a:tc>
                  <a:txBody>
                    <a:bodyPr/>
                    <a:lstStyle/>
                    <a:p>
                      <a:r>
                        <a:rPr lang="en-US" dirty="0" smtClean="0"/>
                        <a:t>currency</a:t>
                      </a:r>
                      <a:endParaRPr lang="en-US" dirty="0"/>
                    </a:p>
                  </a:txBody>
                  <a:tcPr/>
                </a:tc>
                <a:tc>
                  <a:txBody>
                    <a:bodyPr/>
                    <a:lstStyle/>
                    <a:p>
                      <a:pPr marL="0" indent="0">
                        <a:buFont typeface="Arial" charset="0"/>
                        <a:buNone/>
                      </a:pPr>
                      <a:r>
                        <a:rPr lang="en-US" dirty="0" smtClean="0"/>
                        <a:t>Will</a:t>
                      </a:r>
                      <a:r>
                        <a:rPr lang="en-US" baseline="0" dirty="0" smtClean="0"/>
                        <a:t> format a number as currency</a:t>
                      </a:r>
                    </a:p>
                    <a:p>
                      <a:pPr marL="285750" indent="-285750">
                        <a:buFont typeface="Arial" charset="0"/>
                        <a:buChar char="•"/>
                      </a:pPr>
                      <a:r>
                        <a:rPr lang="en-US" baseline="0" dirty="0" smtClean="0"/>
                        <a:t>Will use the locale as the currency symbol of one is not provided</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{{50 |</a:t>
                      </a:r>
                      <a:r>
                        <a:rPr lang="en-US" baseline="0" dirty="0" smtClean="0"/>
                        <a:t> currency</a:t>
                      </a:r>
                      <a:r>
                        <a:rPr lang="ru-RU" baseline="0" dirty="0" smtClean="0"/>
                        <a:t>:"£”</a:t>
                      </a:r>
                      <a:r>
                        <a:rPr lang="en-US" baseline="0" dirty="0" smtClean="0"/>
                        <a:t>}}</a:t>
                      </a:r>
                      <a:endParaRPr lang="ru-RU" baseline="0" dirty="0" smtClean="0"/>
                    </a:p>
                  </a:txBody>
                  <a:tcPr/>
                </a:tc>
              </a:tr>
              <a:tr h="370840">
                <a:tc>
                  <a:txBody>
                    <a:bodyPr/>
                    <a:lstStyle/>
                    <a:p>
                      <a:r>
                        <a:rPr lang="en-US" dirty="0" smtClean="0"/>
                        <a:t>date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aseline="0" dirty="0" smtClean="0"/>
                        <a:t>Formats the input as a date. The default format is ’Jan 1, 2016’. See the API Docs for more formatting options</a:t>
                      </a:r>
                      <a:endParaRPr lang="ru-RU" baseline="0" dirty="0" smtClean="0"/>
                    </a:p>
                  </a:txBody>
                  <a:tcPr/>
                </a:tc>
              </a:tr>
            </a:tbl>
          </a:graphicData>
        </a:graphic>
      </p:graphicFrame>
      <p:sp>
        <p:nvSpPr>
          <p:cNvPr id="5" name="TextBox 4"/>
          <p:cNvSpPr txBox="1"/>
          <p:nvPr/>
        </p:nvSpPr>
        <p:spPr>
          <a:xfrm>
            <a:off x="1096963" y="5810886"/>
            <a:ext cx="10058400" cy="369332"/>
          </a:xfrm>
          <a:prstGeom prst="rect">
            <a:avLst/>
          </a:prstGeom>
          <a:noFill/>
        </p:spPr>
        <p:txBody>
          <a:bodyPr wrap="square" rtlCol="0">
            <a:spAutoFit/>
          </a:bodyPr>
          <a:lstStyle/>
          <a:p>
            <a:r>
              <a:rPr lang="en-US" dirty="0" smtClean="0"/>
              <a:t>There are more formatting </a:t>
            </a:r>
            <a:r>
              <a:rPr lang="en-US" smtClean="0"/>
              <a:t>filters available. </a:t>
            </a:r>
            <a:r>
              <a:rPr lang="en-US" dirty="0" smtClean="0"/>
              <a:t>You can visit the documentation to review them.</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78</a:t>
            </a:fld>
            <a:endParaRPr lang="en-US"/>
          </a:p>
        </p:txBody>
      </p:sp>
    </p:spTree>
    <p:extLst>
      <p:ext uri="{BB962C8B-B14F-4D97-AF65-F5344CB8AC3E}">
        <p14:creationId xmlns:p14="http://schemas.microsoft.com/office/powerpoint/2010/main" val="19091672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From Our Controllers</a:t>
            </a:r>
            <a:endParaRPr lang="en-US" dirty="0"/>
          </a:p>
        </p:txBody>
      </p:sp>
      <p:sp>
        <p:nvSpPr>
          <p:cNvPr id="3" name="Content Placeholder 2"/>
          <p:cNvSpPr>
            <a:spLocks noGrp="1"/>
          </p:cNvSpPr>
          <p:nvPr>
            <p:ph idx="1"/>
          </p:nvPr>
        </p:nvSpPr>
        <p:spPr/>
        <p:txBody>
          <a:bodyPr>
            <a:normAutofit lnSpcReduction="10000"/>
          </a:bodyPr>
          <a:lstStyle/>
          <a:p>
            <a:r>
              <a:rPr lang="en-US" dirty="0" smtClean="0"/>
              <a:t>What if we need to use a filter from our controller? Good News. We Can and we have Options!</a:t>
            </a:r>
          </a:p>
          <a:p>
            <a:r>
              <a:rPr lang="en-US" dirty="0" smtClean="0"/>
              <a:t>If you’d like to pass a single filter in to your controller, you can do so by adding a dependency to your controller in the following format </a:t>
            </a:r>
            <a:r>
              <a:rPr lang="en-US" b="1" dirty="0" smtClean="0"/>
              <a:t>&lt;</a:t>
            </a:r>
            <a:r>
              <a:rPr lang="en-US" b="1" dirty="0" err="1" smtClean="0"/>
              <a:t>filterName</a:t>
            </a:r>
            <a:r>
              <a:rPr lang="en-US" b="1" dirty="0" smtClean="0"/>
              <a:t>&gt;Filter (ex </a:t>
            </a:r>
            <a:r>
              <a:rPr lang="en-US" b="1" dirty="0" err="1" smtClean="0"/>
              <a:t>filterFilter</a:t>
            </a:r>
            <a:r>
              <a:rPr lang="en-US" b="1" dirty="0" smtClean="0"/>
              <a:t> </a:t>
            </a:r>
            <a:r>
              <a:rPr lang="en-US" dirty="0" smtClean="0"/>
              <a:t>would use the | filter)</a:t>
            </a:r>
          </a:p>
          <a:p>
            <a:r>
              <a:rPr lang="en-US" dirty="0" smtClean="0"/>
              <a:t>OR</a:t>
            </a:r>
          </a:p>
          <a:p>
            <a:r>
              <a:rPr lang="en-US" dirty="0" smtClean="0"/>
              <a:t>You can pass the filter service as a dependency to your controller by specifying </a:t>
            </a:r>
            <a:r>
              <a:rPr lang="en-US" b="1" dirty="0" smtClean="0"/>
              <a:t>$filter</a:t>
            </a:r>
            <a:r>
              <a:rPr lang="en-US" dirty="0" smtClean="0"/>
              <a:t> then invoking your desired filter by saying </a:t>
            </a:r>
            <a:r>
              <a:rPr lang="en-US" b="1" dirty="0" smtClean="0"/>
              <a:t>$filter(“filter”)</a:t>
            </a:r>
          </a:p>
          <a:p>
            <a:r>
              <a:rPr lang="en-US" dirty="0" smtClean="0"/>
              <a:t>You must make sure to pass all of the required data into the filter you are looking to use as parameters</a:t>
            </a:r>
          </a:p>
          <a:p>
            <a:r>
              <a:rPr lang="en-US" dirty="0" smtClean="0"/>
              <a:t>One way is no different than the other and there are no distinct advantages to using one or the other. Just be consistent!!!</a:t>
            </a:r>
          </a:p>
          <a:p>
            <a:r>
              <a:rPr lang="en-US" dirty="0">
                <a:hlinkClick r:id="rId2"/>
              </a:rPr>
              <a:t>http://</a:t>
            </a:r>
            <a:r>
              <a:rPr lang="en-US" dirty="0" smtClean="0">
                <a:hlinkClick r:id="rId2"/>
              </a:rPr>
              <a:t>localhost:9080/Filters/Samples/Controller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79</a:t>
            </a:fld>
            <a:endParaRPr lang="en-US"/>
          </a:p>
        </p:txBody>
      </p:sp>
    </p:spTree>
    <p:extLst>
      <p:ext uri="{BB962C8B-B14F-4D97-AF65-F5344CB8AC3E}">
        <p14:creationId xmlns:p14="http://schemas.microsoft.com/office/powerpoint/2010/main" val="629922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(Windows)</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C:\</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set-</a:t>
            </a:r>
            <a:r>
              <a:rPr lang="en-US" b="1" dirty="0" err="1" smtClean="0"/>
              <a:t>path.cmd</a:t>
            </a:r>
            <a:r>
              <a:rPr lang="en-US" b="1" dirty="0" smtClean="0"/>
              <a:t>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a:p>
            <a:pPr lvl="1"/>
            <a:r>
              <a:rPr lang="en-US" dirty="0" smtClean="0"/>
              <a:t>Note this will spawn a series of command prompts. Don’t close any of them because it will tank either your database or web servers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a:t>
            </a:fld>
            <a:endParaRPr lang="en-US"/>
          </a:p>
        </p:txBody>
      </p:sp>
    </p:spTree>
    <p:extLst>
      <p:ext uri="{BB962C8B-B14F-4D97-AF65-F5344CB8AC3E}">
        <p14:creationId xmlns:p14="http://schemas.microsoft.com/office/powerpoint/2010/main" val="82755279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accessing filters programmatically from our controllers. </a:t>
            </a:r>
            <a:endParaRPr lang="en-US" dirty="0"/>
          </a:p>
          <a:p>
            <a:pPr lvl="1"/>
            <a:r>
              <a:rPr lang="en-US" dirty="0">
                <a:hlinkClick r:id="rId2"/>
              </a:rPr>
              <a:t>http://localhost:9080/Filters/Exercises/Controller</a:t>
            </a:r>
            <a:r>
              <a:rPr lang="en-US" dirty="0" smtClean="0">
                <a:hlinkClick r:id="rId2"/>
              </a:rPr>
              <a:t>/</a:t>
            </a:r>
            <a:endParaRPr lang="en-US" dirty="0" smtClean="0"/>
          </a:p>
          <a:p>
            <a:pPr lvl="1"/>
            <a:r>
              <a:rPr lang="en-US" dirty="0" smtClean="0"/>
              <a:t>Source</a:t>
            </a:r>
            <a:r>
              <a:rPr lang="en-US" dirty="0"/>
              <a:t>: /</a:t>
            </a:r>
            <a:r>
              <a:rPr lang="en-US" dirty="0" err="1" smtClean="0"/>
              <a:t>AngularClass</a:t>
            </a:r>
            <a:r>
              <a:rPr lang="en-US" dirty="0" smtClean="0"/>
              <a:t>/Filters/Exercises/Controller</a:t>
            </a:r>
            <a:endParaRPr lang="en-US" dirty="0"/>
          </a:p>
          <a:p>
            <a:r>
              <a:rPr lang="en-US" dirty="0"/>
              <a:t>In this Lab, you should do the following:</a:t>
            </a:r>
          </a:p>
          <a:p>
            <a:pPr lvl="1"/>
            <a:r>
              <a:rPr lang="en-US" dirty="0" smtClean="0"/>
              <a:t>Your view should be complete. You should not need to modify it</a:t>
            </a:r>
            <a:endParaRPr lang="en-US" dirty="0"/>
          </a:p>
          <a:p>
            <a:pPr lvl="1"/>
            <a:r>
              <a:rPr lang="en-US" dirty="0"/>
              <a:t>In your </a:t>
            </a:r>
            <a:r>
              <a:rPr lang="en-US" dirty="0" smtClean="0"/>
              <a:t>controller</a:t>
            </a:r>
          </a:p>
          <a:p>
            <a:pPr lvl="2"/>
            <a:r>
              <a:rPr lang="en-US" dirty="0" smtClean="0"/>
              <a:t>You will need to add the filter dependency (either by name or service)</a:t>
            </a:r>
          </a:p>
          <a:p>
            <a:pPr lvl="2"/>
            <a:r>
              <a:rPr lang="en-US" dirty="0" smtClean="0"/>
              <a:t>You will need to check the name before it is added to the list. Remember that the restore function may affect our ability to make sure the name is entirely unique.</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80</a:t>
            </a:fld>
            <a:endParaRPr lang="en-US"/>
          </a:p>
        </p:txBody>
      </p:sp>
    </p:spTree>
    <p:extLst>
      <p:ext uri="{BB962C8B-B14F-4D97-AF65-F5344CB8AC3E}">
        <p14:creationId xmlns:p14="http://schemas.microsoft.com/office/powerpoint/2010/main" val="12508514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Filters</a:t>
            </a:r>
            <a:endParaRPr lang="en-US" dirty="0"/>
          </a:p>
        </p:txBody>
      </p:sp>
      <p:sp>
        <p:nvSpPr>
          <p:cNvPr id="3" name="Content Placeholder 2"/>
          <p:cNvSpPr>
            <a:spLocks noGrp="1"/>
          </p:cNvSpPr>
          <p:nvPr>
            <p:ph idx="1"/>
          </p:nvPr>
        </p:nvSpPr>
        <p:spPr/>
        <p:txBody>
          <a:bodyPr/>
          <a:lstStyle/>
          <a:p>
            <a:r>
              <a:rPr lang="en-US" dirty="0" smtClean="0"/>
              <a:t>Using the canned filters are super useful; however, what if we have a need to implement a custom filter in our application? </a:t>
            </a:r>
          </a:p>
          <a:p>
            <a:r>
              <a:rPr lang="en-US" dirty="0" smtClean="0"/>
              <a:t>We have two options in terms of building our custom filter. </a:t>
            </a:r>
          </a:p>
          <a:p>
            <a:r>
              <a:rPr lang="en-US" dirty="0" smtClean="0"/>
              <a:t>We can create a filter as function inside of our controller that is local to the controller that the function is in.</a:t>
            </a:r>
          </a:p>
          <a:p>
            <a:r>
              <a:rPr lang="en-US" dirty="0" smtClean="0"/>
              <a:t>Or we create a reusable filter that can be shared across not only your module but other modules as well.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81</a:t>
            </a:fld>
            <a:endParaRPr lang="en-US"/>
          </a:p>
        </p:txBody>
      </p:sp>
    </p:spTree>
    <p:extLst>
      <p:ext uri="{BB962C8B-B14F-4D97-AF65-F5344CB8AC3E}">
        <p14:creationId xmlns:p14="http://schemas.microsoft.com/office/powerpoint/2010/main" val="63440773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Filter</a:t>
            </a:r>
            <a:endParaRPr lang="en-US" dirty="0"/>
          </a:p>
        </p:txBody>
      </p:sp>
      <p:sp>
        <p:nvSpPr>
          <p:cNvPr id="3" name="Content Placeholder 2"/>
          <p:cNvSpPr>
            <a:spLocks noGrp="1"/>
          </p:cNvSpPr>
          <p:nvPr>
            <p:ph idx="1"/>
          </p:nvPr>
        </p:nvSpPr>
        <p:spPr/>
        <p:txBody>
          <a:bodyPr/>
          <a:lstStyle/>
          <a:p>
            <a:r>
              <a:rPr lang="en-US" dirty="0" smtClean="0"/>
              <a:t>Setting up a local filter is pretty straight forward. All you need to do is add a function in your controller’s main scope. </a:t>
            </a:r>
            <a:endParaRPr lang="en-US" dirty="0"/>
          </a:p>
          <a:p>
            <a:r>
              <a:rPr lang="en-US" dirty="0" smtClean="0"/>
              <a:t>The function will receive the value from the collection that is being iterated. </a:t>
            </a:r>
          </a:p>
          <a:p>
            <a:r>
              <a:rPr lang="en-US" dirty="0" smtClean="0"/>
              <a:t>The function must return a </a:t>
            </a:r>
            <a:r>
              <a:rPr lang="en-US" dirty="0" err="1" smtClean="0"/>
              <a:t>boolean</a:t>
            </a:r>
            <a:r>
              <a:rPr lang="en-US" dirty="0" smtClean="0"/>
              <a:t> value indicating whether or not it matches.</a:t>
            </a:r>
          </a:p>
          <a:p>
            <a:endParaRPr lang="en-US" dirty="0" smtClean="0"/>
          </a:p>
          <a:p>
            <a:r>
              <a:rPr lang="en-US" dirty="0" smtClean="0"/>
              <a:t>Supposing your filter is setup as </a:t>
            </a:r>
            <a:r>
              <a:rPr lang="en-US" b="1" dirty="0" smtClean="0"/>
              <a:t>$</a:t>
            </a:r>
            <a:r>
              <a:rPr lang="en-US" b="1" dirty="0" err="1" smtClean="0"/>
              <a:t>scope.myFilter</a:t>
            </a:r>
            <a:r>
              <a:rPr lang="en-US" b="1" dirty="0" smtClean="0"/>
              <a:t> = function(one) { return true; }</a:t>
            </a:r>
            <a:endParaRPr lang="en-US" dirty="0" smtClean="0"/>
          </a:p>
          <a:p>
            <a:r>
              <a:rPr lang="en-US" dirty="0" smtClean="0"/>
              <a:t>You would invoke that filter using the following: </a:t>
            </a:r>
            <a:r>
              <a:rPr lang="en-US" b="1" dirty="0" smtClean="0"/>
              <a:t>&lt;div ng-repeat=“one in all | </a:t>
            </a:r>
            <a:r>
              <a:rPr lang="en-US" b="1" dirty="0" err="1" smtClean="0"/>
              <a:t>filter:MyFilter</a:t>
            </a:r>
            <a:r>
              <a:rPr lang="en-US" b="1" dirty="0" smtClean="0"/>
              <a:t>” /&gt;</a:t>
            </a:r>
            <a:endParaRPr lang="en-US" dirty="0"/>
          </a:p>
          <a:p>
            <a:r>
              <a:rPr lang="en-US" dirty="0">
                <a:hlinkClick r:id="rId2"/>
              </a:rPr>
              <a:t>http://</a:t>
            </a:r>
            <a:r>
              <a:rPr lang="en-US" dirty="0" smtClean="0">
                <a:hlinkClick r:id="rId2"/>
              </a:rPr>
              <a:t>localhost:9080/Filters/Samples/LocalFilter</a:t>
            </a:r>
            <a:r>
              <a:rPr lang="en-US" dirty="0"/>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82</a:t>
            </a:fld>
            <a:endParaRPr lang="en-US"/>
          </a:p>
        </p:txBody>
      </p:sp>
    </p:spTree>
    <p:extLst>
      <p:ext uri="{BB962C8B-B14F-4D97-AF65-F5344CB8AC3E}">
        <p14:creationId xmlns:p14="http://schemas.microsoft.com/office/powerpoint/2010/main" val="82041683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setup a local filter method to be used within our App</a:t>
            </a:r>
            <a:endParaRPr lang="en-US" dirty="0"/>
          </a:p>
          <a:p>
            <a:pPr lvl="1"/>
            <a:r>
              <a:rPr lang="en-US" dirty="0">
                <a:hlinkClick r:id="rId2"/>
              </a:rPr>
              <a:t>http://localhost:9080/Filters/Exercises/Local</a:t>
            </a:r>
            <a:r>
              <a:rPr lang="en-US" dirty="0" smtClean="0">
                <a:hlinkClick r:id="rId2"/>
              </a:rPr>
              <a:t>/</a:t>
            </a:r>
            <a:endParaRPr lang="en-US" dirty="0"/>
          </a:p>
          <a:p>
            <a:pPr lvl="1"/>
            <a:r>
              <a:rPr lang="en-US" dirty="0"/>
              <a:t>Source: /</a:t>
            </a:r>
            <a:r>
              <a:rPr lang="en-US" dirty="0" err="1" smtClean="0"/>
              <a:t>AngularClass</a:t>
            </a:r>
            <a:r>
              <a:rPr lang="en-US" dirty="0" smtClean="0"/>
              <a:t>/Filters/Exercises/Local</a:t>
            </a:r>
            <a:endParaRPr lang="en-US" dirty="0"/>
          </a:p>
          <a:p>
            <a:r>
              <a:rPr lang="en-US" dirty="0"/>
              <a:t>In this Lab, you should do the following:</a:t>
            </a:r>
          </a:p>
          <a:p>
            <a:pPr lvl="1"/>
            <a:r>
              <a:rPr lang="en-US" dirty="0" smtClean="0"/>
              <a:t>You will need to add a form in your view to get the upper and lower bounds of the win range for the teams you are looking for</a:t>
            </a:r>
            <a:endParaRPr lang="en-US" dirty="0"/>
          </a:p>
          <a:p>
            <a:pPr lvl="1"/>
            <a:r>
              <a:rPr lang="en-US" dirty="0"/>
              <a:t>In your </a:t>
            </a:r>
            <a:r>
              <a:rPr lang="en-US" dirty="0" smtClean="0"/>
              <a:t>controller you will need to add a method to act as a local filter which should return true or false if the team matches the criteria</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83</a:t>
            </a:fld>
            <a:endParaRPr lang="en-US"/>
          </a:p>
        </p:txBody>
      </p:sp>
    </p:spTree>
    <p:extLst>
      <p:ext uri="{BB962C8B-B14F-4D97-AF65-F5344CB8AC3E}">
        <p14:creationId xmlns:p14="http://schemas.microsoft.com/office/powerpoint/2010/main" val="51700799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Reusable Filter</a:t>
            </a:r>
            <a:endParaRPr lang="en-US" dirty="0"/>
          </a:p>
        </p:txBody>
      </p:sp>
      <p:sp>
        <p:nvSpPr>
          <p:cNvPr id="3" name="Content Placeholder 2"/>
          <p:cNvSpPr>
            <a:spLocks noGrp="1"/>
          </p:cNvSpPr>
          <p:nvPr>
            <p:ph idx="1"/>
          </p:nvPr>
        </p:nvSpPr>
        <p:spPr/>
        <p:txBody>
          <a:bodyPr>
            <a:normAutofit/>
          </a:bodyPr>
          <a:lstStyle/>
          <a:p>
            <a:r>
              <a:rPr lang="en-US" dirty="0" smtClean="0"/>
              <a:t>Local filters are pretty easy to setup; however, they are limited to the controller and the scope that they cover. This isn’t ideal if we’re looking to share a filter across modules or reuse it in other components of your application. </a:t>
            </a:r>
          </a:p>
          <a:p>
            <a:r>
              <a:rPr lang="en-US" dirty="0" smtClean="0"/>
              <a:t>In order to do this, we’re going to use the </a:t>
            </a:r>
            <a:r>
              <a:rPr lang="en-US" b="1" dirty="0" smtClean="0"/>
              <a:t>.filter(name, [</a:t>
            </a:r>
            <a:r>
              <a:rPr lang="en-US" b="1" dirty="0" err="1" smtClean="0"/>
              <a:t>fn</a:t>
            </a:r>
            <a:r>
              <a:rPr lang="en-US" b="1" dirty="0" smtClean="0"/>
              <a:t>() { return </a:t>
            </a:r>
            <a:r>
              <a:rPr lang="en-US" b="1" dirty="0" err="1" smtClean="0"/>
              <a:t>fn</a:t>
            </a:r>
            <a:r>
              <a:rPr lang="en-US" b="1" dirty="0" smtClean="0"/>
              <a:t>(</a:t>
            </a:r>
            <a:r>
              <a:rPr lang="en-US" b="1" dirty="0" err="1" smtClean="0"/>
              <a:t>arr</a:t>
            </a:r>
            <a:r>
              <a:rPr lang="en-US" b="1" dirty="0" smtClean="0"/>
              <a:t>) }]) </a:t>
            </a:r>
            <a:r>
              <a:rPr lang="en-US" dirty="0" smtClean="0"/>
              <a:t>method on our module to create a reusable filter. </a:t>
            </a:r>
          </a:p>
          <a:p>
            <a:r>
              <a:rPr lang="en-US" dirty="0" smtClean="0"/>
              <a:t>Looking at how we use it</a:t>
            </a:r>
          </a:p>
          <a:p>
            <a:pPr lvl="1"/>
            <a:r>
              <a:rPr lang="en-US" b="1" dirty="0"/>
              <a:t>n</a:t>
            </a:r>
            <a:r>
              <a:rPr lang="en-US" b="1" dirty="0" smtClean="0"/>
              <a:t>ame – </a:t>
            </a:r>
            <a:r>
              <a:rPr lang="en-US" dirty="0" smtClean="0"/>
              <a:t>This must be unique for your module and this will be how you reference your filter later</a:t>
            </a:r>
          </a:p>
          <a:p>
            <a:pPr lvl="1"/>
            <a:r>
              <a:rPr lang="en-US" b="1" dirty="0" err="1"/>
              <a:t>f</a:t>
            </a:r>
            <a:r>
              <a:rPr lang="en-US" b="1" dirty="0" err="1" smtClean="0"/>
              <a:t>n</a:t>
            </a:r>
            <a:r>
              <a:rPr lang="en-US" b="1" dirty="0" smtClean="0"/>
              <a:t> – </a:t>
            </a:r>
            <a:r>
              <a:rPr lang="en-US" dirty="0" smtClean="0"/>
              <a:t>This will contain the logic to your filter. It should accept an array as input and return an array as its output. </a:t>
            </a:r>
          </a:p>
          <a:p>
            <a:pPr lvl="1"/>
            <a:endParaRPr lang="en-US" dirty="0" smtClean="0"/>
          </a:p>
          <a:p>
            <a:r>
              <a:rPr lang="en-US" dirty="0">
                <a:hlinkClick r:id="rId2"/>
              </a:rPr>
              <a:t>http://localhost:9080/Filters/Samples/ReusableFilter</a:t>
            </a:r>
            <a:r>
              <a:rPr lang="en-US" dirty="0" smtClean="0">
                <a:hlinkClick r:id="rId2"/>
              </a:rPr>
              <a: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84</a:t>
            </a:fld>
            <a:endParaRPr lang="en-US"/>
          </a:p>
        </p:txBody>
      </p:sp>
    </p:spTree>
    <p:extLst>
      <p:ext uri="{BB962C8B-B14F-4D97-AF65-F5344CB8AC3E}">
        <p14:creationId xmlns:p14="http://schemas.microsoft.com/office/powerpoint/2010/main" val="74565688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Arguments Into Our Filter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Setting these filters up is pretty straight forward; however, it is likely we’re going to need to pass some data to them.</a:t>
            </a:r>
          </a:p>
          <a:p>
            <a:r>
              <a:rPr lang="en-US" dirty="0" smtClean="0"/>
              <a:t>In order to accept custom arguments, there are two things we’ll need to do</a:t>
            </a:r>
          </a:p>
          <a:p>
            <a:pPr lvl="1"/>
            <a:r>
              <a:rPr lang="en-US" dirty="0" smtClean="0"/>
              <a:t>Specify the parameters we’d like to add</a:t>
            </a:r>
          </a:p>
          <a:p>
            <a:pPr lvl="1"/>
            <a:r>
              <a:rPr lang="en-US" dirty="0" smtClean="0"/>
              <a:t>Pass them into our our filter when we use them</a:t>
            </a:r>
          </a:p>
          <a:p>
            <a:r>
              <a:rPr lang="en-US" dirty="0" smtClean="0"/>
              <a:t>Suppose this filter:</a:t>
            </a:r>
          </a:p>
          <a:p>
            <a:pPr marL="292608" lvl="1" indent="0">
              <a:buNone/>
            </a:pPr>
            <a:r>
              <a:rPr lang="en-US" b="1" dirty="0" smtClean="0"/>
              <a:t>DECLARTION: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 returns </a:t>
            </a:r>
            <a:r>
              <a:rPr lang="en-US" b="1" dirty="0" err="1" smtClean="0"/>
              <a:t>arr</a:t>
            </a:r>
            <a:r>
              <a:rPr lang="en-US" b="1" dirty="0" smtClean="0"/>
              <a:t> });</a:t>
            </a:r>
          </a:p>
          <a:p>
            <a:pPr marL="292608" lvl="1" indent="0">
              <a:buNone/>
            </a:pPr>
            <a:r>
              <a:rPr lang="en-US" b="1" dirty="0" smtClean="0"/>
              <a:t>USAGE: &lt;div ng-repeat=“one in all | </a:t>
            </a:r>
            <a:r>
              <a:rPr lang="en-US" b="1" dirty="0" err="1" smtClean="0"/>
              <a:t>startsWith</a:t>
            </a:r>
            <a:r>
              <a:rPr lang="en-US" b="1" dirty="0" smtClean="0"/>
              <a:t>” /&gt;</a:t>
            </a:r>
          </a:p>
          <a:p>
            <a:r>
              <a:rPr lang="en-US" dirty="0" smtClean="0"/>
              <a:t>In order for this filter to make sense, we will need specify what we’re looking to start with; so we’d want to modify it</a:t>
            </a:r>
          </a:p>
          <a:p>
            <a:pPr marL="292608" lvl="1" indent="0">
              <a:buNone/>
            </a:pPr>
            <a:r>
              <a:rPr lang="en-US" b="1" dirty="0"/>
              <a:t>DECLARTION </a:t>
            </a:r>
            <a:r>
              <a:rPr lang="en-US" b="1" dirty="0" smtClean="0"/>
              <a:t>: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prefix) { returns </a:t>
            </a:r>
            <a:r>
              <a:rPr lang="en-US" b="1" dirty="0" err="1" smtClean="0"/>
              <a:t>arr</a:t>
            </a:r>
            <a:r>
              <a:rPr lang="en-US" b="1" dirty="0" smtClean="0"/>
              <a:t>; });</a:t>
            </a:r>
          </a:p>
          <a:p>
            <a:pPr marL="292608" lvl="1" indent="0">
              <a:buNone/>
            </a:pPr>
            <a:r>
              <a:rPr lang="en-US" b="1" dirty="0" smtClean="0"/>
              <a:t>USAGE: </a:t>
            </a:r>
            <a:r>
              <a:rPr lang="en-US" b="1" dirty="0"/>
              <a:t>&lt;div ng-repeat=“one in all | </a:t>
            </a:r>
            <a:r>
              <a:rPr lang="en-US" b="1" dirty="0" err="1" smtClean="0"/>
              <a:t>startsWith</a:t>
            </a:r>
            <a:r>
              <a:rPr lang="en-US" b="1" dirty="0" smtClean="0"/>
              <a:t>:’PRE’” /&gt;</a:t>
            </a:r>
            <a:endParaRPr lang="en-US" dirty="0"/>
          </a:p>
          <a:p>
            <a:r>
              <a:rPr lang="en-US" dirty="0" smtClean="0"/>
              <a:t>The filter is now wired up to accept a parameter so that we can check the array to see if it begins with that value. </a:t>
            </a:r>
          </a:p>
          <a:p>
            <a:r>
              <a:rPr lang="en-US" dirty="0" smtClean="0">
                <a:hlinkClick r:id="rId2"/>
              </a:rPr>
              <a:t>http</a:t>
            </a:r>
            <a:r>
              <a:rPr lang="en-US" dirty="0">
                <a:hlinkClick r:id="rId2"/>
              </a:rPr>
              <a:t>://localhost:9080/Filters/Samples/FilterParameters</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85</a:t>
            </a:fld>
            <a:endParaRPr lang="en-US"/>
          </a:p>
        </p:txBody>
      </p:sp>
    </p:spTree>
    <p:extLst>
      <p:ext uri="{BB962C8B-B14F-4D97-AF65-F5344CB8AC3E}">
        <p14:creationId xmlns:p14="http://schemas.microsoft.com/office/powerpoint/2010/main" val="171001539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setup a </a:t>
            </a:r>
            <a:r>
              <a:rPr lang="en-US" dirty="0" smtClean="0"/>
              <a:t>reusable filter to </a:t>
            </a:r>
            <a:r>
              <a:rPr lang="en-US" dirty="0"/>
              <a:t>be used within our App</a:t>
            </a:r>
          </a:p>
          <a:p>
            <a:pPr lvl="1"/>
            <a:r>
              <a:rPr lang="en-US" dirty="0">
                <a:hlinkClick r:id="rId2"/>
              </a:rPr>
              <a:t>http://localhost:9080/Filters/Exercises/Reusable</a:t>
            </a:r>
            <a:r>
              <a:rPr lang="en-US" dirty="0" smtClean="0">
                <a:hlinkClick r:id="rId2"/>
              </a:rPr>
              <a:t>/</a:t>
            </a:r>
            <a:endParaRPr lang="en-US" dirty="0"/>
          </a:p>
          <a:p>
            <a:pPr lvl="1"/>
            <a:r>
              <a:rPr lang="en-US" dirty="0"/>
              <a:t>Source: /</a:t>
            </a:r>
            <a:r>
              <a:rPr lang="en-US" dirty="0" err="1" smtClean="0"/>
              <a:t>AngularClass</a:t>
            </a:r>
            <a:r>
              <a:rPr lang="en-US" dirty="0" smtClean="0"/>
              <a:t>/Filters/Exercises/Reusable</a:t>
            </a:r>
            <a:endParaRPr lang="en-US" dirty="0"/>
          </a:p>
          <a:p>
            <a:r>
              <a:rPr lang="en-US" dirty="0"/>
              <a:t>In this Lab, you should do the following:</a:t>
            </a:r>
          </a:p>
          <a:p>
            <a:pPr lvl="1"/>
            <a:r>
              <a:rPr lang="en-US" dirty="0" smtClean="0"/>
              <a:t>You will need to modify your view to use your filter as well as add a new form to support filtering on losses</a:t>
            </a:r>
            <a:endParaRPr lang="en-US" dirty="0"/>
          </a:p>
          <a:p>
            <a:pPr lvl="1"/>
            <a:r>
              <a:rPr lang="en-US" dirty="0"/>
              <a:t>In your controller you will need to </a:t>
            </a:r>
            <a:r>
              <a:rPr lang="en-US" dirty="0" smtClean="0"/>
              <a:t>add a module dependency to your filter module</a:t>
            </a:r>
          </a:p>
          <a:p>
            <a:pPr lvl="1"/>
            <a:r>
              <a:rPr lang="en-US" dirty="0" smtClean="0"/>
              <a:t>You will also need to create a module for expressing your filter </a:t>
            </a:r>
          </a:p>
          <a:p>
            <a:pPr lvl="2"/>
            <a:r>
              <a:rPr lang="en-US" dirty="0" smtClean="0"/>
              <a:t>Make sure you handle default parameter values.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86</a:t>
            </a:fld>
            <a:endParaRPr lang="en-US"/>
          </a:p>
        </p:txBody>
      </p:sp>
    </p:spTree>
    <p:extLst>
      <p:ext uri="{BB962C8B-B14F-4D97-AF65-F5344CB8AC3E}">
        <p14:creationId xmlns:p14="http://schemas.microsoft.com/office/powerpoint/2010/main" val="127644704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Our Filters</a:t>
            </a:r>
            <a:endParaRPr lang="en-US" dirty="0"/>
          </a:p>
        </p:txBody>
      </p:sp>
      <p:sp>
        <p:nvSpPr>
          <p:cNvPr id="3" name="Content Placeholder 2"/>
          <p:cNvSpPr>
            <a:spLocks noGrp="1"/>
          </p:cNvSpPr>
          <p:nvPr>
            <p:ph idx="1"/>
          </p:nvPr>
        </p:nvSpPr>
        <p:spPr/>
        <p:txBody>
          <a:bodyPr/>
          <a:lstStyle/>
          <a:p>
            <a:r>
              <a:rPr lang="en-US" dirty="0" smtClean="0"/>
              <a:t>Much like testing our controllers, we’re going to want to test our filters to make sure they do what we think they should do. </a:t>
            </a:r>
          </a:p>
          <a:p>
            <a:r>
              <a:rPr lang="en-US" dirty="0" smtClean="0"/>
              <a:t>Testing our filters is just as straight forward as testing our controllers. </a:t>
            </a:r>
          </a:p>
          <a:p>
            <a:r>
              <a:rPr lang="en-US" dirty="0" smtClean="0"/>
              <a:t>We’re going to leverage Karma and Jasmine to execute and write our tests</a:t>
            </a:r>
          </a:p>
          <a:p>
            <a:r>
              <a:rPr lang="en-US" dirty="0" smtClean="0"/>
              <a:t>Instead of using the controller injector service, we’re going to use the filter injector service</a:t>
            </a:r>
          </a:p>
          <a:p>
            <a:r>
              <a:rPr lang="en-US" dirty="0" smtClean="0"/>
              <a:t>Just like when we tested the controller, we’re going to do our setup in the </a:t>
            </a:r>
            <a:r>
              <a:rPr lang="en-US" b="1" dirty="0" err="1" smtClean="0"/>
              <a:t>beforeEach</a:t>
            </a:r>
            <a:r>
              <a:rPr lang="en-US" dirty="0" smtClean="0"/>
              <a:t> segment of our test. </a:t>
            </a:r>
          </a:p>
          <a:p>
            <a:pPr lvl="1"/>
            <a:r>
              <a:rPr lang="en-US" dirty="0" smtClean="0"/>
              <a:t>This will insatiate the filter and provide whatever state is needed to run the </a:t>
            </a:r>
            <a:r>
              <a:rPr lang="en-US" dirty="0" smtClean="0"/>
              <a:t>filter</a:t>
            </a:r>
            <a:endParaRPr lang="en-US" dirty="0"/>
          </a:p>
          <a:p>
            <a:r>
              <a:rPr lang="en-US" dirty="0" smtClean="0"/>
              <a:t>/</a:t>
            </a:r>
            <a:r>
              <a:rPr lang="en-US" dirty="0" err="1" smtClean="0"/>
              <a:t>AngularClass</a:t>
            </a:r>
            <a:r>
              <a:rPr lang="en-US" dirty="0" smtClean="0"/>
              <a:t>/Filters/Samples/Testing</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87</a:t>
            </a:fld>
            <a:endParaRPr lang="en-US"/>
          </a:p>
        </p:txBody>
      </p:sp>
    </p:spTree>
    <p:extLst>
      <p:ext uri="{BB962C8B-B14F-4D97-AF65-F5344CB8AC3E}">
        <p14:creationId xmlns:p14="http://schemas.microsoft.com/office/powerpoint/2010/main" val="105233241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a:t>
            </a:r>
            <a:r>
              <a:rPr lang="en-US" dirty="0" smtClean="0"/>
              <a:t>create unit tests for the two filters that we created in the last two labs</a:t>
            </a:r>
          </a:p>
          <a:p>
            <a:pPr lvl="1"/>
            <a:r>
              <a:rPr lang="en-US" dirty="0" smtClean="0"/>
              <a:t>Source: /</a:t>
            </a:r>
            <a:r>
              <a:rPr lang="en-US" dirty="0" err="1" smtClean="0"/>
              <a:t>AngularClass</a:t>
            </a:r>
            <a:r>
              <a:rPr lang="en-US" dirty="0" smtClean="0"/>
              <a:t>/Filters/Exercises/Testing</a:t>
            </a:r>
          </a:p>
          <a:p>
            <a:r>
              <a:rPr lang="en-US" dirty="0" smtClean="0"/>
              <a:t>In </a:t>
            </a:r>
            <a:r>
              <a:rPr lang="en-US" dirty="0"/>
              <a:t>this Lab, you should do the following:</a:t>
            </a:r>
          </a:p>
          <a:p>
            <a:pPr lvl="1"/>
            <a:r>
              <a:rPr lang="en-US" dirty="0" smtClean="0"/>
              <a:t>Create test cases to cover the various use cases for both your local filter and your reusable filter (the one’s you created in the last two labs)</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88</a:t>
            </a:fld>
            <a:endParaRPr lang="en-US"/>
          </a:p>
        </p:txBody>
      </p:sp>
    </p:spTree>
    <p:extLst>
      <p:ext uri="{BB962C8B-B14F-4D97-AF65-F5344CB8AC3E}">
        <p14:creationId xmlns:p14="http://schemas.microsoft.com/office/powerpoint/2010/main" val="32979786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Arguments</a:t>
            </a:r>
            <a:endParaRPr lang="en-US" dirty="0"/>
          </a:p>
        </p:txBody>
      </p:sp>
      <p:sp>
        <p:nvSpPr>
          <p:cNvPr id="3" name="Content Placeholder 2"/>
          <p:cNvSpPr>
            <a:spLocks noGrp="1"/>
          </p:cNvSpPr>
          <p:nvPr>
            <p:ph idx="1"/>
          </p:nvPr>
        </p:nvSpPr>
        <p:spPr/>
        <p:txBody>
          <a:bodyPr/>
          <a:lstStyle/>
          <a:p>
            <a:r>
              <a:rPr lang="en-US" dirty="0" smtClean="0"/>
              <a:t>Filters are great mechanisms for limiting and formatting your data </a:t>
            </a:r>
          </a:p>
          <a:p>
            <a:r>
              <a:rPr lang="en-US" dirty="0" smtClean="0"/>
              <a:t>You can create your own filters</a:t>
            </a:r>
          </a:p>
          <a:p>
            <a:pPr lvl="1"/>
            <a:r>
              <a:rPr lang="en-US" dirty="0" smtClean="0"/>
              <a:t>These filters can be both local</a:t>
            </a:r>
          </a:p>
          <a:p>
            <a:pPr lvl="1"/>
            <a:r>
              <a:rPr lang="en-US" dirty="0" smtClean="0"/>
              <a:t>Or reusable across your app or included as a dependencies into other modules. </a:t>
            </a:r>
          </a:p>
          <a:p>
            <a:r>
              <a:rPr lang="en-US" dirty="0" smtClean="0"/>
              <a:t>You can pass arguments into your filter by using a colon (</a:t>
            </a:r>
            <a:r>
              <a:rPr lang="en-US" dirty="0" smtClean="0">
                <a:sym typeface="Wingdings"/>
              </a:rPr>
              <a:t>:) separated list</a:t>
            </a:r>
          </a:p>
          <a:p>
            <a:pPr lvl="1"/>
            <a:r>
              <a:rPr lang="en-US" dirty="0" smtClean="0">
                <a:sym typeface="Wingdings"/>
              </a:rPr>
              <a:t>Make sure that you provide default values for these parameters as they are not required. </a:t>
            </a:r>
          </a:p>
          <a:p>
            <a:r>
              <a:rPr lang="en-US" dirty="0" smtClean="0">
                <a:sym typeface="Wingdings"/>
              </a:rPr>
              <a:t>Custom filters should be designed to stand on their own and should be independently testable </a:t>
            </a:r>
            <a:endParaRPr lang="en-US" dirty="0">
              <a:sym typeface="Wingdings"/>
            </a:endParaRPr>
          </a:p>
        </p:txBody>
      </p:sp>
      <p:sp>
        <p:nvSpPr>
          <p:cNvPr id="4" name="Slide Number Placeholder 3"/>
          <p:cNvSpPr>
            <a:spLocks noGrp="1"/>
          </p:cNvSpPr>
          <p:nvPr>
            <p:ph type="sldNum" sz="quarter" idx="12"/>
          </p:nvPr>
        </p:nvSpPr>
        <p:spPr/>
        <p:txBody>
          <a:bodyPr/>
          <a:lstStyle/>
          <a:p>
            <a:fld id="{B4835A8B-4C3B-9C46-9281-F5EB1FED4738}" type="slidenum">
              <a:rPr lang="en-US" smtClean="0"/>
              <a:t>89</a:t>
            </a:fld>
            <a:endParaRPr lang="en-US"/>
          </a:p>
        </p:txBody>
      </p:sp>
    </p:spTree>
    <p:extLst>
      <p:ext uri="{BB962C8B-B14F-4D97-AF65-F5344CB8AC3E}">
        <p14:creationId xmlns:p14="http://schemas.microsoft.com/office/powerpoint/2010/main" val="4984263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(Mac)</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source</a:t>
            </a:r>
            <a:r>
              <a:rPr lang="en-US" dirty="0" smtClean="0"/>
              <a:t> </a:t>
            </a:r>
            <a:r>
              <a:rPr lang="en-US" b="1" dirty="0" smtClean="0"/>
              <a:t>set-path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p:txBody>
      </p:sp>
      <p:sp>
        <p:nvSpPr>
          <p:cNvPr id="4" name="Slide Number Placeholder 3"/>
          <p:cNvSpPr>
            <a:spLocks noGrp="1"/>
          </p:cNvSpPr>
          <p:nvPr>
            <p:ph type="sldNum" sz="quarter" idx="12"/>
          </p:nvPr>
        </p:nvSpPr>
        <p:spPr/>
        <p:txBody>
          <a:bodyPr/>
          <a:lstStyle/>
          <a:p>
            <a:fld id="{B4835A8B-4C3B-9C46-9281-F5EB1FED4738}" type="slidenum">
              <a:rPr lang="en-US" smtClean="0"/>
              <a:t>9</a:t>
            </a:fld>
            <a:endParaRPr lang="en-US"/>
          </a:p>
        </p:txBody>
      </p:sp>
    </p:spTree>
    <p:extLst>
      <p:ext uri="{BB962C8B-B14F-4D97-AF65-F5344CB8AC3E}">
        <p14:creationId xmlns:p14="http://schemas.microsoft.com/office/powerpoint/2010/main" val="129570493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90</a:t>
            </a:fld>
            <a:endParaRPr lang="en-US"/>
          </a:p>
        </p:txBody>
      </p:sp>
    </p:spTree>
    <p:extLst>
      <p:ext uri="{BB962C8B-B14F-4D97-AF65-F5344CB8AC3E}">
        <p14:creationId xmlns:p14="http://schemas.microsoft.com/office/powerpoint/2010/main" val="108666110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idx="1"/>
          </p:nvPr>
        </p:nvSpPr>
        <p:spPr/>
        <p:txBody>
          <a:bodyPr/>
          <a:lstStyle/>
          <a:p>
            <a:r>
              <a:rPr lang="en-US" dirty="0" smtClean="0"/>
              <a:t>What is Routing </a:t>
            </a:r>
          </a:p>
          <a:p>
            <a:r>
              <a:rPr lang="en-US" dirty="0" smtClean="0"/>
              <a:t>Different Routing Frameworks</a:t>
            </a:r>
          </a:p>
          <a:p>
            <a:pPr lvl="1"/>
            <a:r>
              <a:rPr lang="en-US" dirty="0" smtClean="0"/>
              <a:t>NG Route</a:t>
            </a:r>
          </a:p>
          <a:p>
            <a:pPr lvl="1"/>
            <a:r>
              <a:rPr lang="en-US" dirty="0" smtClean="0"/>
              <a:t>UI Router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91</a:t>
            </a:fld>
            <a:endParaRPr lang="en-US"/>
          </a:p>
        </p:txBody>
      </p:sp>
    </p:spTree>
    <p:extLst>
      <p:ext uri="{BB962C8B-B14F-4D97-AF65-F5344CB8AC3E}">
        <p14:creationId xmlns:p14="http://schemas.microsoft.com/office/powerpoint/2010/main" val="113173042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Routing</a:t>
            </a:r>
            <a:endParaRPr lang="en-US" dirty="0"/>
          </a:p>
        </p:txBody>
      </p:sp>
      <p:sp>
        <p:nvSpPr>
          <p:cNvPr id="3" name="Content Placeholder 2"/>
          <p:cNvSpPr>
            <a:spLocks noGrp="1"/>
          </p:cNvSpPr>
          <p:nvPr>
            <p:ph idx="1"/>
          </p:nvPr>
        </p:nvSpPr>
        <p:spPr/>
        <p:txBody>
          <a:bodyPr/>
          <a:lstStyle/>
          <a:p>
            <a:r>
              <a:rPr lang="en-US" dirty="0" smtClean="0"/>
              <a:t>Up until now we’ve been dealing with examples and labs that have run in the context of a single page. As we move into building applications, it is likely you are going to need to move between pages</a:t>
            </a:r>
            <a:endParaRPr lang="en-US" dirty="0"/>
          </a:p>
          <a:p>
            <a:r>
              <a:rPr lang="en-US" dirty="0" smtClean="0"/>
              <a:t>Angular is a Single Page Application (SPA). Which means all of the execution of your application occurs from within that host page (typically an index.html)</a:t>
            </a:r>
          </a:p>
          <a:p>
            <a:r>
              <a:rPr lang="en-US" dirty="0" smtClean="0"/>
              <a:t>Angular provides routing frameworks to simulate moving between pages by leveraging the # (or bookmark) notation within a URL. </a:t>
            </a:r>
          </a:p>
          <a:p>
            <a:pPr lvl="1"/>
            <a:r>
              <a:rPr lang="en-US" dirty="0" smtClean="0"/>
              <a:t>This enables you to do deep linking within your application</a:t>
            </a:r>
          </a:p>
          <a:p>
            <a:pPr lvl="1"/>
            <a:r>
              <a:rPr lang="en-US" dirty="0" smtClean="0"/>
              <a:t>Makes your app feel like a traditional web application</a:t>
            </a:r>
            <a:endParaRPr lang="en-US" dirty="0"/>
          </a:p>
          <a:p>
            <a:r>
              <a:rPr lang="en-US" dirty="0" smtClean="0"/>
              <a:t>We will be looking at two routing implementations.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92</a:t>
            </a:fld>
            <a:endParaRPr lang="en-US"/>
          </a:p>
        </p:txBody>
      </p:sp>
    </p:spTree>
    <p:extLst>
      <p:ext uri="{BB962C8B-B14F-4D97-AF65-F5344CB8AC3E}">
        <p14:creationId xmlns:p14="http://schemas.microsoft.com/office/powerpoint/2010/main" val="107968355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dirty="0" smtClean="0"/>
              <a:t>g-route</a:t>
            </a:r>
            <a:endParaRPr lang="en-US" dirty="0"/>
          </a:p>
        </p:txBody>
      </p:sp>
      <p:sp>
        <p:nvSpPr>
          <p:cNvPr id="3" name="Content Placeholder 2"/>
          <p:cNvSpPr>
            <a:spLocks noGrp="1"/>
          </p:cNvSpPr>
          <p:nvPr>
            <p:ph idx="1"/>
          </p:nvPr>
        </p:nvSpPr>
        <p:spPr/>
        <p:txBody>
          <a:bodyPr/>
          <a:lstStyle/>
          <a:p>
            <a:r>
              <a:rPr lang="en-US" dirty="0" smtClean="0"/>
              <a:t>Angular provides a stock routing framework called ng-route. </a:t>
            </a:r>
          </a:p>
          <a:p>
            <a:r>
              <a:rPr lang="en-US" dirty="0" smtClean="0"/>
              <a:t>This was included in angular up until version 1.2; however, since it has been spun off into its own library, it needs to be included as a dependency in your module</a:t>
            </a:r>
          </a:p>
          <a:p>
            <a:r>
              <a:rPr lang="en-US" dirty="0" smtClean="0"/>
              <a:t>Setting up your app for routing</a:t>
            </a:r>
          </a:p>
          <a:p>
            <a:pPr lvl="1"/>
            <a:r>
              <a:rPr lang="en-US" dirty="0" smtClean="0"/>
              <a:t>You’ll first need to include the </a:t>
            </a:r>
            <a:r>
              <a:rPr lang="en-US" b="1" dirty="0" smtClean="0"/>
              <a:t>angular-</a:t>
            </a:r>
            <a:r>
              <a:rPr lang="en-US" b="1" dirty="0" err="1" smtClean="0"/>
              <a:t>route.js</a:t>
            </a:r>
            <a:r>
              <a:rPr lang="en-US" dirty="0" smtClean="0"/>
              <a:t> into your execution page</a:t>
            </a:r>
          </a:p>
          <a:p>
            <a:pPr lvl="1"/>
            <a:r>
              <a:rPr lang="en-US" dirty="0" smtClean="0"/>
              <a:t>From there, all you need to do is add </a:t>
            </a:r>
            <a:r>
              <a:rPr lang="en-US" b="1" dirty="0" err="1" smtClean="0"/>
              <a:t>ngRoute</a:t>
            </a:r>
            <a:r>
              <a:rPr lang="en-US" dirty="0" smtClean="0"/>
              <a:t> as a dependency in your module</a:t>
            </a:r>
          </a:p>
          <a:p>
            <a:pPr marL="566928" lvl="3"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myApp</a:t>
            </a:r>
            <a:r>
              <a:rPr lang="en-US" b="1" dirty="0" smtClean="0"/>
              <a:t>”, [“</a:t>
            </a:r>
            <a:r>
              <a:rPr lang="en-US" b="1" dirty="0" err="1" smtClean="0"/>
              <a:t>ngRoute</a:t>
            </a:r>
            <a:r>
              <a:rPr lang="en-US" b="1" dirty="0" smtClean="0"/>
              <a:t>”]);</a:t>
            </a:r>
          </a:p>
          <a:p>
            <a:pPr marL="566928" lvl="3" indent="0">
              <a:buNone/>
            </a:pPr>
            <a:endParaRPr lang="en-US" b="1" dirty="0"/>
          </a:p>
          <a:p>
            <a:pPr lvl="1"/>
            <a:r>
              <a:rPr lang="en-US" dirty="0" smtClean="0"/>
              <a:t>Notice the addition of </a:t>
            </a:r>
            <a:r>
              <a:rPr lang="en-US" b="1" dirty="0" err="1" smtClean="0"/>
              <a:t>ngRoute</a:t>
            </a:r>
            <a:r>
              <a:rPr lang="en-US" b="1" dirty="0" smtClean="0"/>
              <a:t> </a:t>
            </a:r>
            <a:r>
              <a:rPr lang="en-US" dirty="0" smtClean="0"/>
              <a:t>to the module definition. </a:t>
            </a:r>
          </a:p>
        </p:txBody>
      </p:sp>
      <p:sp>
        <p:nvSpPr>
          <p:cNvPr id="4" name="Slide Number Placeholder 3"/>
          <p:cNvSpPr>
            <a:spLocks noGrp="1"/>
          </p:cNvSpPr>
          <p:nvPr>
            <p:ph type="sldNum" sz="quarter" idx="12"/>
          </p:nvPr>
        </p:nvSpPr>
        <p:spPr/>
        <p:txBody>
          <a:bodyPr/>
          <a:lstStyle/>
          <a:p>
            <a:fld id="{B4835A8B-4C3B-9C46-9281-F5EB1FED4738}" type="slidenum">
              <a:rPr lang="en-US" smtClean="0"/>
              <a:t>93</a:t>
            </a:fld>
            <a:endParaRPr lang="en-US"/>
          </a:p>
        </p:txBody>
      </p:sp>
    </p:spTree>
    <p:extLst>
      <p:ext uri="{BB962C8B-B14F-4D97-AF65-F5344CB8AC3E}">
        <p14:creationId xmlns:p14="http://schemas.microsoft.com/office/powerpoint/2010/main" val="12346183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Your </a:t>
            </a:r>
            <a:r>
              <a:rPr lang="en-US" dirty="0"/>
              <a:t>V</a:t>
            </a:r>
            <a:r>
              <a:rPr lang="en-US" dirty="0" smtClean="0"/>
              <a:t>iew</a:t>
            </a:r>
            <a:endParaRPr lang="en-US" dirty="0"/>
          </a:p>
        </p:txBody>
      </p:sp>
      <p:sp>
        <p:nvSpPr>
          <p:cNvPr id="3" name="Content Placeholder 2"/>
          <p:cNvSpPr>
            <a:spLocks noGrp="1"/>
          </p:cNvSpPr>
          <p:nvPr>
            <p:ph idx="1"/>
          </p:nvPr>
        </p:nvSpPr>
        <p:spPr/>
        <p:txBody>
          <a:bodyPr/>
          <a:lstStyle/>
          <a:p>
            <a:r>
              <a:rPr lang="en-US" dirty="0" smtClean="0"/>
              <a:t>In terms of setting up your View, there aren’t too many changes that need to be made</a:t>
            </a:r>
          </a:p>
          <a:p>
            <a:r>
              <a:rPr lang="en-US" dirty="0" smtClean="0"/>
              <a:t>You’ll need to include the </a:t>
            </a:r>
            <a:r>
              <a:rPr lang="en-US" b="1" dirty="0" smtClean="0"/>
              <a:t>angular-</a:t>
            </a:r>
            <a:r>
              <a:rPr lang="en-US" b="1" dirty="0" err="1" smtClean="0"/>
              <a:t>route.js</a:t>
            </a:r>
            <a:r>
              <a:rPr lang="en-US" b="1" dirty="0" smtClean="0"/>
              <a:t> </a:t>
            </a:r>
            <a:r>
              <a:rPr lang="en-US" dirty="0" smtClean="0"/>
              <a:t>file in your </a:t>
            </a:r>
            <a:r>
              <a:rPr lang="en-US" dirty="0" err="1" smtClean="0"/>
              <a:t>index.html</a:t>
            </a:r>
            <a:r>
              <a:rPr lang="en-US" dirty="0" smtClean="0"/>
              <a:t> page</a:t>
            </a:r>
          </a:p>
          <a:p>
            <a:r>
              <a:rPr lang="en-US" dirty="0" smtClean="0"/>
              <a:t>You will also need to denote which element will be the target element for your views</a:t>
            </a:r>
          </a:p>
          <a:p>
            <a:pPr lvl="1"/>
            <a:r>
              <a:rPr lang="en-US" dirty="0" smtClean="0"/>
              <a:t>You accomplish this by adding the </a:t>
            </a:r>
            <a:r>
              <a:rPr lang="en-US" b="1" dirty="0" smtClean="0"/>
              <a:t>ng-view</a:t>
            </a:r>
            <a:r>
              <a:rPr lang="en-US" dirty="0" smtClean="0"/>
              <a:t> attribute to one and </a:t>
            </a:r>
            <a:r>
              <a:rPr lang="en-US" b="1" i="1" u="sng" dirty="0" smtClean="0"/>
              <a:t>only</a:t>
            </a:r>
            <a:r>
              <a:rPr lang="en-US" dirty="0"/>
              <a:t> </a:t>
            </a:r>
            <a:r>
              <a:rPr lang="en-US" dirty="0" smtClean="0"/>
              <a:t>one element in your view</a:t>
            </a:r>
          </a:p>
          <a:p>
            <a:pPr lvl="1"/>
            <a:r>
              <a:rPr lang="en-US" dirty="0" smtClean="0"/>
              <a:t>The next framework we’ll look into can support multiple views; however, </a:t>
            </a:r>
            <a:r>
              <a:rPr lang="en-US" b="1" dirty="0" smtClean="0"/>
              <a:t>ng-route </a:t>
            </a:r>
            <a:r>
              <a:rPr lang="en-US" dirty="0" smtClean="0"/>
              <a:t>only supports one view</a:t>
            </a:r>
          </a:p>
        </p:txBody>
      </p:sp>
      <p:sp>
        <p:nvSpPr>
          <p:cNvPr id="4" name="Slide Number Placeholder 3"/>
          <p:cNvSpPr>
            <a:spLocks noGrp="1"/>
          </p:cNvSpPr>
          <p:nvPr>
            <p:ph type="sldNum" sz="quarter" idx="12"/>
          </p:nvPr>
        </p:nvSpPr>
        <p:spPr/>
        <p:txBody>
          <a:bodyPr/>
          <a:lstStyle/>
          <a:p>
            <a:fld id="{B4835A8B-4C3B-9C46-9281-F5EB1FED4738}" type="slidenum">
              <a:rPr lang="en-US" smtClean="0"/>
              <a:t>94</a:t>
            </a:fld>
            <a:endParaRPr lang="en-US"/>
          </a:p>
        </p:txBody>
      </p:sp>
    </p:spTree>
    <p:extLst>
      <p:ext uri="{BB962C8B-B14F-4D97-AF65-F5344CB8AC3E}">
        <p14:creationId xmlns:p14="http://schemas.microsoft.com/office/powerpoint/2010/main" val="35597700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Our Routes</a:t>
            </a:r>
            <a:endParaRPr lang="en-US" dirty="0"/>
          </a:p>
        </p:txBody>
      </p:sp>
      <p:sp>
        <p:nvSpPr>
          <p:cNvPr id="3" name="Content Placeholder 2"/>
          <p:cNvSpPr>
            <a:spLocks noGrp="1"/>
          </p:cNvSpPr>
          <p:nvPr>
            <p:ph idx="1"/>
          </p:nvPr>
        </p:nvSpPr>
        <p:spPr>
          <a:xfrm>
            <a:off x="1097280" y="1887299"/>
            <a:ext cx="10058400" cy="4023360"/>
          </a:xfrm>
        </p:spPr>
        <p:txBody>
          <a:bodyPr>
            <a:normAutofit/>
          </a:bodyPr>
          <a:lstStyle/>
          <a:p>
            <a:r>
              <a:rPr lang="en-US" dirty="0" smtClean="0"/>
              <a:t>Routing must be setup during the </a:t>
            </a:r>
            <a:r>
              <a:rPr lang="en-US" b="1" dirty="0" err="1" smtClean="0"/>
              <a:t>module.config</a:t>
            </a:r>
            <a:r>
              <a:rPr lang="en-US" b="1" dirty="0" smtClean="0"/>
              <a:t>()</a:t>
            </a:r>
            <a:r>
              <a:rPr lang="en-US" dirty="0" smtClean="0"/>
              <a:t> phase</a:t>
            </a:r>
          </a:p>
          <a:p>
            <a:pPr lvl="1"/>
            <a:r>
              <a:rPr lang="en-US" dirty="0" smtClean="0"/>
              <a:t>We’ve not yet covered when this occurs; however, it is fired once and before the app enters an execution phase</a:t>
            </a:r>
          </a:p>
          <a:p>
            <a:r>
              <a:rPr lang="en-US" dirty="0" smtClean="0"/>
              <a:t>Routing uses the </a:t>
            </a:r>
            <a:r>
              <a:rPr lang="en-US" b="1" dirty="0" smtClean="0"/>
              <a:t>$</a:t>
            </a:r>
            <a:r>
              <a:rPr lang="en-US" b="1" dirty="0" err="1" smtClean="0"/>
              <a:t>routeProvider</a:t>
            </a:r>
            <a:r>
              <a:rPr lang="en-US" b="1" dirty="0" smtClean="0"/>
              <a:t> </a:t>
            </a:r>
            <a:r>
              <a:rPr lang="en-US" dirty="0" smtClean="0"/>
              <a:t>service to setup the routes </a:t>
            </a:r>
          </a:p>
          <a:p>
            <a:r>
              <a:rPr lang="en-US" b="1" dirty="0"/>
              <a:t>$</a:t>
            </a:r>
            <a:r>
              <a:rPr lang="en-US" b="1" dirty="0" err="1" smtClean="0"/>
              <a:t>routeProvider.when</a:t>
            </a:r>
            <a:r>
              <a:rPr lang="en-US" dirty="0" smtClean="0"/>
              <a:t> consists of a route and a configuration for that route</a:t>
            </a:r>
          </a:p>
          <a:p>
            <a:pPr lvl="1"/>
            <a:r>
              <a:rPr lang="en-US" b="1" dirty="0" err="1" smtClean="0"/>
              <a:t>templateUrl</a:t>
            </a:r>
            <a:r>
              <a:rPr lang="en-US" b="1" dirty="0" smtClean="0"/>
              <a:t> – </a:t>
            </a:r>
            <a:r>
              <a:rPr lang="en-US" dirty="0" smtClean="0"/>
              <a:t>Is the page or view that will be used to render when this route is active</a:t>
            </a:r>
          </a:p>
          <a:p>
            <a:pPr lvl="1"/>
            <a:r>
              <a:rPr lang="en-US" b="1" dirty="0"/>
              <a:t>c</a:t>
            </a:r>
            <a:r>
              <a:rPr lang="en-US" b="1" dirty="0" smtClean="0"/>
              <a:t>ontroller – </a:t>
            </a:r>
            <a:r>
              <a:rPr lang="en-US" dirty="0" smtClean="0"/>
              <a:t>Is the controller that should be instantiated when this route is active</a:t>
            </a:r>
            <a:endParaRPr lang="en-US" b="1" dirty="0" smtClean="0"/>
          </a:p>
          <a:p>
            <a:r>
              <a:rPr lang="en-US" b="1" dirty="0"/>
              <a:t>$</a:t>
            </a:r>
            <a:r>
              <a:rPr lang="en-US" b="1" dirty="0" err="1"/>
              <a:t>routeProvider</a:t>
            </a:r>
            <a:r>
              <a:rPr lang="en-US" b="1" dirty="0"/>
              <a:t> </a:t>
            </a:r>
            <a:r>
              <a:rPr lang="en-US" b="1" dirty="0" smtClean="0"/>
              <a:t>.otherwise </a:t>
            </a:r>
            <a:r>
              <a:rPr lang="en-US" dirty="0" smtClean="0"/>
              <a:t>is the default in the event a bad or unknown route is supplied to the application</a:t>
            </a:r>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95</a:t>
            </a:fld>
            <a:endParaRPr lang="en-US"/>
          </a:p>
        </p:txBody>
      </p:sp>
    </p:spTree>
    <p:extLst>
      <p:ext uri="{BB962C8B-B14F-4D97-AF65-F5344CB8AC3E}">
        <p14:creationId xmlns:p14="http://schemas.microsoft.com/office/powerpoint/2010/main" val="121433087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Route Parameters</a:t>
            </a:r>
            <a:endParaRPr lang="en-US" dirty="0"/>
          </a:p>
        </p:txBody>
      </p:sp>
      <p:sp>
        <p:nvSpPr>
          <p:cNvPr id="3" name="Content Placeholder 2"/>
          <p:cNvSpPr>
            <a:spLocks noGrp="1"/>
          </p:cNvSpPr>
          <p:nvPr>
            <p:ph idx="1"/>
          </p:nvPr>
        </p:nvSpPr>
        <p:spPr/>
        <p:txBody>
          <a:bodyPr/>
          <a:lstStyle/>
          <a:p>
            <a:r>
              <a:rPr lang="en-US" dirty="0" smtClean="0"/>
              <a:t>You’ll notice in the </a:t>
            </a:r>
            <a:r>
              <a:rPr lang="en-US" dirty="0" err="1" smtClean="0"/>
              <a:t>DetailController</a:t>
            </a:r>
            <a:r>
              <a:rPr lang="en-US" dirty="0" smtClean="0"/>
              <a:t> configuration the route was set to the following ”/:Id”</a:t>
            </a:r>
            <a:endParaRPr lang="en-US" b="1" dirty="0" smtClean="0"/>
          </a:p>
          <a:p>
            <a:r>
              <a:rPr lang="en-US" dirty="0" smtClean="0"/>
              <a:t>The routing framework supports named parameters within your URL that start with a colon (</a:t>
            </a:r>
            <a:r>
              <a:rPr lang="en-US" dirty="0" smtClean="0">
                <a:sym typeface="Wingdings"/>
              </a:rPr>
              <a:t>:)</a:t>
            </a:r>
          </a:p>
          <a:p>
            <a:r>
              <a:rPr lang="en-US" b="1" dirty="0">
                <a:sym typeface="Wingdings"/>
              </a:rPr>
              <a:t>s</a:t>
            </a:r>
            <a:r>
              <a:rPr lang="en-US" b="1" dirty="0" smtClean="0">
                <a:sym typeface="Wingdings"/>
              </a:rPr>
              <a:t>ome/:</a:t>
            </a:r>
            <a:r>
              <a:rPr lang="en-US" b="1" dirty="0" err="1" smtClean="0">
                <a:sym typeface="Wingdings"/>
              </a:rPr>
              <a:t>var</a:t>
            </a:r>
            <a:r>
              <a:rPr lang="en-US" b="1" dirty="0" smtClean="0">
                <a:sym typeface="Wingdings"/>
              </a:rPr>
              <a:t>/other</a:t>
            </a:r>
          </a:p>
          <a:p>
            <a:pPr lvl="1"/>
            <a:r>
              <a:rPr lang="en-US" b="1" dirty="0" smtClean="0">
                <a:sym typeface="Wingdings"/>
              </a:rPr>
              <a:t>$</a:t>
            </a:r>
            <a:r>
              <a:rPr lang="en-US" b="1" dirty="0" err="1" smtClean="0">
                <a:sym typeface="Wingdings"/>
              </a:rPr>
              <a:t>routeParams.var</a:t>
            </a:r>
            <a:r>
              <a:rPr lang="en-US" dirty="0" smtClean="0">
                <a:sym typeface="Wingdings"/>
              </a:rPr>
              <a:t> – matches from ”some/” up to the immediate next </a:t>
            </a:r>
            <a:r>
              <a:rPr lang="en-US" dirty="0" smtClean="0"/>
              <a:t> slash (ex some/current/other, </a:t>
            </a:r>
            <a:r>
              <a:rPr lang="en-US" dirty="0" err="1" smtClean="0"/>
              <a:t>var</a:t>
            </a:r>
            <a:r>
              <a:rPr lang="en-US" dirty="0" smtClean="0"/>
              <a:t>=current)</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smtClean="0"/>
              <a:t>matches from “some/” until “/other”; ex some/what/whatever/other would have </a:t>
            </a:r>
            <a:r>
              <a:rPr lang="en-US" dirty="0" err="1" smtClean="0"/>
              <a:t>var</a:t>
            </a:r>
            <a:r>
              <a:rPr lang="en-US" dirty="0" smtClean="0"/>
              <a:t> equal to what/whatever</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err="1" smtClean="0"/>
              <a:t>var</a:t>
            </a:r>
            <a:r>
              <a:rPr lang="en-US" dirty="0" smtClean="0"/>
              <a:t> is an optional parameter, it may or may not be populated</a:t>
            </a:r>
            <a:endParaRPr lang="en-US" b="1" dirty="0"/>
          </a:p>
        </p:txBody>
      </p:sp>
      <p:sp>
        <p:nvSpPr>
          <p:cNvPr id="5" name="Slide Number Placeholder 4"/>
          <p:cNvSpPr>
            <a:spLocks noGrp="1"/>
          </p:cNvSpPr>
          <p:nvPr>
            <p:ph type="sldNum" sz="quarter" idx="12"/>
          </p:nvPr>
        </p:nvSpPr>
        <p:spPr/>
        <p:txBody>
          <a:bodyPr/>
          <a:lstStyle/>
          <a:p>
            <a:fld id="{B4835A8B-4C3B-9C46-9281-F5EB1FED4738}" type="slidenum">
              <a:rPr lang="en-US" smtClean="0"/>
              <a:t>96</a:t>
            </a:fld>
            <a:endParaRPr lang="en-US"/>
          </a:p>
        </p:txBody>
      </p:sp>
    </p:spTree>
    <p:extLst>
      <p:ext uri="{BB962C8B-B14F-4D97-AF65-F5344CB8AC3E}">
        <p14:creationId xmlns:p14="http://schemas.microsoft.com/office/powerpoint/2010/main" val="73663071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In </a:t>
            </a:r>
            <a:r>
              <a:rPr lang="en-US" dirty="0"/>
              <a:t>T</a:t>
            </a:r>
            <a:r>
              <a:rPr lang="en-US" dirty="0" smtClean="0"/>
              <a:t>he </a:t>
            </a:r>
            <a:r>
              <a:rPr lang="en-US" dirty="0"/>
              <a:t>C</a:t>
            </a:r>
            <a:r>
              <a:rPr lang="en-US" dirty="0" smtClean="0"/>
              <a:t>ontroller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last thing we’ll need to do is access our route parameters from our controllers. Going back to the example, you’ll notice that the Detail Controller took an </a:t>
            </a:r>
            <a:r>
              <a:rPr lang="en-US" b="1" dirty="0" smtClean="0"/>
              <a:t>Id</a:t>
            </a:r>
            <a:r>
              <a:rPr lang="en-US" dirty="0" smtClean="0"/>
              <a:t> parameter from the URL</a:t>
            </a:r>
          </a:p>
          <a:p>
            <a:r>
              <a:rPr lang="en-US" dirty="0" smtClean="0"/>
              <a:t>To reference this value all we need to do is add the </a:t>
            </a:r>
            <a:r>
              <a:rPr lang="en-US" b="1" dirty="0" smtClean="0"/>
              <a:t>$</a:t>
            </a:r>
            <a:r>
              <a:rPr lang="en-US" b="1" dirty="0" err="1" smtClean="0"/>
              <a:t>routeParams</a:t>
            </a:r>
            <a:r>
              <a:rPr lang="en-US" dirty="0" smtClean="0"/>
              <a:t> dependency to our controller</a:t>
            </a:r>
          </a:p>
          <a:p>
            <a:r>
              <a:rPr lang="en-US" dirty="0" smtClean="0"/>
              <a:t>Suppose this controller:</a:t>
            </a:r>
          </a:p>
          <a:p>
            <a:pPr marL="292608" lvl="1" indent="0">
              <a:buNone/>
            </a:pPr>
            <a:r>
              <a:rPr lang="en-US" b="1" dirty="0" err="1" smtClean="0"/>
              <a:t>app.controller</a:t>
            </a:r>
            <a:r>
              <a:rPr lang="en-US" b="1" dirty="0" smtClean="0"/>
              <a:t>(“</a:t>
            </a:r>
            <a:r>
              <a:rPr lang="en-US" b="1" dirty="0" err="1" smtClean="0"/>
              <a:t>DetailController</a:t>
            </a:r>
            <a:r>
              <a:rPr lang="en-US" b="1" dirty="0" smtClean="0"/>
              <a:t>”, [“$scope”, function($scope) { </a:t>
            </a:r>
          </a:p>
          <a:p>
            <a:pPr marL="292608" lvl="1" indent="0">
              <a:buNone/>
            </a:pPr>
            <a:endParaRPr lang="en-US" b="1" dirty="0"/>
          </a:p>
          <a:p>
            <a:pPr marL="292608" lvl="1" indent="0">
              <a:buNone/>
            </a:pPr>
            <a:r>
              <a:rPr lang="en-US" b="1" dirty="0" smtClean="0"/>
              <a:t>});</a:t>
            </a:r>
          </a:p>
          <a:p>
            <a:r>
              <a:rPr lang="en-US" dirty="0" smtClean="0"/>
              <a:t>We need to change it to this:</a:t>
            </a:r>
          </a:p>
          <a:p>
            <a:pPr marL="292608" lvl="1" indent="0">
              <a:buNone/>
            </a:pPr>
            <a:r>
              <a:rPr lang="en-US" b="1" dirty="0" err="1"/>
              <a:t>app.controller</a:t>
            </a:r>
            <a:r>
              <a:rPr lang="en-US" b="1" dirty="0" smtClean="0"/>
              <a:t>(“</a:t>
            </a:r>
            <a:r>
              <a:rPr lang="en-US" b="1" dirty="0" err="1"/>
              <a:t>DetailController</a:t>
            </a:r>
            <a:r>
              <a:rPr lang="en-US" b="1" dirty="0" smtClean="0"/>
              <a:t>”, </a:t>
            </a:r>
            <a:r>
              <a:rPr lang="en-US" b="1" dirty="0"/>
              <a:t>[“$scope</a:t>
            </a:r>
            <a:r>
              <a:rPr lang="en-US" b="1" dirty="0" smtClean="0"/>
              <a:t>”, </a:t>
            </a:r>
            <a:r>
              <a:rPr lang="en-US" b="1" dirty="0" smtClean="0"/>
              <a:t>“$</a:t>
            </a:r>
            <a:r>
              <a:rPr lang="en-US" b="1" dirty="0" err="1" smtClean="0"/>
              <a:t>routeParams</a:t>
            </a:r>
            <a:r>
              <a:rPr lang="en-US" b="1" dirty="0" smtClean="0"/>
              <a:t>”,  </a:t>
            </a:r>
            <a:r>
              <a:rPr lang="en-US" b="1" dirty="0"/>
              <a:t>function($</a:t>
            </a:r>
            <a:r>
              <a:rPr lang="en-US" b="1" dirty="0" smtClean="0"/>
              <a:t>scope, $</a:t>
            </a:r>
            <a:r>
              <a:rPr lang="en-US" b="1" dirty="0" err="1" smtClean="0"/>
              <a:t>routeParams</a:t>
            </a:r>
            <a:r>
              <a:rPr lang="en-US" b="1" dirty="0" smtClean="0"/>
              <a:t>) </a:t>
            </a:r>
            <a:r>
              <a:rPr lang="en-US" b="1" dirty="0"/>
              <a:t>{ </a:t>
            </a:r>
          </a:p>
          <a:p>
            <a:pPr marL="292608" lvl="1" indent="0">
              <a:buNone/>
            </a:pPr>
            <a:r>
              <a:rPr lang="en-US" b="1" dirty="0"/>
              <a:t>	</a:t>
            </a:r>
            <a:r>
              <a:rPr lang="en-US" b="1" dirty="0" smtClean="0"/>
              <a:t>$</a:t>
            </a:r>
            <a:r>
              <a:rPr lang="en-US" b="1" dirty="0" err="1" smtClean="0"/>
              <a:t>scope.selectedId</a:t>
            </a:r>
            <a:r>
              <a:rPr lang="en-US" b="1" dirty="0" smtClean="0"/>
              <a:t> = $</a:t>
            </a:r>
            <a:r>
              <a:rPr lang="en-US" b="1" dirty="0" err="1" smtClean="0"/>
              <a:t>routeParams.Id</a:t>
            </a:r>
            <a:r>
              <a:rPr lang="en-US" b="1" dirty="0" smtClean="0"/>
              <a:t>;</a:t>
            </a:r>
            <a:endParaRPr lang="en-US" b="1" dirty="0"/>
          </a:p>
          <a:p>
            <a:pPr marL="292608" lvl="1" indent="0">
              <a:buNone/>
            </a:pPr>
            <a:r>
              <a:rPr lang="en-US" b="1" dirty="0" smtClean="0"/>
              <a:t>});</a:t>
            </a:r>
          </a:p>
          <a:p>
            <a:pPr marL="292608" lvl="1" indent="0">
              <a:buNone/>
            </a:pPr>
            <a:endParaRPr lang="en-US" b="1" dirty="0">
              <a:hlinkClick r:id="rId2"/>
            </a:endParaRPr>
          </a:p>
          <a:p>
            <a:pPr marL="292608" lvl="1" indent="0">
              <a:buNone/>
            </a:pPr>
            <a:r>
              <a:rPr lang="en-US" dirty="0" smtClean="0">
                <a:hlinkClick r:id="rId2"/>
              </a:rPr>
              <a:t>http</a:t>
            </a:r>
            <a:r>
              <a:rPr lang="en-US" dirty="0">
                <a:hlinkClick r:id="rId2"/>
              </a:rPr>
              <a:t>://</a:t>
            </a:r>
            <a:r>
              <a:rPr lang="en-US" dirty="0" smtClean="0">
                <a:hlinkClick r:id="rId2"/>
              </a:rPr>
              <a:t>localhost:9080/Routing/Samples/NgRoute</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97</a:t>
            </a:fld>
            <a:endParaRPr lang="en-US"/>
          </a:p>
        </p:txBody>
      </p:sp>
    </p:spTree>
    <p:extLst>
      <p:ext uri="{BB962C8B-B14F-4D97-AF65-F5344CB8AC3E}">
        <p14:creationId xmlns:p14="http://schemas.microsoft.com/office/powerpoint/2010/main" val="125798475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://localhost:9080/Routing/Exercises/NgRoute</a:t>
            </a:r>
            <a:r>
              <a:rPr lang="en-US" dirty="0" smtClean="0">
                <a:hlinkClick r:id="rId2"/>
              </a:rPr>
              <a:t>/</a:t>
            </a:r>
            <a:endParaRPr lang="en-US" dirty="0"/>
          </a:p>
          <a:p>
            <a:pPr lvl="1"/>
            <a:r>
              <a:rPr lang="en-US" dirty="0"/>
              <a:t>Source: /</a:t>
            </a:r>
            <a:r>
              <a:rPr lang="en-US" dirty="0" err="1" smtClean="0"/>
              <a:t>AngularClass</a:t>
            </a:r>
            <a:r>
              <a:rPr lang="en-US" dirty="0" smtClean="0"/>
              <a:t>/Routing/Exercises/</a:t>
            </a:r>
            <a:r>
              <a:rPr lang="en-US" dirty="0" err="1" smtClean="0"/>
              <a:t>NgRoute</a:t>
            </a:r>
            <a:endParaRPr lang="en-US" dirty="0" smtClean="0"/>
          </a:p>
          <a:p>
            <a:endParaRPr lang="en-US" dirty="0" smtClean="0"/>
          </a:p>
          <a:p>
            <a:r>
              <a:rPr lang="en-US" dirty="0" smtClean="0"/>
              <a:t>In this Lab, you should do the following:</a:t>
            </a:r>
          </a:p>
          <a:p>
            <a:pPr lvl="1"/>
            <a:r>
              <a:rPr lang="en-US" dirty="0" smtClean="0"/>
              <a:t>You will need to setup the route configuration in your main app module</a:t>
            </a:r>
            <a:endParaRPr lang="en-US" dirty="0"/>
          </a:p>
          <a:p>
            <a:pPr lvl="1"/>
            <a:r>
              <a:rPr lang="en-US" dirty="0"/>
              <a:t>In your controller you will need to add a module dependency to your filter module</a:t>
            </a:r>
          </a:p>
          <a:p>
            <a:pPr lvl="1"/>
            <a:r>
              <a:rPr lang="en-US" dirty="0" smtClean="0"/>
              <a:t>Fill in your templates for your List and Detail Pages</a:t>
            </a:r>
          </a:p>
          <a:p>
            <a:pPr lvl="1"/>
            <a:r>
              <a:rPr lang="en-US" dirty="0" smtClean="0"/>
              <a:t>Wire your index view up to work with </a:t>
            </a:r>
            <a:r>
              <a:rPr lang="en-US" dirty="0" err="1" smtClean="0"/>
              <a:t>ngRoute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98</a:t>
            </a:fld>
            <a:endParaRPr lang="en-US"/>
          </a:p>
        </p:txBody>
      </p:sp>
    </p:spTree>
    <p:extLst>
      <p:ext uri="{BB962C8B-B14F-4D97-AF65-F5344CB8AC3E}">
        <p14:creationId xmlns:p14="http://schemas.microsoft.com/office/powerpoint/2010/main" val="98468293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Note</a:t>
            </a:r>
            <a:endParaRPr lang="en-US" dirty="0"/>
          </a:p>
        </p:txBody>
      </p:sp>
      <p:sp>
        <p:nvSpPr>
          <p:cNvPr id="3" name="Content Placeholder 2"/>
          <p:cNvSpPr>
            <a:spLocks noGrp="1"/>
          </p:cNvSpPr>
          <p:nvPr>
            <p:ph idx="1"/>
          </p:nvPr>
        </p:nvSpPr>
        <p:spPr/>
        <p:txBody>
          <a:bodyPr/>
          <a:lstStyle/>
          <a:p>
            <a:r>
              <a:rPr lang="en-US" dirty="0" smtClean="0"/>
              <a:t>Our </a:t>
            </a:r>
            <a:r>
              <a:rPr lang="en-US" b="1" dirty="0" err="1" smtClean="0"/>
              <a:t>index.html</a:t>
            </a:r>
            <a:r>
              <a:rPr lang="en-US" dirty="0"/>
              <a:t> </a:t>
            </a:r>
            <a:r>
              <a:rPr lang="en-US" dirty="0" smtClean="0"/>
              <a:t>has become more of a master page that doesn’t contain the actual page content itself but is used instead for referencing resources and styling the page.</a:t>
            </a:r>
          </a:p>
          <a:p>
            <a:r>
              <a:rPr lang="en-US" dirty="0" smtClean="0"/>
              <a:t>The Templates are dynamically downloaded and loaded into the page and are set in the element that has the </a:t>
            </a:r>
            <a:r>
              <a:rPr lang="en-US" b="1" dirty="0" smtClean="0"/>
              <a:t>ng-view</a:t>
            </a:r>
            <a:r>
              <a:rPr lang="en-US" dirty="0" smtClean="0"/>
              <a:t> attribute on them</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99</a:t>
            </a:fld>
            <a:endParaRPr lang="en-US"/>
          </a:p>
        </p:txBody>
      </p:sp>
    </p:spTree>
    <p:extLst>
      <p:ext uri="{BB962C8B-B14F-4D97-AF65-F5344CB8AC3E}">
        <p14:creationId xmlns:p14="http://schemas.microsoft.com/office/powerpoint/2010/main" val="148672190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11181</TotalTime>
  <Words>17261</Words>
  <Application>Microsoft Macintosh PowerPoint</Application>
  <PresentationFormat>Widescreen</PresentationFormat>
  <Paragraphs>1992</Paragraphs>
  <Slides>240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240</vt:i4>
      </vt:variant>
    </vt:vector>
  </HeadingPairs>
  <TitlesOfParts>
    <vt:vector size="246" baseType="lpstr">
      <vt:lpstr>Calibri</vt:lpstr>
      <vt:lpstr>Calibri Light</vt:lpstr>
      <vt:lpstr>Courier New</vt:lpstr>
      <vt:lpstr>Wingdings</vt:lpstr>
      <vt:lpstr>Arial</vt:lpstr>
      <vt:lpstr>Retrospect</vt:lpstr>
      <vt:lpstr>Angular</vt:lpstr>
      <vt:lpstr>Setup</vt:lpstr>
      <vt:lpstr>Getting Started</vt:lpstr>
      <vt:lpstr>Agenda </vt:lpstr>
      <vt:lpstr>Ground Rules</vt:lpstr>
      <vt:lpstr>Assumptions</vt:lpstr>
      <vt:lpstr>Expectations/Goals</vt:lpstr>
      <vt:lpstr>Launching the Environment (Windows)</vt:lpstr>
      <vt:lpstr>Launching the Environment (Mac)</vt:lpstr>
      <vt:lpstr>Ok… Let’s get Started</vt:lpstr>
      <vt:lpstr>Introduction</vt:lpstr>
      <vt:lpstr>A Brief History In JavaScript</vt:lpstr>
      <vt:lpstr>A little Design</vt:lpstr>
      <vt:lpstr>MVC Frameworks</vt:lpstr>
      <vt:lpstr>Dependency Injection</vt:lpstr>
      <vt:lpstr> Dependency Injection Visualized</vt:lpstr>
      <vt:lpstr>What Is AngularJS</vt:lpstr>
      <vt:lpstr>Why Angular?</vt:lpstr>
      <vt:lpstr>Our Focus</vt:lpstr>
      <vt:lpstr>Anatomy Of The Client</vt:lpstr>
      <vt:lpstr>Let’s Setup Our App</vt:lpstr>
      <vt:lpstr>Sample Template</vt:lpstr>
      <vt:lpstr>First Example</vt:lpstr>
      <vt:lpstr>What Just Happened</vt:lpstr>
      <vt:lpstr>Angular Expressions</vt:lpstr>
      <vt:lpstr>Conclusion</vt:lpstr>
      <vt:lpstr>Views And Controllers</vt:lpstr>
      <vt:lpstr>Modules</vt:lpstr>
      <vt:lpstr>Wiring Your Module To Your App</vt:lpstr>
      <vt:lpstr>Controllers</vt:lpstr>
      <vt:lpstr>Defining A New Controller</vt:lpstr>
      <vt:lpstr>Linking Your Controller To Your View</vt:lpstr>
      <vt:lpstr>Communicating With The View</vt:lpstr>
      <vt:lpstr>Quick Recap</vt:lpstr>
      <vt:lpstr>What $scope Does</vt:lpstr>
      <vt:lpstr>Supporting Minification</vt:lpstr>
      <vt:lpstr>Directives From 50,000 Feet</vt:lpstr>
      <vt:lpstr>ng-model</vt:lpstr>
      <vt:lpstr>ng-repeat</vt:lpstr>
      <vt:lpstr>ng-repeat (cont’d)</vt:lpstr>
      <vt:lpstr>LAB</vt:lpstr>
      <vt:lpstr>ng-options</vt:lpstr>
      <vt:lpstr>LAB</vt:lpstr>
      <vt:lpstr>Some Other Useful Directives</vt:lpstr>
      <vt:lpstr>Angular Event Handlers</vt:lpstr>
      <vt:lpstr>Angular Event Handlers (cont’d)</vt:lpstr>
      <vt:lpstr>Some Other Useful Event Handlers</vt:lpstr>
      <vt:lpstr>LAB</vt:lpstr>
      <vt:lpstr>Conclusion</vt:lpstr>
      <vt:lpstr>Unit Testing</vt:lpstr>
      <vt:lpstr>Why Unit Test</vt:lpstr>
      <vt:lpstr>How Do We Unit Test?</vt:lpstr>
      <vt:lpstr>Getting Started With Jasmine</vt:lpstr>
      <vt:lpstr>Anatomy Of The Tests</vt:lpstr>
      <vt:lpstr>Assertions</vt:lpstr>
      <vt:lpstr>Matchers</vt:lpstr>
      <vt:lpstr>Putting It Together</vt:lpstr>
      <vt:lpstr>Enter Karma</vt:lpstr>
      <vt:lpstr>Setting Up Karma</vt:lpstr>
      <vt:lpstr>Karma’s Configuration</vt:lpstr>
      <vt:lpstr>Unit Testing And Angular</vt:lpstr>
      <vt:lpstr>What Just Happened</vt:lpstr>
      <vt:lpstr>LAB</vt:lpstr>
      <vt:lpstr>Conclusion</vt:lpstr>
      <vt:lpstr>Scope</vt:lpstr>
      <vt:lpstr>Scope: Hierarchy </vt:lpstr>
      <vt:lpstr>Scope Events</vt:lpstr>
      <vt:lpstr>Scope Messaging</vt:lpstr>
      <vt:lpstr>What Happened</vt:lpstr>
      <vt:lpstr>LAB</vt:lpstr>
      <vt:lpstr>Watches</vt:lpstr>
      <vt:lpstr>Conclusion</vt:lpstr>
      <vt:lpstr>Filters</vt:lpstr>
      <vt:lpstr>What Are Filters</vt:lpstr>
      <vt:lpstr>What about sorting</vt:lpstr>
      <vt:lpstr>LAB</vt:lpstr>
      <vt:lpstr>Filters For Formatting</vt:lpstr>
      <vt:lpstr>Formatters</vt:lpstr>
      <vt:lpstr>Filtering From Our Controllers</vt:lpstr>
      <vt:lpstr>LAB</vt:lpstr>
      <vt:lpstr>Custom Filters</vt:lpstr>
      <vt:lpstr>Local Filter</vt:lpstr>
      <vt:lpstr>LAB</vt:lpstr>
      <vt:lpstr>Reusable Filter</vt:lpstr>
      <vt:lpstr>Passing Arguments Into Our Filter</vt:lpstr>
      <vt:lpstr>LAB</vt:lpstr>
      <vt:lpstr>Unit Testing Our Filters</vt:lpstr>
      <vt:lpstr>LAB</vt:lpstr>
      <vt:lpstr>Closing Arguments</vt:lpstr>
      <vt:lpstr>Conclusion</vt:lpstr>
      <vt:lpstr>Routing</vt:lpstr>
      <vt:lpstr>Introduction To Routing</vt:lpstr>
      <vt:lpstr>ng-route</vt:lpstr>
      <vt:lpstr>Setting Up Your View</vt:lpstr>
      <vt:lpstr>Setting Up Our Routes</vt:lpstr>
      <vt:lpstr>Understanding Route Parameters</vt:lpstr>
      <vt:lpstr>Routing In The Controller</vt:lpstr>
      <vt:lpstr>LAB</vt:lpstr>
      <vt:lpstr>Things To Note</vt:lpstr>
      <vt:lpstr>Programmatically Moving Between Pages</vt:lpstr>
      <vt:lpstr>LAB</vt:lpstr>
      <vt:lpstr>No More Hash</vt:lpstr>
      <vt:lpstr>Configuring Hash-less Routing</vt:lpstr>
      <vt:lpstr>Looking At UI Router</vt:lpstr>
      <vt:lpstr>UI Router Approach</vt:lpstr>
      <vt:lpstr>State Machine</vt:lpstr>
      <vt:lpstr>UI Router Advantages</vt:lpstr>
      <vt:lpstr>Getting Started</vt:lpstr>
      <vt:lpstr>Configuration</vt:lpstr>
      <vt:lpstr>State Configuration</vt:lpstr>
      <vt:lpstr>UI-Router’s URI Parameters</vt:lpstr>
      <vt:lpstr>Parameter Types</vt:lpstr>
      <vt:lpstr>Controller Changes</vt:lpstr>
      <vt:lpstr>Navigating Between States</vt:lpstr>
      <vt:lpstr>Nested States And Views</vt:lpstr>
      <vt:lpstr>LAB</vt:lpstr>
      <vt:lpstr>Named Views</vt:lpstr>
      <vt:lpstr>Configuration Of Named Views</vt:lpstr>
      <vt:lpstr>LAB</vt:lpstr>
      <vt:lpstr>Conclusion</vt:lpstr>
      <vt:lpstr>HTTP</vt:lpstr>
      <vt:lpstr>Introduction Promises</vt:lpstr>
      <vt:lpstr>Introduction To $q</vt:lpstr>
      <vt:lpstr>How Do We Use q$</vt:lpstr>
      <vt:lpstr>Working With Promise Objects</vt:lpstr>
      <vt:lpstr>Promises Visualized</vt:lpstr>
      <vt:lpstr>Dealing With Multiple Promises</vt:lpstr>
      <vt:lpstr>Making HTTP Requests</vt:lpstr>
      <vt:lpstr>$http Configuration</vt:lpstr>
      <vt:lpstr>Handling Your Response</vt:lpstr>
      <vt:lpstr>$http Shortcuts</vt:lpstr>
      <vt:lpstr>LAB</vt:lpstr>
      <vt:lpstr>Testing With Http</vt:lpstr>
      <vt:lpstr>Support Async</vt:lpstr>
      <vt:lpstr>Introduction To $httpBackend</vt:lpstr>
      <vt:lpstr>Angular + $httpBackend</vt:lpstr>
      <vt:lpstr>$httpBackend.respond()</vt:lpstr>
      <vt:lpstr>Expectation Management</vt:lpstr>
      <vt:lpstr>Always Remember To flush()</vt:lpstr>
      <vt:lpstr>LAB</vt:lpstr>
      <vt:lpstr>Caching</vt:lpstr>
      <vt:lpstr>How Does It Work?</vt:lpstr>
      <vt:lpstr>What Angular’s Caching Is Not</vt:lpstr>
      <vt:lpstr>LAB</vt:lpstr>
      <vt:lpstr>Ng-resource</vt:lpstr>
      <vt:lpstr>Adding ng-resource</vt:lpstr>
      <vt:lpstr>Using ngResource</vt:lpstr>
      <vt:lpstr>$resource URLs</vt:lpstr>
      <vt:lpstr>Configuring Parameters</vt:lpstr>
      <vt:lpstr>Invoking A Resource</vt:lpstr>
      <vt:lpstr>Custom Methods</vt:lpstr>
      <vt:lpstr>LAB</vt:lpstr>
      <vt:lpstr>Conclusion</vt:lpstr>
      <vt:lpstr>Providers</vt:lpstr>
      <vt:lpstr>Angular Lifecycle</vt:lpstr>
      <vt:lpstr>Lifecycle And Scope</vt:lpstr>
      <vt:lpstr>More On Modules</vt:lpstr>
      <vt:lpstr>Module Lifecycle</vt:lpstr>
      <vt:lpstr>Module.config</vt:lpstr>
      <vt:lpstr>Providers</vt:lpstr>
      <vt:lpstr>Provider Shortcuts</vt:lpstr>
      <vt:lpstr>Using The Value Provider</vt:lpstr>
      <vt:lpstr>Additional Provider Shortcuts</vt:lpstr>
      <vt:lpstr>Deeper Dive Into Factories</vt:lpstr>
      <vt:lpstr>LAB</vt:lpstr>
      <vt:lpstr>Services</vt:lpstr>
      <vt:lpstr>LAB</vt:lpstr>
      <vt:lpstr>Testing Our Providers</vt:lpstr>
      <vt:lpstr>Mocking Providers As Dependencies</vt:lpstr>
      <vt:lpstr>Setting Up Our Mocks</vt:lpstr>
      <vt:lpstr>Mocking With Angular</vt:lpstr>
      <vt:lpstr>LAB</vt:lpstr>
      <vt:lpstr>Mocking With Jasmine</vt:lpstr>
      <vt:lpstr>LAB</vt:lpstr>
      <vt:lpstr>When To Use Jasmine vs Angular</vt:lpstr>
      <vt:lpstr>Building Your Own</vt:lpstr>
      <vt:lpstr>Conclusion</vt:lpstr>
      <vt:lpstr>Forms</vt:lpstr>
      <vt:lpstr>Overview</vt:lpstr>
      <vt:lpstr>FormController Properties</vt:lpstr>
      <vt:lpstr>Inputs As Properties</vt:lpstr>
      <vt:lpstr>NgModelOptions</vt:lpstr>
      <vt:lpstr>LAB</vt:lpstr>
      <vt:lpstr>Validation</vt:lpstr>
      <vt:lpstr>Data Type Validations</vt:lpstr>
      <vt:lpstr>Field Validation Attributes</vt:lpstr>
      <vt:lpstr>Validation Classes</vt:lpstr>
      <vt:lpstr>NgModelController</vt:lpstr>
      <vt:lpstr>ModelController Properties And Methods</vt:lpstr>
      <vt:lpstr>Additional Properties</vt:lpstr>
      <vt:lpstr>LAB</vt:lpstr>
      <vt:lpstr>NgMessages</vt:lpstr>
      <vt:lpstr>Incorporating NgMessages</vt:lpstr>
      <vt:lpstr>LAB</vt:lpstr>
      <vt:lpstr>Conclusion</vt:lpstr>
      <vt:lpstr>Directives</vt:lpstr>
      <vt:lpstr>Directives</vt:lpstr>
      <vt:lpstr>Directive Naming</vt:lpstr>
      <vt:lpstr>Directive Configuration</vt:lpstr>
      <vt:lpstr>Directive Configuration (cont’d)</vt:lpstr>
      <vt:lpstr>Working With Variables</vt:lpstr>
      <vt:lpstr>Isolate Scope</vt:lpstr>
      <vt:lpstr>Interacting With The DOM</vt:lpstr>
      <vt:lpstr>LAB</vt:lpstr>
      <vt:lpstr>Transclusion</vt:lpstr>
      <vt:lpstr>Transclusion Explained</vt:lpstr>
      <vt:lpstr>LAB</vt:lpstr>
      <vt:lpstr>Testing Our Directives</vt:lpstr>
      <vt:lpstr>LAB</vt:lpstr>
      <vt:lpstr>Cross Directive Communication</vt:lpstr>
      <vt:lpstr>Controllers And Directives</vt:lpstr>
      <vt:lpstr>Describing Our Challenge</vt:lpstr>
      <vt:lpstr>Deeper Dive Into Forms And Inputs</vt:lpstr>
      <vt:lpstr>Defining A Directive Controller</vt:lpstr>
      <vt:lpstr>Require Configuration</vt:lpstr>
      <vt:lpstr>LAB</vt:lpstr>
      <vt:lpstr>Custom Validators As Directives</vt:lpstr>
      <vt:lpstr>Revising ngModelController</vt:lpstr>
      <vt:lpstr>Async Validators</vt:lpstr>
      <vt:lpstr>Building A Custom Validator</vt:lpstr>
      <vt:lpstr>Overriding Existing Validations</vt:lpstr>
      <vt:lpstr>LAB</vt:lpstr>
      <vt:lpstr>Conclusion</vt:lpstr>
      <vt:lpstr>End-to-End Testing</vt:lpstr>
      <vt:lpstr>End-to-End Testing</vt:lpstr>
      <vt:lpstr>Setting Up Protractor</vt:lpstr>
      <vt:lpstr>Running Protractor</vt:lpstr>
      <vt:lpstr>Protractor And Jasmine</vt:lpstr>
      <vt:lpstr>Setting Up The Config</vt:lpstr>
      <vt:lpstr>Variables Exposed By Protractor</vt:lpstr>
      <vt:lpstr>Finding Elements</vt:lpstr>
      <vt:lpstr>Additional ElementFinder Methods</vt:lpstr>
      <vt:lpstr>Element And Actions</vt:lpstr>
      <vt:lpstr>Locators</vt:lpstr>
      <vt:lpstr>How It Works</vt:lpstr>
      <vt:lpstr>LAB</vt:lpstr>
      <vt:lpstr>Ajax And Protractor</vt:lpstr>
      <vt:lpstr>Setting Up $httpBackend</vt:lpstr>
      <vt:lpstr>ngMockE2E api</vt:lpstr>
      <vt:lpstr>LAB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Stephen Bechtold</dc:creator>
  <cp:lastModifiedBy>Stephen Bechtold</cp:lastModifiedBy>
  <cp:revision>613</cp:revision>
  <cp:lastPrinted>2016-03-01T14:04:19Z</cp:lastPrinted>
  <dcterms:created xsi:type="dcterms:W3CDTF">2016-02-23T15:02:29Z</dcterms:created>
  <dcterms:modified xsi:type="dcterms:W3CDTF">2016-03-03T07:09:53Z</dcterms:modified>
</cp:coreProperties>
</file>