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4"/>
  </p:notesMasterIdLst>
  <p:handoutMasterIdLst>
    <p:handoutMasterId r:id="rId245"/>
  </p:handoutMasterIdLst>
  <p:sldIdLst>
    <p:sldId id="256" r:id="rId2"/>
    <p:sldId id="269" r:id="rId3"/>
    <p:sldId id="276" r:id="rId4"/>
    <p:sldId id="259" r:id="rId5"/>
    <p:sldId id="274" r:id="rId6"/>
    <p:sldId id="275" r:id="rId7"/>
    <p:sldId id="505" r:id="rId8"/>
    <p:sldId id="506" r:id="rId9"/>
    <p:sldId id="258" r:id="rId10"/>
    <p:sldId id="512"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 id="513" r:id="rId242"/>
    <p:sldId id="511" r:id="rId2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44"/>
    <p:restoredTop sz="86416"/>
  </p:normalViewPr>
  <p:slideViewPr>
    <p:cSldViewPr snapToGrid="0" snapToObjects="1">
      <p:cViewPr>
        <p:scale>
          <a:sx n="80" d="100"/>
          <a:sy n="80" d="100"/>
        </p:scale>
        <p:origin x="2056" y="1352"/>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notesMaster" Target="notesMasters/notesMaster1.xml"/><Relationship Id="rId245" Type="http://schemas.openxmlformats.org/officeDocument/2006/relationships/handoutMaster" Target="handoutMasters/handoutMaster1.xml"/><Relationship Id="rId246" Type="http://schemas.openxmlformats.org/officeDocument/2006/relationships/commentAuthors" Target="commentAuthors.xml"/><Relationship Id="rId247" Type="http://schemas.openxmlformats.org/officeDocument/2006/relationships/presProps" Target="presProps.xml"/><Relationship Id="rId248" Type="http://schemas.openxmlformats.org/officeDocument/2006/relationships/viewProps" Target="viewProps.xml"/><Relationship Id="rId24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tableStyles" Target="tableStyle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43</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80</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112</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194</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3/17/16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3/17/16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3/17/16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3/17/16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Views and Controllers</a:t>
            </a:r>
          </a:p>
          <a:p>
            <a:pPr marL="457200" indent="-457200">
              <a:buFont typeface="+mj-lt"/>
              <a:buAutoNum type="arabicPeriod"/>
            </a:pPr>
            <a:r>
              <a:rPr lang="en-US" dirty="0" smtClean="0"/>
              <a:t>Unit Testing</a:t>
            </a:r>
          </a:p>
          <a:p>
            <a:pPr marL="457200" indent="-457200">
              <a:buFont typeface="+mj-lt"/>
              <a:buAutoNum type="arabicPeriod"/>
            </a:pPr>
            <a:r>
              <a:rPr lang="en-US" dirty="0" smtClean="0"/>
              <a:t>Scope</a:t>
            </a:r>
          </a:p>
          <a:p>
            <a:pPr marL="457200" indent="-457200">
              <a:buFont typeface="+mj-lt"/>
              <a:buAutoNum type="arabicPeriod"/>
            </a:pPr>
            <a:r>
              <a:rPr lang="en-US" dirty="0" smtClean="0"/>
              <a:t>Filters</a:t>
            </a:r>
          </a:p>
          <a:p>
            <a:pPr marL="457200" indent="-457200">
              <a:buFont typeface="+mj-lt"/>
              <a:buAutoNum type="arabicPeriod"/>
            </a:pPr>
            <a:r>
              <a:rPr lang="en-US" dirty="0" smtClean="0"/>
              <a:t>Routing</a:t>
            </a:r>
          </a:p>
          <a:p>
            <a:pPr marL="457200" indent="-457200">
              <a:buFont typeface="+mj-lt"/>
              <a:buAutoNum type="arabicPeriod"/>
            </a:pPr>
            <a:r>
              <a:rPr lang="en-US" dirty="0" smtClean="0"/>
              <a:t>HTTP</a:t>
            </a:r>
          </a:p>
          <a:p>
            <a:pPr marL="457200" indent="-457200">
              <a:buFont typeface="+mj-lt"/>
              <a:buAutoNum type="arabicPeriod"/>
            </a:pPr>
            <a:r>
              <a:rPr lang="en-US" dirty="0" smtClean="0"/>
              <a:t>Providers</a:t>
            </a:r>
          </a:p>
          <a:p>
            <a:pPr marL="457200" indent="-457200">
              <a:buFont typeface="+mj-lt"/>
              <a:buAutoNum type="arabicPeriod"/>
            </a:pPr>
            <a:r>
              <a:rPr lang="en-US" dirty="0" smtClean="0"/>
              <a:t>Forms</a:t>
            </a:r>
          </a:p>
          <a:p>
            <a:pPr marL="457200" indent="-457200">
              <a:buFont typeface="+mj-lt"/>
              <a:buAutoNum type="arabicPeriod"/>
            </a:pPr>
            <a:r>
              <a:rPr lang="en-US" dirty="0" smtClean="0"/>
              <a:t>Directives</a:t>
            </a:r>
          </a:p>
          <a:p>
            <a:pPr marL="457200" indent="-457200">
              <a:buFont typeface="+mj-lt"/>
              <a:buAutoNum type="arabicPeriod"/>
            </a:pPr>
            <a:r>
              <a:rPr lang="en-US" dirty="0" smtClean="0"/>
              <a:t>End to End Testing</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9521645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Conclusion</a:t>
            </a:r>
            <a:endParaRPr lang="en-US" dirty="0"/>
          </a:p>
        </p:txBody>
      </p:sp>
      <p:sp>
        <p:nvSpPr>
          <p:cNvPr id="3" name="Content Placeholder 2"/>
          <p:cNvSpPr>
            <a:spLocks noGrp="1"/>
          </p:cNvSpPr>
          <p:nvPr>
            <p:ph idx="1"/>
          </p:nvPr>
        </p:nvSpPr>
        <p:spPr/>
        <p:txBody>
          <a:bodyPr/>
          <a:lstStyle/>
          <a:p>
            <a:r>
              <a:rPr lang="en-US" dirty="0" smtClean="0"/>
              <a:t>Routing enables our Single Page Application to function more like a traditional web application by providing a feeling of multiple pages and depth.</a:t>
            </a:r>
            <a:endParaRPr lang="en-US" dirty="0"/>
          </a:p>
          <a:p>
            <a:pPr lvl="1"/>
            <a:r>
              <a:rPr lang="en-US" dirty="0" smtClean="0"/>
              <a:t>This is accomplished by taking advantage of the # in the URL</a:t>
            </a:r>
            <a:endParaRPr lang="en-US" dirty="0"/>
          </a:p>
          <a:p>
            <a:r>
              <a:rPr lang="en-US" dirty="0" smtClean="0"/>
              <a:t>Angular provides a stock router called </a:t>
            </a:r>
            <a:r>
              <a:rPr lang="en-US" dirty="0" err="1" smtClean="0"/>
              <a:t>ngRoute</a:t>
            </a:r>
            <a:r>
              <a:rPr lang="en-US" dirty="0" smtClean="0"/>
              <a:t> which can be leveraged to move from page to page</a:t>
            </a:r>
            <a:endParaRPr lang="en-US" dirty="0"/>
          </a:p>
          <a:p>
            <a:r>
              <a:rPr lang="en-US" dirty="0" smtClean="0"/>
              <a:t>Angular has also made it possible for 3</a:t>
            </a:r>
            <a:r>
              <a:rPr lang="en-US" baseline="30000" dirty="0" smtClean="0"/>
              <a:t>rd</a:t>
            </a:r>
            <a:r>
              <a:rPr lang="en-US" dirty="0" smtClean="0"/>
              <a:t> Party routers to work in place of their out of the box implementation</a:t>
            </a:r>
          </a:p>
          <a:p>
            <a:pPr lvl="1"/>
            <a:r>
              <a:rPr lang="en-US" dirty="0" smtClean="0"/>
              <a:t>UI-Router is one of those frameworks and works to add state management in addition to page depth</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 Conclusion</a:t>
            </a:r>
            <a:endParaRPr lang="en-US" dirty="0"/>
          </a:p>
        </p:txBody>
      </p:sp>
      <p:sp>
        <p:nvSpPr>
          <p:cNvPr id="3" name="Content Placeholder 2"/>
          <p:cNvSpPr>
            <a:spLocks noGrp="1"/>
          </p:cNvSpPr>
          <p:nvPr>
            <p:ph idx="1"/>
          </p:nvPr>
        </p:nvSpPr>
        <p:spPr/>
        <p:txBody>
          <a:bodyPr/>
          <a:lstStyle/>
          <a:p>
            <a:r>
              <a:rPr lang="en-US" dirty="0" smtClean="0"/>
              <a:t>In this chapter we learned tha</a:t>
            </a:r>
            <a:r>
              <a:rPr lang="en-US" dirty="0" smtClean="0"/>
              <a:t>t JavaScript is a single threaded (or single execution) language. Meaning that it cannot do multiple operations at the same time and, as a result, will not wait for IO/external bound processes. </a:t>
            </a:r>
          </a:p>
          <a:p>
            <a:pPr lvl="1"/>
            <a:r>
              <a:rPr lang="en-US" dirty="0" smtClean="0"/>
              <a:t>Promises are meant to help deal with these operations and work as the backbone to how we deal with http requests</a:t>
            </a:r>
          </a:p>
          <a:p>
            <a:r>
              <a:rPr lang="en-US" dirty="0" smtClean="0"/>
              <a:t>The $HTTP service is the main service that can be used by angular to interact with HTTP requests</a:t>
            </a:r>
          </a:p>
          <a:p>
            <a:pPr lvl="1"/>
            <a:r>
              <a:rPr lang="en-US" dirty="0" smtClean="0"/>
              <a:t>the $HTTP service returns a promises whenever it is invoked </a:t>
            </a:r>
          </a:p>
          <a:p>
            <a:r>
              <a:rPr lang="en-US" dirty="0" smtClean="0"/>
              <a:t>When dealing with </a:t>
            </a:r>
            <a:r>
              <a:rPr lang="en-US" dirty="0" err="1" smtClean="0"/>
              <a:t>RESTful</a:t>
            </a:r>
            <a:r>
              <a:rPr lang="en-US" dirty="0" smtClean="0"/>
              <a:t> services we can use </a:t>
            </a:r>
            <a:r>
              <a:rPr lang="en-US" dirty="0" err="1" smtClean="0"/>
              <a:t>ngResource</a:t>
            </a:r>
            <a:r>
              <a:rPr lang="en-US" dirty="0" smtClean="0"/>
              <a:t> as a way to automatically interface with HTTP resource</a:t>
            </a:r>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8: 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smtClean="0"/>
              <a:t>Some </a:t>
            </a:r>
            <a:r>
              <a:rPr lang="en-US" dirty="0" smtClean="0"/>
              <a:t>routines are used so frequently, Angular has provided out-of-the-box </a:t>
            </a:r>
            <a:r>
              <a:rPr lang="en-US" dirty="0" smtClean="0"/>
              <a:t>implementations</a:t>
            </a:r>
            <a:endParaRPr lang="en-US" dirty="0"/>
          </a:p>
          <a:p>
            <a:r>
              <a:rPr lang="en-US" dirty="0" smtClean="0"/>
              <a:t>In the event you would like to have data global to your module, you can use the </a:t>
            </a:r>
            <a:r>
              <a:rPr lang="en-US" b="1" dirty="0" smtClean="0"/>
              <a:t>value </a:t>
            </a:r>
            <a:r>
              <a:rPr lang="en-US" dirty="0" smtClean="0"/>
              <a:t>or </a:t>
            </a:r>
            <a:r>
              <a:rPr lang="en-US" b="1" dirty="0" smtClean="0"/>
              <a:t>constant</a:t>
            </a:r>
            <a:r>
              <a:rPr lang="en-US" dirty="0"/>
              <a:t> </a:t>
            </a:r>
            <a:r>
              <a:rPr lang="en-US" dirty="0" smtClean="0"/>
              <a:t>providers to </a:t>
            </a:r>
            <a:r>
              <a:rPr lang="en-US" dirty="0" smtClean="0"/>
              <a:t>store </a:t>
            </a:r>
            <a:r>
              <a:rPr lang="en-US" dirty="0" smtClean="0"/>
              <a:t>data</a:t>
            </a:r>
            <a:endParaRPr lang="en-US" dirty="0" smtClean="0"/>
          </a:p>
          <a:p>
            <a:pPr lvl="1"/>
            <a:r>
              <a:rPr lang="en-US" dirty="0" smtClean="0"/>
              <a:t>These </a:t>
            </a:r>
            <a:r>
              <a:rPr lang="en-US" dirty="0" smtClean="0"/>
              <a:t>a </a:t>
            </a:r>
            <a:r>
              <a:rPr lang="en-US" dirty="0" smtClean="0"/>
              <a:t>providers enable us to have module-level variables</a:t>
            </a:r>
            <a:endParaRPr lang="en-US" dirty="0"/>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Chapter 8 Conclusion</a:t>
            </a:r>
            <a:endParaRPr lang="en-US" dirty="0"/>
          </a:p>
        </p:txBody>
      </p:sp>
      <p:sp>
        <p:nvSpPr>
          <p:cNvPr id="3" name="Content Placeholder 2"/>
          <p:cNvSpPr>
            <a:spLocks noGrp="1"/>
          </p:cNvSpPr>
          <p:nvPr>
            <p:ph idx="1"/>
          </p:nvPr>
        </p:nvSpPr>
        <p:spPr/>
        <p:txBody>
          <a:bodyPr/>
          <a:lstStyle/>
          <a:p>
            <a:r>
              <a:rPr lang="en-US" dirty="0" smtClean="0"/>
              <a:t>In this chapter we took a look at Providers and the Angular Lifecycle. We learned that providers are meant to supply us with low-level functionality </a:t>
            </a:r>
          </a:p>
          <a:p>
            <a:r>
              <a:rPr lang="en-US" dirty="0" smtClean="0"/>
              <a:t>Angular has created specialized providers that we can use</a:t>
            </a:r>
          </a:p>
          <a:p>
            <a:pPr lvl="1"/>
            <a:r>
              <a:rPr lang="en-US" dirty="0" smtClean="0"/>
              <a:t>Values, Constant, Factories, Services</a:t>
            </a:r>
          </a:p>
          <a:p>
            <a:r>
              <a:rPr lang="en-US" dirty="0" smtClean="0"/>
              <a:t>Some of these specialized providers enable us to create custom logic that is reusable for our application.</a:t>
            </a:r>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Conclusion</a:t>
            </a:r>
            <a:endParaRPr lang="en-US" dirty="0"/>
          </a:p>
        </p:txBody>
      </p:sp>
      <p:sp>
        <p:nvSpPr>
          <p:cNvPr id="3" name="Content Placeholder 2"/>
          <p:cNvSpPr>
            <a:spLocks noGrp="1"/>
          </p:cNvSpPr>
          <p:nvPr>
            <p:ph idx="1"/>
          </p:nvPr>
        </p:nvSpPr>
        <p:spPr/>
        <p:txBody>
          <a:bodyPr/>
          <a:lstStyle/>
          <a:p>
            <a:r>
              <a:rPr lang="en-US" dirty="0" smtClean="0"/>
              <a:t>In this chapter we took a look at how we can use </a:t>
            </a:r>
            <a:r>
              <a:rPr lang="en-US" dirty="0" err="1" smtClean="0"/>
              <a:t>Angular’s</a:t>
            </a:r>
            <a:r>
              <a:rPr lang="en-US" dirty="0" smtClean="0"/>
              <a:t> Form and Model directives to collect and validate data from the user. </a:t>
            </a:r>
          </a:p>
          <a:p>
            <a:r>
              <a:rPr lang="en-US" dirty="0" smtClean="0"/>
              <a:t>We learned that for each &lt;form /&gt; tag on the page a </a:t>
            </a:r>
            <a:r>
              <a:rPr lang="en-US" dirty="0" err="1" smtClean="0"/>
              <a:t>FormController</a:t>
            </a:r>
            <a:r>
              <a:rPr lang="en-US" dirty="0" smtClean="0"/>
              <a:t> is automatically instantiated and for each use of </a:t>
            </a:r>
            <a:r>
              <a:rPr lang="en-US" dirty="0" err="1" smtClean="0"/>
              <a:t>ngModel</a:t>
            </a:r>
            <a:r>
              <a:rPr lang="en-US" dirty="0" smtClean="0"/>
              <a:t> a </a:t>
            </a:r>
            <a:r>
              <a:rPr lang="en-US" dirty="0" err="1" smtClean="0"/>
              <a:t>ModelController</a:t>
            </a:r>
            <a:r>
              <a:rPr lang="en-US" dirty="0" smtClean="0"/>
              <a:t> is instantiated the same way. </a:t>
            </a:r>
          </a:p>
          <a:p>
            <a:r>
              <a:rPr lang="en-US" dirty="0" smtClean="0"/>
              <a:t>We learned that the Model Controller works in </a:t>
            </a:r>
            <a:r>
              <a:rPr lang="en-US" dirty="0" err="1" smtClean="0"/>
              <a:t>conjuction</a:t>
            </a:r>
            <a:r>
              <a:rPr lang="en-US" dirty="0" smtClean="0"/>
              <a:t> with the Form Controller to help provide the state of the form.</a:t>
            </a:r>
          </a:p>
          <a:p>
            <a:r>
              <a:rPr lang="en-US" dirty="0" smtClean="0"/>
              <a:t>Lastly, angular provides a simple framework to display messages when forms are invalid.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p>
          <a:p>
            <a:pPr lvl="1"/>
            <a:r>
              <a:rPr lang="en-US" dirty="0" smtClean="0"/>
              <a:t>Variables prefixed with a “&amp;” are meant to act as function pointers</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10: Conclusion</a:t>
            </a:r>
            <a:endParaRPr lang="en-US" dirty="0"/>
          </a:p>
        </p:txBody>
      </p:sp>
      <p:sp>
        <p:nvSpPr>
          <p:cNvPr id="3" name="Content Placeholder 2"/>
          <p:cNvSpPr>
            <a:spLocks noGrp="1"/>
          </p:cNvSpPr>
          <p:nvPr>
            <p:ph idx="1"/>
          </p:nvPr>
        </p:nvSpPr>
        <p:spPr/>
        <p:txBody>
          <a:bodyPr/>
          <a:lstStyle/>
          <a:p>
            <a:r>
              <a:rPr lang="en-US" dirty="0" smtClean="0"/>
              <a:t>In this chapter we learned how we can create our own custom user interactions both through the use of widgets and validators</a:t>
            </a:r>
          </a:p>
          <a:p>
            <a:r>
              <a:rPr lang="en-US" dirty="0" smtClean="0"/>
              <a:t>We explored how we can use directives to communicate between one another enabling for the reuse of functions and having a directive add additional functionality when being used in conjunction with another directive. </a:t>
            </a:r>
          </a:p>
          <a:p>
            <a:r>
              <a:rPr lang="en-US" dirty="0" smtClean="0"/>
              <a:t>Lastly, we explored how we can do validation either by overwriting an existing one or creating a brand new one.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End-to-End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What is Protractor</a:t>
            </a:r>
          </a:p>
          <a:p>
            <a:r>
              <a:rPr lang="en-US" dirty="0" smtClean="0"/>
              <a:t>How can we set it up</a:t>
            </a:r>
          </a:p>
          <a:p>
            <a:r>
              <a:rPr lang="en-US" dirty="0" smtClean="0"/>
              <a:t>How can we do a test of our entire application</a:t>
            </a:r>
          </a:p>
          <a:p>
            <a:r>
              <a:rPr lang="en-US" dirty="0" smtClean="0"/>
              <a:t>What do we need to do to mock out the backend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Conclusion</a:t>
            </a:r>
            <a:endParaRPr lang="en-US" dirty="0"/>
          </a:p>
        </p:txBody>
      </p:sp>
      <p:sp>
        <p:nvSpPr>
          <p:cNvPr id="3" name="Content Placeholder 2"/>
          <p:cNvSpPr>
            <a:spLocks noGrp="1"/>
          </p:cNvSpPr>
          <p:nvPr>
            <p:ph idx="1"/>
          </p:nvPr>
        </p:nvSpPr>
        <p:spPr/>
        <p:txBody>
          <a:bodyPr/>
          <a:lstStyle/>
          <a:p>
            <a:r>
              <a:rPr lang="en-US" dirty="0" smtClean="0"/>
              <a:t>We learned how we can use protractor for an end to end test. Just like Karma protractor uses Jasmine as a testing framework for asserting our test conditions are what we expect</a:t>
            </a:r>
          </a:p>
          <a:p>
            <a:r>
              <a:rPr lang="en-US" dirty="0" smtClean="0"/>
              <a:t>Protractor can also be used in conjunction with </a:t>
            </a:r>
            <a:r>
              <a:rPr lang="en-US" dirty="0" err="1" smtClean="0"/>
              <a:t>Angular’s</a:t>
            </a:r>
            <a:r>
              <a:rPr lang="en-US" dirty="0" smtClean="0"/>
              <a:t> Mocking framework to stub out the backend of your application so that you can control the test data that is being returned from the app to ensure consistent test execution.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241</a:t>
            </a:fld>
            <a:endParaRPr lang="en-US"/>
          </a:p>
        </p:txBody>
      </p:sp>
    </p:spTree>
    <p:extLst>
      <p:ext uri="{BB962C8B-B14F-4D97-AF65-F5344CB8AC3E}">
        <p14:creationId xmlns:p14="http://schemas.microsoft.com/office/powerpoint/2010/main" val="7320556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242</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Conclusion</a:t>
            </a:r>
            <a:endParaRPr lang="en-US" dirty="0"/>
          </a:p>
        </p:txBody>
      </p:sp>
      <p:sp>
        <p:nvSpPr>
          <p:cNvPr id="3" name="Content Placeholder 2"/>
          <p:cNvSpPr>
            <a:spLocks noGrp="1"/>
          </p:cNvSpPr>
          <p:nvPr>
            <p:ph idx="1"/>
          </p:nvPr>
        </p:nvSpPr>
        <p:spPr/>
        <p:txBody>
          <a:bodyPr/>
          <a:lstStyle/>
          <a:p>
            <a:r>
              <a:rPr lang="en-US" dirty="0" smtClean="0"/>
              <a:t>We reviewed the basics of </a:t>
            </a:r>
            <a:r>
              <a:rPr lang="en-US" dirty="0" err="1" smtClean="0"/>
              <a:t>AngularJS</a:t>
            </a:r>
            <a:endParaRPr lang="en-US" dirty="0" smtClean="0"/>
          </a:p>
          <a:p>
            <a:r>
              <a:rPr lang="en-US" dirty="0" smtClean="0"/>
              <a:t>What it is. How it works. Why we’d want to use it. </a:t>
            </a:r>
          </a:p>
          <a:p>
            <a:r>
              <a:rPr lang="en-US" dirty="0" smtClean="0"/>
              <a:t>We explored setting up our first app and how we can use angular expressions to evaluate expressions </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Conclusion</a:t>
            </a:r>
            <a:endParaRPr lang="en-US" dirty="0"/>
          </a:p>
        </p:txBody>
      </p:sp>
      <p:sp>
        <p:nvSpPr>
          <p:cNvPr id="3" name="Content Placeholder 2"/>
          <p:cNvSpPr>
            <a:spLocks noGrp="1"/>
          </p:cNvSpPr>
          <p:nvPr>
            <p:ph idx="1"/>
          </p:nvPr>
        </p:nvSpPr>
        <p:spPr/>
        <p:txBody>
          <a:bodyPr/>
          <a:lstStyle/>
          <a:p>
            <a:r>
              <a:rPr lang="en-US" dirty="0" smtClean="0"/>
              <a:t>In this chapter we took a look at controllers and how they work with scope to provide data between themselves and the view </a:t>
            </a:r>
          </a:p>
          <a:p>
            <a:r>
              <a:rPr lang="en-US" dirty="0" smtClean="0"/>
              <a:t>We also explored a couple of really useful directives that are helpful for handling button clicks and repeating data.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Unit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Conclusion</a:t>
            </a:r>
            <a:endParaRPr lang="en-US" dirty="0"/>
          </a:p>
        </p:txBody>
      </p:sp>
      <p:sp>
        <p:nvSpPr>
          <p:cNvPr id="3" name="Content Placeholder 2"/>
          <p:cNvSpPr>
            <a:spLocks noGrp="1"/>
          </p:cNvSpPr>
          <p:nvPr>
            <p:ph idx="1"/>
          </p:nvPr>
        </p:nvSpPr>
        <p:spPr/>
        <p:txBody>
          <a:bodyPr/>
          <a:lstStyle/>
          <a:p>
            <a:r>
              <a:rPr lang="en-US" dirty="0" smtClean="0"/>
              <a:t>In this chapter we looked at the basics of unit testing</a:t>
            </a:r>
          </a:p>
          <a:p>
            <a:pPr lvl="1"/>
            <a:r>
              <a:rPr lang="en-US" dirty="0" smtClean="0"/>
              <a:t>Jasmine is a behavioral driven test assertion framework tha</a:t>
            </a:r>
            <a:r>
              <a:rPr lang="en-US" dirty="0" smtClean="0"/>
              <a:t>t is written in JavaScript</a:t>
            </a:r>
          </a:p>
          <a:p>
            <a:pPr lvl="1"/>
            <a:r>
              <a:rPr lang="en-US" dirty="0" smtClean="0"/>
              <a:t>Karma is used to execute JavaScript based unit tests from a command line</a:t>
            </a:r>
          </a:p>
          <a:p>
            <a:endParaRPr lang="en-US" dirty="0"/>
          </a:p>
          <a:p>
            <a:r>
              <a:rPr lang="en-US" dirty="0" smtClean="0"/>
              <a:t>Unit testin</a:t>
            </a:r>
            <a:r>
              <a:rPr lang="en-US" dirty="0" smtClean="0"/>
              <a:t>g will help to document the usage of our modules as well as helping us to understand the impact of change and verify existing functionality</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a:t>
            </a:r>
            <a:r>
              <a:rPr lang="en-US" dirty="0" smtClean="0"/>
              <a:t>events</a:t>
            </a:r>
          </a:p>
          <a:p>
            <a:r>
              <a:rPr lang="en-US" dirty="0" smtClean="0"/>
              <a:t>How scope based events work</a:t>
            </a:r>
            <a:endParaRPr lang="en-US" dirty="0" smtClean="0"/>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2"/>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a:t>
            </a:r>
            <a:r>
              <a:rPr lang="en-US" b="1" dirty="0" err="1" smtClean="0"/>
              <a:t>.$on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Conclusion</a:t>
            </a:r>
            <a:endParaRPr lang="en-US" dirty="0"/>
          </a:p>
        </p:txBody>
      </p:sp>
      <p:sp>
        <p:nvSpPr>
          <p:cNvPr id="3" name="Content Placeholder 2"/>
          <p:cNvSpPr>
            <a:spLocks noGrp="1"/>
          </p:cNvSpPr>
          <p:nvPr>
            <p:ph idx="1"/>
          </p:nvPr>
        </p:nvSpPr>
        <p:spPr/>
        <p:txBody>
          <a:bodyPr/>
          <a:lstStyle/>
          <a:p>
            <a:r>
              <a:rPr lang="en-US" dirty="0" smtClean="0"/>
              <a:t>In this chapter we learned how the scope can be used to provide messaging across the backbone of our application</a:t>
            </a:r>
            <a:endParaRPr lang="en-US" dirty="0"/>
          </a:p>
          <a:p>
            <a:r>
              <a:rPr lang="en-US" dirty="0" smtClean="0"/>
              <a:t>Scope are created from the $</a:t>
            </a:r>
            <a:r>
              <a:rPr lang="en-US" dirty="0" err="1" smtClean="0"/>
              <a:t>rootScope</a:t>
            </a:r>
            <a:r>
              <a:rPr lang="en-US" dirty="0" smtClean="0"/>
              <a:t> which is manufactured when our main module is loaded.</a:t>
            </a:r>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Conclusion</a:t>
            </a:r>
            <a:endParaRPr lang="en-US" dirty="0"/>
          </a:p>
        </p:txBody>
      </p:sp>
      <p:sp>
        <p:nvSpPr>
          <p:cNvPr id="3" name="Content Placeholder 2"/>
          <p:cNvSpPr>
            <a:spLocks noGrp="1"/>
          </p:cNvSpPr>
          <p:nvPr>
            <p:ph idx="1"/>
          </p:nvPr>
        </p:nvSpPr>
        <p:spPr/>
        <p:txBody>
          <a:bodyPr/>
          <a:lstStyle/>
          <a:p>
            <a:r>
              <a:rPr lang="en-US" dirty="0" smtClean="0"/>
              <a:t>In this chapter we reviewed how Filters can be used for limiting, ordering, and formatting our data. </a:t>
            </a:r>
            <a:endParaRPr lang="en-US" dirty="0"/>
          </a:p>
          <a:p>
            <a:r>
              <a:rPr lang="en-US" dirty="0" smtClean="0"/>
              <a:t>Angular provides some stock filters for us to use and are really helpful for doing basic filtering</a:t>
            </a:r>
            <a:endParaRPr lang="en-US" dirty="0"/>
          </a:p>
          <a:p>
            <a:pPr lvl="1"/>
            <a:r>
              <a:rPr lang="en-US" dirty="0" smtClean="0"/>
              <a:t>These filters can be used both in our views as well as our controllers</a:t>
            </a:r>
            <a:endParaRPr lang="en-US" dirty="0"/>
          </a:p>
          <a:p>
            <a:r>
              <a:rPr lang="en-US" dirty="0" smtClean="0"/>
              <a:t>We can also develop our own filters if we are trying to do work that we’d like to do above and beyond the stock filters</a:t>
            </a:r>
          </a:p>
          <a:p>
            <a:pPr lvl="1"/>
            <a:r>
              <a:rPr lang="en-US" dirty="0" smtClean="0"/>
              <a:t>These filters can be local or reused across other modules.</a:t>
            </a:r>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22331</TotalTime>
  <Words>18505</Words>
  <Application>Microsoft Macintosh PowerPoint</Application>
  <PresentationFormat>Widescreen</PresentationFormat>
  <Paragraphs>2099</Paragraphs>
  <Slides>242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242</vt:i4>
      </vt:variant>
    </vt:vector>
  </HeadingPairs>
  <TitlesOfParts>
    <vt:vector size="248"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Table Of Contents</vt:lpstr>
      <vt:lpstr>Chapter 1: 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Chapter 1: 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Chapter 2: Conclusion</vt:lpstr>
      <vt:lpstr>Chapter 3: 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Chapter 3: Conclusion</vt:lpstr>
      <vt:lpstr>Scope</vt:lpstr>
      <vt:lpstr>Scope: Hierarchy </vt:lpstr>
      <vt:lpstr>Scope Events</vt:lpstr>
      <vt:lpstr>Scope Messaging</vt:lpstr>
      <vt:lpstr>What Happened</vt:lpstr>
      <vt:lpstr>LAB</vt:lpstr>
      <vt:lpstr>Watches</vt:lpstr>
      <vt:lpstr>Chapter 4: Conclusion</vt:lpstr>
      <vt:lpstr>Chapter 5 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Chapter 5: Conclusion</vt:lpstr>
      <vt:lpstr>Chapter 6: 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Chapter 6: Conclusion</vt:lpstr>
      <vt:lpstr>Chapter 7: 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Chapter 7: Conclusion</vt:lpstr>
      <vt:lpstr>Chapter 8: 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 Chapter 8 Conclusion</vt:lpstr>
      <vt:lpstr>Chapter 9: 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Chapter 9: Conclusion</vt:lpstr>
      <vt:lpstr>Chapter 10: 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Chapter 10: Conclusion</vt:lpstr>
      <vt:lpstr>Chapter 11: 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Chapter 11: Conclusion</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656</cp:revision>
  <cp:lastPrinted>2016-03-01T14:04:19Z</cp:lastPrinted>
  <dcterms:created xsi:type="dcterms:W3CDTF">2016-02-23T15:02:29Z</dcterms:created>
  <dcterms:modified xsi:type="dcterms:W3CDTF">2016-03-22T19:43:30Z</dcterms:modified>
</cp:coreProperties>
</file>