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sldIdLst>
    <p:sldId id="256" r:id="rId2"/>
    <p:sldId id="269" r:id="rId3"/>
    <p:sldId id="258" r:id="rId4"/>
    <p:sldId id="274" r:id="rId5"/>
    <p:sldId id="275" r:id="rId6"/>
    <p:sldId id="259" r:id="rId7"/>
    <p:sldId id="276" r:id="rId8"/>
    <p:sldId id="262" r:id="rId9"/>
    <p:sldId id="263" r:id="rId10"/>
    <p:sldId id="264" r:id="rId11"/>
    <p:sldId id="271" r:id="rId12"/>
    <p:sldId id="273" r:id="rId13"/>
    <p:sldId id="272" r:id="rId14"/>
    <p:sldId id="265" r:id="rId15"/>
    <p:sldId id="267" r:id="rId16"/>
    <p:sldId id="268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Bechtold" initials="SB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7"/>
    <p:restoredTop sz="93632"/>
  </p:normalViewPr>
  <p:slideViewPr>
    <p:cSldViewPr snapToGrid="0" snapToObjects="1">
      <p:cViewPr>
        <p:scale>
          <a:sx n="100" d="100"/>
          <a:sy n="100" d="100"/>
        </p:scale>
        <p:origin x="14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7621-8453-0445-99B1-ACD675B5F8A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A8B-4C3B-9C46-9281-F5EB1FED47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289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7621-8453-0445-99B1-ACD675B5F8A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A8B-4C3B-9C46-9281-F5EB1FE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6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7621-8453-0445-99B1-ACD675B5F8A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A8B-4C3B-9C46-9281-F5EB1FE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09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7621-8453-0445-99B1-ACD675B5F8A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A8B-4C3B-9C46-9281-F5EB1FE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7621-8453-0445-99B1-ACD675B5F8A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A8B-4C3B-9C46-9281-F5EB1FED47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00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7621-8453-0445-99B1-ACD675B5F8A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A8B-4C3B-9C46-9281-F5EB1FE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4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7621-8453-0445-99B1-ACD675B5F8A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A8B-4C3B-9C46-9281-F5EB1FE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2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7621-8453-0445-99B1-ACD675B5F8A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A8B-4C3B-9C46-9281-F5EB1FE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0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7621-8453-0445-99B1-ACD675B5F8A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A8B-4C3B-9C46-9281-F5EB1FE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88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547621-8453-0445-99B1-ACD675B5F8A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835A8B-4C3B-9C46-9281-F5EB1FE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40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7621-8453-0445-99B1-ACD675B5F8A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A8B-4C3B-9C46-9281-F5EB1FE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8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547621-8453-0445-99B1-ACD675B5F8A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835A8B-4C3B-9C46-9281-F5EB1FED47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27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domvc.com/" TargetMode="External"/><Relationship Id="rId3" Type="http://schemas.openxmlformats.org/officeDocument/2006/relationships/hyperlink" Target="https://en.wikipedia.org/wiki/Model&#8211;view&#8211;controll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js.org/" TargetMode="External"/><Relationship Id="rId3" Type="http://schemas.openxmlformats.org/officeDocument/2006/relationships/hyperlink" Target="https://code.angularjs.org/1.4.8/docs/api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webstorm/)" TargetMode="External"/><Relationship Id="rId4" Type="http://schemas.openxmlformats.org/officeDocument/2006/relationships/hyperlink" Target="https://atom.io)/" TargetMode="External"/><Relationship Id="rId5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visualstudio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better way to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As JavaScript interpreters have become more powerful they have enabled the possibility of leveraging design paradigms such as Model View Controller (MVC).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What is Model View Controller?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Model = Data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View = What your user sees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Controller = Glue that binds the view to the model and the model to the view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There are a number of JavaScript MVC frameworks you can check them out at: </a:t>
            </a:r>
            <a:r>
              <a:rPr lang="en-US" dirty="0" smtClean="0">
                <a:hlinkClick r:id="rId2"/>
              </a:rPr>
              <a:t>http://todomvc.com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More on MVC: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en.wikipedia.org/wiki/Model–view–controller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Dependency Injection is, essentially, satisfying your binding your implementations at run time rather than compile time.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Relies on interfaces or contracts being established between the consumers of the dependency as well as the implementation of the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Dependency has been traditionally used in strongly typed languages (Java, C#)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While it may not seem to be an inherent best practice to a scripting language </a:t>
            </a:r>
            <a:r>
              <a:rPr lang="en-US" dirty="0" err="1" smtClean="0"/>
              <a:t>Angular’s</a:t>
            </a:r>
            <a:r>
              <a:rPr lang="en-US" dirty="0" smtClean="0"/>
              <a:t> architectural design makes good use of this technique.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Dependency Injection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9395" y="2881312"/>
            <a:ext cx="13335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17595" y="2262187"/>
            <a:ext cx="1333500" cy="774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842895" y="2649537"/>
            <a:ext cx="774700" cy="61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151880" y="2881312"/>
            <a:ext cx="13335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593580" y="3839527"/>
            <a:ext cx="1333500" cy="774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06080" y="2881312"/>
            <a:ext cx="1333500" cy="774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7485380" y="3268662"/>
            <a:ext cx="52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0"/>
            <a:endCxn id="13" idx="3"/>
          </p:cNvCxnSpPr>
          <p:nvPr/>
        </p:nvCxnSpPr>
        <p:spPr>
          <a:xfrm flipH="1" flipV="1">
            <a:off x="9339580" y="3268662"/>
            <a:ext cx="920750" cy="57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593580" y="1989137"/>
            <a:ext cx="1333500" cy="774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2"/>
            <a:endCxn id="13" idx="3"/>
          </p:cNvCxnSpPr>
          <p:nvPr/>
        </p:nvCxnSpPr>
        <p:spPr>
          <a:xfrm flipH="1">
            <a:off x="9339580" y="2763837"/>
            <a:ext cx="920750" cy="50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617595" y="3530917"/>
            <a:ext cx="1333500" cy="774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B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" idx="3"/>
            <a:endCxn id="42" idx="1"/>
          </p:cNvCxnSpPr>
          <p:nvPr/>
        </p:nvCxnSpPr>
        <p:spPr>
          <a:xfrm>
            <a:off x="2842895" y="3268662"/>
            <a:ext cx="774700" cy="64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16025" y="4941747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time a new service is created the consumer must be made aware which means the consumer must </a:t>
            </a:r>
            <a:r>
              <a:rPr lang="en-US" smtClean="0"/>
              <a:t>be recompiled </a:t>
            </a:r>
            <a:r>
              <a:rPr lang="en-US" dirty="0" smtClean="0"/>
              <a:t>and redeployed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51830" y="4941747"/>
            <a:ext cx="517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time a new service is created the consumer can continue to operate unaffected. This enables the services to be swapped at runtime rather than compile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err="1" smtClean="0"/>
              <a:t>AngularJS</a:t>
            </a:r>
            <a:r>
              <a:rPr lang="en-US" dirty="0" smtClean="0"/>
              <a:t> is an open source JavaScript framework that was originally created by a couple of Google </a:t>
            </a:r>
            <a:r>
              <a:rPr lang="en-US" dirty="0"/>
              <a:t>Engineers (</a:t>
            </a:r>
            <a:r>
              <a:rPr lang="en-US" dirty="0" err="1"/>
              <a:t>Miško</a:t>
            </a:r>
            <a:r>
              <a:rPr lang="en-US" dirty="0"/>
              <a:t> </a:t>
            </a:r>
            <a:r>
              <a:rPr lang="en-US" dirty="0" err="1"/>
              <a:t>Hevery</a:t>
            </a:r>
            <a:r>
              <a:rPr lang="en-US" dirty="0"/>
              <a:t> and Adam </a:t>
            </a:r>
            <a:r>
              <a:rPr lang="en-US" dirty="0" err="1" smtClean="0"/>
              <a:t>Abrons</a:t>
            </a:r>
            <a:r>
              <a:rPr lang="en-US" dirty="0" smtClean="0"/>
              <a:t>).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It is licensed under the MIT License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Angular is a JavaScript based client side MVC implementation.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Dependency Injection to the Core 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Each and every dependency is satisfied through </a:t>
            </a:r>
            <a:r>
              <a:rPr lang="en-US" dirty="0" err="1" smtClean="0"/>
              <a:t>Angular’s</a:t>
            </a:r>
            <a:r>
              <a:rPr lang="en-US" dirty="0" smtClean="0"/>
              <a:t> injector service.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Strong Object Oriented (OO) concepts and paradigms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Supports light name spacing and modularity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71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For starters it’s a clean, simple, and straight forward framework that doesn’t have a tremendous learning curve.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Great separation of concerns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Insanely modular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It has some amazing features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Two-way model binding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Dependency Injection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Solid support for Asynchronous Transactions and </a:t>
            </a:r>
            <a:r>
              <a:rPr lang="en-US" dirty="0" err="1" smtClean="0"/>
              <a:t>RESTful</a:t>
            </a:r>
            <a:r>
              <a:rPr lang="en-US" dirty="0" smtClean="0"/>
              <a:t> services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Past that</a:t>
            </a:r>
            <a:r>
              <a:rPr lang="is-IS" dirty="0" smtClean="0"/>
              <a:t>… You can customize mostly all of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Version: 1.4.8 </a:t>
            </a:r>
          </a:p>
          <a:p>
            <a:pPr>
              <a:buFont typeface="Arial" charset="0"/>
              <a:buChar char="•"/>
            </a:pPr>
            <a:r>
              <a:rPr lang="en-US" dirty="0"/>
              <a:t>Website: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angularjs.org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API Docs: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code.angularjs.org/1.4.8/docs/api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the Client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45734"/>
            <a:ext cx="5745480" cy="402336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Browser</a:t>
            </a:r>
            <a:r>
              <a:rPr lang="en-US" dirty="0" smtClean="0"/>
              <a:t> – This is the native application that interprets the final HTML and CSS and displays it to the user. </a:t>
            </a:r>
          </a:p>
          <a:p>
            <a:pPr marL="0" indent="0">
              <a:buNone/>
            </a:pPr>
            <a:r>
              <a:rPr lang="en-US" b="1" dirty="0" smtClean="0"/>
              <a:t>HTML –</a:t>
            </a:r>
            <a:r>
              <a:rPr lang="en-US" dirty="0" smtClean="0"/>
              <a:t> The XML based markup that describes how elements should be related and nested to the browser </a:t>
            </a:r>
          </a:p>
          <a:p>
            <a:pPr marL="0" indent="0">
              <a:buNone/>
            </a:pPr>
            <a:r>
              <a:rPr lang="en-US" b="1" dirty="0" smtClean="0"/>
              <a:t>CSS – </a:t>
            </a:r>
            <a:r>
              <a:rPr lang="en-US" dirty="0" smtClean="0"/>
              <a:t>Describes how elements should be styled or appear based on how classes have been applied to elements within the HTML markup</a:t>
            </a:r>
          </a:p>
          <a:p>
            <a:pPr marL="0" indent="0">
              <a:buNone/>
            </a:pPr>
            <a:r>
              <a:rPr lang="en-US" b="1" dirty="0" smtClean="0"/>
              <a:t>DOM –</a:t>
            </a:r>
            <a:r>
              <a:rPr lang="en-US" dirty="0" smtClean="0"/>
              <a:t> The browser generated programmatic model that enables JavaScript to influence the markup</a:t>
            </a:r>
          </a:p>
          <a:p>
            <a:pPr marL="0" indent="0">
              <a:buNone/>
            </a:pPr>
            <a:r>
              <a:rPr lang="en-US" b="1" dirty="0" smtClean="0"/>
              <a:t>JavaScript –</a:t>
            </a:r>
            <a:r>
              <a:rPr lang="en-US" dirty="0" smtClean="0"/>
              <a:t> Scripting language used to alter state or manipulate the client.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97280" y="2251924"/>
            <a:ext cx="3759200" cy="3210980"/>
            <a:chOff x="4546600" y="2308016"/>
            <a:chExt cx="3759200" cy="3210980"/>
          </a:xfrm>
        </p:grpSpPr>
        <p:sp>
          <p:nvSpPr>
            <p:cNvPr id="4" name="Rectangle 3"/>
            <p:cNvSpPr/>
            <p:nvPr/>
          </p:nvSpPr>
          <p:spPr>
            <a:xfrm>
              <a:off x="4546600" y="4234604"/>
              <a:ext cx="1879600" cy="6421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426200" y="4234604"/>
              <a:ext cx="1879600" cy="6421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46600" y="3592408"/>
              <a:ext cx="3759200" cy="6421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Document Object Model (DOM)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46600" y="2308016"/>
              <a:ext cx="3759200" cy="642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AngularJS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46600" y="2950212"/>
              <a:ext cx="3759200" cy="64219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JavaScript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46600" y="4876800"/>
              <a:ext cx="3759200" cy="64219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25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Setup 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Angular doesn’t require a ton of stuff to get started.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First you’ll need to include the </a:t>
            </a:r>
            <a:r>
              <a:rPr lang="en-US" dirty="0" err="1" smtClean="0"/>
              <a:t>AngularJS</a:t>
            </a:r>
            <a:r>
              <a:rPr lang="en-US" dirty="0" smtClean="0"/>
              <a:t> script into your html by way of a </a:t>
            </a:r>
            <a:r>
              <a:rPr lang="en-US" b="1" dirty="0" smtClean="0"/>
              <a:t>&lt;script /&gt; </a:t>
            </a:r>
            <a:r>
              <a:rPr lang="en-US" dirty="0" smtClean="0"/>
              <a:t>tag.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Then, in the opening </a:t>
            </a:r>
            <a:r>
              <a:rPr lang="en-US" b="1" dirty="0" smtClean="0"/>
              <a:t>&lt;html&gt;</a:t>
            </a:r>
            <a:r>
              <a:rPr lang="en-US" dirty="0" smtClean="0"/>
              <a:t> tag, you will need to add the </a:t>
            </a:r>
            <a:r>
              <a:rPr lang="en-US" b="1" dirty="0" smtClean="0"/>
              <a:t>“ng-app”</a:t>
            </a:r>
            <a:r>
              <a:rPr lang="en-US" dirty="0" smtClean="0"/>
              <a:t> attribute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This tells angular which element in your markup is the enclosing scope element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And now we’re ready to build our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8430" lvl="0" indent="-484318" defTabSz="99276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+mj-lt"/>
              <a:buAutoNum type="arabicPeriod"/>
              <a:tabLst>
                <a:tab pos="198553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558430" lvl="0" indent="-484318" defTabSz="99276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+mj-lt"/>
              <a:buAutoNum type="arabicPeriod"/>
              <a:tabLst>
                <a:tab pos="198553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ng-app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558430" lvl="0" indent="-484318" defTabSz="99276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+mj-lt"/>
              <a:buAutoNum type="arabicPeriod"/>
              <a:tabLst>
                <a:tab pos="198553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558430" lvl="0" indent="-484318" defTabSz="99276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+mj-lt"/>
              <a:buAutoNum type="arabicPeriod"/>
              <a:tabLst>
                <a:tab pos="198553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&lt;title&gt;Standard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index.html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file for Angular&lt;/title&gt;</a:t>
            </a:r>
          </a:p>
          <a:p>
            <a:pPr marL="558430" lvl="0" indent="-484318" defTabSz="99276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+mj-lt"/>
              <a:buAutoNum type="arabicPeriod"/>
              <a:tabLst>
                <a:tab pos="198553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&lt;script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="/common/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/angular/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angular.js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"&gt;&lt;/script&gt;</a:t>
            </a:r>
          </a:p>
          <a:p>
            <a:pPr marL="558430" lvl="0" indent="-484318" defTabSz="99276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+mj-lt"/>
              <a:buAutoNum type="arabicPeriod"/>
              <a:tabLst>
                <a:tab pos="198553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558430" lvl="0" indent="-484318" defTabSz="99276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+mj-lt"/>
              <a:buAutoNum type="arabicPeriod"/>
              <a:tabLst>
                <a:tab pos="198553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558430" lvl="0" indent="-484318" defTabSz="99276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+mj-lt"/>
              <a:buAutoNum type="arabicPeriod"/>
              <a:tabLst>
                <a:tab pos="198553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558430" lvl="0" indent="-484318" defTabSz="99276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+mj-lt"/>
              <a:buAutoNum type="arabicPeriod"/>
              <a:tabLst>
                <a:tab pos="198553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 smtClean="0"/>
              <a:t>Getting Started</a:t>
            </a:r>
            <a:endParaRPr lang="en-US" dirty="0"/>
          </a:p>
          <a:p>
            <a:pPr lvl="1"/>
            <a:r>
              <a:rPr lang="en-US" dirty="0" smtClean="0"/>
              <a:t>Expectations/Assumptions</a:t>
            </a:r>
            <a:endParaRPr lang="en-US" dirty="0"/>
          </a:p>
          <a:p>
            <a:pPr lvl="1"/>
            <a:r>
              <a:rPr lang="en-US" dirty="0" smtClean="0"/>
              <a:t>Ground Rules</a:t>
            </a:r>
          </a:p>
          <a:p>
            <a:pPr lvl="1"/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0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Some kind of code editor or IDE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Visual Studio Code: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code.visualstudio.com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WebStorm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://www.jetbrains.com/webstorm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Atom: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atom.io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/>
              <a:t>Sublime: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www.sublimetext.com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A HTML5 Web browser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Firefox 14.x or greater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Chrome 17.x or greater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Internet Explorer 10.x or greater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Node.js</a:t>
            </a:r>
            <a:r>
              <a:rPr lang="en-US" dirty="0" smtClean="0"/>
              <a:t> v0.10.32 or greater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MongoDB</a:t>
            </a:r>
            <a:r>
              <a:rPr lang="en-US" dirty="0" smtClean="0"/>
              <a:t> v 2.4 or greater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You have basic familiarity with HTML (Hyper-Text Markup Language) and CSS (Cascading Style Sheets). 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You understand file structure and basic elements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&lt; html /&gt; &lt;body /&gt; &lt;div /&gt; </a:t>
            </a:r>
            <a:r>
              <a:rPr lang="en-US" dirty="0" err="1" smtClean="0"/>
              <a:t>etc</a:t>
            </a:r>
            <a:r>
              <a:rPr lang="is-IS" dirty="0" smtClean="0"/>
              <a:t>… 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Inline Styles, classes, document styles, and external Style references</a:t>
            </a:r>
          </a:p>
          <a:p>
            <a:pPr>
              <a:buFont typeface="Arial" charset="0"/>
              <a:buChar char="•"/>
            </a:pPr>
            <a:r>
              <a:rPr lang="is-IS" dirty="0" smtClean="0"/>
              <a:t>You have a basic understand of JavaScript and it’s role within a client side application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The basics of the langauge; variable and function definitions.</a:t>
            </a:r>
          </a:p>
          <a:p>
            <a:pPr>
              <a:buFont typeface="Arial" charset="0"/>
              <a:buChar char="•"/>
            </a:pPr>
            <a:r>
              <a:rPr lang="is-IS" dirty="0" smtClean="0"/>
              <a:t>You have a basic understanding of MVC (Model View Controller) and Dependency Injection (DI)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Expectations/Goals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Following this class you should have a fundamental understanding of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How it works to help you better rich and more accurate front end applications to your end users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What the different components and modules are meant to do and how you can use them to your advantage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Why you would want to use </a:t>
            </a:r>
            <a:r>
              <a:rPr lang="en-US" dirty="0" err="1" smtClean="0"/>
              <a:t>AngularJS</a:t>
            </a:r>
            <a:r>
              <a:rPr lang="en-US" dirty="0" smtClean="0"/>
              <a:t> as opposed to other MVC frameworks and legacy </a:t>
            </a:r>
            <a:r>
              <a:rPr lang="en-US" dirty="0" err="1" smtClean="0"/>
              <a:t>Javascript</a:t>
            </a:r>
            <a:r>
              <a:rPr lang="en-US" dirty="0" smtClean="0"/>
              <a:t> Frameworks.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Can you read the slides? Can you hear me? Are you getting the examples done in enough time? Are we moving too fast?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We’re here today for you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Ask Questions and I’ll do my best to answer them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If time doesn’t permit to address your question on the spot I will follow up with you either during breaks or labs to better work through your question. 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You are not the only one here.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Please </a:t>
            </a:r>
            <a:r>
              <a:rPr lang="en-US" dirty="0"/>
              <a:t>be </a:t>
            </a:r>
            <a:r>
              <a:rPr lang="en-US" dirty="0" smtClean="0"/>
              <a:t>courteous to those around and you keeping in mind they are also trying to learn and that everyone learns at their own pace.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Should you need to excuse yourself please do so as quickly and as silently as possible.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 lvl="1">
              <a:buFont typeface="Wingdings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01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We have a lot of content to cover in a very limited amount of time to do so. (Roughly 75-100 slides per day)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will look to start at 9:00A each morning.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will look to break 5-10 minutes each hour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will also look to take 60 minutes for lunch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Please do your best to start and return as promptly as possible so that we can get through this material.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</a:p>
          <a:p>
            <a:pPr lvl="1"/>
            <a:r>
              <a:rPr lang="en-US" dirty="0" smtClean="0"/>
              <a:t>Brief History of JavaScript</a:t>
            </a:r>
          </a:p>
          <a:p>
            <a:pPr lvl="1"/>
            <a:r>
              <a:rPr lang="en-US" dirty="0" smtClean="0"/>
              <a:t>Some Design Concepts</a:t>
            </a:r>
          </a:p>
          <a:p>
            <a:pPr lvl="2"/>
            <a:r>
              <a:rPr lang="en-US" dirty="0" smtClean="0"/>
              <a:t>Model View Controller (MVC)</a:t>
            </a:r>
          </a:p>
          <a:p>
            <a:pPr lvl="2"/>
            <a:r>
              <a:rPr lang="en-US" dirty="0" smtClean="0"/>
              <a:t>Dependency Injection (DI)</a:t>
            </a:r>
          </a:p>
          <a:p>
            <a:pPr lvl="1"/>
            <a:r>
              <a:rPr lang="en-US" dirty="0"/>
              <a:t>What is Angular? </a:t>
            </a:r>
            <a:r>
              <a:rPr lang="en-US" dirty="0" smtClean="0"/>
              <a:t>And Why?</a:t>
            </a:r>
          </a:p>
          <a:p>
            <a:pPr lvl="1"/>
            <a:r>
              <a:rPr lang="en-US" dirty="0" smtClean="0"/>
              <a:t>Setting up our first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JavaScript came into being to create a cleaner and richer client experience.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JavaScript interpreters are browser specific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WebKit</a:t>
            </a:r>
            <a:r>
              <a:rPr lang="en-US" dirty="0" smtClean="0"/>
              <a:t>, Google V8, </a:t>
            </a:r>
            <a:r>
              <a:rPr lang="en-US" dirty="0"/>
              <a:t>Chakra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Over the last decade there have been a number of different client libraries built on top of JavaScript to enable quicker development and target multiple browsers.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Ex: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Backbone.js</a:t>
            </a:r>
            <a:r>
              <a:rPr lang="en-US" dirty="0" smtClean="0"/>
              <a:t>, Dojo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JavasScript</a:t>
            </a:r>
            <a:r>
              <a:rPr lang="en-US" dirty="0" smtClean="0"/>
              <a:t> is quickly becoming, if not already, the most popular programming language in the world.</a:t>
            </a:r>
          </a:p>
        </p:txBody>
      </p:sp>
    </p:spTree>
    <p:extLst>
      <p:ext uri="{BB962C8B-B14F-4D97-AF65-F5344CB8AC3E}">
        <p14:creationId xmlns:p14="http://schemas.microsoft.com/office/powerpoint/2010/main" val="5518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</TotalTime>
  <Words>1146</Words>
  <Application>Microsoft Macintosh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Courier New</vt:lpstr>
      <vt:lpstr>Wingdings</vt:lpstr>
      <vt:lpstr>Arial</vt:lpstr>
      <vt:lpstr>Retrospect</vt:lpstr>
      <vt:lpstr>Angular</vt:lpstr>
      <vt:lpstr>Setup</vt:lpstr>
      <vt:lpstr>Getting Started</vt:lpstr>
      <vt:lpstr>Assumptions</vt:lpstr>
      <vt:lpstr>Expectations/Goals</vt:lpstr>
      <vt:lpstr>Ground Rules</vt:lpstr>
      <vt:lpstr>Agenda </vt:lpstr>
      <vt:lpstr>Introduction</vt:lpstr>
      <vt:lpstr>A Brief History in JavaScript</vt:lpstr>
      <vt:lpstr>MVC Frameworks</vt:lpstr>
      <vt:lpstr>Dependency Injection</vt:lpstr>
      <vt:lpstr> Dependency Injection Visualized</vt:lpstr>
      <vt:lpstr>What is AngularJS</vt:lpstr>
      <vt:lpstr>Why Angular?</vt:lpstr>
      <vt:lpstr>Our Focus</vt:lpstr>
      <vt:lpstr>Anatomy of the Client</vt:lpstr>
      <vt:lpstr>Let’s Setup Our app</vt:lpstr>
      <vt:lpstr>Sample 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Stephen Bechtold</dc:creator>
  <cp:lastModifiedBy>Stephen Bechtold</cp:lastModifiedBy>
  <cp:revision>15</cp:revision>
  <dcterms:created xsi:type="dcterms:W3CDTF">2016-02-23T15:02:29Z</dcterms:created>
  <dcterms:modified xsi:type="dcterms:W3CDTF">2016-02-23T17:01:14Z</dcterms:modified>
</cp:coreProperties>
</file>