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2"/>
  </p:notesMasterIdLst>
  <p:handoutMasterIdLst>
    <p:handoutMasterId r:id="rId243"/>
  </p:handoutMasterIdLst>
  <p:sldIdLst>
    <p:sldId id="256" r:id="rId2"/>
    <p:sldId id="269" r:id="rId3"/>
    <p:sldId id="258" r:id="rId4"/>
    <p:sldId id="276" r:id="rId5"/>
    <p:sldId id="259" r:id="rId6"/>
    <p:sldId id="274" r:id="rId7"/>
    <p:sldId id="275" r:id="rId8"/>
    <p:sldId id="505" r:id="rId9"/>
    <p:sldId id="506" r:id="rId10"/>
    <p:sldId id="507" r:id="rId11"/>
    <p:sldId id="262" r:id="rId12"/>
    <p:sldId id="263" r:id="rId13"/>
    <p:sldId id="508" r:id="rId14"/>
    <p:sldId id="264" r:id="rId15"/>
    <p:sldId id="271" r:id="rId16"/>
    <p:sldId id="273" r:id="rId17"/>
    <p:sldId id="272" r:id="rId18"/>
    <p:sldId id="265" r:id="rId19"/>
    <p:sldId id="267" r:id="rId20"/>
    <p:sldId id="268"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19" r:id="rId37"/>
    <p:sldId id="292" r:id="rId38"/>
    <p:sldId id="298" r:id="rId39"/>
    <p:sldId id="293" r:id="rId40"/>
    <p:sldId id="294" r:id="rId41"/>
    <p:sldId id="295" r:id="rId42"/>
    <p:sldId id="296" r:id="rId43"/>
    <p:sldId id="503" r:id="rId44"/>
    <p:sldId id="297" r:id="rId45"/>
    <p:sldId id="299" r:id="rId46"/>
    <p:sldId id="300" r:id="rId47"/>
    <p:sldId id="304" r:id="rId48"/>
    <p:sldId id="301" r:id="rId49"/>
    <p:sldId id="302" r:id="rId50"/>
    <p:sldId id="303" r:id="rId51"/>
    <p:sldId id="305" r:id="rId52"/>
    <p:sldId id="306" r:id="rId53"/>
    <p:sldId id="307" r:id="rId54"/>
    <p:sldId id="308" r:id="rId55"/>
    <p:sldId id="309" r:id="rId56"/>
    <p:sldId id="310" r:id="rId57"/>
    <p:sldId id="311" r:id="rId58"/>
    <p:sldId id="312" r:id="rId59"/>
    <p:sldId id="313" r:id="rId60"/>
    <p:sldId id="509" r:id="rId61"/>
    <p:sldId id="314" r:id="rId62"/>
    <p:sldId id="315" r:id="rId63"/>
    <p:sldId id="316" r:id="rId64"/>
    <p:sldId id="317" r:id="rId65"/>
    <p:sldId id="320" r:id="rId66"/>
    <p:sldId id="321" r:id="rId67"/>
    <p:sldId id="323" r:id="rId68"/>
    <p:sldId id="322" r:id="rId69"/>
    <p:sldId id="324" r:id="rId70"/>
    <p:sldId id="325" r:id="rId71"/>
    <p:sldId id="326" r:id="rId72"/>
    <p:sldId id="327" r:id="rId73"/>
    <p:sldId id="318" r:id="rId74"/>
    <p:sldId id="328" r:id="rId75"/>
    <p:sldId id="504" r:id="rId76"/>
    <p:sldId id="332" r:id="rId77"/>
    <p:sldId id="329" r:id="rId78"/>
    <p:sldId id="330" r:id="rId79"/>
    <p:sldId id="331" r:id="rId80"/>
    <p:sldId id="333" r:id="rId81"/>
    <p:sldId id="334" r:id="rId82"/>
    <p:sldId id="335" r:id="rId83"/>
    <p:sldId id="336" r:id="rId84"/>
    <p:sldId id="337" r:id="rId85"/>
    <p:sldId id="339" r:id="rId86"/>
    <p:sldId id="338" r:id="rId87"/>
    <p:sldId id="341" r:id="rId88"/>
    <p:sldId id="342" r:id="rId89"/>
    <p:sldId id="340" r:id="rId90"/>
    <p:sldId id="343" r:id="rId91"/>
    <p:sldId id="344" r:id="rId92"/>
    <p:sldId id="345" r:id="rId93"/>
    <p:sldId id="346" r:id="rId94"/>
    <p:sldId id="347" r:id="rId95"/>
    <p:sldId id="349" r:id="rId96"/>
    <p:sldId id="352" r:id="rId97"/>
    <p:sldId id="350" r:id="rId98"/>
    <p:sldId id="351" r:id="rId99"/>
    <p:sldId id="353" r:id="rId100"/>
    <p:sldId id="354" r:id="rId101"/>
    <p:sldId id="355" r:id="rId102"/>
    <p:sldId id="356" r:id="rId103"/>
    <p:sldId id="357" r:id="rId104"/>
    <p:sldId id="358" r:id="rId105"/>
    <p:sldId id="367" r:id="rId106"/>
    <p:sldId id="368" r:id="rId107"/>
    <p:sldId id="359" r:id="rId108"/>
    <p:sldId id="360" r:id="rId109"/>
    <p:sldId id="362" r:id="rId110"/>
    <p:sldId id="369" r:id="rId111"/>
    <p:sldId id="363" r:id="rId112"/>
    <p:sldId id="364" r:id="rId113"/>
    <p:sldId id="365" r:id="rId114"/>
    <p:sldId id="370" r:id="rId115"/>
    <p:sldId id="371" r:id="rId116"/>
    <p:sldId id="366" r:id="rId117"/>
    <p:sldId id="372" r:id="rId118"/>
    <p:sldId id="373" r:id="rId119"/>
    <p:sldId id="374" r:id="rId120"/>
    <p:sldId id="375" r:id="rId121"/>
    <p:sldId id="376" r:id="rId122"/>
    <p:sldId id="377" r:id="rId123"/>
    <p:sldId id="479" r:id="rId124"/>
    <p:sldId id="481" r:id="rId125"/>
    <p:sldId id="482" r:id="rId126"/>
    <p:sldId id="484" r:id="rId127"/>
    <p:sldId id="483" r:id="rId128"/>
    <p:sldId id="379" r:id="rId129"/>
    <p:sldId id="386" r:id="rId130"/>
    <p:sldId id="383" r:id="rId131"/>
    <p:sldId id="384" r:id="rId132"/>
    <p:sldId id="385" r:id="rId133"/>
    <p:sldId id="485" r:id="rId134"/>
    <p:sldId id="486" r:id="rId135"/>
    <p:sldId id="488" r:id="rId136"/>
    <p:sldId id="490" r:id="rId137"/>
    <p:sldId id="491" r:id="rId138"/>
    <p:sldId id="492" r:id="rId139"/>
    <p:sldId id="493" r:id="rId140"/>
    <p:sldId id="387" r:id="rId141"/>
    <p:sldId id="380" r:id="rId142"/>
    <p:sldId id="381" r:id="rId143"/>
    <p:sldId id="382" r:id="rId144"/>
    <p:sldId id="487" r:id="rId145"/>
    <p:sldId id="388" r:id="rId146"/>
    <p:sldId id="389" r:id="rId147"/>
    <p:sldId id="390" r:id="rId148"/>
    <p:sldId id="391" r:id="rId149"/>
    <p:sldId id="392" r:id="rId150"/>
    <p:sldId id="393" r:id="rId151"/>
    <p:sldId id="510" r:id="rId152"/>
    <p:sldId id="394" r:id="rId153"/>
    <p:sldId id="395" r:id="rId154"/>
    <p:sldId id="396" r:id="rId155"/>
    <p:sldId id="397" r:id="rId156"/>
    <p:sldId id="398" r:id="rId157"/>
    <p:sldId id="399" r:id="rId158"/>
    <p:sldId id="400" r:id="rId159"/>
    <p:sldId id="401" r:id="rId160"/>
    <p:sldId id="402" r:id="rId161"/>
    <p:sldId id="403" r:id="rId162"/>
    <p:sldId id="404" r:id="rId163"/>
    <p:sldId id="405" r:id="rId164"/>
    <p:sldId id="406" r:id="rId165"/>
    <p:sldId id="407" r:id="rId166"/>
    <p:sldId id="408" r:id="rId167"/>
    <p:sldId id="409" r:id="rId168"/>
    <p:sldId id="495" r:id="rId169"/>
    <p:sldId id="496" r:id="rId170"/>
    <p:sldId id="497" r:id="rId171"/>
    <p:sldId id="498" r:id="rId172"/>
    <p:sldId id="501" r:id="rId173"/>
    <p:sldId id="499" r:id="rId174"/>
    <p:sldId id="502" r:id="rId175"/>
    <p:sldId id="500" r:id="rId176"/>
    <p:sldId id="410" r:id="rId177"/>
    <p:sldId id="411" r:id="rId178"/>
    <p:sldId id="412" r:id="rId179"/>
    <p:sldId id="413" r:id="rId180"/>
    <p:sldId id="414" r:id="rId181"/>
    <p:sldId id="415" r:id="rId182"/>
    <p:sldId id="416" r:id="rId183"/>
    <p:sldId id="417" r:id="rId184"/>
    <p:sldId id="418" r:id="rId185"/>
    <p:sldId id="419" r:id="rId186"/>
    <p:sldId id="420" r:id="rId187"/>
    <p:sldId id="421" r:id="rId188"/>
    <p:sldId id="422" r:id="rId189"/>
    <p:sldId id="423" r:id="rId190"/>
    <p:sldId id="424" r:id="rId191"/>
    <p:sldId id="425" r:id="rId192"/>
    <p:sldId id="426" r:id="rId193"/>
    <p:sldId id="427" r:id="rId194"/>
    <p:sldId id="428" r:id="rId195"/>
    <p:sldId id="429" r:id="rId196"/>
    <p:sldId id="430" r:id="rId197"/>
    <p:sldId id="431" r:id="rId198"/>
    <p:sldId id="432" r:id="rId199"/>
    <p:sldId id="433" r:id="rId200"/>
    <p:sldId id="435" r:id="rId201"/>
    <p:sldId id="437" r:id="rId202"/>
    <p:sldId id="438" r:id="rId203"/>
    <p:sldId id="440" r:id="rId204"/>
    <p:sldId id="441" r:id="rId205"/>
    <p:sldId id="442" r:id="rId206"/>
    <p:sldId id="443" r:id="rId207"/>
    <p:sldId id="444" r:id="rId208"/>
    <p:sldId id="445" r:id="rId209"/>
    <p:sldId id="447" r:id="rId210"/>
    <p:sldId id="448" r:id="rId211"/>
    <p:sldId id="449" r:id="rId212"/>
    <p:sldId id="450" r:id="rId213"/>
    <p:sldId id="451" r:id="rId214"/>
    <p:sldId id="452" r:id="rId215"/>
    <p:sldId id="453" r:id="rId216"/>
    <p:sldId id="454" r:id="rId217"/>
    <p:sldId id="455" r:id="rId218"/>
    <p:sldId id="456" r:id="rId219"/>
    <p:sldId id="460" r:id="rId220"/>
    <p:sldId id="459" r:id="rId221"/>
    <p:sldId id="457" r:id="rId222"/>
    <p:sldId id="458" r:id="rId223"/>
    <p:sldId id="462" r:id="rId224"/>
    <p:sldId id="461" r:id="rId225"/>
    <p:sldId id="463" r:id="rId226"/>
    <p:sldId id="464" r:id="rId227"/>
    <p:sldId id="465" r:id="rId228"/>
    <p:sldId id="466" r:id="rId229"/>
    <p:sldId id="467" r:id="rId230"/>
    <p:sldId id="468" r:id="rId231"/>
    <p:sldId id="469" r:id="rId232"/>
    <p:sldId id="470" r:id="rId233"/>
    <p:sldId id="471" r:id="rId234"/>
    <p:sldId id="472" r:id="rId235"/>
    <p:sldId id="473" r:id="rId236"/>
    <p:sldId id="474" r:id="rId237"/>
    <p:sldId id="475" r:id="rId238"/>
    <p:sldId id="476" r:id="rId239"/>
    <p:sldId id="477" r:id="rId240"/>
    <p:sldId id="478" r:id="rId2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30"/>
    <p:restoredTop sz="86416"/>
  </p:normalViewPr>
  <p:slideViewPr>
    <p:cSldViewPr snapToGrid="0" snapToObjects="1">
      <p:cViewPr>
        <p:scale>
          <a:sx n="80" d="100"/>
          <a:sy n="80" d="100"/>
        </p:scale>
        <p:origin x="2760" y="2440"/>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notesMaster" Target="notesMasters/notesMaster1.xml"/><Relationship Id="rId243" Type="http://schemas.openxmlformats.org/officeDocument/2006/relationships/handoutMaster" Target="handoutMasters/handoutMaster1.xml"/><Relationship Id="rId244" Type="http://schemas.openxmlformats.org/officeDocument/2006/relationships/commentAuthors" Target="commentAuthors.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D33BA-F7FE-3846-90E5-586BB4D95682}" type="datetimeFigureOut">
              <a:rPr lang="en-US" smtClean="0"/>
              <a:t>3/1/16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C15D29-3B79-4446-9F36-91ED3E213BB6}" type="slidenum">
              <a:rPr lang="en-US" smtClean="0"/>
              <a:t>‹#›</a:t>
            </a:fld>
            <a:endParaRPr lang="en-US"/>
          </a:p>
        </p:txBody>
      </p:sp>
    </p:spTree>
    <p:extLst>
      <p:ext uri="{BB962C8B-B14F-4D97-AF65-F5344CB8AC3E}">
        <p14:creationId xmlns:p14="http://schemas.microsoft.com/office/powerpoint/2010/main" val="1387831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2/29/16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63</a:t>
            </a:fld>
            <a:endParaRPr lang="en-US"/>
          </a:p>
        </p:txBody>
      </p:sp>
    </p:spTree>
    <p:extLst>
      <p:ext uri="{BB962C8B-B14F-4D97-AF65-F5344CB8AC3E}">
        <p14:creationId xmlns:p14="http://schemas.microsoft.com/office/powerpoint/2010/main" val="136764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88</a:t>
            </a:fld>
            <a:endParaRPr lang="en-US"/>
          </a:p>
        </p:txBody>
      </p:sp>
    </p:spTree>
    <p:extLst>
      <p:ext uri="{BB962C8B-B14F-4D97-AF65-F5344CB8AC3E}">
        <p14:creationId xmlns:p14="http://schemas.microsoft.com/office/powerpoint/2010/main" val="835959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117</a:t>
            </a:fld>
            <a:endParaRPr lang="en-US"/>
          </a:p>
        </p:txBody>
      </p:sp>
    </p:spTree>
    <p:extLst>
      <p:ext uri="{BB962C8B-B14F-4D97-AF65-F5344CB8AC3E}">
        <p14:creationId xmlns:p14="http://schemas.microsoft.com/office/powerpoint/2010/main" val="841247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a:t>
            </a:r>
            <a:r>
              <a:rPr lang="en-US" baseline="0" dirty="0" err="1" smtClean="0"/>
              <a:t>provide.factory</a:t>
            </a:r>
            <a:r>
              <a:rPr lang="en-US" baseline="0" dirty="0" smtClean="0"/>
              <a:t> in both</a:t>
            </a:r>
          </a:p>
          <a:p>
            <a:r>
              <a:rPr lang="en-US" baseline="0" dirty="0" smtClean="0"/>
              <a:t>Takes 2 </a:t>
            </a:r>
            <a:r>
              <a:rPr lang="en-US" baseline="0" dirty="0" err="1" smtClean="0"/>
              <a:t>args</a:t>
            </a:r>
            <a:endParaRPr lang="en-US" baseline="0" dirty="0" smtClean="0"/>
          </a:p>
          <a:p>
            <a:endParaRPr lang="en-US" baseline="0" dirty="0" smtClean="0"/>
          </a:p>
          <a:p>
            <a:r>
              <a:rPr lang="en-US" baseline="0" dirty="0" smtClean="0"/>
              <a:t>Provider should only do what is needed</a:t>
            </a:r>
          </a:p>
          <a:p>
            <a:endParaRPr lang="en-US" baseline="0" dirty="0" smtClean="0"/>
          </a:p>
          <a:p>
            <a:r>
              <a:rPr lang="en-US" baseline="0" dirty="0" smtClean="0"/>
              <a:t>(demo) &gt; Underscore format</a:t>
            </a:r>
          </a:p>
        </p:txBody>
      </p:sp>
      <p:sp>
        <p:nvSpPr>
          <p:cNvPr id="4" name="Slide Number Placeholder 3"/>
          <p:cNvSpPr>
            <a:spLocks noGrp="1"/>
          </p:cNvSpPr>
          <p:nvPr>
            <p:ph type="sldNum" sz="quarter" idx="10"/>
          </p:nvPr>
        </p:nvSpPr>
        <p:spPr/>
        <p:txBody>
          <a:bodyPr/>
          <a:lstStyle/>
          <a:p>
            <a:fld id="{96E0C481-39FA-644C-9AAA-5FF319C01BC2}" type="slidenum">
              <a:rPr lang="en-US" smtClean="0"/>
              <a:t>171</a:t>
            </a:fld>
            <a:endParaRPr lang="en-US"/>
          </a:p>
        </p:txBody>
      </p:sp>
    </p:spTree>
    <p:extLst>
      <p:ext uri="{BB962C8B-B14F-4D97-AF65-F5344CB8AC3E}">
        <p14:creationId xmlns:p14="http://schemas.microsoft.com/office/powerpoint/2010/main" val="383973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Jasmine uses $</a:t>
            </a:r>
            <a:r>
              <a:rPr lang="en-US" dirty="0" err="1" smtClean="0"/>
              <a:t>provide.factory</a:t>
            </a:r>
            <a:endParaRPr lang="en-US" dirty="0" smtClean="0"/>
          </a:p>
          <a:p>
            <a:r>
              <a:rPr lang="en-US" dirty="0" smtClean="0"/>
              <a:t>Simplistic</a:t>
            </a:r>
          </a:p>
          <a:p>
            <a:r>
              <a:rPr lang="en-US" dirty="0" smtClean="0"/>
              <a:t>Talk</a:t>
            </a:r>
            <a:r>
              <a:rPr lang="en-US" baseline="0" dirty="0" smtClean="0"/>
              <a:t> through a spy</a:t>
            </a:r>
          </a:p>
          <a:p>
            <a:endParaRPr lang="en-US" baseline="0" dirty="0" smtClean="0"/>
          </a:p>
          <a:p>
            <a:r>
              <a:rPr lang="en-US" baseline="0" dirty="0" smtClean="0"/>
              <a:t>(demo)</a:t>
            </a:r>
            <a:endParaRPr lang="en-US" dirty="0" smtClean="0"/>
          </a:p>
        </p:txBody>
      </p:sp>
      <p:sp>
        <p:nvSpPr>
          <p:cNvPr id="4" name="Slide Number Placeholder 3"/>
          <p:cNvSpPr>
            <a:spLocks noGrp="1"/>
          </p:cNvSpPr>
          <p:nvPr>
            <p:ph type="sldNum" sz="quarter" idx="10"/>
          </p:nvPr>
        </p:nvSpPr>
        <p:spPr/>
        <p:txBody>
          <a:bodyPr/>
          <a:lstStyle/>
          <a:p>
            <a:fld id="{96E0C481-39FA-644C-9AAA-5FF319C01BC2}" type="slidenum">
              <a:rPr lang="en-US" smtClean="0"/>
              <a:t>173</a:t>
            </a:fld>
            <a:endParaRPr lang="en-US"/>
          </a:p>
        </p:txBody>
      </p:sp>
    </p:spTree>
    <p:extLst>
      <p:ext uri="{BB962C8B-B14F-4D97-AF65-F5344CB8AC3E}">
        <p14:creationId xmlns:p14="http://schemas.microsoft.com/office/powerpoint/2010/main" val="1528444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2/29/16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2/29/16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2/29/16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2/29/16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2/29/16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2/29/16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Locatio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Location/"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NoHash/"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UIRouter/"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Nam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olutions/Basic/"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Basic/" TargetMode="External"/><Relationship Id="rId3" Type="http://schemas.openxmlformats.org/officeDocument/2006/relationships/hyperlink" Target="http://localhost:9081/Products"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Caching/#/"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Caching/#/"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NgResource"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NgResource/" TargetMode="Externa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Values/"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Factories/"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Factories/" TargetMode="Externa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Services" TargetMode="Externa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ModelOptions/"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odelOptions/#/" TargetMode="Externa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Validation/"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Validation/" TargetMode="Externa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NgMessages/"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essages/" TargetMode="Externa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Simple/" TargetMode="Externa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Option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Controller/"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LocalFilter/"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Local/"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ReusableFilter/"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FilterParameters/"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Reusable/"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a:t>
            </a:r>
            <a:r>
              <a:rPr lang="is-IS" dirty="0" smtClean="0"/>
              <a:t>… Let’s get Started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28954386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a:t>
            </a:r>
            <a:r>
              <a:rPr lang="en-US" dirty="0" smtClean="0"/>
              <a:t>path</a:t>
            </a:r>
          </a:p>
          <a:p>
            <a:r>
              <a:rPr lang="en-US" dirty="0">
                <a:hlinkClick r:id="rId2"/>
              </a:rPr>
              <a:t>http://localhost:9080/Routing/Samples/NgRouteLocation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localhost:9080/Routing/Exercises/NgRouteLocation/</a:t>
            </a:r>
            <a:endParaRPr lang="en-US" dirty="0" smtClean="0"/>
          </a:p>
          <a:p>
            <a:pPr lvl="1"/>
            <a:r>
              <a:rPr lang="en-US" dirty="0" smtClean="0"/>
              <a:t>Source: /</a:t>
            </a:r>
            <a:r>
              <a:rPr lang="en-US" dirty="0" err="1" smtClean="0"/>
              <a:t>AngularClass</a:t>
            </a:r>
            <a:r>
              <a:rPr lang="en-US" dirty="0" smtClean="0"/>
              <a:t>/Routing/Exercises/</a:t>
            </a:r>
            <a:r>
              <a:rPr lang="en-US" dirty="0" err="1" smtClean="0"/>
              <a:t>NgRouteLocation</a:t>
            </a:r>
            <a:endParaRPr lang="en-US" dirty="0" smtClean="0"/>
          </a:p>
          <a:p>
            <a:endParaRPr lang="en-US" dirty="0"/>
          </a:p>
          <a:p>
            <a:r>
              <a:rPr lang="en-US" dirty="0"/>
              <a:t>In this Lab, you should do the following:</a:t>
            </a:r>
          </a:p>
          <a:p>
            <a:pPr lvl="1"/>
            <a:r>
              <a:rPr lang="en-US" dirty="0" smtClean="0"/>
              <a:t>You will refactor your previous lab to move using the $location variable as opposed to the </a:t>
            </a:r>
            <a:r>
              <a:rPr lang="en-US" dirty="0" err="1" smtClean="0"/>
              <a:t>href</a:t>
            </a:r>
            <a:r>
              <a:rPr lang="en-US" dirty="0" smtClean="0"/>
              <a:t> tags</a:t>
            </a:r>
            <a:endParaRPr lang="en-US" dirty="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a:t>
            </a:r>
            <a:r>
              <a:rPr lang="en-US" dirty="0" smtClean="0"/>
              <a:t>URLs.</a:t>
            </a:r>
          </a:p>
          <a:p>
            <a:pPr lvl="1"/>
            <a:endParaRPr lang="en-US" dirty="0"/>
          </a:p>
          <a:p>
            <a:pPr lvl="1"/>
            <a:endParaRPr lang="en-US" dirty="0" smtClean="0"/>
          </a:p>
          <a:p>
            <a:r>
              <a:rPr lang="en-US" dirty="0">
                <a:hlinkClick r:id="rId2"/>
              </a:rPr>
              <a:t>http://localhost:9080/Routing/Samples/NgRouteNoHash</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t>
            </a:r>
            <a:r>
              <a:rPr lang="en-US" dirty="0" smtClean="0"/>
              <a:t>application</a:t>
            </a:r>
          </a:p>
          <a:p>
            <a:endParaRPr lang="en-US" dirty="0"/>
          </a:p>
          <a:p>
            <a:r>
              <a:rPr lang="en-US" dirty="0">
                <a:hlinkClick r:id="rId2"/>
              </a:rPr>
              <a:t>http://</a:t>
            </a:r>
            <a:r>
              <a:rPr lang="en-US" dirty="0" smtClean="0">
                <a:hlinkClick r:id="rId2"/>
              </a:rPr>
              <a:t>localhost:9080/Routing/Samples/UIRouter/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a:t>
            </a:r>
            <a:endParaRPr lang="en-US" dirty="0"/>
          </a:p>
          <a:p>
            <a:endParaRPr lang="en-US" dirty="0"/>
          </a:p>
          <a:p>
            <a:r>
              <a:rPr lang="en-US" dirty="0"/>
              <a:t>In this Lab, you should do the following:</a:t>
            </a:r>
          </a:p>
          <a:p>
            <a:pPr lvl="1"/>
            <a:r>
              <a:rPr lang="en-US" dirty="0" smtClean="0"/>
              <a:t>You will need to configure your views to support states</a:t>
            </a:r>
          </a:p>
          <a:p>
            <a:pPr lvl="1"/>
            <a:r>
              <a:rPr lang="en-US" dirty="0" smtClean="0"/>
              <a:t>Setup your state configuration in your app module </a:t>
            </a:r>
            <a:r>
              <a:rPr lang="en-US" dirty="0" err="1" smtClean="0"/>
              <a:t>config</a:t>
            </a:r>
            <a:r>
              <a:rPr lang="en-US" dirty="0" smtClean="0"/>
              <a:t> </a:t>
            </a:r>
          </a:p>
          <a:p>
            <a:pPr lvl="1"/>
            <a:r>
              <a:rPr lang="en-US" dirty="0" smtClean="0"/>
              <a:t>Wire your index page to support </a:t>
            </a:r>
            <a:r>
              <a:rPr lang="en-US" dirty="0" err="1" smtClean="0"/>
              <a:t>ui</a:t>
            </a:r>
            <a:r>
              <a:rPr lang="en-US" dirty="0" smtClean="0"/>
              <a:t>-view</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http://localhost:9080/Routing/Exercises/UIRouterNamed</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UIRouterNamed</a:t>
            </a:r>
            <a:endParaRPr lang="en-US" dirty="0"/>
          </a:p>
          <a:p>
            <a:endParaRPr lang="en-US" dirty="0"/>
          </a:p>
          <a:p>
            <a:r>
              <a:rPr lang="en-US" dirty="0"/>
              <a:t>In this Lab, you should do the following:</a:t>
            </a:r>
          </a:p>
          <a:p>
            <a:pPr lvl="1"/>
            <a:r>
              <a:rPr lang="en-US" dirty="0" smtClean="0"/>
              <a:t>Change your app to use name views for the default state</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3428302"/>
            <a:ext cx="2715490" cy="2694720"/>
            <a:chOff x="1048789" y="2847098"/>
            <a:chExt cx="2715490" cy="2694720"/>
          </a:xfrm>
        </p:grpSpPr>
        <p:sp>
          <p:nvSpPr>
            <p:cNvPr id="14" name="Rectangle 13"/>
            <p:cNvSpPr/>
            <p:nvPr/>
          </p:nvSpPr>
          <p:spPr>
            <a:xfrm>
              <a:off x="1048789" y="2847098"/>
              <a:ext cx="2563091" cy="269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smtClean="0"/>
          </a:p>
          <a:p>
            <a:endParaRPr lang="en-US" dirty="0"/>
          </a:p>
          <a:p>
            <a:r>
              <a:rPr lang="en-US" dirty="0">
                <a:hlinkClick r:id="rId2"/>
              </a:rPr>
              <a:t>http://localhost:9080/HTTP/Solutions/Basic</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http://localhost:9080/HTTP/Exercises/Basic</a:t>
            </a:r>
            <a:r>
              <a:rPr lang="en-US" dirty="0" smtClean="0">
                <a:hlinkClick r:id="rId2"/>
              </a:rPr>
              <a:t>/</a:t>
            </a:r>
            <a:endParaRPr lang="en-US" dirty="0"/>
          </a:p>
          <a:p>
            <a:r>
              <a:rPr lang="en-US" dirty="0"/>
              <a:t>Source: /</a:t>
            </a:r>
            <a:r>
              <a:rPr lang="en-US" dirty="0" err="1" smtClean="0"/>
              <a:t>AngularClass</a:t>
            </a:r>
            <a:r>
              <a:rPr lang="en-US" dirty="0" smtClean="0"/>
              <a:t>/HTTP/Exercises/Basic</a:t>
            </a:r>
            <a:endParaRPr lang="en-US" dirty="0"/>
          </a:p>
          <a:p>
            <a:endParaRPr lang="en-US" dirty="0"/>
          </a:p>
          <a:p>
            <a:r>
              <a:rPr lang="en-US" dirty="0"/>
              <a:t>In this Lab, you should do the following:</a:t>
            </a:r>
          </a:p>
          <a:p>
            <a:pPr lvl="1"/>
            <a:r>
              <a:rPr lang="en-US" dirty="0"/>
              <a:t>Invoke an HTTP Get to the </a:t>
            </a:r>
            <a:r>
              <a:rPr lang="en-US" dirty="0">
                <a:hlinkClick r:id="rId3"/>
              </a:rPr>
              <a:t>http://</a:t>
            </a:r>
            <a:r>
              <a:rPr lang="en-US" dirty="0" smtClean="0">
                <a:hlinkClick r:id="rId3"/>
              </a:rPr>
              <a:t>localhost:9081/Products</a:t>
            </a:r>
            <a:r>
              <a:rPr lang="en-US" dirty="0" smtClean="0"/>
              <a:t> endpoint then set that data to a variable to be displayed on the client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Source</a:t>
            </a:r>
            <a:r>
              <a:rPr lang="en-US" dirty="0"/>
              <a:t>: /</a:t>
            </a:r>
            <a:r>
              <a:rPr lang="en-US" dirty="0" err="1" smtClean="0"/>
              <a:t>AngularClass</a:t>
            </a:r>
            <a:r>
              <a:rPr lang="en-US" dirty="0" smtClean="0"/>
              <a:t>/HTTP/Exercises/Testing</a:t>
            </a:r>
            <a:endParaRPr lang="en-US" dirty="0"/>
          </a:p>
          <a:p>
            <a:r>
              <a:rPr lang="en-US" dirty="0"/>
              <a:t>In this Lab, you should do the following:</a:t>
            </a:r>
          </a:p>
          <a:p>
            <a:pPr lvl="1"/>
            <a:r>
              <a:rPr lang="en-US" dirty="0" smtClean="0"/>
              <a:t>Setup the HTTP Backend and mock the call to the Product Service that we did from the last exercise</a:t>
            </a:r>
          </a:p>
          <a:p>
            <a:pPr lvl="1"/>
            <a:r>
              <a:rPr lang="en-US" dirty="0" smtClean="0"/>
              <a:t>You should return a controlled set of data and verify that you are receiving your provided data set</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smtClean="0"/>
          </a:p>
          <a:p>
            <a:endParaRPr lang="en-US" dirty="0"/>
          </a:p>
          <a:p>
            <a:r>
              <a:rPr lang="en-US" dirty="0">
                <a:hlinkClick r:id="rId2"/>
              </a:rPr>
              <a:t>http://localhost:9080/HTTP/Samples/Caching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http://localhost:9080/HTTP/Exercises/Caching</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/HTTP/Exercises/Caching</a:t>
            </a:r>
            <a:endParaRPr lang="en-US" dirty="0"/>
          </a:p>
          <a:p>
            <a:endParaRPr lang="en-US" dirty="0"/>
          </a:p>
          <a:p>
            <a:r>
              <a:rPr lang="en-US" dirty="0"/>
              <a:t>In this Lab, you should do the following:</a:t>
            </a:r>
          </a:p>
          <a:p>
            <a:pPr lvl="1"/>
            <a:r>
              <a:rPr lang="en-US" dirty="0" smtClean="0"/>
              <a:t>We will wire our controller up to make a HTTP call to the Products Service</a:t>
            </a:r>
          </a:p>
          <a:p>
            <a:pPr lvl="2"/>
            <a:r>
              <a:rPr lang="en-US" dirty="0" smtClean="0"/>
              <a:t>One call to get all products</a:t>
            </a:r>
          </a:p>
          <a:p>
            <a:pPr lvl="2"/>
            <a:r>
              <a:rPr lang="en-US" dirty="0" smtClean="0"/>
              <a:t>One call to get all products by Id</a:t>
            </a:r>
          </a:p>
          <a:p>
            <a:pPr lvl="1"/>
            <a:r>
              <a:rPr lang="en-US" dirty="0" smtClean="0"/>
              <a:t>Additionally, we want to use caching for each call</a:t>
            </a:r>
          </a:p>
          <a:p>
            <a:pPr lvl="2"/>
            <a:r>
              <a:rPr lang="en-US" dirty="0" smtClean="0"/>
              <a:t>A custom cache factory for the get by ID call </a:t>
            </a:r>
          </a:p>
          <a:p>
            <a:pPr lvl="2"/>
            <a:r>
              <a:rPr lang="en-US" dirty="0" smtClean="0"/>
              <a:t>The default cache for the Get All Call</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a:t>
            </a:r>
            <a:r>
              <a:rPr lang="en-US" dirty="0" smtClean="0"/>
              <a:t>server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Methods</a:t>
            </a:r>
            <a:endParaRPr lang="en-US" dirty="0"/>
          </a:p>
        </p:txBody>
      </p:sp>
      <p:sp>
        <p:nvSpPr>
          <p:cNvPr id="3" name="Content Placeholder 2"/>
          <p:cNvSpPr>
            <a:spLocks noGrp="1"/>
          </p:cNvSpPr>
          <p:nvPr>
            <p:ph idx="1"/>
          </p:nvPr>
        </p:nvSpPr>
        <p:spPr/>
        <p:txBody>
          <a:bodyPr>
            <a:normAutofit/>
          </a:bodyPr>
          <a:lstStyle/>
          <a:p>
            <a:r>
              <a:rPr lang="en-US" dirty="0" smtClean="0">
                <a:hlinkClick r:id="rId2"/>
              </a:rPr>
              <a:t>http</a:t>
            </a:r>
            <a:r>
              <a:rPr lang="en-US" dirty="0">
                <a:hlinkClick r:id="rId2"/>
              </a:rPr>
              <a:t>://</a:t>
            </a:r>
            <a:r>
              <a:rPr lang="en-US" dirty="0" smtClean="0">
                <a:hlinkClick r:id="rId2"/>
              </a:rPr>
              <a:t>localhost:9080/HTTP/Samples/NgResource</a:t>
            </a:r>
            <a:endParaRPr lang="en-US" dirty="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53488949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http://localhost:9080/HTTP/Exercises/NgResource</a:t>
            </a:r>
            <a:r>
              <a:rPr lang="en-US" dirty="0" smtClean="0">
                <a:hlinkClick r:id="rId2"/>
              </a:rPr>
              <a:t>/</a:t>
            </a:r>
            <a:endParaRPr lang="en-US" dirty="0" smtClean="0"/>
          </a:p>
          <a:p>
            <a:r>
              <a:rPr lang="en-US" dirty="0" smtClean="0"/>
              <a:t>Source: /</a:t>
            </a:r>
            <a:r>
              <a:rPr lang="en-US" dirty="0" err="1" smtClean="0"/>
              <a:t>AngularClass</a:t>
            </a:r>
            <a:r>
              <a:rPr lang="en-US" dirty="0" smtClean="0"/>
              <a:t>/HTTP/Exercises/</a:t>
            </a:r>
            <a:r>
              <a:rPr lang="en-US" dirty="0" err="1" smtClean="0"/>
              <a:t>NgResource</a:t>
            </a:r>
            <a:endParaRPr lang="en-US" dirty="0" smtClean="0"/>
          </a:p>
          <a:p>
            <a:endParaRPr lang="en-US" dirty="0" smtClean="0"/>
          </a:p>
          <a:p>
            <a:r>
              <a:rPr lang="en-US" dirty="0" smtClean="0"/>
              <a:t>In </a:t>
            </a:r>
            <a:r>
              <a:rPr lang="en-US" dirty="0"/>
              <a:t>this Lab, you should do the following:</a:t>
            </a:r>
          </a:p>
          <a:p>
            <a:pPr lvl="1"/>
            <a:r>
              <a:rPr lang="en-US" dirty="0" smtClean="0"/>
              <a:t>We will create a resource that points to our </a:t>
            </a:r>
            <a:r>
              <a:rPr lang="en-US" dirty="0" err="1" smtClean="0"/>
              <a:t>ProductService</a:t>
            </a:r>
            <a:endParaRPr lang="en-US" dirty="0" smtClean="0"/>
          </a:p>
          <a:p>
            <a:pPr lvl="2"/>
            <a:r>
              <a:rPr lang="en-US" dirty="0" smtClean="0"/>
              <a:t>We will need to add a custom method for updating</a:t>
            </a:r>
          </a:p>
          <a:p>
            <a:pPr lvl="1"/>
            <a:r>
              <a:rPr lang="en-US" dirty="0" smtClean="0"/>
              <a:t>We will wire the resource to supply a list of all available products</a:t>
            </a:r>
          </a:p>
          <a:p>
            <a:pPr lvl="1"/>
            <a:r>
              <a:rPr lang="en-US" dirty="0" smtClean="0"/>
              <a:t>We will also wire the resource to save/update/delete/create new Products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a:t>Providers are low-level suppliers of </a:t>
            </a:r>
            <a:r>
              <a:rPr lang="en-US" dirty="0" smtClean="0"/>
              <a:t>implementations or routines</a:t>
            </a:r>
            <a:endParaRPr lang="en-US" dirty="0"/>
          </a:p>
          <a:p>
            <a:r>
              <a:rPr lang="en-US" dirty="0"/>
              <a:t>Some </a:t>
            </a:r>
            <a:r>
              <a:rPr lang="en-US" dirty="0" smtClean="0"/>
              <a:t>routines are used so frequently, Angular has provided out-of-the-box implementations</a:t>
            </a:r>
            <a:endParaRPr lang="en-US" dirty="0"/>
          </a:p>
          <a:p>
            <a:r>
              <a:rPr lang="en-US" dirty="0" smtClean="0"/>
              <a:t>In the event you would like to have data global to your module, you can use the </a:t>
            </a:r>
            <a:r>
              <a:rPr lang="en-US" b="1" dirty="0" smtClean="0"/>
              <a:t>value</a:t>
            </a:r>
            <a:r>
              <a:rPr lang="en-US" dirty="0" smtClean="0"/>
              <a:t> method to store that data</a:t>
            </a:r>
          </a:p>
          <a:p>
            <a:pPr lvl="1"/>
            <a:r>
              <a:rPr lang="en-US" dirty="0" smtClean="0"/>
              <a:t>The </a:t>
            </a:r>
            <a:r>
              <a:rPr lang="en-US" b="1" dirty="0"/>
              <a:t>value</a:t>
            </a:r>
            <a:r>
              <a:rPr lang="en-US" dirty="0"/>
              <a:t> method </a:t>
            </a:r>
            <a:r>
              <a:rPr lang="en-US" dirty="0" smtClean="0"/>
              <a:t>is a provider that enables having </a:t>
            </a:r>
            <a:r>
              <a:rPr lang="en-US" dirty="0"/>
              <a:t>a module-level variable</a:t>
            </a:r>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smtClean="0"/>
          </a:p>
          <a:p>
            <a:r>
              <a:rPr lang="en-US" dirty="0">
                <a:hlinkClick r:id="rId2"/>
              </a:rPr>
              <a:t>http://localhost:9080/Providers/Samples/Values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smtClean="0"/>
          </a:p>
          <a:p>
            <a:endParaRPr lang="en-US" dirty="0" smtClean="0"/>
          </a:p>
          <a:p>
            <a:r>
              <a:rPr lang="en-US" dirty="0">
                <a:hlinkClick r:id="rId2"/>
              </a:rPr>
              <a:t>http://localhost:9080/Providers/Samples/Factories</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localhost:9080/Providers/Exercises/Factories/</a:t>
            </a:r>
            <a:endParaRPr lang="en-US" dirty="0" smtClean="0"/>
          </a:p>
          <a:p>
            <a:r>
              <a:rPr lang="en-US" dirty="0" smtClean="0"/>
              <a:t>Source</a:t>
            </a:r>
            <a:r>
              <a:rPr lang="en-US" dirty="0"/>
              <a:t>: /</a:t>
            </a:r>
            <a:r>
              <a:rPr lang="en-US" dirty="0" err="1" smtClean="0"/>
              <a:t>AngularClass</a:t>
            </a:r>
            <a:r>
              <a:rPr lang="en-US" dirty="0" smtClean="0"/>
              <a:t>/Providers/Exercises/Factories</a:t>
            </a:r>
            <a:endParaRPr lang="en-US" dirty="0"/>
          </a:p>
          <a:p>
            <a:endParaRPr lang="en-US" dirty="0"/>
          </a:p>
          <a:p>
            <a:r>
              <a:rPr lang="en-US" dirty="0"/>
              <a:t>In this Lab, you should do the following:</a:t>
            </a:r>
          </a:p>
          <a:p>
            <a:pPr lvl="1"/>
            <a:r>
              <a:rPr lang="en-US" dirty="0" smtClean="0"/>
              <a:t>We want to build a factory to wrap our resource call</a:t>
            </a:r>
          </a:p>
          <a:p>
            <a:pPr lvl="2"/>
            <a:r>
              <a:rPr lang="en-US" dirty="0" smtClean="0"/>
              <a:t>Make sure your factory also takes care of the update method</a:t>
            </a:r>
          </a:p>
          <a:p>
            <a:pPr lvl="1"/>
            <a:r>
              <a:rPr lang="en-US" dirty="0" smtClean="0"/>
              <a:t>Change all of your $resource references in your controller to use the factory you built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localhost:9080/Providers/Exercises/Services</a:t>
            </a:r>
            <a:endParaRPr lang="en-US" dirty="0" smtClean="0"/>
          </a:p>
          <a:p>
            <a:r>
              <a:rPr lang="en-US" dirty="0" smtClean="0"/>
              <a:t>Source: /</a:t>
            </a:r>
            <a:r>
              <a:rPr lang="en-US" dirty="0" err="1" smtClean="0"/>
              <a:t>AngularClass</a:t>
            </a:r>
            <a:r>
              <a:rPr lang="en-US" dirty="0" smtClean="0"/>
              <a:t>/Providers/Exercises/Services</a:t>
            </a:r>
          </a:p>
          <a:p>
            <a:endParaRPr lang="en-US" dirty="0"/>
          </a:p>
          <a:p>
            <a:r>
              <a:rPr lang="en-US" dirty="0"/>
              <a:t>In this Lab, you should do the following:</a:t>
            </a:r>
          </a:p>
          <a:p>
            <a:pPr lvl="1"/>
            <a:r>
              <a:rPr lang="en-US" dirty="0" smtClean="0"/>
              <a:t>You want to implement a service that wraps the factory </a:t>
            </a:r>
          </a:p>
          <a:p>
            <a:pPr lvl="1"/>
            <a:r>
              <a:rPr lang="en-US" dirty="0" smtClean="0"/>
              <a:t>Refactor your factory calls in favor of your service calls</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a:p>
          <a:p>
            <a:pPr lvl="1"/>
            <a:endParaRPr lang="en-US" dirty="0" smtClean="0"/>
          </a:p>
          <a:p>
            <a:pPr lvl="1"/>
            <a:endParaRPr lang="en-US" dirty="0" smtClean="0"/>
          </a:p>
          <a:p>
            <a:r>
              <a:rPr lang="en-US" dirty="0" smtClean="0"/>
              <a:t>/</a:t>
            </a:r>
            <a:r>
              <a:rPr lang="en-US" dirty="0" err="1" smtClean="0"/>
              <a:t>AngularClass</a:t>
            </a:r>
            <a:r>
              <a:rPr lang="en-US" dirty="0" smtClean="0"/>
              <a:t>/Providers/Samples/</a:t>
            </a:r>
            <a:r>
              <a:rPr lang="en-US" dirty="0" err="1" smtClean="0"/>
              <a:t>TestingAngular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TestingAngular</a:t>
            </a:r>
            <a:endParaRPr lang="en-US" dirty="0"/>
          </a:p>
          <a:p>
            <a:r>
              <a:rPr lang="en-US" dirty="0" smtClean="0"/>
              <a:t>In </a:t>
            </a:r>
            <a:r>
              <a:rPr lang="en-US" dirty="0"/>
              <a:t>this Lab, you should do the following:</a:t>
            </a:r>
          </a:p>
          <a:p>
            <a:pPr lvl="1"/>
            <a:r>
              <a:rPr lang="en-US" dirty="0" smtClean="0"/>
              <a:t>Use the angular mocking framework to create a mock “</a:t>
            </a:r>
            <a:r>
              <a:rPr lang="en-US" dirty="0" err="1" smtClean="0"/>
              <a:t>productFactory</a:t>
            </a:r>
            <a:r>
              <a:rPr lang="en-US" dirty="0" smtClean="0"/>
              <a:t>” which will provide a dependency to your </a:t>
            </a:r>
            <a:r>
              <a:rPr lang="en-US" dirty="0" err="1" smtClean="0"/>
              <a:t>productService</a:t>
            </a:r>
            <a:endParaRPr lang="en-US" dirty="0" smtClean="0"/>
          </a:p>
          <a:p>
            <a:pPr lvl="1"/>
            <a:r>
              <a:rPr lang="en-US" dirty="0" smtClean="0"/>
              <a:t>Implement at least one test verifying a method against your </a:t>
            </a:r>
            <a:r>
              <a:rPr lang="en-US" dirty="0" err="1" smtClean="0"/>
              <a:t>productService</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r>
              <a:rPr lang="en-US" dirty="0"/>
              <a:t>/</a:t>
            </a:r>
            <a:r>
              <a:rPr lang="en-US" dirty="0" err="1" smtClean="0"/>
              <a:t>AngularClass</a:t>
            </a:r>
            <a:r>
              <a:rPr lang="en-US" dirty="0" smtClean="0"/>
              <a:t>/Providers/Samples/</a:t>
            </a:r>
            <a:r>
              <a:rPr lang="en-US" dirty="0" err="1" smtClean="0"/>
              <a:t>TestingJasmine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TestingJasmine</a:t>
            </a:r>
            <a:endParaRPr lang="en-US" dirty="0"/>
          </a:p>
          <a:p>
            <a:r>
              <a:rPr lang="en-US" dirty="0"/>
              <a:t>In this Lab, you should do the following:</a:t>
            </a:r>
          </a:p>
          <a:p>
            <a:pPr lvl="1"/>
            <a:r>
              <a:rPr lang="en-US" dirty="0"/>
              <a:t>Use the angular mocking framework to create a mock “</a:t>
            </a:r>
            <a:r>
              <a:rPr lang="en-US" dirty="0" err="1"/>
              <a:t>productFactory</a:t>
            </a:r>
            <a:r>
              <a:rPr lang="en-US" dirty="0"/>
              <a:t>” which will provide a dependency to your </a:t>
            </a:r>
            <a:r>
              <a:rPr lang="en-US" dirty="0" err="1"/>
              <a:t>productService</a:t>
            </a:r>
            <a:endParaRPr lang="en-US" dirty="0"/>
          </a:p>
          <a:p>
            <a:pPr lvl="1"/>
            <a:r>
              <a:rPr lang="en-US" dirty="0"/>
              <a:t>Implement at least one test verifying a method against your </a:t>
            </a:r>
            <a:r>
              <a:rPr lang="en-US" dirty="0" err="1"/>
              <a:t>productService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debouce</a:t>
            </a:r>
            <a:r>
              <a:rPr lang="en-US" b="1" dirty="0" smtClean="0"/>
              <a:t>: </a:t>
            </a:r>
            <a:r>
              <a:rPr lang="en-US" dirty="0" smtClean="0"/>
              <a:t>The delay (in milliseconds) until the change has been </a:t>
            </a:r>
            <a:r>
              <a:rPr lang="en-US" dirty="0" smtClean="0"/>
              <a:t>propagated</a:t>
            </a:r>
          </a:p>
          <a:p>
            <a:endParaRPr lang="en-US" b="1" dirty="0" smtClean="0"/>
          </a:p>
          <a:p>
            <a:endParaRPr lang="en-US" b="1" dirty="0" smtClean="0"/>
          </a:p>
          <a:p>
            <a:r>
              <a:rPr lang="en-US" dirty="0" smtClean="0">
                <a:hlinkClick r:id="rId2"/>
              </a:rPr>
              <a:t>http://localhost:9080/Forms/Samples/ModelOptions/</a:t>
            </a:r>
            <a:endParaRPr lang="en-US" dirty="0" smtClean="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http://localhost:9080/Forms/Exercises/NgModelOptions</a:t>
            </a:r>
            <a:r>
              <a:rPr lang="en-US" dirty="0" smtClean="0">
                <a:hlinkClick r:id="rId2"/>
              </a:rPr>
              <a:t>/</a:t>
            </a:r>
            <a:endParaRPr lang="en-US" dirty="0"/>
          </a:p>
          <a:p>
            <a:r>
              <a:rPr lang="en-US" dirty="0" smtClean="0"/>
              <a:t>Source</a:t>
            </a:r>
            <a:r>
              <a:rPr lang="en-US" dirty="0"/>
              <a:t>: /</a:t>
            </a:r>
            <a:r>
              <a:rPr lang="en-US" dirty="0" err="1" smtClean="0"/>
              <a:t>AngularClass</a:t>
            </a:r>
            <a:r>
              <a:rPr lang="en-US" dirty="0" smtClean="0"/>
              <a:t>/Forms/Exercises/</a:t>
            </a:r>
            <a:r>
              <a:rPr lang="en-US" dirty="0" err="1" smtClean="0"/>
              <a:t>NgModelOptions</a:t>
            </a:r>
            <a:endParaRPr lang="en-US" dirty="0"/>
          </a:p>
          <a:p>
            <a:endParaRPr lang="en-US" dirty="0"/>
          </a:p>
          <a:p>
            <a:r>
              <a:rPr lang="en-US" dirty="0"/>
              <a:t>In this Lab, you should do the following:</a:t>
            </a:r>
          </a:p>
          <a:p>
            <a:pPr lvl="1"/>
            <a:r>
              <a:rPr lang="en-US" dirty="0" smtClean="0"/>
              <a:t>We want to wire up the product ID field to notify the model of changes after a period of 500ms and after blur</a:t>
            </a:r>
            <a:endParaRPr lang="en-US" dirty="0"/>
          </a:p>
          <a:p>
            <a:pPr lvl="1"/>
            <a:r>
              <a:rPr lang="en-US" dirty="0" smtClean="0"/>
              <a:t>Add a watch when the </a:t>
            </a:r>
            <a:r>
              <a:rPr lang="en-US" dirty="0" err="1" smtClean="0"/>
              <a:t>productID</a:t>
            </a:r>
            <a:r>
              <a:rPr lang="en-US" dirty="0" smtClean="0"/>
              <a:t> changes to check to see if there might be a problem with the newly assigned 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a:t>
            </a:r>
            <a:r>
              <a:rPr lang="en-US" b="1" dirty="0" smtClean="0"/>
              <a:t>invalid</a:t>
            </a:r>
          </a:p>
          <a:p>
            <a:endParaRPr lang="en-US" b="1" dirty="0" smtClean="0"/>
          </a:p>
          <a:p>
            <a:r>
              <a:rPr lang="en-US" dirty="0">
                <a:hlinkClick r:id="rId2"/>
              </a:rPr>
              <a:t>http://localhost:9080/Forms/Samples/Validation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http://localhost:9080/Forms/Exercises/Validation</a:t>
            </a:r>
            <a:r>
              <a:rPr lang="en-US" dirty="0" smtClean="0">
                <a:hlinkClick r:id="rId2"/>
              </a:rPr>
              <a:t>/</a:t>
            </a:r>
            <a:endParaRPr lang="en-US" dirty="0" smtClean="0"/>
          </a:p>
          <a:p>
            <a:r>
              <a:rPr lang="en-US" dirty="0"/>
              <a:t>Source: /</a:t>
            </a:r>
            <a:r>
              <a:rPr lang="en-US" dirty="0" err="1" smtClean="0"/>
              <a:t>AngularClass</a:t>
            </a:r>
            <a:r>
              <a:rPr lang="en-US" dirty="0" smtClean="0"/>
              <a:t>/Forms/Exercises/Validation</a:t>
            </a:r>
            <a:endParaRPr lang="en-US" dirty="0"/>
          </a:p>
          <a:p>
            <a:endParaRPr lang="en-US" dirty="0"/>
          </a:p>
          <a:p>
            <a:r>
              <a:rPr lang="en-US" dirty="0"/>
              <a:t>In this Lab, you should do the following:</a:t>
            </a:r>
          </a:p>
          <a:p>
            <a:pPr lvl="1"/>
            <a:r>
              <a:rPr lang="en-US" dirty="0" smtClean="0"/>
              <a:t>Create a style to indicate to the client which fields are invalid</a:t>
            </a:r>
          </a:p>
          <a:p>
            <a:pPr lvl="1"/>
            <a:r>
              <a:rPr lang="en-US" dirty="0" smtClean="0"/>
              <a:t>Setup proper types and validations on the input form</a:t>
            </a:r>
          </a:p>
          <a:p>
            <a:pPr lvl="2"/>
            <a:r>
              <a:rPr lang="en-US" dirty="0" smtClean="0"/>
              <a:t>Make sure to keep your submit button disabled until all of the form inputs are valid</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smtClean="0"/>
              <a:t>ngMessages</a:t>
            </a:r>
            <a:endParaRPr lang="en-US" b="1" dirty="0" smtClean="0"/>
          </a:p>
          <a:p>
            <a:endParaRPr lang="en-US" b="1" dirty="0"/>
          </a:p>
          <a:p>
            <a:endParaRPr lang="en-US" b="1" dirty="0" smtClean="0"/>
          </a:p>
          <a:p>
            <a:endParaRPr lang="en-US" b="1" dirty="0"/>
          </a:p>
          <a:p>
            <a:endParaRPr lang="en-US" b="1" dirty="0" smtClean="0"/>
          </a:p>
          <a:p>
            <a:r>
              <a:rPr lang="en-US" dirty="0">
                <a:hlinkClick r:id="rId2"/>
              </a:rPr>
              <a:t>http://localhost:9080/Forms/Samples/NgMessages</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localhost:9080/Forms/Exercises/NgMessages/</a:t>
            </a:r>
            <a:endParaRPr lang="en-US" dirty="0" smtClean="0"/>
          </a:p>
          <a:p>
            <a:r>
              <a:rPr lang="en-US" dirty="0" smtClean="0"/>
              <a:t>Source</a:t>
            </a:r>
            <a:r>
              <a:rPr lang="en-US" dirty="0"/>
              <a:t>: /</a:t>
            </a:r>
            <a:r>
              <a:rPr lang="en-US" dirty="0" err="1" smtClean="0"/>
              <a:t>AngularClass</a:t>
            </a:r>
            <a:r>
              <a:rPr lang="en-US" dirty="0" smtClean="0"/>
              <a:t>/Forms/Exercises/</a:t>
            </a:r>
            <a:r>
              <a:rPr lang="en-US" dirty="0" err="1" smtClean="0"/>
              <a:t>NgMessages</a:t>
            </a:r>
            <a:endParaRPr lang="en-US" dirty="0"/>
          </a:p>
          <a:p>
            <a:endParaRPr lang="en-US" dirty="0"/>
          </a:p>
          <a:p>
            <a:r>
              <a:rPr lang="en-US" dirty="0"/>
              <a:t>In this Lab, you should do the following:</a:t>
            </a:r>
          </a:p>
          <a:p>
            <a:pPr lvl="1"/>
            <a:r>
              <a:rPr lang="en-US" dirty="0" smtClean="0"/>
              <a:t>Add a dependency to </a:t>
            </a:r>
            <a:r>
              <a:rPr lang="en-US" dirty="0" err="1" smtClean="0"/>
              <a:t>ngMessages</a:t>
            </a:r>
            <a:r>
              <a:rPr lang="en-US" dirty="0" smtClean="0"/>
              <a:t> in your app module</a:t>
            </a:r>
            <a:endParaRPr lang="en-US" dirty="0"/>
          </a:p>
          <a:p>
            <a:pPr lvl="1"/>
            <a:r>
              <a:rPr lang="en-US" dirty="0" smtClean="0"/>
              <a:t>Configure messages to display to the user depending on whether or not your input is valid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a:t>
            </a:r>
            <a:r>
              <a:rPr lang="en-US" dirty="0" smtClean="0"/>
              <a:t>desired</a:t>
            </a:r>
          </a:p>
          <a:p>
            <a:r>
              <a:rPr lang="en-US" dirty="0">
                <a:hlinkClick r:id="rId2"/>
              </a:rPr>
              <a:t>http://localhost:9080/Directives/Samples/Simple</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a:t>
            </a:r>
            <a:r>
              <a:rPr lang="en-US" dirty="0" smtClean="0"/>
              <a:t>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a:t>
            </a:r>
            <a:r>
              <a:rPr lang="en-US" dirty="0" smtClean="0"/>
              <a:t>scope. </a:t>
            </a:r>
            <a:r>
              <a:rPr lang="en-US" dirty="0" smtClean="0"/>
              <a:t>An isolate scope is created by setting a scope section within your configuration</a:t>
            </a:r>
          </a:p>
          <a:p>
            <a:r>
              <a:rPr lang="en-US" dirty="0" smtClean="0"/>
              <a:t>There are two ways that your variables can be referenced</a:t>
            </a:r>
          </a:p>
          <a:p>
            <a:pPr lvl="1"/>
            <a:r>
              <a:rPr lang="en-US" dirty="0" smtClean="0"/>
              <a:t>Variables prefixed with a “@” are interpreted as a literal (or un-evaluated) value.</a:t>
            </a:r>
          </a:p>
          <a:p>
            <a:pPr lvl="1"/>
            <a:r>
              <a:rPr lang="en-US" dirty="0" smtClean="0"/>
              <a:t>Variables prefixed with a “=“ are evaluated prior to being set to the associated scope variable</a:t>
            </a:r>
            <a:endParaRPr lang="en-US" dirty="0"/>
          </a:p>
          <a:p>
            <a:r>
              <a:rPr lang="en-US" dirty="0"/>
              <a:t>Your variables are typically passed into your directive via the attributes on your HTML tag. You can either accept the name of your attribute </a:t>
            </a:r>
            <a:r>
              <a:rPr lang="en-US" dirty="0" smtClean="0"/>
              <a:t>as your variable by specifying the reference type with no name, or you can choose to change the name of your variable</a:t>
            </a:r>
          </a:p>
          <a:p>
            <a:pPr lvl="1"/>
            <a:r>
              <a:rPr lang="en-US" dirty="0" smtClean="0"/>
              <a:t>scope { </a:t>
            </a:r>
            <a:r>
              <a:rPr lang="en-US" dirty="0" err="1" smtClean="0"/>
              <a:t>myVar</a:t>
            </a:r>
            <a:r>
              <a:rPr lang="en-US" dirty="0" smtClean="0"/>
              <a:t>:”@”, </a:t>
            </a:r>
            <a:r>
              <a:rPr lang="en-US" dirty="0" err="1" smtClean="0"/>
              <a:t>someOther</a:t>
            </a:r>
            <a:r>
              <a:rPr lang="en-US" dirty="0" smtClean="0"/>
              <a:t>:”@</a:t>
            </a:r>
            <a:r>
              <a:rPr lang="en-US" dirty="0" err="1" smtClean="0"/>
              <a:t>myVar</a:t>
            </a:r>
            <a:r>
              <a:rPr lang="en-US" dirty="0" smtClean="0"/>
              <a:t>” }</a:t>
            </a:r>
          </a:p>
          <a:p>
            <a:pPr lvl="2"/>
            <a:r>
              <a:rPr lang="en-US" dirty="0" smtClean="0"/>
              <a:t>Each variable will point at the same attribute on your html called “</a:t>
            </a:r>
            <a:r>
              <a:rPr lang="en-US" dirty="0" err="1" smtClean="0"/>
              <a:t>myVar</a:t>
            </a:r>
            <a:r>
              <a:rPr lang="en-US" dirty="0" smtClean="0"/>
              <a:t>” both of which will be referenced as literals because they are </a:t>
            </a:r>
            <a:r>
              <a:rPr lang="en-US" smtClean="0"/>
              <a:t>prefixed with a </a:t>
            </a:r>
            <a:r>
              <a:rPr lang="en-US"/>
              <a:t>”@”</a:t>
            </a:r>
            <a:endParaRPr lang="en-US" b="1" dirty="0" smtClean="0">
              <a:hlinkClick r:id="rId2"/>
            </a:endParaRPr>
          </a:p>
          <a:p>
            <a:r>
              <a:rPr lang="en-US" dirty="0" smtClean="0">
                <a:hlinkClick r:id="rId2"/>
              </a:rPr>
              <a:t>http://</a:t>
            </a:r>
            <a:r>
              <a:rPr lang="en-US" dirty="0">
                <a:hlinkClick r:id="rId2"/>
              </a:rPr>
              <a:t>localhost:9080/Directives/Samples/Variables</a:t>
            </a:r>
            <a:r>
              <a:rPr lang="en-US" dirty="0" smtClean="0">
                <a:hlinkClick r:id="rId2"/>
              </a:rPr>
              <a:t>/</a:t>
            </a:r>
            <a:endParaRPr lang="en-US" dirty="0" smtClean="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either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a:t>EXAMPLE</a:t>
            </a:r>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('email' in this case)</a:t>
            </a:r>
          </a:p>
          <a:p>
            <a:r>
              <a:rPr lang="en-US" dirty="0"/>
              <a:t>Provide a function which returns true or false based on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r>
              <a:rPr lang="en-US" dirty="0" smtClean="0"/>
              <a:t>Exercise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a: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240</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2"/>
              </a:rPr>
              <a:t>http://localhost:8080/Controllers/Exercises/Options</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Karma’s Configuration</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18153664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events</a:t>
            </a:r>
          </a:p>
          <a:p>
            <a:r>
              <a:rPr lang="en-US" dirty="0" smtClean="0"/>
              <a:t>While similar to the DOM, scope-based events have differences</a:t>
            </a:r>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1"/>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Let’s take a shot at setting up messaging within our controllers using scope. </a:t>
            </a:r>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some simple filtering of our own. </a:t>
            </a:r>
            <a:endParaRPr lang="en-US" dirty="0"/>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a:t>
            </a:r>
            <a:r>
              <a:rPr lang="en-US" b="1" dirty="0" err="1" smtClean="0"/>
              <a:t>path.cmd</a:t>
            </a:r>
            <a:r>
              <a:rPr lang="en-US" b="1" dirty="0" smtClean="0"/>
              <a:t>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accessing filters programmatically from our controllers. </a:t>
            </a:r>
            <a:endParaRPr lang="en-US" dirty="0"/>
          </a:p>
          <a:p>
            <a:pPr lvl="1"/>
            <a:r>
              <a:rPr lang="en-US" dirty="0">
                <a:hlinkClick r:id="rId2"/>
              </a:rPr>
              <a:t>http://localhost:9080/Filters/Exercises/Controller</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dependency (either by name or service)</a:t>
            </a:r>
          </a:p>
          <a:p>
            <a:pPr lvl="2"/>
            <a:r>
              <a:rPr lang="en-US" dirty="0" smtClean="0"/>
              <a:t>You will need to check the name before it is added to the list. Remember that the restore function may affect our ability to make sure the name is 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r>
              <a:rPr lang="en-US" dirty="0">
                <a:hlinkClick r:id="rId2"/>
              </a:rPr>
              <a:t>http://</a:t>
            </a:r>
            <a:r>
              <a:rPr lang="en-US" dirty="0" smtClean="0">
                <a:hlinkClick r:id="rId2"/>
              </a:rPr>
              <a:t>localhost:9080/Filters/Samples/LocalFilter</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a local filter method to be used within our App</a:t>
            </a:r>
            <a:endParaRPr lang="en-US" dirty="0"/>
          </a:p>
          <a:p>
            <a:pPr lvl="1"/>
            <a:r>
              <a:rPr lang="en-US" dirty="0">
                <a:hlinkClick r:id="rId2"/>
              </a:rPr>
              <a:t>http://localhost:9080/Filters/Exercises/Local</a:t>
            </a:r>
            <a:r>
              <a:rPr lang="en-US" dirty="0" smtClean="0">
                <a:hlinkClick r:id="rId2"/>
              </a:rPr>
              <a:t>/</a:t>
            </a:r>
            <a:endParaRPr lang="en-US" dirty="0"/>
          </a:p>
          <a:p>
            <a:pPr lvl="1"/>
            <a:r>
              <a:rPr lang="en-US" dirty="0"/>
              <a:t>Source: /</a:t>
            </a:r>
            <a:r>
              <a:rPr lang="en-US" dirty="0" err="1" smtClean="0"/>
              <a:t>AngularClass</a:t>
            </a:r>
            <a:r>
              <a:rPr lang="en-US" dirty="0" smtClean="0"/>
              <a:t>/Filters/Exercises/Local</a:t>
            </a:r>
            <a:endParaRPr lang="en-US" dirty="0"/>
          </a:p>
          <a:p>
            <a:r>
              <a:rPr lang="en-US" dirty="0"/>
              <a:t>In this Lab, you should do the following:</a:t>
            </a:r>
          </a:p>
          <a:p>
            <a:pPr lvl="1"/>
            <a:r>
              <a:rPr lang="en-US" dirty="0" smtClean="0"/>
              <a:t>You will need to add a form in your view to get the upper and lower bounds of the win range for the teams you are looking for</a:t>
            </a:r>
            <a:endParaRPr lang="en-US" dirty="0"/>
          </a:p>
          <a:p>
            <a:pPr lvl="1"/>
            <a:r>
              <a:rPr lang="en-US" dirty="0"/>
              <a:t>In your </a:t>
            </a:r>
            <a:r>
              <a:rPr lang="en-US" dirty="0" smtClean="0"/>
              <a:t>controller you will need to add a method to act as a local filter which should return true or false if the team matches the criteria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normAutofit/>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 { return </a:t>
            </a:r>
            <a:r>
              <a:rPr lang="en-US" b="1" dirty="0" err="1" smtClean="0"/>
              <a:t>fn</a:t>
            </a:r>
            <a:r>
              <a:rPr lang="en-US" b="1" dirty="0" smtClean="0"/>
              <a:t>(</a:t>
            </a:r>
            <a:r>
              <a:rPr lang="en-US" b="1" dirty="0" err="1" smtClean="0"/>
              <a:t>arr</a:t>
            </a:r>
            <a:r>
              <a:rPr lang="en-US" b="1" dirty="0" smtClean="0"/>
              <a:t>) }])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smtClean="0"/>
          </a:p>
          <a:p>
            <a:r>
              <a:rPr lang="en-US" dirty="0">
                <a:hlinkClick r:id="rId2"/>
              </a:rPr>
              <a:t>http://localhost:9080/Filters/Samples/ReusableFilter</a:t>
            </a:r>
            <a:r>
              <a:rPr lang="en-US" dirty="0" smtClean="0">
                <a:hlinkClick r:id="rId2"/>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Setting these filters up is pretty straight forward; however, it is likely we’re going to need to pass some data to them.</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r>
              <a:rPr lang="en-US" dirty="0" smtClean="0">
                <a:hlinkClick r:id="rId2"/>
              </a:rPr>
              <a:t>http</a:t>
            </a:r>
            <a:r>
              <a:rPr lang="en-US" dirty="0">
                <a:hlinkClick r:id="rId2"/>
              </a:rPr>
              <a:t>://localhost:9080/Filters/Samples/FilterParameters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setup a </a:t>
            </a:r>
            <a:r>
              <a:rPr lang="en-US" dirty="0" smtClean="0"/>
              <a:t>reusable filter to </a:t>
            </a:r>
            <a:r>
              <a:rPr lang="en-US" dirty="0"/>
              <a:t>be used within our App</a:t>
            </a:r>
          </a:p>
          <a:p>
            <a:pPr lvl="1"/>
            <a:r>
              <a:rPr lang="en-US" dirty="0">
                <a:hlinkClick r:id="rId2"/>
              </a:rPr>
              <a:t>http://localhost:9080/Filters/Exercises/Reusable</a:t>
            </a:r>
            <a:r>
              <a:rPr lang="en-US" dirty="0" smtClean="0">
                <a:hlinkClick r:id="rId2"/>
              </a:rPr>
              <a:t>/</a:t>
            </a:r>
            <a:endParaRPr lang="en-US" dirty="0"/>
          </a:p>
          <a:p>
            <a:pPr lvl="1"/>
            <a:r>
              <a:rPr lang="en-US" dirty="0"/>
              <a:t>Source: /</a:t>
            </a:r>
            <a:r>
              <a:rPr lang="en-US" dirty="0" err="1" smtClean="0"/>
              <a:t>AngularClass</a:t>
            </a:r>
            <a:r>
              <a:rPr lang="en-US" dirty="0" smtClean="0"/>
              <a:t>/Filters/Exercises/Reusable</a:t>
            </a:r>
            <a:endParaRPr lang="en-US" dirty="0"/>
          </a:p>
          <a:p>
            <a:r>
              <a:rPr lang="en-US" dirty="0"/>
              <a:t>In this Lab, you should do the following:</a:t>
            </a:r>
          </a:p>
          <a:p>
            <a:pPr lvl="1"/>
            <a:r>
              <a:rPr lang="en-US" dirty="0" smtClean="0"/>
              <a:t>You will need to modify your view to use your filter as well as add a new form to support filtering on losses</a:t>
            </a:r>
            <a:endParaRPr lang="en-US" dirty="0"/>
          </a:p>
          <a:p>
            <a:pPr lvl="1"/>
            <a:r>
              <a:rPr lang="en-US" dirty="0"/>
              <a:t>In your controller you will need to </a:t>
            </a:r>
            <a:r>
              <a:rPr lang="en-US" dirty="0" smtClean="0"/>
              <a:t>add a module dependency to your filter module</a:t>
            </a:r>
          </a:p>
          <a:p>
            <a:pPr lvl="1"/>
            <a:r>
              <a:rPr lang="en-US" dirty="0" smtClean="0"/>
              <a:t>You will also need to create a module for expressing your filter </a:t>
            </a:r>
          </a:p>
          <a:p>
            <a:pPr lvl="2"/>
            <a:r>
              <a:rPr lang="en-US" dirty="0" smtClean="0"/>
              <a:t>Make sure you handle default parameter values.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a:t>
            </a:r>
            <a:r>
              <a:rPr lang="en-US" dirty="0" smtClean="0"/>
              <a:t>filter</a:t>
            </a:r>
            <a:endParaRPr lang="en-US" dirty="0"/>
          </a:p>
          <a:p>
            <a:r>
              <a:rPr lang="en-US" dirty="0" smtClean="0"/>
              <a:t>/</a:t>
            </a:r>
            <a:r>
              <a:rPr lang="en-US" dirty="0" err="1" smtClean="0"/>
              <a:t>AngularClass</a:t>
            </a:r>
            <a:r>
              <a:rPr lang="en-US" dirty="0" smtClean="0"/>
              <a:t>/Filters/Samples/Testing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unit tests for the two filters that we created in the last two labs</a:t>
            </a:r>
          </a:p>
          <a:p>
            <a:pPr lvl="1"/>
            <a:r>
              <a:rPr lang="en-US" dirty="0" smtClean="0"/>
              <a:t>Source: /</a:t>
            </a:r>
            <a:r>
              <a:rPr lang="en-US" dirty="0" err="1" smtClean="0"/>
              <a:t>AngularClass</a:t>
            </a:r>
            <a:r>
              <a:rPr lang="en-US" dirty="0" smtClean="0"/>
              <a:t>/Filters/Exercises/Testing</a:t>
            </a:r>
          </a:p>
          <a:p>
            <a:r>
              <a:rPr lang="en-US" dirty="0" smtClean="0"/>
              <a:t>In </a:t>
            </a:r>
            <a:r>
              <a:rPr lang="en-US" dirty="0"/>
              <a:t>this Lab, you should do the following:</a:t>
            </a:r>
          </a:p>
          <a:p>
            <a:pPr lvl="1"/>
            <a:r>
              <a:rPr lang="en-US" dirty="0" smtClean="0"/>
              <a:t>Create test cases to cover the various use cases for both your local filter and your reusable filter (the one’s you created in the last two labs)</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You’ll notice in the </a:t>
            </a:r>
            <a:r>
              <a:rPr lang="en-US" dirty="0" err="1" smtClean="0"/>
              <a:t>DetailController</a:t>
            </a:r>
            <a:r>
              <a:rPr lang="en-US" dirty="0" smtClean="0"/>
              <a:t> configuration the route was set to the following ”/:Id”</a:t>
            </a:r>
            <a:endParaRPr lang="en-US" b="1" dirty="0" smtClean="0"/>
          </a:p>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last thing we’ll need to do is access our route parameters from our controllers. Going back to the example, you’ll notice that the Detail Controller took an </a:t>
            </a:r>
            <a:r>
              <a:rPr lang="en-US" b="1" dirty="0" smtClean="0"/>
              <a:t>Id</a:t>
            </a:r>
            <a:r>
              <a:rPr lang="en-US" dirty="0" smtClean="0"/>
              <a:t> parameter from the URL</a:t>
            </a:r>
          </a:p>
          <a:p>
            <a:r>
              <a:rPr lang="en-US" dirty="0" smtClean="0"/>
              <a:t>To reference this value all we need to do is add the </a:t>
            </a:r>
            <a:r>
              <a:rPr lang="en-US" b="1" dirty="0" smtClean="0"/>
              <a:t>$</a:t>
            </a:r>
            <a:r>
              <a:rPr lang="en-US" b="1" dirty="0" err="1" smtClean="0"/>
              <a:t>routeParams</a:t>
            </a:r>
            <a:r>
              <a:rPr lang="en-US" dirty="0" smtClean="0"/>
              <a:t> dependency to our controller</a:t>
            </a:r>
          </a:p>
          <a:p>
            <a:r>
              <a:rPr lang="en-US" dirty="0" smtClean="0"/>
              <a:t>Suppose this controller:</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We need to change it to this:</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smtClean="0"/>
              <a:t>“$</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smtClean="0"/>
              <a:t>});</a:t>
            </a:r>
          </a:p>
          <a:p>
            <a:pPr marL="292608" lvl="1" indent="0">
              <a:buNone/>
            </a:pPr>
            <a:endParaRPr lang="en-US" b="1" dirty="0">
              <a:hlinkClick r:id="rId2"/>
            </a:endParaRPr>
          </a:p>
          <a:p>
            <a:pPr marL="292608" lvl="1" indent="0">
              <a:buNone/>
            </a:pPr>
            <a:r>
              <a:rPr lang="en-US" dirty="0" smtClean="0">
                <a:hlinkClick r:id="rId2"/>
              </a:rPr>
              <a:t>http</a:t>
            </a:r>
            <a:r>
              <a:rPr lang="en-US" dirty="0">
                <a:hlinkClick r:id="rId2"/>
              </a:rPr>
              <a:t>://</a:t>
            </a:r>
            <a:r>
              <a:rPr lang="en-US" dirty="0" smtClean="0">
                <a:hlinkClick r:id="rId2"/>
              </a:rPr>
              <a:t>localhost:9080/Routing/Samples/NgRoute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://localhost:9080/Routing/Exercises/NgRoute</a:t>
            </a:r>
            <a:r>
              <a:rPr lang="en-US" dirty="0" smtClean="0">
                <a:hlinkClick r:id="rId2"/>
              </a:rPr>
              <a:t>/</a:t>
            </a:r>
            <a:endParaRPr lang="en-US" dirty="0"/>
          </a:p>
          <a:p>
            <a:pPr lvl="1"/>
            <a:r>
              <a:rPr lang="en-US" dirty="0"/>
              <a:t>Source: /</a:t>
            </a:r>
            <a:r>
              <a:rPr lang="en-US" dirty="0" err="1" smtClean="0"/>
              <a:t>AngularClass</a:t>
            </a:r>
            <a:r>
              <a:rPr lang="en-US" dirty="0" smtClean="0"/>
              <a:t>/Routing/Exercises/</a:t>
            </a:r>
            <a:r>
              <a:rPr lang="en-US" dirty="0" err="1" smtClean="0"/>
              <a:t>NgRoute</a:t>
            </a:r>
            <a:endParaRPr lang="en-US" dirty="0" smtClean="0"/>
          </a:p>
          <a:p>
            <a:endParaRPr lang="en-US" dirty="0" smtClean="0"/>
          </a:p>
          <a:p>
            <a:r>
              <a:rPr lang="en-US" dirty="0" smtClean="0"/>
              <a:t>In this Lab, you should do the following:</a:t>
            </a:r>
          </a:p>
          <a:p>
            <a:pPr lvl="1"/>
            <a:r>
              <a:rPr lang="en-US" dirty="0" smtClean="0"/>
              <a:t>You will need to setup the route configuration in your main app module</a:t>
            </a:r>
            <a:endParaRPr lang="en-US" dirty="0"/>
          </a:p>
          <a:p>
            <a:pPr lvl="1"/>
            <a:r>
              <a:rPr lang="en-US" dirty="0"/>
              <a:t>In your controller you will need to add a module dependency to your filter module</a:t>
            </a:r>
          </a:p>
          <a:p>
            <a:pPr lvl="1"/>
            <a:r>
              <a:rPr lang="en-US" dirty="0" smtClean="0"/>
              <a:t>Fill in your templates for your List and Detail Pages</a:t>
            </a:r>
          </a:p>
          <a:p>
            <a:pPr lvl="1"/>
            <a:r>
              <a:rPr lang="en-US" dirty="0" smtClean="0"/>
              <a:t>Wire your index view up to work with </a:t>
            </a:r>
            <a:r>
              <a:rPr lang="en-US" dirty="0" err="1" smtClean="0"/>
              <a:t>ngRoute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10896</TotalTime>
  <Words>17088</Words>
  <Application>Microsoft Macintosh PowerPoint</Application>
  <PresentationFormat>Widescreen</PresentationFormat>
  <Paragraphs>1969</Paragraphs>
  <Slides>240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240</vt:i4>
      </vt:variant>
    </vt:vector>
  </HeadingPairs>
  <TitlesOfParts>
    <vt:vector size="246" baseType="lpstr">
      <vt:lpstr>Calibri</vt:lpstr>
      <vt:lpstr>Calibri Light</vt:lpstr>
      <vt:lpstr>Courier New</vt:lpstr>
      <vt:lpstr>Wingdings</vt:lpstr>
      <vt:lpstr>Arial</vt:lpstr>
      <vt:lpstr>Retrospect</vt:lpstr>
      <vt:lpstr>Angular</vt:lpstr>
      <vt:lpstr>Setup</vt:lpstr>
      <vt:lpstr>Getting Started</vt:lpstr>
      <vt:lpstr>Agenda </vt:lpstr>
      <vt:lpstr>Ground Rules</vt:lpstr>
      <vt:lpstr>Assumptions</vt:lpstr>
      <vt:lpstr>Expectations/Goals</vt:lpstr>
      <vt:lpstr>Launching the Environment (Windows)</vt:lpstr>
      <vt:lpstr>Launching the Environment (Mac)</vt:lpstr>
      <vt:lpstr>Ok… Let’s get Started</vt:lpstr>
      <vt:lpstr>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Karma’s Configuration</vt:lpstr>
      <vt:lpstr>Unit Testing And Angular</vt:lpstr>
      <vt:lpstr>What Just Happened</vt:lpstr>
      <vt:lpstr>LAB</vt:lpstr>
      <vt:lpstr>Conclusion</vt:lpstr>
      <vt:lpstr>Scope</vt:lpstr>
      <vt:lpstr>Scope: Hierarchy </vt:lpstr>
      <vt:lpstr>Scope Events</vt:lpstr>
      <vt:lpstr>Scope Messaging</vt:lpstr>
      <vt:lpstr>What Happened</vt:lpstr>
      <vt:lpstr>LAB</vt:lpstr>
      <vt:lpstr>Watches</vt:lpstr>
      <vt:lpstr>Conclusion</vt:lpstr>
      <vt:lpstr>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Conclusion</vt:lpstr>
      <vt:lpstr>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Conclusion</vt:lpstr>
      <vt:lpstr>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Custom Methods</vt:lpstr>
      <vt:lpstr>LAB</vt:lpstr>
      <vt:lpstr>Conclusion</vt:lpstr>
      <vt:lpstr>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Conclusion</vt:lpstr>
      <vt:lpstr>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Conclusion</vt:lpstr>
      <vt:lpstr>Directives</vt:lpstr>
      <vt:lpstr>Directives</vt:lpstr>
      <vt:lpstr>Directive Naming</vt:lpstr>
      <vt:lpstr>Directive Configuration</vt:lpstr>
      <vt:lpstr>Directive Configuration (cont’d)</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Conclusion</vt:lpstr>
      <vt:lpstr>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601</cp:revision>
  <cp:lastPrinted>2016-03-01T14:04:19Z</cp:lastPrinted>
  <dcterms:created xsi:type="dcterms:W3CDTF">2016-02-23T15:02:29Z</dcterms:created>
  <dcterms:modified xsi:type="dcterms:W3CDTF">2016-03-03T02:24:16Z</dcterms:modified>
</cp:coreProperties>
</file>