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5"/>
  </p:notesMasterIdLst>
  <p:sldIdLst>
    <p:sldId id="256" r:id="rId2"/>
    <p:sldId id="551" r:id="rId3"/>
    <p:sldId id="578" r:id="rId4"/>
    <p:sldId id="579" r:id="rId5"/>
    <p:sldId id="580" r:id="rId6"/>
    <p:sldId id="583" r:id="rId7"/>
    <p:sldId id="584" r:id="rId8"/>
    <p:sldId id="585" r:id="rId9"/>
    <p:sldId id="58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554" r:id="rId36"/>
    <p:sldId id="282" r:id="rId37"/>
    <p:sldId id="283" r:id="rId38"/>
    <p:sldId id="285" r:id="rId39"/>
    <p:sldId id="284" r:id="rId40"/>
    <p:sldId id="286" r:id="rId41"/>
    <p:sldId id="555"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556" r:id="rId55"/>
    <p:sldId id="300" r:id="rId56"/>
    <p:sldId id="299" r:id="rId57"/>
    <p:sldId id="301" r:id="rId58"/>
    <p:sldId id="302" r:id="rId59"/>
    <p:sldId id="303" r:id="rId60"/>
    <p:sldId id="304" r:id="rId61"/>
    <p:sldId id="305" r:id="rId62"/>
    <p:sldId id="306" r:id="rId63"/>
    <p:sldId id="307" r:id="rId64"/>
    <p:sldId id="308" r:id="rId65"/>
    <p:sldId id="309" r:id="rId66"/>
    <p:sldId id="310" r:id="rId67"/>
    <p:sldId id="311" r:id="rId68"/>
    <p:sldId id="557" r:id="rId69"/>
    <p:sldId id="587"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558"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559" r:id="rId120"/>
    <p:sldId id="361" r:id="rId121"/>
    <p:sldId id="362" r:id="rId122"/>
    <p:sldId id="363" r:id="rId123"/>
    <p:sldId id="365" r:id="rId124"/>
    <p:sldId id="367" r:id="rId125"/>
    <p:sldId id="368" r:id="rId126"/>
    <p:sldId id="369" r:id="rId127"/>
    <p:sldId id="370" r:id="rId128"/>
    <p:sldId id="372" r:id="rId129"/>
    <p:sldId id="373" r:id="rId130"/>
    <p:sldId id="375" r:id="rId131"/>
    <p:sldId id="376" r:id="rId132"/>
    <p:sldId id="377" r:id="rId133"/>
    <p:sldId id="378" r:id="rId134"/>
    <p:sldId id="560" r:id="rId135"/>
    <p:sldId id="379" r:id="rId136"/>
    <p:sldId id="380" r:id="rId137"/>
    <p:sldId id="381" r:id="rId138"/>
    <p:sldId id="383" r:id="rId139"/>
    <p:sldId id="384" r:id="rId140"/>
    <p:sldId id="385" r:id="rId141"/>
    <p:sldId id="386" r:id="rId142"/>
    <p:sldId id="387" r:id="rId143"/>
    <p:sldId id="561" r:id="rId144"/>
    <p:sldId id="588"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562" r:id="rId162"/>
    <p:sldId id="404" r:id="rId163"/>
    <p:sldId id="405" r:id="rId164"/>
    <p:sldId id="406" r:id="rId165"/>
    <p:sldId id="407" r:id="rId166"/>
    <p:sldId id="408" r:id="rId167"/>
    <p:sldId id="409" r:id="rId168"/>
    <p:sldId id="410" r:id="rId169"/>
    <p:sldId id="411" r:id="rId170"/>
    <p:sldId id="412" r:id="rId171"/>
    <p:sldId id="413" r:id="rId172"/>
    <p:sldId id="414" r:id="rId173"/>
    <p:sldId id="416" r:id="rId174"/>
    <p:sldId id="563" r:id="rId175"/>
    <p:sldId id="415" r:id="rId176"/>
    <p:sldId id="417" r:id="rId177"/>
    <p:sldId id="418" r:id="rId178"/>
    <p:sldId id="419" r:id="rId179"/>
    <p:sldId id="420" r:id="rId180"/>
    <p:sldId id="421" r:id="rId181"/>
    <p:sldId id="422" r:id="rId182"/>
    <p:sldId id="423" r:id="rId183"/>
    <p:sldId id="424" r:id="rId184"/>
    <p:sldId id="425" r:id="rId185"/>
    <p:sldId id="426" r:id="rId186"/>
    <p:sldId id="428" r:id="rId187"/>
    <p:sldId id="429" r:id="rId188"/>
    <p:sldId id="430" r:id="rId189"/>
    <p:sldId id="431" r:id="rId190"/>
    <p:sldId id="564" r:id="rId191"/>
    <p:sldId id="432" r:id="rId192"/>
    <p:sldId id="433" r:id="rId193"/>
    <p:sldId id="434" r:id="rId194"/>
    <p:sldId id="435" r:id="rId195"/>
    <p:sldId id="436" r:id="rId196"/>
    <p:sldId id="437" r:id="rId197"/>
    <p:sldId id="438" r:id="rId198"/>
    <p:sldId id="440" r:id="rId199"/>
    <p:sldId id="566" r:id="rId200"/>
    <p:sldId id="441" r:id="rId201"/>
    <p:sldId id="442" r:id="rId202"/>
    <p:sldId id="443" r:id="rId203"/>
    <p:sldId id="444" r:id="rId204"/>
    <p:sldId id="445" r:id="rId205"/>
    <p:sldId id="565" r:id="rId206"/>
    <p:sldId id="447" r:id="rId207"/>
    <p:sldId id="448" r:id="rId208"/>
    <p:sldId id="449" r:id="rId209"/>
    <p:sldId id="450" r:id="rId210"/>
    <p:sldId id="451" r:id="rId211"/>
    <p:sldId id="452" r:id="rId212"/>
    <p:sldId id="453" r:id="rId213"/>
    <p:sldId id="454" r:id="rId214"/>
    <p:sldId id="456" r:id="rId215"/>
    <p:sldId id="455" r:id="rId216"/>
    <p:sldId id="457" r:id="rId217"/>
    <p:sldId id="458" r:id="rId218"/>
    <p:sldId id="459" r:id="rId219"/>
    <p:sldId id="460" r:id="rId220"/>
    <p:sldId id="461" r:id="rId221"/>
    <p:sldId id="462" r:id="rId222"/>
    <p:sldId id="463" r:id="rId223"/>
    <p:sldId id="464" r:id="rId224"/>
    <p:sldId id="567" r:id="rId225"/>
    <p:sldId id="465" r:id="rId226"/>
    <p:sldId id="466" r:id="rId227"/>
    <p:sldId id="467" r:id="rId228"/>
    <p:sldId id="468" r:id="rId229"/>
    <p:sldId id="469" r:id="rId230"/>
    <p:sldId id="568" r:id="rId231"/>
    <p:sldId id="470" r:id="rId232"/>
    <p:sldId id="471" r:id="rId233"/>
    <p:sldId id="569" r:id="rId234"/>
    <p:sldId id="589" r:id="rId235"/>
    <p:sldId id="473" r:id="rId236"/>
    <p:sldId id="474" r:id="rId237"/>
    <p:sldId id="475" r:id="rId238"/>
    <p:sldId id="476" r:id="rId239"/>
    <p:sldId id="477" r:id="rId240"/>
    <p:sldId id="478" r:id="rId241"/>
    <p:sldId id="479" r:id="rId242"/>
    <p:sldId id="480" r:id="rId243"/>
    <p:sldId id="481" r:id="rId244"/>
    <p:sldId id="482" r:id="rId245"/>
    <p:sldId id="570" r:id="rId246"/>
    <p:sldId id="483" r:id="rId247"/>
    <p:sldId id="484" r:id="rId248"/>
    <p:sldId id="571" r:id="rId249"/>
    <p:sldId id="485" r:id="rId250"/>
    <p:sldId id="486" r:id="rId251"/>
    <p:sldId id="487" r:id="rId252"/>
    <p:sldId id="488" r:id="rId253"/>
    <p:sldId id="489" r:id="rId254"/>
    <p:sldId id="490" r:id="rId255"/>
    <p:sldId id="572" r:id="rId256"/>
    <p:sldId id="511" r:id="rId257"/>
    <p:sldId id="512" r:id="rId258"/>
    <p:sldId id="513" r:id="rId259"/>
    <p:sldId id="491" r:id="rId260"/>
    <p:sldId id="492" r:id="rId261"/>
    <p:sldId id="493" r:id="rId262"/>
    <p:sldId id="494" r:id="rId263"/>
    <p:sldId id="495" r:id="rId264"/>
    <p:sldId id="496" r:id="rId265"/>
    <p:sldId id="497" r:id="rId266"/>
    <p:sldId id="573" r:id="rId267"/>
    <p:sldId id="498" r:id="rId268"/>
    <p:sldId id="499" r:id="rId269"/>
    <p:sldId id="500" r:id="rId270"/>
    <p:sldId id="501" r:id="rId271"/>
    <p:sldId id="502" r:id="rId272"/>
    <p:sldId id="577" r:id="rId273"/>
    <p:sldId id="503" r:id="rId274"/>
    <p:sldId id="504" r:id="rId275"/>
    <p:sldId id="506" r:id="rId276"/>
    <p:sldId id="507" r:id="rId277"/>
    <p:sldId id="508" r:id="rId278"/>
    <p:sldId id="509" r:id="rId279"/>
    <p:sldId id="510" r:id="rId280"/>
    <p:sldId id="514" r:id="rId281"/>
    <p:sldId id="574" r:id="rId282"/>
    <p:sldId id="590" r:id="rId283"/>
    <p:sldId id="505" r:id="rId284"/>
    <p:sldId id="515" r:id="rId285"/>
    <p:sldId id="516" r:id="rId286"/>
    <p:sldId id="517" r:id="rId287"/>
    <p:sldId id="518" r:id="rId288"/>
    <p:sldId id="591" r:id="rId289"/>
    <p:sldId id="519" r:id="rId290"/>
    <p:sldId id="553" r:id="rId291"/>
    <p:sldId id="552" r:id="rId292"/>
    <p:sldId id="520" r:id="rId293"/>
    <p:sldId id="521" r:id="rId294"/>
    <p:sldId id="522" r:id="rId295"/>
    <p:sldId id="523" r:id="rId296"/>
    <p:sldId id="524" r:id="rId297"/>
    <p:sldId id="526" r:id="rId298"/>
    <p:sldId id="527" r:id="rId299"/>
    <p:sldId id="529" r:id="rId300"/>
    <p:sldId id="530" r:id="rId301"/>
    <p:sldId id="531" r:id="rId302"/>
    <p:sldId id="532" r:id="rId303"/>
    <p:sldId id="533" r:id="rId304"/>
    <p:sldId id="534" r:id="rId305"/>
    <p:sldId id="535" r:id="rId306"/>
    <p:sldId id="536" r:id="rId307"/>
    <p:sldId id="537" r:id="rId308"/>
    <p:sldId id="538" r:id="rId309"/>
    <p:sldId id="576" r:id="rId310"/>
    <p:sldId id="539" r:id="rId311"/>
    <p:sldId id="540" r:id="rId312"/>
    <p:sldId id="541" r:id="rId313"/>
    <p:sldId id="542" r:id="rId314"/>
    <p:sldId id="543" r:id="rId315"/>
    <p:sldId id="544" r:id="rId316"/>
    <p:sldId id="545" r:id="rId317"/>
    <p:sldId id="546" r:id="rId318"/>
    <p:sldId id="547" r:id="rId319"/>
    <p:sldId id="548" r:id="rId320"/>
    <p:sldId id="549" r:id="rId321"/>
    <p:sldId id="550" r:id="rId322"/>
    <p:sldId id="592" r:id="rId323"/>
    <p:sldId id="593" r:id="rId3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715"/>
  </p:normalViewPr>
  <p:slideViewPr>
    <p:cSldViewPr snapToGrid="0" snapToObjects="1">
      <p:cViewPr varScale="1">
        <p:scale>
          <a:sx n="122" d="100"/>
          <a:sy n="122"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slide" Target="slides/slide273.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slide" Target="slides/slide274.xml"/><Relationship Id="rId276" Type="http://schemas.openxmlformats.org/officeDocument/2006/relationships/slide" Target="slides/slide275.xml"/><Relationship Id="rId277" Type="http://schemas.openxmlformats.org/officeDocument/2006/relationships/slide" Target="slides/slide276.xml"/><Relationship Id="rId278" Type="http://schemas.openxmlformats.org/officeDocument/2006/relationships/slide" Target="slides/slide277.xml"/><Relationship Id="rId279" Type="http://schemas.openxmlformats.org/officeDocument/2006/relationships/slide" Target="slides/slide278.xml"/><Relationship Id="rId300" Type="http://schemas.openxmlformats.org/officeDocument/2006/relationships/slide" Target="slides/slide299.xml"/><Relationship Id="rId301" Type="http://schemas.openxmlformats.org/officeDocument/2006/relationships/slide" Target="slides/slide300.xml"/><Relationship Id="rId302" Type="http://schemas.openxmlformats.org/officeDocument/2006/relationships/slide" Target="slides/slide301.xml"/><Relationship Id="rId303" Type="http://schemas.openxmlformats.org/officeDocument/2006/relationships/slide" Target="slides/slide302.xml"/><Relationship Id="rId304" Type="http://schemas.openxmlformats.org/officeDocument/2006/relationships/slide" Target="slides/slide303.xml"/><Relationship Id="rId305" Type="http://schemas.openxmlformats.org/officeDocument/2006/relationships/slide" Target="slides/slide304.xml"/><Relationship Id="rId306" Type="http://schemas.openxmlformats.org/officeDocument/2006/relationships/slide" Target="slides/slide305.xml"/><Relationship Id="rId307" Type="http://schemas.openxmlformats.org/officeDocument/2006/relationships/slide" Target="slides/slide306.xml"/><Relationship Id="rId308" Type="http://schemas.openxmlformats.org/officeDocument/2006/relationships/slide" Target="slides/slide307.xml"/><Relationship Id="rId309" Type="http://schemas.openxmlformats.org/officeDocument/2006/relationships/slide" Target="slides/slide30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80" Type="http://schemas.openxmlformats.org/officeDocument/2006/relationships/slide" Target="slides/slide279.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81" Type="http://schemas.openxmlformats.org/officeDocument/2006/relationships/slide" Target="slides/slide280.xml"/><Relationship Id="rId282" Type="http://schemas.openxmlformats.org/officeDocument/2006/relationships/slide" Target="slides/slide281.xml"/><Relationship Id="rId283" Type="http://schemas.openxmlformats.org/officeDocument/2006/relationships/slide" Target="slides/slide282.xml"/><Relationship Id="rId284" Type="http://schemas.openxmlformats.org/officeDocument/2006/relationships/slide" Target="slides/slide283.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285" Type="http://schemas.openxmlformats.org/officeDocument/2006/relationships/slide" Target="slides/slide284.xml"/><Relationship Id="rId286" Type="http://schemas.openxmlformats.org/officeDocument/2006/relationships/slide" Target="slides/slide285.xml"/><Relationship Id="rId287" Type="http://schemas.openxmlformats.org/officeDocument/2006/relationships/slide" Target="slides/slide286.xml"/><Relationship Id="rId288" Type="http://schemas.openxmlformats.org/officeDocument/2006/relationships/slide" Target="slides/slide287.xml"/><Relationship Id="rId289" Type="http://schemas.openxmlformats.org/officeDocument/2006/relationships/slide" Target="slides/slide288.xml"/><Relationship Id="rId310" Type="http://schemas.openxmlformats.org/officeDocument/2006/relationships/slide" Target="slides/slide309.xml"/><Relationship Id="rId311" Type="http://schemas.openxmlformats.org/officeDocument/2006/relationships/slide" Target="slides/slide310.xml"/><Relationship Id="rId312" Type="http://schemas.openxmlformats.org/officeDocument/2006/relationships/slide" Target="slides/slide311.xml"/><Relationship Id="rId313" Type="http://schemas.openxmlformats.org/officeDocument/2006/relationships/slide" Target="slides/slide312.xml"/><Relationship Id="rId314" Type="http://schemas.openxmlformats.org/officeDocument/2006/relationships/slide" Target="slides/slide313.xml"/><Relationship Id="rId315" Type="http://schemas.openxmlformats.org/officeDocument/2006/relationships/slide" Target="slides/slide314.xml"/><Relationship Id="rId316" Type="http://schemas.openxmlformats.org/officeDocument/2006/relationships/slide" Target="slides/slide315.xml"/><Relationship Id="rId317" Type="http://schemas.openxmlformats.org/officeDocument/2006/relationships/slide" Target="slides/slide316.xml"/><Relationship Id="rId318" Type="http://schemas.openxmlformats.org/officeDocument/2006/relationships/slide" Target="slides/slide317.xml"/><Relationship Id="rId319" Type="http://schemas.openxmlformats.org/officeDocument/2006/relationships/slide" Target="slides/slide318.xml"/><Relationship Id="rId290" Type="http://schemas.openxmlformats.org/officeDocument/2006/relationships/slide" Target="slides/slide289.xml"/><Relationship Id="rId291" Type="http://schemas.openxmlformats.org/officeDocument/2006/relationships/slide" Target="slides/slide290.xml"/><Relationship Id="rId292" Type="http://schemas.openxmlformats.org/officeDocument/2006/relationships/slide" Target="slides/slide291.xml"/><Relationship Id="rId293" Type="http://schemas.openxmlformats.org/officeDocument/2006/relationships/slide" Target="slides/slide292.xml"/><Relationship Id="rId294" Type="http://schemas.openxmlformats.org/officeDocument/2006/relationships/slide" Target="slides/slide293.xml"/><Relationship Id="rId295" Type="http://schemas.openxmlformats.org/officeDocument/2006/relationships/slide" Target="slides/slide294.xml"/><Relationship Id="rId296" Type="http://schemas.openxmlformats.org/officeDocument/2006/relationships/slide" Target="slides/slide295.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297" Type="http://schemas.openxmlformats.org/officeDocument/2006/relationships/slide" Target="slides/slide296.xml"/><Relationship Id="rId298" Type="http://schemas.openxmlformats.org/officeDocument/2006/relationships/slide" Target="slides/slide297.xml"/><Relationship Id="rId299" Type="http://schemas.openxmlformats.org/officeDocument/2006/relationships/slide" Target="slides/slide29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320" Type="http://schemas.openxmlformats.org/officeDocument/2006/relationships/slide" Target="slides/slide319.xml"/><Relationship Id="rId321" Type="http://schemas.openxmlformats.org/officeDocument/2006/relationships/slide" Target="slides/slide320.xml"/><Relationship Id="rId322" Type="http://schemas.openxmlformats.org/officeDocument/2006/relationships/slide" Target="slides/slide321.xml"/><Relationship Id="rId323" Type="http://schemas.openxmlformats.org/officeDocument/2006/relationships/slide" Target="slides/slide322.xml"/><Relationship Id="rId324" Type="http://schemas.openxmlformats.org/officeDocument/2006/relationships/slide" Target="slides/slide323.xml"/><Relationship Id="rId325" Type="http://schemas.openxmlformats.org/officeDocument/2006/relationships/notesMaster" Target="notesMasters/notesMaster1.xml"/><Relationship Id="rId326" Type="http://schemas.openxmlformats.org/officeDocument/2006/relationships/presProps" Target="presProps.xml"/><Relationship Id="rId327" Type="http://schemas.openxmlformats.org/officeDocument/2006/relationships/viewProps" Target="viewProps.xml"/><Relationship Id="rId328" Type="http://schemas.openxmlformats.org/officeDocument/2006/relationships/theme" Target="theme/theme1.xml"/><Relationship Id="rId32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DC4-177A-8344-B091-7592ECDA6A68}" type="datetimeFigureOut">
              <a:rPr lang="en-US" smtClean="0"/>
              <a:t>3/10/16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9380-E75C-3F4C-8EC0-42558675515C}" type="slidenum">
              <a:rPr lang="en-US" smtClean="0"/>
              <a:t>‹#›</a:t>
            </a:fld>
            <a:endParaRPr lang="en-US"/>
          </a:p>
        </p:txBody>
      </p:sp>
    </p:spTree>
    <p:extLst>
      <p:ext uri="{BB962C8B-B14F-4D97-AF65-F5344CB8AC3E}">
        <p14:creationId xmlns:p14="http://schemas.microsoft.com/office/powerpoint/2010/main" val="46247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C9380-E75C-3F4C-8EC0-42558675515C}" type="slidenum">
              <a:rPr lang="en-US" smtClean="0"/>
              <a:t>53</a:t>
            </a:fld>
            <a:endParaRPr lang="en-US"/>
          </a:p>
        </p:txBody>
      </p:sp>
    </p:spTree>
    <p:extLst>
      <p:ext uri="{BB962C8B-B14F-4D97-AF65-F5344CB8AC3E}">
        <p14:creationId xmlns:p14="http://schemas.microsoft.com/office/powerpoint/2010/main" val="106244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316</a:t>
            </a:fld>
            <a:endParaRPr lang="en-US"/>
          </a:p>
        </p:txBody>
      </p:sp>
    </p:spTree>
    <p:extLst>
      <p:ext uri="{BB962C8B-B14F-4D97-AF65-F5344CB8AC3E}">
        <p14:creationId xmlns:p14="http://schemas.microsoft.com/office/powerpoint/2010/main" val="1097241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ugins.jquery.com/"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Variables/"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Operators/"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jsref/jsref_obj_string.asp" TargetMode="Externa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jsref/jsref_obj_date.asp" TargetMode="Externa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Functions/" TargetMode="Externa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D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7080/JavaScript/Samples/D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Ajax/"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Closure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7080/JavaScript/Samples/OO/"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query.com/download/"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2482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Quick Review of JavaScript</a:t>
            </a:r>
          </a:p>
          <a:p>
            <a:pPr lvl="1"/>
            <a:r>
              <a:rPr lang="en-US" dirty="0" smtClean="0"/>
              <a:t>Variables </a:t>
            </a:r>
          </a:p>
          <a:p>
            <a:pPr lvl="1"/>
            <a:r>
              <a:rPr lang="en-US" dirty="0" smtClean="0"/>
              <a:t>Arrays</a:t>
            </a:r>
          </a:p>
          <a:p>
            <a:pPr lvl="1"/>
            <a:r>
              <a:rPr lang="en-US" dirty="0" smtClean="0"/>
              <a:t>Operators</a:t>
            </a:r>
          </a:p>
          <a:p>
            <a:pPr lvl="1"/>
            <a:r>
              <a:rPr lang="en-US" dirty="0" smtClean="0"/>
              <a:t>Loops</a:t>
            </a:r>
          </a:p>
          <a:p>
            <a:pPr lvl="1"/>
            <a:endParaRPr lang="en-US" dirty="0" smtClean="0"/>
          </a:p>
          <a:p>
            <a:pPr lvl="2"/>
            <a:endParaRPr lang="en-US" dirty="0" smtClean="0"/>
          </a:p>
          <a:p>
            <a:endParaRPr lang="en-US" dirty="0"/>
          </a:p>
        </p:txBody>
      </p:sp>
    </p:spTree>
    <p:extLst>
      <p:ext uri="{BB962C8B-B14F-4D97-AF65-F5344CB8AC3E}">
        <p14:creationId xmlns:p14="http://schemas.microsoft.com/office/powerpoint/2010/main" val="16306790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t>
            </a:r>
            <a:endParaRPr lang="en-US" dirty="0"/>
          </a:p>
        </p:txBody>
      </p:sp>
      <p:sp>
        <p:nvSpPr>
          <p:cNvPr id="3" name="Content Placeholder 2"/>
          <p:cNvSpPr>
            <a:spLocks noGrp="1"/>
          </p:cNvSpPr>
          <p:nvPr>
            <p:ph idx="1"/>
          </p:nvPr>
        </p:nvSpPr>
        <p:spPr/>
        <p:txBody>
          <a:bodyPr/>
          <a:lstStyle/>
          <a:p>
            <a:r>
              <a:rPr lang="en-US" dirty="0" smtClean="0"/>
              <a:t>This manipulator should be used to get/set “Boolean” attributes instead of </a:t>
            </a:r>
            <a:r>
              <a:rPr lang="en-US" dirty="0" err="1" smtClean="0"/>
              <a:t>attr</a:t>
            </a:r>
            <a:r>
              <a:rPr lang="en-US" dirty="0" smtClean="0"/>
              <a:t>()</a:t>
            </a:r>
          </a:p>
          <a:p>
            <a:pPr lvl="1"/>
            <a:r>
              <a:rPr lang="en-US" dirty="0" smtClean="0"/>
              <a:t>prop(name) – retrieves the value of the named property</a:t>
            </a:r>
          </a:p>
          <a:p>
            <a:pPr lvl="1"/>
            <a:r>
              <a:rPr lang="en-US" dirty="0" smtClean="0"/>
              <a:t>prop(name, value) – sets the property to the given value</a:t>
            </a:r>
          </a:p>
          <a:p>
            <a:pPr lvl="1"/>
            <a:r>
              <a:rPr lang="en-US" dirty="0" smtClean="0"/>
              <a:t>prop(object) – iterates over the name/value pairs and transforms them in to property name/value pairs</a:t>
            </a:r>
            <a:endParaRPr lang="en-US" dirty="0"/>
          </a:p>
        </p:txBody>
      </p:sp>
    </p:spTree>
    <p:extLst>
      <p:ext uri="{BB962C8B-B14F-4D97-AF65-F5344CB8AC3E}">
        <p14:creationId xmlns:p14="http://schemas.microsoft.com/office/powerpoint/2010/main" val="10281707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.each()</a:t>
            </a:r>
            <a:endParaRPr lang="en-US" dirty="0"/>
          </a:p>
        </p:txBody>
      </p:sp>
      <p:sp>
        <p:nvSpPr>
          <p:cNvPr id="3" name="Content Placeholder 2"/>
          <p:cNvSpPr>
            <a:spLocks noGrp="1"/>
          </p:cNvSpPr>
          <p:nvPr>
            <p:ph idx="1"/>
          </p:nvPr>
        </p:nvSpPr>
        <p:spPr/>
        <p:txBody>
          <a:bodyPr/>
          <a:lstStyle/>
          <a:p>
            <a:r>
              <a:rPr lang="en-US" dirty="0" smtClean="0"/>
              <a:t>The .find() takes an expression as an argument and is used to locate the descendants of elements that match the given expression</a:t>
            </a:r>
          </a:p>
          <a:p>
            <a:endParaRPr lang="en-US" dirty="0"/>
          </a:p>
          <a:p>
            <a:r>
              <a:rPr lang="en-US" dirty="0" smtClean="0"/>
              <a:t>.each(callback) is going to iterate over all elements in the matched set </a:t>
            </a:r>
          </a:p>
          <a:p>
            <a:pPr lvl="1"/>
            <a:r>
              <a:rPr lang="en-US" dirty="0" smtClean="0"/>
              <a:t>The first argument in the callback is the element’s index value (zero-based)</a:t>
            </a:r>
          </a:p>
          <a:p>
            <a:pPr lvl="1"/>
            <a:r>
              <a:rPr lang="en-US" dirty="0" smtClean="0"/>
              <a:t>The Second argument is the element itself</a:t>
            </a:r>
            <a:endParaRPr lang="en-US" dirty="0"/>
          </a:p>
        </p:txBody>
      </p:sp>
    </p:spTree>
    <p:extLst>
      <p:ext uri="{BB962C8B-B14F-4D97-AF65-F5344CB8AC3E}">
        <p14:creationId xmlns:p14="http://schemas.microsoft.com/office/powerpoint/2010/main" val="450963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Setting</a:t>
            </a:r>
            <a:endParaRPr lang="en-US" dirty="0"/>
          </a:p>
        </p:txBody>
      </p:sp>
      <p:sp>
        <p:nvSpPr>
          <p:cNvPr id="3" name="Content Placeholder 2"/>
          <p:cNvSpPr>
            <a:spLocks noGrp="1"/>
          </p:cNvSpPr>
          <p:nvPr>
            <p:ph idx="1"/>
          </p:nvPr>
        </p:nvSpPr>
        <p:spPr/>
        <p:txBody>
          <a:bodyPr>
            <a:normAutofit/>
          </a:bodyPr>
          <a:lstStyle/>
          <a:p>
            <a:r>
              <a:rPr lang="en-US" dirty="0" smtClean="0"/>
              <a:t>As of JQuery 1.4 setter methods can use a function to determine how to set the value of a given element</a:t>
            </a:r>
          </a:p>
          <a:p>
            <a:r>
              <a:rPr lang="en-US" dirty="0" smtClean="0"/>
              <a:t>In many cases the current value of the item is passed as the second argument and the index is passed as the first</a:t>
            </a:r>
          </a:p>
          <a:p>
            <a:endParaRPr lang="en-US" dirty="0" smtClean="0"/>
          </a:p>
          <a:p>
            <a:r>
              <a:rPr lang="en-US" dirty="0" smtClean="0"/>
              <a:t>Set methods that support functions are: </a:t>
            </a:r>
          </a:p>
          <a:p>
            <a:pPr lvl="1"/>
            <a:r>
              <a:rPr lang="en-US" dirty="0" err="1"/>
              <a:t>addClass</a:t>
            </a:r>
            <a:r>
              <a:rPr lang="en-US" dirty="0"/>
              <a:t>(), </a:t>
            </a:r>
            <a:r>
              <a:rPr lang="en-US" dirty="0" err="1"/>
              <a:t>toggleClass</a:t>
            </a:r>
            <a:r>
              <a:rPr lang="en-US" dirty="0"/>
              <a:t>(), </a:t>
            </a:r>
            <a:r>
              <a:rPr lang="en-US" dirty="0" err="1"/>
              <a:t>removeClass</a:t>
            </a:r>
            <a:r>
              <a:rPr lang="en-US" dirty="0"/>
              <a:t>(), </a:t>
            </a:r>
            <a:r>
              <a:rPr lang="en-US" dirty="0" err="1"/>
              <a:t>css</a:t>
            </a:r>
            <a:r>
              <a:rPr lang="en-US" dirty="0"/>
              <a:t>(), </a:t>
            </a:r>
            <a:r>
              <a:rPr lang="en-US" dirty="0" err="1"/>
              <a:t>attr</a:t>
            </a:r>
            <a:r>
              <a:rPr lang="en-US" dirty="0"/>
              <a:t>(), prop(), </a:t>
            </a:r>
            <a:r>
              <a:rPr lang="en-US" dirty="0" err="1"/>
              <a:t>val</a:t>
            </a:r>
            <a:r>
              <a:rPr lang="en-US" dirty="0"/>
              <a:t>(), html(), text(), append(), prepend(), before(), after() </a:t>
            </a:r>
            <a:endParaRPr lang="en-US" dirty="0" smtClean="0"/>
          </a:p>
          <a:p>
            <a:r>
              <a:rPr lang="en-US" dirty="0" smtClean="0"/>
              <a:t>Set methods that pass the current item value to the </a:t>
            </a:r>
            <a:r>
              <a:rPr lang="en-US" dirty="0" err="1" smtClean="0"/>
              <a:t>functon</a:t>
            </a:r>
            <a:r>
              <a:rPr lang="en-US" dirty="0" smtClean="0"/>
              <a:t> are:</a:t>
            </a:r>
          </a:p>
          <a:p>
            <a:pPr lvl="1"/>
            <a:r>
              <a:rPr lang="en-US" dirty="0" err="1" smtClean="0"/>
              <a:t>addClass</a:t>
            </a:r>
            <a:r>
              <a:rPr lang="en-US" dirty="0"/>
              <a:t>(), </a:t>
            </a:r>
            <a:r>
              <a:rPr lang="en-US" dirty="0" err="1"/>
              <a:t>toggleClass</a:t>
            </a:r>
            <a:r>
              <a:rPr lang="en-US" dirty="0"/>
              <a:t>(), </a:t>
            </a:r>
            <a:r>
              <a:rPr lang="en-US" dirty="0" err="1"/>
              <a:t>removeClass</a:t>
            </a:r>
            <a:r>
              <a:rPr lang="en-US" dirty="0"/>
              <a:t>(), </a:t>
            </a:r>
            <a:r>
              <a:rPr lang="en-US" dirty="0" err="1"/>
              <a:t>css</a:t>
            </a:r>
            <a:r>
              <a:rPr lang="en-US" dirty="0"/>
              <a:t>(), </a:t>
            </a:r>
            <a:r>
              <a:rPr lang="en-US" dirty="0" err="1"/>
              <a:t>attr</a:t>
            </a:r>
            <a:r>
              <a:rPr lang="en-US" dirty="0"/>
              <a:t>(), prop(), </a:t>
            </a:r>
            <a:r>
              <a:rPr lang="en-US" dirty="0" err="1"/>
              <a:t>val</a:t>
            </a:r>
            <a:r>
              <a:rPr lang="en-US" dirty="0"/>
              <a:t>(), html(), text(), append(), prepend() </a:t>
            </a:r>
          </a:p>
          <a:p>
            <a:endParaRPr lang="en-US" dirty="0"/>
          </a:p>
          <a:p>
            <a:endParaRPr lang="en-US" dirty="0"/>
          </a:p>
        </p:txBody>
      </p:sp>
    </p:spTree>
    <p:extLst>
      <p:ext uri="{BB962C8B-B14F-4D97-AF65-F5344CB8AC3E}">
        <p14:creationId xmlns:p14="http://schemas.microsoft.com/office/powerpoint/2010/main" val="5787848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Lab5</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29855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with JQuery</a:t>
            </a:r>
            <a:endParaRPr lang="en-US" dirty="0"/>
          </a:p>
        </p:txBody>
      </p:sp>
      <p:sp>
        <p:nvSpPr>
          <p:cNvPr id="3" name="Content Placeholder 2"/>
          <p:cNvSpPr>
            <a:spLocks noGrp="1"/>
          </p:cNvSpPr>
          <p:nvPr>
            <p:ph idx="1"/>
          </p:nvPr>
        </p:nvSpPr>
        <p:spPr/>
        <p:txBody>
          <a:bodyPr/>
          <a:lstStyle/>
          <a:p>
            <a:r>
              <a:rPr lang="en-US" dirty="0" smtClean="0"/>
              <a:t>So far the only events we’ve dealt with on the client is when the page has entered a ready state. </a:t>
            </a:r>
          </a:p>
          <a:p>
            <a:r>
              <a:rPr lang="en-US" dirty="0" smtClean="0"/>
              <a:t>But supposing we’d like to react to click, change, focus/blur events how would we do that?</a:t>
            </a:r>
          </a:p>
          <a:p>
            <a:r>
              <a:rPr lang="en-US" dirty="0" smtClean="0"/>
              <a:t>Fortunately, JQuery has rich support to respond to events and even chain multiple calls to a single event.</a:t>
            </a:r>
          </a:p>
          <a:p>
            <a:r>
              <a:rPr lang="en-US" dirty="0" smtClean="0"/>
              <a:t>There are some key advantages of using JQuery to wire your events</a:t>
            </a:r>
          </a:p>
          <a:p>
            <a:pPr lvl="1"/>
            <a:r>
              <a:rPr lang="en-US" dirty="0" smtClean="0"/>
              <a:t>No event handlers are present in your HTML</a:t>
            </a:r>
          </a:p>
          <a:p>
            <a:pPr lvl="1"/>
            <a:r>
              <a:rPr lang="en-US" dirty="0" smtClean="0"/>
              <a:t>No dealing with different browsers and how they handle events</a:t>
            </a:r>
          </a:p>
          <a:p>
            <a:pPr lvl="1"/>
            <a:r>
              <a:rPr lang="en-US" dirty="0" smtClean="0"/>
              <a:t>Support for multiple event callbacks</a:t>
            </a:r>
            <a:endParaRPr lang="en-US" dirty="0"/>
          </a:p>
        </p:txBody>
      </p:sp>
    </p:spTree>
    <p:extLst>
      <p:ext uri="{BB962C8B-B14F-4D97-AF65-F5344CB8AC3E}">
        <p14:creationId xmlns:p14="http://schemas.microsoft.com/office/powerpoint/2010/main" val="14718383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Helpers</a:t>
            </a:r>
            <a:endParaRPr lang="en-US" dirty="0"/>
          </a:p>
        </p:txBody>
      </p:sp>
      <p:sp>
        <p:nvSpPr>
          <p:cNvPr id="3" name="Content Placeholder 2"/>
          <p:cNvSpPr>
            <a:spLocks noGrp="1"/>
          </p:cNvSpPr>
          <p:nvPr>
            <p:ph idx="1"/>
          </p:nvPr>
        </p:nvSpPr>
        <p:spPr/>
        <p:txBody>
          <a:bodyPr/>
          <a:lstStyle/>
          <a:p>
            <a:r>
              <a:rPr lang="en-US" dirty="0" smtClean="0"/>
              <a:t>JQuery provides a number of different helper methods that can be directly used as methods of a JQuery Object</a:t>
            </a:r>
          </a:p>
          <a:p>
            <a:r>
              <a:rPr lang="en-US" dirty="0" smtClean="0"/>
              <a:t>Some of these helpers work in two ways</a:t>
            </a:r>
          </a:p>
          <a:p>
            <a:pPr lvl="1"/>
            <a:r>
              <a:rPr lang="en-US" dirty="0" smtClean="0"/>
              <a:t>They can provide a callback for the specified event on the elements in the JQuery Object</a:t>
            </a:r>
          </a:p>
          <a:p>
            <a:pPr lvl="1"/>
            <a:r>
              <a:rPr lang="en-US" dirty="0" smtClean="0"/>
              <a:t>They can also trigger the specified event on the elements in the JQuery object</a:t>
            </a:r>
          </a:p>
          <a:p>
            <a:pPr lvl="1"/>
            <a:endParaRPr lang="en-US" dirty="0"/>
          </a:p>
          <a:p>
            <a:r>
              <a:rPr lang="en-US" dirty="0" smtClean="0"/>
              <a:t>Examples of these helpers are</a:t>
            </a:r>
          </a:p>
          <a:p>
            <a:pPr lvl="1"/>
            <a:r>
              <a:rPr lang="en-US" dirty="0" smtClean="0"/>
              <a:t>blur(callback) or blur() to trigger</a:t>
            </a:r>
          </a:p>
          <a:p>
            <a:pPr lvl="1"/>
            <a:r>
              <a:rPr lang="en-US" dirty="0" smtClean="0"/>
              <a:t>focus(callback) or focus() to trigger</a:t>
            </a:r>
          </a:p>
          <a:p>
            <a:pPr lvl="1"/>
            <a:r>
              <a:rPr lang="en-US" dirty="0" smtClean="0"/>
              <a:t>change(callback) or change() to trigger</a:t>
            </a:r>
          </a:p>
          <a:p>
            <a:pPr lvl="1"/>
            <a:r>
              <a:rPr lang="en-US" dirty="0" smtClean="0"/>
              <a:t>click(callback) or click() to trigger</a:t>
            </a:r>
            <a:endParaRPr lang="en-US" dirty="0"/>
          </a:p>
        </p:txBody>
      </p:sp>
    </p:spTree>
    <p:extLst>
      <p:ext uri="{BB962C8B-B14F-4D97-AF65-F5344CB8AC3E}">
        <p14:creationId xmlns:p14="http://schemas.microsoft.com/office/powerpoint/2010/main" val="19096658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only Helpers</a:t>
            </a:r>
            <a:endParaRPr lang="en-US" dirty="0"/>
          </a:p>
        </p:txBody>
      </p:sp>
      <p:sp>
        <p:nvSpPr>
          <p:cNvPr id="3" name="Content Placeholder 2"/>
          <p:cNvSpPr>
            <a:spLocks noGrp="1"/>
          </p:cNvSpPr>
          <p:nvPr>
            <p:ph idx="1"/>
          </p:nvPr>
        </p:nvSpPr>
        <p:spPr>
          <a:xfrm>
            <a:off x="1097280" y="1845734"/>
            <a:ext cx="4402372" cy="4023360"/>
          </a:xfrm>
        </p:spPr>
        <p:txBody>
          <a:bodyPr/>
          <a:lstStyle/>
          <a:p>
            <a:r>
              <a:rPr lang="en-US" dirty="0" err="1" smtClean="0"/>
              <a:t>mousedown</a:t>
            </a:r>
            <a:r>
              <a:rPr lang="en-US" dirty="0" smtClean="0"/>
              <a:t>(callback)</a:t>
            </a:r>
          </a:p>
          <a:p>
            <a:r>
              <a:rPr lang="en-US" dirty="0" err="1" smtClean="0"/>
              <a:t>mouseenter</a:t>
            </a:r>
            <a:r>
              <a:rPr lang="en-US" dirty="0" smtClean="0"/>
              <a:t>(callback)</a:t>
            </a:r>
          </a:p>
          <a:p>
            <a:r>
              <a:rPr lang="en-US" dirty="0" err="1" smtClean="0"/>
              <a:t>mouseleave</a:t>
            </a:r>
            <a:r>
              <a:rPr lang="en-US" dirty="0" smtClean="0"/>
              <a:t>(callback)</a:t>
            </a:r>
          </a:p>
          <a:p>
            <a:r>
              <a:rPr lang="en-US" dirty="0" err="1" smtClean="0"/>
              <a:t>mousemove</a:t>
            </a:r>
            <a:r>
              <a:rPr lang="en-US" dirty="0" smtClean="0"/>
              <a:t>(callback)</a:t>
            </a:r>
          </a:p>
          <a:p>
            <a:r>
              <a:rPr lang="en-US" dirty="0" err="1" smtClean="0"/>
              <a:t>mouseout</a:t>
            </a:r>
            <a:r>
              <a:rPr lang="en-US" dirty="0" smtClean="0"/>
              <a:t>(callback)</a:t>
            </a:r>
          </a:p>
          <a:p>
            <a:r>
              <a:rPr lang="en-US" dirty="0" err="1" smtClean="0"/>
              <a:t>mouseover</a:t>
            </a:r>
            <a:r>
              <a:rPr lang="en-US" dirty="0" smtClean="0"/>
              <a:t>(callback)</a:t>
            </a:r>
          </a:p>
          <a:p>
            <a:r>
              <a:rPr lang="en-US" dirty="0" err="1" smtClean="0"/>
              <a:t>mouseup</a:t>
            </a:r>
            <a:r>
              <a:rPr lang="en-US" dirty="0" smtClean="0"/>
              <a:t>(callback)</a:t>
            </a:r>
            <a:endParaRPr lang="en-US" dirty="0"/>
          </a:p>
        </p:txBody>
      </p:sp>
      <p:sp>
        <p:nvSpPr>
          <p:cNvPr id="4" name="Content Placeholder 2"/>
          <p:cNvSpPr txBox="1">
            <a:spLocks/>
          </p:cNvSpPr>
          <p:nvPr/>
        </p:nvSpPr>
        <p:spPr>
          <a:xfrm>
            <a:off x="5499652" y="1845734"/>
            <a:ext cx="440237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resize(callback)</a:t>
            </a:r>
          </a:p>
          <a:p>
            <a:r>
              <a:rPr lang="en-US" dirty="0" smtClean="0"/>
              <a:t>scroll(callback)</a:t>
            </a:r>
          </a:p>
        </p:txBody>
      </p:sp>
    </p:spTree>
    <p:extLst>
      <p:ext uri="{BB962C8B-B14F-4D97-AF65-F5344CB8AC3E}">
        <p14:creationId xmlns:p14="http://schemas.microsoft.com/office/powerpoint/2010/main" val="21212656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Event Listeners</a:t>
            </a:r>
            <a:endParaRPr lang="en-US" dirty="0"/>
          </a:p>
        </p:txBody>
      </p:sp>
      <p:sp>
        <p:nvSpPr>
          <p:cNvPr id="3" name="Content Placeholder 2"/>
          <p:cNvSpPr>
            <a:spLocks noGrp="1"/>
          </p:cNvSpPr>
          <p:nvPr>
            <p:ph idx="1"/>
          </p:nvPr>
        </p:nvSpPr>
        <p:spPr/>
        <p:txBody>
          <a:bodyPr/>
          <a:lstStyle/>
          <a:p>
            <a:r>
              <a:rPr lang="en-US" dirty="0" smtClean="0"/>
              <a:t>Using the .bind(</a:t>
            </a:r>
            <a:r>
              <a:rPr lang="en-US" dirty="0" err="1" smtClean="0"/>
              <a:t>eventType</a:t>
            </a:r>
            <a:r>
              <a:rPr lang="en-US" dirty="0" smtClean="0"/>
              <a:t>, data, callback) – enables a generic way for us to establish event listener on given elements in a JQuery Object</a:t>
            </a:r>
          </a:p>
          <a:p>
            <a:pPr lvl="1"/>
            <a:r>
              <a:rPr lang="en-US" dirty="0" smtClean="0"/>
              <a:t>The event type can be any of the events that we have listed in previous slides</a:t>
            </a:r>
          </a:p>
          <a:p>
            <a:pPr lvl="1"/>
            <a:r>
              <a:rPr lang="en-US" dirty="0" smtClean="0"/>
              <a:t>The data is an optional object containing name/value pairs which should be included in the event</a:t>
            </a:r>
          </a:p>
          <a:p>
            <a:pPr lvl="1"/>
            <a:r>
              <a:rPr lang="en-US" dirty="0" smtClean="0"/>
              <a:t>The bind also supports an object with event names and keys as callback functions (as of 1.4)</a:t>
            </a:r>
          </a:p>
          <a:p>
            <a:r>
              <a:rPr lang="en-US" dirty="0" smtClean="0"/>
              <a:t>unbind(</a:t>
            </a:r>
            <a:r>
              <a:rPr lang="en-US" dirty="0" err="1" smtClean="0"/>
              <a:t>eventType</a:t>
            </a:r>
            <a:r>
              <a:rPr lang="en-US" dirty="0" smtClean="0"/>
              <a:t>, callback) - removes the event listener for the specified callback from elements in the JQuery collection</a:t>
            </a:r>
          </a:p>
          <a:p>
            <a:r>
              <a:rPr lang="en-US" dirty="0" smtClean="0"/>
              <a:t>.one(</a:t>
            </a:r>
            <a:r>
              <a:rPr lang="en-US" dirty="0" err="1" smtClean="0"/>
              <a:t>eventType</a:t>
            </a:r>
            <a:r>
              <a:rPr lang="en-US" dirty="0" smtClean="0"/>
              <a:t>, data, callback) – this is similar to the bind; however, only executes one time and is then removed</a:t>
            </a:r>
          </a:p>
          <a:p>
            <a:r>
              <a:rPr lang="en-US" dirty="0" smtClean="0"/>
              <a:t>.trigger(</a:t>
            </a:r>
            <a:r>
              <a:rPr lang="en-US" dirty="0" err="1" smtClean="0"/>
              <a:t>eventType</a:t>
            </a:r>
            <a:r>
              <a:rPr lang="en-US" dirty="0" smtClean="0"/>
              <a:t>, data) – invokes the specified event</a:t>
            </a:r>
            <a:endParaRPr lang="en-US" dirty="0"/>
          </a:p>
        </p:txBody>
      </p:sp>
    </p:spTree>
    <p:extLst>
      <p:ext uri="{BB962C8B-B14F-4D97-AF65-F5344CB8AC3E}">
        <p14:creationId xmlns:p14="http://schemas.microsoft.com/office/powerpoint/2010/main" val="309482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Event Listeners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.on(</a:t>
            </a:r>
            <a:r>
              <a:rPr lang="en-US" dirty="0" err="1" smtClean="0"/>
              <a:t>eventType</a:t>
            </a:r>
            <a:r>
              <a:rPr lang="en-US" dirty="0" smtClean="0"/>
              <a:t>, data, callback) – sets up the listener for a specified event, the data is optional </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sds</a:t>
            </a:r>
            <a:endParaRPr lang="en-US" dirty="0" smtClean="0"/>
          </a:p>
        </p:txBody>
      </p:sp>
    </p:spTree>
    <p:extLst>
      <p:ext uri="{BB962C8B-B14F-4D97-AF65-F5344CB8AC3E}">
        <p14:creationId xmlns:p14="http://schemas.microsoft.com/office/powerpoint/2010/main" val="4780719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Listeners</a:t>
            </a:r>
            <a:endParaRPr lang="en-US" dirty="0"/>
          </a:p>
        </p:txBody>
      </p:sp>
      <p:sp>
        <p:nvSpPr>
          <p:cNvPr id="3" name="Content Placeholder 2"/>
          <p:cNvSpPr>
            <a:spLocks noGrp="1"/>
          </p:cNvSpPr>
          <p:nvPr>
            <p:ph idx="1"/>
          </p:nvPr>
        </p:nvSpPr>
        <p:spPr/>
        <p:txBody>
          <a:bodyPr/>
          <a:lstStyle/>
          <a:p>
            <a:r>
              <a:rPr lang="en-US" dirty="0" smtClean="0"/>
              <a:t>Moving to the future it is likely that the bind and unbind methods are going to be replaced with the on and off methods.</a:t>
            </a:r>
          </a:p>
          <a:p>
            <a:pPr lvl="1"/>
            <a:r>
              <a:rPr lang="en-US" dirty="0" smtClean="0"/>
              <a:t>on appears to be the natural replacement for bind (it takes the same arguments)</a:t>
            </a:r>
          </a:p>
          <a:p>
            <a:pPr lvl="1"/>
            <a:r>
              <a:rPr lang="en-US" dirty="0" smtClean="0"/>
              <a:t>off appears to be the natural replacement for unbind (it takes the same arguments)</a:t>
            </a:r>
          </a:p>
          <a:p>
            <a:pPr lvl="1"/>
            <a:endParaRPr lang="en-US" dirty="0"/>
          </a:p>
          <a:p>
            <a:r>
              <a:rPr lang="en-US" dirty="0" smtClean="0"/>
              <a:t>Although these have not been formally depreciated it is expected that they will be soon.</a:t>
            </a:r>
            <a:endParaRPr lang="en-US" dirty="0"/>
          </a:p>
        </p:txBody>
      </p:sp>
    </p:spTree>
    <p:extLst>
      <p:ext uri="{BB962C8B-B14F-4D97-AF65-F5344CB8AC3E}">
        <p14:creationId xmlns:p14="http://schemas.microsoft.com/office/powerpoint/2010/main" val="97320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The enabler for all languages to accomplish their jobs is the use of variables. JavaScript is no different</a:t>
            </a:r>
          </a:p>
          <a:p>
            <a:r>
              <a:rPr lang="en-US" dirty="0" smtClean="0"/>
              <a:t>Using the </a:t>
            </a:r>
            <a:r>
              <a:rPr lang="en-US" b="1" dirty="0" err="1" smtClean="0"/>
              <a:t>var</a:t>
            </a:r>
            <a:r>
              <a:rPr lang="en-US" dirty="0" smtClean="0"/>
              <a:t> keyword we can declare variables in our code</a:t>
            </a:r>
          </a:p>
          <a:p>
            <a:pPr lvl="1"/>
            <a:r>
              <a:rPr lang="en-US" b="1" dirty="0" err="1" smtClean="0"/>
              <a:t>var</a:t>
            </a:r>
            <a:r>
              <a:rPr lang="en-US" b="1" dirty="0" smtClean="0"/>
              <a:t> </a:t>
            </a:r>
            <a:r>
              <a:rPr lang="en-US" b="1" dirty="0" err="1" smtClean="0"/>
              <a:t>myVar</a:t>
            </a:r>
            <a:r>
              <a:rPr lang="en-US" b="1" dirty="0" smtClean="0"/>
              <a:t>; </a:t>
            </a:r>
          </a:p>
          <a:p>
            <a:pPr lvl="1"/>
            <a:r>
              <a:rPr lang="en-US" b="1" dirty="0" err="1" smtClean="0"/>
              <a:t>var</a:t>
            </a:r>
            <a:r>
              <a:rPr lang="en-US" b="1" dirty="0" smtClean="0"/>
              <a:t> </a:t>
            </a:r>
            <a:r>
              <a:rPr lang="en-US" b="1" dirty="0" err="1" smtClean="0"/>
              <a:t>myVar</a:t>
            </a:r>
            <a:r>
              <a:rPr lang="en-US" b="1" dirty="0" smtClean="0"/>
              <a:t> = “a”;</a:t>
            </a:r>
          </a:p>
          <a:p>
            <a:pPr lvl="1"/>
            <a:r>
              <a:rPr lang="en-US" b="1" dirty="0" err="1" smtClean="0"/>
              <a:t>var</a:t>
            </a:r>
            <a:r>
              <a:rPr lang="en-US" b="1" dirty="0" smtClean="0"/>
              <a:t> </a:t>
            </a:r>
            <a:r>
              <a:rPr lang="en-US" b="1" dirty="0" err="1" smtClean="0"/>
              <a:t>myVar</a:t>
            </a:r>
            <a:r>
              <a:rPr lang="en-US" b="1" dirty="0" smtClean="0"/>
              <a:t>, </a:t>
            </a:r>
            <a:r>
              <a:rPr lang="en-US" b="1" dirty="0" err="1" smtClean="0"/>
              <a:t>mySomeOtherVar</a:t>
            </a:r>
            <a:r>
              <a:rPr lang="en-US" b="1" dirty="0" smtClean="0"/>
              <a:t>;</a:t>
            </a:r>
          </a:p>
          <a:p>
            <a:pPr lvl="1"/>
            <a:endParaRPr lang="en-US" b="1" dirty="0"/>
          </a:p>
          <a:p>
            <a:r>
              <a:rPr lang="en-US" dirty="0" smtClean="0"/>
              <a:t>JavaScript is super flexible in how you declare/define them</a:t>
            </a:r>
            <a:endParaRPr lang="en-US" dirty="0"/>
          </a:p>
        </p:txBody>
      </p:sp>
    </p:spTree>
    <p:extLst>
      <p:ext uri="{BB962C8B-B14F-4D97-AF65-F5344CB8AC3E}">
        <p14:creationId xmlns:p14="http://schemas.microsoft.com/office/powerpoint/2010/main" val="9282766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Helper Methods</a:t>
            </a:r>
            <a:endParaRPr lang="en-US" dirty="0"/>
          </a:p>
        </p:txBody>
      </p:sp>
      <p:sp>
        <p:nvSpPr>
          <p:cNvPr id="3" name="Content Placeholder 2"/>
          <p:cNvSpPr>
            <a:spLocks noGrp="1"/>
          </p:cNvSpPr>
          <p:nvPr>
            <p:ph idx="1"/>
          </p:nvPr>
        </p:nvSpPr>
        <p:spPr/>
        <p:txBody>
          <a:bodyPr/>
          <a:lstStyle/>
          <a:p>
            <a:r>
              <a:rPr lang="en-US" dirty="0" smtClean="0"/>
              <a:t>JQuery has also made available a hover mechanism that accepts a callback which is invoked when the mouse enter the region that the HTML covers and an additional callback which is invoked when the mouse has left the region</a:t>
            </a:r>
          </a:p>
          <a:p>
            <a:pPr lvl="1"/>
            <a:r>
              <a:rPr lang="en-US" b="1" dirty="0" smtClean="0"/>
              <a:t>USAGE: hover(</a:t>
            </a:r>
            <a:r>
              <a:rPr lang="en-US" b="1" dirty="0" err="1" smtClean="0"/>
              <a:t>overCallback</a:t>
            </a:r>
            <a:r>
              <a:rPr lang="en-US" b="1" dirty="0" smtClean="0"/>
              <a:t>, </a:t>
            </a:r>
            <a:r>
              <a:rPr lang="en-US" b="1" dirty="0" err="1" smtClean="0"/>
              <a:t>outCallback</a:t>
            </a:r>
            <a:r>
              <a:rPr lang="en-US" b="1" dirty="0" smtClean="0"/>
              <a:t>)</a:t>
            </a:r>
          </a:p>
          <a:p>
            <a:endParaRPr lang="en-US" b="1" dirty="0" smtClean="0"/>
          </a:p>
          <a:p>
            <a:r>
              <a:rPr lang="en-US" dirty="0" smtClean="0"/>
              <a:t>Additionally the toggle() method works to show or hide a given region when a click event on the given region has been invoked. </a:t>
            </a:r>
          </a:p>
          <a:p>
            <a:pPr lvl="1"/>
            <a:r>
              <a:rPr lang="en-US" dirty="0" smtClean="0"/>
              <a:t>Note: that there have been changes to how this method works. Prior to 1.8 It could also take a series of functions that it would invoke when a click occurred; this functionality has been since depreciated</a:t>
            </a:r>
          </a:p>
          <a:p>
            <a:pPr lvl="1"/>
            <a:endParaRPr lang="en-US" b="1" dirty="0"/>
          </a:p>
          <a:p>
            <a:endParaRPr lang="en-US" dirty="0"/>
          </a:p>
        </p:txBody>
      </p:sp>
    </p:spTree>
    <p:extLst>
      <p:ext uri="{BB962C8B-B14F-4D97-AF65-F5344CB8AC3E}">
        <p14:creationId xmlns:p14="http://schemas.microsoft.com/office/powerpoint/2010/main" val="19184979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callbacks</a:t>
            </a:r>
            <a:endParaRPr lang="en-US" dirty="0"/>
          </a:p>
        </p:txBody>
      </p:sp>
      <p:sp>
        <p:nvSpPr>
          <p:cNvPr id="3" name="Content Placeholder 2"/>
          <p:cNvSpPr>
            <a:spLocks noGrp="1"/>
          </p:cNvSpPr>
          <p:nvPr>
            <p:ph idx="1"/>
          </p:nvPr>
        </p:nvSpPr>
        <p:spPr/>
        <p:txBody>
          <a:bodyPr/>
          <a:lstStyle/>
          <a:p>
            <a:r>
              <a:rPr lang="en-US" dirty="0" smtClean="0"/>
              <a:t>JQuery looks to automatically pass an event object into the callback function</a:t>
            </a:r>
          </a:p>
          <a:p>
            <a:r>
              <a:rPr lang="en-US" dirty="0" smtClean="0"/>
              <a:t>Although event data varies from browser JQuery’s event object looks to provide a consistent set of data for you to use in your </a:t>
            </a:r>
            <a:r>
              <a:rPr lang="en-US" dirty="0" err="1" smtClean="0"/>
              <a:t>callaback</a:t>
            </a:r>
            <a:endParaRPr lang="en-US" dirty="0"/>
          </a:p>
        </p:txBody>
      </p:sp>
    </p:spTree>
    <p:extLst>
      <p:ext uri="{BB962C8B-B14F-4D97-AF65-F5344CB8AC3E}">
        <p14:creationId xmlns:p14="http://schemas.microsoft.com/office/powerpoint/2010/main" val="1498719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804285"/>
              </p:ext>
            </p:extLst>
          </p:nvPr>
        </p:nvGraphicFramePr>
        <p:xfrm>
          <a:off x="1096963" y="1846263"/>
          <a:ext cx="10058400" cy="4348480"/>
        </p:xfrm>
        <a:graphic>
          <a:graphicData uri="http://schemas.openxmlformats.org/drawingml/2006/table">
            <a:tbl>
              <a:tblPr firstRow="1" bandRow="1">
                <a:tableStyleId>{5C22544A-7EE6-4342-B048-85BDC9FD1C3A}</a:tableStyleId>
              </a:tblPr>
              <a:tblGrid>
                <a:gridCol w="2506849"/>
                <a:gridCol w="7551551"/>
              </a:tblGrid>
              <a:tr h="370840">
                <a:tc>
                  <a:txBody>
                    <a:bodyPr/>
                    <a:lstStyle/>
                    <a:p>
                      <a:endParaRPr lang="en-US" dirty="0"/>
                    </a:p>
                  </a:txBody>
                  <a:tcPr/>
                </a:tc>
                <a:tc>
                  <a:txBody>
                    <a:bodyPr/>
                    <a:lstStyle/>
                    <a:p>
                      <a:endParaRPr lang="en-US" dirty="0"/>
                    </a:p>
                  </a:txBody>
                  <a:tcPr/>
                </a:tc>
              </a:tr>
              <a:tr h="370840">
                <a:tc>
                  <a:txBody>
                    <a:bodyPr/>
                    <a:lstStyle/>
                    <a:p>
                      <a:r>
                        <a:rPr lang="en-US" dirty="0" err="1" smtClean="0"/>
                        <a:t>altKey</a:t>
                      </a:r>
                      <a:endParaRPr lang="en-US" dirty="0"/>
                    </a:p>
                  </a:txBody>
                  <a:tcPr/>
                </a:tc>
                <a:tc>
                  <a:txBody>
                    <a:bodyPr/>
                    <a:lstStyle/>
                    <a:p>
                      <a:r>
                        <a:rPr lang="en-US" dirty="0" smtClean="0"/>
                        <a:t>Whether or not the alt (or option on</a:t>
                      </a:r>
                      <a:r>
                        <a:rPr lang="en-US" baseline="0" dirty="0" smtClean="0"/>
                        <a:t> a mac) was pressed</a:t>
                      </a:r>
                      <a:endParaRPr lang="en-US" dirty="0"/>
                    </a:p>
                  </a:txBody>
                  <a:tcPr/>
                </a:tc>
              </a:tr>
              <a:tr h="370840">
                <a:tc>
                  <a:txBody>
                    <a:bodyPr/>
                    <a:lstStyle/>
                    <a:p>
                      <a:r>
                        <a:rPr lang="en-US" dirty="0" err="1" smtClean="0"/>
                        <a:t>ctrlKey</a:t>
                      </a:r>
                      <a:endParaRPr lang="en-US" dirty="0"/>
                    </a:p>
                  </a:txBody>
                  <a:tcPr/>
                </a:tc>
                <a:tc>
                  <a:txBody>
                    <a:bodyPr/>
                    <a:lstStyle/>
                    <a:p>
                      <a:r>
                        <a:rPr lang="en-US" dirty="0" smtClean="0"/>
                        <a:t>Whether or not the ctrl key was pressed</a:t>
                      </a:r>
                      <a:endParaRPr lang="en-US" dirty="0"/>
                    </a:p>
                  </a:txBody>
                  <a:tcPr/>
                </a:tc>
              </a:tr>
              <a:tr h="370840">
                <a:tc>
                  <a:txBody>
                    <a:bodyPr/>
                    <a:lstStyle/>
                    <a:p>
                      <a:r>
                        <a:rPr lang="en-US" dirty="0" err="1" smtClean="0"/>
                        <a:t>shiftKey</a:t>
                      </a:r>
                      <a:endParaRPr lang="en-US" dirty="0"/>
                    </a:p>
                  </a:txBody>
                  <a:tcPr/>
                </a:tc>
                <a:tc>
                  <a:txBody>
                    <a:bodyPr/>
                    <a:lstStyle/>
                    <a:p>
                      <a:r>
                        <a:rPr lang="en-US" dirty="0" smtClean="0"/>
                        <a:t>Whether or not shift</a:t>
                      </a:r>
                      <a:r>
                        <a:rPr lang="en-US" baseline="0" dirty="0" smtClean="0"/>
                        <a:t> was pressed</a:t>
                      </a:r>
                      <a:endParaRPr lang="en-US" dirty="0"/>
                    </a:p>
                  </a:txBody>
                  <a:tcPr/>
                </a:tc>
              </a:tr>
              <a:tr h="370840">
                <a:tc>
                  <a:txBody>
                    <a:bodyPr/>
                    <a:lstStyle/>
                    <a:p>
                      <a:r>
                        <a:rPr lang="en-US" dirty="0" err="1" smtClean="0"/>
                        <a:t>metaKey</a:t>
                      </a:r>
                      <a:endParaRPr lang="en-US" dirty="0"/>
                    </a:p>
                  </a:txBody>
                  <a:tcPr/>
                </a:tc>
                <a:tc>
                  <a:txBody>
                    <a:bodyPr/>
                    <a:lstStyle/>
                    <a:p>
                      <a:r>
                        <a:rPr lang="en-US" dirty="0" smtClean="0"/>
                        <a:t>Whether</a:t>
                      </a:r>
                      <a:r>
                        <a:rPr lang="en-US" baseline="0" dirty="0" smtClean="0"/>
                        <a:t> or not the Ctrl key on a PC or Command on a Mac was pressed</a:t>
                      </a:r>
                      <a:endParaRPr lang="en-US" dirty="0"/>
                    </a:p>
                  </a:txBody>
                  <a:tcPr/>
                </a:tc>
              </a:tr>
              <a:tr h="370840">
                <a:tc>
                  <a:txBody>
                    <a:bodyPr/>
                    <a:lstStyle/>
                    <a:p>
                      <a:r>
                        <a:rPr lang="en-US" dirty="0" smtClean="0"/>
                        <a:t>target</a:t>
                      </a:r>
                      <a:endParaRPr lang="en-US" dirty="0"/>
                    </a:p>
                  </a:txBody>
                  <a:tcPr/>
                </a:tc>
                <a:tc>
                  <a:txBody>
                    <a:bodyPr/>
                    <a:lstStyle/>
                    <a:p>
                      <a:r>
                        <a:rPr lang="en-US" dirty="0" smtClean="0"/>
                        <a:t>The element that was the</a:t>
                      </a:r>
                      <a:r>
                        <a:rPr lang="en-US" baseline="0" dirty="0" smtClean="0"/>
                        <a:t> source of the event</a:t>
                      </a:r>
                      <a:endParaRPr lang="en-US" dirty="0"/>
                    </a:p>
                  </a:txBody>
                  <a:tcPr/>
                </a:tc>
              </a:tr>
              <a:tr h="370840">
                <a:tc>
                  <a:txBody>
                    <a:bodyPr/>
                    <a:lstStyle/>
                    <a:p>
                      <a:r>
                        <a:rPr lang="en-US" dirty="0" smtClean="0"/>
                        <a:t>type</a:t>
                      </a:r>
                      <a:endParaRPr lang="en-US" dirty="0"/>
                    </a:p>
                  </a:txBody>
                  <a:tcPr/>
                </a:tc>
                <a:tc>
                  <a:txBody>
                    <a:bodyPr/>
                    <a:lstStyle/>
                    <a:p>
                      <a:r>
                        <a:rPr lang="en-US" dirty="0" smtClean="0"/>
                        <a:t>The description of the event</a:t>
                      </a:r>
                      <a:endParaRPr lang="en-US" dirty="0"/>
                    </a:p>
                  </a:txBody>
                  <a:tcPr/>
                </a:tc>
              </a:tr>
              <a:tr h="370840">
                <a:tc>
                  <a:txBody>
                    <a:bodyPr/>
                    <a:lstStyle/>
                    <a:p>
                      <a:r>
                        <a:rPr lang="en-US" dirty="0" smtClean="0"/>
                        <a:t>data</a:t>
                      </a:r>
                      <a:endParaRPr lang="en-US" dirty="0"/>
                    </a:p>
                  </a:txBody>
                  <a:tcPr/>
                </a:tc>
                <a:tc>
                  <a:txBody>
                    <a:bodyPr/>
                    <a:lstStyle/>
                    <a:p>
                      <a:r>
                        <a:rPr lang="en-US" dirty="0" smtClean="0"/>
                        <a:t>Any data passe</a:t>
                      </a:r>
                      <a:r>
                        <a:rPr lang="en-US" baseline="0" dirty="0" smtClean="0"/>
                        <a:t>d or configured as part of the bind()</a:t>
                      </a:r>
                      <a:endParaRPr lang="en-US" dirty="0"/>
                    </a:p>
                  </a:txBody>
                  <a:tcPr/>
                </a:tc>
              </a:tr>
              <a:tr h="370840">
                <a:tc>
                  <a:txBody>
                    <a:bodyPr/>
                    <a:lstStyle/>
                    <a:p>
                      <a:r>
                        <a:rPr lang="en-US" dirty="0" err="1" smtClean="0"/>
                        <a:t>keyCode</a:t>
                      </a:r>
                      <a:endParaRPr lang="en-US" dirty="0"/>
                    </a:p>
                  </a:txBody>
                  <a:tcPr/>
                </a:tc>
                <a:tc>
                  <a:txBody>
                    <a:bodyPr/>
                    <a:lstStyle/>
                    <a:p>
                      <a:r>
                        <a:rPr lang="en-US" dirty="0" smtClean="0"/>
                        <a:t>Identifies</a:t>
                      </a:r>
                      <a:r>
                        <a:rPr lang="en-US" baseline="0" dirty="0" smtClean="0"/>
                        <a:t> which key was pressed in </a:t>
                      </a:r>
                      <a:r>
                        <a:rPr lang="en-US" baseline="0" dirty="0" err="1" smtClean="0"/>
                        <a:t>keyup</a:t>
                      </a:r>
                      <a:r>
                        <a:rPr lang="en-US" baseline="0" dirty="0" smtClean="0"/>
                        <a:t> and </a:t>
                      </a:r>
                      <a:r>
                        <a:rPr lang="en-US" baseline="0" dirty="0" err="1" smtClean="0"/>
                        <a:t>keydown</a:t>
                      </a:r>
                      <a:r>
                        <a:rPr lang="en-US" baseline="0" dirty="0" smtClean="0"/>
                        <a:t>; returns an upper case letter for keys</a:t>
                      </a:r>
                      <a:endParaRPr lang="en-US" dirty="0"/>
                    </a:p>
                  </a:txBody>
                  <a:tcPr/>
                </a:tc>
              </a:tr>
              <a:tr h="370840">
                <a:tc>
                  <a:txBody>
                    <a:bodyPr/>
                    <a:lstStyle/>
                    <a:p>
                      <a:r>
                        <a:rPr lang="en-US" dirty="0" smtClean="0"/>
                        <a:t>which</a:t>
                      </a:r>
                      <a:endParaRPr lang="en-US" dirty="0"/>
                    </a:p>
                  </a:txBody>
                  <a:tcPr/>
                </a:tc>
                <a:tc>
                  <a:txBody>
                    <a:bodyPr/>
                    <a:lstStyle/>
                    <a:p>
                      <a:r>
                        <a:rPr lang="en-US" dirty="0" smtClean="0"/>
                        <a:t>Identifies</a:t>
                      </a:r>
                      <a:r>
                        <a:rPr lang="en-US" baseline="0" dirty="0" smtClean="0"/>
                        <a:t> which key or which mouse button was pressed</a:t>
                      </a:r>
                      <a:endParaRPr lang="en-US" dirty="0"/>
                    </a:p>
                  </a:txBody>
                  <a:tcPr/>
                </a:tc>
              </a:tr>
              <a:tr h="370840">
                <a:tc>
                  <a:txBody>
                    <a:bodyPr/>
                    <a:lstStyle/>
                    <a:p>
                      <a:r>
                        <a:rPr lang="en-US" dirty="0" err="1" smtClean="0"/>
                        <a:t>pageX</a:t>
                      </a:r>
                      <a:r>
                        <a:rPr lang="en-US" dirty="0" smtClean="0"/>
                        <a:t>, </a:t>
                      </a:r>
                      <a:r>
                        <a:rPr lang="en-US" dirty="0" err="1" smtClean="0"/>
                        <a:t>pageY</a:t>
                      </a:r>
                      <a:endParaRPr lang="en-US" dirty="0"/>
                    </a:p>
                  </a:txBody>
                  <a:tcPr/>
                </a:tc>
                <a:tc>
                  <a:txBody>
                    <a:bodyPr/>
                    <a:lstStyle/>
                    <a:p>
                      <a:r>
                        <a:rPr lang="en-US" dirty="0" smtClean="0"/>
                        <a:t>X &amp; Y</a:t>
                      </a:r>
                      <a:r>
                        <a:rPr lang="en-US" baseline="0" dirty="0" smtClean="0"/>
                        <a:t> coordinates relative to the page of where the mouse was</a:t>
                      </a:r>
                      <a:endParaRPr lang="en-US" dirty="0"/>
                    </a:p>
                  </a:txBody>
                  <a:tcPr/>
                </a:tc>
              </a:tr>
            </a:tbl>
          </a:graphicData>
        </a:graphic>
      </p:graphicFrame>
    </p:spTree>
    <p:extLst>
      <p:ext uri="{BB962C8B-B14F-4D97-AF65-F5344CB8AC3E}">
        <p14:creationId xmlns:p14="http://schemas.microsoft.com/office/powerpoint/2010/main" val="2371627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Live Events</a:t>
            </a:r>
            <a:endParaRPr lang="en-US" dirty="0"/>
          </a:p>
        </p:txBody>
      </p:sp>
      <p:sp>
        <p:nvSpPr>
          <p:cNvPr id="3" name="Content Placeholder 2"/>
          <p:cNvSpPr>
            <a:spLocks noGrp="1"/>
          </p:cNvSpPr>
          <p:nvPr>
            <p:ph idx="1"/>
          </p:nvPr>
        </p:nvSpPr>
        <p:spPr/>
        <p:txBody>
          <a:bodyPr/>
          <a:lstStyle/>
          <a:p>
            <a:r>
              <a:rPr lang="en-US" dirty="0" smtClean="0"/>
              <a:t>If you are using the bind() to assign our callbacks to any kind of elements then any time you create a new element of the same type we are going to want to add that same callback to the newly created element</a:t>
            </a:r>
          </a:p>
          <a:p>
            <a:r>
              <a:rPr lang="en-US" dirty="0" smtClean="0"/>
              <a:t>A JQuery </a:t>
            </a:r>
            <a:r>
              <a:rPr lang="en-US" b="1" dirty="0" smtClean="0"/>
              <a:t>live</a:t>
            </a:r>
            <a:r>
              <a:rPr lang="en-US" dirty="0" smtClean="0"/>
              <a:t> event is one that propagates to any newly created elements automatically</a:t>
            </a:r>
          </a:p>
          <a:p>
            <a:r>
              <a:rPr lang="en-US" dirty="0" smtClean="0"/>
              <a:t>You do so by invoking the </a:t>
            </a:r>
            <a:r>
              <a:rPr lang="en-US" b="1" dirty="0" smtClean="0"/>
              <a:t>.live(</a:t>
            </a:r>
            <a:r>
              <a:rPr lang="en-US" b="1" dirty="0" err="1" smtClean="0"/>
              <a:t>eventType</a:t>
            </a:r>
            <a:r>
              <a:rPr lang="en-US" b="1" dirty="0" smtClean="0"/>
              <a:t>, callback)</a:t>
            </a:r>
            <a:r>
              <a:rPr lang="en-US" dirty="0" smtClean="0"/>
              <a:t> – this binds the event callback to current and any newly created matching elements. </a:t>
            </a:r>
          </a:p>
          <a:p>
            <a:pPr lvl="1"/>
            <a:r>
              <a:rPr lang="en-US" dirty="0" smtClean="0"/>
              <a:t>This can be used for all events except for ready, focus, and blur</a:t>
            </a:r>
          </a:p>
          <a:p>
            <a:r>
              <a:rPr lang="en-US" dirty="0" smtClean="0"/>
              <a:t>In order to remove the .live assignment you simply use </a:t>
            </a:r>
            <a:r>
              <a:rPr lang="en-US" b="1" dirty="0" smtClean="0"/>
              <a:t>.die(</a:t>
            </a:r>
            <a:r>
              <a:rPr lang="en-US" b="1" dirty="0" err="1" smtClean="0"/>
              <a:t>eventType</a:t>
            </a:r>
            <a:r>
              <a:rPr lang="en-US" b="1" dirty="0" smtClean="0"/>
              <a:t>, callback) </a:t>
            </a:r>
            <a:r>
              <a:rPr lang="en-US" dirty="0" smtClean="0"/>
              <a:t> using the same match selector</a:t>
            </a:r>
            <a:endParaRPr lang="en-US" dirty="0"/>
          </a:p>
        </p:txBody>
      </p:sp>
    </p:spTree>
    <p:extLst>
      <p:ext uri="{BB962C8B-B14F-4D97-AF65-F5344CB8AC3E}">
        <p14:creationId xmlns:p14="http://schemas.microsoft.com/office/powerpoint/2010/main" val="3985595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Caveats</a:t>
            </a:r>
            <a:endParaRPr lang="en-US" dirty="0"/>
          </a:p>
        </p:txBody>
      </p:sp>
      <p:sp>
        <p:nvSpPr>
          <p:cNvPr id="3" name="Content Placeholder 2"/>
          <p:cNvSpPr>
            <a:spLocks noGrp="1"/>
          </p:cNvSpPr>
          <p:nvPr>
            <p:ph idx="1"/>
          </p:nvPr>
        </p:nvSpPr>
        <p:spPr/>
        <p:txBody>
          <a:bodyPr/>
          <a:lstStyle/>
          <a:p>
            <a:r>
              <a:rPr lang="en-US" dirty="0" smtClean="0"/>
              <a:t>Can only be used to assign a JQuery by a selector</a:t>
            </a:r>
          </a:p>
          <a:p>
            <a:pPr lvl="1"/>
            <a:r>
              <a:rPr lang="en-US" b="1" dirty="0" smtClean="0"/>
              <a:t>$(”</a:t>
            </a:r>
            <a:r>
              <a:rPr lang="en-US" b="1" dirty="0" err="1" smtClean="0"/>
              <a:t>ul</a:t>
            </a:r>
            <a:r>
              <a:rPr lang="en-US" b="1" dirty="0" smtClean="0"/>
              <a:t> li a”).live(“click”, function() {}); </a:t>
            </a:r>
            <a:r>
              <a:rPr lang="en-US" dirty="0" smtClean="0"/>
              <a:t>// This would successfully bind to all a tags contained within a </a:t>
            </a:r>
            <a:r>
              <a:rPr lang="en-US" dirty="0" err="1" smtClean="0"/>
              <a:t>ul</a:t>
            </a:r>
            <a:r>
              <a:rPr lang="en-US" dirty="0" smtClean="0"/>
              <a:t> &gt; li</a:t>
            </a:r>
          </a:p>
          <a:p>
            <a:pPr lvl="1"/>
            <a:r>
              <a:rPr lang="en-US" b="1" dirty="0" smtClean="0"/>
              <a:t>$(“</a:t>
            </a:r>
            <a:r>
              <a:rPr lang="en-US" b="1" dirty="0" err="1" smtClean="0"/>
              <a:t>ul</a:t>
            </a:r>
            <a:r>
              <a:rPr lang="en-US" b="1" dirty="0" smtClean="0"/>
              <a:t> li”).add(“p a”).live(“click”, function() {});</a:t>
            </a:r>
            <a:r>
              <a:rPr lang="en-US" dirty="0" smtClean="0"/>
              <a:t> // This would not bind</a:t>
            </a:r>
          </a:p>
          <a:p>
            <a:endParaRPr lang="en-US" b="1" dirty="0" smtClean="0"/>
          </a:p>
          <a:p>
            <a:r>
              <a:rPr lang="en-US" dirty="0" smtClean="0"/>
              <a:t>Live events do not bubble up the usual way and ignore </a:t>
            </a:r>
            <a:r>
              <a:rPr lang="en-US" dirty="0" err="1" smtClean="0"/>
              <a:t>stopPropogation</a:t>
            </a:r>
            <a:r>
              <a:rPr lang="en-US" dirty="0" smtClean="0"/>
              <a:t>() and </a:t>
            </a:r>
            <a:r>
              <a:rPr lang="en-US" dirty="0" err="1" smtClean="0"/>
              <a:t>stopImmediatePropogation</a:t>
            </a:r>
            <a:r>
              <a:rPr lang="en-US" dirty="0" smtClean="0"/>
              <a:t>();</a:t>
            </a:r>
          </a:p>
          <a:p>
            <a:endParaRPr lang="en-US" dirty="0"/>
          </a:p>
          <a:p>
            <a:r>
              <a:rPr lang="en-US" dirty="0" smtClean="0"/>
              <a:t>Note that as of JQuery 1.8 the use of live events have been depreciated and in 1.9 live and die have been fully removed; instead you should look to use delegated events as they have better performance</a:t>
            </a:r>
            <a:endParaRPr lang="en-US" dirty="0"/>
          </a:p>
        </p:txBody>
      </p:sp>
    </p:spTree>
    <p:extLst>
      <p:ext uri="{BB962C8B-B14F-4D97-AF65-F5344CB8AC3E}">
        <p14:creationId xmlns:p14="http://schemas.microsoft.com/office/powerpoint/2010/main" val="19099287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Delegation</a:t>
            </a:r>
            <a:endParaRPr lang="en-US" dirty="0"/>
          </a:p>
        </p:txBody>
      </p:sp>
      <p:sp>
        <p:nvSpPr>
          <p:cNvPr id="3" name="Content Placeholder 2"/>
          <p:cNvSpPr>
            <a:spLocks noGrp="1"/>
          </p:cNvSpPr>
          <p:nvPr>
            <p:ph idx="1"/>
          </p:nvPr>
        </p:nvSpPr>
        <p:spPr/>
        <p:txBody>
          <a:bodyPr/>
          <a:lstStyle/>
          <a:p>
            <a:r>
              <a:rPr lang="en-US" dirty="0" smtClean="0"/>
              <a:t>In JQuery 1.4.2 delegate() was introduced. This made it possible to use a delegate which would be responsible for listening for an event to an ancestor element</a:t>
            </a:r>
          </a:p>
          <a:p>
            <a:pPr lvl="1"/>
            <a:r>
              <a:rPr lang="en-US" dirty="0" err="1" smtClean="0"/>
              <a:t>Mouseover</a:t>
            </a:r>
            <a:r>
              <a:rPr lang="en-US" dirty="0" smtClean="0"/>
              <a:t> a LI on a containing UL</a:t>
            </a:r>
          </a:p>
          <a:p>
            <a:r>
              <a:rPr lang="en-US" dirty="0" smtClean="0"/>
              <a:t>You can also used the </a:t>
            </a:r>
            <a:r>
              <a:rPr lang="en-US" dirty="0" err="1" smtClean="0"/>
              <a:t>undelegate</a:t>
            </a:r>
            <a:r>
              <a:rPr lang="en-US" dirty="0" smtClean="0"/>
              <a:t>() to remove a delegated event</a:t>
            </a:r>
          </a:p>
          <a:p>
            <a:endParaRPr lang="en-US" dirty="0"/>
          </a:p>
          <a:p>
            <a:r>
              <a:rPr lang="en-US" dirty="0" smtClean="0"/>
              <a:t>The other thing to note is that the on() and off() methods which we looked at earlier can also be used to implement event delegation</a:t>
            </a:r>
          </a:p>
          <a:p>
            <a:pPr lvl="1"/>
            <a:r>
              <a:rPr lang="en-US" dirty="0" smtClean="0"/>
              <a:t>.on(event, selector, data, callback) – the selector indicates the child elements</a:t>
            </a:r>
          </a:p>
          <a:p>
            <a:pPr lvl="1"/>
            <a:r>
              <a:rPr lang="en-US" dirty="0" smtClean="0"/>
              <a:t>.off(event, selector, callback) – removes the delegate using the selector</a:t>
            </a:r>
            <a:endParaRPr lang="en-US" dirty="0"/>
          </a:p>
        </p:txBody>
      </p:sp>
    </p:spTree>
    <p:extLst>
      <p:ext uri="{BB962C8B-B14F-4D97-AF65-F5344CB8AC3E}">
        <p14:creationId xmlns:p14="http://schemas.microsoft.com/office/powerpoint/2010/main" val="4159642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in Callbacks</a:t>
            </a:r>
            <a:endParaRPr lang="en-US" dirty="0"/>
          </a:p>
        </p:txBody>
      </p:sp>
      <p:sp>
        <p:nvSpPr>
          <p:cNvPr id="3" name="Content Placeholder 2"/>
          <p:cNvSpPr>
            <a:spLocks noGrp="1"/>
          </p:cNvSpPr>
          <p:nvPr>
            <p:ph idx="1"/>
          </p:nvPr>
        </p:nvSpPr>
        <p:spPr/>
        <p:txBody>
          <a:bodyPr/>
          <a:lstStyle/>
          <a:p>
            <a:r>
              <a:rPr lang="en-US" dirty="0" smtClean="0"/>
              <a:t>There are two ways available to you for passing data inside of an event callback function</a:t>
            </a:r>
          </a:p>
          <a:p>
            <a:endParaRPr lang="en-US" dirty="0"/>
          </a:p>
          <a:p>
            <a:r>
              <a:rPr lang="en-US" dirty="0" smtClean="0"/>
              <a:t>The first is an optional second argument on the bind() method that lets you specify some data in the form of an object that is available in the event object passed to the callback (</a:t>
            </a:r>
            <a:r>
              <a:rPr lang="en-US" dirty="0" err="1" smtClean="0"/>
              <a:t>eventData.data</a:t>
            </a:r>
            <a:r>
              <a:rPr lang="en-US" dirty="0" smtClean="0"/>
              <a:t>)</a:t>
            </a:r>
          </a:p>
          <a:p>
            <a:endParaRPr lang="en-US" dirty="0"/>
          </a:p>
          <a:p>
            <a:r>
              <a:rPr lang="en-US" dirty="0" smtClean="0"/>
              <a:t>The second is passing data by way of the trigger() method; you’d likely use this if the data is not known at the time of the event binding</a:t>
            </a:r>
            <a:endParaRPr lang="en-US" dirty="0"/>
          </a:p>
        </p:txBody>
      </p:sp>
    </p:spTree>
    <p:extLst>
      <p:ext uri="{BB962C8B-B14F-4D97-AF65-F5344CB8AC3E}">
        <p14:creationId xmlns:p14="http://schemas.microsoft.com/office/powerpoint/2010/main" val="13682405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Events</a:t>
            </a:r>
            <a:endParaRPr lang="en-US" dirty="0"/>
          </a:p>
        </p:txBody>
      </p:sp>
      <p:sp>
        <p:nvSpPr>
          <p:cNvPr id="3" name="Content Placeholder 2"/>
          <p:cNvSpPr>
            <a:spLocks noGrp="1"/>
          </p:cNvSpPr>
          <p:nvPr>
            <p:ph idx="1"/>
          </p:nvPr>
        </p:nvSpPr>
        <p:spPr/>
        <p:txBody>
          <a:bodyPr/>
          <a:lstStyle/>
          <a:p>
            <a:r>
              <a:rPr lang="en-US" dirty="0" smtClean="0"/>
              <a:t>Custom events can be used to place the focus on the element which the user is taking action on rather than the element that may have triggered (or raised) the event</a:t>
            </a:r>
          </a:p>
          <a:p>
            <a:endParaRPr lang="en-US" dirty="0"/>
          </a:p>
          <a:p>
            <a:r>
              <a:rPr lang="en-US" dirty="0" smtClean="0"/>
              <a:t>Leveraging custom events relies on us defining these events in bind() methods and leveraging trigger() methods when binding. You are able to assign whichever event name you’d like (which is the same name you would use to do the trigger)</a:t>
            </a:r>
            <a:endParaRPr lang="en-US" dirty="0"/>
          </a:p>
        </p:txBody>
      </p:sp>
    </p:spTree>
    <p:extLst>
      <p:ext uri="{BB962C8B-B14F-4D97-AF65-F5344CB8AC3E}">
        <p14:creationId xmlns:p14="http://schemas.microsoft.com/office/powerpoint/2010/main" val="2033664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Events</a:t>
            </a:r>
            <a:endParaRPr lang="en-US" dirty="0"/>
          </a:p>
        </p:txBody>
      </p:sp>
      <p:sp>
        <p:nvSpPr>
          <p:cNvPr id="3" name="Content Placeholder 2"/>
          <p:cNvSpPr>
            <a:spLocks noGrp="1"/>
          </p:cNvSpPr>
          <p:nvPr>
            <p:ph idx="1"/>
          </p:nvPr>
        </p:nvSpPr>
        <p:spPr/>
        <p:txBody>
          <a:bodyPr/>
          <a:lstStyle/>
          <a:p>
            <a:r>
              <a:rPr lang="en-US" dirty="0" smtClean="0"/>
              <a:t>The last super convenient feature with JQuery’s event API is support for special events</a:t>
            </a:r>
          </a:p>
          <a:p>
            <a:r>
              <a:rPr lang="en-US" dirty="0" smtClean="0"/>
              <a:t>Special events can be used to extend or even overwrite the behavior of native events</a:t>
            </a:r>
          </a:p>
          <a:p>
            <a:pPr lvl="1"/>
            <a:r>
              <a:rPr lang="en-US" dirty="0" err="1" smtClean="0"/>
              <a:t>mouseenter</a:t>
            </a:r>
            <a:r>
              <a:rPr lang="en-US" dirty="0" smtClean="0"/>
              <a:t> and </a:t>
            </a:r>
            <a:r>
              <a:rPr lang="en-US" dirty="0" err="1" smtClean="0"/>
              <a:t>mouseleave</a:t>
            </a:r>
            <a:r>
              <a:rPr lang="en-US" dirty="0" smtClean="0"/>
              <a:t> are only events that are native to Internet Explorer; however, JQuery makes these events available in every browser</a:t>
            </a:r>
          </a:p>
          <a:p>
            <a:pPr lvl="1"/>
            <a:endParaRPr lang="en-US" dirty="0"/>
          </a:p>
          <a:p>
            <a:r>
              <a:rPr lang="en-US" dirty="0" smtClean="0"/>
              <a:t>You can reference special events by saying </a:t>
            </a:r>
            <a:r>
              <a:rPr lang="en-US" dirty="0" err="1" smtClean="0"/>
              <a:t>JQuery.event.special</a:t>
            </a:r>
            <a:endParaRPr lang="en-US" dirty="0" smtClean="0"/>
          </a:p>
          <a:p>
            <a:r>
              <a:rPr lang="en-US" dirty="0" smtClean="0"/>
              <a:t>You will look to define setup and teardown methods.</a:t>
            </a:r>
          </a:p>
          <a:p>
            <a:r>
              <a:rPr lang="en-US" dirty="0" smtClean="0"/>
              <a:t>A handler function (much like our callbacks) will indicate what will happen when this event occurs</a:t>
            </a:r>
            <a:endParaRPr lang="en-US" dirty="0"/>
          </a:p>
        </p:txBody>
      </p:sp>
    </p:spTree>
    <p:extLst>
      <p:ext uri="{BB962C8B-B14F-4D97-AF65-F5344CB8AC3E}">
        <p14:creationId xmlns:p14="http://schemas.microsoft.com/office/powerpoint/2010/main" val="17130464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158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Typed Variables</a:t>
            </a:r>
            <a:endParaRPr lang="en-US" dirty="0"/>
          </a:p>
        </p:txBody>
      </p:sp>
      <p:sp>
        <p:nvSpPr>
          <p:cNvPr id="3" name="Content Placeholder 2"/>
          <p:cNvSpPr>
            <a:spLocks noGrp="1"/>
          </p:cNvSpPr>
          <p:nvPr>
            <p:ph idx="1"/>
          </p:nvPr>
        </p:nvSpPr>
        <p:spPr/>
        <p:txBody>
          <a:bodyPr/>
          <a:lstStyle/>
          <a:p>
            <a:r>
              <a:rPr lang="en-US" dirty="0" smtClean="0"/>
              <a:t>JavaScript is not a strongly typed language; however, it is capable of inference. </a:t>
            </a:r>
          </a:p>
          <a:p>
            <a:pPr lvl="1"/>
            <a:r>
              <a:rPr lang="en-US" dirty="0" smtClean="0"/>
              <a:t>Depending on the value of the variable and the operation being performed JavaScript makes assumptions on what you are looking to do.</a:t>
            </a:r>
          </a:p>
          <a:p>
            <a:pPr lvl="2"/>
            <a:r>
              <a:rPr lang="en-US" dirty="0" smtClean="0"/>
              <a:t>”2” + 2 results in 4</a:t>
            </a:r>
          </a:p>
          <a:p>
            <a:pPr lvl="2"/>
            <a:r>
              <a:rPr lang="en-US" dirty="0" smtClean="0"/>
              <a:t>”a” + 2 results in a 2</a:t>
            </a:r>
          </a:p>
          <a:p>
            <a:r>
              <a:rPr lang="en-US" dirty="0" smtClean="0"/>
              <a:t>Declaring our variables of type is simple</a:t>
            </a:r>
          </a:p>
          <a:p>
            <a:pPr lvl="1"/>
            <a:r>
              <a:rPr lang="en-US" dirty="0" err="1" smtClean="0"/>
              <a:t>var</a:t>
            </a:r>
            <a:r>
              <a:rPr lang="en-US" dirty="0" smtClean="0"/>
              <a:t> </a:t>
            </a:r>
            <a:r>
              <a:rPr lang="en-US" dirty="0" err="1" smtClean="0"/>
              <a:t>myBoolean</a:t>
            </a:r>
            <a:r>
              <a:rPr lang="en-US" dirty="0" smtClean="0"/>
              <a:t> = false; // Results in a Boolean</a:t>
            </a:r>
          </a:p>
          <a:p>
            <a:pPr lvl="1"/>
            <a:r>
              <a:rPr lang="en-US" dirty="0" err="1" smtClean="0"/>
              <a:t>var</a:t>
            </a:r>
            <a:r>
              <a:rPr lang="en-US" dirty="0" smtClean="0"/>
              <a:t> </a:t>
            </a:r>
            <a:r>
              <a:rPr lang="en-US" dirty="0" err="1" smtClean="0"/>
              <a:t>myString</a:t>
            </a:r>
            <a:r>
              <a:rPr lang="en-US" dirty="0" smtClean="0"/>
              <a:t> = “Hello World”; // Results in a string</a:t>
            </a:r>
          </a:p>
          <a:p>
            <a:pPr lvl="1"/>
            <a:r>
              <a:rPr lang="en-US" dirty="0" err="1" smtClean="0"/>
              <a:t>var</a:t>
            </a:r>
            <a:r>
              <a:rPr lang="en-US" dirty="0" smtClean="0"/>
              <a:t> </a:t>
            </a:r>
            <a:r>
              <a:rPr lang="en-US" dirty="0" err="1" smtClean="0"/>
              <a:t>myNumber</a:t>
            </a:r>
            <a:r>
              <a:rPr lang="en-US" dirty="0" smtClean="0"/>
              <a:t> = 3.2; // Results in a number</a:t>
            </a:r>
          </a:p>
          <a:p>
            <a:r>
              <a:rPr lang="en-US" dirty="0" smtClean="0"/>
              <a:t>Notice that we’re not statically defining our types. We’re merely declaring a variable and setting it to the appropriate value. </a:t>
            </a:r>
            <a:endParaRPr lang="en-US" dirty="0"/>
          </a:p>
        </p:txBody>
      </p:sp>
    </p:spTree>
    <p:extLst>
      <p:ext uri="{BB962C8B-B14F-4D97-AF65-F5344CB8AC3E}">
        <p14:creationId xmlns:p14="http://schemas.microsoft.com/office/powerpoint/2010/main" val="14858668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and Ajax</a:t>
            </a:r>
            <a:endParaRPr lang="en-US" dirty="0"/>
          </a:p>
        </p:txBody>
      </p:sp>
      <p:sp>
        <p:nvSpPr>
          <p:cNvPr id="3" name="Content Placeholder 2"/>
          <p:cNvSpPr>
            <a:spLocks noGrp="1"/>
          </p:cNvSpPr>
          <p:nvPr>
            <p:ph idx="1"/>
          </p:nvPr>
        </p:nvSpPr>
        <p:spPr/>
        <p:txBody>
          <a:bodyPr/>
          <a:lstStyle/>
          <a:p>
            <a:r>
              <a:rPr lang="en-US" dirty="0" smtClean="0"/>
              <a:t>Ajax has become the core vehicle, in many cases, to rich client applications</a:t>
            </a:r>
          </a:p>
          <a:p>
            <a:r>
              <a:rPr lang="en-US" dirty="0" smtClean="0"/>
              <a:t>It is likely that when you are building a client application you will need to leverage </a:t>
            </a:r>
            <a:r>
              <a:rPr lang="en-US" dirty="0" err="1" smtClean="0"/>
              <a:t>ajax</a:t>
            </a:r>
            <a:r>
              <a:rPr lang="en-US" dirty="0" smtClean="0"/>
              <a:t> in order to make your client do the things that are being asked of you</a:t>
            </a:r>
          </a:p>
          <a:p>
            <a:r>
              <a:rPr lang="en-US" dirty="0" smtClean="0"/>
              <a:t>While it is not a requirement that your upstream source emit XML it is a requirement that you use JavaScript to make these calls</a:t>
            </a:r>
          </a:p>
          <a:p>
            <a:endParaRPr lang="en-US" dirty="0" smtClean="0"/>
          </a:p>
          <a:p>
            <a:r>
              <a:rPr lang="en-US" dirty="0" smtClean="0"/>
              <a:t>As we looked at before the </a:t>
            </a:r>
            <a:r>
              <a:rPr lang="en-US" dirty="0" err="1" smtClean="0"/>
              <a:t>XMLHttpRequest</a:t>
            </a:r>
            <a:r>
              <a:rPr lang="en-US" dirty="0" smtClean="0"/>
              <a:t> object makes this possible; however, the implementation varies by browser and the interface is very clunky</a:t>
            </a:r>
          </a:p>
          <a:p>
            <a:r>
              <a:rPr lang="en-US" dirty="0" smtClean="0"/>
              <a:t>Fortunately there is a better way</a:t>
            </a:r>
            <a:r>
              <a:rPr lang="is-IS" dirty="0" smtClean="0"/>
              <a:t>…</a:t>
            </a:r>
            <a:r>
              <a:rPr lang="en-US" dirty="0" smtClean="0"/>
              <a:t> </a:t>
            </a:r>
            <a:endParaRPr lang="en-US" dirty="0"/>
          </a:p>
        </p:txBody>
      </p:sp>
    </p:spTree>
    <p:extLst>
      <p:ext uri="{BB962C8B-B14F-4D97-AF65-F5344CB8AC3E}">
        <p14:creationId xmlns:p14="http://schemas.microsoft.com/office/powerpoint/2010/main" val="124413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support for Ajax</a:t>
            </a:r>
            <a:endParaRPr lang="en-US" dirty="0"/>
          </a:p>
        </p:txBody>
      </p:sp>
      <p:sp>
        <p:nvSpPr>
          <p:cNvPr id="3" name="Content Placeholder 2"/>
          <p:cNvSpPr>
            <a:spLocks noGrp="1"/>
          </p:cNvSpPr>
          <p:nvPr>
            <p:ph idx="1"/>
          </p:nvPr>
        </p:nvSpPr>
        <p:spPr/>
        <p:txBody>
          <a:bodyPr/>
          <a:lstStyle/>
          <a:p>
            <a:r>
              <a:rPr lang="en-US" dirty="0" smtClean="0"/>
              <a:t>JQuery’s Ajax methods include some of the following</a:t>
            </a:r>
          </a:p>
          <a:p>
            <a:pPr lvl="1"/>
            <a:r>
              <a:rPr lang="en-US" dirty="0" smtClean="0"/>
              <a:t>Load() – which is used to populate elements with content</a:t>
            </a:r>
          </a:p>
          <a:p>
            <a:pPr lvl="1"/>
            <a:r>
              <a:rPr lang="en-US" dirty="0" smtClean="0"/>
              <a:t>$.get(), $.</a:t>
            </a:r>
            <a:r>
              <a:rPr lang="en-US" dirty="0" err="1" smtClean="0"/>
              <a:t>getJSON</a:t>
            </a:r>
            <a:r>
              <a:rPr lang="en-US" dirty="0" smtClean="0"/>
              <a:t>(), $.</a:t>
            </a:r>
            <a:r>
              <a:rPr lang="en-US" dirty="0" err="1" smtClean="0"/>
              <a:t>getScript</a:t>
            </a:r>
            <a:r>
              <a:rPr lang="en-US" dirty="0" smtClean="0"/>
              <a:t>(), $.post are all methods which control how we work with our HTTP call</a:t>
            </a:r>
          </a:p>
          <a:p>
            <a:pPr lvl="1"/>
            <a:r>
              <a:rPr lang="en-US" dirty="0" smtClean="0"/>
              <a:t>$.</a:t>
            </a:r>
            <a:r>
              <a:rPr lang="en-US" dirty="0" err="1" smtClean="0"/>
              <a:t>ajax</a:t>
            </a:r>
            <a:r>
              <a:rPr lang="en-US" dirty="0" smtClean="0"/>
              <a:t>() used to provide granular control over the </a:t>
            </a:r>
            <a:r>
              <a:rPr lang="en-US" dirty="0" err="1" smtClean="0"/>
              <a:t>ajax</a:t>
            </a:r>
            <a:r>
              <a:rPr lang="en-US" dirty="0" smtClean="0"/>
              <a:t> request from end to end</a:t>
            </a:r>
          </a:p>
          <a:p>
            <a:pPr lvl="2"/>
            <a:r>
              <a:rPr lang="en-US" dirty="0" smtClean="0"/>
              <a:t>Also provides access to Global Ajax Events</a:t>
            </a:r>
            <a:endParaRPr lang="en-US" dirty="0"/>
          </a:p>
        </p:txBody>
      </p:sp>
    </p:spTree>
    <p:extLst>
      <p:ext uri="{BB962C8B-B14F-4D97-AF65-F5344CB8AC3E}">
        <p14:creationId xmlns:p14="http://schemas.microsoft.com/office/powerpoint/2010/main" val="20588784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load()	</a:t>
            </a:r>
            <a:endParaRPr lang="en-US" dirty="0"/>
          </a:p>
        </p:txBody>
      </p:sp>
      <p:sp>
        <p:nvSpPr>
          <p:cNvPr id="3" name="Content Placeholder 2"/>
          <p:cNvSpPr>
            <a:spLocks noGrp="1"/>
          </p:cNvSpPr>
          <p:nvPr>
            <p:ph idx="1"/>
          </p:nvPr>
        </p:nvSpPr>
        <p:spPr/>
        <p:txBody>
          <a:bodyPr/>
          <a:lstStyle/>
          <a:p>
            <a:r>
              <a:rPr lang="en-US" dirty="0" smtClean="0"/>
              <a:t>The Load method is used to actually fetch data from the server and populate it (via a callback) into your page content</a:t>
            </a:r>
          </a:p>
          <a:p>
            <a:pPr lvl="1"/>
            <a:r>
              <a:rPr lang="en-US" b="1" dirty="0" smtClean="0"/>
              <a:t>USAGE: load(URL, data, callback)</a:t>
            </a:r>
          </a:p>
          <a:p>
            <a:r>
              <a:rPr lang="en-US" dirty="0" smtClean="0"/>
              <a:t>The URL is the address of the server resource we’re connecting too</a:t>
            </a:r>
          </a:p>
          <a:p>
            <a:r>
              <a:rPr lang="en-US" dirty="0" smtClean="0"/>
              <a:t>Data is the optional set of name/value pairs that will be sent to the server</a:t>
            </a:r>
          </a:p>
          <a:p>
            <a:pPr lvl="1"/>
            <a:r>
              <a:rPr lang="en-US" dirty="0" smtClean="0"/>
              <a:t>Either as query string </a:t>
            </a:r>
            <a:r>
              <a:rPr lang="en-US" dirty="0" err="1" smtClean="0"/>
              <a:t>params</a:t>
            </a:r>
            <a:r>
              <a:rPr lang="en-US" dirty="0" smtClean="0"/>
              <a:t> or JSON</a:t>
            </a:r>
          </a:p>
          <a:p>
            <a:r>
              <a:rPr lang="en-US" dirty="0" smtClean="0"/>
              <a:t>Callback is the method that will be invoked once the call has been completed. It is automatically injected into the JQuery objects element(s)</a:t>
            </a:r>
          </a:p>
          <a:p>
            <a:r>
              <a:rPr lang="en-US" dirty="0" smtClean="0"/>
              <a:t>You can also provide a selector in your load to further filter the elements you’d like to populate the data with</a:t>
            </a:r>
          </a:p>
          <a:p>
            <a:pPr lvl="1"/>
            <a:r>
              <a:rPr lang="en-US" dirty="0" smtClean="0"/>
              <a:t>$(”table”).load(“</a:t>
            </a:r>
            <a:r>
              <a:rPr lang="en-US" dirty="0" err="1" smtClean="0"/>
              <a:t>myServerPage.aspx</a:t>
            </a:r>
            <a:r>
              <a:rPr lang="en-US" dirty="0" smtClean="0"/>
              <a:t> </a:t>
            </a:r>
            <a:r>
              <a:rPr lang="en-US" dirty="0" err="1" smtClean="0"/>
              <a:t>tr</a:t>
            </a:r>
            <a:r>
              <a:rPr lang="en-US" dirty="0" smtClean="0"/>
              <a:t> td”);</a:t>
            </a:r>
          </a:p>
        </p:txBody>
      </p:sp>
    </p:spTree>
    <p:extLst>
      <p:ext uri="{BB962C8B-B14F-4D97-AF65-F5344CB8AC3E}">
        <p14:creationId xmlns:p14="http://schemas.microsoft.com/office/powerpoint/2010/main" val="11782971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Request</a:t>
            </a:r>
            <a:endParaRPr lang="en-US" dirty="0"/>
          </a:p>
        </p:txBody>
      </p:sp>
      <p:sp>
        <p:nvSpPr>
          <p:cNvPr id="3" name="Content Placeholder 2"/>
          <p:cNvSpPr>
            <a:spLocks noGrp="1"/>
          </p:cNvSpPr>
          <p:nvPr>
            <p:ph idx="1"/>
          </p:nvPr>
        </p:nvSpPr>
        <p:spPr/>
        <p:txBody>
          <a:bodyPr>
            <a:normAutofit lnSpcReduction="10000"/>
          </a:bodyPr>
          <a:lstStyle/>
          <a:p>
            <a:r>
              <a:rPr lang="en-US" dirty="0" smtClean="0"/>
              <a:t>The load() method makes a GET request unless you pass data to the call. In the event you provide data a POST is made instead</a:t>
            </a:r>
          </a:p>
          <a:p>
            <a:r>
              <a:rPr lang="en-US" dirty="0" smtClean="0"/>
              <a:t>If you want more explicit control you can instead use $.get() or $.post()</a:t>
            </a:r>
          </a:p>
          <a:p>
            <a:pPr lvl="1"/>
            <a:r>
              <a:rPr lang="en-US" dirty="0" smtClean="0"/>
              <a:t>As of 1.5 all success callbacks are passed a JQuery XHR object</a:t>
            </a:r>
          </a:p>
          <a:p>
            <a:pPr lvl="1"/>
            <a:endParaRPr lang="en-US" dirty="0"/>
          </a:p>
          <a:p>
            <a:r>
              <a:rPr lang="en-US" dirty="0" smtClean="0"/>
              <a:t>Using get or post works really similar to load </a:t>
            </a:r>
          </a:p>
          <a:p>
            <a:pPr lvl="1"/>
            <a:r>
              <a:rPr lang="en-US" b="1" dirty="0" smtClean="0"/>
              <a:t>USAGE: </a:t>
            </a:r>
            <a:r>
              <a:rPr lang="en-US" dirty="0" smtClean="0"/>
              <a:t>$.get(</a:t>
            </a:r>
            <a:r>
              <a:rPr lang="en-US" dirty="0" err="1" smtClean="0"/>
              <a:t>url</a:t>
            </a:r>
            <a:r>
              <a:rPr lang="en-US" dirty="0" smtClean="0"/>
              <a:t>, data, callback, return data)</a:t>
            </a:r>
          </a:p>
          <a:p>
            <a:pPr lvl="2"/>
            <a:r>
              <a:rPr lang="en-US" dirty="0" smtClean="0"/>
              <a:t>$.post has the same arguments</a:t>
            </a:r>
          </a:p>
          <a:p>
            <a:pPr lvl="1"/>
            <a:r>
              <a:rPr lang="en-US" dirty="0" smtClean="0"/>
              <a:t>URL contains the server address for the request; (You cannot pass selectors)</a:t>
            </a:r>
          </a:p>
          <a:p>
            <a:pPr lvl="1"/>
            <a:r>
              <a:rPr lang="en-US" dirty="0" smtClean="0"/>
              <a:t>Data – contains name value pairs being sent to the server</a:t>
            </a:r>
          </a:p>
          <a:p>
            <a:pPr lvl="1"/>
            <a:r>
              <a:rPr lang="en-US" dirty="0" smtClean="0"/>
              <a:t>Callback – contains a function to successfully complete the request</a:t>
            </a:r>
          </a:p>
          <a:p>
            <a:pPr lvl="1"/>
            <a:r>
              <a:rPr lang="en-US" dirty="0" err="1" smtClean="0"/>
              <a:t>ReturnData</a:t>
            </a:r>
            <a:r>
              <a:rPr lang="en-US" dirty="0" smtClean="0"/>
              <a:t> – contains the response in the expected format (JSON, XML,</a:t>
            </a:r>
            <a:r>
              <a:rPr lang="is-IS" dirty="0" smtClean="0"/>
              <a:t>… )</a:t>
            </a:r>
            <a:endParaRPr lang="en-US" dirty="0"/>
          </a:p>
        </p:txBody>
      </p:sp>
    </p:spTree>
    <p:extLst>
      <p:ext uri="{BB962C8B-B14F-4D97-AF65-F5344CB8AC3E}">
        <p14:creationId xmlns:p14="http://schemas.microsoft.com/office/powerpoint/2010/main" val="6819568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XHR Object	</a:t>
            </a:r>
            <a:endParaRPr lang="en-US" dirty="0"/>
          </a:p>
        </p:txBody>
      </p:sp>
      <p:sp>
        <p:nvSpPr>
          <p:cNvPr id="3" name="Content Placeholder 2"/>
          <p:cNvSpPr>
            <a:spLocks noGrp="1"/>
          </p:cNvSpPr>
          <p:nvPr>
            <p:ph idx="1"/>
          </p:nvPr>
        </p:nvSpPr>
        <p:spPr/>
        <p:txBody>
          <a:bodyPr/>
          <a:lstStyle/>
          <a:p>
            <a:r>
              <a:rPr lang="en-US" dirty="0" smtClean="0"/>
              <a:t>The JQuery XHR object has been intentionally built as a superset of the </a:t>
            </a:r>
            <a:r>
              <a:rPr lang="en-US" dirty="0" err="1" smtClean="0"/>
              <a:t>XMLHttpRequest</a:t>
            </a:r>
            <a:r>
              <a:rPr lang="en-US" dirty="0" smtClean="0"/>
              <a:t> object</a:t>
            </a:r>
            <a:endParaRPr lang="en-US" dirty="0"/>
          </a:p>
          <a:p>
            <a:r>
              <a:rPr lang="en-US" dirty="0" smtClean="0"/>
              <a:t>It is returned as a result of invoking the $.get() or $.post()</a:t>
            </a:r>
          </a:p>
          <a:p>
            <a:pPr lvl="1"/>
            <a:r>
              <a:rPr lang="en-US" dirty="0" err="1" smtClean="0"/>
              <a:t>var</a:t>
            </a:r>
            <a:r>
              <a:rPr lang="en-US" dirty="0" smtClean="0"/>
              <a:t> </a:t>
            </a:r>
            <a:r>
              <a:rPr lang="en-US" dirty="0" err="1" smtClean="0"/>
              <a:t>xhr</a:t>
            </a:r>
            <a:r>
              <a:rPr lang="en-US" dirty="0" smtClean="0"/>
              <a:t> = $.get(</a:t>
            </a:r>
            <a:r>
              <a:rPr lang="is-IS" dirty="0" smtClean="0"/>
              <a:t>…..</a:t>
            </a:r>
            <a:endParaRPr lang="is-IS" dirty="0"/>
          </a:p>
          <a:p>
            <a:r>
              <a:rPr lang="is-IS" dirty="0" smtClean="0"/>
              <a:t>From there you have a cuple of methods that you can attach so that you can get updates about the request</a:t>
            </a:r>
          </a:p>
          <a:p>
            <a:pPr lvl="1"/>
            <a:r>
              <a:rPr lang="en-US" dirty="0" smtClean="0"/>
              <a:t>F</a:t>
            </a:r>
            <a:r>
              <a:rPr lang="is-IS" dirty="0" smtClean="0"/>
              <a:t>ail – means we got an error</a:t>
            </a:r>
          </a:p>
          <a:p>
            <a:pPr lvl="1"/>
            <a:r>
              <a:rPr lang="en-US" dirty="0" smtClean="0"/>
              <a:t>A</a:t>
            </a:r>
            <a:r>
              <a:rPr lang="is-IS" dirty="0" smtClean="0"/>
              <a:t>lways – regardless of success or failure do this work</a:t>
            </a:r>
          </a:p>
          <a:p>
            <a:pPr lvl="1"/>
            <a:r>
              <a:rPr lang="en-US" dirty="0" smtClean="0"/>
              <a:t>D</a:t>
            </a:r>
            <a:r>
              <a:rPr lang="is-IS" dirty="0" smtClean="0"/>
              <a:t>one – means that we get a second checkmark for success (past the success callback in your $.get)</a:t>
            </a:r>
            <a:endParaRPr lang="en-US" dirty="0"/>
          </a:p>
        </p:txBody>
      </p:sp>
    </p:spTree>
    <p:extLst>
      <p:ext uri="{BB962C8B-B14F-4D97-AF65-F5344CB8AC3E}">
        <p14:creationId xmlns:p14="http://schemas.microsoft.com/office/powerpoint/2010/main" val="11309221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and JavaScript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getJSON</a:t>
            </a:r>
            <a:r>
              <a:rPr lang="en-US" dirty="0" smtClean="0"/>
              <a:t>(URL, data, callback) JQuery will invoke a get request to fetch JSON data; the response is then parsed as a JSON string and sent into the callback function</a:t>
            </a:r>
          </a:p>
          <a:p>
            <a:r>
              <a:rPr lang="en-US" dirty="0" smtClean="0"/>
              <a:t>Similarly the $.</a:t>
            </a:r>
            <a:r>
              <a:rPr lang="en-US" dirty="0" err="1" smtClean="0"/>
              <a:t>getScript</a:t>
            </a:r>
            <a:r>
              <a:rPr lang="en-US" dirty="0" smtClean="0"/>
              <a:t>(URL, callback) makes a get request to the server and downloads the specified script which is then immediately executed once it has been downloaded</a:t>
            </a:r>
            <a:endParaRPr lang="en-US" dirty="0"/>
          </a:p>
        </p:txBody>
      </p:sp>
    </p:spTree>
    <p:extLst>
      <p:ext uri="{BB962C8B-B14F-4D97-AF65-F5344CB8AC3E}">
        <p14:creationId xmlns:p14="http://schemas.microsoft.com/office/powerpoint/2010/main" val="2732098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Domain Requests</a:t>
            </a:r>
            <a:endParaRPr lang="en-US" dirty="0"/>
          </a:p>
        </p:txBody>
      </p:sp>
      <p:sp>
        <p:nvSpPr>
          <p:cNvPr id="3" name="Content Placeholder 2"/>
          <p:cNvSpPr>
            <a:spLocks noGrp="1"/>
          </p:cNvSpPr>
          <p:nvPr>
            <p:ph idx="1"/>
          </p:nvPr>
        </p:nvSpPr>
        <p:spPr/>
        <p:txBody>
          <a:bodyPr/>
          <a:lstStyle/>
          <a:p>
            <a:r>
              <a:rPr lang="en-US" dirty="0" smtClean="0"/>
              <a:t>For Remote JSON (JSON-P) requests all you need to do is add the callback=? Syntax to your URL. This may differ slightly from server to server</a:t>
            </a:r>
          </a:p>
          <a:p>
            <a:r>
              <a:rPr lang="en-US" dirty="0" smtClean="0"/>
              <a:t>From there JQuery will determine the unique name for your callback and replace the ? With the given name</a:t>
            </a:r>
          </a:p>
        </p:txBody>
      </p:sp>
    </p:spTree>
    <p:extLst>
      <p:ext uri="{BB962C8B-B14F-4D97-AF65-F5344CB8AC3E}">
        <p14:creationId xmlns:p14="http://schemas.microsoft.com/office/powerpoint/2010/main" val="902538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a:t>
            </a:r>
            <a:endParaRPr lang="en-US" dirty="0"/>
          </a:p>
        </p:txBody>
      </p:sp>
      <p:sp>
        <p:nvSpPr>
          <p:cNvPr id="3" name="Content Placeholder 2"/>
          <p:cNvSpPr>
            <a:spLocks noGrp="1"/>
          </p:cNvSpPr>
          <p:nvPr>
            <p:ph idx="1"/>
          </p:nvPr>
        </p:nvSpPr>
        <p:spPr/>
        <p:txBody>
          <a:bodyPr/>
          <a:lstStyle/>
          <a:p>
            <a:r>
              <a:rPr lang="en-US" dirty="0" smtClean="0"/>
              <a:t>IF none of the convenience methods are working the way you’d  like them to or you’d like greater control over your requests you should look to leverage the $.</a:t>
            </a:r>
            <a:r>
              <a:rPr lang="en-US" dirty="0" err="1" smtClean="0"/>
              <a:t>ajax</a:t>
            </a:r>
            <a:r>
              <a:rPr lang="en-US" dirty="0" smtClean="0"/>
              <a:t>() method. This enables some of the following</a:t>
            </a:r>
          </a:p>
          <a:p>
            <a:pPr lvl="1"/>
            <a:r>
              <a:rPr lang="en-US" dirty="0" smtClean="0"/>
              <a:t>Control over the entirety of your Ajax Request</a:t>
            </a:r>
          </a:p>
          <a:p>
            <a:pPr lvl="1"/>
            <a:r>
              <a:rPr lang="en-US" dirty="0" smtClean="0"/>
              <a:t>Establishes different callback functions for different status </a:t>
            </a:r>
          </a:p>
          <a:p>
            <a:pPr lvl="2"/>
            <a:r>
              <a:rPr lang="en-US" dirty="0" smtClean="0"/>
              <a:t>Success, failure, progress,.. </a:t>
            </a:r>
            <a:r>
              <a:rPr lang="en-US" dirty="0" err="1" smtClean="0"/>
              <a:t>Etc</a:t>
            </a:r>
            <a:endParaRPr lang="en-US" dirty="0" smtClean="0"/>
          </a:p>
          <a:p>
            <a:pPr lvl="1"/>
            <a:r>
              <a:rPr lang="en-US" dirty="0" smtClean="0"/>
              <a:t>To setup any default settings you’d like to use in any </a:t>
            </a:r>
            <a:r>
              <a:rPr lang="en-US" dirty="0" err="1" smtClean="0"/>
              <a:t>ajax</a:t>
            </a:r>
            <a:r>
              <a:rPr lang="en-US" dirty="0" smtClean="0"/>
              <a:t> requests</a:t>
            </a:r>
          </a:p>
          <a:p>
            <a:pPr lvl="1"/>
            <a:r>
              <a:rPr lang="en-US" dirty="0" smtClean="0"/>
              <a:t>Bypassing any of the other methods which ultimately use $.</a:t>
            </a:r>
            <a:r>
              <a:rPr lang="en-US" dirty="0" err="1" smtClean="0"/>
              <a:t>ajax</a:t>
            </a:r>
            <a:r>
              <a:rPr lang="en-US" dirty="0" smtClean="0"/>
              <a:t> anyway</a:t>
            </a:r>
            <a:endParaRPr lang="en-US" dirty="0"/>
          </a:p>
        </p:txBody>
      </p:sp>
    </p:spTree>
    <p:extLst>
      <p:ext uri="{BB962C8B-B14F-4D97-AF65-F5344CB8AC3E}">
        <p14:creationId xmlns:p14="http://schemas.microsoft.com/office/powerpoint/2010/main" val="16620784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 Configuration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5818537"/>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1821049"/>
                <a:gridCol w="8237351"/>
              </a:tblGrid>
              <a:tr h="370840">
                <a:tc>
                  <a:txBody>
                    <a:bodyPr/>
                    <a:lstStyle/>
                    <a:p>
                      <a:endParaRPr lang="en-US" dirty="0"/>
                    </a:p>
                  </a:txBody>
                  <a:tcPr/>
                </a:tc>
                <a:tc>
                  <a:txBody>
                    <a:bodyPr/>
                    <a:lstStyle/>
                    <a:p>
                      <a:endParaRPr lang="en-US" dirty="0"/>
                    </a:p>
                  </a:txBody>
                  <a:tcPr/>
                </a:tc>
              </a:tr>
              <a:tr h="370840">
                <a:tc>
                  <a:txBody>
                    <a:bodyPr/>
                    <a:lstStyle/>
                    <a:p>
                      <a:pPr lvl="0"/>
                      <a:r>
                        <a:rPr lang="en-US" dirty="0" smtClean="0"/>
                        <a:t>Accepts</a:t>
                      </a:r>
                    </a:p>
                  </a:txBody>
                  <a:tcPr/>
                </a:tc>
                <a:tc>
                  <a:txBody>
                    <a:bodyPr/>
                    <a:lstStyle/>
                    <a:p>
                      <a:pPr lvl="0" algn="l"/>
                      <a:r>
                        <a:rPr lang="en-US" dirty="0" smtClean="0"/>
                        <a:t>output content types from the server</a:t>
                      </a:r>
                    </a:p>
                  </a:txBody>
                  <a:tcPr/>
                </a:tc>
              </a:tr>
              <a:tr h="370840">
                <a:tc>
                  <a:txBody>
                    <a:bodyPr/>
                    <a:lstStyle/>
                    <a:p>
                      <a:pPr lvl="0"/>
                      <a:r>
                        <a:rPr lang="en-US" dirty="0" err="1" smtClean="0"/>
                        <a:t>async</a:t>
                      </a:r>
                      <a:endParaRPr lang="en-US" dirty="0" smtClean="0"/>
                    </a:p>
                  </a:txBody>
                  <a:tcPr/>
                </a:tc>
                <a:tc>
                  <a:txBody>
                    <a:bodyPr/>
                    <a:lstStyle/>
                    <a:p>
                      <a:pPr lvl="0" algn="l"/>
                      <a:r>
                        <a:rPr lang="en-US" dirty="0" smtClean="0"/>
                        <a:t>Whether or not this should be sent </a:t>
                      </a:r>
                      <a:r>
                        <a:rPr lang="en-US" dirty="0" err="1" smtClean="0"/>
                        <a:t>asyncronously</a:t>
                      </a:r>
                      <a:endParaRPr lang="en-US" dirty="0" smtClean="0"/>
                    </a:p>
                  </a:txBody>
                  <a:tcPr/>
                </a:tc>
              </a:tr>
              <a:tr h="370840">
                <a:tc>
                  <a:txBody>
                    <a:bodyPr/>
                    <a:lstStyle/>
                    <a:p>
                      <a:pPr lvl="0"/>
                      <a:r>
                        <a:rPr lang="en-US" dirty="0" err="1" smtClean="0"/>
                        <a:t>beforeSend</a:t>
                      </a:r>
                      <a:endParaRPr lang="en-US" dirty="0" smtClean="0"/>
                    </a:p>
                  </a:txBody>
                  <a:tcPr/>
                </a:tc>
                <a:tc>
                  <a:txBody>
                    <a:bodyPr/>
                    <a:lstStyle/>
                    <a:p>
                      <a:pPr lvl="0" algn="l"/>
                      <a:r>
                        <a:rPr lang="en-US" dirty="0" smtClean="0"/>
                        <a:t>Do some work before the call</a:t>
                      </a:r>
                    </a:p>
                  </a:txBody>
                  <a:tcPr/>
                </a:tc>
              </a:tr>
              <a:tr h="370840">
                <a:tc>
                  <a:txBody>
                    <a:bodyPr/>
                    <a:lstStyle/>
                    <a:p>
                      <a:pPr lvl="0"/>
                      <a:r>
                        <a:rPr lang="en-US" dirty="0" smtClean="0"/>
                        <a:t>cache</a:t>
                      </a:r>
                    </a:p>
                  </a:txBody>
                  <a:tcPr/>
                </a:tc>
                <a:tc>
                  <a:txBody>
                    <a:bodyPr/>
                    <a:lstStyle/>
                    <a:p>
                      <a:pPr lvl="0" algn="l"/>
                      <a:r>
                        <a:rPr lang="en-US" dirty="0" smtClean="0"/>
                        <a:t>Whether or not the browser should cache</a:t>
                      </a:r>
                      <a:r>
                        <a:rPr lang="en-US" baseline="0" dirty="0" smtClean="0"/>
                        <a:t> the request </a:t>
                      </a:r>
                      <a:endParaRPr lang="en-US" dirty="0" smtClean="0"/>
                    </a:p>
                  </a:txBody>
                  <a:tcPr/>
                </a:tc>
              </a:tr>
              <a:tr h="370840">
                <a:tc>
                  <a:txBody>
                    <a:bodyPr/>
                    <a:lstStyle/>
                    <a:p>
                      <a:pPr lvl="0"/>
                      <a:r>
                        <a:rPr lang="en-US" dirty="0" smtClean="0"/>
                        <a:t>complete</a:t>
                      </a:r>
                    </a:p>
                  </a:txBody>
                  <a:tcPr/>
                </a:tc>
                <a:tc>
                  <a:txBody>
                    <a:bodyPr/>
                    <a:lstStyle/>
                    <a:p>
                      <a:pPr lvl="0" algn="l"/>
                      <a:r>
                        <a:rPr lang="en-US" dirty="0" smtClean="0"/>
                        <a:t>Do some work when</a:t>
                      </a:r>
                      <a:r>
                        <a:rPr lang="en-US" baseline="0" dirty="0" smtClean="0"/>
                        <a:t> the call is finished</a:t>
                      </a:r>
                      <a:endParaRPr lang="en-US" dirty="0" smtClean="0"/>
                    </a:p>
                  </a:txBody>
                  <a:tcPr/>
                </a:tc>
              </a:tr>
              <a:tr h="370840">
                <a:tc>
                  <a:txBody>
                    <a:bodyPr/>
                    <a:lstStyle/>
                    <a:p>
                      <a:pPr lvl="0"/>
                      <a:r>
                        <a:rPr lang="en-US" dirty="0" smtClean="0"/>
                        <a:t>contents</a:t>
                      </a:r>
                    </a:p>
                  </a:txBody>
                  <a:tcPr/>
                </a:tc>
                <a:tc>
                  <a:txBody>
                    <a:bodyPr/>
                    <a:lstStyle/>
                    <a:p>
                      <a:pPr lvl="0" algn="l"/>
                      <a:r>
                        <a:rPr lang="en-US" dirty="0" smtClean="0"/>
                        <a:t>Map of strings</a:t>
                      </a:r>
                      <a:r>
                        <a:rPr lang="en-US" baseline="0" dirty="0" smtClean="0"/>
                        <a:t> or regex that determine how the response should be parsed</a:t>
                      </a:r>
                      <a:endParaRPr lang="en-US" dirty="0" smtClean="0"/>
                    </a:p>
                  </a:txBody>
                  <a:tcPr/>
                </a:tc>
              </a:tr>
              <a:tr h="370840">
                <a:tc>
                  <a:txBody>
                    <a:bodyPr/>
                    <a:lstStyle/>
                    <a:p>
                      <a:pPr lvl="0"/>
                      <a:r>
                        <a:rPr lang="en-US" dirty="0" err="1" smtClean="0"/>
                        <a:t>contentType</a:t>
                      </a:r>
                      <a:endParaRPr lang="en-US" dirty="0" smtClean="0"/>
                    </a:p>
                  </a:txBody>
                  <a:tcPr/>
                </a:tc>
                <a:tc>
                  <a:txBody>
                    <a:bodyPr/>
                    <a:lstStyle/>
                    <a:p>
                      <a:pPr lvl="0" algn="l"/>
                      <a:r>
                        <a:rPr lang="en-US" dirty="0" smtClean="0"/>
                        <a:t>The content type that was returned</a:t>
                      </a:r>
                      <a:r>
                        <a:rPr lang="en-US" baseline="0" dirty="0" smtClean="0"/>
                        <a:t> from the server</a:t>
                      </a:r>
                      <a:endParaRPr lang="en-US" dirty="0" smtClean="0"/>
                    </a:p>
                  </a:txBody>
                  <a:tcPr/>
                </a:tc>
              </a:tr>
              <a:tr h="370840">
                <a:tc>
                  <a:txBody>
                    <a:bodyPr/>
                    <a:lstStyle/>
                    <a:p>
                      <a:pPr lvl="0"/>
                      <a:r>
                        <a:rPr lang="en-US" dirty="0" smtClean="0"/>
                        <a:t>context</a:t>
                      </a:r>
                    </a:p>
                  </a:txBody>
                  <a:tcPr/>
                </a:tc>
                <a:tc>
                  <a:txBody>
                    <a:bodyPr/>
                    <a:lstStyle/>
                    <a:p>
                      <a:pPr lvl="0" algn="l"/>
                      <a:r>
                        <a:rPr lang="en-US" dirty="0" smtClean="0"/>
                        <a:t>The context object used for all</a:t>
                      </a:r>
                      <a:r>
                        <a:rPr lang="en-US" baseline="0" dirty="0" smtClean="0"/>
                        <a:t> Ajax Callbacks</a:t>
                      </a:r>
                      <a:endParaRPr lang="en-US" dirty="0" smtClean="0"/>
                    </a:p>
                  </a:txBody>
                  <a:tcPr/>
                </a:tc>
              </a:tr>
              <a:tr h="370840">
                <a:tc>
                  <a:txBody>
                    <a:bodyPr/>
                    <a:lstStyle/>
                    <a:p>
                      <a:pPr lvl="0"/>
                      <a:r>
                        <a:rPr lang="en-US" dirty="0" smtClean="0"/>
                        <a:t>converters</a:t>
                      </a:r>
                    </a:p>
                  </a:txBody>
                  <a:tcPr/>
                </a:tc>
                <a:tc>
                  <a:txBody>
                    <a:bodyPr/>
                    <a:lstStyle/>
                    <a:p>
                      <a:pPr lvl="0" algn="l"/>
                      <a:r>
                        <a:rPr lang="en-US" dirty="0" smtClean="0"/>
                        <a:t>Map of data to data type (ex</a:t>
                      </a:r>
                      <a:r>
                        <a:rPr lang="en-US" baseline="0" dirty="0" smtClean="0"/>
                        <a:t>. ”text </a:t>
                      </a:r>
                      <a:r>
                        <a:rPr lang="en-US" baseline="0" dirty="0" err="1" smtClean="0"/>
                        <a:t>json</a:t>
                      </a:r>
                      <a:r>
                        <a:rPr lang="en-US" baseline="0" dirty="0" smtClean="0"/>
                        <a:t>”: </a:t>
                      </a:r>
                      <a:r>
                        <a:rPr lang="en-US" baseline="0" dirty="0" err="1" smtClean="0"/>
                        <a:t>Jquery.parseJSON</a:t>
                      </a:r>
                      <a:r>
                        <a:rPr lang="en-US" baseline="0" dirty="0" smtClean="0"/>
                        <a:t>)</a:t>
                      </a:r>
                      <a:endParaRPr lang="en-US" dirty="0" smtClean="0"/>
                    </a:p>
                  </a:txBody>
                  <a:tcPr/>
                </a:tc>
              </a:tr>
              <a:tr h="370840">
                <a:tc>
                  <a:txBody>
                    <a:bodyPr/>
                    <a:lstStyle/>
                    <a:p>
                      <a:pPr lvl="0"/>
                      <a:r>
                        <a:rPr lang="en-US" dirty="0" err="1" smtClean="0"/>
                        <a:t>crossDomain</a:t>
                      </a:r>
                      <a:endParaRPr lang="en-US" dirty="0" smtClean="0"/>
                    </a:p>
                  </a:txBody>
                  <a:tcPr/>
                </a:tc>
                <a:tc>
                  <a:txBody>
                    <a:bodyPr/>
                    <a:lstStyle/>
                    <a:p>
                      <a:pPr lvl="0" algn="l"/>
                      <a:r>
                        <a:rPr lang="en-US" dirty="0" smtClean="0"/>
                        <a:t>True or false to force x-domain</a:t>
                      </a:r>
                      <a:r>
                        <a:rPr lang="en-US" baseline="0" dirty="0" smtClean="0"/>
                        <a:t> requests on the same domain</a:t>
                      </a:r>
                      <a:endParaRPr lang="en-US" dirty="0" smtClean="0"/>
                    </a:p>
                  </a:txBody>
                  <a:tcPr/>
                </a:tc>
              </a:tr>
            </a:tbl>
          </a:graphicData>
        </a:graphic>
      </p:graphicFrame>
    </p:spTree>
    <p:extLst>
      <p:ext uri="{BB962C8B-B14F-4D97-AF65-F5344CB8AC3E}">
        <p14:creationId xmlns:p14="http://schemas.microsoft.com/office/powerpoint/2010/main" val="6120193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 Configuration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901314"/>
              </p:ext>
            </p:extLst>
          </p:nvPr>
        </p:nvGraphicFramePr>
        <p:xfrm>
          <a:off x="1096963" y="1846263"/>
          <a:ext cx="10058400" cy="4348480"/>
        </p:xfrm>
        <a:graphic>
          <a:graphicData uri="http://schemas.openxmlformats.org/drawingml/2006/table">
            <a:tbl>
              <a:tblPr firstRow="1" bandRow="1">
                <a:tableStyleId>{5C22544A-7EE6-4342-B048-85BDC9FD1C3A}</a:tableStyleId>
              </a:tblPr>
              <a:tblGrid>
                <a:gridCol w="1821049"/>
                <a:gridCol w="8237351"/>
              </a:tblGrid>
              <a:tr h="370840">
                <a:tc>
                  <a:txBody>
                    <a:bodyPr/>
                    <a:lstStyle/>
                    <a:p>
                      <a:endParaRPr lang="en-US" dirty="0"/>
                    </a:p>
                  </a:txBody>
                  <a:tcPr/>
                </a:tc>
                <a:tc>
                  <a:txBody>
                    <a:bodyPr/>
                    <a:lstStyle/>
                    <a:p>
                      <a:endParaRPr lang="en-US" dirty="0"/>
                    </a:p>
                  </a:txBody>
                  <a:tcPr/>
                </a:tc>
              </a:tr>
              <a:tr h="370840">
                <a:tc>
                  <a:txBody>
                    <a:bodyPr/>
                    <a:lstStyle/>
                    <a:p>
                      <a:pPr lvl="0"/>
                      <a:r>
                        <a:rPr lang="en-US" dirty="0" smtClean="0"/>
                        <a:t>data</a:t>
                      </a:r>
                    </a:p>
                  </a:txBody>
                  <a:tcPr/>
                </a:tc>
                <a:tc>
                  <a:txBody>
                    <a:bodyPr/>
                    <a:lstStyle/>
                    <a:p>
                      <a:pPr lvl="0" algn="l"/>
                      <a:r>
                        <a:rPr lang="en-US" dirty="0" smtClean="0"/>
                        <a:t>Query string or object that was</a:t>
                      </a:r>
                      <a:r>
                        <a:rPr lang="en-US" baseline="0" dirty="0" smtClean="0"/>
                        <a:t> passed to the server</a:t>
                      </a:r>
                      <a:endParaRPr lang="en-US" dirty="0" smtClean="0"/>
                    </a:p>
                  </a:txBody>
                  <a:tcPr/>
                </a:tc>
              </a:tr>
              <a:tr h="370840">
                <a:tc>
                  <a:txBody>
                    <a:bodyPr/>
                    <a:lstStyle/>
                    <a:p>
                      <a:pPr lvl="0"/>
                      <a:r>
                        <a:rPr lang="en-US" dirty="0" err="1" smtClean="0"/>
                        <a:t>dataFilter</a:t>
                      </a:r>
                      <a:endParaRPr lang="en-US" dirty="0" smtClean="0"/>
                    </a:p>
                  </a:txBody>
                  <a:tcPr/>
                </a:tc>
                <a:tc>
                  <a:txBody>
                    <a:bodyPr/>
                    <a:lstStyle/>
                    <a:p>
                      <a:pPr lvl="0" algn="l"/>
                      <a:r>
                        <a:rPr lang="en-US" dirty="0" smtClean="0"/>
                        <a:t>Do some work</a:t>
                      </a:r>
                      <a:r>
                        <a:rPr lang="en-US" baseline="0" dirty="0" smtClean="0"/>
                        <a:t> to sanitize the response the server sent</a:t>
                      </a:r>
                      <a:endParaRPr lang="en-US" dirty="0" smtClean="0"/>
                    </a:p>
                  </a:txBody>
                  <a:tcPr/>
                </a:tc>
              </a:tr>
              <a:tr h="370840">
                <a:tc>
                  <a:txBody>
                    <a:bodyPr/>
                    <a:lstStyle/>
                    <a:p>
                      <a:pPr lvl="0"/>
                      <a:r>
                        <a:rPr lang="en-US" dirty="0" err="1" smtClean="0"/>
                        <a:t>dataType</a:t>
                      </a:r>
                      <a:endParaRPr lang="en-US" dirty="0" smtClean="0"/>
                    </a:p>
                  </a:txBody>
                  <a:tcPr/>
                </a:tc>
                <a:tc>
                  <a:txBody>
                    <a:bodyPr/>
                    <a:lstStyle/>
                    <a:p>
                      <a:pPr lvl="0" algn="l"/>
                      <a:r>
                        <a:rPr lang="en-US" dirty="0" smtClean="0"/>
                        <a:t>The type of data expected</a:t>
                      </a:r>
                      <a:r>
                        <a:rPr lang="en-US" baseline="0" dirty="0" smtClean="0"/>
                        <a:t> back for the server</a:t>
                      </a:r>
                      <a:endParaRPr lang="en-US" dirty="0" smtClean="0"/>
                    </a:p>
                  </a:txBody>
                  <a:tcPr/>
                </a:tc>
              </a:tr>
              <a:tr h="370840">
                <a:tc>
                  <a:txBody>
                    <a:bodyPr/>
                    <a:lstStyle/>
                    <a:p>
                      <a:pPr lvl="0"/>
                      <a:r>
                        <a:rPr lang="en-US" dirty="0" smtClean="0"/>
                        <a:t>error</a:t>
                      </a:r>
                    </a:p>
                  </a:txBody>
                  <a:tcPr/>
                </a:tc>
                <a:tc>
                  <a:txBody>
                    <a:bodyPr/>
                    <a:lstStyle/>
                    <a:p>
                      <a:pPr lvl="0" algn="l"/>
                      <a:r>
                        <a:rPr lang="en-US" dirty="0" smtClean="0"/>
                        <a:t>What to do if an</a:t>
                      </a:r>
                      <a:r>
                        <a:rPr lang="en-US" baseline="0" dirty="0" smtClean="0"/>
                        <a:t> error occurs when the request was made</a:t>
                      </a:r>
                      <a:endParaRPr lang="en-US" dirty="0" smtClean="0"/>
                    </a:p>
                  </a:txBody>
                  <a:tcPr/>
                </a:tc>
              </a:tr>
              <a:tr h="370840">
                <a:tc>
                  <a:txBody>
                    <a:bodyPr/>
                    <a:lstStyle/>
                    <a:p>
                      <a:pPr lvl="0"/>
                      <a:r>
                        <a:rPr lang="en-US" dirty="0" smtClean="0"/>
                        <a:t>global</a:t>
                      </a:r>
                    </a:p>
                  </a:txBody>
                  <a:tcPr/>
                </a:tc>
                <a:tc>
                  <a:txBody>
                    <a:bodyPr/>
                    <a:lstStyle/>
                    <a:p>
                      <a:pPr lvl="0" algn="l"/>
                      <a:r>
                        <a:rPr lang="en-US" dirty="0" smtClean="0"/>
                        <a:t>Whether to</a:t>
                      </a:r>
                      <a:r>
                        <a:rPr lang="en-US" baseline="0" dirty="0" smtClean="0"/>
                        <a:t> allow a global AJAX handler to fire</a:t>
                      </a:r>
                      <a:endParaRPr lang="en-US" dirty="0" smtClean="0"/>
                    </a:p>
                  </a:txBody>
                  <a:tcPr/>
                </a:tc>
              </a:tr>
              <a:tr h="370840">
                <a:tc>
                  <a:txBody>
                    <a:bodyPr/>
                    <a:lstStyle/>
                    <a:p>
                      <a:pPr lvl="0"/>
                      <a:r>
                        <a:rPr lang="en-US" dirty="0" smtClean="0"/>
                        <a:t>headers</a:t>
                      </a:r>
                    </a:p>
                  </a:txBody>
                  <a:tcPr/>
                </a:tc>
                <a:tc>
                  <a:txBody>
                    <a:bodyPr/>
                    <a:lstStyle/>
                    <a:p>
                      <a:pPr lvl="0" algn="l"/>
                      <a:r>
                        <a:rPr lang="en-US" dirty="0" smtClean="0"/>
                        <a:t>Map of any request headers to be sent to the server</a:t>
                      </a:r>
                    </a:p>
                  </a:txBody>
                  <a:tcPr/>
                </a:tc>
              </a:tr>
              <a:tr h="370840">
                <a:tc>
                  <a:txBody>
                    <a:bodyPr/>
                    <a:lstStyle/>
                    <a:p>
                      <a:pPr lvl="0"/>
                      <a:r>
                        <a:rPr lang="en-US" dirty="0" err="1" smtClean="0"/>
                        <a:t>ifModified</a:t>
                      </a:r>
                      <a:endParaRPr lang="en-US" dirty="0" smtClean="0"/>
                    </a:p>
                  </a:txBody>
                  <a:tcPr/>
                </a:tc>
                <a:tc>
                  <a:txBody>
                    <a:bodyPr/>
                    <a:lstStyle/>
                    <a:p>
                      <a:pPr lvl="0" algn="l"/>
                      <a:r>
                        <a:rPr lang="en-US" dirty="0" smtClean="0"/>
                        <a:t>Whether or not the request should be successful if the Last-</a:t>
                      </a:r>
                      <a:r>
                        <a:rPr lang="en-US" dirty="0" err="1" smtClean="0"/>
                        <a:t>Modifed</a:t>
                      </a:r>
                      <a:r>
                        <a:rPr lang="en-US" dirty="0" smtClean="0"/>
                        <a:t> header has not changed</a:t>
                      </a:r>
                    </a:p>
                  </a:txBody>
                  <a:tcPr/>
                </a:tc>
              </a:tr>
              <a:tr h="370840">
                <a:tc>
                  <a:txBody>
                    <a:bodyPr/>
                    <a:lstStyle/>
                    <a:p>
                      <a:pPr lvl="0"/>
                      <a:r>
                        <a:rPr lang="en-US" dirty="0" err="1" smtClean="0"/>
                        <a:t>isLocal</a:t>
                      </a:r>
                      <a:endParaRPr lang="en-US" dirty="0" smtClean="0"/>
                    </a:p>
                  </a:txBody>
                  <a:tcPr/>
                </a:tc>
                <a:tc>
                  <a:txBody>
                    <a:bodyPr/>
                    <a:lstStyle/>
                    <a:p>
                      <a:pPr lvl="0" algn="l"/>
                      <a:r>
                        <a:rPr lang="en-US" dirty="0" smtClean="0"/>
                        <a:t>Lets the current environment be recognized as a file system</a:t>
                      </a:r>
                    </a:p>
                  </a:txBody>
                  <a:tcPr/>
                </a:tc>
              </a:tr>
              <a:tr h="370840">
                <a:tc>
                  <a:txBody>
                    <a:bodyPr/>
                    <a:lstStyle/>
                    <a:p>
                      <a:pPr lvl="0"/>
                      <a:r>
                        <a:rPr lang="en-US" dirty="0" err="1" smtClean="0"/>
                        <a:t>jsonp</a:t>
                      </a:r>
                      <a:endParaRPr lang="en-US" dirty="0" smtClean="0"/>
                    </a:p>
                  </a:txBody>
                  <a:tcPr/>
                </a:tc>
                <a:tc>
                  <a:txBody>
                    <a:bodyPr/>
                    <a:lstStyle/>
                    <a:p>
                      <a:pPr lvl="0" algn="l"/>
                      <a:r>
                        <a:rPr lang="en-US" dirty="0" smtClean="0"/>
                        <a:t>Replaces the callback</a:t>
                      </a:r>
                      <a:r>
                        <a:rPr lang="en-US" baseline="0" dirty="0" smtClean="0"/>
                        <a:t> function name in JSON-P query string</a:t>
                      </a:r>
                      <a:endParaRPr lang="en-US" dirty="0" smtClean="0"/>
                    </a:p>
                  </a:txBody>
                  <a:tcPr/>
                </a:tc>
              </a:tr>
              <a:tr h="370840">
                <a:tc>
                  <a:txBody>
                    <a:bodyPr/>
                    <a:lstStyle/>
                    <a:p>
                      <a:pPr lvl="0"/>
                      <a:r>
                        <a:rPr lang="en-US" dirty="0" err="1" smtClean="0"/>
                        <a:t>jsonpCallback</a:t>
                      </a:r>
                      <a:endParaRPr lang="en-US" dirty="0" smtClean="0"/>
                    </a:p>
                  </a:txBody>
                  <a:tcPr/>
                </a:tc>
                <a:tc>
                  <a:txBody>
                    <a:bodyPr/>
                    <a:lstStyle/>
                    <a:p>
                      <a:pPr lvl="0" algn="l"/>
                      <a:r>
                        <a:rPr lang="en-US" dirty="0" smtClean="0"/>
                        <a:t>Specified callback function name for JSONP request</a:t>
                      </a:r>
                    </a:p>
                  </a:txBody>
                  <a:tcPr/>
                </a:tc>
              </a:tr>
            </a:tbl>
          </a:graphicData>
        </a:graphic>
      </p:graphicFrame>
    </p:spTree>
    <p:extLst>
      <p:ext uri="{BB962C8B-B14F-4D97-AF65-F5344CB8AC3E}">
        <p14:creationId xmlns:p14="http://schemas.microsoft.com/office/powerpoint/2010/main" val="155067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Greater Type Safety</a:t>
            </a:r>
            <a:endParaRPr lang="en-US" dirty="0"/>
          </a:p>
        </p:txBody>
      </p:sp>
      <p:sp>
        <p:nvSpPr>
          <p:cNvPr id="3" name="Content Placeholder 2"/>
          <p:cNvSpPr>
            <a:spLocks noGrp="1"/>
          </p:cNvSpPr>
          <p:nvPr>
            <p:ph idx="1"/>
          </p:nvPr>
        </p:nvSpPr>
        <p:spPr/>
        <p:txBody>
          <a:bodyPr/>
          <a:lstStyle/>
          <a:p>
            <a:r>
              <a:rPr lang="en-US" dirty="0" smtClean="0"/>
              <a:t>If we are concerned about having JavaScript infer a type based on the value that was set there are some convenience constructors available that work to instantiate primitives</a:t>
            </a:r>
          </a:p>
          <a:p>
            <a:pPr lvl="1"/>
            <a:r>
              <a:rPr lang="en-US" dirty="0" err="1" smtClean="0"/>
              <a:t>var</a:t>
            </a:r>
            <a:r>
              <a:rPr lang="en-US" dirty="0" smtClean="0"/>
              <a:t> </a:t>
            </a:r>
            <a:r>
              <a:rPr lang="en-US" dirty="0" err="1" smtClean="0"/>
              <a:t>myNumber</a:t>
            </a:r>
            <a:r>
              <a:rPr lang="en-US" dirty="0" smtClean="0"/>
              <a:t> = Number(1234);</a:t>
            </a:r>
          </a:p>
          <a:p>
            <a:pPr lvl="1"/>
            <a:r>
              <a:rPr lang="en-US" dirty="0" err="1" smtClean="0"/>
              <a:t>var</a:t>
            </a:r>
            <a:r>
              <a:rPr lang="en-US" dirty="0" smtClean="0"/>
              <a:t> </a:t>
            </a:r>
            <a:r>
              <a:rPr lang="en-US" dirty="0" err="1" smtClean="0"/>
              <a:t>myString</a:t>
            </a:r>
            <a:r>
              <a:rPr lang="en-US" dirty="0" smtClean="0"/>
              <a:t> = String(“Hello World”);</a:t>
            </a:r>
          </a:p>
          <a:p>
            <a:pPr lvl="1"/>
            <a:endParaRPr lang="en-US" dirty="0"/>
          </a:p>
          <a:p>
            <a:r>
              <a:rPr lang="en-US" dirty="0" smtClean="0"/>
              <a:t>While these aren’t quite constructors like you would find in C++, Java, or </a:t>
            </a:r>
            <a:r>
              <a:rPr lang="en-US" dirty="0" err="1" smtClean="0"/>
              <a:t>.Net</a:t>
            </a:r>
            <a:r>
              <a:rPr lang="en-US" dirty="0" smtClean="0"/>
              <a:t> they do similar work to what constructors do. </a:t>
            </a:r>
          </a:p>
          <a:p>
            <a:pPr lvl="1"/>
            <a:r>
              <a:rPr lang="en-US" dirty="0" smtClean="0"/>
              <a:t>The produce objects initialized to the provided values that are assumed to be of the given type.</a:t>
            </a:r>
          </a:p>
          <a:p>
            <a:pPr lvl="1"/>
            <a:r>
              <a:rPr lang="en-US" dirty="0" smtClean="0"/>
              <a:t>We’ll get into the specific mechanics of how these work a little later. </a:t>
            </a:r>
            <a:endParaRPr lang="en-US" dirty="0"/>
          </a:p>
        </p:txBody>
      </p:sp>
    </p:spTree>
    <p:extLst>
      <p:ext uri="{BB962C8B-B14F-4D97-AF65-F5344CB8AC3E}">
        <p14:creationId xmlns:p14="http://schemas.microsoft.com/office/powerpoint/2010/main" val="13082096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 Configuration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5794069"/>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1821049"/>
                <a:gridCol w="8237351"/>
              </a:tblGrid>
              <a:tr h="370840">
                <a:tc>
                  <a:txBody>
                    <a:bodyPr/>
                    <a:lstStyle/>
                    <a:p>
                      <a:endParaRPr lang="en-US" dirty="0"/>
                    </a:p>
                  </a:txBody>
                  <a:tcPr/>
                </a:tc>
                <a:tc>
                  <a:txBody>
                    <a:bodyPr/>
                    <a:lstStyle/>
                    <a:p>
                      <a:endParaRPr lang="en-US" dirty="0"/>
                    </a:p>
                  </a:txBody>
                  <a:tcPr/>
                </a:tc>
              </a:tr>
              <a:tr h="370840">
                <a:tc>
                  <a:txBody>
                    <a:bodyPr/>
                    <a:lstStyle/>
                    <a:p>
                      <a:pPr lvl="0"/>
                      <a:r>
                        <a:rPr lang="en-US" dirty="0" err="1" smtClean="0"/>
                        <a:t>mimeType</a:t>
                      </a:r>
                      <a:endParaRPr lang="en-US" dirty="0" smtClean="0"/>
                    </a:p>
                  </a:txBody>
                  <a:tcPr/>
                </a:tc>
                <a:tc>
                  <a:txBody>
                    <a:bodyPr/>
                    <a:lstStyle/>
                    <a:p>
                      <a:pPr lvl="0" algn="l"/>
                      <a:r>
                        <a:rPr lang="en-US" dirty="0" smtClean="0"/>
                        <a:t>Overrides the XHR mime type</a:t>
                      </a:r>
                    </a:p>
                  </a:txBody>
                  <a:tcPr/>
                </a:tc>
              </a:tr>
              <a:tr h="370840">
                <a:tc>
                  <a:txBody>
                    <a:bodyPr/>
                    <a:lstStyle/>
                    <a:p>
                      <a:pPr lvl="0"/>
                      <a:r>
                        <a:rPr lang="en-US" dirty="0" smtClean="0"/>
                        <a:t>password</a:t>
                      </a:r>
                    </a:p>
                  </a:txBody>
                  <a:tcPr/>
                </a:tc>
                <a:tc>
                  <a:txBody>
                    <a:bodyPr/>
                    <a:lstStyle/>
                    <a:p>
                      <a:pPr lvl="0" algn="l"/>
                      <a:r>
                        <a:rPr lang="en-US" dirty="0" smtClean="0"/>
                        <a:t>Password for</a:t>
                      </a:r>
                      <a:r>
                        <a:rPr lang="en-US" baseline="0" dirty="0" smtClean="0"/>
                        <a:t> HTTP authentication request</a:t>
                      </a:r>
                      <a:endParaRPr lang="en-US" dirty="0" smtClean="0"/>
                    </a:p>
                  </a:txBody>
                  <a:tcPr/>
                </a:tc>
              </a:tr>
              <a:tr h="370840">
                <a:tc>
                  <a:txBody>
                    <a:bodyPr/>
                    <a:lstStyle/>
                    <a:p>
                      <a:pPr lvl="0"/>
                      <a:r>
                        <a:rPr lang="en-US" dirty="0" err="1" smtClean="0"/>
                        <a:t>processData</a:t>
                      </a:r>
                      <a:endParaRPr lang="en-US" dirty="0" smtClean="0"/>
                    </a:p>
                  </a:txBody>
                  <a:tcPr/>
                </a:tc>
                <a:tc>
                  <a:txBody>
                    <a:bodyPr/>
                    <a:lstStyle/>
                    <a:p>
                      <a:pPr lvl="0" algn="l"/>
                      <a:r>
                        <a:rPr lang="en-US" dirty="0" smtClean="0"/>
                        <a:t>Whether the</a:t>
                      </a:r>
                      <a:r>
                        <a:rPr lang="en-US" baseline="0" dirty="0" smtClean="0"/>
                        <a:t> data object should be processed into a query string</a:t>
                      </a:r>
                      <a:endParaRPr lang="en-US" dirty="0" smtClean="0"/>
                    </a:p>
                  </a:txBody>
                  <a:tcPr/>
                </a:tc>
              </a:tr>
              <a:tr h="370840">
                <a:tc>
                  <a:txBody>
                    <a:bodyPr/>
                    <a:lstStyle/>
                    <a:p>
                      <a:pPr lvl="0"/>
                      <a:r>
                        <a:rPr lang="en-US" dirty="0" err="1" smtClean="0"/>
                        <a:t>scriptCharset</a:t>
                      </a:r>
                      <a:endParaRPr lang="en-US" dirty="0" smtClean="0"/>
                    </a:p>
                  </a:txBody>
                  <a:tcPr/>
                </a:tc>
                <a:tc>
                  <a:txBody>
                    <a:bodyPr/>
                    <a:lstStyle/>
                    <a:p>
                      <a:pPr lvl="0" algn="l"/>
                      <a:r>
                        <a:rPr lang="en-US" dirty="0" smtClean="0"/>
                        <a:t>Forces JSONP requests to</a:t>
                      </a:r>
                      <a:r>
                        <a:rPr lang="en-US" baseline="0" dirty="0" smtClean="0"/>
                        <a:t> use a specific character set</a:t>
                      </a:r>
                      <a:endParaRPr lang="en-US" dirty="0" smtClean="0"/>
                    </a:p>
                  </a:txBody>
                  <a:tcPr/>
                </a:tc>
              </a:tr>
              <a:tr h="370840">
                <a:tc>
                  <a:txBody>
                    <a:bodyPr/>
                    <a:lstStyle/>
                    <a:p>
                      <a:pPr lvl="0"/>
                      <a:r>
                        <a:rPr lang="en-US" dirty="0" err="1" smtClean="0"/>
                        <a:t>statusCode</a:t>
                      </a:r>
                      <a:endParaRPr lang="en-US" dirty="0" smtClean="0"/>
                    </a:p>
                  </a:txBody>
                  <a:tcPr/>
                </a:tc>
                <a:tc>
                  <a:txBody>
                    <a:bodyPr/>
                    <a:lstStyle/>
                    <a:p>
                      <a:pPr lvl="0" algn="l"/>
                      <a:r>
                        <a:rPr lang="en-US" dirty="0" smtClean="0"/>
                        <a:t>Map</a:t>
                      </a:r>
                      <a:r>
                        <a:rPr lang="en-US" baseline="0" dirty="0" smtClean="0"/>
                        <a:t> of functions to call with given status codes are returned</a:t>
                      </a:r>
                      <a:endParaRPr lang="en-US" dirty="0" smtClean="0"/>
                    </a:p>
                  </a:txBody>
                  <a:tcPr/>
                </a:tc>
              </a:tr>
              <a:tr h="370840">
                <a:tc>
                  <a:txBody>
                    <a:bodyPr/>
                    <a:lstStyle/>
                    <a:p>
                      <a:pPr lvl="0"/>
                      <a:r>
                        <a:rPr lang="en-US" dirty="0" smtClean="0"/>
                        <a:t>success</a:t>
                      </a:r>
                    </a:p>
                  </a:txBody>
                  <a:tcPr/>
                </a:tc>
                <a:tc>
                  <a:txBody>
                    <a:bodyPr/>
                    <a:lstStyle/>
                    <a:p>
                      <a:pPr lvl="0" algn="l"/>
                      <a:r>
                        <a:rPr lang="en-US" dirty="0" smtClean="0"/>
                        <a:t>What to do when the call works</a:t>
                      </a:r>
                    </a:p>
                  </a:txBody>
                  <a:tcPr/>
                </a:tc>
              </a:tr>
              <a:tr h="370840">
                <a:tc>
                  <a:txBody>
                    <a:bodyPr/>
                    <a:lstStyle/>
                    <a:p>
                      <a:pPr lvl="0"/>
                      <a:r>
                        <a:rPr lang="en-US" dirty="0" smtClean="0"/>
                        <a:t>timeout</a:t>
                      </a:r>
                    </a:p>
                  </a:txBody>
                  <a:tcPr/>
                </a:tc>
                <a:tc>
                  <a:txBody>
                    <a:bodyPr/>
                    <a:lstStyle/>
                    <a:p>
                      <a:pPr lvl="0" algn="l"/>
                      <a:r>
                        <a:rPr lang="en-US" dirty="0" smtClean="0"/>
                        <a:t>Milliseconds to wait for the completed request</a:t>
                      </a:r>
                    </a:p>
                  </a:txBody>
                  <a:tcPr/>
                </a:tc>
              </a:tr>
              <a:tr h="370840">
                <a:tc>
                  <a:txBody>
                    <a:bodyPr/>
                    <a:lstStyle/>
                    <a:p>
                      <a:pPr lvl="0"/>
                      <a:r>
                        <a:rPr lang="en-US" dirty="0" smtClean="0"/>
                        <a:t>Traditional</a:t>
                      </a:r>
                      <a:r>
                        <a:rPr lang="en-US" baseline="0" dirty="0" smtClean="0"/>
                        <a:t> </a:t>
                      </a:r>
                      <a:endParaRPr lang="en-US" dirty="0" smtClean="0"/>
                    </a:p>
                  </a:txBody>
                  <a:tcPr/>
                </a:tc>
                <a:tc>
                  <a:txBody>
                    <a:bodyPr/>
                    <a:lstStyle/>
                    <a:p>
                      <a:pPr lvl="0" algn="l"/>
                      <a:r>
                        <a:rPr lang="en-US" dirty="0" smtClean="0"/>
                        <a:t>True or false</a:t>
                      </a:r>
                      <a:r>
                        <a:rPr lang="en-US" baseline="0" dirty="0" smtClean="0"/>
                        <a:t> to determine if it should be form encoded or PHP/Rails encoded</a:t>
                      </a:r>
                      <a:endParaRPr lang="en-US" dirty="0" smtClean="0"/>
                    </a:p>
                  </a:txBody>
                  <a:tcPr/>
                </a:tc>
              </a:tr>
              <a:tr h="370840">
                <a:tc>
                  <a:txBody>
                    <a:bodyPr/>
                    <a:lstStyle/>
                    <a:p>
                      <a:pPr lvl="0"/>
                      <a:r>
                        <a:rPr lang="en-US" dirty="0" smtClean="0"/>
                        <a:t>type</a:t>
                      </a:r>
                    </a:p>
                  </a:txBody>
                  <a:tcPr/>
                </a:tc>
                <a:tc>
                  <a:txBody>
                    <a:bodyPr/>
                    <a:lstStyle/>
                    <a:p>
                      <a:pPr lvl="0" algn="l"/>
                      <a:r>
                        <a:rPr lang="en-US" dirty="0" smtClean="0"/>
                        <a:t>Request</a:t>
                      </a:r>
                      <a:r>
                        <a:rPr lang="en-US" baseline="0" dirty="0" smtClean="0"/>
                        <a:t> method (GET, POST)</a:t>
                      </a:r>
                      <a:endParaRPr lang="en-US" dirty="0" smtClean="0"/>
                    </a:p>
                  </a:txBody>
                  <a:tcPr/>
                </a:tc>
              </a:tr>
              <a:tr h="370840">
                <a:tc>
                  <a:txBody>
                    <a:bodyPr/>
                    <a:lstStyle/>
                    <a:p>
                      <a:pPr lvl="0"/>
                      <a:r>
                        <a:rPr lang="en-US" dirty="0" err="1" smtClean="0"/>
                        <a:t>url</a:t>
                      </a:r>
                      <a:endParaRPr lang="en-US" dirty="0" smtClean="0"/>
                    </a:p>
                  </a:txBody>
                  <a:tcPr/>
                </a:tc>
                <a:tc>
                  <a:txBody>
                    <a:bodyPr/>
                    <a:lstStyle/>
                    <a:p>
                      <a:pPr lvl="0" algn="l"/>
                      <a:r>
                        <a:rPr lang="en-US" dirty="0" smtClean="0"/>
                        <a:t>The Address you’d like to connect too</a:t>
                      </a:r>
                    </a:p>
                  </a:txBody>
                  <a:tcPr/>
                </a:tc>
              </a:tr>
            </a:tbl>
          </a:graphicData>
        </a:graphic>
      </p:graphicFrame>
    </p:spTree>
    <p:extLst>
      <p:ext uri="{BB962C8B-B14F-4D97-AF65-F5344CB8AC3E}">
        <p14:creationId xmlns:p14="http://schemas.microsoft.com/office/powerpoint/2010/main" val="46602512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 Configuration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9581234"/>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1821049"/>
                <a:gridCol w="8237351"/>
              </a:tblGrid>
              <a:tr h="370840">
                <a:tc>
                  <a:txBody>
                    <a:bodyPr/>
                    <a:lstStyle/>
                    <a:p>
                      <a:endParaRPr lang="en-US" dirty="0"/>
                    </a:p>
                  </a:txBody>
                  <a:tcPr/>
                </a:tc>
                <a:tc>
                  <a:txBody>
                    <a:bodyPr/>
                    <a:lstStyle/>
                    <a:p>
                      <a:endParaRPr lang="en-US" dirty="0"/>
                    </a:p>
                  </a:txBody>
                  <a:tcPr/>
                </a:tc>
              </a:tr>
              <a:tr h="370840">
                <a:tc>
                  <a:txBody>
                    <a:bodyPr/>
                    <a:lstStyle/>
                    <a:p>
                      <a:pPr lvl="0"/>
                      <a:r>
                        <a:rPr lang="en-US" dirty="0" smtClean="0"/>
                        <a:t>username</a:t>
                      </a:r>
                    </a:p>
                  </a:txBody>
                  <a:tcPr/>
                </a:tc>
                <a:tc>
                  <a:txBody>
                    <a:bodyPr/>
                    <a:lstStyle/>
                    <a:p>
                      <a:pPr lvl="0" algn="l"/>
                      <a:r>
                        <a:rPr lang="en-US" dirty="0" smtClean="0"/>
                        <a:t>The username</a:t>
                      </a:r>
                      <a:r>
                        <a:rPr lang="en-US" baseline="0" dirty="0" smtClean="0"/>
                        <a:t> for the HTTP </a:t>
                      </a:r>
                      <a:r>
                        <a:rPr lang="en-US" baseline="0" dirty="0" err="1" smtClean="0"/>
                        <a:t>reqeuest</a:t>
                      </a:r>
                      <a:endParaRPr lang="en-US" dirty="0" smtClean="0"/>
                    </a:p>
                  </a:txBody>
                  <a:tcPr/>
                </a:tc>
              </a:tr>
              <a:tr h="370840">
                <a:tc>
                  <a:txBody>
                    <a:bodyPr/>
                    <a:lstStyle/>
                    <a:p>
                      <a:pPr lvl="0"/>
                      <a:r>
                        <a:rPr lang="en-US" dirty="0" err="1" smtClean="0"/>
                        <a:t>xhr</a:t>
                      </a:r>
                      <a:endParaRPr lang="en-US" dirty="0" smtClean="0"/>
                    </a:p>
                  </a:txBody>
                  <a:tcPr/>
                </a:tc>
                <a:tc>
                  <a:txBody>
                    <a:bodyPr/>
                    <a:lstStyle/>
                    <a:p>
                      <a:pPr lvl="0" algn="l"/>
                      <a:r>
                        <a:rPr lang="en-US" dirty="0" smtClean="0"/>
                        <a:t>Function to create the XHR</a:t>
                      </a:r>
                      <a:r>
                        <a:rPr lang="en-US" baseline="0" dirty="0" smtClean="0"/>
                        <a:t> object</a:t>
                      </a:r>
                      <a:endParaRPr lang="en-US" dirty="0" smtClean="0"/>
                    </a:p>
                  </a:txBody>
                  <a:tcPr/>
                </a:tc>
              </a:tr>
              <a:tr h="370840">
                <a:tc>
                  <a:txBody>
                    <a:bodyPr/>
                    <a:lstStyle/>
                    <a:p>
                      <a:pPr lvl="0"/>
                      <a:r>
                        <a:rPr lang="en-US" dirty="0" err="1" smtClean="0"/>
                        <a:t>xhrFields</a:t>
                      </a:r>
                      <a:endParaRPr lang="en-US" dirty="0" smtClean="0"/>
                    </a:p>
                  </a:txBody>
                  <a:tcPr/>
                </a:tc>
                <a:tc>
                  <a:txBody>
                    <a:bodyPr/>
                    <a:lstStyle/>
                    <a:p>
                      <a:pPr lvl="0" algn="l"/>
                      <a:r>
                        <a:rPr lang="en-US" dirty="0" smtClean="0"/>
                        <a:t>A map of the name value pairs</a:t>
                      </a:r>
                      <a:r>
                        <a:rPr lang="en-US" baseline="0" dirty="0" smtClean="0"/>
                        <a:t> set on the native XHR Object</a:t>
                      </a:r>
                      <a:endParaRPr lang="en-US" dirty="0" smtClean="0"/>
                    </a:p>
                  </a:txBody>
                  <a:tcPr/>
                </a:tc>
              </a:tr>
            </a:tbl>
          </a:graphicData>
        </a:graphic>
      </p:graphicFrame>
      <p:sp>
        <p:nvSpPr>
          <p:cNvPr id="3" name="TextBox 2"/>
          <p:cNvSpPr txBox="1"/>
          <p:nvPr/>
        </p:nvSpPr>
        <p:spPr>
          <a:xfrm>
            <a:off x="1096963" y="3684494"/>
            <a:ext cx="10323339" cy="1323439"/>
          </a:xfrm>
          <a:prstGeom prst="rect">
            <a:avLst/>
          </a:prstGeom>
          <a:noFill/>
        </p:spPr>
        <p:txBody>
          <a:bodyPr wrap="none" rtlCol="0">
            <a:spAutoFit/>
          </a:bodyPr>
          <a:lstStyle/>
          <a:p>
            <a:r>
              <a:rPr lang="en-US" sz="2000" dirty="0" smtClean="0"/>
              <a:t>In terms of specifying the configuration we can do that simply by using the $.</a:t>
            </a:r>
            <a:r>
              <a:rPr lang="en-US" sz="2000" dirty="0" err="1" smtClean="0"/>
              <a:t>ajax</a:t>
            </a:r>
            <a:r>
              <a:rPr lang="en-US" sz="2000" dirty="0" smtClean="0"/>
              <a:t>(“</a:t>
            </a:r>
            <a:r>
              <a:rPr lang="en-US" sz="2000" dirty="0" err="1" smtClean="0"/>
              <a:t>url</a:t>
            </a:r>
            <a:r>
              <a:rPr lang="en-US" sz="2000" dirty="0" smtClean="0"/>
              <a:t>”, </a:t>
            </a:r>
            <a:r>
              <a:rPr lang="en-US" sz="2000" dirty="0" err="1" smtClean="0"/>
              <a:t>config</a:t>
            </a:r>
            <a:r>
              <a:rPr lang="en-US" sz="2000" dirty="0" smtClean="0"/>
              <a:t>) or </a:t>
            </a:r>
          </a:p>
          <a:p>
            <a:r>
              <a:rPr lang="en-US" sz="2000" dirty="0" smtClean="0"/>
              <a:t>just $.</a:t>
            </a:r>
            <a:r>
              <a:rPr lang="en-US" sz="2000" dirty="0" err="1" smtClean="0"/>
              <a:t>ajax</a:t>
            </a:r>
            <a:r>
              <a:rPr lang="en-US" sz="2000" dirty="0" smtClean="0"/>
              <a:t>(</a:t>
            </a:r>
            <a:r>
              <a:rPr lang="en-US" sz="2000" dirty="0" err="1" smtClean="0"/>
              <a:t>confiig</a:t>
            </a:r>
            <a:r>
              <a:rPr lang="en-US" sz="2000" dirty="0" smtClean="0"/>
              <a:t>) where the </a:t>
            </a:r>
            <a:r>
              <a:rPr lang="en-US" sz="2000" dirty="0" err="1" smtClean="0"/>
              <a:t>config</a:t>
            </a:r>
            <a:r>
              <a:rPr lang="en-US" sz="2000" dirty="0" smtClean="0"/>
              <a:t> is an object containing name value pairs outlining details </a:t>
            </a:r>
          </a:p>
          <a:p>
            <a:r>
              <a:rPr lang="en-US" sz="2000" dirty="0" smtClean="0"/>
              <a:t>which we just went through above</a:t>
            </a:r>
          </a:p>
          <a:p>
            <a:endParaRPr lang="en-US" sz="2000" dirty="0"/>
          </a:p>
        </p:txBody>
      </p:sp>
    </p:spTree>
    <p:extLst>
      <p:ext uri="{BB962C8B-B14F-4D97-AF65-F5344CB8AC3E}">
        <p14:creationId xmlns:p14="http://schemas.microsoft.com/office/powerpoint/2010/main" val="7149313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Ajax Configuration</a:t>
            </a:r>
            <a:endParaRPr lang="en-US" dirty="0"/>
          </a:p>
        </p:txBody>
      </p:sp>
      <p:sp>
        <p:nvSpPr>
          <p:cNvPr id="3" name="Content Placeholder 2"/>
          <p:cNvSpPr>
            <a:spLocks noGrp="1"/>
          </p:cNvSpPr>
          <p:nvPr>
            <p:ph idx="1"/>
          </p:nvPr>
        </p:nvSpPr>
        <p:spPr/>
        <p:txBody>
          <a:bodyPr/>
          <a:lstStyle/>
          <a:p>
            <a:r>
              <a:rPr lang="en-US" dirty="0" smtClean="0"/>
              <a:t>Alternatively you can set these configuration elements globally by using the $.</a:t>
            </a:r>
            <a:r>
              <a:rPr lang="en-US" dirty="0" err="1" smtClean="0"/>
              <a:t>ajaxSetup</a:t>
            </a:r>
            <a:r>
              <a:rPr lang="en-US" dirty="0" smtClean="0"/>
              <a:t>(</a:t>
            </a:r>
            <a:r>
              <a:rPr lang="en-US" dirty="0" err="1" smtClean="0"/>
              <a:t>config</a:t>
            </a:r>
            <a:r>
              <a:rPr lang="en-US" dirty="0" smtClean="0"/>
              <a:t>)</a:t>
            </a:r>
          </a:p>
          <a:p>
            <a:r>
              <a:rPr lang="en-US" dirty="0" smtClean="0"/>
              <a:t>Different events during the course of your requests can raise events for other things to occur within the global AJAX context</a:t>
            </a:r>
          </a:p>
          <a:p>
            <a:r>
              <a:rPr lang="en-US" dirty="0" smtClean="0"/>
              <a:t>As of 1.9 these global event listeners should be bound to the document object</a:t>
            </a:r>
          </a:p>
          <a:p>
            <a:r>
              <a:rPr lang="en-US" dirty="0" smtClean="0"/>
              <a:t>Each one accepts a single callback below is the list:</a:t>
            </a:r>
          </a:p>
          <a:p>
            <a:pPr lvl="1"/>
            <a:r>
              <a:rPr lang="en-US" dirty="0" err="1" smtClean="0"/>
              <a:t>ajaxStart</a:t>
            </a:r>
            <a:endParaRPr lang="en-US" dirty="0" smtClean="0"/>
          </a:p>
          <a:p>
            <a:pPr lvl="1"/>
            <a:r>
              <a:rPr lang="en-US" dirty="0" err="1" smtClean="0"/>
              <a:t>ajaxSend</a:t>
            </a:r>
            <a:endParaRPr lang="en-US" dirty="0" smtClean="0"/>
          </a:p>
          <a:p>
            <a:pPr lvl="1"/>
            <a:r>
              <a:rPr lang="en-US" dirty="0" err="1" smtClean="0"/>
              <a:t>ajaxSuccess</a:t>
            </a:r>
            <a:endParaRPr lang="en-US" dirty="0" smtClean="0"/>
          </a:p>
          <a:p>
            <a:pPr lvl="1"/>
            <a:r>
              <a:rPr lang="en-US" dirty="0" err="1" smtClean="0"/>
              <a:t>ajaxError</a:t>
            </a:r>
            <a:endParaRPr lang="en-US" dirty="0" smtClean="0"/>
          </a:p>
          <a:p>
            <a:pPr lvl="1"/>
            <a:r>
              <a:rPr lang="en-US" dirty="0" err="1" smtClean="0"/>
              <a:t>ajaxComplete</a:t>
            </a:r>
            <a:endParaRPr lang="en-US" dirty="0" smtClean="0"/>
          </a:p>
          <a:p>
            <a:pPr lvl="1"/>
            <a:r>
              <a:rPr lang="en-US" dirty="0" err="1" smtClean="0"/>
              <a:t>ajaxStop</a:t>
            </a:r>
            <a:endParaRPr lang="en-US" dirty="0" smtClean="0"/>
          </a:p>
        </p:txBody>
      </p:sp>
    </p:spTree>
    <p:extLst>
      <p:ext uri="{BB962C8B-B14F-4D97-AF65-F5344CB8AC3E}">
        <p14:creationId xmlns:p14="http://schemas.microsoft.com/office/powerpoint/2010/main" val="6173529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Helper Methods</a:t>
            </a:r>
            <a:endParaRPr lang="en-US" dirty="0"/>
          </a:p>
        </p:txBody>
      </p:sp>
      <p:sp>
        <p:nvSpPr>
          <p:cNvPr id="3" name="Content Placeholder 2"/>
          <p:cNvSpPr>
            <a:spLocks noGrp="1"/>
          </p:cNvSpPr>
          <p:nvPr>
            <p:ph idx="1"/>
          </p:nvPr>
        </p:nvSpPr>
        <p:spPr/>
        <p:txBody>
          <a:bodyPr/>
          <a:lstStyle/>
          <a:p>
            <a:r>
              <a:rPr lang="en-US" dirty="0" smtClean="0"/>
              <a:t>.serialize()</a:t>
            </a:r>
          </a:p>
          <a:p>
            <a:pPr lvl="1"/>
            <a:r>
              <a:rPr lang="en-US" dirty="0" smtClean="0"/>
              <a:t>This method will serialize form elements into a query string format. Form elements must have the same names as the query string parameters you are looking to parse and set</a:t>
            </a:r>
          </a:p>
          <a:p>
            <a:r>
              <a:rPr lang="en-US" dirty="0" smtClean="0"/>
              <a:t>.</a:t>
            </a:r>
            <a:r>
              <a:rPr lang="en-US" dirty="0" err="1" smtClean="0"/>
              <a:t>serializeArray</a:t>
            </a:r>
            <a:r>
              <a:rPr lang="en-US" dirty="0" smtClean="0"/>
              <a:t>()</a:t>
            </a:r>
          </a:p>
          <a:p>
            <a:pPr lvl="1"/>
            <a:r>
              <a:rPr lang="en-US" dirty="0" smtClean="0"/>
              <a:t>This method will serialize form elements into an array of objects where each object has one of the form name/value pairs</a:t>
            </a:r>
          </a:p>
          <a:p>
            <a:pPr lvl="1"/>
            <a:endParaRPr lang="en-US" dirty="0"/>
          </a:p>
          <a:p>
            <a:r>
              <a:rPr lang="en-US" dirty="0" smtClean="0"/>
              <a:t>NOTE: because </a:t>
            </a:r>
            <a:r>
              <a:rPr lang="en-US" dirty="0" err="1" smtClean="0"/>
              <a:t>serializeArray</a:t>
            </a:r>
            <a:r>
              <a:rPr lang="en-US" dirty="0" smtClean="0"/>
              <a:t> produces an ordered set changing the form elements in the HTML will alter the order of the objects in the array. So if you have specific references to index values they may return different results than what is expected</a:t>
            </a:r>
            <a:endParaRPr lang="en-US" dirty="0"/>
          </a:p>
        </p:txBody>
      </p:sp>
    </p:spTree>
    <p:extLst>
      <p:ext uri="{BB962C8B-B14F-4D97-AF65-F5344CB8AC3E}">
        <p14:creationId xmlns:p14="http://schemas.microsoft.com/office/powerpoint/2010/main" val="7182439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21468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JQuery</a:t>
            </a:r>
            <a:endParaRPr lang="en-US" dirty="0"/>
          </a:p>
        </p:txBody>
      </p:sp>
      <p:sp>
        <p:nvSpPr>
          <p:cNvPr id="3" name="Content Placeholder 2"/>
          <p:cNvSpPr>
            <a:spLocks noGrp="1"/>
          </p:cNvSpPr>
          <p:nvPr>
            <p:ph idx="1"/>
          </p:nvPr>
        </p:nvSpPr>
        <p:spPr/>
        <p:txBody>
          <a:bodyPr/>
          <a:lstStyle/>
          <a:p>
            <a:r>
              <a:rPr lang="en-US" dirty="0" smtClean="0"/>
              <a:t>JQuery is quite extensible; we have the ability to add some of our own functionality to the toolset</a:t>
            </a:r>
          </a:p>
          <a:p>
            <a:pPr lvl="1"/>
            <a:r>
              <a:rPr lang="en-US" dirty="0" smtClean="0"/>
              <a:t>Custom filters</a:t>
            </a:r>
          </a:p>
          <a:p>
            <a:pPr lvl="1"/>
            <a:r>
              <a:rPr lang="en-US" dirty="0" smtClean="0"/>
              <a:t>Plugins</a:t>
            </a:r>
          </a:p>
          <a:p>
            <a:pPr lvl="1"/>
            <a:r>
              <a:rPr lang="en-US" dirty="0" smtClean="0"/>
              <a:t>Additional object methods</a:t>
            </a:r>
          </a:p>
        </p:txBody>
      </p:sp>
    </p:spTree>
    <p:extLst>
      <p:ext uri="{BB962C8B-B14F-4D97-AF65-F5344CB8AC3E}">
        <p14:creationId xmlns:p14="http://schemas.microsoft.com/office/powerpoint/2010/main" val="590998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Remembering that </a:t>
            </a:r>
            <a:r>
              <a:rPr lang="en-US" dirty="0" err="1" smtClean="0"/>
              <a:t>Jquery</a:t>
            </a:r>
            <a:r>
              <a:rPr lang="en-US" dirty="0" smtClean="0"/>
              <a:t> supports a number of different filters that you can include in your selector expressions</a:t>
            </a:r>
          </a:p>
          <a:p>
            <a:pPr lvl="1"/>
            <a:r>
              <a:rPr lang="en-US" dirty="0" smtClean="0"/>
              <a:t>$(”</a:t>
            </a:r>
            <a:r>
              <a:rPr lang="en-US" dirty="0" err="1" smtClean="0"/>
              <a:t>div:odd</a:t>
            </a:r>
            <a:r>
              <a:rPr lang="en-US" dirty="0" smtClean="0"/>
              <a:t>”) retrieves all div elements with odd indexes</a:t>
            </a:r>
          </a:p>
          <a:p>
            <a:r>
              <a:rPr lang="en-US" dirty="0" smtClean="0"/>
              <a:t>JQuery allows you to specify your own filters; filters are functions which are attached to the $.expr[“:”] object. The function will be invoked once for each element in the set that is being filtered</a:t>
            </a:r>
          </a:p>
          <a:p>
            <a:pPr lvl="1"/>
            <a:r>
              <a:rPr lang="en-US" dirty="0" smtClean="0"/>
              <a:t>You will want to return true or false if the element matches your target filter</a:t>
            </a:r>
            <a:endParaRPr lang="en-US" dirty="0"/>
          </a:p>
        </p:txBody>
      </p:sp>
    </p:spTree>
    <p:extLst>
      <p:ext uri="{BB962C8B-B14F-4D97-AF65-F5344CB8AC3E}">
        <p14:creationId xmlns:p14="http://schemas.microsoft.com/office/powerpoint/2010/main" val="10096626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Content Placeholder 2"/>
          <p:cNvSpPr>
            <a:spLocks noGrp="1"/>
          </p:cNvSpPr>
          <p:nvPr>
            <p:ph idx="1"/>
          </p:nvPr>
        </p:nvSpPr>
        <p:spPr/>
        <p:txBody>
          <a:bodyPr/>
          <a:lstStyle/>
          <a:p>
            <a:r>
              <a:rPr lang="en-US" dirty="0" smtClean="0"/>
              <a:t>JQuery provides you the ability to add additional frameworks and feature sets to its framework so that your add </a:t>
            </a:r>
            <a:r>
              <a:rPr lang="en-US" dirty="0" err="1" smtClean="0"/>
              <a:t>ons</a:t>
            </a:r>
            <a:r>
              <a:rPr lang="en-US" dirty="0" smtClean="0"/>
              <a:t> (or plugins) feel as if they are a native part of the framework</a:t>
            </a:r>
          </a:p>
          <a:p>
            <a:r>
              <a:rPr lang="en-US" dirty="0" smtClean="0"/>
              <a:t>These extensions are called plugins</a:t>
            </a:r>
          </a:p>
          <a:p>
            <a:r>
              <a:rPr lang="en-US" dirty="0" smtClean="0"/>
              <a:t>There are many publicly available plugins for JQuery (Most notably JQuery UI); you can view the fuller list at </a:t>
            </a:r>
            <a:r>
              <a:rPr lang="en-US" dirty="0">
                <a:hlinkClick r:id="rId2"/>
              </a:rPr>
              <a:t>http://</a:t>
            </a:r>
            <a:r>
              <a:rPr lang="en-US" dirty="0" smtClean="0">
                <a:hlinkClick r:id="rId2"/>
              </a:rPr>
              <a:t>plugins.jquery.com/</a:t>
            </a:r>
            <a:endParaRPr lang="en-US" dirty="0" smtClean="0"/>
          </a:p>
          <a:p>
            <a:r>
              <a:rPr lang="en-US" dirty="0" smtClean="0"/>
              <a:t>There are 2 basic types of plugins</a:t>
            </a:r>
          </a:p>
          <a:p>
            <a:pPr lvl="1"/>
            <a:r>
              <a:rPr lang="en-US" dirty="0" smtClean="0"/>
              <a:t>Methods of the $ function which we have referred to as utility functions</a:t>
            </a:r>
          </a:p>
          <a:p>
            <a:pPr lvl="1"/>
            <a:r>
              <a:rPr lang="en-US" dirty="0" smtClean="0"/>
              <a:t>Methods that can be applied to JQuery objects</a:t>
            </a:r>
          </a:p>
          <a:p>
            <a:r>
              <a:rPr lang="en-US" dirty="0" smtClean="0"/>
              <a:t>Regardless of which one we’re building there are a few basic rules that we should be mindful of</a:t>
            </a:r>
            <a:endParaRPr lang="en-US" dirty="0"/>
          </a:p>
        </p:txBody>
      </p:sp>
    </p:spTree>
    <p:extLst>
      <p:ext uri="{BB962C8B-B14F-4D97-AF65-F5344CB8AC3E}">
        <p14:creationId xmlns:p14="http://schemas.microsoft.com/office/powerpoint/2010/main" val="188885683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Best Practices</a:t>
            </a:r>
            <a:endParaRPr lang="en-US" dirty="0"/>
          </a:p>
        </p:txBody>
      </p:sp>
      <p:sp>
        <p:nvSpPr>
          <p:cNvPr id="3" name="Content Placeholder 2"/>
          <p:cNvSpPr>
            <a:spLocks noGrp="1"/>
          </p:cNvSpPr>
          <p:nvPr>
            <p:ph idx="1"/>
          </p:nvPr>
        </p:nvSpPr>
        <p:spPr/>
        <p:txBody>
          <a:bodyPr/>
          <a:lstStyle/>
          <a:p>
            <a:r>
              <a:rPr lang="en-US" dirty="0" smtClean="0"/>
              <a:t>When creating a plugin there are a couple of things you should look to do</a:t>
            </a:r>
          </a:p>
          <a:p>
            <a:r>
              <a:rPr lang="en-US" dirty="0" smtClean="0"/>
              <a:t>First naming your plugin</a:t>
            </a:r>
          </a:p>
          <a:p>
            <a:pPr lvl="1"/>
            <a:r>
              <a:rPr lang="en-US" dirty="0" smtClean="0"/>
              <a:t>The JQuery tem recommends the following pattern </a:t>
            </a:r>
            <a:r>
              <a:rPr lang="en-US" dirty="0" err="1" smtClean="0"/>
              <a:t>jquery</a:t>
            </a:r>
            <a:r>
              <a:rPr lang="en-US" dirty="0" smtClean="0"/>
              <a:t>.&lt;plugin name&gt;.</a:t>
            </a:r>
            <a:r>
              <a:rPr lang="en-US" dirty="0" err="1" smtClean="0"/>
              <a:t>js</a:t>
            </a:r>
            <a:endParaRPr lang="en-US" dirty="0" smtClean="0"/>
          </a:p>
          <a:p>
            <a:pPr lvl="1"/>
            <a:r>
              <a:rPr lang="en-US" dirty="0" smtClean="0"/>
              <a:t>IF you intend you release your plugin to the public you should look to verify that the name isn’t being used</a:t>
            </a:r>
          </a:p>
          <a:p>
            <a:r>
              <a:rPr lang="en-US" dirty="0" smtClean="0"/>
              <a:t>Being mindful of </a:t>
            </a:r>
            <a:r>
              <a:rPr lang="en-US" b="1" dirty="0" smtClean="0"/>
              <a:t>$</a:t>
            </a:r>
          </a:p>
          <a:p>
            <a:pPr lvl="1"/>
            <a:r>
              <a:rPr lang="en-US" dirty="0" smtClean="0"/>
              <a:t>If you don</a:t>
            </a:r>
            <a:r>
              <a:rPr lang="uk-UA" dirty="0" smtClean="0"/>
              <a:t>’</a:t>
            </a:r>
            <a:r>
              <a:rPr lang="en-US" dirty="0" smtClean="0"/>
              <a:t>t intend to release your plugin to the world and JQuery is your only framework then you are free to use the $ alias as you like; however, in the event that you either plan to release it publicly or have more frameworks you want to make sure that you are using the correct </a:t>
            </a:r>
            <a:r>
              <a:rPr lang="en-US" b="1" dirty="0" smtClean="0"/>
              <a:t>$</a:t>
            </a:r>
            <a:r>
              <a:rPr lang="en-US" dirty="0" smtClean="0"/>
              <a:t> variable. So make sure that you adequately check that when adding functionality you are adding it to the JQuery framework and not another one using the same alias</a:t>
            </a:r>
            <a:endParaRPr lang="en-US" dirty="0"/>
          </a:p>
        </p:txBody>
      </p:sp>
    </p:spTree>
    <p:extLst>
      <p:ext uri="{BB962C8B-B14F-4D97-AF65-F5344CB8AC3E}">
        <p14:creationId xmlns:p14="http://schemas.microsoft.com/office/powerpoint/2010/main" val="213796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It is recommended that you register you plugin code using the following wrapper</a:t>
            </a:r>
          </a:p>
          <a:p>
            <a:pPr marL="292608" lvl="1" indent="0">
              <a:buNone/>
            </a:pPr>
            <a:r>
              <a:rPr lang="en-US" b="1" dirty="0"/>
              <a:t>(function ($) { </a:t>
            </a:r>
            <a:endParaRPr lang="en-US" b="1" dirty="0" smtClean="0"/>
          </a:p>
          <a:p>
            <a:pPr marL="292608" lvl="1" indent="0">
              <a:buNone/>
            </a:pPr>
            <a:r>
              <a:rPr lang="en-US" b="1" dirty="0"/>
              <a:t>	</a:t>
            </a:r>
            <a:r>
              <a:rPr lang="en-US" b="1" dirty="0" smtClean="0"/>
              <a:t>// </a:t>
            </a:r>
            <a:r>
              <a:rPr lang="en-US" b="1" dirty="0"/>
              <a:t>plugin code here </a:t>
            </a:r>
            <a:endParaRPr lang="en-US" b="1" dirty="0" smtClean="0"/>
          </a:p>
          <a:p>
            <a:pPr marL="292608" lvl="1" indent="0">
              <a:buNone/>
            </a:pPr>
            <a:r>
              <a:rPr lang="en-US" b="1" dirty="0" smtClean="0"/>
              <a:t>})(</a:t>
            </a:r>
            <a:r>
              <a:rPr lang="en-US" b="1" dirty="0"/>
              <a:t>jQuery) </a:t>
            </a:r>
            <a:endParaRPr lang="en-US" dirty="0"/>
          </a:p>
          <a:p>
            <a:r>
              <a:rPr lang="en-US" dirty="0" smtClean="0"/>
              <a:t>This will enable you to define a function that is executed as soon as the page loads</a:t>
            </a:r>
          </a:p>
          <a:p>
            <a:r>
              <a:rPr lang="en-US" dirty="0" smtClean="0"/>
              <a:t>By sending the JQuery variable to the function and renaming the parameter $ you are ensuring that you are using the correct alias for $; thusly avoiding accidentally involving a </a:t>
            </a:r>
            <a:r>
              <a:rPr lang="en-US" dirty="0" err="1" smtClean="0"/>
              <a:t>thrid</a:t>
            </a:r>
            <a:r>
              <a:rPr lang="en-US" dirty="0" smtClean="0"/>
              <a:t>-party framework</a:t>
            </a:r>
            <a:endParaRPr lang="en-US" dirty="0"/>
          </a:p>
        </p:txBody>
      </p:sp>
    </p:spTree>
    <p:extLst>
      <p:ext uri="{BB962C8B-B14F-4D97-AF65-F5344CB8AC3E}">
        <p14:creationId xmlns:p14="http://schemas.microsoft.com/office/powerpoint/2010/main" val="62628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Much like our primitive variables; array declarations are not very challenging either. </a:t>
            </a:r>
          </a:p>
          <a:p>
            <a:pPr lvl="1"/>
            <a:r>
              <a:rPr lang="en-US" dirty="0" err="1" smtClean="0"/>
              <a:t>var</a:t>
            </a:r>
            <a:r>
              <a:rPr lang="en-US" dirty="0" smtClean="0"/>
              <a:t> </a:t>
            </a:r>
            <a:r>
              <a:rPr lang="en-US" dirty="0" err="1" smtClean="0"/>
              <a:t>myArray</a:t>
            </a:r>
            <a:r>
              <a:rPr lang="en-US" dirty="0" smtClean="0"/>
              <a:t> = []; // Array using inference. </a:t>
            </a:r>
          </a:p>
          <a:p>
            <a:pPr lvl="1"/>
            <a:r>
              <a:rPr lang="en-US" dirty="0" err="1" smtClean="0"/>
              <a:t>var</a:t>
            </a:r>
            <a:r>
              <a:rPr lang="en-US" dirty="0" smtClean="0"/>
              <a:t> </a:t>
            </a:r>
            <a:r>
              <a:rPr lang="en-US" dirty="0" err="1" smtClean="0"/>
              <a:t>myArray</a:t>
            </a:r>
            <a:r>
              <a:rPr lang="en-US" dirty="0" smtClean="0"/>
              <a:t> = new Array(); // Using </a:t>
            </a:r>
            <a:r>
              <a:rPr lang="en-US" i="1" dirty="0" smtClean="0"/>
              <a:t>“constructors”</a:t>
            </a:r>
          </a:p>
          <a:p>
            <a:pPr lvl="1"/>
            <a:endParaRPr lang="en-US" i="1" dirty="0"/>
          </a:p>
          <a:p>
            <a:r>
              <a:rPr lang="en-US" dirty="0" smtClean="0"/>
              <a:t>Each of those will instantiate an empty array that you can add or remove elements </a:t>
            </a:r>
          </a:p>
          <a:p>
            <a:r>
              <a:rPr lang="en-US" dirty="0" smtClean="0"/>
              <a:t>Just like all languages our index is a 0 based number line (as opposed to a natural number line)</a:t>
            </a:r>
          </a:p>
          <a:p>
            <a:pPr lvl="1"/>
            <a:r>
              <a:rPr lang="en-US" dirty="0" smtClean="0"/>
              <a:t>We also have easy access to determine how many elements are present within the array by access the </a:t>
            </a:r>
            <a:r>
              <a:rPr lang="en-US" b="1" dirty="0" smtClean="0"/>
              <a:t>.length</a:t>
            </a:r>
            <a:r>
              <a:rPr lang="en-US" dirty="0" smtClean="0"/>
              <a:t> property</a:t>
            </a:r>
          </a:p>
          <a:p>
            <a:pPr lvl="1"/>
            <a:endParaRPr lang="en-US" dirty="0" smtClean="0"/>
          </a:p>
          <a:p>
            <a:endParaRPr lang="en-US" dirty="0"/>
          </a:p>
        </p:txBody>
      </p:sp>
    </p:spTree>
    <p:extLst>
      <p:ext uri="{BB962C8B-B14F-4D97-AF65-F5344CB8AC3E}">
        <p14:creationId xmlns:p14="http://schemas.microsoft.com/office/powerpoint/2010/main" val="1046637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Arguments</a:t>
            </a:r>
            <a:endParaRPr lang="en-US" dirty="0"/>
          </a:p>
        </p:txBody>
      </p:sp>
      <p:sp>
        <p:nvSpPr>
          <p:cNvPr id="3" name="Content Placeholder 2"/>
          <p:cNvSpPr>
            <a:spLocks noGrp="1"/>
          </p:cNvSpPr>
          <p:nvPr>
            <p:ph idx="1"/>
          </p:nvPr>
        </p:nvSpPr>
        <p:spPr/>
        <p:txBody>
          <a:bodyPr/>
          <a:lstStyle/>
          <a:p>
            <a:r>
              <a:rPr lang="en-US" dirty="0" smtClean="0"/>
              <a:t>You want to make sure that you define your functions so that all of your required arguments come first. </a:t>
            </a:r>
          </a:p>
          <a:p>
            <a:pPr lvl="1"/>
            <a:r>
              <a:rPr lang="en-US" dirty="0" smtClean="0"/>
              <a:t>This avoids the need for defining variables as undefined when you are looking to have optional values between our required parameters</a:t>
            </a:r>
          </a:p>
          <a:p>
            <a:pPr lvl="1"/>
            <a:endParaRPr lang="en-US" dirty="0"/>
          </a:p>
          <a:p>
            <a:r>
              <a:rPr lang="en-US" dirty="0" smtClean="0"/>
              <a:t>It is better, to plan to have any optional arguments be passed in by way of a configuration object so that your method doesn’t have to take a bunch of undefined variables when it is being leveraged</a:t>
            </a:r>
            <a:endParaRPr lang="en-US" dirty="0"/>
          </a:p>
        </p:txBody>
      </p:sp>
    </p:spTree>
    <p:extLst>
      <p:ext uri="{BB962C8B-B14F-4D97-AF65-F5344CB8AC3E}">
        <p14:creationId xmlns:p14="http://schemas.microsoft.com/office/powerpoint/2010/main" val="13972630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Creating Utility methods are really straight forward </a:t>
            </a:r>
          </a:p>
          <a:p>
            <a:r>
              <a:rPr lang="en-US" dirty="0" smtClean="0"/>
              <a:t>All you have to do is define it directly on your $ alias in your plugin by $.</a:t>
            </a:r>
            <a:r>
              <a:rPr lang="en-US" dirty="0" err="1" smtClean="0"/>
              <a:t>funciton_name</a:t>
            </a:r>
            <a:r>
              <a:rPr lang="en-US" dirty="0" smtClean="0"/>
              <a:t>()</a:t>
            </a:r>
          </a:p>
          <a:p>
            <a:r>
              <a:rPr lang="en-US" dirty="0" smtClean="0"/>
              <a:t>We can write our utility methods using one of two  ways</a:t>
            </a:r>
          </a:p>
          <a:p>
            <a:pPr lvl="1"/>
            <a:r>
              <a:rPr lang="en-US" dirty="0" smtClean="0"/>
              <a:t>Direct attachment or assignment on the $ alias</a:t>
            </a:r>
          </a:p>
          <a:p>
            <a:pPr lvl="1"/>
            <a:r>
              <a:rPr lang="en-US" dirty="0" smtClean="0"/>
              <a:t>Using the $.extend() method on the alias </a:t>
            </a:r>
          </a:p>
          <a:p>
            <a:r>
              <a:rPr lang="en-US" dirty="0" smtClean="0"/>
              <a:t>It is important to remember that your utility method should return a JQuery object when it is finished</a:t>
            </a:r>
          </a:p>
          <a:p>
            <a:pPr lvl="1"/>
            <a:r>
              <a:rPr lang="en-US" dirty="0" smtClean="0"/>
              <a:t>This allows for your method to participate in JQuery chaining</a:t>
            </a:r>
          </a:p>
          <a:p>
            <a:r>
              <a:rPr lang="en-US" dirty="0" smtClean="0"/>
              <a:t>Your method should be attached to the $.</a:t>
            </a:r>
            <a:r>
              <a:rPr lang="en-US" dirty="0" err="1" smtClean="0"/>
              <a:t>fn</a:t>
            </a:r>
            <a:r>
              <a:rPr lang="en-US" dirty="0" smtClean="0"/>
              <a:t> object which is an alias for the prototype property of the JQuery object constructor</a:t>
            </a:r>
          </a:p>
          <a:p>
            <a:r>
              <a:rPr lang="en-US" dirty="0" smtClean="0"/>
              <a:t>You can also refer to the current JQuery object by using </a:t>
            </a:r>
            <a:r>
              <a:rPr lang="en-US" b="1" dirty="0" smtClean="0"/>
              <a:t>this</a:t>
            </a:r>
            <a:r>
              <a:rPr lang="en-US" dirty="0" smtClean="0"/>
              <a:t> inside of the method definition</a:t>
            </a:r>
          </a:p>
          <a:p>
            <a:r>
              <a:rPr lang="en-US" dirty="0" smtClean="0"/>
              <a:t>Use </a:t>
            </a:r>
            <a:r>
              <a:rPr lang="en-US" b="1" dirty="0" err="1" smtClean="0"/>
              <a:t>this.each</a:t>
            </a:r>
            <a:r>
              <a:rPr lang="en-US" b="1" dirty="0" smtClean="0"/>
              <a:t>() </a:t>
            </a:r>
            <a:r>
              <a:rPr lang="en-US" dirty="0" smtClean="0"/>
              <a:t>to move through the JQuery object collection</a:t>
            </a:r>
          </a:p>
          <a:p>
            <a:pPr lvl="1"/>
            <a:r>
              <a:rPr lang="en-US" dirty="0" smtClean="0"/>
              <a:t>Be careful when using the </a:t>
            </a:r>
            <a:r>
              <a:rPr lang="en-US" b="1" dirty="0" smtClean="0"/>
              <a:t>this</a:t>
            </a:r>
            <a:r>
              <a:rPr lang="en-US" dirty="0" smtClean="0"/>
              <a:t> keyword because its definition will change once in your iterator</a:t>
            </a:r>
            <a:endParaRPr lang="en-US" dirty="0"/>
          </a:p>
        </p:txBody>
      </p:sp>
    </p:spTree>
    <p:extLst>
      <p:ext uri="{BB962C8B-B14F-4D97-AF65-F5344CB8AC3E}">
        <p14:creationId xmlns:p14="http://schemas.microsoft.com/office/powerpoint/2010/main" val="14267328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$.extend()</a:t>
            </a:r>
            <a:endParaRPr lang="en-US" dirty="0"/>
          </a:p>
        </p:txBody>
      </p:sp>
      <p:sp>
        <p:nvSpPr>
          <p:cNvPr id="3" name="Content Placeholder 2"/>
          <p:cNvSpPr>
            <a:spLocks noGrp="1"/>
          </p:cNvSpPr>
          <p:nvPr>
            <p:ph idx="1"/>
          </p:nvPr>
        </p:nvSpPr>
        <p:spPr/>
        <p:txBody>
          <a:bodyPr/>
          <a:lstStyle/>
          <a:p>
            <a:r>
              <a:rPr lang="en-US" dirty="0" smtClean="0"/>
              <a:t>Recall that is is a best practice to pass optional arguments bundled together as an object rather than having the function signature natively contain all of the arguments</a:t>
            </a:r>
          </a:p>
          <a:p>
            <a:endParaRPr lang="en-US" dirty="0"/>
          </a:p>
          <a:p>
            <a:r>
              <a:rPr lang="en-US" dirty="0" smtClean="0"/>
              <a:t>A useful tool to help with incorporating default values is the $.extend(). If, in your method, you have a default configuration you can look to project the supplied configuration passed into your method against the default </a:t>
            </a:r>
            <a:r>
              <a:rPr lang="en-US" dirty="0" err="1" smtClean="0"/>
              <a:t>config</a:t>
            </a:r>
            <a:r>
              <a:rPr lang="en-US" dirty="0" smtClean="0"/>
              <a:t> which will look to merge the values into one master object for your method to leverage</a:t>
            </a:r>
            <a:endParaRPr lang="en-US" dirty="0"/>
          </a:p>
        </p:txBody>
      </p:sp>
    </p:spTree>
    <p:extLst>
      <p:ext uri="{BB962C8B-B14F-4D97-AF65-F5344CB8AC3E}">
        <p14:creationId xmlns:p14="http://schemas.microsoft.com/office/powerpoint/2010/main" val="21235696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8</a:t>
            </a:r>
            <a:endParaRPr lang="en-US" dirty="0"/>
          </a:p>
        </p:txBody>
      </p:sp>
      <p:sp>
        <p:nvSpPr>
          <p:cNvPr id="3" name="Content Placeholder 2"/>
          <p:cNvSpPr>
            <a:spLocks noGrp="1"/>
          </p:cNvSpPr>
          <p:nvPr>
            <p:ph idx="1"/>
          </p:nvPr>
        </p:nvSpPr>
        <p:spPr/>
        <p:txBody>
          <a:bodyPr/>
          <a:lstStyle/>
          <a:p>
            <a:r>
              <a:rPr lang="en-US" dirty="0" smtClean="0"/>
              <a:t>TODO</a:t>
            </a:r>
            <a:endParaRPr lang="en-US" dirty="0"/>
          </a:p>
        </p:txBody>
      </p:sp>
    </p:spTree>
    <p:extLst>
      <p:ext uri="{BB962C8B-B14F-4D97-AF65-F5344CB8AC3E}">
        <p14:creationId xmlns:p14="http://schemas.microsoft.com/office/powerpoint/2010/main" val="15613931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21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18236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JQuery UI</a:t>
            </a:r>
            <a:endParaRPr lang="en-US" dirty="0"/>
          </a:p>
        </p:txBody>
      </p:sp>
      <p:sp>
        <p:nvSpPr>
          <p:cNvPr id="3" name="Content Placeholder 2"/>
          <p:cNvSpPr>
            <a:spLocks noGrp="1"/>
          </p:cNvSpPr>
          <p:nvPr>
            <p:ph idx="1"/>
          </p:nvPr>
        </p:nvSpPr>
        <p:spPr/>
        <p:txBody>
          <a:bodyPr/>
          <a:lstStyle/>
          <a:p>
            <a:r>
              <a:rPr lang="en-US" dirty="0" smtClean="0"/>
              <a:t>Just like the mission of JQuery, JQuery UI works to abstract away certain nuances of working with each browser’s HTML Dom </a:t>
            </a:r>
          </a:p>
          <a:p>
            <a:pPr lvl="1"/>
            <a:r>
              <a:rPr lang="en-US" dirty="0" smtClean="0"/>
              <a:t>Specifically, JQuery UI works to add a series of plugins and widgets that make development of rich applications really easy</a:t>
            </a:r>
          </a:p>
          <a:p>
            <a:pPr lvl="2"/>
            <a:r>
              <a:rPr lang="en-US" dirty="0" smtClean="0"/>
              <a:t>Can help you do complex UI effects like drag &amp; drop</a:t>
            </a:r>
          </a:p>
          <a:p>
            <a:pPr lvl="2"/>
            <a:r>
              <a:rPr lang="en-US" dirty="0" smtClean="0"/>
              <a:t>Working with JQuery UI has the same conventions as with JQuery (similar syntax)</a:t>
            </a:r>
          </a:p>
          <a:p>
            <a:pPr lvl="2"/>
            <a:r>
              <a:rPr lang="en-US" dirty="0" smtClean="0"/>
              <a:t>Expands on JQuery’s already vast array of native effects</a:t>
            </a:r>
          </a:p>
        </p:txBody>
      </p:sp>
    </p:spTree>
    <p:extLst>
      <p:ext uri="{BB962C8B-B14F-4D97-AF65-F5344CB8AC3E}">
        <p14:creationId xmlns:p14="http://schemas.microsoft.com/office/powerpoint/2010/main" val="19582991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to JQuery Core</a:t>
            </a:r>
            <a:endParaRPr lang="en-US" dirty="0"/>
          </a:p>
        </p:txBody>
      </p:sp>
      <p:sp>
        <p:nvSpPr>
          <p:cNvPr id="3" name="Content Placeholder 2"/>
          <p:cNvSpPr>
            <a:spLocks noGrp="1"/>
          </p:cNvSpPr>
          <p:nvPr>
            <p:ph idx="1"/>
          </p:nvPr>
        </p:nvSpPr>
        <p:spPr/>
        <p:txBody>
          <a:bodyPr/>
          <a:lstStyle/>
          <a:p>
            <a:r>
              <a:rPr lang="en-US" dirty="0" smtClean="0"/>
              <a:t>JQuery UI extends the </a:t>
            </a:r>
            <a:r>
              <a:rPr lang="en-US" dirty="0" err="1" smtClean="0"/>
              <a:t>addClass</a:t>
            </a:r>
            <a:r>
              <a:rPr lang="en-US" dirty="0" smtClean="0"/>
              <a:t>(), </a:t>
            </a:r>
            <a:r>
              <a:rPr lang="en-US" dirty="0" err="1" smtClean="0"/>
              <a:t>removeClass</a:t>
            </a:r>
            <a:r>
              <a:rPr lang="en-US" dirty="0" smtClean="0"/>
              <a:t>() and toggle() methods from JQuery()</a:t>
            </a:r>
          </a:p>
          <a:p>
            <a:pPr lvl="1"/>
            <a:r>
              <a:rPr lang="en-US" dirty="0" smtClean="0"/>
              <a:t>It adds a duration for the effect (how long you’d like for the affect to be applied)</a:t>
            </a:r>
          </a:p>
          <a:p>
            <a:pPr lvl="2"/>
            <a:r>
              <a:rPr lang="en-US" dirty="0" smtClean="0"/>
              <a:t>Slow, fast, normal, or a number of milliseconds </a:t>
            </a:r>
          </a:p>
          <a:p>
            <a:pPr lvl="1"/>
            <a:r>
              <a:rPr lang="en-US" dirty="0" smtClean="0"/>
              <a:t>A callback function which is invoked when the transition is complete</a:t>
            </a:r>
          </a:p>
          <a:p>
            <a:pPr lvl="1"/>
            <a:endParaRPr lang="en-US" dirty="0"/>
          </a:p>
          <a:p>
            <a:r>
              <a:rPr lang="en-US" dirty="0" smtClean="0"/>
              <a:t>It also adds a method called </a:t>
            </a:r>
            <a:r>
              <a:rPr lang="en-US" dirty="0" err="1" smtClean="0"/>
              <a:t>switchClass</a:t>
            </a:r>
            <a:r>
              <a:rPr lang="en-US" dirty="0" smtClean="0"/>
              <a:t> which lets you specify the following:</a:t>
            </a:r>
          </a:p>
          <a:p>
            <a:pPr lvl="1"/>
            <a:r>
              <a:rPr lang="en-US" dirty="0" smtClean="0"/>
              <a:t>The name of the class to remove</a:t>
            </a:r>
          </a:p>
          <a:p>
            <a:pPr lvl="1"/>
            <a:r>
              <a:rPr lang="en-US" dirty="0" smtClean="0"/>
              <a:t>The name of the class to add</a:t>
            </a:r>
          </a:p>
          <a:p>
            <a:pPr lvl="1"/>
            <a:r>
              <a:rPr lang="en-US" dirty="0" smtClean="0"/>
              <a:t>Transition time (the same was as above)</a:t>
            </a:r>
            <a:endParaRPr lang="en-US" dirty="0"/>
          </a:p>
        </p:txBody>
      </p:sp>
    </p:spTree>
    <p:extLst>
      <p:ext uri="{BB962C8B-B14F-4D97-AF65-F5344CB8AC3E}">
        <p14:creationId xmlns:p14="http://schemas.microsoft.com/office/powerpoint/2010/main" val="10087281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JQuery UI also extends the animate() allowing for the animations of colors in addition to the movement of elements; these extensions include:</a:t>
            </a:r>
          </a:p>
          <a:p>
            <a:pPr lvl="1"/>
            <a:r>
              <a:rPr lang="en-US" dirty="0" smtClean="0"/>
              <a:t>Color</a:t>
            </a:r>
          </a:p>
          <a:p>
            <a:pPr lvl="1"/>
            <a:r>
              <a:rPr lang="en-US" dirty="0" smtClean="0"/>
              <a:t>Background color</a:t>
            </a:r>
          </a:p>
          <a:p>
            <a:pPr lvl="1"/>
            <a:r>
              <a:rPr lang="en-US" dirty="0" smtClean="0"/>
              <a:t>Border colors</a:t>
            </a:r>
          </a:p>
          <a:p>
            <a:pPr lvl="2"/>
            <a:r>
              <a:rPr lang="en-US" dirty="0" smtClean="0"/>
              <a:t>Left, top, right, bottom</a:t>
            </a:r>
          </a:p>
          <a:p>
            <a:pPr lvl="1"/>
            <a:r>
              <a:rPr lang="en-US" dirty="0" smtClean="0"/>
              <a:t>Outline Color</a:t>
            </a:r>
          </a:p>
          <a:p>
            <a:r>
              <a:rPr lang="en-US" dirty="0" smtClean="0"/>
              <a:t>You specify the color choice either by providing the </a:t>
            </a:r>
            <a:r>
              <a:rPr lang="en-US" dirty="0" err="1" smtClean="0"/>
              <a:t>hexidecimal</a:t>
            </a:r>
            <a:r>
              <a:rPr lang="en-US" dirty="0" smtClean="0"/>
              <a:t> value (#000000) or </a:t>
            </a:r>
            <a:r>
              <a:rPr lang="en-US" dirty="0" err="1" smtClean="0"/>
              <a:t>rgb</a:t>
            </a:r>
            <a:r>
              <a:rPr lang="en-US" dirty="0" smtClean="0"/>
              <a:t>(red, green, blue)</a:t>
            </a:r>
          </a:p>
          <a:p>
            <a:endParaRPr lang="en-US" dirty="0" smtClean="0"/>
          </a:p>
        </p:txBody>
      </p:sp>
    </p:spTree>
    <p:extLst>
      <p:ext uri="{BB962C8B-B14F-4D97-AF65-F5344CB8AC3E}">
        <p14:creationId xmlns:p14="http://schemas.microsoft.com/office/powerpoint/2010/main" val="19386265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Lastly JQuery UI also provides some additional selectors that you can use to find elements on the DOM:</a:t>
            </a:r>
          </a:p>
          <a:p>
            <a:pPr lvl="1"/>
            <a:r>
              <a:rPr lang="en-US" dirty="0" smtClean="0"/>
              <a:t>:data (key) – will select any element that have data stored under a specific key using .data()</a:t>
            </a:r>
          </a:p>
          <a:p>
            <a:pPr lvl="1"/>
            <a:r>
              <a:rPr lang="en-US" dirty="0" smtClean="0"/>
              <a:t>:</a:t>
            </a:r>
            <a:r>
              <a:rPr lang="en-US" dirty="0" err="1" smtClean="0"/>
              <a:t>tabbable</a:t>
            </a:r>
            <a:r>
              <a:rPr lang="en-US" dirty="0" smtClean="0"/>
              <a:t> – selects any UI Element that you can tab to</a:t>
            </a:r>
          </a:p>
          <a:p>
            <a:pPr lvl="1"/>
            <a:r>
              <a:rPr lang="en-US" dirty="0" smtClean="0"/>
              <a:t>:focusable – selects any UI Element that can retain focus</a:t>
            </a:r>
          </a:p>
        </p:txBody>
      </p:sp>
    </p:spTree>
    <p:extLst>
      <p:ext uri="{BB962C8B-B14F-4D97-AF65-F5344CB8AC3E}">
        <p14:creationId xmlns:p14="http://schemas.microsoft.com/office/powerpoint/2010/main" val="112526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Array Methods</a:t>
            </a:r>
            <a:endParaRPr lang="en-US" dirty="0"/>
          </a:p>
        </p:txBody>
      </p:sp>
      <p:sp>
        <p:nvSpPr>
          <p:cNvPr id="3" name="Content Placeholder 2"/>
          <p:cNvSpPr>
            <a:spLocks noGrp="1"/>
          </p:cNvSpPr>
          <p:nvPr>
            <p:ph idx="1"/>
          </p:nvPr>
        </p:nvSpPr>
        <p:spPr/>
        <p:txBody>
          <a:bodyPr>
            <a:normAutofit/>
          </a:bodyPr>
          <a:lstStyle/>
          <a:p>
            <a:r>
              <a:rPr lang="en-US" dirty="0" smtClean="0"/>
              <a:t>Our array object has a number of convenience methods that makes it easy to manipulate the elements inside of the array. </a:t>
            </a:r>
          </a:p>
          <a:p>
            <a:pPr lvl="1"/>
            <a:r>
              <a:rPr lang="en-US" b="1" dirty="0" smtClean="0"/>
              <a:t>.pop() – </a:t>
            </a:r>
            <a:r>
              <a:rPr lang="en-US" dirty="0" smtClean="0"/>
              <a:t>Will remove the last element from the array</a:t>
            </a:r>
          </a:p>
          <a:p>
            <a:pPr lvl="1"/>
            <a:r>
              <a:rPr lang="en-US" b="1" dirty="0" smtClean="0"/>
              <a:t>.push(el) –</a:t>
            </a:r>
            <a:r>
              <a:rPr lang="en-US" dirty="0" smtClean="0"/>
              <a:t> Will add an element to the end of the array</a:t>
            </a:r>
          </a:p>
          <a:p>
            <a:pPr lvl="1"/>
            <a:r>
              <a:rPr lang="en-US" b="1" dirty="0" smtClean="0"/>
              <a:t>.splice(index, length) – </a:t>
            </a:r>
            <a:r>
              <a:rPr lang="en-US" dirty="0" smtClean="0"/>
              <a:t>Will remove elements from the array starting at the index provided </a:t>
            </a:r>
          </a:p>
          <a:p>
            <a:pPr lvl="1"/>
            <a:endParaRPr lang="en-US" b="1" dirty="0" smtClean="0"/>
          </a:p>
          <a:p>
            <a:r>
              <a:rPr lang="en-US" dirty="0" smtClean="0"/>
              <a:t>There are certainly more available than just these ones; however, they are the most popular</a:t>
            </a:r>
            <a:r>
              <a:rPr lang="en-US" dirty="0" smtClean="0"/>
              <a:t>.</a:t>
            </a:r>
          </a:p>
          <a:p>
            <a:endParaRPr lang="en-US" dirty="0" smtClean="0"/>
          </a:p>
          <a:p>
            <a:r>
              <a:rPr lang="en-US" dirty="0" smtClean="0">
                <a:hlinkClick r:id="rId2"/>
              </a:rPr>
              <a:t>http://localhost:7080/JavaScript/Samples/Variables/</a:t>
            </a:r>
            <a:endParaRPr lang="en-US" dirty="0" smtClean="0"/>
          </a:p>
          <a:p>
            <a:r>
              <a:rPr lang="en-US" dirty="0" smtClean="0"/>
              <a:t> </a:t>
            </a:r>
            <a:endParaRPr lang="en-US" dirty="0"/>
          </a:p>
        </p:txBody>
      </p:sp>
    </p:spTree>
    <p:extLst>
      <p:ext uri="{BB962C8B-B14F-4D97-AF65-F5344CB8AC3E}">
        <p14:creationId xmlns:p14="http://schemas.microsoft.com/office/powerpoint/2010/main" val="12396041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Effects</a:t>
            </a:r>
            <a:endParaRPr lang="en-US" dirty="0"/>
          </a:p>
        </p:txBody>
      </p:sp>
      <p:sp>
        <p:nvSpPr>
          <p:cNvPr id="3" name="Content Placeholder 2"/>
          <p:cNvSpPr>
            <a:spLocks noGrp="1"/>
          </p:cNvSpPr>
          <p:nvPr>
            <p:ph idx="1"/>
          </p:nvPr>
        </p:nvSpPr>
        <p:spPr/>
        <p:txBody>
          <a:bodyPr/>
          <a:lstStyle/>
          <a:p>
            <a:r>
              <a:rPr lang="en-US" dirty="0" smtClean="0"/>
              <a:t>With JQuery UI you can apply a number of effects to your elements </a:t>
            </a:r>
          </a:p>
          <a:p>
            <a:r>
              <a:rPr lang="en-US" dirty="0" smtClean="0"/>
              <a:t>The syntax for applying any effect is:</a:t>
            </a:r>
          </a:p>
          <a:p>
            <a:pPr lvl="1"/>
            <a:r>
              <a:rPr lang="en-US" b="1" dirty="0" smtClean="0"/>
              <a:t>effect(&lt;effect name&gt;, &lt;options&gt;, &lt;duration&gt;, &lt;callback&gt;)</a:t>
            </a:r>
          </a:p>
          <a:p>
            <a:r>
              <a:rPr lang="en-US" dirty="0" smtClean="0"/>
              <a:t>The options object may be empty if the specified effect doesn’t have any options which can be configured</a:t>
            </a:r>
            <a:endParaRPr lang="en-US" dirty="0"/>
          </a:p>
        </p:txBody>
      </p:sp>
    </p:spTree>
    <p:extLst>
      <p:ext uri="{BB962C8B-B14F-4D97-AF65-F5344CB8AC3E}">
        <p14:creationId xmlns:p14="http://schemas.microsoft.com/office/powerpoint/2010/main" val="186519839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Effects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5404277"/>
              </p:ext>
            </p:extLst>
          </p:nvPr>
        </p:nvGraphicFramePr>
        <p:xfrm>
          <a:off x="1096963" y="1846263"/>
          <a:ext cx="10058400" cy="4348480"/>
        </p:xfrm>
        <a:graphic>
          <a:graphicData uri="http://schemas.openxmlformats.org/drawingml/2006/table">
            <a:tbl>
              <a:tblPr firstRow="1" bandRow="1">
                <a:tableStyleId>{5C22544A-7EE6-4342-B048-85BDC9FD1C3A}</a:tableStyleId>
              </a:tblPr>
              <a:tblGrid>
                <a:gridCol w="1995861"/>
                <a:gridCol w="8062539"/>
              </a:tblGrid>
              <a:tr h="370840">
                <a:tc>
                  <a:txBody>
                    <a:bodyPr/>
                    <a:lstStyle/>
                    <a:p>
                      <a:endParaRPr lang="en-US" dirty="0"/>
                    </a:p>
                  </a:txBody>
                  <a:tcPr/>
                </a:tc>
                <a:tc>
                  <a:txBody>
                    <a:bodyPr/>
                    <a:lstStyle/>
                    <a:p>
                      <a:endParaRPr lang="en-US" dirty="0"/>
                    </a:p>
                  </a:txBody>
                  <a:tcPr/>
                </a:tc>
              </a:tr>
              <a:tr h="370840">
                <a:tc>
                  <a:txBody>
                    <a:bodyPr/>
                    <a:lstStyle/>
                    <a:p>
                      <a:r>
                        <a:rPr lang="en-US" dirty="0" smtClean="0"/>
                        <a:t>blind</a:t>
                      </a:r>
                      <a:endParaRPr lang="en-US" dirty="0"/>
                    </a:p>
                  </a:txBody>
                  <a:tcPr/>
                </a:tc>
                <a:tc>
                  <a:txBody>
                    <a:bodyPr/>
                    <a:lstStyle/>
                    <a:p>
                      <a:r>
                        <a:rPr lang="en-US" dirty="0" smtClean="0"/>
                        <a:t>Will conceal</a:t>
                      </a:r>
                      <a:r>
                        <a:rPr lang="en-US" baseline="0" dirty="0" smtClean="0"/>
                        <a:t> an element using a venetian blind effect ( can do both horizontal and vertical)</a:t>
                      </a:r>
                      <a:endParaRPr lang="en-US" dirty="0"/>
                    </a:p>
                  </a:txBody>
                  <a:tcPr/>
                </a:tc>
              </a:tr>
              <a:tr h="370840">
                <a:tc>
                  <a:txBody>
                    <a:bodyPr/>
                    <a:lstStyle/>
                    <a:p>
                      <a:r>
                        <a:rPr lang="en-US" dirty="0" smtClean="0"/>
                        <a:t>bounce </a:t>
                      </a:r>
                      <a:endParaRPr lang="en-US" dirty="0"/>
                    </a:p>
                  </a:txBody>
                  <a:tcPr/>
                </a:tc>
                <a:tc>
                  <a:txBody>
                    <a:bodyPr/>
                    <a:lstStyle/>
                    <a:p>
                      <a:r>
                        <a:rPr lang="en-US" dirty="0" smtClean="0"/>
                        <a:t>Makes an element bounce up and down</a:t>
                      </a:r>
                      <a:endParaRPr lang="en-US" dirty="0"/>
                    </a:p>
                  </a:txBody>
                  <a:tcPr/>
                </a:tc>
              </a:tr>
              <a:tr h="370840">
                <a:tc>
                  <a:txBody>
                    <a:bodyPr/>
                    <a:lstStyle/>
                    <a:p>
                      <a:r>
                        <a:rPr lang="en-US" dirty="0" smtClean="0"/>
                        <a:t>clip</a:t>
                      </a:r>
                      <a:r>
                        <a:rPr lang="en-US" baseline="0" dirty="0" smtClean="0"/>
                        <a:t> </a:t>
                      </a:r>
                      <a:endParaRPr lang="en-US" dirty="0"/>
                    </a:p>
                  </a:txBody>
                  <a:tcPr/>
                </a:tc>
                <a:tc>
                  <a:txBody>
                    <a:bodyPr/>
                    <a:lstStyle/>
                    <a:p>
                      <a:r>
                        <a:rPr lang="en-US" dirty="0" smtClean="0"/>
                        <a:t>Hides</a:t>
                      </a:r>
                      <a:r>
                        <a:rPr lang="en-US" baseline="0" dirty="0" smtClean="0"/>
                        <a:t> an element by moving it toward the the edges of the element (minimizing it)</a:t>
                      </a:r>
                      <a:endParaRPr lang="en-US" dirty="0"/>
                    </a:p>
                  </a:txBody>
                  <a:tcPr/>
                </a:tc>
              </a:tr>
              <a:tr h="370840">
                <a:tc>
                  <a:txBody>
                    <a:bodyPr/>
                    <a:lstStyle/>
                    <a:p>
                      <a:r>
                        <a:rPr lang="en-US" dirty="0" smtClean="0"/>
                        <a:t>drop </a:t>
                      </a:r>
                      <a:endParaRPr lang="en-US" dirty="0"/>
                    </a:p>
                  </a:txBody>
                  <a:tcPr/>
                </a:tc>
                <a:tc>
                  <a:txBody>
                    <a:bodyPr/>
                    <a:lstStyle/>
                    <a:p>
                      <a:r>
                        <a:rPr lang="en-US" dirty="0" smtClean="0"/>
                        <a:t>Hides</a:t>
                      </a:r>
                      <a:r>
                        <a:rPr lang="en-US" baseline="0" dirty="0" smtClean="0"/>
                        <a:t> an element from a page by dropping it from the page </a:t>
                      </a:r>
                      <a:endParaRPr lang="en-US" dirty="0"/>
                    </a:p>
                  </a:txBody>
                  <a:tcPr/>
                </a:tc>
              </a:tr>
              <a:tr h="370840">
                <a:tc>
                  <a:txBody>
                    <a:bodyPr/>
                    <a:lstStyle/>
                    <a:p>
                      <a:r>
                        <a:rPr lang="en-US" dirty="0" smtClean="0"/>
                        <a:t>explode</a:t>
                      </a:r>
                      <a:endParaRPr lang="en-US" dirty="0"/>
                    </a:p>
                  </a:txBody>
                  <a:tcPr/>
                </a:tc>
                <a:tc>
                  <a:txBody>
                    <a:bodyPr/>
                    <a:lstStyle/>
                    <a:p>
                      <a:r>
                        <a:rPr lang="en-US" dirty="0" smtClean="0"/>
                        <a:t>Breaks an element</a:t>
                      </a:r>
                      <a:r>
                        <a:rPr lang="en-US" baseline="0" dirty="0" smtClean="0"/>
                        <a:t> into pieces</a:t>
                      </a:r>
                    </a:p>
                  </a:txBody>
                  <a:tcPr/>
                </a:tc>
              </a:tr>
              <a:tr h="370840">
                <a:tc>
                  <a:txBody>
                    <a:bodyPr/>
                    <a:lstStyle/>
                    <a:p>
                      <a:r>
                        <a:rPr lang="en-US" dirty="0" smtClean="0"/>
                        <a:t>fold</a:t>
                      </a:r>
                      <a:endParaRPr lang="en-US" dirty="0"/>
                    </a:p>
                  </a:txBody>
                  <a:tcPr/>
                </a:tc>
                <a:tc>
                  <a:txBody>
                    <a:bodyPr/>
                    <a:lstStyle/>
                    <a:p>
                      <a:r>
                        <a:rPr lang="en-US" baseline="0" dirty="0" smtClean="0"/>
                        <a:t>Folds an element in half and in half again until it disappears</a:t>
                      </a:r>
                    </a:p>
                  </a:txBody>
                  <a:tcPr/>
                </a:tc>
              </a:tr>
              <a:tr h="370840">
                <a:tc>
                  <a:txBody>
                    <a:bodyPr/>
                    <a:lstStyle/>
                    <a:p>
                      <a:r>
                        <a:rPr lang="en-US" dirty="0" smtClean="0"/>
                        <a:t>highlight</a:t>
                      </a:r>
                      <a:endParaRPr lang="en-US" dirty="0"/>
                    </a:p>
                  </a:txBody>
                  <a:tcPr/>
                </a:tc>
                <a:tc>
                  <a:txBody>
                    <a:bodyPr/>
                    <a:lstStyle/>
                    <a:p>
                      <a:r>
                        <a:rPr lang="en-US" baseline="0" dirty="0" smtClean="0"/>
                        <a:t>Applies a yellow background and then fades out</a:t>
                      </a:r>
                    </a:p>
                  </a:txBody>
                  <a:tcPr/>
                </a:tc>
              </a:tr>
              <a:tr h="370840">
                <a:tc>
                  <a:txBody>
                    <a:bodyPr/>
                    <a:lstStyle/>
                    <a:p>
                      <a:r>
                        <a:rPr lang="en-US" dirty="0" smtClean="0"/>
                        <a:t>puff</a:t>
                      </a:r>
                      <a:endParaRPr lang="en-US" dirty="0"/>
                    </a:p>
                  </a:txBody>
                  <a:tcPr/>
                </a:tc>
                <a:tc>
                  <a:txBody>
                    <a:bodyPr/>
                    <a:lstStyle/>
                    <a:p>
                      <a:r>
                        <a:rPr lang="en-US" baseline="0" dirty="0" smtClean="0"/>
                        <a:t>Momentarily increases the size of a given element</a:t>
                      </a:r>
                    </a:p>
                  </a:txBody>
                  <a:tcPr/>
                </a:tc>
              </a:tr>
              <a:tr h="370840">
                <a:tc>
                  <a:txBody>
                    <a:bodyPr/>
                    <a:lstStyle/>
                    <a:p>
                      <a:r>
                        <a:rPr lang="en-US" dirty="0" smtClean="0"/>
                        <a:t>pulsate</a:t>
                      </a:r>
                      <a:r>
                        <a:rPr lang="en-US" baseline="0" dirty="0" smtClean="0"/>
                        <a:t> </a:t>
                      </a:r>
                      <a:endParaRPr lang="en-US" dirty="0"/>
                    </a:p>
                  </a:txBody>
                  <a:tcPr/>
                </a:tc>
                <a:tc>
                  <a:txBody>
                    <a:bodyPr/>
                    <a:lstStyle/>
                    <a:p>
                      <a:r>
                        <a:rPr lang="en-US" baseline="0" dirty="0" smtClean="0"/>
                        <a:t>Fades an element in and out for a given number of times</a:t>
                      </a:r>
                    </a:p>
                  </a:txBody>
                  <a:tcPr/>
                </a:tc>
              </a:tr>
              <a:tr h="370840">
                <a:tc>
                  <a:txBody>
                    <a:bodyPr/>
                    <a:lstStyle/>
                    <a:p>
                      <a:r>
                        <a:rPr lang="en-US" dirty="0" smtClean="0"/>
                        <a:t>scale</a:t>
                      </a:r>
                      <a:endParaRPr lang="en-US" dirty="0"/>
                    </a:p>
                  </a:txBody>
                  <a:tcPr/>
                </a:tc>
                <a:tc>
                  <a:txBody>
                    <a:bodyPr/>
                    <a:lstStyle/>
                    <a:p>
                      <a:r>
                        <a:rPr lang="en-US" baseline="0" dirty="0" smtClean="0"/>
                        <a:t>Grow or shrink an element by a given percent</a:t>
                      </a:r>
                    </a:p>
                  </a:txBody>
                  <a:tcPr/>
                </a:tc>
              </a:tr>
            </a:tbl>
          </a:graphicData>
        </a:graphic>
      </p:graphicFrame>
    </p:spTree>
    <p:extLst>
      <p:ext uri="{BB962C8B-B14F-4D97-AF65-F5344CB8AC3E}">
        <p14:creationId xmlns:p14="http://schemas.microsoft.com/office/powerpoint/2010/main" val="9757761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Effects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583718"/>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614425"/>
                <a:gridCol w="7443975"/>
              </a:tblGrid>
              <a:tr h="370840">
                <a:tc>
                  <a:txBody>
                    <a:bodyPr/>
                    <a:lstStyle/>
                    <a:p>
                      <a:endParaRPr lang="en-US" dirty="0"/>
                    </a:p>
                  </a:txBody>
                  <a:tcPr/>
                </a:tc>
                <a:tc>
                  <a:txBody>
                    <a:bodyPr/>
                    <a:lstStyle/>
                    <a:p>
                      <a:endParaRPr lang="en-US" dirty="0"/>
                    </a:p>
                  </a:txBody>
                  <a:tcPr/>
                </a:tc>
              </a:tr>
              <a:tr h="370840">
                <a:tc>
                  <a:txBody>
                    <a:bodyPr/>
                    <a:lstStyle/>
                    <a:p>
                      <a:r>
                        <a:rPr lang="en-US" dirty="0" smtClean="0"/>
                        <a:t>shake</a:t>
                      </a:r>
                      <a:endParaRPr lang="en-US" dirty="0"/>
                    </a:p>
                  </a:txBody>
                  <a:tcPr/>
                </a:tc>
                <a:tc>
                  <a:txBody>
                    <a:bodyPr/>
                    <a:lstStyle/>
                    <a:p>
                      <a:r>
                        <a:rPr lang="en-US" dirty="0" smtClean="0"/>
                        <a:t>Will shake an element</a:t>
                      </a:r>
                      <a:r>
                        <a:rPr lang="en-US" baseline="0" dirty="0" smtClean="0"/>
                        <a:t> back and fourth a given number of times</a:t>
                      </a:r>
                      <a:endParaRPr lang="en-US" dirty="0"/>
                    </a:p>
                  </a:txBody>
                  <a:tcPr/>
                </a:tc>
              </a:tr>
              <a:tr h="370840">
                <a:tc>
                  <a:txBody>
                    <a:bodyPr/>
                    <a:lstStyle/>
                    <a:p>
                      <a:r>
                        <a:rPr lang="en-US" dirty="0" smtClean="0"/>
                        <a:t>size</a:t>
                      </a:r>
                      <a:endParaRPr lang="en-US" dirty="0"/>
                    </a:p>
                  </a:txBody>
                  <a:tcPr/>
                </a:tc>
                <a:tc>
                  <a:txBody>
                    <a:bodyPr/>
                    <a:lstStyle/>
                    <a:p>
                      <a:r>
                        <a:rPr lang="en-US" dirty="0" smtClean="0"/>
                        <a:t>Will resize</a:t>
                      </a:r>
                      <a:r>
                        <a:rPr lang="en-US" baseline="0" dirty="0" smtClean="0"/>
                        <a:t> a given element</a:t>
                      </a:r>
                      <a:endParaRPr lang="en-US" dirty="0"/>
                    </a:p>
                  </a:txBody>
                  <a:tcPr/>
                </a:tc>
              </a:tr>
              <a:tr h="370840">
                <a:tc>
                  <a:txBody>
                    <a:bodyPr/>
                    <a:lstStyle/>
                    <a:p>
                      <a:r>
                        <a:rPr lang="en-US" dirty="0" smtClean="0"/>
                        <a:t>slide</a:t>
                      </a:r>
                      <a:endParaRPr lang="en-US" dirty="0"/>
                    </a:p>
                  </a:txBody>
                  <a:tcPr/>
                </a:tc>
                <a:tc>
                  <a:txBody>
                    <a:bodyPr/>
                    <a:lstStyle/>
                    <a:p>
                      <a:r>
                        <a:rPr lang="en-US" dirty="0" smtClean="0"/>
                        <a:t>Will reveal</a:t>
                      </a:r>
                      <a:r>
                        <a:rPr lang="en-US" baseline="0" dirty="0" smtClean="0"/>
                        <a:t> an element by sliding it onto the page</a:t>
                      </a:r>
                      <a:endParaRPr lang="en-US" dirty="0"/>
                    </a:p>
                  </a:txBody>
                  <a:tcPr/>
                </a:tc>
              </a:tr>
              <a:tr h="370840">
                <a:tc>
                  <a:txBody>
                    <a:bodyPr/>
                    <a:lstStyle/>
                    <a:p>
                      <a:r>
                        <a:rPr lang="en-US" dirty="0" smtClean="0"/>
                        <a:t>transfer</a:t>
                      </a:r>
                      <a:endParaRPr lang="en-US" dirty="0"/>
                    </a:p>
                  </a:txBody>
                  <a:tcPr/>
                </a:tc>
                <a:tc>
                  <a:txBody>
                    <a:bodyPr/>
                    <a:lstStyle/>
                    <a:p>
                      <a:r>
                        <a:rPr lang="en-US" dirty="0" smtClean="0"/>
                        <a:t>Moves the</a:t>
                      </a:r>
                      <a:r>
                        <a:rPr lang="en-US" baseline="0" dirty="0" smtClean="0"/>
                        <a:t> outline of one specified element to another</a:t>
                      </a:r>
                      <a:endParaRPr lang="en-US" dirty="0"/>
                    </a:p>
                  </a:txBody>
                  <a:tcPr/>
                </a:tc>
              </a:tr>
            </a:tbl>
          </a:graphicData>
        </a:graphic>
      </p:graphicFrame>
    </p:spTree>
    <p:extLst>
      <p:ext uri="{BB962C8B-B14F-4D97-AF65-F5344CB8AC3E}">
        <p14:creationId xmlns:p14="http://schemas.microsoft.com/office/powerpoint/2010/main" val="2039659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Effects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As we said originally JQuery UI extends the JQuery base methods to support these new animations</a:t>
            </a:r>
            <a:endParaRPr lang="en-US" dirty="0"/>
          </a:p>
          <a:p>
            <a:r>
              <a:rPr lang="en-US" dirty="0" smtClean="0"/>
              <a:t>If we’re trying to show or hide an element we can no specify</a:t>
            </a:r>
          </a:p>
          <a:p>
            <a:pPr lvl="1"/>
            <a:r>
              <a:rPr lang="en-US" dirty="0" smtClean="0"/>
              <a:t>show(&lt;effect name&gt;, &lt;options&gt;, &lt;duration&gt;, &lt;callback&gt;)</a:t>
            </a:r>
          </a:p>
          <a:p>
            <a:pPr lvl="1"/>
            <a:endParaRPr lang="en-US" dirty="0"/>
          </a:p>
          <a:p>
            <a:r>
              <a:rPr lang="en-US" dirty="0" smtClean="0"/>
              <a:t>Or if we’re trying to toggle an element</a:t>
            </a:r>
          </a:p>
          <a:p>
            <a:pPr lvl="1"/>
            <a:r>
              <a:rPr lang="en-US" dirty="0" smtClean="0"/>
              <a:t>toggle(&lt;effect name&gt;, &lt;options&gt;, &lt;duration&gt;, &lt;callback&gt;)</a:t>
            </a:r>
          </a:p>
          <a:p>
            <a:pPr lvl="1"/>
            <a:endParaRPr lang="en-US" dirty="0"/>
          </a:p>
          <a:p>
            <a:endParaRPr lang="en-US" dirty="0" smtClean="0"/>
          </a:p>
          <a:p>
            <a:pPr lvl="1"/>
            <a:endParaRPr lang="en-US" dirty="0"/>
          </a:p>
          <a:p>
            <a:endParaRPr lang="en-US" dirty="0"/>
          </a:p>
        </p:txBody>
      </p:sp>
    </p:spTree>
    <p:extLst>
      <p:ext uri="{BB962C8B-B14F-4D97-AF65-F5344CB8AC3E}">
        <p14:creationId xmlns:p14="http://schemas.microsoft.com/office/powerpoint/2010/main" val="18537077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Interactions</a:t>
            </a:r>
            <a:endParaRPr lang="en-US" dirty="0"/>
          </a:p>
        </p:txBody>
      </p:sp>
      <p:sp>
        <p:nvSpPr>
          <p:cNvPr id="3" name="Content Placeholder 2"/>
          <p:cNvSpPr>
            <a:spLocks noGrp="1"/>
          </p:cNvSpPr>
          <p:nvPr>
            <p:ph idx="1"/>
          </p:nvPr>
        </p:nvSpPr>
        <p:spPr/>
        <p:txBody>
          <a:bodyPr/>
          <a:lstStyle/>
          <a:p>
            <a:r>
              <a:rPr lang="en-US" dirty="0" smtClean="0"/>
              <a:t>Interactions are not complete UI elements. Instead they are ways for the user to interact with your application</a:t>
            </a:r>
          </a:p>
          <a:p>
            <a:r>
              <a:rPr lang="en-US" dirty="0" smtClean="0"/>
              <a:t>Any interaction can be used in other interface elements</a:t>
            </a:r>
          </a:p>
          <a:p>
            <a:r>
              <a:rPr lang="en-US" dirty="0" smtClean="0"/>
              <a:t>Interactions include some of the following:</a:t>
            </a:r>
          </a:p>
          <a:p>
            <a:pPr lvl="1"/>
            <a:r>
              <a:rPr lang="en-US" dirty="0" smtClean="0"/>
              <a:t>Dragging</a:t>
            </a:r>
          </a:p>
          <a:p>
            <a:pPr lvl="1"/>
            <a:r>
              <a:rPr lang="en-US" dirty="0" smtClean="0"/>
              <a:t>Dropping</a:t>
            </a:r>
          </a:p>
          <a:p>
            <a:pPr lvl="1"/>
            <a:r>
              <a:rPr lang="en-US" dirty="0" smtClean="0"/>
              <a:t>Resizing</a:t>
            </a:r>
          </a:p>
          <a:p>
            <a:pPr lvl="1"/>
            <a:r>
              <a:rPr lang="en-US" dirty="0" smtClean="0"/>
              <a:t>Selecting</a:t>
            </a:r>
          </a:p>
          <a:p>
            <a:pPr lvl="1"/>
            <a:r>
              <a:rPr lang="en-US" dirty="0" smtClean="0"/>
              <a:t>Sorting</a:t>
            </a:r>
          </a:p>
        </p:txBody>
      </p:sp>
    </p:spTree>
    <p:extLst>
      <p:ext uri="{BB962C8B-B14F-4D97-AF65-F5344CB8AC3E}">
        <p14:creationId xmlns:p14="http://schemas.microsoft.com/office/powerpoint/2010/main" val="10707291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Draggables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easiest way to create a </a:t>
            </a:r>
            <a:r>
              <a:rPr lang="en-US" dirty="0" err="1" smtClean="0"/>
              <a:t>draggable</a:t>
            </a:r>
            <a:r>
              <a:rPr lang="en-US" dirty="0" smtClean="0"/>
              <a:t> element is to apply the </a:t>
            </a:r>
            <a:r>
              <a:rPr lang="en-US" dirty="0" err="1" smtClean="0"/>
              <a:t>draggable</a:t>
            </a:r>
            <a:r>
              <a:rPr lang="en-US" dirty="0" smtClean="0"/>
              <a:t> method to a jQuery object</a:t>
            </a:r>
          </a:p>
          <a:p>
            <a:pPr lvl="1"/>
            <a:r>
              <a:rPr lang="en-US" b="1" dirty="0" smtClean="0"/>
              <a:t>USAGE: </a:t>
            </a:r>
            <a:r>
              <a:rPr lang="en-US" dirty="0" smtClean="0"/>
              <a:t>$(“#</a:t>
            </a:r>
            <a:r>
              <a:rPr lang="en-US" dirty="0" err="1" smtClean="0"/>
              <a:t>myDiv</a:t>
            </a:r>
            <a:r>
              <a:rPr lang="en-US" dirty="0" smtClean="0"/>
              <a:t>”).</a:t>
            </a:r>
            <a:r>
              <a:rPr lang="en-US" dirty="0" err="1" smtClean="0"/>
              <a:t>draggable</a:t>
            </a:r>
            <a:r>
              <a:rPr lang="en-US" dirty="0" smtClean="0"/>
              <a:t>();</a:t>
            </a:r>
          </a:p>
          <a:p>
            <a:r>
              <a:rPr lang="en-US" dirty="0" err="1"/>
              <a:t>Draggable</a:t>
            </a:r>
            <a:r>
              <a:rPr lang="en-US" dirty="0"/>
              <a:t> elements automatically have the </a:t>
            </a:r>
            <a:r>
              <a:rPr lang="en-US" dirty="0" err="1"/>
              <a:t>ui-draggable</a:t>
            </a:r>
            <a:r>
              <a:rPr lang="en-US" dirty="0"/>
              <a:t> class assigned to then; unless otherwise specified in the </a:t>
            </a:r>
            <a:r>
              <a:rPr lang="en-US" dirty="0" smtClean="0"/>
              <a:t>configuration (which we’ll look at in a second)</a:t>
            </a:r>
            <a:endParaRPr lang="en-US" b="1" dirty="0"/>
          </a:p>
          <a:p>
            <a:r>
              <a:rPr lang="en-US" dirty="0" smtClean="0"/>
              <a:t>The </a:t>
            </a:r>
            <a:r>
              <a:rPr lang="en-US" dirty="0" err="1" smtClean="0"/>
              <a:t>draggable</a:t>
            </a:r>
            <a:r>
              <a:rPr lang="en-US" dirty="0" smtClean="0"/>
              <a:t>() method takes a bunch of different configuration options that let you control this interaction. Some of the more popular ones are</a:t>
            </a:r>
          </a:p>
          <a:p>
            <a:pPr lvl="1"/>
            <a:r>
              <a:rPr lang="en-US" dirty="0" err="1" smtClean="0"/>
              <a:t>addClasses</a:t>
            </a:r>
            <a:r>
              <a:rPr lang="en-US" dirty="0" smtClean="0"/>
              <a:t> – whether or not to add the </a:t>
            </a:r>
            <a:r>
              <a:rPr lang="en-US" dirty="0" err="1" smtClean="0"/>
              <a:t>ui-draggable</a:t>
            </a:r>
            <a:r>
              <a:rPr lang="en-US" dirty="0" smtClean="0"/>
              <a:t> class</a:t>
            </a:r>
          </a:p>
          <a:p>
            <a:pPr lvl="1"/>
            <a:r>
              <a:rPr lang="en-US" dirty="0" err="1" smtClean="0"/>
              <a:t>appendTo</a:t>
            </a:r>
            <a:r>
              <a:rPr lang="en-US" dirty="0" smtClean="0"/>
              <a:t> – which container should be the </a:t>
            </a:r>
            <a:r>
              <a:rPr lang="en-US" dirty="0" err="1" smtClean="0"/>
              <a:t>draggable’s</a:t>
            </a:r>
            <a:r>
              <a:rPr lang="en-US" dirty="0" smtClean="0"/>
              <a:t> helper</a:t>
            </a:r>
          </a:p>
          <a:p>
            <a:pPr lvl="1"/>
            <a:r>
              <a:rPr lang="en-US" dirty="0" smtClean="0"/>
              <a:t>axis – constrains horizontal or vertical</a:t>
            </a:r>
          </a:p>
          <a:p>
            <a:pPr lvl="1"/>
            <a:r>
              <a:rPr lang="en-US" dirty="0" smtClean="0"/>
              <a:t>cancel – blocks the drag from happening on an element</a:t>
            </a:r>
          </a:p>
          <a:p>
            <a:pPr lvl="1"/>
            <a:r>
              <a:rPr lang="en-US" dirty="0" err="1" smtClean="0"/>
              <a:t>connectToSortable</a:t>
            </a:r>
            <a:r>
              <a:rPr lang="en-US" dirty="0" smtClean="0"/>
              <a:t> – allows the </a:t>
            </a:r>
            <a:r>
              <a:rPr lang="en-US" dirty="0" err="1" smtClean="0"/>
              <a:t>draggable</a:t>
            </a:r>
            <a:r>
              <a:rPr lang="en-US" dirty="0" smtClean="0"/>
              <a:t> to be dropped into another </a:t>
            </a:r>
            <a:r>
              <a:rPr lang="en-US" dirty="0" err="1" smtClean="0"/>
              <a:t>sorttable</a:t>
            </a:r>
            <a:endParaRPr lang="en-US" dirty="0" smtClean="0"/>
          </a:p>
          <a:p>
            <a:r>
              <a:rPr lang="en-US" dirty="0" smtClean="0"/>
              <a:t>There are more options available</a:t>
            </a:r>
            <a:r>
              <a:rPr lang="is-IS" dirty="0" smtClean="0"/>
              <a:t>… You can find them online in the jquery documentation</a:t>
            </a:r>
            <a:endParaRPr lang="en-US" dirty="0"/>
          </a:p>
        </p:txBody>
      </p:sp>
    </p:spTree>
    <p:extLst>
      <p:ext uri="{BB962C8B-B14F-4D97-AF65-F5344CB8AC3E}">
        <p14:creationId xmlns:p14="http://schemas.microsoft.com/office/powerpoint/2010/main" val="4131103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Draggable</a:t>
            </a:r>
            <a:r>
              <a:rPr lang="en-US" dirty="0" smtClean="0"/>
              <a:t> Events</a:t>
            </a:r>
          </a:p>
        </p:txBody>
      </p:sp>
      <p:sp>
        <p:nvSpPr>
          <p:cNvPr id="3" name="Content Placeholder 2"/>
          <p:cNvSpPr>
            <a:spLocks noGrp="1"/>
          </p:cNvSpPr>
          <p:nvPr>
            <p:ph idx="1"/>
          </p:nvPr>
        </p:nvSpPr>
        <p:spPr/>
        <p:txBody>
          <a:bodyPr/>
          <a:lstStyle/>
          <a:p>
            <a:r>
              <a:rPr lang="en-US" dirty="0" smtClean="0"/>
              <a:t>You can attach a callback to each of the events for a given </a:t>
            </a:r>
            <a:r>
              <a:rPr lang="en-US" dirty="0" err="1" smtClean="0"/>
              <a:t>draggable</a:t>
            </a:r>
            <a:endParaRPr lang="en-US" dirty="0" smtClean="0"/>
          </a:p>
          <a:p>
            <a:pPr lvl="1"/>
            <a:r>
              <a:rPr lang="en-US" dirty="0" smtClean="0"/>
              <a:t>Create</a:t>
            </a:r>
          </a:p>
          <a:p>
            <a:pPr lvl="1"/>
            <a:r>
              <a:rPr lang="en-US" dirty="0" smtClean="0"/>
              <a:t>Start</a:t>
            </a:r>
          </a:p>
          <a:p>
            <a:pPr lvl="1"/>
            <a:r>
              <a:rPr lang="en-US" dirty="0" smtClean="0"/>
              <a:t>Drag	</a:t>
            </a:r>
          </a:p>
          <a:p>
            <a:pPr lvl="1"/>
            <a:r>
              <a:rPr lang="en-US" dirty="0" smtClean="0"/>
              <a:t>Stop</a:t>
            </a:r>
          </a:p>
          <a:p>
            <a:r>
              <a:rPr lang="en-US" dirty="0" smtClean="0"/>
              <a:t>All callbacks are passed in the event object and a second object with the following data:</a:t>
            </a:r>
          </a:p>
          <a:p>
            <a:pPr lvl="1"/>
            <a:r>
              <a:rPr lang="en-US" dirty="0" smtClean="0"/>
              <a:t>helper – the helper object being dragged </a:t>
            </a:r>
          </a:p>
          <a:p>
            <a:pPr lvl="1"/>
            <a:r>
              <a:rPr lang="en-US" dirty="0" smtClean="0"/>
              <a:t>position – the relative position to the helper</a:t>
            </a:r>
          </a:p>
          <a:p>
            <a:pPr lvl="1"/>
            <a:r>
              <a:rPr lang="en-US" dirty="0" smtClean="0"/>
              <a:t>offset – the absolute position of the helper relative to the page</a:t>
            </a:r>
          </a:p>
          <a:p>
            <a:pPr lvl="1"/>
            <a:endParaRPr lang="en-US" dirty="0"/>
          </a:p>
        </p:txBody>
      </p:sp>
    </p:spTree>
    <p:extLst>
      <p:ext uri="{BB962C8B-B14F-4D97-AF65-F5344CB8AC3E}">
        <p14:creationId xmlns:p14="http://schemas.microsoft.com/office/powerpoint/2010/main" val="42418987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Draggable</a:t>
            </a:r>
            <a:r>
              <a:rPr lang="en-US" dirty="0" smtClean="0"/>
              <a:t>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4800451"/>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4296447"/>
                <a:gridCol w="5761953"/>
              </a:tblGrid>
              <a:tr h="370840">
                <a:tc>
                  <a:txBody>
                    <a:bodyPr/>
                    <a:lstStyle/>
                    <a:p>
                      <a:endParaRPr lang="en-US" dirty="0"/>
                    </a:p>
                  </a:txBody>
                  <a:tcPr/>
                </a:tc>
                <a:tc>
                  <a:txBody>
                    <a:bodyPr/>
                    <a:lstStyle/>
                    <a:p>
                      <a:endParaRPr lang="en-US" dirty="0"/>
                    </a:p>
                  </a:txBody>
                  <a:tcPr/>
                </a:tc>
              </a:tr>
              <a:tr h="370840">
                <a:tc>
                  <a:txBody>
                    <a:bodyPr/>
                    <a:lstStyle/>
                    <a:p>
                      <a:r>
                        <a:rPr lang="en-US" dirty="0" smtClean="0"/>
                        <a:t>.</a:t>
                      </a:r>
                      <a:r>
                        <a:rPr lang="en-US" dirty="0" err="1" smtClean="0"/>
                        <a:t>draggable</a:t>
                      </a:r>
                      <a:r>
                        <a:rPr lang="en-US" dirty="0" smtClean="0"/>
                        <a:t>(“destroy”)</a:t>
                      </a:r>
                      <a:endParaRPr lang="en-US" dirty="0"/>
                    </a:p>
                  </a:txBody>
                  <a:tcPr/>
                </a:tc>
                <a:tc>
                  <a:txBody>
                    <a:bodyPr/>
                    <a:lstStyle/>
                    <a:p>
                      <a:r>
                        <a:rPr lang="en-US" dirty="0" smtClean="0"/>
                        <a:t>remove the </a:t>
                      </a:r>
                      <a:r>
                        <a:rPr lang="en-US" dirty="0" err="1" smtClean="0"/>
                        <a:t>draggable</a:t>
                      </a:r>
                      <a:r>
                        <a:rPr lang="en-US" dirty="0" smtClean="0"/>
                        <a:t> functionality</a:t>
                      </a:r>
                      <a:endParaRPr lang="en-US" dirty="0"/>
                    </a:p>
                  </a:txBody>
                  <a:tcPr/>
                </a:tc>
              </a:tr>
              <a:tr h="370840">
                <a:tc>
                  <a:txBody>
                    <a:bodyPr/>
                    <a:lstStyle/>
                    <a:p>
                      <a:r>
                        <a:rPr lang="en-US" dirty="0" smtClean="0"/>
                        <a:t>.</a:t>
                      </a:r>
                      <a:r>
                        <a:rPr lang="en-US" dirty="0" err="1" smtClean="0"/>
                        <a:t>draggable</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dirty="0" smtClean="0"/>
                        <a:t>.</a:t>
                      </a:r>
                      <a:r>
                        <a:rPr lang="en-US" dirty="0" err="1" smtClean="0"/>
                        <a:t>draggable</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dirty="0" err="1" smtClean="0"/>
                        <a:t>draggable</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dirty="0" err="1" smtClean="0"/>
                        <a:t>draggable</a:t>
                      </a:r>
                      <a:r>
                        <a:rPr lang="en-US" dirty="0" smtClean="0"/>
                        <a:t>(“widget”)</a:t>
                      </a:r>
                      <a:endParaRPr lang="en-US" dirty="0"/>
                    </a:p>
                  </a:txBody>
                  <a:tcPr/>
                </a:tc>
                <a:tc>
                  <a:txBody>
                    <a:bodyPr/>
                    <a:lstStyle/>
                    <a:p>
                      <a:r>
                        <a:rPr lang="en-US" dirty="0" smtClean="0"/>
                        <a:t>returns the widget object for the </a:t>
                      </a:r>
                      <a:r>
                        <a:rPr lang="en-US" dirty="0" err="1" smtClean="0"/>
                        <a:t>draggable</a:t>
                      </a:r>
                      <a:endParaRPr lang="en-US" dirty="0" smtClean="0"/>
                    </a:p>
                  </a:txBody>
                  <a:tcPr/>
                </a:tc>
              </a:tr>
            </a:tbl>
          </a:graphicData>
        </a:graphic>
      </p:graphicFrame>
    </p:spTree>
    <p:extLst>
      <p:ext uri="{BB962C8B-B14F-4D97-AF65-F5344CB8AC3E}">
        <p14:creationId xmlns:p14="http://schemas.microsoft.com/office/powerpoint/2010/main" val="3663185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Droppables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Droppables</a:t>
            </a:r>
            <a:r>
              <a:rPr lang="en-US" dirty="0" smtClean="0"/>
              <a:t> normally go hand and hand with </a:t>
            </a:r>
            <a:r>
              <a:rPr lang="en-US" dirty="0" err="1" smtClean="0"/>
              <a:t>Draggables</a:t>
            </a:r>
            <a:r>
              <a:rPr lang="en-US" dirty="0" smtClean="0"/>
              <a:t> (hence drag and drop)</a:t>
            </a:r>
          </a:p>
          <a:p>
            <a:r>
              <a:rPr lang="en-US" dirty="0" err="1" smtClean="0"/>
              <a:t>Droppables</a:t>
            </a:r>
            <a:r>
              <a:rPr lang="en-US" dirty="0" smtClean="0"/>
              <a:t> are elements that are with respect to a </a:t>
            </a:r>
            <a:r>
              <a:rPr lang="en-US" dirty="0" err="1" smtClean="0"/>
              <a:t>draggable</a:t>
            </a:r>
            <a:r>
              <a:rPr lang="en-US" dirty="0" smtClean="0"/>
              <a:t> in the same scope </a:t>
            </a:r>
          </a:p>
          <a:p>
            <a:r>
              <a:rPr lang="en-US" dirty="0" smtClean="0"/>
              <a:t>Much like </a:t>
            </a:r>
            <a:r>
              <a:rPr lang="en-US" dirty="0" err="1" smtClean="0"/>
              <a:t>draggables</a:t>
            </a:r>
            <a:r>
              <a:rPr lang="en-US" dirty="0" smtClean="0"/>
              <a:t> creating </a:t>
            </a:r>
            <a:r>
              <a:rPr lang="en-US" dirty="0" err="1" smtClean="0"/>
              <a:t>droppables</a:t>
            </a:r>
            <a:r>
              <a:rPr lang="en-US" dirty="0" smtClean="0"/>
              <a:t> is easy</a:t>
            </a:r>
          </a:p>
          <a:p>
            <a:pPr lvl="1"/>
            <a:r>
              <a:rPr lang="en-US" b="1" dirty="0" smtClean="0"/>
              <a:t>USAGE: $(“#</a:t>
            </a:r>
            <a:r>
              <a:rPr lang="en-US" b="1" dirty="0" err="1" smtClean="0"/>
              <a:t>myOtherDiv</a:t>
            </a:r>
            <a:r>
              <a:rPr lang="en-US" b="1" dirty="0" smtClean="0"/>
              <a:t>”).droppable()</a:t>
            </a:r>
          </a:p>
          <a:p>
            <a:r>
              <a:rPr lang="en-US" dirty="0" smtClean="0"/>
              <a:t>They also have a series of configuration options (below are a few):</a:t>
            </a:r>
          </a:p>
          <a:p>
            <a:pPr lvl="1"/>
            <a:r>
              <a:rPr lang="en-US" dirty="0" smtClean="0"/>
              <a:t>accept – selector outlining which </a:t>
            </a:r>
            <a:r>
              <a:rPr lang="en-US" dirty="0" err="1" smtClean="0"/>
              <a:t>draggables</a:t>
            </a:r>
            <a:r>
              <a:rPr lang="en-US" dirty="0" smtClean="0"/>
              <a:t> will be accepted by the droppable</a:t>
            </a:r>
          </a:p>
          <a:p>
            <a:pPr lvl="1"/>
            <a:r>
              <a:rPr lang="en-US" dirty="0" err="1" smtClean="0"/>
              <a:t>activeClass</a:t>
            </a:r>
            <a:r>
              <a:rPr lang="en-US" dirty="0" smtClean="0"/>
              <a:t> – indicates the class apple to the droppable while a </a:t>
            </a:r>
            <a:r>
              <a:rPr lang="en-US" dirty="0" err="1" smtClean="0"/>
              <a:t>draggable</a:t>
            </a:r>
            <a:r>
              <a:rPr lang="en-US" dirty="0" smtClean="0"/>
              <a:t> is being dragged</a:t>
            </a:r>
          </a:p>
          <a:p>
            <a:pPr lvl="1"/>
            <a:r>
              <a:rPr lang="en-US" dirty="0" err="1" smtClean="0"/>
              <a:t>addClasses</a:t>
            </a:r>
            <a:r>
              <a:rPr lang="en-US" dirty="0" smtClean="0"/>
              <a:t> – whether or not to apply the </a:t>
            </a:r>
            <a:r>
              <a:rPr lang="en-US" dirty="0" err="1" smtClean="0"/>
              <a:t>ui</a:t>
            </a:r>
            <a:r>
              <a:rPr lang="en-US" dirty="0" smtClean="0"/>
              <a:t>-droppable class</a:t>
            </a:r>
          </a:p>
          <a:p>
            <a:pPr lvl="1"/>
            <a:r>
              <a:rPr lang="en-US" dirty="0" smtClean="0"/>
              <a:t>disabled – whether or not the droppable is enabled</a:t>
            </a:r>
          </a:p>
          <a:p>
            <a:pPr lvl="1"/>
            <a:r>
              <a:rPr lang="en-US" dirty="0" smtClean="0"/>
              <a:t>greedy – whether or not to allow event bubbling on nested </a:t>
            </a:r>
            <a:r>
              <a:rPr lang="en-US" dirty="0" err="1" smtClean="0"/>
              <a:t>droppables</a:t>
            </a:r>
            <a:r>
              <a:rPr lang="en-US" dirty="0" smtClean="0"/>
              <a:t>.</a:t>
            </a:r>
          </a:p>
          <a:p>
            <a:r>
              <a:rPr lang="en-US" dirty="0" smtClean="0"/>
              <a:t>More available online in the JQuery documentation</a:t>
            </a:r>
            <a:endParaRPr lang="en-US" dirty="0"/>
          </a:p>
        </p:txBody>
      </p:sp>
    </p:spTree>
    <p:extLst>
      <p:ext uri="{BB962C8B-B14F-4D97-AF65-F5344CB8AC3E}">
        <p14:creationId xmlns:p14="http://schemas.microsoft.com/office/powerpoint/2010/main" val="3740431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Droppable Events</a:t>
            </a:r>
            <a:endParaRPr lang="en-US" dirty="0"/>
          </a:p>
        </p:txBody>
      </p:sp>
      <p:sp>
        <p:nvSpPr>
          <p:cNvPr id="3" name="Content Placeholder 2"/>
          <p:cNvSpPr>
            <a:spLocks noGrp="1"/>
          </p:cNvSpPr>
          <p:nvPr>
            <p:ph idx="1"/>
          </p:nvPr>
        </p:nvSpPr>
        <p:spPr/>
        <p:txBody>
          <a:bodyPr/>
          <a:lstStyle/>
          <a:p>
            <a:r>
              <a:rPr lang="en-US" dirty="0" smtClean="0"/>
              <a:t>Just like with </a:t>
            </a:r>
            <a:r>
              <a:rPr lang="en-US" dirty="0" err="1" smtClean="0"/>
              <a:t>draggables</a:t>
            </a:r>
            <a:r>
              <a:rPr lang="en-US" dirty="0" smtClean="0"/>
              <a:t> </a:t>
            </a:r>
            <a:r>
              <a:rPr lang="en-US" dirty="0" err="1" smtClean="0"/>
              <a:t>droppables</a:t>
            </a:r>
            <a:r>
              <a:rPr lang="en-US" dirty="0" smtClean="0"/>
              <a:t> have events that you can assign callbacks too</a:t>
            </a:r>
          </a:p>
          <a:p>
            <a:pPr lvl="1"/>
            <a:r>
              <a:rPr lang="en-US" dirty="0" smtClean="0"/>
              <a:t>create, activate, deactivate, over, out, drop</a:t>
            </a:r>
          </a:p>
          <a:p>
            <a:pPr lvl="2"/>
            <a:r>
              <a:rPr lang="en-US" dirty="0" smtClean="0"/>
              <a:t>activate – droppable is activated when an </a:t>
            </a:r>
            <a:r>
              <a:rPr lang="en-US" dirty="0" err="1" smtClean="0"/>
              <a:t>draggable</a:t>
            </a:r>
            <a:r>
              <a:rPr lang="en-US" dirty="0" smtClean="0"/>
              <a:t> starts to move</a:t>
            </a:r>
          </a:p>
          <a:p>
            <a:endParaRPr lang="en-US" dirty="0"/>
          </a:p>
          <a:p>
            <a:r>
              <a:rPr lang="en-US" dirty="0" smtClean="0"/>
              <a:t>Your callback for your </a:t>
            </a:r>
            <a:r>
              <a:rPr lang="en-US" dirty="0" err="1" smtClean="0"/>
              <a:t>droppbable</a:t>
            </a:r>
            <a:r>
              <a:rPr lang="en-US" dirty="0" smtClean="0"/>
              <a:t> contains both the event data and a custom object containing the following:</a:t>
            </a:r>
          </a:p>
          <a:p>
            <a:pPr lvl="1"/>
            <a:r>
              <a:rPr lang="en-US" dirty="0" err="1" smtClean="0"/>
              <a:t>draggable</a:t>
            </a:r>
            <a:r>
              <a:rPr lang="en-US" dirty="0" smtClean="0"/>
              <a:t> – the current </a:t>
            </a:r>
            <a:r>
              <a:rPr lang="en-US" dirty="0" err="1" smtClean="0"/>
              <a:t>draggable</a:t>
            </a:r>
            <a:r>
              <a:rPr lang="en-US" dirty="0" smtClean="0"/>
              <a:t> element (as JQuery object)</a:t>
            </a:r>
          </a:p>
          <a:p>
            <a:pPr lvl="1"/>
            <a:r>
              <a:rPr lang="en-US" dirty="0" smtClean="0"/>
              <a:t>helper – the current helper</a:t>
            </a:r>
          </a:p>
          <a:p>
            <a:pPr lvl="1"/>
            <a:r>
              <a:rPr lang="en-US" dirty="0" smtClean="0"/>
              <a:t>position – helper’s relative position to the target element</a:t>
            </a:r>
          </a:p>
          <a:p>
            <a:pPr lvl="1"/>
            <a:r>
              <a:rPr lang="en-US" dirty="0" smtClean="0"/>
              <a:t>offset – helper’s relative positon to the page</a:t>
            </a:r>
            <a:endParaRPr lang="en-US" dirty="0"/>
          </a:p>
        </p:txBody>
      </p:sp>
    </p:spTree>
    <p:extLst>
      <p:ext uri="{BB962C8B-B14F-4D97-AF65-F5344CB8AC3E}">
        <p14:creationId xmlns:p14="http://schemas.microsoft.com/office/powerpoint/2010/main" val="41031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Just like in all other languages it is likely that we are going to want to perform actions against our variables. </a:t>
            </a:r>
          </a:p>
          <a:p>
            <a:endParaRPr lang="en-US" dirty="0"/>
          </a:p>
          <a:p>
            <a:r>
              <a:rPr lang="en-US" dirty="0" smtClean="0"/>
              <a:t>JavaScript has operators to do the following</a:t>
            </a:r>
          </a:p>
          <a:p>
            <a:pPr lvl="1"/>
            <a:r>
              <a:rPr lang="en-US" dirty="0"/>
              <a:t>Arithmetic </a:t>
            </a:r>
            <a:endParaRPr lang="en-US" dirty="0" smtClean="0"/>
          </a:p>
          <a:p>
            <a:pPr lvl="1"/>
            <a:r>
              <a:rPr lang="en-US" dirty="0" smtClean="0"/>
              <a:t>Assignment</a:t>
            </a:r>
          </a:p>
          <a:p>
            <a:pPr lvl="1"/>
            <a:r>
              <a:rPr lang="en-US" dirty="0" smtClean="0"/>
              <a:t>Comparison</a:t>
            </a:r>
          </a:p>
          <a:p>
            <a:pPr lvl="1"/>
            <a:endParaRPr lang="en-US" dirty="0" smtClean="0"/>
          </a:p>
          <a:p>
            <a:endParaRPr lang="en-US" dirty="0"/>
          </a:p>
        </p:txBody>
      </p:sp>
    </p:spTree>
    <p:extLst>
      <p:ext uri="{BB962C8B-B14F-4D97-AF65-F5344CB8AC3E}">
        <p14:creationId xmlns:p14="http://schemas.microsoft.com/office/powerpoint/2010/main" val="136600169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Droppable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9112713"/>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5029200"/>
                <a:gridCol w="5029200"/>
              </a:tblGrid>
              <a:tr h="370840">
                <a:tc>
                  <a:txBody>
                    <a:bodyPr/>
                    <a:lstStyle/>
                    <a:p>
                      <a:endParaRPr lang="en-US" dirty="0"/>
                    </a:p>
                  </a:txBody>
                  <a:tcPr/>
                </a:tc>
                <a:tc>
                  <a:txBody>
                    <a:bodyPr/>
                    <a:lstStyle/>
                    <a:p>
                      <a:endParaRPr lang="en-US" dirty="0"/>
                    </a:p>
                  </a:txBody>
                  <a:tcPr/>
                </a:tc>
              </a:tr>
              <a:tr h="370840">
                <a:tc>
                  <a:txBody>
                    <a:bodyPr/>
                    <a:lstStyle/>
                    <a:p>
                      <a:r>
                        <a:rPr lang="en-US" dirty="0" smtClean="0"/>
                        <a:t>.droppable(“destroy”)</a:t>
                      </a:r>
                      <a:endParaRPr lang="en-US" dirty="0"/>
                    </a:p>
                  </a:txBody>
                  <a:tcPr/>
                </a:tc>
                <a:tc>
                  <a:txBody>
                    <a:bodyPr/>
                    <a:lstStyle/>
                    <a:p>
                      <a:r>
                        <a:rPr lang="en-US" dirty="0" smtClean="0"/>
                        <a:t>remove the </a:t>
                      </a:r>
                      <a:r>
                        <a:rPr lang="en-US" dirty="0" err="1" smtClean="0"/>
                        <a:t>droppablefunctionality</a:t>
                      </a:r>
                      <a:endParaRPr lang="en-US" dirty="0"/>
                    </a:p>
                  </a:txBody>
                  <a:tcPr/>
                </a:tc>
              </a:tr>
              <a:tr h="370840">
                <a:tc>
                  <a:txBody>
                    <a:bodyPr/>
                    <a:lstStyle/>
                    <a:p>
                      <a:r>
                        <a:rPr lang="en-US" dirty="0" smtClean="0"/>
                        <a:t>.droppable(“disable”)</a:t>
                      </a:r>
                      <a:endParaRPr lang="en-US" dirty="0"/>
                    </a:p>
                  </a:txBody>
                  <a:tcPr/>
                </a:tc>
                <a:tc>
                  <a:txBody>
                    <a:bodyPr/>
                    <a:lstStyle/>
                    <a:p>
                      <a:r>
                        <a:rPr lang="en-US" dirty="0" smtClean="0"/>
                        <a:t>disabled the functionality</a:t>
                      </a:r>
                    </a:p>
                  </a:txBody>
                  <a:tcPr/>
                </a:tc>
              </a:tr>
              <a:tr h="370840">
                <a:tc>
                  <a:txBody>
                    <a:bodyPr/>
                    <a:lstStyle/>
                    <a:p>
                      <a:r>
                        <a:rPr lang="en-US" dirty="0" smtClean="0"/>
                        <a:t>.droppable(“option”,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.droppable(“option”,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.droppable(“widget”)</a:t>
                      </a:r>
                      <a:endParaRPr lang="en-US" dirty="0"/>
                    </a:p>
                  </a:txBody>
                  <a:tcPr/>
                </a:tc>
                <a:tc>
                  <a:txBody>
                    <a:bodyPr/>
                    <a:lstStyle/>
                    <a:p>
                      <a:r>
                        <a:rPr lang="en-US" dirty="0" smtClean="0"/>
                        <a:t>returns the widget object for the droppable</a:t>
                      </a:r>
                    </a:p>
                  </a:txBody>
                  <a:tcPr/>
                </a:tc>
              </a:tr>
            </a:tbl>
          </a:graphicData>
        </a:graphic>
      </p:graphicFrame>
    </p:spTree>
    <p:extLst>
      <p:ext uri="{BB962C8B-B14F-4D97-AF65-F5344CB8AC3E}">
        <p14:creationId xmlns:p14="http://schemas.microsoft.com/office/powerpoint/2010/main" val="8260111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Lab9</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125207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Resizables</a:t>
            </a:r>
            <a:endParaRPr lang="en-US" dirty="0"/>
          </a:p>
        </p:txBody>
      </p:sp>
      <p:sp>
        <p:nvSpPr>
          <p:cNvPr id="3" name="Content Placeholder 2"/>
          <p:cNvSpPr>
            <a:spLocks noGrp="1"/>
          </p:cNvSpPr>
          <p:nvPr>
            <p:ph idx="1"/>
          </p:nvPr>
        </p:nvSpPr>
        <p:spPr/>
        <p:txBody>
          <a:bodyPr>
            <a:normAutofit lnSpcReduction="10000"/>
          </a:bodyPr>
          <a:lstStyle/>
          <a:p>
            <a:r>
              <a:rPr lang="en-US" dirty="0" smtClean="0"/>
              <a:t>JQuery will also let you declare elements to be </a:t>
            </a:r>
            <a:r>
              <a:rPr lang="en-US" dirty="0" err="1" smtClean="0"/>
              <a:t>resizeable</a:t>
            </a:r>
            <a:r>
              <a:rPr lang="en-US" dirty="0" smtClean="0"/>
              <a:t> (meaning we can dynamically change the size at runtime)</a:t>
            </a:r>
          </a:p>
          <a:p>
            <a:r>
              <a:rPr lang="en-US" dirty="0" smtClean="0"/>
              <a:t>To create one you say: </a:t>
            </a:r>
            <a:r>
              <a:rPr lang="en-US" b="1" dirty="0" smtClean="0"/>
              <a:t>$(“</a:t>
            </a:r>
            <a:r>
              <a:rPr lang="en-US" b="1" dirty="0" err="1" smtClean="0"/>
              <a:t>myTargetDiv</a:t>
            </a:r>
            <a:r>
              <a:rPr lang="en-US" b="1" dirty="0" smtClean="0"/>
              <a:t>”).resizable();</a:t>
            </a:r>
            <a:endParaRPr lang="en-US" dirty="0" smtClean="0"/>
          </a:p>
          <a:p>
            <a:r>
              <a:rPr lang="en-US" dirty="0" smtClean="0"/>
              <a:t>Just like with </a:t>
            </a:r>
            <a:r>
              <a:rPr lang="en-US" dirty="0" err="1" smtClean="0"/>
              <a:t>draggables</a:t>
            </a:r>
            <a:r>
              <a:rPr lang="en-US" dirty="0" smtClean="0"/>
              <a:t> and </a:t>
            </a:r>
            <a:r>
              <a:rPr lang="en-US" dirty="0" err="1" smtClean="0"/>
              <a:t>droppables</a:t>
            </a:r>
            <a:r>
              <a:rPr lang="en-US" dirty="0" smtClean="0"/>
              <a:t> you have a bunch of options available (below are a few):</a:t>
            </a:r>
          </a:p>
          <a:p>
            <a:pPr lvl="1"/>
            <a:r>
              <a:rPr lang="en-US" dirty="0" err="1" smtClean="0"/>
              <a:t>alsoResize</a:t>
            </a:r>
            <a:r>
              <a:rPr lang="en-US" dirty="0" smtClean="0"/>
              <a:t> – links elements with your target resizable</a:t>
            </a:r>
          </a:p>
          <a:p>
            <a:pPr lvl="1"/>
            <a:r>
              <a:rPr lang="en-US" dirty="0" smtClean="0"/>
              <a:t>animate – whether or not to animate the change</a:t>
            </a:r>
          </a:p>
          <a:p>
            <a:pPr lvl="1"/>
            <a:r>
              <a:rPr lang="en-US" dirty="0" err="1" smtClean="0"/>
              <a:t>animateDuration</a:t>
            </a:r>
            <a:r>
              <a:rPr lang="en-US" dirty="0" smtClean="0"/>
              <a:t> – how long should the animation take</a:t>
            </a:r>
          </a:p>
          <a:p>
            <a:pPr lvl="1"/>
            <a:r>
              <a:rPr lang="en-US" dirty="0" smtClean="0"/>
              <a:t>cancel – stop the resize if started</a:t>
            </a:r>
          </a:p>
          <a:p>
            <a:pPr lvl="1"/>
            <a:r>
              <a:rPr lang="en-US" dirty="0" smtClean="0"/>
              <a:t>delay – how long until we start resizing</a:t>
            </a:r>
          </a:p>
          <a:p>
            <a:pPr lvl="1"/>
            <a:r>
              <a:rPr lang="en-US" dirty="0" smtClean="0"/>
              <a:t>disabled – whether or not we can resize</a:t>
            </a:r>
          </a:p>
          <a:p>
            <a:r>
              <a:rPr lang="en-US" dirty="0" smtClean="0"/>
              <a:t>More available online in documentation</a:t>
            </a:r>
            <a:endParaRPr lang="en-US" dirty="0"/>
          </a:p>
        </p:txBody>
      </p:sp>
    </p:spTree>
    <p:extLst>
      <p:ext uri="{BB962C8B-B14F-4D97-AF65-F5344CB8AC3E}">
        <p14:creationId xmlns:p14="http://schemas.microsoft.com/office/powerpoint/2010/main" val="19063689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Resizable Styles</a:t>
            </a:r>
            <a:endParaRPr lang="en-US" dirty="0"/>
          </a:p>
        </p:txBody>
      </p:sp>
      <p:sp>
        <p:nvSpPr>
          <p:cNvPr id="3" name="Content Placeholder 2"/>
          <p:cNvSpPr>
            <a:spLocks noGrp="1"/>
          </p:cNvSpPr>
          <p:nvPr>
            <p:ph idx="1"/>
          </p:nvPr>
        </p:nvSpPr>
        <p:spPr/>
        <p:txBody>
          <a:bodyPr/>
          <a:lstStyle/>
          <a:p>
            <a:r>
              <a:rPr lang="en-US" dirty="0" smtClean="0"/>
              <a:t>When we apply the resizable() there are a number of styles that become associated with the the element</a:t>
            </a:r>
          </a:p>
          <a:p>
            <a:pPr lvl="1"/>
            <a:r>
              <a:rPr lang="en-US" dirty="0" err="1"/>
              <a:t>ui</a:t>
            </a:r>
            <a:r>
              <a:rPr lang="en-US" dirty="0"/>
              <a:t>-resizable </a:t>
            </a:r>
          </a:p>
          <a:p>
            <a:pPr lvl="1"/>
            <a:r>
              <a:rPr lang="en-US" dirty="0" err="1" smtClean="0"/>
              <a:t>ui</a:t>
            </a:r>
            <a:r>
              <a:rPr lang="en-US" dirty="0" smtClean="0"/>
              <a:t>-resizable-handle </a:t>
            </a:r>
            <a:endParaRPr lang="en-US" dirty="0"/>
          </a:p>
          <a:p>
            <a:pPr lvl="1"/>
            <a:r>
              <a:rPr lang="en-US" dirty="0" err="1" smtClean="0"/>
              <a:t>ui</a:t>
            </a:r>
            <a:r>
              <a:rPr lang="en-US" dirty="0" smtClean="0"/>
              <a:t>-resizable-n</a:t>
            </a:r>
            <a:r>
              <a:rPr lang="en-US" dirty="0"/>
              <a:t>, </a:t>
            </a:r>
            <a:r>
              <a:rPr lang="en-US" dirty="0" err="1"/>
              <a:t>ui</a:t>
            </a:r>
            <a:r>
              <a:rPr lang="en-US" dirty="0"/>
              <a:t>-resizable-e, </a:t>
            </a:r>
            <a:r>
              <a:rPr lang="en-US" dirty="0" err="1"/>
              <a:t>ui</a:t>
            </a:r>
            <a:r>
              <a:rPr lang="en-US" dirty="0"/>
              <a:t>-resizable-s, </a:t>
            </a:r>
            <a:r>
              <a:rPr lang="en-US" dirty="0" err="1"/>
              <a:t>ui</a:t>
            </a:r>
            <a:r>
              <a:rPr lang="en-US" dirty="0"/>
              <a:t>- resizable-w </a:t>
            </a:r>
          </a:p>
          <a:p>
            <a:pPr lvl="1"/>
            <a:r>
              <a:rPr lang="en-US" dirty="0" err="1" smtClean="0"/>
              <a:t>ui</a:t>
            </a:r>
            <a:r>
              <a:rPr lang="en-US" dirty="0" smtClean="0"/>
              <a:t>-resizable-ne</a:t>
            </a:r>
            <a:r>
              <a:rPr lang="en-US" dirty="0"/>
              <a:t>, </a:t>
            </a:r>
            <a:r>
              <a:rPr lang="en-US" dirty="0" err="1"/>
              <a:t>ui</a:t>
            </a:r>
            <a:r>
              <a:rPr lang="en-US" dirty="0"/>
              <a:t>-resizable-se, </a:t>
            </a:r>
            <a:r>
              <a:rPr lang="en-US" dirty="0" err="1"/>
              <a:t>ui</a:t>
            </a:r>
            <a:r>
              <a:rPr lang="en-US" dirty="0"/>
              <a:t>-resizable-</a:t>
            </a:r>
            <a:r>
              <a:rPr lang="en-US" dirty="0" err="1"/>
              <a:t>sw</a:t>
            </a:r>
            <a:r>
              <a:rPr lang="en-US" dirty="0"/>
              <a:t>, </a:t>
            </a:r>
            <a:r>
              <a:rPr lang="en-US" dirty="0" err="1"/>
              <a:t>ui</a:t>
            </a:r>
            <a:r>
              <a:rPr lang="en-US" dirty="0"/>
              <a:t>-resizable-</a:t>
            </a:r>
            <a:r>
              <a:rPr lang="en-US" dirty="0" err="1"/>
              <a:t>nw</a:t>
            </a:r>
            <a:r>
              <a:rPr lang="en-US" dirty="0"/>
              <a:t> </a:t>
            </a:r>
          </a:p>
          <a:p>
            <a:endParaRPr lang="en-US" dirty="0"/>
          </a:p>
        </p:txBody>
      </p:sp>
    </p:spTree>
    <p:extLst>
      <p:ext uri="{BB962C8B-B14F-4D97-AF65-F5344CB8AC3E}">
        <p14:creationId xmlns:p14="http://schemas.microsoft.com/office/powerpoint/2010/main" val="11526588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Resizable Events</a:t>
            </a:r>
            <a:endParaRPr lang="en-US" dirty="0"/>
          </a:p>
        </p:txBody>
      </p:sp>
      <p:sp>
        <p:nvSpPr>
          <p:cNvPr id="3" name="Content Placeholder 2"/>
          <p:cNvSpPr>
            <a:spLocks noGrp="1"/>
          </p:cNvSpPr>
          <p:nvPr>
            <p:ph idx="1"/>
          </p:nvPr>
        </p:nvSpPr>
        <p:spPr/>
        <p:txBody>
          <a:bodyPr/>
          <a:lstStyle/>
          <a:p>
            <a:r>
              <a:rPr lang="en-US" dirty="0" smtClean="0"/>
              <a:t>Callback functions can be used to do work when a certain action have been committed </a:t>
            </a:r>
          </a:p>
          <a:p>
            <a:pPr lvl="1"/>
            <a:r>
              <a:rPr lang="en-US" dirty="0" smtClean="0"/>
              <a:t>create</a:t>
            </a:r>
          </a:p>
          <a:p>
            <a:pPr lvl="1"/>
            <a:r>
              <a:rPr lang="en-US" dirty="0" smtClean="0"/>
              <a:t>start</a:t>
            </a:r>
          </a:p>
          <a:p>
            <a:pPr lvl="1"/>
            <a:r>
              <a:rPr lang="en-US" dirty="0" smtClean="0"/>
              <a:t>stop</a:t>
            </a:r>
          </a:p>
          <a:p>
            <a:pPr lvl="1"/>
            <a:r>
              <a:rPr lang="en-US" dirty="0" smtClean="0"/>
              <a:t>resize</a:t>
            </a:r>
          </a:p>
          <a:p>
            <a:r>
              <a:rPr lang="en-US" dirty="0" smtClean="0"/>
              <a:t>Your callback receives not only the event but an object with the following attributes:</a:t>
            </a:r>
          </a:p>
          <a:p>
            <a:pPr lvl="1"/>
            <a:r>
              <a:rPr lang="en-US" dirty="0" smtClean="0"/>
              <a:t>helper – the helper element (as a JQuery object)</a:t>
            </a:r>
          </a:p>
          <a:p>
            <a:pPr lvl="1"/>
            <a:r>
              <a:rPr lang="en-US" dirty="0" err="1" smtClean="0"/>
              <a:t>orginalPosition</a:t>
            </a:r>
            <a:r>
              <a:rPr lang="en-US" dirty="0" smtClean="0"/>
              <a:t> – the start position of the element</a:t>
            </a:r>
          </a:p>
          <a:p>
            <a:pPr lvl="1"/>
            <a:r>
              <a:rPr lang="en-US" dirty="0" err="1" smtClean="0"/>
              <a:t>orginalSize</a:t>
            </a:r>
            <a:r>
              <a:rPr lang="en-US" dirty="0" smtClean="0"/>
              <a:t> – the start size of the element</a:t>
            </a:r>
          </a:p>
          <a:p>
            <a:pPr lvl="1"/>
            <a:r>
              <a:rPr lang="en-US" dirty="0" smtClean="0"/>
              <a:t>position – current positon</a:t>
            </a:r>
          </a:p>
          <a:p>
            <a:pPr lvl="1"/>
            <a:r>
              <a:rPr lang="en-US" dirty="0" smtClean="0"/>
              <a:t>size – current size </a:t>
            </a:r>
          </a:p>
        </p:txBody>
      </p:sp>
    </p:spTree>
    <p:extLst>
      <p:ext uri="{BB962C8B-B14F-4D97-AF65-F5344CB8AC3E}">
        <p14:creationId xmlns:p14="http://schemas.microsoft.com/office/powerpoint/2010/main" val="13797409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t>
            </a:r>
            <a:r>
              <a:rPr lang="en-US" dirty="0" smtClean="0"/>
              <a:t>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101214"/>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5029200"/>
                <a:gridCol w="5029200"/>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resizable</a:t>
                      </a:r>
                      <a:r>
                        <a:rPr lang="en-US" dirty="0" smtClean="0"/>
                        <a:t>(“destroy”)</a:t>
                      </a:r>
                      <a:endParaRPr lang="en-US" dirty="0"/>
                    </a:p>
                  </a:txBody>
                  <a:tcPr/>
                </a:tc>
                <a:tc>
                  <a:txBody>
                    <a:bodyPr/>
                    <a:lstStyle/>
                    <a:p>
                      <a:r>
                        <a:rPr lang="en-US" dirty="0" smtClean="0"/>
                        <a:t>remove the </a:t>
                      </a:r>
                      <a:r>
                        <a:rPr lang="en-US" sz="1800" kern="1200" dirty="0" smtClean="0">
                          <a:solidFill>
                            <a:schemeClr val="dk1"/>
                          </a:solidFill>
                          <a:effectLst/>
                          <a:latin typeface="+mn-lt"/>
                          <a:ea typeface="+mn-ea"/>
                          <a:cs typeface="+mn-cs"/>
                        </a:rPr>
                        <a:t>resizable </a:t>
                      </a:r>
                      <a:r>
                        <a:rPr lang="en-US" dirty="0" smtClean="0"/>
                        <a:t>functionality</a:t>
                      </a:r>
                      <a:endParaRPr lang="en-US" dirty="0"/>
                    </a:p>
                  </a:txBody>
                  <a:tcPr/>
                </a:tc>
              </a:tr>
              <a:tr h="370840">
                <a:tc>
                  <a:txBody>
                    <a:bodyPr/>
                    <a:lstStyle/>
                    <a:p>
                      <a:r>
                        <a:rPr lang="en-US" dirty="0" smtClean="0"/>
                        <a:t>.</a:t>
                      </a:r>
                      <a:r>
                        <a:rPr lang="en-US" sz="1800" kern="1200" dirty="0" smtClean="0">
                          <a:solidFill>
                            <a:schemeClr val="dk1"/>
                          </a:solidFill>
                          <a:effectLst/>
                          <a:latin typeface="+mn-lt"/>
                          <a:ea typeface="+mn-ea"/>
                          <a:cs typeface="+mn-cs"/>
                        </a:rPr>
                        <a:t>resizable</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sz="1800" kern="1200" dirty="0" smtClean="0">
                          <a:solidFill>
                            <a:schemeClr val="dk1"/>
                          </a:solidFill>
                          <a:effectLst/>
                          <a:latin typeface="+mn-lt"/>
                          <a:ea typeface="+mn-ea"/>
                          <a:cs typeface="+mn-cs"/>
                        </a:rPr>
                        <a:t>.resizable</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resizable</a:t>
                      </a:r>
                      <a:r>
                        <a:rPr lang="en-US" dirty="0" smtClean="0"/>
                        <a:t> (“option”,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resizable</a:t>
                      </a:r>
                      <a:r>
                        <a:rPr lang="en-US" dirty="0" smtClean="0"/>
                        <a:t>(“widget”)</a:t>
                      </a:r>
                      <a:endParaRPr lang="en-US" dirty="0"/>
                    </a:p>
                  </a:txBody>
                  <a:tcPr/>
                </a:tc>
                <a:tc>
                  <a:txBody>
                    <a:bodyPr/>
                    <a:lstStyle/>
                    <a:p>
                      <a:r>
                        <a:rPr lang="en-US" dirty="0" smtClean="0"/>
                        <a:t>returns the widget object for the </a:t>
                      </a:r>
                      <a:r>
                        <a:rPr lang="en-US" sz="1800" kern="1200" dirty="0" smtClean="0">
                          <a:solidFill>
                            <a:schemeClr val="dk1"/>
                          </a:solidFill>
                          <a:effectLst/>
                          <a:latin typeface="+mn-lt"/>
                          <a:ea typeface="+mn-ea"/>
                          <a:cs typeface="+mn-cs"/>
                        </a:rPr>
                        <a:t>resizable</a:t>
                      </a:r>
                      <a:endParaRPr lang="en-US" dirty="0" smtClean="0"/>
                    </a:p>
                  </a:txBody>
                  <a:tcPr/>
                </a:tc>
              </a:tr>
            </a:tbl>
          </a:graphicData>
        </a:graphic>
      </p:graphicFrame>
    </p:spTree>
    <p:extLst>
      <p:ext uri="{BB962C8B-B14F-4D97-AF65-F5344CB8AC3E}">
        <p14:creationId xmlns:p14="http://schemas.microsoft.com/office/powerpoint/2010/main" val="198767984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Selectables</a:t>
            </a:r>
            <a:endParaRPr lang="en-US" dirty="0"/>
          </a:p>
        </p:txBody>
      </p:sp>
      <p:sp>
        <p:nvSpPr>
          <p:cNvPr id="3" name="Content Placeholder 2"/>
          <p:cNvSpPr>
            <a:spLocks noGrp="1"/>
          </p:cNvSpPr>
          <p:nvPr>
            <p:ph idx="1"/>
          </p:nvPr>
        </p:nvSpPr>
        <p:spPr/>
        <p:txBody>
          <a:bodyPr/>
          <a:lstStyle/>
          <a:p>
            <a:r>
              <a:rPr lang="en-US" dirty="0" smtClean="0"/>
              <a:t>Selectable </a:t>
            </a:r>
            <a:r>
              <a:rPr lang="en-US" dirty="0" smtClean="0"/>
              <a:t>allows elements to be selected by drawing a box around them with your mouse. </a:t>
            </a:r>
          </a:p>
          <a:p>
            <a:pPr lvl="1"/>
            <a:r>
              <a:rPr lang="en-US" dirty="0" smtClean="0"/>
              <a:t>non-contiguous elements can be selected by clicking on them with either your CTRL (win) or CMD (mac) keys</a:t>
            </a:r>
          </a:p>
          <a:p>
            <a:r>
              <a:rPr lang="en-US" dirty="0" smtClean="0"/>
              <a:t>Creating one can be done by:</a:t>
            </a:r>
          </a:p>
          <a:p>
            <a:pPr lvl="1"/>
            <a:r>
              <a:rPr lang="en-US" b="1" dirty="0" smtClean="0"/>
              <a:t>$(“#</a:t>
            </a:r>
            <a:r>
              <a:rPr lang="en-US" b="1" dirty="0" err="1" smtClean="0"/>
              <a:t>myDivAgain</a:t>
            </a:r>
            <a:r>
              <a:rPr lang="en-US" b="1" dirty="0" smtClean="0"/>
              <a:t>”).selectable()</a:t>
            </a:r>
            <a:endParaRPr lang="en-US" dirty="0" smtClean="0"/>
          </a:p>
          <a:p>
            <a:r>
              <a:rPr lang="en-US" dirty="0" smtClean="0"/>
              <a:t>Just like all other interactions there are a number of options available (below are a few):</a:t>
            </a:r>
          </a:p>
          <a:p>
            <a:pPr lvl="1"/>
            <a:r>
              <a:rPr lang="en-US" dirty="0" err="1" smtClean="0"/>
              <a:t>appendTo</a:t>
            </a:r>
            <a:r>
              <a:rPr lang="en-US" dirty="0" smtClean="0"/>
              <a:t> – selector providing the element to bind the helper too</a:t>
            </a:r>
          </a:p>
          <a:p>
            <a:pPr lvl="1"/>
            <a:r>
              <a:rPr lang="en-US" dirty="0" err="1" smtClean="0"/>
              <a:t>autoRefresh</a:t>
            </a:r>
            <a:r>
              <a:rPr lang="en-US" dirty="0" smtClean="0"/>
              <a:t> – whether or not to re-calculate each selected </a:t>
            </a:r>
          </a:p>
          <a:p>
            <a:pPr lvl="1"/>
            <a:r>
              <a:rPr lang="en-US" dirty="0" smtClean="0"/>
              <a:t>cancel – blocks the selection before it starts</a:t>
            </a:r>
          </a:p>
          <a:p>
            <a:pPr lvl="1"/>
            <a:r>
              <a:rPr lang="en-US" dirty="0" smtClean="0"/>
              <a:t>delay – wait a number of milliseconds before </a:t>
            </a:r>
          </a:p>
          <a:p>
            <a:r>
              <a:rPr lang="en-US" dirty="0" smtClean="0"/>
              <a:t>More available online at JQuery UI’s documentation site</a:t>
            </a:r>
            <a:endParaRPr lang="en-US" dirty="0"/>
          </a:p>
        </p:txBody>
      </p:sp>
    </p:spTree>
    <p:extLst>
      <p:ext uri="{BB962C8B-B14F-4D97-AF65-F5344CB8AC3E}">
        <p14:creationId xmlns:p14="http://schemas.microsoft.com/office/powerpoint/2010/main" val="6029364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a:t>
            </a:r>
            <a:r>
              <a:rPr lang="en-US" dirty="0" smtClean="0"/>
              <a:t>Styles</a:t>
            </a:r>
            <a:endParaRPr lang="en-US" dirty="0"/>
          </a:p>
        </p:txBody>
      </p:sp>
      <p:sp>
        <p:nvSpPr>
          <p:cNvPr id="3" name="Content Placeholder 2"/>
          <p:cNvSpPr>
            <a:spLocks noGrp="1"/>
          </p:cNvSpPr>
          <p:nvPr>
            <p:ph idx="1"/>
          </p:nvPr>
        </p:nvSpPr>
        <p:spPr/>
        <p:txBody>
          <a:bodyPr/>
          <a:lstStyle/>
          <a:p>
            <a:r>
              <a:rPr lang="en-US" dirty="0" smtClean="0"/>
              <a:t>Just like with all of the other interactions there are certain styles that are applied to objects that are marked as </a:t>
            </a:r>
            <a:r>
              <a:rPr lang="en-US" dirty="0" smtClean="0"/>
              <a:t>selectable</a:t>
            </a:r>
            <a:endParaRPr lang="en-US" dirty="0"/>
          </a:p>
          <a:p>
            <a:pPr lvl="1"/>
            <a:r>
              <a:rPr lang="en-US" dirty="0" err="1" smtClean="0"/>
              <a:t>ui</a:t>
            </a:r>
            <a:r>
              <a:rPr lang="en-US" dirty="0" smtClean="0"/>
              <a:t>-selectable</a:t>
            </a:r>
            <a:endParaRPr lang="en-US" dirty="0" smtClean="0"/>
          </a:p>
          <a:p>
            <a:pPr lvl="1"/>
            <a:r>
              <a:rPr lang="en-US" dirty="0" err="1" smtClean="0"/>
              <a:t>ui</a:t>
            </a:r>
            <a:r>
              <a:rPr lang="en-US" dirty="0" smtClean="0"/>
              <a:t>-selected</a:t>
            </a:r>
          </a:p>
          <a:p>
            <a:pPr lvl="1"/>
            <a:r>
              <a:rPr lang="en-US" dirty="0" err="1" smtClean="0"/>
              <a:t>ui</a:t>
            </a:r>
            <a:r>
              <a:rPr lang="en-US" dirty="0" smtClean="0"/>
              <a:t>-selecting</a:t>
            </a:r>
          </a:p>
          <a:p>
            <a:r>
              <a:rPr lang="en-US" dirty="0" smtClean="0"/>
              <a:t>It is normally a good idea to customize these styles in your app so that you can provide visual feedback to your user. depending on the selection state</a:t>
            </a:r>
          </a:p>
        </p:txBody>
      </p:sp>
    </p:spTree>
    <p:extLst>
      <p:ext uri="{BB962C8B-B14F-4D97-AF65-F5344CB8AC3E}">
        <p14:creationId xmlns:p14="http://schemas.microsoft.com/office/powerpoint/2010/main" val="20393431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a:t>
            </a:r>
            <a:r>
              <a:rPr lang="en-US" dirty="0" smtClean="0"/>
              <a:t>Events</a:t>
            </a:r>
            <a:endParaRPr lang="en-US" dirty="0"/>
          </a:p>
        </p:txBody>
      </p:sp>
      <p:sp>
        <p:nvSpPr>
          <p:cNvPr id="3" name="Content Placeholder 2"/>
          <p:cNvSpPr>
            <a:spLocks noGrp="1"/>
          </p:cNvSpPr>
          <p:nvPr>
            <p:ph idx="1"/>
          </p:nvPr>
        </p:nvSpPr>
        <p:spPr/>
        <p:txBody>
          <a:bodyPr/>
          <a:lstStyle/>
          <a:p>
            <a:r>
              <a:rPr lang="en-US" dirty="0" smtClean="0"/>
              <a:t>You can also assign callback functions to certain actions </a:t>
            </a:r>
            <a:r>
              <a:rPr lang="en-US" smtClean="0"/>
              <a:t>on </a:t>
            </a:r>
            <a:r>
              <a:rPr lang="en-US" smtClean="0"/>
              <a:t>selectable </a:t>
            </a:r>
            <a:r>
              <a:rPr lang="en-US" dirty="0" smtClean="0"/>
              <a:t>events</a:t>
            </a:r>
          </a:p>
          <a:p>
            <a:pPr lvl="1"/>
            <a:r>
              <a:rPr lang="en-US" dirty="0" smtClean="0"/>
              <a:t>create, start, selecting, selected, unselecting, unselected, stop</a:t>
            </a:r>
          </a:p>
          <a:p>
            <a:r>
              <a:rPr lang="en-US" dirty="0" smtClean="0"/>
              <a:t>Each callback receives an event; however, object data varies from event to event</a:t>
            </a:r>
          </a:p>
          <a:p>
            <a:pPr lvl="1"/>
            <a:r>
              <a:rPr lang="en-US" dirty="0" smtClean="0"/>
              <a:t>the selected event would pass a second argument with the selected property that captures the selected element</a:t>
            </a:r>
          </a:p>
        </p:txBody>
      </p:sp>
    </p:spTree>
    <p:extLst>
      <p:ext uri="{BB962C8B-B14F-4D97-AF65-F5344CB8AC3E}">
        <p14:creationId xmlns:p14="http://schemas.microsoft.com/office/powerpoint/2010/main" val="206531076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Selectable </a:t>
            </a:r>
            <a:r>
              <a:rPr lang="en-US" dirty="0" smtClean="0"/>
              <a:t>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1916685"/>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r>
                        <a:rPr lang="en-US" sz="1800" kern="1200" smtClean="0">
                          <a:solidFill>
                            <a:schemeClr val="dk1"/>
                          </a:solidFill>
                          <a:effectLst/>
                          <a:latin typeface="+mn-lt"/>
                          <a:ea typeface="+mn-ea"/>
                          <a:cs typeface="+mn-cs"/>
                        </a:rPr>
                        <a:t>selectable</a:t>
                      </a:r>
                      <a:r>
                        <a:rPr lang="en-US"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a:t>
                      </a:r>
                      <a:r>
                        <a:rPr lang="en-US" smtClean="0"/>
                        <a:t>the </a:t>
                      </a:r>
                      <a:r>
                        <a:rPr lang="en-US" sz="1800" kern="1200" smtClean="0">
                          <a:solidFill>
                            <a:schemeClr val="dk1"/>
                          </a:solidFill>
                          <a:effectLst/>
                          <a:latin typeface="+mn-lt"/>
                          <a:ea typeface="+mn-ea"/>
                          <a:cs typeface="+mn-cs"/>
                        </a:rPr>
                        <a:t>selectable </a:t>
                      </a:r>
                      <a:r>
                        <a:rPr lang="en-US" dirty="0" smtClean="0"/>
                        <a:t>functionality</a:t>
                      </a:r>
                      <a:endParaRPr lang="en-US" dirty="0"/>
                    </a:p>
                  </a:txBody>
                  <a:tcPr/>
                </a:tc>
              </a:tr>
              <a:tr h="370840">
                <a:tc>
                  <a:txBody>
                    <a:bodyPr/>
                    <a:lstStyle/>
                    <a:p>
                      <a:r>
                        <a:rPr lang="en-US" sz="1800" kern="1200" smtClean="0">
                          <a:solidFill>
                            <a:schemeClr val="dk1"/>
                          </a:solidFill>
                          <a:effectLst/>
                          <a:latin typeface="+mn-lt"/>
                          <a:ea typeface="+mn-ea"/>
                          <a:cs typeface="+mn-cs"/>
                        </a:rPr>
                        <a:t>.selectable </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sz="1800" kern="1200" smtClean="0">
                          <a:solidFill>
                            <a:schemeClr val="dk1"/>
                          </a:solidFill>
                          <a:effectLst/>
                          <a:latin typeface="+mn-lt"/>
                          <a:ea typeface="+mn-ea"/>
                          <a:cs typeface="+mn-cs"/>
                        </a:rPr>
                        <a:t>.selectable </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smtClean="0"/>
                        <a:t>.</a:t>
                      </a:r>
                      <a:r>
                        <a:rPr lang="en-US" sz="1800" kern="1200" smtClean="0">
                          <a:solidFill>
                            <a:schemeClr val="dk1"/>
                          </a:solidFill>
                          <a:effectLst/>
                          <a:latin typeface="+mn-lt"/>
                          <a:ea typeface="+mn-ea"/>
                          <a:cs typeface="+mn-cs"/>
                        </a:rPr>
                        <a:t>selectable</a:t>
                      </a:r>
                      <a:r>
                        <a:rPr lang="en-US"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smtClean="0"/>
                        <a:t>.</a:t>
                      </a:r>
                      <a:r>
                        <a:rPr lang="en-US" sz="1800" kern="1200" smtClean="0">
                          <a:solidFill>
                            <a:schemeClr val="dk1"/>
                          </a:solidFill>
                          <a:effectLst/>
                          <a:latin typeface="+mn-lt"/>
                          <a:ea typeface="+mn-ea"/>
                          <a:cs typeface="+mn-cs"/>
                        </a:rPr>
                        <a:t>selectable</a:t>
                      </a:r>
                      <a:r>
                        <a:rPr lang="en-US" smtClean="0"/>
                        <a:t>(“</a:t>
                      </a:r>
                      <a:r>
                        <a:rPr lang="en-US" dirty="0" smtClean="0"/>
                        <a:t>widget”)</a:t>
                      </a:r>
                      <a:endParaRPr lang="en-US" dirty="0"/>
                    </a:p>
                  </a:txBody>
                  <a:tcPr/>
                </a:tc>
                <a:tc>
                  <a:txBody>
                    <a:bodyPr/>
                    <a:lstStyle/>
                    <a:p>
                      <a:r>
                        <a:rPr lang="en-US" dirty="0" smtClean="0"/>
                        <a:t>returns the widget object for </a:t>
                      </a:r>
                      <a:r>
                        <a:rPr lang="en-US" smtClean="0"/>
                        <a:t>the </a:t>
                      </a:r>
                      <a:r>
                        <a:rPr lang="en-US" sz="1800" kern="1200" smtClean="0">
                          <a:solidFill>
                            <a:schemeClr val="dk1"/>
                          </a:solidFill>
                          <a:effectLst/>
                          <a:latin typeface="+mn-lt"/>
                          <a:ea typeface="+mn-ea"/>
                          <a:cs typeface="+mn-cs"/>
                        </a:rPr>
                        <a:t>selectable </a:t>
                      </a:r>
                      <a:endParaRPr lang="en-US" dirty="0" smtClean="0"/>
                    </a:p>
                  </a:txBody>
                  <a:tcPr/>
                </a:tc>
              </a:tr>
              <a:tr h="370840">
                <a:tc>
                  <a:txBody>
                    <a:bodyPr/>
                    <a:lstStyle/>
                    <a:p>
                      <a:r>
                        <a:rPr lang="en-US" smtClean="0"/>
                        <a:t>.</a:t>
                      </a:r>
                      <a:r>
                        <a:rPr lang="en-US" sz="1800" kern="1200" smtClean="0">
                          <a:solidFill>
                            <a:schemeClr val="dk1"/>
                          </a:solidFill>
                          <a:effectLst/>
                          <a:latin typeface="+mn-lt"/>
                          <a:ea typeface="+mn-ea"/>
                          <a:cs typeface="+mn-cs"/>
                        </a:rPr>
                        <a:t>selectable(“</a:t>
                      </a:r>
                      <a:r>
                        <a:rPr lang="en-US" sz="1800" kern="1200" dirty="0" smtClean="0">
                          <a:solidFill>
                            <a:schemeClr val="dk1"/>
                          </a:solidFill>
                          <a:effectLst/>
                          <a:latin typeface="+mn-lt"/>
                          <a:ea typeface="+mn-ea"/>
                          <a:cs typeface="+mn-cs"/>
                        </a:rPr>
                        <a:t>refresh”)</a:t>
                      </a:r>
                      <a:endParaRPr lang="en-US" dirty="0"/>
                    </a:p>
                  </a:txBody>
                  <a:tcPr/>
                </a:tc>
                <a:tc>
                  <a:txBody>
                    <a:bodyPr/>
                    <a:lstStyle/>
                    <a:p>
                      <a:r>
                        <a:rPr lang="en-US" dirty="0" smtClean="0"/>
                        <a:t>recalculates the size and position of selected</a:t>
                      </a:r>
                      <a:r>
                        <a:rPr lang="en-US" baseline="0" dirty="0" smtClean="0"/>
                        <a:t> elements</a:t>
                      </a:r>
                      <a:endParaRPr lang="en-US" dirty="0" smtClean="0"/>
                    </a:p>
                  </a:txBody>
                  <a:tcPr/>
                </a:tc>
              </a:tr>
            </a:tbl>
          </a:graphicData>
        </a:graphic>
      </p:graphicFrame>
    </p:spTree>
    <p:extLst>
      <p:ext uri="{BB962C8B-B14F-4D97-AF65-F5344CB8AC3E}">
        <p14:creationId xmlns:p14="http://schemas.microsoft.com/office/powerpoint/2010/main" val="35800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the Math</a:t>
            </a:r>
            <a:endParaRPr lang="en-US" dirty="0"/>
          </a:p>
        </p:txBody>
      </p:sp>
      <p:sp>
        <p:nvSpPr>
          <p:cNvPr id="3" name="Content Placeholder 2"/>
          <p:cNvSpPr>
            <a:spLocks noGrp="1"/>
          </p:cNvSpPr>
          <p:nvPr>
            <p:ph idx="1"/>
          </p:nvPr>
        </p:nvSpPr>
        <p:spPr/>
        <p:txBody>
          <a:bodyPr/>
          <a:lstStyle/>
          <a:p>
            <a:r>
              <a:rPr lang="en-US" dirty="0" smtClean="0"/>
              <a:t>Addition and subtraction are done by doing the + and – respectively</a:t>
            </a:r>
          </a:p>
          <a:p>
            <a:pPr lvl="1"/>
            <a:r>
              <a:rPr lang="en-US" dirty="0" smtClean="0"/>
              <a:t>Additionally you can use ++ or -- to increment or decrement your value by 1</a:t>
            </a:r>
          </a:p>
          <a:p>
            <a:r>
              <a:rPr lang="en-US" dirty="0" smtClean="0"/>
              <a:t>Multiplication and division are done by using * and / respectively </a:t>
            </a:r>
          </a:p>
          <a:p>
            <a:pPr lvl="1"/>
            <a:r>
              <a:rPr lang="en-US" dirty="0" smtClean="0"/>
              <a:t>Remembering that while you can multiply by 0 you cannot divide by 0 (at least not with real numbers)</a:t>
            </a:r>
          </a:p>
          <a:p>
            <a:r>
              <a:rPr lang="en-US" dirty="0" smtClean="0"/>
              <a:t>Modulus (what’s the remainder when you divide a number by another) is done by using the % keyword</a:t>
            </a:r>
            <a:endParaRPr lang="en-US" dirty="0"/>
          </a:p>
        </p:txBody>
      </p:sp>
    </p:spTree>
    <p:extLst>
      <p:ext uri="{BB962C8B-B14F-4D97-AF65-F5344CB8AC3E}">
        <p14:creationId xmlns:p14="http://schemas.microsoft.com/office/powerpoint/2010/main" val="171978624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Sortables</a:t>
            </a:r>
            <a:endParaRPr lang="en-US" dirty="0"/>
          </a:p>
        </p:txBody>
      </p:sp>
      <p:sp>
        <p:nvSpPr>
          <p:cNvPr id="3" name="Content Placeholder 2"/>
          <p:cNvSpPr>
            <a:spLocks noGrp="1"/>
          </p:cNvSpPr>
          <p:nvPr>
            <p:ph idx="1"/>
          </p:nvPr>
        </p:nvSpPr>
        <p:spPr/>
        <p:txBody>
          <a:bodyPr/>
          <a:lstStyle/>
          <a:p>
            <a:r>
              <a:rPr lang="en-US" dirty="0" err="1" smtClean="0"/>
              <a:t>Sortables</a:t>
            </a:r>
            <a:r>
              <a:rPr lang="en-US" dirty="0" smtClean="0"/>
              <a:t> are a collection of elements that a user can reorder through the use of dragging</a:t>
            </a:r>
          </a:p>
          <a:p>
            <a:r>
              <a:rPr lang="en-US" dirty="0" smtClean="0"/>
              <a:t>You can create a sortable using the following</a:t>
            </a:r>
            <a:r>
              <a:rPr lang="en-US" dirty="0" smtClean="0"/>
              <a:t>:</a:t>
            </a:r>
          </a:p>
          <a:p>
            <a:pPr lvl="1"/>
            <a:r>
              <a:rPr lang="en-US" b="1" dirty="0" smtClean="0"/>
              <a:t>$(“</a:t>
            </a:r>
            <a:r>
              <a:rPr lang="en-US" b="1" dirty="0" err="1" smtClean="0"/>
              <a:t>sortableDiv</a:t>
            </a:r>
            <a:r>
              <a:rPr lang="en-US" b="1" dirty="0" smtClean="0"/>
              <a:t>”).sortable()</a:t>
            </a:r>
          </a:p>
          <a:p>
            <a:r>
              <a:rPr lang="en-US" dirty="0" smtClean="0"/>
              <a:t>Some of the more popular sortable options are</a:t>
            </a:r>
          </a:p>
          <a:p>
            <a:pPr lvl="1"/>
            <a:r>
              <a:rPr lang="en-US" dirty="0" err="1" smtClean="0"/>
              <a:t>appendTo</a:t>
            </a:r>
            <a:r>
              <a:rPr lang="en-US" dirty="0" smtClean="0"/>
              <a:t> – specifies where the helper element get appended when dragging</a:t>
            </a:r>
          </a:p>
          <a:p>
            <a:pPr lvl="1"/>
            <a:r>
              <a:rPr lang="en-US" dirty="0" smtClean="0"/>
              <a:t>axis – constrains </a:t>
            </a:r>
            <a:r>
              <a:rPr lang="en-US" dirty="0"/>
              <a:t>d</a:t>
            </a:r>
            <a:r>
              <a:rPr lang="en-US" dirty="0" smtClean="0"/>
              <a:t>ragging (horizontal | vertical)</a:t>
            </a:r>
          </a:p>
          <a:p>
            <a:pPr lvl="1"/>
            <a:r>
              <a:rPr lang="en-US" dirty="0" smtClean="0"/>
              <a:t>cancel – stop the sorting if an attempt is made to sort given elements</a:t>
            </a:r>
          </a:p>
          <a:p>
            <a:pPr lvl="1"/>
            <a:r>
              <a:rPr lang="en-US" dirty="0" err="1" smtClean="0"/>
              <a:t>connectWith</a:t>
            </a:r>
            <a:r>
              <a:rPr lang="en-US" dirty="0" smtClean="0"/>
              <a:t> – connects one sortable to another</a:t>
            </a:r>
          </a:p>
          <a:p>
            <a:pPr lvl="1"/>
            <a:r>
              <a:rPr lang="en-US" dirty="0" smtClean="0"/>
              <a:t>delay – milliseconds to wait until the start of sorting</a:t>
            </a:r>
          </a:p>
          <a:p>
            <a:pPr lvl="1"/>
            <a:r>
              <a:rPr lang="en-US" dirty="0" err="1" smtClean="0"/>
              <a:t>dropOnEmpty</a:t>
            </a:r>
            <a:r>
              <a:rPr lang="en-US" dirty="0" smtClean="0"/>
              <a:t> – whether or not items can be dropped into empty spaces</a:t>
            </a:r>
          </a:p>
          <a:p>
            <a:r>
              <a:rPr lang="en-US" dirty="0" smtClean="0"/>
              <a:t>More available online via documentation</a:t>
            </a:r>
            <a:endParaRPr lang="en-US" dirty="0" smtClean="0"/>
          </a:p>
          <a:p>
            <a:pPr lvl="1"/>
            <a:endParaRPr lang="en-US" b="1" dirty="0" smtClean="0"/>
          </a:p>
        </p:txBody>
      </p:sp>
    </p:spTree>
    <p:extLst>
      <p:ext uri="{BB962C8B-B14F-4D97-AF65-F5344CB8AC3E}">
        <p14:creationId xmlns:p14="http://schemas.microsoft.com/office/powerpoint/2010/main" val="78231361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Sortable Events</a:t>
            </a:r>
            <a:endParaRPr lang="en-US" dirty="0"/>
          </a:p>
        </p:txBody>
      </p:sp>
      <p:sp>
        <p:nvSpPr>
          <p:cNvPr id="3" name="Content Placeholder 2"/>
          <p:cNvSpPr>
            <a:spLocks noGrp="1"/>
          </p:cNvSpPr>
          <p:nvPr>
            <p:ph idx="1"/>
          </p:nvPr>
        </p:nvSpPr>
        <p:spPr/>
        <p:txBody>
          <a:bodyPr/>
          <a:lstStyle/>
          <a:p>
            <a:r>
              <a:rPr lang="en-US" dirty="0" smtClean="0"/>
              <a:t>Sortable has a number of events available for you to react too</a:t>
            </a:r>
          </a:p>
          <a:p>
            <a:pPr lvl="1"/>
            <a:r>
              <a:rPr lang="en-US" dirty="0" smtClean="0"/>
              <a:t>create, start, stop, change, </a:t>
            </a:r>
            <a:r>
              <a:rPr lang="en-US" dirty="0" err="1" smtClean="0"/>
              <a:t>beforeStop</a:t>
            </a:r>
            <a:r>
              <a:rPr lang="en-US" dirty="0" smtClean="0"/>
              <a:t>, stop, update, receive, remove, over, out, activate, deactivate</a:t>
            </a:r>
          </a:p>
          <a:p>
            <a:r>
              <a:rPr lang="en-US" dirty="0" smtClean="0"/>
              <a:t>Callbacks receive an object in addition to the event that has occurred</a:t>
            </a:r>
            <a:r>
              <a:rPr lang="en-US" dirty="0"/>
              <a:t> </a:t>
            </a:r>
            <a:r>
              <a:rPr lang="en-US" dirty="0" smtClean="0"/>
              <a:t>that has the following keys:</a:t>
            </a:r>
          </a:p>
          <a:p>
            <a:pPr lvl="1"/>
            <a:r>
              <a:rPr lang="en-US" dirty="0" smtClean="0"/>
              <a:t>helper</a:t>
            </a:r>
          </a:p>
          <a:p>
            <a:pPr lvl="1"/>
            <a:r>
              <a:rPr lang="en-US" dirty="0" smtClean="0"/>
              <a:t>position</a:t>
            </a:r>
          </a:p>
          <a:p>
            <a:pPr lvl="1"/>
            <a:r>
              <a:rPr lang="en-US" dirty="0" smtClean="0"/>
              <a:t>offset</a:t>
            </a:r>
          </a:p>
          <a:p>
            <a:pPr lvl="1"/>
            <a:r>
              <a:rPr lang="en-US" dirty="0" smtClean="0"/>
              <a:t>item</a:t>
            </a:r>
          </a:p>
          <a:p>
            <a:pPr lvl="1"/>
            <a:r>
              <a:rPr lang="en-US" dirty="0" smtClean="0"/>
              <a:t>placeholder – if it exists</a:t>
            </a:r>
          </a:p>
          <a:p>
            <a:pPr lvl="1"/>
            <a:r>
              <a:rPr lang="en-US" dirty="0" smtClean="0"/>
              <a:t>sender – if connected </a:t>
            </a:r>
            <a:r>
              <a:rPr lang="en-US" dirty="0" err="1" smtClean="0"/>
              <a:t>sortables</a:t>
            </a:r>
            <a:endParaRPr lang="en-US" dirty="0" smtClean="0"/>
          </a:p>
        </p:txBody>
      </p:sp>
    </p:spTree>
    <p:extLst>
      <p:ext uri="{BB962C8B-B14F-4D97-AF65-F5344CB8AC3E}">
        <p14:creationId xmlns:p14="http://schemas.microsoft.com/office/powerpoint/2010/main" val="20145520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Sortable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5395530"/>
              </p:ext>
            </p:extLst>
          </p:nvPr>
        </p:nvGraphicFramePr>
        <p:xfrm>
          <a:off x="1096963" y="1846263"/>
          <a:ext cx="10058400" cy="370840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sortable</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sortable </a:t>
                      </a:r>
                      <a:r>
                        <a:rPr lang="en-US" dirty="0" smtClean="0"/>
                        <a:t>functionality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.sortable</a:t>
                      </a:r>
                      <a:r>
                        <a:rPr lang="en-US" dirty="0" smtClean="0"/>
                        <a:t>(“</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sz="1800" kern="1200" dirty="0" smtClean="0">
                          <a:solidFill>
                            <a:schemeClr val="dk1"/>
                          </a:solidFill>
                          <a:effectLst/>
                          <a:latin typeface="+mn-lt"/>
                          <a:ea typeface="+mn-ea"/>
                          <a:cs typeface="+mn-cs"/>
                        </a:rPr>
                        <a:t>.sortable</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a:t>
                      </a:r>
                      <a:r>
                        <a:rPr lang="en-US" dirty="0" smtClean="0"/>
                        <a:t>(“</a:t>
                      </a:r>
                      <a:r>
                        <a:rPr lang="en-US" dirty="0" smtClean="0"/>
                        <a:t>widget”)</a:t>
                      </a:r>
                      <a:endParaRPr lang="en-US" dirty="0"/>
                    </a:p>
                  </a:txBody>
                  <a:tcPr/>
                </a:tc>
                <a:tc>
                  <a:txBody>
                    <a:bodyPr/>
                    <a:lstStyle/>
                    <a:p>
                      <a:r>
                        <a:rPr lang="en-US" dirty="0" smtClean="0"/>
                        <a:t>returns the widget object for the </a:t>
                      </a:r>
                      <a:r>
                        <a:rPr lang="en-US" sz="1800" kern="1200" dirty="0" smtClean="0">
                          <a:solidFill>
                            <a:schemeClr val="dk1"/>
                          </a:solidFill>
                          <a:effectLst/>
                          <a:latin typeface="+mn-lt"/>
                          <a:ea typeface="+mn-ea"/>
                          <a:cs typeface="+mn-cs"/>
                        </a:rPr>
                        <a:t>sortable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a:t>
                      </a:r>
                      <a:r>
                        <a:rPr lang="en-US" sz="1800" kern="1200" dirty="0" smtClean="0">
                          <a:solidFill>
                            <a:schemeClr val="dk1"/>
                          </a:solidFill>
                          <a:effectLst/>
                          <a:latin typeface="+mn-lt"/>
                          <a:ea typeface="+mn-ea"/>
                          <a:cs typeface="+mn-cs"/>
                        </a:rPr>
                        <a:t>refresh”)</a:t>
                      </a:r>
                      <a:endParaRPr lang="en-US" dirty="0"/>
                    </a:p>
                  </a:txBody>
                  <a:tcPr/>
                </a:tc>
                <a:tc>
                  <a:txBody>
                    <a:bodyPr/>
                    <a:lstStyle/>
                    <a:p>
                      <a:r>
                        <a:rPr lang="en-US" dirty="0" smtClean="0"/>
                        <a:t>recalculates the size and position of selected</a:t>
                      </a:r>
                      <a:r>
                        <a:rPr lang="en-US" baseline="0" dirty="0" smtClean="0"/>
                        <a:t> elements</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a:t>
                      </a:r>
                      <a:r>
                        <a:rPr lang="en-US" sz="1800" kern="1200" dirty="0" err="1" smtClean="0">
                          <a:solidFill>
                            <a:schemeClr val="dk1"/>
                          </a:solidFill>
                          <a:effectLst/>
                          <a:latin typeface="+mn-lt"/>
                          <a:ea typeface="+mn-ea"/>
                          <a:cs typeface="+mn-cs"/>
                        </a:rPr>
                        <a:t>refreshPositions</a:t>
                      </a:r>
                      <a:r>
                        <a:rPr lang="en-US" sz="1800" kern="1200" dirty="0" smtClean="0">
                          <a:solidFill>
                            <a:schemeClr val="dk1"/>
                          </a:solidFill>
                          <a:effectLst/>
                          <a:latin typeface="+mn-lt"/>
                          <a:ea typeface="+mn-ea"/>
                          <a:cs typeface="+mn-cs"/>
                        </a:rPr>
                        <a:t>”)</a:t>
                      </a:r>
                      <a:endParaRPr lang="en-US" dirty="0"/>
                    </a:p>
                  </a:txBody>
                  <a:tcPr/>
                </a:tc>
                <a:tc>
                  <a:txBody>
                    <a:bodyPr/>
                    <a:lstStyle/>
                    <a:p>
                      <a:r>
                        <a:rPr lang="en-US" dirty="0" smtClean="0"/>
                        <a:t>refresh</a:t>
                      </a:r>
                      <a:r>
                        <a:rPr lang="en-US" baseline="0" dirty="0" smtClean="0"/>
                        <a:t> the cached positions</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sortable(“cancel”)</a:t>
                      </a:r>
                      <a:endParaRPr lang="en-US" dirty="0"/>
                    </a:p>
                  </a:txBody>
                  <a:tcPr/>
                </a:tc>
                <a:tc>
                  <a:txBody>
                    <a:bodyPr/>
                    <a:lstStyle/>
                    <a:p>
                      <a:r>
                        <a:rPr lang="en-US" dirty="0" smtClean="0"/>
                        <a:t>cancel the current sport and</a:t>
                      </a:r>
                      <a:r>
                        <a:rPr lang="en-US" baseline="0" dirty="0" smtClean="0"/>
                        <a:t> revert</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sortable(“</a:t>
                      </a:r>
                      <a:r>
                        <a:rPr lang="en-US" sz="1800" kern="1200" dirty="0" err="1" smtClean="0">
                          <a:solidFill>
                            <a:schemeClr val="dk1"/>
                          </a:solidFill>
                          <a:effectLst/>
                          <a:latin typeface="+mn-lt"/>
                          <a:ea typeface="+mn-ea"/>
                          <a:cs typeface="+mn-cs"/>
                        </a:rPr>
                        <a:t>toArray</a:t>
                      </a:r>
                      <a:r>
                        <a:rPr lang="en-US" sz="1800" kern="1200" dirty="0" smtClean="0">
                          <a:solidFill>
                            <a:schemeClr val="dk1"/>
                          </a:solidFill>
                          <a:effectLst/>
                          <a:latin typeface="+mn-lt"/>
                          <a:ea typeface="+mn-ea"/>
                          <a:cs typeface="+mn-cs"/>
                        </a:rPr>
                        <a:t>”)</a:t>
                      </a:r>
                      <a:endParaRPr lang="en-US" dirty="0"/>
                    </a:p>
                  </a:txBody>
                  <a:tcPr/>
                </a:tc>
                <a:tc>
                  <a:txBody>
                    <a:bodyPr/>
                    <a:lstStyle/>
                    <a:p>
                      <a:r>
                        <a:rPr lang="en-US" dirty="0" smtClean="0"/>
                        <a:t>returns an</a:t>
                      </a:r>
                      <a:r>
                        <a:rPr lang="en-US" baseline="0" dirty="0" smtClean="0"/>
                        <a:t> array with the id values of the items in the list</a:t>
                      </a:r>
                      <a:endParaRPr lang="en-US" dirty="0" smtClean="0"/>
                    </a:p>
                  </a:txBody>
                  <a:tcPr/>
                </a:tc>
              </a:tr>
            </a:tbl>
          </a:graphicData>
        </a:graphic>
      </p:graphicFrame>
    </p:spTree>
    <p:extLst>
      <p:ext uri="{BB962C8B-B14F-4D97-AF65-F5344CB8AC3E}">
        <p14:creationId xmlns:p14="http://schemas.microsoft.com/office/powerpoint/2010/main" val="62365533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Sortable(“serialize”)</a:t>
            </a:r>
            <a:endParaRPr lang="en-US" dirty="0"/>
          </a:p>
        </p:txBody>
      </p:sp>
      <p:sp>
        <p:nvSpPr>
          <p:cNvPr id="3" name="Content Placeholder 2"/>
          <p:cNvSpPr>
            <a:spLocks noGrp="1"/>
          </p:cNvSpPr>
          <p:nvPr>
            <p:ph idx="1"/>
          </p:nvPr>
        </p:nvSpPr>
        <p:spPr/>
        <p:txBody>
          <a:bodyPr/>
          <a:lstStyle/>
          <a:p>
            <a:r>
              <a:rPr lang="en-US" dirty="0" smtClean="0"/>
              <a:t>You can additionally serialize the sortable list into a query string format</a:t>
            </a:r>
          </a:p>
          <a:p>
            <a:pPr lvl="1"/>
            <a:r>
              <a:rPr lang="en-US" dirty="0" smtClean="0"/>
              <a:t>ID values should be in the form</a:t>
            </a:r>
          </a:p>
          <a:p>
            <a:pPr lvl="1"/>
            <a:endParaRPr lang="en-US" dirty="0"/>
          </a:p>
          <a:p>
            <a:r>
              <a:rPr lang="en-US" dirty="0" smtClean="0"/>
              <a:t>You can also pass options to the </a:t>
            </a:r>
            <a:r>
              <a:rPr lang="en-US" dirty="0" err="1" smtClean="0"/>
              <a:t>serializer</a:t>
            </a:r>
            <a:r>
              <a:rPr lang="en-US" dirty="0" smtClean="0"/>
              <a:t>; options include:</a:t>
            </a:r>
          </a:p>
          <a:p>
            <a:pPr lvl="1"/>
            <a:r>
              <a:rPr lang="en-US" dirty="0" smtClean="0"/>
              <a:t>key – will replace the item set name with a value</a:t>
            </a:r>
          </a:p>
          <a:p>
            <a:pPr lvl="1"/>
            <a:r>
              <a:rPr lang="en-US" dirty="0" smtClean="0"/>
              <a:t>attribute – specifies another attribute than ID to use</a:t>
            </a:r>
          </a:p>
          <a:p>
            <a:pPr lvl="1"/>
            <a:r>
              <a:rPr lang="en-US" dirty="0" smtClean="0"/>
              <a:t>expression – will specify a regular expression to use</a:t>
            </a:r>
          </a:p>
        </p:txBody>
      </p:sp>
    </p:spTree>
    <p:extLst>
      <p:ext uri="{BB962C8B-B14F-4D97-AF65-F5344CB8AC3E}">
        <p14:creationId xmlns:p14="http://schemas.microsoft.com/office/powerpoint/2010/main" val="38304247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10</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44558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Interface Components</a:t>
            </a:r>
            <a:endParaRPr lang="en-US" dirty="0"/>
          </a:p>
        </p:txBody>
      </p:sp>
      <p:sp>
        <p:nvSpPr>
          <p:cNvPr id="3" name="Content Placeholder 2"/>
          <p:cNvSpPr>
            <a:spLocks noGrp="1"/>
          </p:cNvSpPr>
          <p:nvPr>
            <p:ph idx="1"/>
          </p:nvPr>
        </p:nvSpPr>
        <p:spPr/>
        <p:txBody>
          <a:bodyPr/>
          <a:lstStyle/>
          <a:p>
            <a:r>
              <a:rPr lang="en-US" dirty="0" smtClean="0"/>
              <a:t>Where’s the UI? </a:t>
            </a:r>
            <a:r>
              <a:rPr lang="en-US" dirty="0" err="1" smtClean="0"/>
              <a:t>Afterall</a:t>
            </a:r>
            <a:r>
              <a:rPr lang="en-US" dirty="0" smtClean="0"/>
              <a:t> the name of the framework is JQuery UI.. </a:t>
            </a:r>
            <a:endParaRPr lang="en-US" dirty="0"/>
          </a:p>
          <a:p>
            <a:r>
              <a:rPr lang="en-US" dirty="0" smtClean="0"/>
              <a:t>As cool as interactions are; the interface components are the real sell of this framework. Over the next slides we’re going to look at some of the plugins that are available inside of JQuery UI</a:t>
            </a:r>
          </a:p>
        </p:txBody>
      </p:sp>
    </p:spTree>
    <p:extLst>
      <p:ext uri="{BB962C8B-B14F-4D97-AF65-F5344CB8AC3E}">
        <p14:creationId xmlns:p14="http://schemas.microsoft.com/office/powerpoint/2010/main" val="20880694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Progressbar</a:t>
            </a:r>
            <a:endParaRPr lang="en-US" dirty="0"/>
          </a:p>
        </p:txBody>
      </p:sp>
      <p:sp>
        <p:nvSpPr>
          <p:cNvPr id="3" name="Content Placeholder 2"/>
          <p:cNvSpPr>
            <a:spLocks noGrp="1"/>
          </p:cNvSpPr>
          <p:nvPr>
            <p:ph idx="1"/>
          </p:nvPr>
        </p:nvSpPr>
        <p:spPr/>
        <p:txBody>
          <a:bodyPr>
            <a:normAutofit/>
          </a:bodyPr>
          <a:lstStyle/>
          <a:p>
            <a:r>
              <a:rPr lang="en-US" dirty="0" smtClean="0"/>
              <a:t>This control is meant to relay a visual status to your user. It is intended for situations where you have transactions that may take a couple of seconds to process and who’s progress an be measured as a percent complete. </a:t>
            </a:r>
          </a:p>
          <a:p>
            <a:pPr lvl="1"/>
            <a:r>
              <a:rPr lang="en-US" dirty="0" err="1" smtClean="0"/>
              <a:t>ie</a:t>
            </a:r>
            <a:r>
              <a:rPr lang="en-US" dirty="0" smtClean="0"/>
              <a:t>. File uploading, downloading; contains a set starting point and completion point</a:t>
            </a:r>
            <a:endParaRPr lang="en-US" dirty="0"/>
          </a:p>
          <a:p>
            <a:r>
              <a:rPr lang="en-US" dirty="0" smtClean="0"/>
              <a:t>As of version 1.10 you can set the value to false and get an indeterminate progress bar which can be transitioned back by setting the value back to a number</a:t>
            </a:r>
            <a:endParaRPr lang="en-US" dirty="0"/>
          </a:p>
          <a:p>
            <a:r>
              <a:rPr lang="en-US" dirty="0" smtClean="0"/>
              <a:t>Setting one up is simple:</a:t>
            </a:r>
          </a:p>
          <a:p>
            <a:pPr marL="292608" lvl="1" indent="0">
              <a:buNone/>
            </a:pPr>
            <a:r>
              <a:rPr lang="en-US" b="1" dirty="0" smtClean="0"/>
              <a:t>$(“#</a:t>
            </a:r>
            <a:r>
              <a:rPr lang="en-US" b="1" dirty="0" err="1" smtClean="0"/>
              <a:t>progressBarDiv</a:t>
            </a:r>
            <a:r>
              <a:rPr lang="en-US" b="1" dirty="0" smtClean="0"/>
              <a:t>”).</a:t>
            </a:r>
            <a:r>
              <a:rPr lang="en-US" b="1" dirty="0" err="1" smtClean="0"/>
              <a:t>progressbar</a:t>
            </a:r>
            <a:r>
              <a:rPr lang="en-US" b="1" dirty="0" smtClean="0"/>
              <a:t>({ value: 58; max 100 });</a:t>
            </a:r>
          </a:p>
          <a:p>
            <a:r>
              <a:rPr lang="en-US" dirty="0" smtClean="0"/>
              <a:t>This will set the progress bar to be 58% complete</a:t>
            </a:r>
          </a:p>
        </p:txBody>
      </p:sp>
    </p:spTree>
    <p:extLst>
      <p:ext uri="{BB962C8B-B14F-4D97-AF65-F5344CB8AC3E}">
        <p14:creationId xmlns:p14="http://schemas.microsoft.com/office/powerpoint/2010/main" val="14117959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Progressbar</a:t>
            </a:r>
            <a:r>
              <a:rPr lang="en-US" dirty="0" smtClean="0"/>
              <a:t> Usage</a:t>
            </a:r>
            <a:endParaRPr lang="en-US" dirty="0"/>
          </a:p>
        </p:txBody>
      </p:sp>
      <p:sp>
        <p:nvSpPr>
          <p:cNvPr id="3" name="Content Placeholder 2"/>
          <p:cNvSpPr>
            <a:spLocks noGrp="1"/>
          </p:cNvSpPr>
          <p:nvPr>
            <p:ph idx="1"/>
          </p:nvPr>
        </p:nvSpPr>
        <p:spPr/>
        <p:txBody>
          <a:bodyPr/>
          <a:lstStyle/>
          <a:p>
            <a:r>
              <a:rPr lang="en-US" dirty="0" smtClean="0"/>
              <a:t>There are only 3 options for the progress bar</a:t>
            </a:r>
          </a:p>
          <a:p>
            <a:pPr lvl="1"/>
            <a:r>
              <a:rPr lang="en-US" dirty="0" smtClean="0"/>
              <a:t>value</a:t>
            </a:r>
          </a:p>
          <a:p>
            <a:pPr lvl="1"/>
            <a:r>
              <a:rPr lang="en-US" dirty="0" smtClean="0"/>
              <a:t>max</a:t>
            </a:r>
          </a:p>
          <a:p>
            <a:pPr lvl="1"/>
            <a:r>
              <a:rPr lang="en-US" dirty="0" smtClean="0"/>
              <a:t>disabled</a:t>
            </a:r>
          </a:p>
          <a:p>
            <a:r>
              <a:rPr lang="en-US" dirty="0" smtClean="0"/>
              <a:t>The progress bar will automatically scale to your container</a:t>
            </a:r>
          </a:p>
          <a:p>
            <a:r>
              <a:rPr lang="en-US" dirty="0" smtClean="0"/>
              <a:t>If you want to modify the look of the progress bar you can manipulate the following </a:t>
            </a:r>
            <a:r>
              <a:rPr lang="en-US" dirty="0" err="1" smtClean="0"/>
              <a:t>css</a:t>
            </a:r>
            <a:r>
              <a:rPr lang="en-US" dirty="0" smtClean="0"/>
              <a:t> classes</a:t>
            </a:r>
          </a:p>
          <a:p>
            <a:pPr lvl="1"/>
            <a:r>
              <a:rPr lang="en-US" dirty="0" err="1" smtClean="0"/>
              <a:t>ui-progressbar</a:t>
            </a:r>
            <a:endParaRPr lang="en-US" dirty="0" smtClean="0"/>
          </a:p>
          <a:p>
            <a:pPr lvl="1"/>
            <a:r>
              <a:rPr lang="en-US" dirty="0" err="1" smtClean="0"/>
              <a:t>ui</a:t>
            </a:r>
            <a:r>
              <a:rPr lang="en-US" dirty="0" smtClean="0"/>
              <a:t>-</a:t>
            </a:r>
            <a:r>
              <a:rPr lang="en-US" dirty="0" err="1" smtClean="0"/>
              <a:t>progressbar</a:t>
            </a:r>
            <a:r>
              <a:rPr lang="en-US" dirty="0" smtClean="0"/>
              <a:t>-value</a:t>
            </a:r>
            <a:endParaRPr lang="en-US" dirty="0"/>
          </a:p>
        </p:txBody>
      </p:sp>
    </p:spTree>
    <p:extLst>
      <p:ext uri="{BB962C8B-B14F-4D97-AF65-F5344CB8AC3E}">
        <p14:creationId xmlns:p14="http://schemas.microsoft.com/office/powerpoint/2010/main" val="10954924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Progressbar</a:t>
            </a:r>
            <a:r>
              <a:rPr lang="en-US" dirty="0" smtClean="0"/>
              <a:t> events</a:t>
            </a:r>
            <a:endParaRPr lang="en-US" dirty="0"/>
          </a:p>
        </p:txBody>
      </p:sp>
      <p:sp>
        <p:nvSpPr>
          <p:cNvPr id="3" name="Content Placeholder 2"/>
          <p:cNvSpPr>
            <a:spLocks noGrp="1"/>
          </p:cNvSpPr>
          <p:nvPr>
            <p:ph idx="1"/>
          </p:nvPr>
        </p:nvSpPr>
        <p:spPr/>
        <p:txBody>
          <a:bodyPr/>
          <a:lstStyle/>
          <a:p>
            <a:r>
              <a:rPr lang="en-US" dirty="0" smtClean="0"/>
              <a:t>Events for the progress bar that you can respond to are:</a:t>
            </a:r>
          </a:p>
          <a:p>
            <a:pPr lvl="1"/>
            <a:r>
              <a:rPr lang="en-US" dirty="0" smtClean="0"/>
              <a:t>create</a:t>
            </a:r>
          </a:p>
          <a:p>
            <a:pPr lvl="1"/>
            <a:r>
              <a:rPr lang="en-US" dirty="0" smtClean="0"/>
              <a:t>change</a:t>
            </a:r>
          </a:p>
          <a:p>
            <a:pPr lvl="1"/>
            <a:r>
              <a:rPr lang="en-US" dirty="0" smtClean="0"/>
              <a:t>complete</a:t>
            </a:r>
          </a:p>
          <a:p>
            <a:r>
              <a:rPr lang="en-US" dirty="0" smtClean="0"/>
              <a:t>The callback function is passed an event and the UI Object. </a:t>
            </a:r>
            <a:endParaRPr lang="en-US" dirty="0"/>
          </a:p>
        </p:txBody>
      </p:sp>
    </p:spTree>
    <p:extLst>
      <p:ext uri="{BB962C8B-B14F-4D97-AF65-F5344CB8AC3E}">
        <p14:creationId xmlns:p14="http://schemas.microsoft.com/office/powerpoint/2010/main" val="87809428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Progressbar</a:t>
            </a:r>
            <a:r>
              <a:rPr lang="en-US" dirty="0" smtClean="0"/>
              <a:t>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316266"/>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err="1" smtClean="0">
                          <a:solidFill>
                            <a:schemeClr val="dk1"/>
                          </a:solidFill>
                          <a:effectLst/>
                          <a:latin typeface="+mn-lt"/>
                          <a:ea typeface="+mn-ea"/>
                          <a:cs typeface="+mn-cs"/>
                        </a:rPr>
                        <a:t>progressbar</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err="1" smtClean="0">
                          <a:solidFill>
                            <a:schemeClr val="dk1"/>
                          </a:solidFill>
                          <a:effectLst/>
                          <a:latin typeface="+mn-lt"/>
                          <a:ea typeface="+mn-ea"/>
                          <a:cs typeface="+mn-cs"/>
                        </a:rPr>
                        <a:t>progressbar</a:t>
                      </a:r>
                      <a:r>
                        <a:rPr lang="en-US" sz="1800" kern="1200" dirty="0" smtClean="0">
                          <a:solidFill>
                            <a:schemeClr val="dk1"/>
                          </a:solidFill>
                          <a:effectLst/>
                          <a:latin typeface="+mn-lt"/>
                          <a:ea typeface="+mn-ea"/>
                          <a:cs typeface="+mn-cs"/>
                        </a:rPr>
                        <a:t>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progressbar</a:t>
                      </a:r>
                      <a:r>
                        <a:rPr lang="en-US" dirty="0" smtClean="0"/>
                        <a:t>(“</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progressbar</a:t>
                      </a:r>
                      <a:r>
                        <a:rPr lang="en-US" dirty="0" smtClean="0"/>
                        <a:t>(“value”, </a:t>
                      </a:r>
                      <a:r>
                        <a:rPr lang="en-US" dirty="0" smtClean="0"/>
                        <a:t>“name”)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err="1" smtClean="0">
                          <a:solidFill>
                            <a:schemeClr val="dk1"/>
                          </a:solidFill>
                          <a:effectLst/>
                          <a:latin typeface="+mn-lt"/>
                          <a:ea typeface="+mn-ea"/>
                          <a:cs typeface="+mn-cs"/>
                        </a:rPr>
                        <a:t>progressbar</a:t>
                      </a:r>
                      <a:r>
                        <a:rPr lang="en-US" dirty="0" smtClean="0"/>
                        <a:t>(“value”, </a:t>
                      </a:r>
                      <a:r>
                        <a:rPr lang="en-US" dirty="0" smtClean="0"/>
                        <a:t>“name”,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err="1" smtClean="0">
                          <a:solidFill>
                            <a:schemeClr val="dk1"/>
                          </a:solidFill>
                          <a:effectLst/>
                          <a:latin typeface="+mn-lt"/>
                          <a:ea typeface="+mn-ea"/>
                          <a:cs typeface="+mn-cs"/>
                        </a:rPr>
                        <a:t>progressbar</a:t>
                      </a:r>
                      <a:r>
                        <a:rPr lang="en-US" dirty="0" smtClean="0"/>
                        <a:t>(“</a:t>
                      </a:r>
                      <a:r>
                        <a:rPr lang="en-US" dirty="0" smtClean="0"/>
                        <a:t>widget”)</a:t>
                      </a:r>
                      <a:endParaRPr lang="en-US" dirty="0"/>
                    </a:p>
                  </a:txBody>
                  <a:tcPr/>
                </a:tc>
                <a:tc>
                  <a:txBody>
                    <a:bodyPr/>
                    <a:lstStyle/>
                    <a:p>
                      <a:r>
                        <a:rPr lang="en-US" dirty="0" smtClean="0"/>
                        <a:t>returns the widget object for the </a:t>
                      </a:r>
                      <a:r>
                        <a:rPr lang="en-US" sz="1800" kern="1200" dirty="0" err="1" smtClean="0">
                          <a:solidFill>
                            <a:schemeClr val="dk1"/>
                          </a:solidFill>
                          <a:effectLst/>
                          <a:latin typeface="+mn-lt"/>
                          <a:ea typeface="+mn-ea"/>
                          <a:cs typeface="+mn-cs"/>
                        </a:rPr>
                        <a:t>progressbar</a:t>
                      </a:r>
                      <a:endParaRPr lang="en-US" dirty="0" smtClean="0"/>
                    </a:p>
                  </a:txBody>
                  <a:tcPr/>
                </a:tc>
              </a:tr>
              <a:tr h="370840">
                <a:tc>
                  <a:txBody>
                    <a:bodyPr/>
                    <a:lstStyle/>
                    <a:p>
                      <a:r>
                        <a:rPr lang="en-US" dirty="0" smtClean="0"/>
                        <a:t>.</a:t>
                      </a:r>
                      <a:r>
                        <a:rPr lang="en-US" sz="1800" kern="1200" dirty="0" err="1" smtClean="0">
                          <a:solidFill>
                            <a:schemeClr val="dk1"/>
                          </a:solidFill>
                          <a:effectLst/>
                          <a:latin typeface="+mn-lt"/>
                          <a:ea typeface="+mn-ea"/>
                          <a:cs typeface="+mn-cs"/>
                        </a:rPr>
                        <a:t>progressbar</a:t>
                      </a:r>
                      <a:r>
                        <a:rPr lang="en-US" sz="1800" kern="1200" dirty="0" smtClean="0">
                          <a:solidFill>
                            <a:schemeClr val="dk1"/>
                          </a:solidFill>
                          <a:effectLst/>
                          <a:latin typeface="+mn-lt"/>
                          <a:ea typeface="+mn-ea"/>
                          <a:cs typeface="+mn-cs"/>
                        </a:rPr>
                        <a:t>(“enable”)</a:t>
                      </a:r>
                      <a:endParaRPr lang="en-US" dirty="0"/>
                    </a:p>
                  </a:txBody>
                  <a:tcPr/>
                </a:tc>
                <a:tc>
                  <a:txBody>
                    <a:bodyPr/>
                    <a:lstStyle/>
                    <a:p>
                      <a:r>
                        <a:rPr lang="en-US" dirty="0" smtClean="0"/>
                        <a:t>enabled the</a:t>
                      </a:r>
                      <a:r>
                        <a:rPr lang="en-US" baseline="0" dirty="0" smtClean="0"/>
                        <a:t> functionality</a:t>
                      </a:r>
                      <a:endParaRPr lang="en-US" dirty="0" smtClean="0"/>
                    </a:p>
                  </a:txBody>
                  <a:tcPr/>
                </a:tc>
              </a:tr>
            </a:tbl>
          </a:graphicData>
        </a:graphic>
      </p:graphicFrame>
    </p:spTree>
    <p:extLst>
      <p:ext uri="{BB962C8B-B14F-4D97-AF65-F5344CB8AC3E}">
        <p14:creationId xmlns:p14="http://schemas.microsoft.com/office/powerpoint/2010/main" val="99029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lstStyle/>
          <a:p>
            <a:r>
              <a:rPr lang="en-US" dirty="0" smtClean="0"/>
              <a:t>Your basic assignment operator is </a:t>
            </a:r>
            <a:r>
              <a:rPr lang="en-US" b="1" dirty="0" smtClean="0"/>
              <a:t>=</a:t>
            </a:r>
            <a:r>
              <a:rPr lang="en-US" dirty="0" smtClean="0"/>
              <a:t> </a:t>
            </a:r>
          </a:p>
          <a:p>
            <a:pPr lvl="1"/>
            <a:r>
              <a:rPr lang="en-US" dirty="0" err="1" smtClean="0"/>
              <a:t>var</a:t>
            </a:r>
            <a:r>
              <a:rPr lang="en-US" dirty="0" smtClean="0"/>
              <a:t> a = 12;</a:t>
            </a:r>
          </a:p>
          <a:p>
            <a:pPr lvl="1"/>
            <a:endParaRPr lang="en-US" dirty="0"/>
          </a:p>
          <a:p>
            <a:r>
              <a:rPr lang="en-US" dirty="0" smtClean="0"/>
              <a:t>JavaScript also has arithmetic based assignments</a:t>
            </a:r>
          </a:p>
          <a:p>
            <a:pPr lvl="1"/>
            <a:r>
              <a:rPr lang="en-US" dirty="0" smtClean="0"/>
              <a:t>a += 3; (a = a + 3)</a:t>
            </a:r>
          </a:p>
          <a:p>
            <a:pPr lvl="1"/>
            <a:r>
              <a:rPr lang="en-US" dirty="0" smtClean="0"/>
              <a:t>a -= 3; (a = a - 3)</a:t>
            </a:r>
          </a:p>
          <a:p>
            <a:pPr lvl="1"/>
            <a:r>
              <a:rPr lang="en-US" dirty="0" smtClean="0"/>
              <a:t>a *=  3;( a = a * 3)</a:t>
            </a:r>
          </a:p>
          <a:p>
            <a:pPr lvl="1"/>
            <a:r>
              <a:rPr lang="en-US" dirty="0" smtClean="0"/>
              <a:t>a /= 3; (a = a / 3)</a:t>
            </a:r>
          </a:p>
          <a:p>
            <a:pPr lvl="1"/>
            <a:r>
              <a:rPr lang="en-US" dirty="0" smtClean="0"/>
              <a:t>a %= 3; (a = a % 3)</a:t>
            </a:r>
            <a:endParaRPr lang="en-US" dirty="0"/>
          </a:p>
        </p:txBody>
      </p:sp>
    </p:spTree>
    <p:extLst>
      <p:ext uri="{BB962C8B-B14F-4D97-AF65-F5344CB8AC3E}">
        <p14:creationId xmlns:p14="http://schemas.microsoft.com/office/powerpoint/2010/main" val="2024653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a:t>
            </a:r>
            <a:endParaRPr lang="en-US" dirty="0"/>
          </a:p>
        </p:txBody>
      </p:sp>
      <p:sp>
        <p:nvSpPr>
          <p:cNvPr id="3" name="Content Placeholder 2"/>
          <p:cNvSpPr>
            <a:spLocks noGrp="1"/>
          </p:cNvSpPr>
          <p:nvPr>
            <p:ph idx="1"/>
          </p:nvPr>
        </p:nvSpPr>
        <p:spPr/>
        <p:txBody>
          <a:bodyPr/>
          <a:lstStyle/>
          <a:p>
            <a:r>
              <a:rPr lang="en-US" dirty="0" smtClean="0"/>
              <a:t>The Slider will enable you to select a value by moving an bar across a line to a certain point</a:t>
            </a:r>
          </a:p>
          <a:p>
            <a:r>
              <a:rPr lang="en-US" dirty="0" smtClean="0"/>
              <a:t>Setup is:</a:t>
            </a:r>
          </a:p>
          <a:p>
            <a:pPr lvl="1"/>
            <a:r>
              <a:rPr lang="en-US" b="1" dirty="0" smtClean="0"/>
              <a:t>$(“#</a:t>
            </a:r>
            <a:r>
              <a:rPr lang="en-US" b="1" dirty="0" err="1" smtClean="0"/>
              <a:t>slideDiv</a:t>
            </a:r>
            <a:r>
              <a:rPr lang="en-US" b="1" dirty="0"/>
              <a:t>”). slider()</a:t>
            </a:r>
            <a:endParaRPr lang="en-US" b="1" dirty="0" smtClean="0"/>
          </a:p>
          <a:p>
            <a:r>
              <a:rPr lang="en-US" dirty="0" smtClean="0"/>
              <a:t>The slider has a more options than the progress bar</a:t>
            </a:r>
            <a:r>
              <a:rPr lang="en-US" dirty="0"/>
              <a:t> </a:t>
            </a:r>
            <a:r>
              <a:rPr lang="en-US" dirty="0" smtClean="0"/>
              <a:t>some of them are:</a:t>
            </a:r>
          </a:p>
          <a:p>
            <a:pPr lvl="1"/>
            <a:r>
              <a:rPr lang="en-US" dirty="0" smtClean="0"/>
              <a:t>animate – whether or not to animate the handle move when the groove is clicked</a:t>
            </a:r>
          </a:p>
          <a:p>
            <a:pPr lvl="1"/>
            <a:r>
              <a:rPr lang="en-US" dirty="0" smtClean="0"/>
              <a:t>disabled – whether or not it should be disabled</a:t>
            </a:r>
          </a:p>
          <a:p>
            <a:pPr lvl="1"/>
            <a:r>
              <a:rPr lang="en-US" dirty="0" smtClean="0"/>
              <a:t>max – the upper bound</a:t>
            </a:r>
          </a:p>
          <a:p>
            <a:pPr lvl="1"/>
            <a:r>
              <a:rPr lang="en-US" dirty="0" smtClean="0"/>
              <a:t>min – the lower bound</a:t>
            </a:r>
          </a:p>
          <a:p>
            <a:pPr lvl="1"/>
            <a:r>
              <a:rPr lang="en-US" dirty="0" smtClean="0"/>
              <a:t>orientation – (horizontal | vertical)</a:t>
            </a:r>
          </a:p>
          <a:p>
            <a:pPr lvl="1"/>
            <a:r>
              <a:rPr lang="en-US" dirty="0" smtClean="0"/>
              <a:t>step – how the slider should be incremented</a:t>
            </a:r>
          </a:p>
          <a:p>
            <a:pPr lvl="1"/>
            <a:r>
              <a:rPr lang="en-US" dirty="0" smtClean="0"/>
              <a:t>value – the current selected value of the slider</a:t>
            </a:r>
          </a:p>
        </p:txBody>
      </p:sp>
    </p:spTree>
    <p:extLst>
      <p:ext uri="{BB962C8B-B14F-4D97-AF65-F5344CB8AC3E}">
        <p14:creationId xmlns:p14="http://schemas.microsoft.com/office/powerpoint/2010/main" val="18402779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Styles</a:t>
            </a:r>
            <a:endParaRPr lang="en-US" dirty="0"/>
          </a:p>
        </p:txBody>
      </p:sp>
      <p:sp>
        <p:nvSpPr>
          <p:cNvPr id="3" name="Content Placeholder 2"/>
          <p:cNvSpPr>
            <a:spLocks noGrp="1"/>
          </p:cNvSpPr>
          <p:nvPr>
            <p:ph idx="1"/>
          </p:nvPr>
        </p:nvSpPr>
        <p:spPr/>
        <p:txBody>
          <a:bodyPr/>
          <a:lstStyle/>
          <a:p>
            <a:r>
              <a:rPr lang="en-US" dirty="0" smtClean="0"/>
              <a:t>You can alter the appears of a slider in </a:t>
            </a:r>
            <a:r>
              <a:rPr lang="en-US" dirty="0" err="1" smtClean="0"/>
              <a:t>css</a:t>
            </a:r>
            <a:r>
              <a:rPr lang="en-US" dirty="0" smtClean="0"/>
              <a:t> by changing the following classes:</a:t>
            </a:r>
          </a:p>
          <a:p>
            <a:pPr lvl="1"/>
            <a:r>
              <a:rPr lang="en-US" dirty="0" err="1" smtClean="0"/>
              <a:t>ui</a:t>
            </a:r>
            <a:r>
              <a:rPr lang="en-US" dirty="0" smtClean="0"/>
              <a:t>-slider</a:t>
            </a:r>
          </a:p>
          <a:p>
            <a:pPr lvl="1"/>
            <a:r>
              <a:rPr lang="en-US" dirty="0" err="1" smtClean="0"/>
              <a:t>ui</a:t>
            </a:r>
            <a:r>
              <a:rPr lang="en-US" dirty="0" smtClean="0"/>
              <a:t>-slider-horizontal</a:t>
            </a:r>
          </a:p>
          <a:p>
            <a:pPr lvl="1"/>
            <a:r>
              <a:rPr lang="en-US" dirty="0" err="1" smtClean="0"/>
              <a:t>ui</a:t>
            </a:r>
            <a:r>
              <a:rPr lang="en-US" dirty="0" smtClean="0"/>
              <a:t>-slider-vertical</a:t>
            </a:r>
          </a:p>
          <a:p>
            <a:pPr lvl="1"/>
            <a:r>
              <a:rPr lang="en-US" dirty="0" err="1" smtClean="0"/>
              <a:t>ui</a:t>
            </a:r>
            <a:r>
              <a:rPr lang="en-US" dirty="0" smtClean="0"/>
              <a:t>-slider-handle</a:t>
            </a:r>
          </a:p>
          <a:p>
            <a:pPr lvl="1"/>
            <a:endParaRPr lang="en-US" dirty="0"/>
          </a:p>
          <a:p>
            <a:pPr lvl="1"/>
            <a:endParaRPr lang="en-US" dirty="0"/>
          </a:p>
        </p:txBody>
      </p:sp>
    </p:spTree>
    <p:extLst>
      <p:ext uri="{BB962C8B-B14F-4D97-AF65-F5344CB8AC3E}">
        <p14:creationId xmlns:p14="http://schemas.microsoft.com/office/powerpoint/2010/main" val="155742778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Events</a:t>
            </a:r>
            <a:endParaRPr lang="en-US" dirty="0"/>
          </a:p>
        </p:txBody>
      </p:sp>
      <p:sp>
        <p:nvSpPr>
          <p:cNvPr id="3" name="Content Placeholder 2"/>
          <p:cNvSpPr>
            <a:spLocks noGrp="1"/>
          </p:cNvSpPr>
          <p:nvPr>
            <p:ph idx="1"/>
          </p:nvPr>
        </p:nvSpPr>
        <p:spPr/>
        <p:txBody>
          <a:bodyPr/>
          <a:lstStyle/>
          <a:p>
            <a:r>
              <a:rPr lang="en-US" dirty="0" smtClean="0"/>
              <a:t>You may define callbacks that respond to the following events:</a:t>
            </a:r>
          </a:p>
          <a:p>
            <a:pPr lvl="1"/>
            <a:r>
              <a:rPr lang="en-US" dirty="0" smtClean="0"/>
              <a:t>create, start, slide, change, stop</a:t>
            </a:r>
          </a:p>
          <a:p>
            <a:r>
              <a:rPr lang="en-US" dirty="0" smtClean="0"/>
              <a:t>The callbacks each accept an object that is the event as well as an object that provides context about the slider. </a:t>
            </a:r>
          </a:p>
          <a:p>
            <a:pPr lvl="1"/>
            <a:r>
              <a:rPr lang="en-US" dirty="0" smtClean="0"/>
              <a:t>handle – the current handle that is being changed</a:t>
            </a:r>
          </a:p>
          <a:p>
            <a:pPr lvl="1"/>
            <a:r>
              <a:rPr lang="en-US" dirty="0" smtClean="0"/>
              <a:t>value – the current value of the handle (where it is at in the slider)</a:t>
            </a:r>
            <a:endParaRPr lang="en-US" dirty="0"/>
          </a:p>
        </p:txBody>
      </p:sp>
    </p:spTree>
    <p:extLst>
      <p:ext uri="{BB962C8B-B14F-4D97-AF65-F5344CB8AC3E}">
        <p14:creationId xmlns:p14="http://schemas.microsoft.com/office/powerpoint/2010/main" val="201465001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7124599"/>
              </p:ext>
            </p:extLst>
          </p:nvPr>
        </p:nvGraphicFramePr>
        <p:xfrm>
          <a:off x="1096963" y="1846263"/>
          <a:ext cx="10058400" cy="333756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slider</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slider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.slider</a:t>
                      </a:r>
                      <a:r>
                        <a:rPr lang="en-US" dirty="0" smtClean="0"/>
                        <a:t>(“</a:t>
                      </a:r>
                      <a:r>
                        <a:rPr lang="en-US" dirty="0" smtClean="0"/>
                        <a:t>disable”)</a:t>
                      </a:r>
                      <a:endParaRPr lang="en-US" dirty="0"/>
                    </a:p>
                  </a:txBody>
                  <a:tcPr/>
                </a:tc>
                <a:tc>
                  <a:txBody>
                    <a:bodyPr/>
                    <a:lstStyle/>
                    <a:p>
                      <a:r>
                        <a:rPr lang="en-US" dirty="0" smtClean="0"/>
                        <a:t>disabled the functionality</a:t>
                      </a:r>
                    </a:p>
                  </a:txBody>
                  <a:tcPr/>
                </a:tc>
              </a:tr>
              <a:tr h="370840">
                <a:tc>
                  <a:txBody>
                    <a:bodyPr/>
                    <a:lstStyle/>
                    <a:p>
                      <a:r>
                        <a:rPr lang="en-US" sz="1800" kern="1200" dirty="0" smtClean="0">
                          <a:solidFill>
                            <a:schemeClr val="dk1"/>
                          </a:solidFill>
                          <a:effectLst/>
                          <a:latin typeface="+mn-lt"/>
                          <a:ea typeface="+mn-ea"/>
                          <a:cs typeface="+mn-cs"/>
                        </a:rPr>
                        <a:t>.slider</a:t>
                      </a:r>
                      <a:r>
                        <a:rPr lang="en-US" dirty="0" smtClean="0"/>
                        <a:t>(“option”, </a:t>
                      </a:r>
                      <a:r>
                        <a:rPr lang="en-US" dirty="0" smtClean="0"/>
                        <a:t>“name”)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slider</a:t>
                      </a:r>
                      <a:r>
                        <a:rPr lang="en-US" dirty="0" smtClean="0"/>
                        <a:t>(“option”, </a:t>
                      </a:r>
                      <a:r>
                        <a:rPr lang="en-US" dirty="0" smtClean="0"/>
                        <a:t>“name”,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slider</a:t>
                      </a:r>
                      <a:r>
                        <a:rPr lang="en-US" dirty="0" smtClean="0"/>
                        <a:t>(“</a:t>
                      </a:r>
                      <a:r>
                        <a:rPr lang="en-US" dirty="0" smtClean="0"/>
                        <a:t>widget”)</a:t>
                      </a:r>
                      <a:endParaRPr lang="en-US" dirty="0"/>
                    </a:p>
                  </a:txBody>
                  <a:tcPr/>
                </a:tc>
                <a:tc>
                  <a:txBody>
                    <a:bodyPr/>
                    <a:lstStyle/>
                    <a:p>
                      <a:r>
                        <a:rPr lang="en-US" dirty="0" smtClean="0"/>
                        <a:t>returns the widget object for the </a:t>
                      </a:r>
                      <a:r>
                        <a:rPr lang="en-US" sz="1800" kern="1200" dirty="0" smtClean="0">
                          <a:solidFill>
                            <a:schemeClr val="dk1"/>
                          </a:solidFill>
                          <a:effectLst/>
                          <a:latin typeface="+mn-lt"/>
                          <a:ea typeface="+mn-ea"/>
                          <a:cs typeface="+mn-cs"/>
                        </a:rPr>
                        <a:t>slider</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slider(“enable”)</a:t>
                      </a:r>
                      <a:endParaRPr lang="en-US" dirty="0"/>
                    </a:p>
                  </a:txBody>
                  <a:tcPr/>
                </a:tc>
                <a:tc>
                  <a:txBody>
                    <a:bodyPr/>
                    <a:lstStyle/>
                    <a:p>
                      <a:r>
                        <a:rPr lang="en-US" dirty="0" smtClean="0"/>
                        <a:t>enabled the</a:t>
                      </a:r>
                      <a:r>
                        <a:rPr lang="en-US" baseline="0" dirty="0" smtClean="0"/>
                        <a:t> functionality</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.slider</a:t>
                      </a:r>
                      <a:r>
                        <a:rPr lang="en-US" dirty="0" smtClean="0"/>
                        <a:t>(“value”, </a:t>
                      </a:r>
                      <a:r>
                        <a:rPr lang="en-US" dirty="0" err="1" smtClean="0"/>
                        <a:t>new_value</a:t>
                      </a:r>
                      <a:r>
                        <a:rPr lang="en-US" dirty="0" smtClean="0"/>
                        <a:t>)</a:t>
                      </a:r>
                    </a:p>
                  </a:txBody>
                  <a:tcPr/>
                </a:tc>
                <a:tc>
                  <a:txBody>
                    <a:bodyPr/>
                    <a:lstStyle/>
                    <a:p>
                      <a:r>
                        <a:rPr lang="en-US" dirty="0" smtClean="0"/>
                        <a:t>Set the</a:t>
                      </a:r>
                      <a:r>
                        <a:rPr lang="en-US" baseline="0" dirty="0" smtClean="0"/>
                        <a:t> slider to a new value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.slider(“value”, index, </a:t>
                      </a:r>
                      <a:r>
                        <a:rPr lang="en-US" dirty="0" err="1" smtClean="0"/>
                        <a:t>new_value</a:t>
                      </a:r>
                      <a:r>
                        <a:rPr lang="en-US" dirty="0" smtClean="0"/>
                        <a:t>)</a:t>
                      </a:r>
                    </a:p>
                  </a:txBody>
                  <a:tcPr/>
                </a:tc>
                <a:tc>
                  <a:txBody>
                    <a:bodyPr/>
                    <a:lstStyle/>
                    <a:p>
                      <a:r>
                        <a:rPr lang="en-US" dirty="0" smtClean="0"/>
                        <a:t>Sets the value for a handle if you have multiple sliders</a:t>
                      </a:r>
                      <a:endParaRPr lang="en-US" dirty="0" smtClean="0"/>
                    </a:p>
                  </a:txBody>
                  <a:tcPr/>
                </a:tc>
              </a:tr>
            </a:tbl>
          </a:graphicData>
        </a:graphic>
      </p:graphicFrame>
    </p:spTree>
    <p:extLst>
      <p:ext uri="{BB962C8B-B14F-4D97-AF65-F5344CB8AC3E}">
        <p14:creationId xmlns:p14="http://schemas.microsoft.com/office/powerpoint/2010/main" val="8596473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Datepicker</a:t>
            </a:r>
            <a:endParaRPr lang="en-US" dirty="0"/>
          </a:p>
        </p:txBody>
      </p:sp>
      <p:sp>
        <p:nvSpPr>
          <p:cNvPr id="3" name="Content Placeholder 2"/>
          <p:cNvSpPr>
            <a:spLocks noGrp="1"/>
          </p:cNvSpPr>
          <p:nvPr>
            <p:ph idx="1"/>
          </p:nvPr>
        </p:nvSpPr>
        <p:spPr/>
        <p:txBody>
          <a:bodyPr/>
          <a:lstStyle/>
          <a:p>
            <a:r>
              <a:rPr lang="en-US" dirty="0" smtClean="0"/>
              <a:t>One of the most widely use components of JQuery UI is the </a:t>
            </a:r>
            <a:r>
              <a:rPr lang="en-US" dirty="0" err="1" smtClean="0"/>
              <a:t>datepicker</a:t>
            </a:r>
            <a:r>
              <a:rPr lang="en-US" dirty="0" smtClean="0"/>
              <a:t>. It is insanely customizable and can do a number of different things. </a:t>
            </a:r>
          </a:p>
          <a:p>
            <a:r>
              <a:rPr lang="en-US" dirty="0" smtClean="0"/>
              <a:t>You can create a basic date picker:</a:t>
            </a:r>
          </a:p>
          <a:p>
            <a:pPr lvl="1"/>
            <a:r>
              <a:rPr lang="en-US" b="1" dirty="0" smtClean="0"/>
              <a:t>$(“#</a:t>
            </a:r>
            <a:r>
              <a:rPr lang="en-US" b="1" dirty="0" err="1" smtClean="0"/>
              <a:t>datefield</a:t>
            </a:r>
            <a:r>
              <a:rPr lang="en-US" b="1" dirty="0" smtClean="0"/>
              <a:t>”).</a:t>
            </a:r>
            <a:r>
              <a:rPr lang="en-US" b="1" dirty="0" err="1" smtClean="0"/>
              <a:t>datepicker</a:t>
            </a:r>
            <a:r>
              <a:rPr lang="en-US" b="1" dirty="0" smtClean="0"/>
              <a:t>()</a:t>
            </a:r>
            <a:endParaRPr lang="en-US" dirty="0" smtClean="0"/>
          </a:p>
          <a:p>
            <a:r>
              <a:rPr lang="en-US" dirty="0" smtClean="0"/>
              <a:t>The date picker has a number of different options available. Some of the more popular ones are:</a:t>
            </a:r>
          </a:p>
          <a:p>
            <a:pPr lvl="1"/>
            <a:r>
              <a:rPr lang="en-US" dirty="0" smtClean="0"/>
              <a:t>duration – how long it should take for the calendar animation to show</a:t>
            </a:r>
          </a:p>
          <a:p>
            <a:pPr lvl="1"/>
            <a:r>
              <a:rPr lang="en-US" dirty="0" err="1" smtClean="0"/>
              <a:t>defaultDate</a:t>
            </a:r>
            <a:r>
              <a:rPr lang="en-US" dirty="0" smtClean="0"/>
              <a:t> - the date to show when the calendar is launched</a:t>
            </a:r>
          </a:p>
          <a:p>
            <a:pPr lvl="1"/>
            <a:r>
              <a:rPr lang="en-US" dirty="0" err="1" smtClean="0"/>
              <a:t>dateFormat</a:t>
            </a:r>
            <a:r>
              <a:rPr lang="en-US" dirty="0" smtClean="0"/>
              <a:t> - how dates should be parsed and set</a:t>
            </a:r>
          </a:p>
          <a:p>
            <a:pPr lvl="1"/>
            <a:r>
              <a:rPr lang="en-US" dirty="0" err="1" smtClean="0"/>
              <a:t>maxDate</a:t>
            </a:r>
            <a:r>
              <a:rPr lang="en-US" dirty="0" smtClean="0"/>
              <a:t> – the farthest date the calendar should allow</a:t>
            </a:r>
          </a:p>
          <a:p>
            <a:pPr lvl="1"/>
            <a:r>
              <a:rPr lang="en-US" dirty="0" err="1" smtClean="0"/>
              <a:t>minDate</a:t>
            </a:r>
            <a:r>
              <a:rPr lang="en-US" dirty="0" smtClean="0"/>
              <a:t> – the earliest date the calendar should allow</a:t>
            </a:r>
          </a:p>
          <a:p>
            <a:r>
              <a:rPr lang="en-US" dirty="0" smtClean="0"/>
              <a:t>Many more available in online documentation.</a:t>
            </a:r>
            <a:endParaRPr lang="en-US" dirty="0"/>
          </a:p>
        </p:txBody>
      </p:sp>
    </p:spTree>
    <p:extLst>
      <p:ext uri="{BB962C8B-B14F-4D97-AF65-F5344CB8AC3E}">
        <p14:creationId xmlns:p14="http://schemas.microsoft.com/office/powerpoint/2010/main" val="189887986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Datepicker</a:t>
            </a:r>
            <a:r>
              <a:rPr lang="en-US" dirty="0" smtClean="0"/>
              <a:t> Events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datepicker</a:t>
            </a:r>
            <a:r>
              <a:rPr lang="en-US" dirty="0" smtClean="0"/>
              <a:t> (like all ones before it) has some events that you can respond to</a:t>
            </a:r>
          </a:p>
          <a:p>
            <a:pPr lvl="1"/>
            <a:r>
              <a:rPr lang="en-US" dirty="0" err="1" smtClean="0"/>
              <a:t>beforeShow</a:t>
            </a:r>
            <a:r>
              <a:rPr lang="en-US" dirty="0" smtClean="0"/>
              <a:t>, </a:t>
            </a:r>
            <a:r>
              <a:rPr lang="en-US" dirty="0" err="1" smtClean="0"/>
              <a:t>beforeShowDay</a:t>
            </a:r>
            <a:r>
              <a:rPr lang="en-US" dirty="0" smtClean="0"/>
              <a:t>, </a:t>
            </a:r>
            <a:r>
              <a:rPr lang="en-US" dirty="0" err="1" smtClean="0"/>
              <a:t>onChangeMonthYear</a:t>
            </a:r>
            <a:r>
              <a:rPr lang="en-US" dirty="0" smtClean="0"/>
              <a:t>, </a:t>
            </a:r>
            <a:r>
              <a:rPr lang="en-US" dirty="0" err="1" smtClean="0"/>
              <a:t>onClose</a:t>
            </a:r>
            <a:r>
              <a:rPr lang="en-US" dirty="0" smtClean="0"/>
              <a:t>, </a:t>
            </a:r>
            <a:r>
              <a:rPr lang="en-US" dirty="0" err="1" smtClean="0"/>
              <a:t>onSelect</a:t>
            </a:r>
            <a:endParaRPr lang="en-US" dirty="0" smtClean="0"/>
          </a:p>
          <a:p>
            <a:pPr lvl="1"/>
            <a:endParaRPr lang="en-US" dirty="0"/>
          </a:p>
          <a:p>
            <a:r>
              <a:rPr lang="en-US" dirty="0" smtClean="0"/>
              <a:t>Whenever these are raised your callback will receive the following arguments</a:t>
            </a:r>
          </a:p>
          <a:p>
            <a:pPr lvl="1"/>
            <a:r>
              <a:rPr lang="en-US" dirty="0" smtClean="0"/>
              <a:t>selected date – the value of the picker</a:t>
            </a:r>
          </a:p>
          <a:p>
            <a:pPr lvl="1"/>
            <a:r>
              <a:rPr lang="en-US" dirty="0" smtClean="0"/>
              <a:t>instance – the instance of the date picker control</a:t>
            </a:r>
            <a:endParaRPr lang="en-US" dirty="0"/>
          </a:p>
        </p:txBody>
      </p:sp>
    </p:spTree>
    <p:extLst>
      <p:ext uri="{BB962C8B-B14F-4D97-AF65-F5344CB8AC3E}">
        <p14:creationId xmlns:p14="http://schemas.microsoft.com/office/powerpoint/2010/main" val="10662504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Datepicker</a:t>
            </a:r>
            <a:r>
              <a:rPr lang="en-US" dirty="0" smtClean="0"/>
              <a:t>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2476189"/>
              </p:ext>
            </p:extLst>
          </p:nvPr>
        </p:nvGraphicFramePr>
        <p:xfrm>
          <a:off x="1096963" y="1846263"/>
          <a:ext cx="10058400" cy="286512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err="1" smtClean="0">
                          <a:solidFill>
                            <a:schemeClr val="dk1"/>
                          </a:solidFill>
                          <a:effectLst/>
                          <a:latin typeface="+mn-lt"/>
                          <a:ea typeface="+mn-ea"/>
                          <a:cs typeface="+mn-cs"/>
                        </a:rPr>
                        <a:t>datepicker</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err="1" smtClean="0">
                          <a:solidFill>
                            <a:schemeClr val="dk1"/>
                          </a:solidFill>
                          <a:effectLst/>
                          <a:latin typeface="+mn-lt"/>
                          <a:ea typeface="+mn-ea"/>
                          <a:cs typeface="+mn-cs"/>
                        </a:rPr>
                        <a:t>datepicker</a:t>
                      </a:r>
                      <a:r>
                        <a:rPr lang="en-US" sz="1800" kern="1200" baseline="0" dirty="0" smtClean="0">
                          <a:solidFill>
                            <a:schemeClr val="dk1"/>
                          </a:solidFill>
                          <a:effectLst/>
                          <a:latin typeface="+mn-lt"/>
                          <a:ea typeface="+mn-ea"/>
                          <a:cs typeface="+mn-cs"/>
                        </a:rPr>
                        <a:t>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datepicker</a:t>
                      </a:r>
                      <a:r>
                        <a:rPr lang="en-US" dirty="0" smtClean="0"/>
                        <a:t>(“show”)</a:t>
                      </a:r>
                      <a:endParaRPr lang="en-US" dirty="0"/>
                    </a:p>
                  </a:txBody>
                  <a:tcPr/>
                </a:tc>
                <a:tc>
                  <a:txBody>
                    <a:bodyPr/>
                    <a:lstStyle/>
                    <a:p>
                      <a:r>
                        <a:rPr lang="en-US" dirty="0" smtClean="0"/>
                        <a:t>Show</a:t>
                      </a:r>
                      <a:r>
                        <a:rPr lang="en-US" baseline="0" dirty="0" smtClean="0"/>
                        <a:t> the picker</a:t>
                      </a:r>
                      <a:endParaRPr lang="en-US" dirty="0" smtClean="0"/>
                    </a:p>
                  </a:txBody>
                  <a:tcPr/>
                </a:tc>
              </a:tr>
              <a:tr h="370840">
                <a:tc>
                  <a:txBody>
                    <a:bodyPr/>
                    <a:lstStyle/>
                    <a:p>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datepicker</a:t>
                      </a:r>
                      <a:r>
                        <a:rPr lang="en-US" dirty="0" smtClean="0"/>
                        <a:t>(“</a:t>
                      </a:r>
                      <a:r>
                        <a:rPr lang="en-US" dirty="0" err="1" smtClean="0"/>
                        <a:t>setDate</a:t>
                      </a:r>
                      <a:r>
                        <a:rPr lang="en-US" dirty="0" smtClean="0"/>
                        <a:t>”, value)</a:t>
                      </a:r>
                      <a:endParaRPr lang="en-US" dirty="0"/>
                    </a:p>
                  </a:txBody>
                  <a:tcPr/>
                </a:tc>
                <a:tc>
                  <a:txBody>
                    <a:bodyPr/>
                    <a:lstStyle/>
                    <a:p>
                      <a:r>
                        <a:rPr lang="en-US" dirty="0" smtClean="0"/>
                        <a:t>Sets the picker to a given date</a:t>
                      </a:r>
                      <a:endParaRPr lang="en-US" dirty="0" smtClean="0"/>
                    </a:p>
                  </a:txBody>
                  <a:tcPr/>
                </a:tc>
              </a:tr>
              <a:tr h="370840">
                <a:tc>
                  <a:txBody>
                    <a:bodyPr/>
                    <a:lstStyle/>
                    <a:p>
                      <a:r>
                        <a:rPr lang="en-US" dirty="0" smtClean="0"/>
                        <a:t>.</a:t>
                      </a:r>
                      <a:r>
                        <a:rPr lang="en-US" sz="1800" kern="1200" dirty="0" err="1" smtClean="0">
                          <a:solidFill>
                            <a:schemeClr val="dk1"/>
                          </a:solidFill>
                          <a:effectLst/>
                          <a:latin typeface="+mn-lt"/>
                          <a:ea typeface="+mn-ea"/>
                          <a:cs typeface="+mn-cs"/>
                        </a:rPr>
                        <a:t>datepicker</a:t>
                      </a:r>
                      <a:r>
                        <a:rPr lang="en-US" dirty="0" smtClean="0"/>
                        <a:t>(“</a:t>
                      </a:r>
                      <a:r>
                        <a:rPr lang="en-US" dirty="0" err="1" smtClean="0"/>
                        <a:t>getDate</a:t>
                      </a:r>
                      <a:r>
                        <a:rPr lang="en-US" dirty="0" smtClean="0"/>
                        <a:t>”)</a:t>
                      </a:r>
                      <a:endParaRPr lang="en-US" dirty="0"/>
                    </a:p>
                  </a:txBody>
                  <a:tcPr/>
                </a:tc>
                <a:tc>
                  <a:txBody>
                    <a:bodyPr/>
                    <a:lstStyle/>
                    <a:p>
                      <a:r>
                        <a:rPr lang="en-US" dirty="0" smtClean="0"/>
                        <a:t>gets the current value of the picker</a:t>
                      </a:r>
                      <a:endParaRPr lang="en-US" dirty="0" smtClean="0"/>
                    </a:p>
                  </a:txBody>
                  <a:tcPr/>
                </a:tc>
              </a:tr>
              <a:tr h="370840">
                <a:tc>
                  <a:txBody>
                    <a:bodyPr/>
                    <a:lstStyle/>
                    <a:p>
                      <a:r>
                        <a:rPr lang="en-US" dirty="0" smtClean="0"/>
                        <a:t>.</a:t>
                      </a:r>
                      <a:r>
                        <a:rPr lang="en-US" sz="1800" kern="1200" dirty="0" err="1" smtClean="0">
                          <a:solidFill>
                            <a:schemeClr val="dk1"/>
                          </a:solidFill>
                          <a:effectLst/>
                          <a:latin typeface="+mn-lt"/>
                          <a:ea typeface="+mn-ea"/>
                          <a:cs typeface="+mn-cs"/>
                        </a:rPr>
                        <a:t>datepicker</a:t>
                      </a:r>
                      <a:r>
                        <a:rPr lang="en-US" sz="1800" kern="1200" dirty="0" smtClean="0">
                          <a:solidFill>
                            <a:schemeClr val="dk1"/>
                          </a:solidFill>
                          <a:effectLst/>
                          <a:latin typeface="+mn-lt"/>
                          <a:ea typeface="+mn-ea"/>
                          <a:cs typeface="+mn-cs"/>
                        </a:rPr>
                        <a:t>(“hide”)</a:t>
                      </a:r>
                      <a:endParaRPr lang="en-US" dirty="0"/>
                    </a:p>
                  </a:txBody>
                  <a:tcPr/>
                </a:tc>
                <a:tc>
                  <a:txBody>
                    <a:bodyPr/>
                    <a:lstStyle/>
                    <a:p>
                      <a:r>
                        <a:rPr lang="en-US" dirty="0" smtClean="0"/>
                        <a:t>hide</a:t>
                      </a:r>
                      <a:r>
                        <a:rPr lang="en-US" baseline="0" dirty="0" smtClean="0"/>
                        <a:t> the picker</a:t>
                      </a:r>
                      <a:endParaRPr lang="en-US" dirty="0" smtClean="0"/>
                    </a:p>
                  </a:txBody>
                  <a:tcPr/>
                </a:tc>
              </a:tr>
              <a:tr h="370840">
                <a:tc>
                  <a:txBody>
                    <a:bodyPr/>
                    <a:lstStyle/>
                    <a:p>
                      <a:r>
                        <a:rPr lang="en-US" dirty="0" smtClean="0"/>
                        <a:t>.</a:t>
                      </a:r>
                      <a:r>
                        <a:rPr lang="en-US" dirty="0" err="1" smtClean="0"/>
                        <a:t>datepicker</a:t>
                      </a:r>
                      <a:r>
                        <a:rPr lang="en-US" dirty="0" smtClean="0"/>
                        <a:t>(“dialog”, “date”,</a:t>
                      </a:r>
                      <a:r>
                        <a:rPr lang="en-US" baseline="0" dirty="0" smtClean="0"/>
                        <a:t> </a:t>
                      </a:r>
                      <a:r>
                        <a:rPr lang="en-US" baseline="0" dirty="0" err="1" smtClean="0"/>
                        <a:t>fn</a:t>
                      </a:r>
                      <a:r>
                        <a:rPr lang="en-US" baseline="0" dirty="0" smtClean="0"/>
                        <a:t>)</a:t>
                      </a:r>
                      <a:endParaRPr lang="en-US" dirty="0"/>
                    </a:p>
                  </a:txBody>
                  <a:tcPr/>
                </a:tc>
                <a:tc>
                  <a:txBody>
                    <a:bodyPr/>
                    <a:lstStyle/>
                    <a:p>
                      <a:r>
                        <a:rPr lang="en-US" dirty="0" smtClean="0"/>
                        <a:t>shows the</a:t>
                      </a:r>
                      <a:r>
                        <a:rPr lang="en-US" baseline="0" dirty="0" smtClean="0"/>
                        <a:t> picker as a dialog; fires the callback when date was selected</a:t>
                      </a:r>
                      <a:endParaRPr lang="en-US" dirty="0" smtClean="0"/>
                    </a:p>
                  </a:txBody>
                  <a:tcPr/>
                </a:tc>
              </a:tr>
            </a:tbl>
          </a:graphicData>
        </a:graphic>
      </p:graphicFrame>
    </p:spTree>
    <p:extLst>
      <p:ext uri="{BB962C8B-B14F-4D97-AF65-F5344CB8AC3E}">
        <p14:creationId xmlns:p14="http://schemas.microsoft.com/office/powerpoint/2010/main" val="18319083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Datepicker</a:t>
            </a:r>
            <a:r>
              <a:rPr lang="en-US" dirty="0" smtClean="0"/>
              <a:t> Styling</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datepicker</a:t>
            </a:r>
            <a:r>
              <a:rPr lang="en-US" dirty="0" smtClean="0"/>
              <a:t> has a ton of styling options. </a:t>
            </a:r>
          </a:p>
          <a:p>
            <a:r>
              <a:rPr lang="en-US" dirty="0" smtClean="0"/>
              <a:t>Typically these styles are rolled into a custom </a:t>
            </a:r>
            <a:r>
              <a:rPr lang="en-US" dirty="0" err="1" smtClean="0"/>
              <a:t>stylesheet</a:t>
            </a:r>
            <a:r>
              <a:rPr lang="en-US" dirty="0" smtClean="0"/>
              <a:t> which is built by the </a:t>
            </a:r>
            <a:r>
              <a:rPr lang="en-US" dirty="0" err="1" smtClean="0"/>
              <a:t>ThemeRoller</a:t>
            </a:r>
            <a:r>
              <a:rPr lang="en-US" dirty="0" smtClean="0"/>
              <a:t> or in a </a:t>
            </a:r>
            <a:r>
              <a:rPr lang="en-US" dirty="0" err="1" smtClean="0"/>
              <a:t>ui.datepicker.css</a:t>
            </a:r>
            <a:endParaRPr lang="en-US" dirty="0" smtClean="0"/>
          </a:p>
          <a:p>
            <a:endParaRPr lang="en-US" dirty="0" smtClean="0"/>
          </a:p>
          <a:p>
            <a:r>
              <a:rPr lang="en-US" dirty="0" smtClean="0"/>
              <a:t>If you are going to customize the </a:t>
            </a:r>
            <a:r>
              <a:rPr lang="en-US" dirty="0" err="1" smtClean="0"/>
              <a:t>datepicker</a:t>
            </a:r>
            <a:r>
              <a:rPr lang="en-US" dirty="0" smtClean="0"/>
              <a:t> be very careful to make sure that you don’t adversely affect the functionality.</a:t>
            </a:r>
          </a:p>
          <a:p>
            <a:pPr lvl="1"/>
            <a:r>
              <a:rPr lang="en-US" dirty="0" smtClean="0"/>
              <a:t>In other words it can be tricky</a:t>
            </a:r>
            <a:endParaRPr lang="en-US" dirty="0"/>
          </a:p>
          <a:p>
            <a:endParaRPr lang="en-US" dirty="0"/>
          </a:p>
        </p:txBody>
      </p:sp>
    </p:spTree>
    <p:extLst>
      <p:ext uri="{BB962C8B-B14F-4D97-AF65-F5344CB8AC3E}">
        <p14:creationId xmlns:p14="http://schemas.microsoft.com/office/powerpoint/2010/main" val="1225767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Datepicker</a:t>
            </a:r>
            <a:r>
              <a:rPr lang="en-US" dirty="0" smtClean="0"/>
              <a:t> utilities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datepicker</a:t>
            </a:r>
            <a:r>
              <a:rPr lang="en-US" dirty="0" smtClean="0"/>
              <a:t> also has some utility functions for you to do globally</a:t>
            </a:r>
          </a:p>
          <a:p>
            <a:pPr lvl="1"/>
            <a:r>
              <a:rPr lang="en-US" dirty="0" smtClean="0"/>
              <a:t>$.</a:t>
            </a:r>
            <a:r>
              <a:rPr lang="en-US" dirty="0" err="1" smtClean="0"/>
              <a:t>datepicker.setDefaults</a:t>
            </a:r>
            <a:r>
              <a:rPr lang="en-US" dirty="0" smtClean="0"/>
              <a:t>(settings) – set a default configuration for all instances of the picker</a:t>
            </a:r>
          </a:p>
          <a:p>
            <a:pPr lvl="1"/>
            <a:r>
              <a:rPr lang="en-US" dirty="0" smtClean="0"/>
              <a:t>$.datepicker.iso8601Week(date) – returns the week for a given date</a:t>
            </a:r>
          </a:p>
          <a:p>
            <a:pPr lvl="1"/>
            <a:r>
              <a:rPr lang="en-US" dirty="0" smtClean="0"/>
              <a:t>$.</a:t>
            </a:r>
            <a:r>
              <a:rPr lang="en-US" dirty="0" err="1" smtClean="0"/>
              <a:t>datepicker.parseDate</a:t>
            </a:r>
            <a:r>
              <a:rPr lang="en-US" dirty="0" smtClean="0"/>
              <a:t>(format, value) – attempts to parse a date for a given format and string</a:t>
            </a:r>
          </a:p>
          <a:p>
            <a:pPr lvl="2"/>
            <a:r>
              <a:rPr lang="en-US" dirty="0" smtClean="0"/>
              <a:t>format string options </a:t>
            </a:r>
            <a:r>
              <a:rPr lang="en-US" dirty="0" err="1" smtClean="0"/>
              <a:t>availbe</a:t>
            </a:r>
            <a:r>
              <a:rPr lang="en-US" dirty="0" smtClean="0"/>
              <a:t> in online documentation</a:t>
            </a:r>
          </a:p>
          <a:p>
            <a:pPr lvl="1"/>
            <a:r>
              <a:rPr lang="en-US" dirty="0" smtClean="0"/>
              <a:t>$.</a:t>
            </a:r>
            <a:r>
              <a:rPr lang="en-US" dirty="0" err="1" smtClean="0"/>
              <a:t>datepicker.formatDate</a:t>
            </a:r>
            <a:r>
              <a:rPr lang="en-US" dirty="0" smtClean="0"/>
              <a:t>(format, value, settings) – attempts to display a date as a string in a given format</a:t>
            </a:r>
          </a:p>
          <a:p>
            <a:pPr lvl="1"/>
            <a:r>
              <a:rPr lang="en-US" dirty="0" smtClean="0"/>
              <a:t>$.</a:t>
            </a:r>
            <a:r>
              <a:rPr lang="en-US" dirty="0" err="1" smtClean="0"/>
              <a:t>datepicker.noWeekends</a:t>
            </a:r>
            <a:r>
              <a:rPr lang="en-US" dirty="0" smtClean="0"/>
              <a:t> – this prevents the pickers from selecting weekends</a:t>
            </a:r>
          </a:p>
          <a:p>
            <a:pPr lvl="2"/>
            <a:r>
              <a:rPr lang="en-US" dirty="0" smtClean="0"/>
              <a:t>needs set before the </a:t>
            </a:r>
            <a:r>
              <a:rPr lang="en-US" dirty="0" err="1" smtClean="0"/>
              <a:t>beforeShowDay</a:t>
            </a:r>
            <a:r>
              <a:rPr lang="en-US" dirty="0" smtClean="0"/>
              <a:t> function</a:t>
            </a:r>
            <a:endParaRPr lang="en-US" dirty="0"/>
          </a:p>
        </p:txBody>
      </p:sp>
    </p:spTree>
    <p:extLst>
      <p:ext uri="{BB962C8B-B14F-4D97-AF65-F5344CB8AC3E}">
        <p14:creationId xmlns:p14="http://schemas.microsoft.com/office/powerpoint/2010/main" val="194848167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Global</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datepicker</a:t>
            </a:r>
            <a:r>
              <a:rPr lang="en-US" dirty="0" smtClean="0"/>
              <a:t> has great support for internationalization through the following</a:t>
            </a:r>
          </a:p>
          <a:p>
            <a:r>
              <a:rPr lang="en-US" dirty="0" smtClean="0"/>
              <a:t>Custom date formatting</a:t>
            </a:r>
          </a:p>
          <a:p>
            <a:r>
              <a:rPr lang="en-US" dirty="0" smtClean="0"/>
              <a:t>The ability to specify names and abbreviations for day, month, and year (values and names)</a:t>
            </a:r>
          </a:p>
          <a:p>
            <a:r>
              <a:rPr lang="en-US" dirty="0" smtClean="0"/>
              <a:t>To change the text orientation from either left to right or right to left</a:t>
            </a:r>
          </a:p>
          <a:p>
            <a:r>
              <a:rPr lang="en-US" dirty="0" smtClean="0"/>
              <a:t>Setting the $.</a:t>
            </a:r>
            <a:r>
              <a:rPr lang="en-US" dirty="0" err="1" smtClean="0"/>
              <a:t>datepicker.regional</a:t>
            </a:r>
            <a:r>
              <a:rPr lang="en-US" dirty="0" smtClean="0"/>
              <a:t> object for selecting language contexts</a:t>
            </a:r>
            <a:endParaRPr lang="en-US" dirty="0"/>
          </a:p>
        </p:txBody>
      </p:sp>
    </p:spTree>
    <p:extLst>
      <p:ext uri="{BB962C8B-B14F-4D97-AF65-F5344CB8AC3E}">
        <p14:creationId xmlns:p14="http://schemas.microsoft.com/office/powerpoint/2010/main" val="171327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normAutofit/>
          </a:bodyPr>
          <a:lstStyle/>
          <a:p>
            <a:r>
              <a:rPr lang="en-US" dirty="0" smtClean="0"/>
              <a:t>In addition to the + symbol representing the add operation it is also used to bring together, or concatenate, stings</a:t>
            </a:r>
            <a:endParaRPr lang="en-US" dirty="0"/>
          </a:p>
          <a:p>
            <a:r>
              <a:rPr lang="en-US" dirty="0" smtClean="0"/>
              <a:t>Suppose the following to variables</a:t>
            </a:r>
          </a:p>
          <a:p>
            <a:pPr lvl="1"/>
            <a:r>
              <a:rPr lang="en-US" dirty="0" err="1" smtClean="0"/>
              <a:t>var</a:t>
            </a:r>
            <a:r>
              <a:rPr lang="en-US" dirty="0" smtClean="0"/>
              <a:t> </a:t>
            </a:r>
            <a:r>
              <a:rPr lang="en-US" dirty="0" err="1" smtClean="0"/>
              <a:t>partA</a:t>
            </a:r>
            <a:r>
              <a:rPr lang="en-US" dirty="0" smtClean="0"/>
              <a:t> = “Hello”;</a:t>
            </a:r>
          </a:p>
          <a:p>
            <a:pPr lvl="1"/>
            <a:r>
              <a:rPr lang="en-US" dirty="0" err="1" smtClean="0"/>
              <a:t>var</a:t>
            </a:r>
            <a:r>
              <a:rPr lang="en-US" dirty="0" smtClean="0"/>
              <a:t> </a:t>
            </a:r>
            <a:r>
              <a:rPr lang="en-US" dirty="0" err="1" smtClean="0"/>
              <a:t>partB</a:t>
            </a:r>
            <a:r>
              <a:rPr lang="en-US" dirty="0" smtClean="0"/>
              <a:t> = “World”;</a:t>
            </a:r>
            <a:endParaRPr lang="en-US" dirty="0"/>
          </a:p>
          <a:p>
            <a:r>
              <a:rPr lang="en-US" dirty="0" smtClean="0"/>
              <a:t>We’d combine them by saying </a:t>
            </a:r>
          </a:p>
          <a:p>
            <a:pPr lvl="1"/>
            <a:r>
              <a:rPr lang="en-US" dirty="0" err="1" smtClean="0"/>
              <a:t>var</a:t>
            </a:r>
            <a:r>
              <a:rPr lang="en-US" dirty="0" smtClean="0"/>
              <a:t> </a:t>
            </a:r>
            <a:r>
              <a:rPr lang="en-US" dirty="0" err="1" smtClean="0"/>
              <a:t>sayWhat</a:t>
            </a:r>
            <a:r>
              <a:rPr lang="en-US" dirty="0" smtClean="0"/>
              <a:t> = </a:t>
            </a:r>
            <a:r>
              <a:rPr lang="en-US" dirty="0" err="1" smtClean="0"/>
              <a:t>partA</a:t>
            </a:r>
            <a:r>
              <a:rPr lang="en-US" dirty="0" smtClean="0"/>
              <a:t> + “ “ + </a:t>
            </a:r>
            <a:r>
              <a:rPr lang="en-US" dirty="0" err="1" smtClean="0"/>
              <a:t>partB</a:t>
            </a:r>
            <a:r>
              <a:rPr lang="en-US" dirty="0" smtClean="0"/>
              <a:t>; // this would result in </a:t>
            </a:r>
            <a:r>
              <a:rPr lang="en-US" i="1" dirty="0" smtClean="0"/>
              <a:t>“Hello World”</a:t>
            </a:r>
            <a:endParaRPr lang="en-US" dirty="0"/>
          </a:p>
          <a:p>
            <a:r>
              <a:rPr lang="en-US" dirty="0" smtClean="0"/>
              <a:t>Very similarly to the arithmetic operators you can also say </a:t>
            </a:r>
            <a:r>
              <a:rPr lang="en-US" b="1" dirty="0" err="1" smtClean="0"/>
              <a:t>partA</a:t>
            </a:r>
            <a:r>
              <a:rPr lang="en-US" b="1" dirty="0" smtClean="0"/>
              <a:t> += “ World”;</a:t>
            </a:r>
            <a:endParaRPr lang="en-US" dirty="0"/>
          </a:p>
          <a:p>
            <a:endParaRPr lang="en-US" b="1" dirty="0" smtClean="0"/>
          </a:p>
        </p:txBody>
      </p:sp>
    </p:spTree>
    <p:extLst>
      <p:ext uri="{BB962C8B-B14F-4D97-AF65-F5344CB8AC3E}">
        <p14:creationId xmlns:p14="http://schemas.microsoft.com/office/powerpoint/2010/main" val="181540418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11</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868420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a:t>
            </a:r>
            <a:endParaRPr lang="en-US" dirty="0"/>
          </a:p>
        </p:txBody>
      </p:sp>
      <p:sp>
        <p:nvSpPr>
          <p:cNvPr id="3" name="Content Placeholder 2"/>
          <p:cNvSpPr>
            <a:spLocks noGrp="1"/>
          </p:cNvSpPr>
          <p:nvPr>
            <p:ph idx="1"/>
          </p:nvPr>
        </p:nvSpPr>
        <p:spPr/>
        <p:txBody>
          <a:bodyPr/>
          <a:lstStyle/>
          <a:p>
            <a:r>
              <a:rPr lang="en-US" dirty="0" smtClean="0"/>
              <a:t>The JQuery UI dialog box is a floating box that can gather information or simply display a message</a:t>
            </a:r>
          </a:p>
          <a:p>
            <a:r>
              <a:rPr lang="en-US" dirty="0" smtClean="0"/>
              <a:t>It general has a way to close it either through icon or by the appears of a ”X” or “Close” (typically in the top right hand corner)</a:t>
            </a:r>
          </a:p>
          <a:p>
            <a:r>
              <a:rPr lang="en-US" dirty="0" smtClean="0"/>
              <a:t>Generally dialogs can be resized and moved about the screens</a:t>
            </a:r>
          </a:p>
          <a:p>
            <a:pPr lvl="1"/>
            <a:r>
              <a:rPr lang="en-US" dirty="0" smtClean="0"/>
              <a:t>scrollbars should automatically appear when the content exceeds the bounds of the dialog</a:t>
            </a:r>
          </a:p>
          <a:p>
            <a:r>
              <a:rPr lang="en-US" dirty="0" smtClean="0"/>
              <a:t>You are just one line away from setting one up (just like everything else):</a:t>
            </a:r>
          </a:p>
          <a:p>
            <a:pPr lvl="1"/>
            <a:r>
              <a:rPr lang="en-US" b="1" dirty="0" smtClean="0"/>
              <a:t>$(“</a:t>
            </a:r>
            <a:r>
              <a:rPr lang="en-US" b="1" dirty="0" err="1" smtClean="0"/>
              <a:t>dialogDiv</a:t>
            </a:r>
            <a:r>
              <a:rPr lang="en-US" b="1" dirty="0" smtClean="0"/>
              <a:t>”).dialog();</a:t>
            </a:r>
          </a:p>
          <a:p>
            <a:pPr lvl="1"/>
            <a:endParaRPr lang="en-US" b="1" dirty="0"/>
          </a:p>
          <a:p>
            <a:r>
              <a:rPr lang="en-US" dirty="0" smtClean="0"/>
              <a:t>The default behavior is to immediately launch the dialog. No worries though; this can be changed through configuration</a:t>
            </a:r>
            <a:endParaRPr lang="en-US" dirty="0"/>
          </a:p>
        </p:txBody>
      </p:sp>
    </p:spTree>
    <p:extLst>
      <p:ext uri="{BB962C8B-B14F-4D97-AF65-F5344CB8AC3E}">
        <p14:creationId xmlns:p14="http://schemas.microsoft.com/office/powerpoint/2010/main" val="130447137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the date picker there are a number of options available to us here are some of the popular ones</a:t>
            </a:r>
          </a:p>
          <a:p>
            <a:pPr lvl="1"/>
            <a:r>
              <a:rPr lang="en-US" dirty="0" err="1" smtClean="0"/>
              <a:t>autoOpen</a:t>
            </a:r>
            <a:r>
              <a:rPr lang="en-US" dirty="0" smtClean="0"/>
              <a:t> – whether or not the dialog should open when it has been </a:t>
            </a:r>
            <a:r>
              <a:rPr lang="en-US" dirty="0" err="1" smtClean="0"/>
              <a:t>creataed</a:t>
            </a:r>
            <a:endParaRPr lang="en-US" dirty="0" smtClean="0"/>
          </a:p>
          <a:p>
            <a:pPr lvl="1"/>
            <a:r>
              <a:rPr lang="en-US" dirty="0" smtClean="0"/>
              <a:t>buttons – the callback for each of the buttons in the dialog</a:t>
            </a:r>
          </a:p>
          <a:p>
            <a:pPr lvl="2"/>
            <a:r>
              <a:rPr lang="en-US" dirty="0" smtClean="0"/>
              <a:t>You can also include a has with the primary, secondary, and </a:t>
            </a:r>
            <a:r>
              <a:rPr lang="en-US" dirty="0" err="1" smtClean="0"/>
              <a:t>showText</a:t>
            </a:r>
            <a:r>
              <a:rPr lang="en-US" dirty="0" smtClean="0"/>
              <a:t> properties</a:t>
            </a:r>
          </a:p>
          <a:p>
            <a:pPr lvl="1"/>
            <a:r>
              <a:rPr lang="en-US" dirty="0" err="1" smtClean="0"/>
              <a:t>closeOnEscape</a:t>
            </a:r>
            <a:r>
              <a:rPr lang="en-US" dirty="0" smtClean="0"/>
              <a:t> – dialog should be dismissed when the escape key is pressed</a:t>
            </a:r>
          </a:p>
          <a:p>
            <a:pPr lvl="1"/>
            <a:r>
              <a:rPr lang="en-US" dirty="0" smtClean="0"/>
              <a:t>disabled – whether or not the dialog is enabled</a:t>
            </a:r>
          </a:p>
          <a:p>
            <a:pPr lvl="1"/>
            <a:r>
              <a:rPr lang="en-US" dirty="0" err="1" smtClean="0"/>
              <a:t>closeText</a:t>
            </a:r>
            <a:r>
              <a:rPr lang="en-US" dirty="0" smtClean="0"/>
              <a:t> – the text you want to appear on the close button</a:t>
            </a:r>
          </a:p>
          <a:p>
            <a:pPr lvl="1"/>
            <a:r>
              <a:rPr lang="en-US" dirty="0" err="1" smtClean="0"/>
              <a:t>draggable</a:t>
            </a:r>
            <a:r>
              <a:rPr lang="en-US" dirty="0" smtClean="0"/>
              <a:t> – whether or not the dialog can be moved</a:t>
            </a:r>
          </a:p>
          <a:p>
            <a:pPr lvl="1"/>
            <a:r>
              <a:rPr lang="en-US" dirty="0" smtClean="0"/>
              <a:t>height/width – the opening height and width</a:t>
            </a:r>
          </a:p>
          <a:p>
            <a:pPr lvl="1"/>
            <a:r>
              <a:rPr lang="en-US" dirty="0" err="1" smtClean="0"/>
              <a:t>maxHeight</a:t>
            </a:r>
            <a:r>
              <a:rPr lang="en-US" dirty="0" smtClean="0"/>
              <a:t>/</a:t>
            </a:r>
            <a:r>
              <a:rPr lang="en-US" dirty="0" err="1" smtClean="0"/>
              <a:t>maxWidth</a:t>
            </a:r>
            <a:r>
              <a:rPr lang="en-US" dirty="0" smtClean="0"/>
              <a:t> – the maximum size for the dialog</a:t>
            </a:r>
          </a:p>
          <a:p>
            <a:pPr lvl="1"/>
            <a:r>
              <a:rPr lang="en-US" dirty="0" err="1" smtClean="0"/>
              <a:t>minHeight</a:t>
            </a:r>
            <a:r>
              <a:rPr lang="en-US" dirty="0" smtClean="0"/>
              <a:t>/</a:t>
            </a:r>
            <a:r>
              <a:rPr lang="en-US" dirty="0" err="1" smtClean="0"/>
              <a:t>minWidth</a:t>
            </a:r>
            <a:r>
              <a:rPr lang="en-US" dirty="0" smtClean="0"/>
              <a:t> – the minimum size for the dialog</a:t>
            </a:r>
          </a:p>
          <a:p>
            <a:r>
              <a:rPr lang="en-US" dirty="0" smtClean="0"/>
              <a:t>Many more available online in documentation</a:t>
            </a:r>
          </a:p>
          <a:p>
            <a:pPr lvl="1"/>
            <a:endParaRPr lang="en-US" dirty="0" smtClean="0"/>
          </a:p>
          <a:p>
            <a:endParaRPr lang="en-US" dirty="0"/>
          </a:p>
        </p:txBody>
      </p:sp>
    </p:spTree>
    <p:extLst>
      <p:ext uri="{BB962C8B-B14F-4D97-AF65-F5344CB8AC3E}">
        <p14:creationId xmlns:p14="http://schemas.microsoft.com/office/powerpoint/2010/main" val="41580350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Events</a:t>
            </a:r>
            <a:endParaRPr lang="en-US" dirty="0"/>
          </a:p>
        </p:txBody>
      </p:sp>
      <p:sp>
        <p:nvSpPr>
          <p:cNvPr id="3" name="Content Placeholder 2"/>
          <p:cNvSpPr>
            <a:spLocks noGrp="1"/>
          </p:cNvSpPr>
          <p:nvPr>
            <p:ph idx="1"/>
          </p:nvPr>
        </p:nvSpPr>
        <p:spPr/>
        <p:txBody>
          <a:bodyPr/>
          <a:lstStyle/>
          <a:p>
            <a:r>
              <a:rPr lang="en-US" dirty="0" smtClean="0"/>
              <a:t>You have the ability to respond to the following events via callbacks</a:t>
            </a:r>
          </a:p>
          <a:p>
            <a:pPr lvl="1"/>
            <a:r>
              <a:rPr lang="en-US" dirty="0" smtClean="0"/>
              <a:t>create</a:t>
            </a:r>
          </a:p>
          <a:p>
            <a:pPr lvl="1"/>
            <a:r>
              <a:rPr lang="en-US" dirty="0" err="1" smtClean="0"/>
              <a:t>beforeClose</a:t>
            </a:r>
            <a:r>
              <a:rPr lang="en-US" dirty="0" smtClean="0"/>
              <a:t> – you can return a </a:t>
            </a:r>
            <a:r>
              <a:rPr lang="en-US" dirty="0" err="1" smtClean="0"/>
              <a:t>boolean</a:t>
            </a:r>
            <a:r>
              <a:rPr lang="en-US" dirty="0" smtClean="0"/>
              <a:t> which will prevent the close</a:t>
            </a:r>
          </a:p>
          <a:p>
            <a:pPr lvl="1"/>
            <a:r>
              <a:rPr lang="en-US" dirty="0" smtClean="0"/>
              <a:t>close, open</a:t>
            </a:r>
          </a:p>
          <a:p>
            <a:pPr lvl="1"/>
            <a:r>
              <a:rPr lang="en-US" dirty="0" smtClean="0"/>
              <a:t>focus</a:t>
            </a:r>
          </a:p>
          <a:p>
            <a:pPr lvl="1"/>
            <a:r>
              <a:rPr lang="en-US" dirty="0" err="1" smtClean="0"/>
              <a:t>dragStart</a:t>
            </a:r>
            <a:r>
              <a:rPr lang="en-US" dirty="0" smtClean="0"/>
              <a:t>, drag, </a:t>
            </a:r>
            <a:r>
              <a:rPr lang="en-US" dirty="0" err="1" smtClean="0"/>
              <a:t>dragStop</a:t>
            </a:r>
            <a:endParaRPr lang="en-US" dirty="0" smtClean="0"/>
          </a:p>
          <a:p>
            <a:pPr lvl="1"/>
            <a:r>
              <a:rPr lang="en-US" dirty="0" err="1" smtClean="0"/>
              <a:t>resizeStart</a:t>
            </a:r>
            <a:r>
              <a:rPr lang="en-US" dirty="0" smtClean="0"/>
              <a:t>, </a:t>
            </a:r>
            <a:r>
              <a:rPr lang="en-US" dirty="0" err="1" smtClean="0"/>
              <a:t>reszize</a:t>
            </a:r>
            <a:r>
              <a:rPr lang="en-US" dirty="0" smtClean="0"/>
              <a:t>, </a:t>
            </a:r>
            <a:r>
              <a:rPr lang="en-US" dirty="0" err="1" smtClean="0"/>
              <a:t>resizeStop</a:t>
            </a:r>
            <a:endParaRPr lang="en-US" dirty="0"/>
          </a:p>
        </p:txBody>
      </p:sp>
    </p:spTree>
    <p:extLst>
      <p:ext uri="{BB962C8B-B14F-4D97-AF65-F5344CB8AC3E}">
        <p14:creationId xmlns:p14="http://schemas.microsoft.com/office/powerpoint/2010/main" val="17143435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4716582"/>
              </p:ext>
            </p:extLst>
          </p:nvPr>
        </p:nvGraphicFramePr>
        <p:xfrm>
          <a:off x="1096963" y="1846263"/>
          <a:ext cx="10058400" cy="333756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dialog</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dialog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.dialog</a:t>
                      </a:r>
                      <a:r>
                        <a:rPr lang="en-US" dirty="0" smtClean="0"/>
                        <a:t>(“open”)</a:t>
                      </a:r>
                      <a:endParaRPr lang="en-US" dirty="0"/>
                    </a:p>
                  </a:txBody>
                  <a:tcPr/>
                </a:tc>
                <a:tc>
                  <a:txBody>
                    <a:bodyPr/>
                    <a:lstStyle/>
                    <a:p>
                      <a:r>
                        <a:rPr lang="en-US" dirty="0" smtClean="0"/>
                        <a:t>Open the dialog</a:t>
                      </a:r>
                      <a:endParaRPr lang="en-US" dirty="0" smtClean="0"/>
                    </a:p>
                  </a:txBody>
                  <a:tcPr/>
                </a:tc>
              </a:tr>
              <a:tr h="370840">
                <a:tc>
                  <a:txBody>
                    <a:bodyPr/>
                    <a:lstStyle/>
                    <a:p>
                      <a:r>
                        <a:rPr lang="en-US" sz="1800" kern="1200" dirty="0" smtClean="0">
                          <a:solidFill>
                            <a:schemeClr val="dk1"/>
                          </a:solidFill>
                          <a:effectLst/>
                          <a:latin typeface="+mn-lt"/>
                          <a:ea typeface="+mn-ea"/>
                          <a:cs typeface="+mn-cs"/>
                        </a:rPr>
                        <a:t>.dialog</a:t>
                      </a:r>
                      <a:r>
                        <a:rPr lang="en-US" dirty="0" smtClean="0"/>
                        <a:t>(“</a:t>
                      </a:r>
                      <a:r>
                        <a:rPr lang="en-US" dirty="0" err="1" smtClean="0"/>
                        <a:t>moveToTop</a:t>
                      </a:r>
                      <a:r>
                        <a:rPr lang="en-US" dirty="0" smtClean="0"/>
                        <a:t>)</a:t>
                      </a:r>
                      <a:endParaRPr lang="en-US" dirty="0"/>
                    </a:p>
                  </a:txBody>
                  <a:tcPr/>
                </a:tc>
                <a:tc>
                  <a:txBody>
                    <a:bodyPr/>
                    <a:lstStyle/>
                    <a:p>
                      <a:r>
                        <a:rPr lang="en-US" dirty="0" smtClean="0"/>
                        <a:t>Moves your</a:t>
                      </a:r>
                      <a:r>
                        <a:rPr lang="en-US" baseline="0" dirty="0" smtClean="0"/>
                        <a:t> dialog to the top of the screen</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dialog</a:t>
                      </a:r>
                      <a:r>
                        <a:rPr lang="en-US" dirty="0" smtClean="0"/>
                        <a:t>(“close”)</a:t>
                      </a:r>
                      <a:endParaRPr lang="en-US" dirty="0"/>
                    </a:p>
                  </a:txBody>
                  <a:tcPr/>
                </a:tc>
                <a:tc>
                  <a:txBody>
                    <a:bodyPr/>
                    <a:lstStyle/>
                    <a:p>
                      <a:r>
                        <a:rPr lang="en-US" dirty="0" smtClean="0"/>
                        <a:t>Close</a:t>
                      </a:r>
                      <a:r>
                        <a:rPr lang="en-US" baseline="0" dirty="0" smtClean="0"/>
                        <a:t> the dialog</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dialog(“</a:t>
                      </a:r>
                      <a:r>
                        <a:rPr lang="en-US" sz="1800" kern="1200" dirty="0" err="1" smtClean="0">
                          <a:solidFill>
                            <a:schemeClr val="dk1"/>
                          </a:solidFill>
                          <a:effectLst/>
                          <a:latin typeface="+mn-lt"/>
                          <a:ea typeface="+mn-ea"/>
                          <a:cs typeface="+mn-cs"/>
                        </a:rPr>
                        <a:t>isOpen</a:t>
                      </a:r>
                      <a:r>
                        <a:rPr lang="en-US" sz="1800" kern="1200" dirty="0" smtClean="0">
                          <a:solidFill>
                            <a:schemeClr val="dk1"/>
                          </a:solidFill>
                          <a:effectLst/>
                          <a:latin typeface="+mn-lt"/>
                          <a:ea typeface="+mn-ea"/>
                          <a:cs typeface="+mn-cs"/>
                        </a:rPr>
                        <a:t>”)</a:t>
                      </a:r>
                      <a:endParaRPr lang="en-US" dirty="0"/>
                    </a:p>
                  </a:txBody>
                  <a:tcPr/>
                </a:tc>
                <a:tc>
                  <a:txBody>
                    <a:bodyPr/>
                    <a:lstStyle/>
                    <a:p>
                      <a:r>
                        <a:rPr lang="en-US" dirty="0" smtClean="0"/>
                        <a:t>whether or not the dialog is open</a:t>
                      </a:r>
                      <a:endParaRPr lang="en-US" dirty="0" smtClean="0"/>
                    </a:p>
                  </a:txBody>
                  <a:tcPr/>
                </a:tc>
              </a:tr>
              <a:tr h="370840">
                <a:tc>
                  <a:txBody>
                    <a:bodyPr/>
                    <a:lstStyle/>
                    <a:p>
                      <a:r>
                        <a:rPr lang="en-US" sz="1800" kern="1200" dirty="0" smtClean="0">
                          <a:solidFill>
                            <a:schemeClr val="dk1"/>
                          </a:solidFill>
                          <a:effectLst/>
                          <a:latin typeface="+mn-lt"/>
                          <a:ea typeface="+mn-ea"/>
                          <a:cs typeface="+mn-cs"/>
                        </a:rPr>
                        <a:t>.dialog</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dialog</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dialog</a:t>
                      </a:r>
                      <a:r>
                        <a:rPr lang="en-US" dirty="0" smtClean="0"/>
                        <a:t>(“widget”)</a:t>
                      </a:r>
                      <a:endParaRPr lang="en-US" dirty="0"/>
                    </a:p>
                  </a:txBody>
                  <a:tcPr/>
                </a:tc>
                <a:tc>
                  <a:txBody>
                    <a:bodyPr/>
                    <a:lstStyle/>
                    <a:p>
                      <a:r>
                        <a:rPr lang="en-US" dirty="0" smtClean="0"/>
                        <a:t>Gets the dialog widget</a:t>
                      </a:r>
                      <a:endParaRPr lang="en-US" dirty="0" smtClean="0"/>
                    </a:p>
                  </a:txBody>
                  <a:tcPr/>
                </a:tc>
              </a:tr>
            </a:tbl>
          </a:graphicData>
        </a:graphic>
      </p:graphicFrame>
    </p:spTree>
    <p:extLst>
      <p:ext uri="{BB962C8B-B14F-4D97-AF65-F5344CB8AC3E}">
        <p14:creationId xmlns:p14="http://schemas.microsoft.com/office/powerpoint/2010/main" val="16125485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the Dialog</a:t>
            </a:r>
            <a:endParaRPr lang="en-US" dirty="0"/>
          </a:p>
        </p:txBody>
      </p:sp>
      <p:sp>
        <p:nvSpPr>
          <p:cNvPr id="3" name="Content Placeholder 2"/>
          <p:cNvSpPr>
            <a:spLocks noGrp="1"/>
          </p:cNvSpPr>
          <p:nvPr>
            <p:ph idx="1"/>
          </p:nvPr>
        </p:nvSpPr>
        <p:spPr/>
        <p:txBody>
          <a:bodyPr/>
          <a:lstStyle/>
          <a:p>
            <a:r>
              <a:rPr lang="en-US" dirty="0" smtClean="0"/>
              <a:t>The primary vehicle for customizing the appearance of the dialog is through the configuration by way of the </a:t>
            </a:r>
            <a:r>
              <a:rPr lang="en-US" dirty="0" err="1" smtClean="0"/>
              <a:t>dialogClass</a:t>
            </a:r>
            <a:r>
              <a:rPr lang="en-US" dirty="0" smtClean="0"/>
              <a:t> option</a:t>
            </a:r>
            <a:endParaRPr lang="en-US" dirty="0"/>
          </a:p>
          <a:p>
            <a:r>
              <a:rPr lang="en-US" dirty="0" smtClean="0"/>
              <a:t>If you want to manipulate all dialogs you can certainly choose to adjust the </a:t>
            </a:r>
            <a:r>
              <a:rPr lang="en-US" dirty="0" err="1" smtClean="0"/>
              <a:t>css</a:t>
            </a:r>
            <a:r>
              <a:rPr lang="en-US" dirty="0" smtClean="0"/>
              <a:t> just like all of the other controls. You will want to change the </a:t>
            </a:r>
            <a:r>
              <a:rPr lang="en-US" dirty="0" err="1" smtClean="0"/>
              <a:t>ui.dialog.css</a:t>
            </a:r>
            <a:r>
              <a:rPr lang="en-US" dirty="0" smtClean="0"/>
              <a:t> sheet which is produced by the </a:t>
            </a:r>
            <a:r>
              <a:rPr lang="en-US" dirty="0" err="1" smtClean="0"/>
              <a:t>ThemeRoller</a:t>
            </a:r>
            <a:r>
              <a:rPr lang="en-US" dirty="0" smtClean="0"/>
              <a:t>. </a:t>
            </a:r>
            <a:endParaRPr lang="en-US" dirty="0"/>
          </a:p>
          <a:p>
            <a:r>
              <a:rPr lang="en-US" dirty="0" smtClean="0"/>
              <a:t>You will want to alter any class that is prefixed with </a:t>
            </a:r>
            <a:r>
              <a:rPr lang="en-US" dirty="0" err="1" smtClean="0"/>
              <a:t>ui</a:t>
            </a:r>
            <a:r>
              <a:rPr lang="en-US" dirty="0" smtClean="0"/>
              <a:t>-dialog-*</a:t>
            </a:r>
          </a:p>
        </p:txBody>
      </p:sp>
    </p:spTree>
    <p:extLst>
      <p:ext uri="{BB962C8B-B14F-4D97-AF65-F5344CB8AC3E}">
        <p14:creationId xmlns:p14="http://schemas.microsoft.com/office/powerpoint/2010/main" val="49697850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lstStyle/>
          <a:p>
            <a:r>
              <a:rPr lang="en-US" dirty="0" smtClean="0"/>
              <a:t>As of JQuery UI 1.8 a button control was added</a:t>
            </a:r>
          </a:p>
          <a:p>
            <a:r>
              <a:rPr lang="en-US" dirty="0" smtClean="0"/>
              <a:t>This will provide you with consistent styling of a wide array of HTML buttons</a:t>
            </a:r>
          </a:p>
          <a:p>
            <a:pPr lvl="1"/>
            <a:r>
              <a:rPr lang="en-US" dirty="0" smtClean="0"/>
              <a:t>submits, reset, image</a:t>
            </a:r>
          </a:p>
          <a:p>
            <a:pPr lvl="1"/>
            <a:r>
              <a:rPr lang="en-US" dirty="0" smtClean="0"/>
              <a:t>Checkboxes</a:t>
            </a:r>
          </a:p>
          <a:p>
            <a:pPr lvl="1"/>
            <a:r>
              <a:rPr lang="en-US" dirty="0" smtClean="0"/>
              <a:t>Radio buttons</a:t>
            </a:r>
          </a:p>
          <a:p>
            <a:pPr lvl="1"/>
            <a:r>
              <a:rPr lang="en-US" dirty="0" smtClean="0"/>
              <a:t>Buttons created with the &lt;button /&gt; tag</a:t>
            </a:r>
            <a:endParaRPr lang="en-US" dirty="0"/>
          </a:p>
          <a:p>
            <a:r>
              <a:rPr lang="en-US" dirty="0" smtClean="0"/>
              <a:t>You can create one by using:</a:t>
            </a:r>
          </a:p>
          <a:p>
            <a:pPr lvl="1"/>
            <a:r>
              <a:rPr lang="en-US" b="1" dirty="0" smtClean="0"/>
              <a:t>$(“</a:t>
            </a:r>
            <a:r>
              <a:rPr lang="en-US" b="1" dirty="0" err="1" smtClean="0"/>
              <a:t>mybutton</a:t>
            </a:r>
            <a:r>
              <a:rPr lang="en-US" b="1" dirty="0" smtClean="0"/>
              <a:t>”).button()</a:t>
            </a:r>
          </a:p>
          <a:p>
            <a:r>
              <a:rPr lang="en-US" dirty="0" smtClean="0"/>
              <a:t>OR if you need to generate a set of buttons you can do:</a:t>
            </a:r>
          </a:p>
          <a:p>
            <a:pPr lvl="1"/>
            <a:r>
              <a:rPr lang="en-US" b="1" dirty="0" smtClean="0"/>
              <a:t>$(“$</a:t>
            </a:r>
            <a:r>
              <a:rPr lang="en-US" b="1" dirty="0" err="1" smtClean="0"/>
              <a:t>myRadioContainer</a:t>
            </a:r>
            <a:r>
              <a:rPr lang="en-US" b="1" dirty="0" smtClean="0"/>
              <a:t>”).</a:t>
            </a:r>
            <a:r>
              <a:rPr lang="en-US" b="1" dirty="0" err="1" smtClean="0"/>
              <a:t>buttonset</a:t>
            </a:r>
            <a:r>
              <a:rPr lang="en-US" b="1" dirty="0" smtClean="0"/>
              <a:t>();</a:t>
            </a:r>
            <a:endParaRPr lang="en-US" b="1" dirty="0"/>
          </a:p>
        </p:txBody>
      </p:sp>
    </p:spTree>
    <p:extLst>
      <p:ext uri="{BB962C8B-B14F-4D97-AF65-F5344CB8AC3E}">
        <p14:creationId xmlns:p14="http://schemas.microsoft.com/office/powerpoint/2010/main" val="7157743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Options	, Events, Styling</a:t>
            </a:r>
            <a:endParaRPr lang="en-US" dirty="0"/>
          </a:p>
        </p:txBody>
      </p:sp>
      <p:sp>
        <p:nvSpPr>
          <p:cNvPr id="3" name="Content Placeholder 2"/>
          <p:cNvSpPr>
            <a:spLocks noGrp="1"/>
          </p:cNvSpPr>
          <p:nvPr>
            <p:ph idx="1"/>
          </p:nvPr>
        </p:nvSpPr>
        <p:spPr/>
        <p:txBody>
          <a:bodyPr/>
          <a:lstStyle/>
          <a:p>
            <a:r>
              <a:rPr lang="en-US" dirty="0" smtClean="0"/>
              <a:t>When generating buttons you can leverage the following options</a:t>
            </a:r>
          </a:p>
          <a:p>
            <a:pPr lvl="1"/>
            <a:r>
              <a:rPr lang="en-US" dirty="0" smtClean="0"/>
              <a:t>disabled – whether or not the button is enabled</a:t>
            </a:r>
          </a:p>
          <a:p>
            <a:pPr lvl="1"/>
            <a:r>
              <a:rPr lang="en-US" dirty="0" smtClean="0"/>
              <a:t>label – the text to show on the button, will default to what is in the HTML</a:t>
            </a:r>
          </a:p>
          <a:p>
            <a:pPr lvl="1"/>
            <a:r>
              <a:rPr lang="en-US" dirty="0" smtClean="0"/>
              <a:t>icons – specify the primary and secondary icons for the button</a:t>
            </a:r>
          </a:p>
          <a:p>
            <a:pPr lvl="1"/>
            <a:r>
              <a:rPr lang="en-US" dirty="0" smtClean="0"/>
              <a:t>text – whether or not to show any text</a:t>
            </a:r>
          </a:p>
          <a:p>
            <a:pPr lvl="2"/>
            <a:r>
              <a:rPr lang="en-US" dirty="0" smtClean="0"/>
              <a:t>icons must be set if text is set to false</a:t>
            </a:r>
          </a:p>
          <a:p>
            <a:r>
              <a:rPr lang="en-US" dirty="0" smtClean="0"/>
              <a:t>Unlike other </a:t>
            </a:r>
            <a:r>
              <a:rPr lang="en-US" dirty="0" err="1" smtClean="0"/>
              <a:t>jquery</a:t>
            </a:r>
            <a:r>
              <a:rPr lang="en-US" dirty="0" smtClean="0"/>
              <a:t> controls; buttons don’t have any events outside of the normal click()</a:t>
            </a:r>
          </a:p>
          <a:p>
            <a:r>
              <a:rPr lang="en-US" dirty="0" smtClean="0"/>
              <a:t>They will; however, states like checked and unchecked will be automatically styled by JQuery UI</a:t>
            </a:r>
          </a:p>
          <a:p>
            <a:r>
              <a:rPr lang="en-US" dirty="0" smtClean="0"/>
              <a:t>IF you want to alter the styles of your buttons you can look to modify styles beginning with </a:t>
            </a:r>
            <a:r>
              <a:rPr lang="en-US" dirty="0" err="1" smtClean="0"/>
              <a:t>ui</a:t>
            </a:r>
            <a:r>
              <a:rPr lang="en-US" dirty="0" smtClean="0"/>
              <a:t>-button</a:t>
            </a:r>
          </a:p>
          <a:p>
            <a:pPr lvl="1"/>
            <a:r>
              <a:rPr lang="en-US" dirty="0" err="1" smtClean="0"/>
              <a:t>ui</a:t>
            </a:r>
            <a:r>
              <a:rPr lang="en-US" dirty="0" smtClean="0"/>
              <a:t>-button-text is the most popular one to customize</a:t>
            </a:r>
            <a:endParaRPr lang="en-US" dirty="0"/>
          </a:p>
        </p:txBody>
      </p:sp>
    </p:spTree>
    <p:extLst>
      <p:ext uri="{BB962C8B-B14F-4D97-AF65-F5344CB8AC3E}">
        <p14:creationId xmlns:p14="http://schemas.microsoft.com/office/powerpoint/2010/main" val="1564990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4472781"/>
              </p:ext>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button</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button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a:t>
                      </a:r>
                      <a:r>
                        <a:rPr lang="en-US" dirty="0" smtClean="0"/>
                        <a:t>button (“enable”)</a:t>
                      </a:r>
                      <a:endParaRPr lang="en-US" dirty="0"/>
                    </a:p>
                  </a:txBody>
                  <a:tcPr/>
                </a:tc>
                <a:tc>
                  <a:txBody>
                    <a:bodyPr/>
                    <a:lstStyle/>
                    <a:p>
                      <a:r>
                        <a:rPr lang="en-US" dirty="0" smtClean="0"/>
                        <a:t>enabled the button</a:t>
                      </a:r>
                      <a:endParaRPr lang="en-US" dirty="0" smtClean="0"/>
                    </a:p>
                  </a:txBody>
                  <a:tcPr/>
                </a:tc>
              </a:tr>
              <a:tr h="370840">
                <a:tc>
                  <a:txBody>
                    <a:bodyPr/>
                    <a:lstStyle/>
                    <a:p>
                      <a:r>
                        <a:rPr lang="en-US" sz="1800" kern="1200" dirty="0" smtClean="0">
                          <a:solidFill>
                            <a:schemeClr val="dk1"/>
                          </a:solidFill>
                          <a:effectLst/>
                          <a:latin typeface="+mn-lt"/>
                          <a:ea typeface="+mn-ea"/>
                          <a:cs typeface="+mn-cs"/>
                        </a:rPr>
                        <a:t>.</a:t>
                      </a:r>
                      <a:r>
                        <a:rPr lang="en-US" dirty="0" smtClean="0"/>
                        <a:t>button (“disable)</a:t>
                      </a:r>
                      <a:endParaRPr lang="en-US" dirty="0"/>
                    </a:p>
                  </a:txBody>
                  <a:tcPr/>
                </a:tc>
                <a:tc>
                  <a:txBody>
                    <a:bodyPr/>
                    <a:lstStyle/>
                    <a:p>
                      <a:r>
                        <a:rPr lang="en-US" dirty="0" smtClean="0"/>
                        <a:t>disabled</a:t>
                      </a:r>
                      <a:r>
                        <a:rPr lang="en-US" baseline="0" dirty="0" smtClean="0"/>
                        <a:t> the button</a:t>
                      </a:r>
                      <a:endParaRPr lang="en-US" dirty="0" smtClean="0"/>
                    </a:p>
                  </a:txBody>
                  <a:tcPr/>
                </a:tc>
              </a:tr>
              <a:tr h="370840">
                <a:tc>
                  <a:txBody>
                    <a:bodyPr/>
                    <a:lstStyle/>
                    <a:p>
                      <a:r>
                        <a:rPr lang="en-US" dirty="0" smtClean="0"/>
                        <a:t>.button (“refresh”)</a:t>
                      </a:r>
                      <a:endParaRPr lang="en-US" dirty="0"/>
                    </a:p>
                  </a:txBody>
                  <a:tcPr/>
                </a:tc>
                <a:tc>
                  <a:txBody>
                    <a:bodyPr/>
                    <a:lstStyle/>
                    <a:p>
                      <a:r>
                        <a:rPr lang="en-US" dirty="0" smtClean="0"/>
                        <a:t>Redraw the button</a:t>
                      </a:r>
                      <a:endParaRPr lang="en-US" dirty="0" smtClean="0"/>
                    </a:p>
                  </a:txBody>
                  <a:tcPr/>
                </a:tc>
              </a:tr>
              <a:tr h="370840">
                <a:tc>
                  <a:txBody>
                    <a:bodyPr/>
                    <a:lstStyle/>
                    <a:p>
                      <a:r>
                        <a:rPr lang="en-US" sz="1800" kern="1200" dirty="0" smtClean="0">
                          <a:solidFill>
                            <a:schemeClr val="dk1"/>
                          </a:solidFill>
                          <a:effectLst/>
                          <a:latin typeface="+mn-lt"/>
                          <a:ea typeface="+mn-ea"/>
                          <a:cs typeface="+mn-cs"/>
                        </a:rPr>
                        <a:t>.</a:t>
                      </a:r>
                      <a:r>
                        <a:rPr lang="en-US" dirty="0" smtClean="0"/>
                        <a:t>button (“</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.button (“</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.button (“widget”)</a:t>
                      </a:r>
                      <a:endParaRPr lang="en-US" dirty="0"/>
                    </a:p>
                  </a:txBody>
                  <a:tcPr/>
                </a:tc>
                <a:tc>
                  <a:txBody>
                    <a:bodyPr/>
                    <a:lstStyle/>
                    <a:p>
                      <a:r>
                        <a:rPr lang="en-US" dirty="0" smtClean="0"/>
                        <a:t>Gets the button widget</a:t>
                      </a:r>
                      <a:endParaRPr lang="en-US" dirty="0" smtClean="0"/>
                    </a:p>
                  </a:txBody>
                  <a:tcPr/>
                </a:tc>
              </a:tr>
            </a:tbl>
          </a:graphicData>
        </a:graphic>
      </p:graphicFrame>
    </p:spTree>
    <p:extLst>
      <p:ext uri="{BB962C8B-B14F-4D97-AF65-F5344CB8AC3E}">
        <p14:creationId xmlns:p14="http://schemas.microsoft.com/office/powerpoint/2010/main" val="197361995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130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Setup</a:t>
            </a:r>
          </a:p>
          <a:p>
            <a:r>
              <a:rPr lang="en-US" dirty="0" smtClean="0"/>
              <a:t>JavaScript – Creating a rich application</a:t>
            </a:r>
          </a:p>
          <a:p>
            <a:r>
              <a:rPr lang="en-US" dirty="0" smtClean="0"/>
              <a:t>JQuery – An abstracted JavaScript framework </a:t>
            </a:r>
          </a:p>
          <a:p>
            <a:r>
              <a:rPr lang="en-US" dirty="0" smtClean="0"/>
              <a:t>JQuery UI – UI made simple</a:t>
            </a:r>
          </a:p>
          <a:p>
            <a:r>
              <a:rPr lang="en-US" dirty="0" smtClean="0"/>
              <a:t>JQuery Mobile – Going past the browser</a:t>
            </a:r>
          </a:p>
          <a:p>
            <a:r>
              <a:rPr lang="en-US" dirty="0" smtClean="0"/>
              <a:t>HTML5 – HTML done better</a:t>
            </a:r>
          </a:p>
          <a:p>
            <a:r>
              <a:rPr lang="en-US" dirty="0" err="1" smtClean="0"/>
              <a:t>AngularJS</a:t>
            </a:r>
            <a:r>
              <a:rPr lang="en-US" dirty="0" smtClean="0"/>
              <a:t> – A better way to JavaScript</a:t>
            </a:r>
          </a:p>
          <a:p>
            <a:endParaRPr lang="en-US" dirty="0"/>
          </a:p>
        </p:txBody>
      </p:sp>
    </p:spTree>
    <p:extLst>
      <p:ext uri="{BB962C8B-B14F-4D97-AF65-F5344CB8AC3E}">
        <p14:creationId xmlns:p14="http://schemas.microsoft.com/office/powerpoint/2010/main" val="24388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infamous +</a:t>
            </a:r>
            <a:endParaRPr lang="en-US" dirty="0"/>
          </a:p>
        </p:txBody>
      </p:sp>
      <p:sp>
        <p:nvSpPr>
          <p:cNvPr id="3" name="Content Placeholder 2"/>
          <p:cNvSpPr>
            <a:spLocks noGrp="1"/>
          </p:cNvSpPr>
          <p:nvPr>
            <p:ph idx="1"/>
          </p:nvPr>
        </p:nvSpPr>
        <p:spPr/>
        <p:txBody>
          <a:bodyPr/>
          <a:lstStyle/>
          <a:p>
            <a:r>
              <a:rPr lang="en-US" dirty="0" smtClean="0"/>
              <a:t>You’ve seen that the + operator can do both arithmetic as well as string concatenation. </a:t>
            </a:r>
            <a:endParaRPr lang="en-US" dirty="0"/>
          </a:p>
          <a:p>
            <a:r>
              <a:rPr lang="en-US" dirty="0" smtClean="0"/>
              <a:t>This means that you will need to be careful about how it is combined.</a:t>
            </a:r>
          </a:p>
          <a:p>
            <a:r>
              <a:rPr lang="en-US" dirty="0" smtClean="0"/>
              <a:t>How do you suppose this expression would be </a:t>
            </a:r>
            <a:r>
              <a:rPr lang="en-US" dirty="0" smtClean="0"/>
              <a:t>evaluated:</a:t>
            </a:r>
            <a:endParaRPr lang="en-US" dirty="0" smtClean="0"/>
          </a:p>
          <a:p>
            <a:pPr lvl="1"/>
            <a:r>
              <a:rPr lang="en-US" b="1" dirty="0" err="1" smtClean="0"/>
              <a:t>var</a:t>
            </a:r>
            <a:r>
              <a:rPr lang="en-US" b="1" dirty="0" smtClean="0"/>
              <a:t> a = </a:t>
            </a:r>
            <a:r>
              <a:rPr lang="en-US" b="1" dirty="0" smtClean="0"/>
              <a:t>(2 </a:t>
            </a:r>
            <a:r>
              <a:rPr lang="en-US" b="1" dirty="0" smtClean="0"/>
              <a:t>+ 2) + “a”;</a:t>
            </a:r>
          </a:p>
          <a:p>
            <a:r>
              <a:rPr lang="en-US" dirty="0" smtClean="0"/>
              <a:t>If you guessed </a:t>
            </a:r>
            <a:r>
              <a:rPr lang="en-US" b="1" dirty="0" smtClean="0"/>
              <a:t>4a</a:t>
            </a:r>
            <a:r>
              <a:rPr lang="en-US" dirty="0" smtClean="0"/>
              <a:t> you’d be right. </a:t>
            </a:r>
            <a:r>
              <a:rPr lang="en-US" dirty="0"/>
              <a:t>I</a:t>
            </a:r>
            <a:r>
              <a:rPr lang="en-US" dirty="0" smtClean="0"/>
              <a:t>t added 2 to </a:t>
            </a:r>
            <a:r>
              <a:rPr lang="en-US" dirty="0" smtClean="0"/>
              <a:t>2 to be 4 then concatenated that result with the letter </a:t>
            </a:r>
            <a:r>
              <a:rPr lang="en-US" b="1" dirty="0" smtClean="0"/>
              <a:t>”a”</a:t>
            </a:r>
            <a:endParaRPr lang="en-US" dirty="0" smtClean="0"/>
          </a:p>
          <a:p>
            <a:r>
              <a:rPr lang="en-US" dirty="0" smtClean="0"/>
              <a:t>Pretty Tricky!. This means you need to be wary of how you are applying the + operator to make sure it is doing the action you expect it to perform. </a:t>
            </a:r>
            <a:endParaRPr lang="en-US" dirty="0"/>
          </a:p>
        </p:txBody>
      </p:sp>
    </p:spTree>
    <p:extLst>
      <p:ext uri="{BB962C8B-B14F-4D97-AF65-F5344CB8AC3E}">
        <p14:creationId xmlns:p14="http://schemas.microsoft.com/office/powerpoint/2010/main" val="112182828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Autocomplete</a:t>
            </a:r>
            <a:endParaRPr lang="en-US" dirty="0"/>
          </a:p>
        </p:txBody>
      </p:sp>
      <p:sp>
        <p:nvSpPr>
          <p:cNvPr id="3" name="Content Placeholder 2"/>
          <p:cNvSpPr>
            <a:spLocks noGrp="1"/>
          </p:cNvSpPr>
          <p:nvPr>
            <p:ph idx="1"/>
          </p:nvPr>
        </p:nvSpPr>
        <p:spPr/>
        <p:txBody>
          <a:bodyPr/>
          <a:lstStyle/>
          <a:p>
            <a:r>
              <a:rPr lang="en-US" dirty="0" smtClean="0"/>
              <a:t>the autocomplete control was an another addition in JQuery UI 1.8</a:t>
            </a:r>
          </a:p>
          <a:p>
            <a:r>
              <a:rPr lang="en-US" dirty="0" smtClean="0"/>
              <a:t>The autocomplete behavior is applied to a text field will provide lookup functionality </a:t>
            </a:r>
            <a:r>
              <a:rPr lang="en-US" dirty="0" err="1" smtClean="0"/>
              <a:t>basde</a:t>
            </a:r>
            <a:r>
              <a:rPr lang="en-US" dirty="0" smtClean="0"/>
              <a:t> on what a user has entered when a keystroke has been pressed</a:t>
            </a:r>
          </a:p>
          <a:p>
            <a:r>
              <a:rPr lang="en-US" dirty="0" smtClean="0"/>
              <a:t>The data source for the autocomplete can be one of three things</a:t>
            </a:r>
          </a:p>
          <a:p>
            <a:pPr lvl="1"/>
            <a:r>
              <a:rPr lang="en-US" dirty="0" smtClean="0"/>
              <a:t>local – a JavaScript array</a:t>
            </a:r>
          </a:p>
          <a:p>
            <a:pPr lvl="1"/>
            <a:r>
              <a:rPr lang="en-US" dirty="0" smtClean="0"/>
              <a:t>remote – an Ajax call that will return JSON</a:t>
            </a:r>
          </a:p>
          <a:p>
            <a:pPr lvl="1"/>
            <a:r>
              <a:rPr lang="en-US" dirty="0" smtClean="0"/>
              <a:t>function – user defined functionality that returns an array </a:t>
            </a:r>
            <a:endParaRPr lang="en-US" dirty="0"/>
          </a:p>
        </p:txBody>
      </p:sp>
    </p:spTree>
    <p:extLst>
      <p:ext uri="{BB962C8B-B14F-4D97-AF65-F5344CB8AC3E}">
        <p14:creationId xmlns:p14="http://schemas.microsoft.com/office/powerpoint/2010/main" val="167855760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Autocomplete Options</a:t>
            </a:r>
            <a:endParaRPr lang="en-US" dirty="0"/>
          </a:p>
        </p:txBody>
      </p:sp>
      <p:sp>
        <p:nvSpPr>
          <p:cNvPr id="3" name="Content Placeholder 2"/>
          <p:cNvSpPr>
            <a:spLocks noGrp="1"/>
          </p:cNvSpPr>
          <p:nvPr>
            <p:ph idx="1"/>
          </p:nvPr>
        </p:nvSpPr>
        <p:spPr/>
        <p:txBody>
          <a:bodyPr/>
          <a:lstStyle/>
          <a:p>
            <a:r>
              <a:rPr lang="en-US" dirty="0" smtClean="0"/>
              <a:t>Whenever an autocomplete control is created we have the following options available</a:t>
            </a:r>
          </a:p>
          <a:p>
            <a:pPr lvl="1"/>
            <a:r>
              <a:rPr lang="en-US" dirty="0" smtClean="0"/>
              <a:t>source – the data source for the lookup (local, remote, function)</a:t>
            </a:r>
          </a:p>
          <a:p>
            <a:pPr lvl="1"/>
            <a:r>
              <a:rPr lang="en-US" dirty="0" smtClean="0"/>
              <a:t>delay – the time in milliseconds to wait after a keystroke to start the autocomplete</a:t>
            </a:r>
          </a:p>
          <a:p>
            <a:pPr lvl="1"/>
            <a:r>
              <a:rPr lang="en-US" dirty="0" err="1" smtClean="0"/>
              <a:t>minLength</a:t>
            </a:r>
            <a:r>
              <a:rPr lang="en-US" dirty="0" smtClean="0"/>
              <a:t> – this is the smallest number of characters that are required to launch the autocomplete call</a:t>
            </a:r>
          </a:p>
          <a:p>
            <a:pPr lvl="1"/>
            <a:r>
              <a:rPr lang="en-US" dirty="0" smtClean="0"/>
              <a:t>position – the position of the suggestion menu with respect to the input field</a:t>
            </a:r>
            <a:endParaRPr lang="en-US" dirty="0"/>
          </a:p>
        </p:txBody>
      </p:sp>
    </p:spTree>
    <p:extLst>
      <p:ext uri="{BB962C8B-B14F-4D97-AF65-F5344CB8AC3E}">
        <p14:creationId xmlns:p14="http://schemas.microsoft.com/office/powerpoint/2010/main" val="79137236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Autocomplete Events</a:t>
            </a:r>
            <a:endParaRPr lang="en-US" dirty="0"/>
          </a:p>
        </p:txBody>
      </p:sp>
      <p:sp>
        <p:nvSpPr>
          <p:cNvPr id="3" name="Content Placeholder 2"/>
          <p:cNvSpPr>
            <a:spLocks noGrp="1"/>
          </p:cNvSpPr>
          <p:nvPr>
            <p:ph idx="1"/>
          </p:nvPr>
        </p:nvSpPr>
        <p:spPr/>
        <p:txBody>
          <a:bodyPr/>
          <a:lstStyle/>
          <a:p>
            <a:r>
              <a:rPr lang="en-US" dirty="0" smtClean="0"/>
              <a:t>You can respond to the following events when using an autocomplete control</a:t>
            </a:r>
          </a:p>
          <a:p>
            <a:pPr lvl="1"/>
            <a:r>
              <a:rPr lang="en-US" dirty="0" smtClean="0"/>
              <a:t>create</a:t>
            </a:r>
          </a:p>
          <a:p>
            <a:pPr lvl="1"/>
            <a:r>
              <a:rPr lang="en-US" dirty="0" smtClean="0"/>
              <a:t>search – after min length and delay, but before lookup</a:t>
            </a:r>
          </a:p>
          <a:p>
            <a:pPr lvl="1"/>
            <a:r>
              <a:rPr lang="en-US" dirty="0" smtClean="0"/>
              <a:t>open</a:t>
            </a:r>
          </a:p>
          <a:p>
            <a:pPr lvl="1"/>
            <a:r>
              <a:rPr lang="en-US" dirty="0" smtClean="0"/>
              <a:t>close</a:t>
            </a:r>
          </a:p>
          <a:p>
            <a:pPr lvl="1"/>
            <a:r>
              <a:rPr lang="en-US" dirty="0" smtClean="0"/>
              <a:t>focus</a:t>
            </a:r>
          </a:p>
          <a:p>
            <a:pPr lvl="1"/>
            <a:r>
              <a:rPr lang="en-US" dirty="0" smtClean="0"/>
              <a:t>select</a:t>
            </a:r>
          </a:p>
          <a:p>
            <a:pPr lvl="1"/>
            <a:r>
              <a:rPr lang="en-US" dirty="0" smtClean="0"/>
              <a:t>change</a:t>
            </a:r>
          </a:p>
          <a:p>
            <a:pPr lvl="1"/>
            <a:r>
              <a:rPr lang="en-US" dirty="0" smtClean="0"/>
              <a:t>response – triggers after search is complete but before menu is rendered (you can alter the data)</a:t>
            </a:r>
          </a:p>
        </p:txBody>
      </p:sp>
    </p:spTree>
    <p:extLst>
      <p:ext uri="{BB962C8B-B14F-4D97-AF65-F5344CB8AC3E}">
        <p14:creationId xmlns:p14="http://schemas.microsoft.com/office/powerpoint/2010/main" val="198118917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Autocomplete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2642623"/>
              </p:ext>
            </p:extLst>
          </p:nvPr>
        </p:nvGraphicFramePr>
        <p:xfrm>
          <a:off x="1096963" y="1846263"/>
          <a:ext cx="10058400" cy="397764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autocomplete</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autocomplete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.autocomplete</a:t>
                      </a:r>
                      <a:r>
                        <a:rPr lang="en-US" dirty="0" smtClean="0"/>
                        <a:t>(“enable”)</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autocomplete</a:t>
                      </a:r>
                      <a:endParaRPr lang="en-US" dirty="0" smtClean="0"/>
                    </a:p>
                  </a:txBody>
                  <a:tcPr/>
                </a:tc>
              </a:tr>
              <a:tr h="370840">
                <a:tc>
                  <a:txBody>
                    <a:bodyPr/>
                    <a:lstStyle/>
                    <a:p>
                      <a:r>
                        <a:rPr lang="en-US" sz="1800" kern="1200" dirty="0" smtClean="0">
                          <a:solidFill>
                            <a:schemeClr val="dk1"/>
                          </a:solidFill>
                          <a:effectLst/>
                          <a:latin typeface="+mn-lt"/>
                          <a:ea typeface="+mn-ea"/>
                          <a:cs typeface="+mn-cs"/>
                        </a:rPr>
                        <a:t>.autocomplete</a:t>
                      </a:r>
                      <a:r>
                        <a:rPr lang="en-US" dirty="0" smtClean="0"/>
                        <a:t>(“disable)</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autocomplete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autocomplete</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autocomplete</a:t>
                      </a:r>
                      <a:endParaRPr lang="en-US" dirty="0" smtClean="0"/>
                    </a:p>
                  </a:txBody>
                  <a:tcPr/>
                </a:tc>
              </a:tr>
              <a:tr h="370840">
                <a:tc>
                  <a:txBody>
                    <a:bodyPr/>
                    <a:lstStyle/>
                    <a:p>
                      <a:r>
                        <a:rPr lang="en-US" sz="1800" kern="1200" dirty="0" smtClean="0">
                          <a:solidFill>
                            <a:schemeClr val="dk1"/>
                          </a:solidFill>
                          <a:effectLst/>
                          <a:latin typeface="+mn-lt"/>
                          <a:ea typeface="+mn-ea"/>
                          <a:cs typeface="+mn-cs"/>
                        </a:rPr>
                        <a:t>.autocomplete</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autocomplete</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autocomplete</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autocomplete </a:t>
                      </a:r>
                      <a:r>
                        <a:rPr lang="en-US" dirty="0" smtClean="0"/>
                        <a:t>widget</a:t>
                      </a:r>
                      <a:endParaRPr lang="en-US" dirty="0" smtClean="0"/>
                    </a:p>
                  </a:txBody>
                  <a:tcPr/>
                </a:tc>
              </a:tr>
              <a:tr h="370840">
                <a:tc>
                  <a:txBody>
                    <a:bodyPr/>
                    <a:lstStyle/>
                    <a:p>
                      <a:r>
                        <a:rPr lang="en-US" sz="1800" kern="1200" dirty="0" smtClean="0">
                          <a:solidFill>
                            <a:schemeClr val="dk1"/>
                          </a:solidFill>
                          <a:effectLst/>
                          <a:latin typeface="+mn-lt"/>
                          <a:ea typeface="+mn-ea"/>
                          <a:cs typeface="+mn-cs"/>
                        </a:rPr>
                        <a:t>.autocomplete</a:t>
                      </a:r>
                      <a:r>
                        <a:rPr lang="en-US" dirty="0" smtClean="0"/>
                        <a:t>(“close”)</a:t>
                      </a:r>
                      <a:endParaRPr lang="en-US" dirty="0"/>
                    </a:p>
                  </a:txBody>
                  <a:tcPr/>
                </a:tc>
                <a:tc>
                  <a:txBody>
                    <a:bodyPr/>
                    <a:lstStyle/>
                    <a:p>
                      <a:r>
                        <a:rPr lang="en-US" dirty="0" smtClean="0"/>
                        <a:t>close the autocomplete</a:t>
                      </a:r>
                      <a:r>
                        <a:rPr lang="en-US" baseline="0" dirty="0" smtClean="0"/>
                        <a:t> menu</a:t>
                      </a:r>
                      <a:endParaRPr lang="en-US" dirty="0" smtClean="0"/>
                    </a:p>
                  </a:txBody>
                  <a:tcPr/>
                </a:tc>
              </a:tr>
              <a:tr h="370840">
                <a:tc>
                  <a:txBody>
                    <a:bodyPr/>
                    <a:lstStyle/>
                    <a:p>
                      <a:r>
                        <a:rPr lang="en-US" dirty="0" smtClean="0"/>
                        <a:t>.autocomplete(“search”, “value”)</a:t>
                      </a:r>
                      <a:endParaRPr lang="en-US" dirty="0"/>
                    </a:p>
                  </a:txBody>
                  <a:tcPr/>
                </a:tc>
                <a:tc>
                  <a:txBody>
                    <a:bodyPr/>
                    <a:lstStyle/>
                    <a:p>
                      <a:r>
                        <a:rPr lang="en-US" dirty="0" smtClean="0"/>
                        <a:t>searches for the value</a:t>
                      </a:r>
                      <a:r>
                        <a:rPr lang="en-US" baseline="0" dirty="0" smtClean="0"/>
                        <a:t>; if no value is provided it will use the input from the user</a:t>
                      </a:r>
                      <a:endParaRPr lang="en-US" dirty="0" smtClean="0"/>
                    </a:p>
                  </a:txBody>
                  <a:tcPr/>
                </a:tc>
              </a:tr>
            </a:tbl>
          </a:graphicData>
        </a:graphic>
      </p:graphicFrame>
    </p:spTree>
    <p:extLst>
      <p:ext uri="{BB962C8B-B14F-4D97-AF65-F5344CB8AC3E}">
        <p14:creationId xmlns:p14="http://schemas.microsoft.com/office/powerpoint/2010/main" val="185937136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Autocomplete</a:t>
            </a:r>
            <a:endParaRPr lang="en-US" dirty="0"/>
          </a:p>
        </p:txBody>
      </p:sp>
      <p:sp>
        <p:nvSpPr>
          <p:cNvPr id="3" name="Content Placeholder 2"/>
          <p:cNvSpPr>
            <a:spLocks noGrp="1"/>
          </p:cNvSpPr>
          <p:nvPr>
            <p:ph idx="1"/>
          </p:nvPr>
        </p:nvSpPr>
        <p:spPr/>
        <p:txBody>
          <a:bodyPr/>
          <a:lstStyle/>
          <a:p>
            <a:r>
              <a:rPr lang="en-US" dirty="0" smtClean="0"/>
              <a:t>If you’d like to adjust the look of the auto complete you can use the following</a:t>
            </a:r>
          </a:p>
          <a:p>
            <a:pPr lvl="1"/>
            <a:r>
              <a:rPr lang="en-US" dirty="0" err="1" smtClean="0"/>
              <a:t>ui</a:t>
            </a:r>
            <a:r>
              <a:rPr lang="en-US" dirty="0" smtClean="0"/>
              <a:t>-autocomplete-input</a:t>
            </a:r>
          </a:p>
          <a:p>
            <a:pPr lvl="1"/>
            <a:r>
              <a:rPr lang="en-US" dirty="0" err="1" smtClean="0"/>
              <a:t>ui</a:t>
            </a:r>
            <a:r>
              <a:rPr lang="en-US" dirty="0" smtClean="0"/>
              <a:t>-menu</a:t>
            </a:r>
          </a:p>
          <a:p>
            <a:pPr lvl="1"/>
            <a:r>
              <a:rPr lang="en-US" dirty="0" err="1" smtClean="0"/>
              <a:t>ui</a:t>
            </a:r>
            <a:r>
              <a:rPr lang="en-US" dirty="0" smtClean="0"/>
              <a:t>-menu-item</a:t>
            </a:r>
          </a:p>
          <a:p>
            <a:pPr lvl="1"/>
            <a:r>
              <a:rPr lang="en-US" dirty="0" err="1" smtClean="0"/>
              <a:t>ui</a:t>
            </a:r>
            <a:r>
              <a:rPr lang="en-US" dirty="0" smtClean="0"/>
              <a:t>-menu-hover</a:t>
            </a:r>
            <a:endParaRPr lang="en-US" dirty="0"/>
          </a:p>
        </p:txBody>
      </p:sp>
    </p:spTree>
    <p:extLst>
      <p:ext uri="{BB962C8B-B14F-4D97-AF65-F5344CB8AC3E}">
        <p14:creationId xmlns:p14="http://schemas.microsoft.com/office/powerpoint/2010/main" val="44258543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13</a:t>
            </a:r>
            <a:endParaRPr lang="en-US" dirty="0"/>
          </a:p>
        </p:txBody>
      </p:sp>
      <p:sp>
        <p:nvSpPr>
          <p:cNvPr id="3" name="Content Placeholder 2"/>
          <p:cNvSpPr>
            <a:spLocks noGrp="1"/>
          </p:cNvSpPr>
          <p:nvPr>
            <p:ph idx="1"/>
          </p:nvPr>
        </p:nvSpPr>
        <p:spPr/>
        <p:txBody>
          <a:bodyPr/>
          <a:lstStyle/>
          <a:p>
            <a:pPr algn="r"/>
            <a:endParaRPr lang="en-US" dirty="0"/>
          </a:p>
        </p:txBody>
      </p:sp>
    </p:spTree>
    <p:extLst>
      <p:ext uri="{BB962C8B-B14F-4D97-AF65-F5344CB8AC3E}">
        <p14:creationId xmlns:p14="http://schemas.microsoft.com/office/powerpoint/2010/main" val="3607198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p:txBody>
          <a:bodyPr/>
          <a:lstStyle/>
          <a:p>
            <a:pPr lvl="0"/>
            <a:r>
              <a:rPr lang="en-US" dirty="0"/>
              <a:t> </a:t>
            </a:r>
            <a:r>
              <a:rPr lang="en-US" dirty="0" smtClean="0"/>
              <a:t>Menus in </a:t>
            </a:r>
            <a:r>
              <a:rPr lang="en-US" dirty="0"/>
              <a:t>JQuery UI are bulleted lists that are transformed to fly-out </a:t>
            </a:r>
            <a:r>
              <a:rPr lang="en-US" dirty="0" smtClean="0"/>
              <a:t>lists</a:t>
            </a:r>
          </a:p>
          <a:p>
            <a:pPr lvl="0"/>
            <a:r>
              <a:rPr lang="en-US" dirty="0" smtClean="0"/>
              <a:t>You can change the forms of the nested markup as the source; however, bulleted lists are the default</a:t>
            </a:r>
          </a:p>
          <a:p>
            <a:pPr lvl="0"/>
            <a:r>
              <a:rPr lang="en-US" dirty="0" smtClean="0"/>
              <a:t>The menu can be interacted with using either the keyboard or the mouse</a:t>
            </a:r>
          </a:p>
          <a:p>
            <a:pPr lvl="0"/>
            <a:r>
              <a:rPr lang="en-US" dirty="0" smtClean="0"/>
              <a:t>Setting one up</a:t>
            </a:r>
          </a:p>
          <a:p>
            <a:pPr lvl="1"/>
            <a:r>
              <a:rPr lang="en-US" b="1" dirty="0" smtClean="0"/>
              <a:t>$(“</a:t>
            </a:r>
            <a:r>
              <a:rPr lang="en-US" b="1" dirty="0" err="1" smtClean="0"/>
              <a:t>ul#mymenu</a:t>
            </a:r>
            <a:r>
              <a:rPr lang="en-US" b="1" dirty="0" smtClean="0"/>
              <a:t>”).menu()</a:t>
            </a:r>
            <a:endParaRPr lang="en-US" dirty="0" smtClean="0"/>
          </a:p>
          <a:p>
            <a:pPr lvl="1"/>
            <a:endParaRPr lang="en-US" b="1" dirty="0"/>
          </a:p>
          <a:p>
            <a:endParaRPr lang="en-US" dirty="0"/>
          </a:p>
        </p:txBody>
      </p:sp>
    </p:spTree>
    <p:extLst>
      <p:ext uri="{BB962C8B-B14F-4D97-AF65-F5344CB8AC3E}">
        <p14:creationId xmlns:p14="http://schemas.microsoft.com/office/powerpoint/2010/main" val="7659609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Options</a:t>
            </a:r>
            <a:endParaRPr lang="en-US" dirty="0"/>
          </a:p>
        </p:txBody>
      </p:sp>
      <p:sp>
        <p:nvSpPr>
          <p:cNvPr id="3" name="Content Placeholder 2"/>
          <p:cNvSpPr>
            <a:spLocks noGrp="1"/>
          </p:cNvSpPr>
          <p:nvPr>
            <p:ph idx="1"/>
          </p:nvPr>
        </p:nvSpPr>
        <p:spPr/>
        <p:txBody>
          <a:bodyPr/>
          <a:lstStyle/>
          <a:p>
            <a:r>
              <a:rPr lang="en-US" dirty="0" smtClean="0"/>
              <a:t>You can adjust the behavior of the menu through the use of options</a:t>
            </a:r>
          </a:p>
          <a:p>
            <a:pPr lvl="1"/>
            <a:r>
              <a:rPr lang="en-US" dirty="0" smtClean="0"/>
              <a:t>disabled  - whether or not the menu should be enabled after it has been created</a:t>
            </a:r>
          </a:p>
          <a:p>
            <a:pPr lvl="1"/>
            <a:r>
              <a:rPr lang="en-US" dirty="0" smtClean="0"/>
              <a:t>icons – which icons it should use for a submenu</a:t>
            </a:r>
          </a:p>
          <a:p>
            <a:pPr lvl="1"/>
            <a:r>
              <a:rPr lang="en-US" dirty="0" smtClean="0"/>
              <a:t>menus – selector that describes the elements which contain submenus</a:t>
            </a:r>
          </a:p>
          <a:p>
            <a:pPr lvl="1"/>
            <a:r>
              <a:rPr lang="en-US" dirty="0" smtClean="0"/>
              <a:t>position – the position of a submenu relative to the parent</a:t>
            </a:r>
          </a:p>
          <a:p>
            <a:pPr lvl="1"/>
            <a:r>
              <a:rPr lang="en-US" dirty="0" smtClean="0"/>
              <a:t>role – custom value for the ARIA role attribute which is assigned to both the menu and it’s items</a:t>
            </a:r>
            <a:endParaRPr lang="en-US" dirty="0"/>
          </a:p>
        </p:txBody>
      </p:sp>
    </p:spTree>
    <p:extLst>
      <p:ext uri="{BB962C8B-B14F-4D97-AF65-F5344CB8AC3E}">
        <p14:creationId xmlns:p14="http://schemas.microsoft.com/office/powerpoint/2010/main" val="196447200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Events</a:t>
            </a:r>
            <a:endParaRPr lang="en-US" dirty="0"/>
          </a:p>
        </p:txBody>
      </p:sp>
      <p:sp>
        <p:nvSpPr>
          <p:cNvPr id="3" name="Content Placeholder 2"/>
          <p:cNvSpPr>
            <a:spLocks noGrp="1"/>
          </p:cNvSpPr>
          <p:nvPr>
            <p:ph idx="1"/>
          </p:nvPr>
        </p:nvSpPr>
        <p:spPr/>
        <p:txBody>
          <a:bodyPr/>
          <a:lstStyle/>
          <a:p>
            <a:r>
              <a:rPr lang="en-US" dirty="0" smtClean="0"/>
              <a:t>Here are a list of events that are available to us for response in a callback</a:t>
            </a:r>
          </a:p>
          <a:p>
            <a:pPr lvl="1"/>
            <a:r>
              <a:rPr lang="en-US" dirty="0" smtClean="0"/>
              <a:t>create</a:t>
            </a:r>
          </a:p>
          <a:p>
            <a:pPr lvl="1"/>
            <a:r>
              <a:rPr lang="en-US" dirty="0" smtClean="0"/>
              <a:t>focus</a:t>
            </a:r>
          </a:p>
          <a:p>
            <a:pPr lvl="1"/>
            <a:r>
              <a:rPr lang="en-US" dirty="0" smtClean="0"/>
              <a:t>blur</a:t>
            </a:r>
          </a:p>
          <a:p>
            <a:pPr lvl="1"/>
            <a:r>
              <a:rPr lang="en-US" dirty="0" smtClean="0"/>
              <a:t>select</a:t>
            </a:r>
          </a:p>
          <a:p>
            <a:pPr lvl="1"/>
            <a:endParaRPr lang="en-US" dirty="0"/>
          </a:p>
        </p:txBody>
      </p:sp>
    </p:spTree>
    <p:extLst>
      <p:ext uri="{BB962C8B-B14F-4D97-AF65-F5344CB8AC3E}">
        <p14:creationId xmlns:p14="http://schemas.microsoft.com/office/powerpoint/2010/main" val="11322681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7137075"/>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menu</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menu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.menu</a:t>
                      </a:r>
                      <a:r>
                        <a:rPr lang="en-US" dirty="0" smtClean="0"/>
                        <a:t>(“enable”)</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menu</a:t>
                      </a:r>
                      <a:endParaRPr lang="en-US" dirty="0" smtClean="0"/>
                    </a:p>
                  </a:txBody>
                  <a:tcPr/>
                </a:tc>
              </a:tr>
              <a:tr h="370840">
                <a:tc>
                  <a:txBody>
                    <a:bodyPr/>
                    <a:lstStyle/>
                    <a:p>
                      <a:r>
                        <a:rPr lang="en-US" sz="1800" kern="1200" dirty="0" smtClean="0">
                          <a:solidFill>
                            <a:schemeClr val="dk1"/>
                          </a:solidFill>
                          <a:effectLst/>
                          <a:latin typeface="+mn-lt"/>
                          <a:ea typeface="+mn-ea"/>
                          <a:cs typeface="+mn-cs"/>
                        </a:rPr>
                        <a:t>.menu</a:t>
                      </a:r>
                      <a:r>
                        <a:rPr lang="en-US" dirty="0" smtClean="0"/>
                        <a:t>(“disable)</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menu</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menu</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menu</a:t>
                      </a:r>
                      <a:endParaRPr lang="en-US" dirty="0" smtClean="0"/>
                    </a:p>
                  </a:txBody>
                  <a:tcPr/>
                </a:tc>
              </a:tr>
              <a:tr h="370840">
                <a:tc>
                  <a:txBody>
                    <a:bodyPr/>
                    <a:lstStyle/>
                    <a:p>
                      <a:r>
                        <a:rPr lang="en-US" sz="1800" kern="1200" dirty="0" smtClean="0">
                          <a:solidFill>
                            <a:schemeClr val="dk1"/>
                          </a:solidFill>
                          <a:effectLst/>
                          <a:latin typeface="+mn-lt"/>
                          <a:ea typeface="+mn-ea"/>
                          <a:cs typeface="+mn-cs"/>
                        </a:rPr>
                        <a:t>.menu</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menu</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menu</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menu </a:t>
                      </a:r>
                      <a:r>
                        <a:rPr lang="en-US" dirty="0" smtClean="0"/>
                        <a:t>widget</a:t>
                      </a:r>
                      <a:endParaRPr lang="en-US" dirty="0" smtClean="0"/>
                    </a:p>
                  </a:txBody>
                  <a:tcPr/>
                </a:tc>
              </a:tr>
              <a:tr h="370840">
                <a:tc>
                  <a:txBody>
                    <a:bodyPr/>
                    <a:lstStyle/>
                    <a:p>
                      <a:r>
                        <a:rPr lang="en-US" dirty="0" smtClean="0"/>
                        <a:t>.menu(“blur”) .menu(“focus”)</a:t>
                      </a:r>
                      <a:endParaRPr lang="en-US" dirty="0"/>
                    </a:p>
                  </a:txBody>
                  <a:tcPr/>
                </a:tc>
                <a:tc>
                  <a:txBody>
                    <a:bodyPr/>
                    <a:lstStyle/>
                    <a:p>
                      <a:r>
                        <a:rPr lang="en-US" dirty="0" smtClean="0"/>
                        <a:t>focus or</a:t>
                      </a:r>
                      <a:r>
                        <a:rPr lang="en-US" baseline="0" dirty="0" smtClean="0"/>
                        <a:t> blur the  menu</a:t>
                      </a:r>
                    </a:p>
                  </a:txBody>
                  <a:tcPr/>
                </a:tc>
              </a:tr>
              <a:tr h="370840">
                <a:tc>
                  <a:txBody>
                    <a:bodyPr/>
                    <a:lstStyle/>
                    <a:p>
                      <a:r>
                        <a:rPr lang="en-US" dirty="0" smtClean="0"/>
                        <a:t>.menu(“collapse”), .menu(“</a:t>
                      </a:r>
                      <a:r>
                        <a:rPr lang="en-US" dirty="0" err="1" smtClean="0"/>
                        <a:t>collapseAll</a:t>
                      </a:r>
                      <a:r>
                        <a:rPr lang="en-US" dirty="0" smtClean="0"/>
                        <a:t>”)</a:t>
                      </a:r>
                      <a:endParaRPr lang="en-US" dirty="0"/>
                    </a:p>
                  </a:txBody>
                  <a:tcPr/>
                </a:tc>
                <a:tc>
                  <a:txBody>
                    <a:bodyPr/>
                    <a:lstStyle/>
                    <a:p>
                      <a:r>
                        <a:rPr lang="en-US" baseline="0" dirty="0" smtClean="0"/>
                        <a:t>collapse the menu</a:t>
                      </a:r>
                    </a:p>
                  </a:txBody>
                  <a:tcPr/>
                </a:tc>
              </a:tr>
              <a:tr h="370840">
                <a:tc>
                  <a:txBody>
                    <a:bodyPr/>
                    <a:lstStyle/>
                    <a:p>
                      <a:r>
                        <a:rPr lang="en-US" dirty="0" smtClean="0"/>
                        <a:t>.menu(“</a:t>
                      </a:r>
                      <a:r>
                        <a:rPr lang="en-US" dirty="0" err="1" smtClean="0"/>
                        <a:t>isFirstItem</a:t>
                      </a:r>
                      <a:r>
                        <a:rPr lang="en-US" dirty="0" smtClean="0"/>
                        <a:t>”)</a:t>
                      </a:r>
                      <a:endParaRPr lang="en-US" dirty="0"/>
                    </a:p>
                  </a:txBody>
                  <a:tcPr/>
                </a:tc>
                <a:tc>
                  <a:txBody>
                    <a:bodyPr/>
                    <a:lstStyle/>
                    <a:p>
                      <a:r>
                        <a:rPr lang="en-US" baseline="0" dirty="0" smtClean="0"/>
                        <a:t>whether or not it is the first item</a:t>
                      </a:r>
                    </a:p>
                  </a:txBody>
                  <a:tcPr/>
                </a:tc>
              </a:tr>
            </a:tbl>
          </a:graphicData>
        </a:graphic>
      </p:graphicFrame>
    </p:spTree>
    <p:extLst>
      <p:ext uri="{BB962C8B-B14F-4D97-AF65-F5344CB8AC3E}">
        <p14:creationId xmlns:p14="http://schemas.microsoft.com/office/powerpoint/2010/main" val="152607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3" name="Content Placeholder 2"/>
          <p:cNvSpPr>
            <a:spLocks noGrp="1"/>
          </p:cNvSpPr>
          <p:nvPr>
            <p:ph idx="1"/>
          </p:nvPr>
        </p:nvSpPr>
        <p:spPr>
          <a:xfrm>
            <a:off x="1097280" y="1845733"/>
            <a:ext cx="10058400" cy="4355369"/>
          </a:xfrm>
        </p:spPr>
        <p:txBody>
          <a:bodyPr>
            <a:normAutofit fontScale="92500" lnSpcReduction="10000"/>
          </a:bodyPr>
          <a:lstStyle/>
          <a:p>
            <a:r>
              <a:rPr lang="en-US" dirty="0" smtClean="0"/>
              <a:t>When we are comparing two values (or more) we’re expecting the result to be Boolean (either true or false). Below are the list of our comparison operators: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hlinkClick r:id="rId2"/>
            </a:endParaRPr>
          </a:p>
          <a:p>
            <a:r>
              <a:rPr lang="en-US" dirty="0" smtClean="0">
                <a:hlinkClick r:id="rId2"/>
              </a:rPr>
              <a:t>http://localhost:7080/JavaScript/Samples/Operators/</a:t>
            </a:r>
            <a:endParaRPr lang="en-US" dirty="0" smtClean="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68952532"/>
              </p:ext>
            </p:extLst>
          </p:nvPr>
        </p:nvGraphicFramePr>
        <p:xfrm>
          <a:off x="1952487" y="2667736"/>
          <a:ext cx="8128000" cy="2966720"/>
        </p:xfrm>
        <a:graphic>
          <a:graphicData uri="http://schemas.openxmlformats.org/drawingml/2006/table">
            <a:tbl>
              <a:tblPr firstRow="1" bandRow="1">
                <a:tableStyleId>{5C22544A-7EE6-4342-B048-85BDC9FD1C3A}</a:tableStyleId>
              </a:tblPr>
              <a:tblGrid>
                <a:gridCol w="2023165"/>
                <a:gridCol w="6104835"/>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dirty="0" smtClean="0"/>
                        <a:t>left == right</a:t>
                      </a:r>
                      <a:endParaRPr lang="en-US" dirty="0"/>
                    </a:p>
                  </a:txBody>
                  <a:tcPr/>
                </a:tc>
                <a:tc>
                  <a:txBody>
                    <a:bodyPr/>
                    <a:lstStyle/>
                    <a:p>
                      <a:r>
                        <a:rPr lang="en-US" dirty="0" smtClean="0"/>
                        <a:t>Equals</a:t>
                      </a:r>
                      <a:endParaRPr lang="en-US" dirty="0"/>
                    </a:p>
                  </a:txBody>
                  <a:tcPr/>
                </a:tc>
              </a:tr>
              <a:tr h="370840">
                <a:tc>
                  <a:txBody>
                    <a:bodyPr/>
                    <a:lstStyle/>
                    <a:p>
                      <a:r>
                        <a:rPr lang="en-US" dirty="0" smtClean="0"/>
                        <a:t>left</a:t>
                      </a:r>
                      <a:r>
                        <a:rPr lang="en-US" baseline="0" dirty="0" smtClean="0"/>
                        <a:t> === right</a:t>
                      </a:r>
                      <a:endParaRPr lang="en-US" dirty="0"/>
                    </a:p>
                  </a:txBody>
                  <a:tcPr/>
                </a:tc>
                <a:tc>
                  <a:txBody>
                    <a:bodyPr/>
                    <a:lstStyle/>
                    <a:p>
                      <a:r>
                        <a:rPr lang="en-US" dirty="0" smtClean="0"/>
                        <a:t>Equals</a:t>
                      </a:r>
                      <a:r>
                        <a:rPr lang="en-US" baseline="0" dirty="0" smtClean="0"/>
                        <a:t> in value and type</a:t>
                      </a:r>
                      <a:endParaRPr lang="en-US" dirty="0"/>
                    </a:p>
                  </a:txBody>
                  <a:tcPr/>
                </a:tc>
              </a:tr>
              <a:tr h="370840">
                <a:tc>
                  <a:txBody>
                    <a:bodyPr/>
                    <a:lstStyle/>
                    <a:p>
                      <a:r>
                        <a:rPr lang="en-US" dirty="0" smtClean="0"/>
                        <a:t>left</a:t>
                      </a:r>
                      <a:r>
                        <a:rPr lang="en-US" baseline="0" dirty="0" smtClean="0"/>
                        <a:t> != right</a:t>
                      </a:r>
                      <a:endParaRPr lang="en-US" dirty="0"/>
                    </a:p>
                  </a:txBody>
                  <a:tcPr/>
                </a:tc>
                <a:tc>
                  <a:txBody>
                    <a:bodyPr/>
                    <a:lstStyle/>
                    <a:p>
                      <a:r>
                        <a:rPr lang="en-US" dirty="0" smtClean="0"/>
                        <a:t>Not Equals</a:t>
                      </a:r>
                      <a:endParaRPr lang="en-US" dirty="0"/>
                    </a:p>
                  </a:txBody>
                  <a:tcPr/>
                </a:tc>
              </a:tr>
              <a:tr h="370840">
                <a:tc>
                  <a:txBody>
                    <a:bodyPr/>
                    <a:lstStyle/>
                    <a:p>
                      <a:r>
                        <a:rPr lang="en-US" dirty="0" smtClean="0"/>
                        <a:t>left &gt; right</a:t>
                      </a:r>
                      <a:endParaRPr lang="en-US" dirty="0"/>
                    </a:p>
                  </a:txBody>
                  <a:tcPr/>
                </a:tc>
                <a:tc>
                  <a:txBody>
                    <a:bodyPr/>
                    <a:lstStyle/>
                    <a:p>
                      <a:r>
                        <a:rPr lang="en-US" dirty="0" smtClean="0"/>
                        <a:t>Greater</a:t>
                      </a:r>
                      <a:r>
                        <a:rPr lang="en-US" baseline="0" dirty="0" smtClean="0"/>
                        <a:t> Than</a:t>
                      </a:r>
                      <a:endParaRPr lang="en-US" dirty="0"/>
                    </a:p>
                  </a:txBody>
                  <a:tcPr/>
                </a:tc>
              </a:tr>
              <a:tr h="370840">
                <a:tc>
                  <a:txBody>
                    <a:bodyPr/>
                    <a:lstStyle/>
                    <a:p>
                      <a:r>
                        <a:rPr lang="en-US" dirty="0" smtClean="0"/>
                        <a:t>left &lt; right</a:t>
                      </a:r>
                      <a:endParaRPr lang="en-US" dirty="0"/>
                    </a:p>
                  </a:txBody>
                  <a:tcPr/>
                </a:tc>
                <a:tc>
                  <a:txBody>
                    <a:bodyPr/>
                    <a:lstStyle/>
                    <a:p>
                      <a:r>
                        <a:rPr lang="en-US" dirty="0" smtClean="0"/>
                        <a:t>Less Than</a:t>
                      </a:r>
                      <a:endParaRPr lang="en-US" dirty="0"/>
                    </a:p>
                  </a:txBody>
                  <a:tcPr/>
                </a:tc>
              </a:tr>
              <a:tr h="370840">
                <a:tc>
                  <a:txBody>
                    <a:bodyPr/>
                    <a:lstStyle/>
                    <a:p>
                      <a:r>
                        <a:rPr lang="en-US" dirty="0" smtClean="0"/>
                        <a:t>left</a:t>
                      </a:r>
                      <a:r>
                        <a:rPr lang="en-US" baseline="0" dirty="0" smtClean="0"/>
                        <a:t> &gt;= right</a:t>
                      </a:r>
                      <a:endParaRPr lang="en-US" dirty="0"/>
                    </a:p>
                  </a:txBody>
                  <a:tcPr/>
                </a:tc>
                <a:tc>
                  <a:txBody>
                    <a:bodyPr/>
                    <a:lstStyle/>
                    <a:p>
                      <a:r>
                        <a:rPr lang="en-US" dirty="0" smtClean="0"/>
                        <a:t>Greater Than</a:t>
                      </a:r>
                      <a:r>
                        <a:rPr lang="en-US" baseline="0" dirty="0" smtClean="0"/>
                        <a:t> or Equal Too</a:t>
                      </a:r>
                      <a:endParaRPr lang="en-US" dirty="0"/>
                    </a:p>
                  </a:txBody>
                  <a:tcPr/>
                </a:tc>
              </a:tr>
              <a:tr h="370840">
                <a:tc>
                  <a:txBody>
                    <a:bodyPr/>
                    <a:lstStyle/>
                    <a:p>
                      <a:r>
                        <a:rPr lang="en-US" dirty="0" smtClean="0"/>
                        <a:t>left &lt;=</a:t>
                      </a:r>
                      <a:r>
                        <a:rPr lang="en-US" baseline="0" dirty="0" smtClean="0"/>
                        <a:t> right</a:t>
                      </a:r>
                      <a:endParaRPr lang="en-US" dirty="0"/>
                    </a:p>
                  </a:txBody>
                  <a:tcPr/>
                </a:tc>
                <a:tc>
                  <a:txBody>
                    <a:bodyPr/>
                    <a:lstStyle/>
                    <a:p>
                      <a:r>
                        <a:rPr lang="en-US" dirty="0" smtClean="0"/>
                        <a:t>Less Than</a:t>
                      </a:r>
                      <a:r>
                        <a:rPr lang="en-US" baseline="0" dirty="0" smtClean="0"/>
                        <a:t> or Equal Too</a:t>
                      </a:r>
                      <a:endParaRPr lang="en-US" dirty="0"/>
                    </a:p>
                  </a:txBody>
                  <a:tcPr/>
                </a:tc>
              </a:tr>
            </a:tbl>
          </a:graphicData>
        </a:graphic>
      </p:graphicFrame>
    </p:spTree>
    <p:extLst>
      <p:ext uri="{BB962C8B-B14F-4D97-AF65-F5344CB8AC3E}">
        <p14:creationId xmlns:p14="http://schemas.microsoft.com/office/powerpoint/2010/main" val="23735648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Actions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0795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4201178"/>
                <a:gridCol w="5857222"/>
              </a:tblGrid>
              <a:tr h="370840">
                <a:tc>
                  <a:txBody>
                    <a:bodyPr/>
                    <a:lstStyle/>
                    <a:p>
                      <a:endParaRPr lang="en-US" dirty="0"/>
                    </a:p>
                  </a:txBody>
                  <a:tcPr/>
                </a:tc>
                <a:tc>
                  <a:txBody>
                    <a:bodyPr/>
                    <a:lstStyle/>
                    <a:p>
                      <a:endParaRPr lang="en-US" dirty="0"/>
                    </a:p>
                  </a:txBody>
                  <a:tcPr/>
                </a:tc>
              </a:tr>
              <a:tr h="370840">
                <a:tc>
                  <a:txBody>
                    <a:bodyPr/>
                    <a:lstStyle/>
                    <a:p>
                      <a:r>
                        <a:rPr lang="en-US" dirty="0" smtClean="0"/>
                        <a:t>.menu(“</a:t>
                      </a:r>
                      <a:r>
                        <a:rPr lang="en-US" dirty="0" err="1" smtClean="0"/>
                        <a:t>isLastItem</a:t>
                      </a:r>
                      <a:r>
                        <a:rPr lang="en-US" dirty="0" smtClean="0"/>
                        <a:t>”)</a:t>
                      </a:r>
                      <a:endParaRPr lang="en-US" dirty="0"/>
                    </a:p>
                  </a:txBody>
                  <a:tcPr/>
                </a:tc>
                <a:tc>
                  <a:txBody>
                    <a:bodyPr/>
                    <a:lstStyle/>
                    <a:p>
                      <a:r>
                        <a:rPr lang="en-US" dirty="0" smtClean="0"/>
                        <a:t>is the last menu item</a:t>
                      </a:r>
                      <a:endParaRPr lang="en-US" dirty="0"/>
                    </a:p>
                  </a:txBody>
                  <a:tcPr/>
                </a:tc>
              </a:tr>
              <a:tr h="370840">
                <a:tc>
                  <a:txBody>
                    <a:bodyPr/>
                    <a:lstStyle/>
                    <a:p>
                      <a:r>
                        <a:rPr lang="en-US" dirty="0" smtClean="0"/>
                        <a:t>.menu(“next”),</a:t>
                      </a:r>
                      <a:r>
                        <a:rPr lang="en-US" baseline="0" dirty="0" smtClean="0"/>
                        <a:t> </a:t>
                      </a:r>
                      <a:r>
                        <a:rPr lang="en-US" dirty="0" smtClean="0"/>
                        <a:t>.menu(“</a:t>
                      </a:r>
                      <a:r>
                        <a:rPr lang="en-US" dirty="0" err="1" smtClean="0"/>
                        <a:t>nextPage</a:t>
                      </a:r>
                      <a:r>
                        <a:rPr lang="en-US" dirty="0" smtClean="0"/>
                        <a:t>”)</a:t>
                      </a:r>
                      <a:endParaRPr lang="en-US" dirty="0"/>
                    </a:p>
                  </a:txBody>
                  <a:tcPr/>
                </a:tc>
                <a:tc>
                  <a:txBody>
                    <a:bodyPr/>
                    <a:lstStyle/>
                    <a:p>
                      <a:r>
                        <a:rPr lang="en-US" dirty="0" smtClean="0"/>
                        <a:t>move to the</a:t>
                      </a:r>
                      <a:r>
                        <a:rPr lang="en-US" baseline="0" dirty="0" smtClean="0"/>
                        <a:t> next item or page</a:t>
                      </a:r>
                      <a:endParaRPr lang="en-US" dirty="0"/>
                    </a:p>
                  </a:txBody>
                  <a:tcPr/>
                </a:tc>
              </a:tr>
              <a:tr h="370840">
                <a:tc>
                  <a:txBody>
                    <a:bodyPr/>
                    <a:lstStyle/>
                    <a:p>
                      <a:r>
                        <a:rPr lang="en-US" dirty="0" smtClean="0"/>
                        <a:t>.menu(“previous”), .menu(“</a:t>
                      </a:r>
                      <a:r>
                        <a:rPr lang="en-US" dirty="0" err="1" smtClean="0"/>
                        <a:t>previousPage</a:t>
                      </a:r>
                      <a:r>
                        <a:rPr lang="en-US" dirty="0" smtClean="0"/>
                        <a:t>”)</a:t>
                      </a:r>
                      <a:endParaRPr lang="en-US" dirty="0"/>
                    </a:p>
                  </a:txBody>
                  <a:tcPr/>
                </a:tc>
                <a:tc>
                  <a:txBody>
                    <a:bodyPr/>
                    <a:lstStyle/>
                    <a:p>
                      <a:r>
                        <a:rPr lang="en-US" dirty="0" smtClean="0"/>
                        <a:t>move back</a:t>
                      </a:r>
                      <a:r>
                        <a:rPr lang="en-US" baseline="0" dirty="0" smtClean="0"/>
                        <a:t> to the last item or page</a:t>
                      </a:r>
                      <a:endParaRPr lang="en-US" dirty="0"/>
                    </a:p>
                  </a:txBody>
                  <a:tcPr/>
                </a:tc>
              </a:tr>
            </a:tbl>
          </a:graphicData>
        </a:graphic>
      </p:graphicFrame>
    </p:spTree>
    <p:extLst>
      <p:ext uri="{BB962C8B-B14F-4D97-AF65-F5344CB8AC3E}">
        <p14:creationId xmlns:p14="http://schemas.microsoft.com/office/powerpoint/2010/main" val="189529321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a:t>
            </a:r>
            <a:endParaRPr lang="en-US" dirty="0"/>
          </a:p>
        </p:txBody>
      </p:sp>
      <p:sp>
        <p:nvSpPr>
          <p:cNvPr id="3" name="Content Placeholder 2"/>
          <p:cNvSpPr>
            <a:spLocks noGrp="1"/>
          </p:cNvSpPr>
          <p:nvPr>
            <p:ph idx="1"/>
          </p:nvPr>
        </p:nvSpPr>
        <p:spPr/>
        <p:txBody>
          <a:bodyPr/>
          <a:lstStyle/>
          <a:p>
            <a:r>
              <a:rPr lang="en-US" dirty="0" smtClean="0"/>
              <a:t>The JQuery spinner is used to help gather numerical input by providing an up/down buttons to increase or decrease the value on the text field</a:t>
            </a:r>
          </a:p>
          <a:p>
            <a:r>
              <a:rPr lang="en-US" dirty="0" smtClean="0"/>
              <a:t>The spinner interaction can occur either via the mouse, keyboard, or </a:t>
            </a:r>
            <a:r>
              <a:rPr lang="en-US" dirty="0" err="1" smtClean="0"/>
              <a:t>scrollwheel</a:t>
            </a:r>
            <a:endParaRPr lang="en-US" dirty="0" smtClean="0"/>
          </a:p>
          <a:p>
            <a:r>
              <a:rPr lang="en-US" dirty="0" smtClean="0"/>
              <a:t>It will increase/decrease the value in the field by a provide increment</a:t>
            </a:r>
          </a:p>
          <a:p>
            <a:r>
              <a:rPr lang="en-US" dirty="0" smtClean="0"/>
              <a:t>Setting one up</a:t>
            </a:r>
          </a:p>
          <a:p>
            <a:pPr lvl="1"/>
            <a:r>
              <a:rPr lang="en-US" b="1" dirty="0" smtClean="0"/>
              <a:t>$(“#</a:t>
            </a:r>
            <a:r>
              <a:rPr lang="en-US" b="1" dirty="0" err="1" smtClean="0"/>
              <a:t>myinput</a:t>
            </a:r>
            <a:r>
              <a:rPr lang="en-US" b="1" dirty="0" smtClean="0"/>
              <a:t>”).spinner()</a:t>
            </a:r>
            <a:endParaRPr lang="en-US" b="1" dirty="0"/>
          </a:p>
        </p:txBody>
      </p:sp>
    </p:spTree>
    <p:extLst>
      <p:ext uri="{BB962C8B-B14F-4D97-AF65-F5344CB8AC3E}">
        <p14:creationId xmlns:p14="http://schemas.microsoft.com/office/powerpoint/2010/main" val="64204127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 Options</a:t>
            </a:r>
            <a:endParaRPr lang="en-US" dirty="0"/>
          </a:p>
        </p:txBody>
      </p:sp>
      <p:sp>
        <p:nvSpPr>
          <p:cNvPr id="3" name="Content Placeholder 2"/>
          <p:cNvSpPr>
            <a:spLocks noGrp="1"/>
          </p:cNvSpPr>
          <p:nvPr>
            <p:ph idx="1"/>
          </p:nvPr>
        </p:nvSpPr>
        <p:spPr/>
        <p:txBody>
          <a:bodyPr/>
          <a:lstStyle/>
          <a:p>
            <a:r>
              <a:rPr lang="en-US" dirty="0" smtClean="0"/>
              <a:t>Here are the options that are available to configure the spinner</a:t>
            </a:r>
          </a:p>
          <a:p>
            <a:pPr lvl="1"/>
            <a:r>
              <a:rPr lang="en-US" dirty="0" smtClean="0"/>
              <a:t>culture – lets you specify a locale (number, currency)</a:t>
            </a:r>
          </a:p>
          <a:p>
            <a:pPr lvl="1"/>
            <a:r>
              <a:rPr lang="en-US" dirty="0" smtClean="0"/>
              <a:t>disabled - whether or not the control is enabled</a:t>
            </a:r>
          </a:p>
          <a:p>
            <a:pPr lvl="1"/>
            <a:r>
              <a:rPr lang="en-US" dirty="0" smtClean="0"/>
              <a:t>icons – which icons to use for up/down</a:t>
            </a:r>
          </a:p>
          <a:p>
            <a:pPr lvl="1"/>
            <a:r>
              <a:rPr lang="en-US" dirty="0" smtClean="0"/>
              <a:t>incremental – the number of steps to take when holding the button down</a:t>
            </a:r>
          </a:p>
          <a:p>
            <a:pPr lvl="1"/>
            <a:r>
              <a:rPr lang="en-US" dirty="0" smtClean="0"/>
              <a:t>max – the max value of the field</a:t>
            </a:r>
          </a:p>
          <a:p>
            <a:pPr lvl="1"/>
            <a:r>
              <a:rPr lang="en-US" dirty="0" smtClean="0"/>
              <a:t>min – the min value of the </a:t>
            </a:r>
            <a:r>
              <a:rPr lang="en-US" dirty="0" err="1" smtClean="0"/>
              <a:t>fueld</a:t>
            </a:r>
            <a:endParaRPr lang="en-US" dirty="0" smtClean="0"/>
          </a:p>
          <a:p>
            <a:pPr lvl="1"/>
            <a:r>
              <a:rPr lang="en-US" dirty="0" err="1" smtClean="0"/>
              <a:t>numberFormat</a:t>
            </a:r>
            <a:r>
              <a:rPr lang="en-US" dirty="0" smtClean="0"/>
              <a:t> – the format passed to Globalize (if available)</a:t>
            </a:r>
          </a:p>
          <a:p>
            <a:pPr lvl="1"/>
            <a:r>
              <a:rPr lang="en-US" dirty="0" smtClean="0"/>
              <a:t>page – number of steps taken when paging up or down</a:t>
            </a:r>
          </a:p>
          <a:p>
            <a:pPr lvl="1"/>
            <a:r>
              <a:rPr lang="en-US" dirty="0" smtClean="0"/>
              <a:t>step – the amount it should increase/decrease when each up/down action is taken</a:t>
            </a:r>
            <a:endParaRPr lang="en-US" dirty="0"/>
          </a:p>
        </p:txBody>
      </p:sp>
    </p:spTree>
    <p:extLst>
      <p:ext uri="{BB962C8B-B14F-4D97-AF65-F5344CB8AC3E}">
        <p14:creationId xmlns:p14="http://schemas.microsoft.com/office/powerpoint/2010/main" val="149127078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 Events</a:t>
            </a:r>
            <a:endParaRPr lang="en-US" dirty="0"/>
          </a:p>
        </p:txBody>
      </p:sp>
      <p:sp>
        <p:nvSpPr>
          <p:cNvPr id="3" name="Content Placeholder 2"/>
          <p:cNvSpPr>
            <a:spLocks noGrp="1"/>
          </p:cNvSpPr>
          <p:nvPr>
            <p:ph idx="1"/>
          </p:nvPr>
        </p:nvSpPr>
        <p:spPr/>
        <p:txBody>
          <a:bodyPr/>
          <a:lstStyle/>
          <a:p>
            <a:r>
              <a:rPr lang="en-US" dirty="0" smtClean="0"/>
              <a:t>There are several events you can respond by way of a callback for a given spinner</a:t>
            </a:r>
          </a:p>
          <a:p>
            <a:pPr lvl="1"/>
            <a:r>
              <a:rPr lang="en-US" dirty="0" smtClean="0"/>
              <a:t>create</a:t>
            </a:r>
          </a:p>
          <a:p>
            <a:pPr lvl="1"/>
            <a:r>
              <a:rPr lang="en-US" dirty="0" smtClean="0"/>
              <a:t>start – when the spinner starts (return false to stop/cancel)</a:t>
            </a:r>
          </a:p>
          <a:p>
            <a:pPr lvl="1"/>
            <a:r>
              <a:rPr lang="en-US" dirty="0" smtClean="0"/>
              <a:t>spin</a:t>
            </a:r>
          </a:p>
          <a:p>
            <a:pPr lvl="1"/>
            <a:r>
              <a:rPr lang="en-US" dirty="0" smtClean="0"/>
              <a:t>stop</a:t>
            </a:r>
          </a:p>
          <a:p>
            <a:pPr lvl="1"/>
            <a:r>
              <a:rPr lang="en-US" dirty="0" smtClean="0"/>
              <a:t>change – triggered when the value has changed and the spinner lost focus</a:t>
            </a:r>
          </a:p>
        </p:txBody>
      </p:sp>
    </p:spTree>
    <p:extLst>
      <p:ext uri="{BB962C8B-B14F-4D97-AF65-F5344CB8AC3E}">
        <p14:creationId xmlns:p14="http://schemas.microsoft.com/office/powerpoint/2010/main" val="212622777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1135589"/>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spinner</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spinner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.spinner</a:t>
                      </a:r>
                      <a:r>
                        <a:rPr lang="en-US" dirty="0" smtClean="0"/>
                        <a:t>(“enable”)</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spinner</a:t>
                      </a:r>
                      <a:endParaRPr lang="en-US" dirty="0" smtClean="0"/>
                    </a:p>
                  </a:txBody>
                  <a:tcPr/>
                </a:tc>
              </a:tr>
              <a:tr h="370840">
                <a:tc>
                  <a:txBody>
                    <a:bodyPr/>
                    <a:lstStyle/>
                    <a:p>
                      <a:r>
                        <a:rPr lang="en-US" sz="1800" kern="1200" dirty="0" smtClean="0">
                          <a:solidFill>
                            <a:schemeClr val="dk1"/>
                          </a:solidFill>
                          <a:effectLst/>
                          <a:latin typeface="+mn-lt"/>
                          <a:ea typeface="+mn-ea"/>
                          <a:cs typeface="+mn-cs"/>
                        </a:rPr>
                        <a:t>.spinner</a:t>
                      </a:r>
                      <a:r>
                        <a:rPr lang="en-US" dirty="0" smtClean="0"/>
                        <a:t>(“disable)</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spinner</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spinner</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spinner</a:t>
                      </a:r>
                      <a:endParaRPr lang="en-US" dirty="0" smtClean="0"/>
                    </a:p>
                  </a:txBody>
                  <a:tcPr/>
                </a:tc>
              </a:tr>
              <a:tr h="370840">
                <a:tc>
                  <a:txBody>
                    <a:bodyPr/>
                    <a:lstStyle/>
                    <a:p>
                      <a:r>
                        <a:rPr lang="en-US" sz="1800" kern="1200" dirty="0" smtClean="0">
                          <a:solidFill>
                            <a:schemeClr val="dk1"/>
                          </a:solidFill>
                          <a:effectLst/>
                          <a:latin typeface="+mn-lt"/>
                          <a:ea typeface="+mn-ea"/>
                          <a:cs typeface="+mn-cs"/>
                        </a:rPr>
                        <a:t>.spinner</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spinner</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spinner</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spinner </a:t>
                      </a:r>
                      <a:r>
                        <a:rPr lang="en-US" dirty="0" smtClean="0"/>
                        <a:t>widget</a:t>
                      </a:r>
                      <a:endParaRPr lang="en-US" dirty="0" smtClean="0"/>
                    </a:p>
                  </a:txBody>
                  <a:tcPr/>
                </a:tc>
              </a:tr>
              <a:tr h="370840">
                <a:tc>
                  <a:txBody>
                    <a:bodyPr/>
                    <a:lstStyle/>
                    <a:p>
                      <a:r>
                        <a:rPr lang="en-US" dirty="0" smtClean="0"/>
                        <a:t>.spinner(“value”)</a:t>
                      </a:r>
                      <a:endParaRPr lang="en-US" dirty="0"/>
                    </a:p>
                  </a:txBody>
                  <a:tcPr/>
                </a:tc>
                <a:tc>
                  <a:txBody>
                    <a:bodyPr/>
                    <a:lstStyle/>
                    <a:p>
                      <a:r>
                        <a:rPr lang="en-US" dirty="0" smtClean="0"/>
                        <a:t>Gets the spinner value</a:t>
                      </a:r>
                      <a:endParaRPr lang="en-US" dirty="0" smtClean="0"/>
                    </a:p>
                  </a:txBody>
                  <a:tcPr/>
                </a:tc>
              </a:tr>
              <a:tr h="370840">
                <a:tc>
                  <a:txBody>
                    <a:bodyPr/>
                    <a:lstStyle/>
                    <a:p>
                      <a:r>
                        <a:rPr lang="en-US" dirty="0" smtClean="0"/>
                        <a:t>.spinner(“</a:t>
                      </a:r>
                      <a:r>
                        <a:rPr lang="en-US" dirty="0" err="1" smtClean="0"/>
                        <a:t>pageUp</a:t>
                      </a:r>
                      <a:r>
                        <a:rPr lang="en-US" dirty="0" smtClean="0"/>
                        <a:t>”), .spinner(”</a:t>
                      </a:r>
                      <a:r>
                        <a:rPr lang="en-US" dirty="0" err="1" smtClean="0"/>
                        <a:t>pageDown</a:t>
                      </a:r>
                      <a:r>
                        <a:rPr lang="en-US" dirty="0" smtClean="0"/>
                        <a:t>”)</a:t>
                      </a:r>
                      <a:endParaRPr lang="en-US" dirty="0"/>
                    </a:p>
                  </a:txBody>
                  <a:tcPr/>
                </a:tc>
                <a:tc>
                  <a:txBody>
                    <a:bodyPr/>
                    <a:lstStyle/>
                    <a:p>
                      <a:r>
                        <a:rPr lang="en-US" dirty="0" smtClean="0"/>
                        <a:t>move up or dow</a:t>
                      </a:r>
                      <a:r>
                        <a:rPr lang="en-US" baseline="0" dirty="0" smtClean="0"/>
                        <a:t>n by page</a:t>
                      </a:r>
                    </a:p>
                  </a:txBody>
                  <a:tcPr/>
                </a:tc>
              </a:tr>
              <a:tr h="370840">
                <a:tc>
                  <a:txBody>
                    <a:bodyPr/>
                    <a:lstStyle/>
                    <a:p>
                      <a:r>
                        <a:rPr lang="en-US" dirty="0" smtClean="0"/>
                        <a:t>.spinner(“</a:t>
                      </a:r>
                      <a:r>
                        <a:rPr lang="en-US" dirty="0" err="1" smtClean="0"/>
                        <a:t>stepUp</a:t>
                      </a:r>
                      <a:r>
                        <a:rPr lang="en-US" dirty="0" smtClean="0"/>
                        <a:t>”), .spinner(“</a:t>
                      </a:r>
                      <a:r>
                        <a:rPr lang="en-US" dirty="0" err="1" smtClean="0"/>
                        <a:t>stepDown</a:t>
                      </a:r>
                      <a:r>
                        <a:rPr lang="en-US" dirty="0" smtClean="0">
                          <a:sym typeface="Wingdings"/>
                        </a:rPr>
                        <a:t>”)</a:t>
                      </a:r>
                      <a:endParaRPr lang="en-US" dirty="0"/>
                    </a:p>
                  </a:txBody>
                  <a:tcPr/>
                </a:tc>
                <a:tc>
                  <a:txBody>
                    <a:bodyPr/>
                    <a:lstStyle/>
                    <a:p>
                      <a:r>
                        <a:rPr lang="en-US" baseline="0" dirty="0" smtClean="0"/>
                        <a:t>increment up or down</a:t>
                      </a:r>
                    </a:p>
                  </a:txBody>
                  <a:tcPr/>
                </a:tc>
              </a:tr>
            </a:tbl>
          </a:graphicData>
        </a:graphic>
      </p:graphicFrame>
    </p:spTree>
    <p:extLst>
      <p:ext uri="{BB962C8B-B14F-4D97-AF65-F5344CB8AC3E}">
        <p14:creationId xmlns:p14="http://schemas.microsoft.com/office/powerpoint/2010/main" val="9232506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Tooltips</a:t>
            </a:r>
            <a:endParaRPr lang="en-US" dirty="0"/>
          </a:p>
        </p:txBody>
      </p:sp>
      <p:sp>
        <p:nvSpPr>
          <p:cNvPr id="3" name="Content Placeholder 2"/>
          <p:cNvSpPr>
            <a:spLocks noGrp="1"/>
          </p:cNvSpPr>
          <p:nvPr>
            <p:ph idx="1"/>
          </p:nvPr>
        </p:nvSpPr>
        <p:spPr/>
        <p:txBody>
          <a:bodyPr/>
          <a:lstStyle/>
          <a:p>
            <a:r>
              <a:rPr lang="en-US" dirty="0" smtClean="0"/>
              <a:t>JQuery UI has created it’s own tooltips which are meant to replace the native tool tips which are more customizable in both content and appearance </a:t>
            </a:r>
          </a:p>
          <a:p>
            <a:r>
              <a:rPr lang="en-US" dirty="0" smtClean="0"/>
              <a:t>When created on the document they are automatically created on any element that has a title attribute</a:t>
            </a:r>
          </a:p>
          <a:p>
            <a:r>
              <a:rPr lang="en-US" dirty="0" smtClean="0"/>
              <a:t>To implement this you must simply: </a:t>
            </a:r>
            <a:r>
              <a:rPr lang="en-US" b="1" dirty="0" smtClean="0"/>
              <a:t>$(document).tooltip()</a:t>
            </a:r>
            <a:endParaRPr lang="en-US" dirty="0" smtClean="0"/>
          </a:p>
          <a:p>
            <a:r>
              <a:rPr lang="en-US" dirty="0" smtClean="0"/>
              <a:t>Despite the different way of deploying them you still have events and options</a:t>
            </a:r>
            <a:endParaRPr lang="en-US" dirty="0"/>
          </a:p>
        </p:txBody>
      </p:sp>
    </p:spTree>
    <p:extLst>
      <p:ext uri="{BB962C8B-B14F-4D97-AF65-F5344CB8AC3E}">
        <p14:creationId xmlns:p14="http://schemas.microsoft.com/office/powerpoint/2010/main" val="185318033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Tooltip Options</a:t>
            </a:r>
            <a:endParaRPr lang="en-US" dirty="0"/>
          </a:p>
        </p:txBody>
      </p:sp>
      <p:sp>
        <p:nvSpPr>
          <p:cNvPr id="3" name="Content Placeholder 2"/>
          <p:cNvSpPr>
            <a:spLocks noGrp="1"/>
          </p:cNvSpPr>
          <p:nvPr>
            <p:ph idx="1"/>
          </p:nvPr>
        </p:nvSpPr>
        <p:spPr/>
        <p:txBody>
          <a:bodyPr/>
          <a:lstStyle/>
          <a:p>
            <a:r>
              <a:rPr lang="en-US" dirty="0" smtClean="0"/>
              <a:t>Some of the configuration options include</a:t>
            </a:r>
          </a:p>
          <a:p>
            <a:pPr lvl="1"/>
            <a:r>
              <a:rPr lang="en-US" dirty="0" smtClean="0"/>
              <a:t>content – content to use within the tooltip; if not specified it will use title</a:t>
            </a:r>
          </a:p>
          <a:p>
            <a:pPr lvl="1"/>
            <a:r>
              <a:rPr lang="en-US" dirty="0" smtClean="0"/>
              <a:t>disabled – whether or not the tooltip is enabled after created</a:t>
            </a:r>
          </a:p>
          <a:p>
            <a:pPr lvl="1"/>
            <a:r>
              <a:rPr lang="en-US" dirty="0" smtClean="0"/>
              <a:t>hide – animation and duration when the tooltip is hidden</a:t>
            </a:r>
          </a:p>
          <a:p>
            <a:pPr lvl="1"/>
            <a:r>
              <a:rPr lang="en-US" dirty="0" smtClean="0"/>
              <a:t>items – selector describing which elements should have them</a:t>
            </a:r>
          </a:p>
          <a:p>
            <a:pPr lvl="1"/>
            <a:r>
              <a:rPr lang="en-US" dirty="0" smtClean="0"/>
              <a:t>position – the relative position of the tooltip to the source element</a:t>
            </a:r>
          </a:p>
          <a:p>
            <a:pPr lvl="1"/>
            <a:r>
              <a:rPr lang="en-US" dirty="0" smtClean="0"/>
              <a:t>show – animation and duration to use when showing the tooltip</a:t>
            </a:r>
          </a:p>
          <a:p>
            <a:pPr lvl="1"/>
            <a:r>
              <a:rPr lang="en-US" dirty="0" err="1" smtClean="0"/>
              <a:t>tooltipClass</a:t>
            </a:r>
            <a:r>
              <a:rPr lang="en-US" dirty="0" smtClean="0"/>
              <a:t> – what styles should be applied</a:t>
            </a:r>
          </a:p>
          <a:p>
            <a:pPr lvl="1"/>
            <a:r>
              <a:rPr lang="en-US" dirty="0" smtClean="0"/>
              <a:t>track – whether or not the tooltip should follow the mouse</a:t>
            </a:r>
          </a:p>
        </p:txBody>
      </p:sp>
    </p:spTree>
    <p:extLst>
      <p:ext uri="{BB962C8B-B14F-4D97-AF65-F5344CB8AC3E}">
        <p14:creationId xmlns:p14="http://schemas.microsoft.com/office/powerpoint/2010/main" val="17576640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Tooltip Events</a:t>
            </a:r>
            <a:endParaRPr lang="en-US" dirty="0"/>
          </a:p>
        </p:txBody>
      </p:sp>
      <p:sp>
        <p:nvSpPr>
          <p:cNvPr id="3" name="Content Placeholder 2"/>
          <p:cNvSpPr>
            <a:spLocks noGrp="1"/>
          </p:cNvSpPr>
          <p:nvPr>
            <p:ph idx="1"/>
          </p:nvPr>
        </p:nvSpPr>
        <p:spPr/>
        <p:txBody>
          <a:bodyPr/>
          <a:lstStyle/>
          <a:p>
            <a:r>
              <a:rPr lang="en-US" dirty="0" smtClean="0"/>
              <a:t>Here are some available events for you to subscribe to on a tooltip</a:t>
            </a:r>
          </a:p>
          <a:p>
            <a:pPr lvl="1"/>
            <a:r>
              <a:rPr lang="en-US" dirty="0" smtClean="0"/>
              <a:t>create</a:t>
            </a:r>
          </a:p>
          <a:p>
            <a:pPr lvl="1"/>
            <a:r>
              <a:rPr lang="en-US" dirty="0" smtClean="0"/>
              <a:t>open</a:t>
            </a:r>
          </a:p>
          <a:p>
            <a:pPr lvl="1"/>
            <a:r>
              <a:rPr lang="en-US" dirty="0" smtClean="0"/>
              <a:t>close</a:t>
            </a:r>
          </a:p>
          <a:p>
            <a:pPr lvl="1"/>
            <a:endParaRPr lang="en-US" dirty="0"/>
          </a:p>
        </p:txBody>
      </p:sp>
    </p:spTree>
    <p:extLst>
      <p:ext uri="{BB962C8B-B14F-4D97-AF65-F5344CB8AC3E}">
        <p14:creationId xmlns:p14="http://schemas.microsoft.com/office/powerpoint/2010/main" val="27374798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Tooltip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0330001"/>
              </p:ext>
            </p:extLst>
          </p:nvPr>
        </p:nvGraphicFramePr>
        <p:xfrm>
          <a:off x="1096963" y="1846263"/>
          <a:ext cx="10058400" cy="370840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tooltip</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tooltip</a:t>
                      </a:r>
                      <a:r>
                        <a:rPr lang="en-US" sz="1800" kern="1200" baseline="0" dirty="0" smtClean="0">
                          <a:solidFill>
                            <a:schemeClr val="dk1"/>
                          </a:solidFill>
                          <a:effectLst/>
                          <a:latin typeface="+mn-lt"/>
                          <a:ea typeface="+mn-ea"/>
                          <a:cs typeface="+mn-cs"/>
                        </a:rPr>
                        <a:t>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.tooltip</a:t>
                      </a:r>
                      <a:r>
                        <a:rPr lang="en-US" dirty="0" smtClean="0"/>
                        <a:t>(“enable”)</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tooltip</a:t>
                      </a:r>
                      <a:endParaRPr lang="en-US" dirty="0" smtClean="0"/>
                    </a:p>
                  </a:txBody>
                  <a:tcPr/>
                </a:tc>
              </a:tr>
              <a:tr h="370840">
                <a:tc>
                  <a:txBody>
                    <a:bodyPr/>
                    <a:lstStyle/>
                    <a:p>
                      <a:r>
                        <a:rPr lang="en-US" sz="1800" kern="1200" dirty="0" smtClean="0">
                          <a:solidFill>
                            <a:schemeClr val="dk1"/>
                          </a:solidFill>
                          <a:effectLst/>
                          <a:latin typeface="+mn-lt"/>
                          <a:ea typeface="+mn-ea"/>
                          <a:cs typeface="+mn-cs"/>
                        </a:rPr>
                        <a:t>.tooltip</a:t>
                      </a:r>
                      <a:r>
                        <a:rPr lang="en-US" dirty="0" smtClean="0"/>
                        <a:t>(“disable)</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tooltip</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tooltip</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tooltip</a:t>
                      </a:r>
                      <a:endParaRPr lang="en-US" dirty="0" smtClean="0"/>
                    </a:p>
                  </a:txBody>
                  <a:tcPr/>
                </a:tc>
              </a:tr>
              <a:tr h="370840">
                <a:tc>
                  <a:txBody>
                    <a:bodyPr/>
                    <a:lstStyle/>
                    <a:p>
                      <a:r>
                        <a:rPr lang="en-US" sz="1800" kern="1200" dirty="0" smtClean="0">
                          <a:solidFill>
                            <a:schemeClr val="dk1"/>
                          </a:solidFill>
                          <a:effectLst/>
                          <a:latin typeface="+mn-lt"/>
                          <a:ea typeface="+mn-ea"/>
                          <a:cs typeface="+mn-cs"/>
                        </a:rPr>
                        <a:t>.tooltip</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tooltip</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tooltip</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tooltip </a:t>
                      </a:r>
                      <a:r>
                        <a:rPr lang="en-US" dirty="0" smtClean="0"/>
                        <a:t>widget</a:t>
                      </a:r>
                    </a:p>
                  </a:txBody>
                  <a:tcPr/>
                </a:tc>
              </a:tr>
              <a:tr h="370840">
                <a:tc>
                  <a:txBody>
                    <a:bodyPr/>
                    <a:lstStyle/>
                    <a:p>
                      <a:r>
                        <a:rPr lang="en-US" dirty="0" smtClean="0"/>
                        <a:t>.tooltip(“open”)</a:t>
                      </a:r>
                      <a:endParaRPr lang="en-US" dirty="0"/>
                    </a:p>
                  </a:txBody>
                  <a:tcPr/>
                </a:tc>
                <a:tc>
                  <a:txBody>
                    <a:bodyPr/>
                    <a:lstStyle/>
                    <a:p>
                      <a:r>
                        <a:rPr lang="en-US" dirty="0" smtClean="0"/>
                        <a:t>Open the tooltip</a:t>
                      </a:r>
                    </a:p>
                  </a:txBody>
                  <a:tcPr/>
                </a:tc>
              </a:tr>
              <a:tr h="370840">
                <a:tc>
                  <a:txBody>
                    <a:bodyPr/>
                    <a:lstStyle/>
                    <a:p>
                      <a:r>
                        <a:rPr lang="en-US" dirty="0" smtClean="0"/>
                        <a:t>.tooltip(“close”)</a:t>
                      </a:r>
                      <a:endParaRPr lang="en-US" dirty="0"/>
                    </a:p>
                  </a:txBody>
                  <a:tcPr/>
                </a:tc>
                <a:tc>
                  <a:txBody>
                    <a:bodyPr/>
                    <a:lstStyle/>
                    <a:p>
                      <a:r>
                        <a:rPr lang="en-US" dirty="0" smtClean="0"/>
                        <a:t>Close the tooltip</a:t>
                      </a:r>
                    </a:p>
                  </a:txBody>
                  <a:tcPr/>
                </a:tc>
              </a:tr>
            </a:tbl>
          </a:graphicData>
        </a:graphic>
      </p:graphicFrame>
    </p:spTree>
    <p:extLst>
      <p:ext uri="{BB962C8B-B14F-4D97-AF65-F5344CB8AC3E}">
        <p14:creationId xmlns:p14="http://schemas.microsoft.com/office/powerpoint/2010/main" val="54926228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a:t>
            </a:r>
            <a:endParaRPr lang="en-US" dirty="0"/>
          </a:p>
        </p:txBody>
      </p:sp>
      <p:sp>
        <p:nvSpPr>
          <p:cNvPr id="3" name="Content Placeholder 2"/>
          <p:cNvSpPr>
            <a:spLocks noGrp="1"/>
          </p:cNvSpPr>
          <p:nvPr>
            <p:ph idx="1"/>
          </p:nvPr>
        </p:nvSpPr>
        <p:spPr/>
        <p:txBody>
          <a:bodyPr/>
          <a:lstStyle/>
          <a:p>
            <a:r>
              <a:rPr lang="en-US" dirty="0" smtClean="0"/>
              <a:t>Unlike the last examples that we’ve seen the tab control is a little more involved in terms of markup. </a:t>
            </a:r>
          </a:p>
          <a:p>
            <a:r>
              <a:rPr lang="en-US" dirty="0" smtClean="0"/>
              <a:t>You are going to need to use a UL tag with LI elements with Anchor tabs linking to the tab names as content</a:t>
            </a:r>
          </a:p>
          <a:p>
            <a:r>
              <a:rPr lang="en-US" dirty="0" smtClean="0"/>
              <a:t>Then you’ll use </a:t>
            </a:r>
            <a:r>
              <a:rPr lang="en-US" dirty="0" err="1" smtClean="0"/>
              <a:t>divs</a:t>
            </a:r>
            <a:r>
              <a:rPr lang="en-US" dirty="0" smtClean="0"/>
              <a:t> that have an id value that matches the </a:t>
            </a:r>
            <a:r>
              <a:rPr lang="en-US" dirty="0" err="1" smtClean="0"/>
              <a:t>href</a:t>
            </a:r>
            <a:r>
              <a:rPr lang="en-US" dirty="0" smtClean="0"/>
              <a:t> of the anchor links.</a:t>
            </a:r>
          </a:p>
          <a:p>
            <a:r>
              <a:rPr lang="en-US" dirty="0" smtClean="0"/>
              <a:t>From there all you need to do is </a:t>
            </a:r>
            <a:r>
              <a:rPr lang="en-US" b="1" dirty="0" smtClean="0"/>
              <a:t>$(“#tab”).tabs();</a:t>
            </a:r>
            <a:endParaRPr lang="en-US" dirty="0"/>
          </a:p>
        </p:txBody>
      </p:sp>
    </p:spTree>
    <p:extLst>
      <p:ext uri="{BB962C8B-B14F-4D97-AF65-F5344CB8AC3E}">
        <p14:creationId xmlns:p14="http://schemas.microsoft.com/office/powerpoint/2010/main" val="2845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Supposing you would to perform work in a cohesive block or execute a subroutine. </a:t>
            </a:r>
            <a:endParaRPr lang="en-US" dirty="0"/>
          </a:p>
          <a:p>
            <a:r>
              <a:rPr lang="en-US" dirty="0" smtClean="0"/>
              <a:t>JavaScript accomplishes this through the use of functions. </a:t>
            </a:r>
          </a:p>
          <a:p>
            <a:pPr lvl="1"/>
            <a:r>
              <a:rPr lang="en-US" dirty="0" smtClean="0"/>
              <a:t>There are no syntactical differences between functions and procedures</a:t>
            </a:r>
          </a:p>
          <a:p>
            <a:pPr lvl="1"/>
            <a:r>
              <a:rPr lang="en-US" dirty="0" smtClean="0"/>
              <a:t>Functions can be used to execute statically or within the context of an object</a:t>
            </a:r>
          </a:p>
          <a:p>
            <a:pPr lvl="2"/>
            <a:r>
              <a:rPr lang="en-US" dirty="0" smtClean="0"/>
              <a:t>This depends on how and where they are defined. </a:t>
            </a:r>
          </a:p>
          <a:p>
            <a:pPr lvl="1"/>
            <a:endParaRPr lang="en-US" dirty="0"/>
          </a:p>
          <a:p>
            <a:r>
              <a:rPr lang="en-US" dirty="0" smtClean="0"/>
              <a:t>JavaScript has 2 types of Functions</a:t>
            </a:r>
          </a:p>
          <a:p>
            <a:pPr lvl="1"/>
            <a:r>
              <a:rPr lang="en-US" b="1" dirty="0" smtClean="0"/>
              <a:t>Intrinsic – </a:t>
            </a:r>
            <a:r>
              <a:rPr lang="en-US" dirty="0" smtClean="0"/>
              <a:t>These are ones that are built into JavaScript</a:t>
            </a:r>
          </a:p>
          <a:p>
            <a:pPr lvl="1"/>
            <a:r>
              <a:rPr lang="en-US" b="1" dirty="0" smtClean="0"/>
              <a:t>User Defined – </a:t>
            </a:r>
            <a:r>
              <a:rPr lang="en-US" dirty="0" smtClean="0"/>
              <a:t>These are defined in separate script files which are included within your HTML page</a:t>
            </a:r>
            <a:endParaRPr lang="en-US" b="1" dirty="0"/>
          </a:p>
        </p:txBody>
      </p:sp>
    </p:spTree>
    <p:extLst>
      <p:ext uri="{BB962C8B-B14F-4D97-AF65-F5344CB8AC3E}">
        <p14:creationId xmlns:p14="http://schemas.microsoft.com/office/powerpoint/2010/main" val="140934324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Options</a:t>
            </a:r>
            <a:endParaRPr lang="en-US" dirty="0"/>
          </a:p>
        </p:txBody>
      </p:sp>
      <p:sp>
        <p:nvSpPr>
          <p:cNvPr id="3" name="Content Placeholder 2"/>
          <p:cNvSpPr>
            <a:spLocks noGrp="1"/>
          </p:cNvSpPr>
          <p:nvPr>
            <p:ph idx="1"/>
          </p:nvPr>
        </p:nvSpPr>
        <p:spPr/>
        <p:txBody>
          <a:bodyPr/>
          <a:lstStyle/>
          <a:p>
            <a:r>
              <a:rPr lang="en-US" dirty="0" smtClean="0"/>
              <a:t>Below are some options available for your tab controls</a:t>
            </a:r>
          </a:p>
          <a:p>
            <a:pPr lvl="1"/>
            <a:r>
              <a:rPr lang="en-US" dirty="0" smtClean="0"/>
              <a:t>active – the index of the open panel; set to false to collapse all</a:t>
            </a:r>
          </a:p>
          <a:p>
            <a:pPr lvl="1"/>
            <a:r>
              <a:rPr lang="en-US" dirty="0" err="1" smtClean="0"/>
              <a:t>collapsiable</a:t>
            </a:r>
            <a:r>
              <a:rPr lang="en-US" dirty="0" smtClean="0"/>
              <a:t> – set to true to enable all panels to be closed</a:t>
            </a:r>
          </a:p>
          <a:p>
            <a:pPr lvl="1"/>
            <a:r>
              <a:rPr lang="en-US" dirty="0" smtClean="0"/>
              <a:t>disabled – disables the container</a:t>
            </a:r>
          </a:p>
          <a:p>
            <a:pPr lvl="1"/>
            <a:r>
              <a:rPr lang="en-US" dirty="0" smtClean="0"/>
              <a:t>event - the event that should be invoked when selecting a tab</a:t>
            </a:r>
          </a:p>
          <a:p>
            <a:pPr lvl="1"/>
            <a:r>
              <a:rPr lang="en-US" dirty="0" err="1" smtClean="0"/>
              <a:t>heightStyle</a:t>
            </a:r>
            <a:r>
              <a:rPr lang="en-US" dirty="0" smtClean="0"/>
              <a:t> – controls the height of the tab panels</a:t>
            </a:r>
          </a:p>
          <a:p>
            <a:pPr lvl="2"/>
            <a:r>
              <a:rPr lang="en-US" dirty="0" smtClean="0"/>
              <a:t>auto, fill, content</a:t>
            </a:r>
          </a:p>
          <a:p>
            <a:pPr lvl="1"/>
            <a:r>
              <a:rPr lang="en-US" dirty="0" smtClean="0"/>
              <a:t>hide – if and how to animate when a panel is hiding</a:t>
            </a:r>
          </a:p>
          <a:p>
            <a:pPr lvl="1"/>
            <a:r>
              <a:rPr lang="en-US" dirty="0" smtClean="0"/>
              <a:t>show – if and how to animate when a panel is showing</a:t>
            </a:r>
            <a:endParaRPr lang="en-US" dirty="0"/>
          </a:p>
        </p:txBody>
      </p:sp>
    </p:spTree>
    <p:extLst>
      <p:ext uri="{BB962C8B-B14F-4D97-AF65-F5344CB8AC3E}">
        <p14:creationId xmlns:p14="http://schemas.microsoft.com/office/powerpoint/2010/main" val="17269842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Events</a:t>
            </a:r>
            <a:endParaRPr lang="en-US" dirty="0"/>
          </a:p>
        </p:txBody>
      </p:sp>
      <p:sp>
        <p:nvSpPr>
          <p:cNvPr id="3" name="Content Placeholder 2"/>
          <p:cNvSpPr>
            <a:spLocks noGrp="1"/>
          </p:cNvSpPr>
          <p:nvPr>
            <p:ph idx="1"/>
          </p:nvPr>
        </p:nvSpPr>
        <p:spPr/>
        <p:txBody>
          <a:bodyPr/>
          <a:lstStyle/>
          <a:p>
            <a:r>
              <a:rPr lang="en-US" dirty="0" smtClean="0"/>
              <a:t>Here are some events that you can subscribe to </a:t>
            </a:r>
          </a:p>
          <a:p>
            <a:pPr lvl="1"/>
            <a:r>
              <a:rPr lang="en-US" dirty="0" smtClean="0"/>
              <a:t>create</a:t>
            </a:r>
          </a:p>
          <a:p>
            <a:pPr lvl="1"/>
            <a:r>
              <a:rPr lang="en-US" dirty="0" smtClean="0"/>
              <a:t>load</a:t>
            </a:r>
          </a:p>
          <a:p>
            <a:pPr lvl="1"/>
            <a:r>
              <a:rPr lang="en-US" dirty="0" err="1" smtClean="0"/>
              <a:t>beforeLoad</a:t>
            </a:r>
            <a:endParaRPr lang="en-US" dirty="0" smtClean="0"/>
          </a:p>
          <a:p>
            <a:pPr lvl="1"/>
            <a:r>
              <a:rPr lang="en-US" dirty="0" smtClean="0"/>
              <a:t>active</a:t>
            </a:r>
          </a:p>
          <a:p>
            <a:pPr lvl="1"/>
            <a:r>
              <a:rPr lang="en-US" dirty="0" err="1" smtClean="0"/>
              <a:t>beforeActivate</a:t>
            </a:r>
            <a:endParaRPr lang="en-US" dirty="0" smtClean="0"/>
          </a:p>
          <a:p>
            <a:r>
              <a:rPr lang="en-US" dirty="0" smtClean="0"/>
              <a:t>Callbacks are passed an event object with the second object having the following keys</a:t>
            </a:r>
          </a:p>
          <a:p>
            <a:pPr lvl="1"/>
            <a:r>
              <a:rPr lang="en-US" dirty="0" err="1" smtClean="0"/>
              <a:t>newTab</a:t>
            </a:r>
            <a:r>
              <a:rPr lang="en-US" dirty="0" smtClean="0"/>
              <a:t> – the tab containing the anchor element</a:t>
            </a:r>
          </a:p>
          <a:p>
            <a:pPr lvl="1"/>
            <a:r>
              <a:rPr lang="en-US" dirty="0" err="1" smtClean="0"/>
              <a:t>oldTab</a:t>
            </a:r>
            <a:r>
              <a:rPr lang="en-US" dirty="0" smtClean="0"/>
              <a:t> – contains the old tab</a:t>
            </a:r>
          </a:p>
          <a:p>
            <a:pPr lvl="1"/>
            <a:r>
              <a:rPr lang="en-US" dirty="0" err="1" smtClean="0"/>
              <a:t>newPanel</a:t>
            </a:r>
            <a:r>
              <a:rPr lang="en-US" dirty="0" smtClean="0"/>
              <a:t> – contains the new panel</a:t>
            </a:r>
          </a:p>
          <a:p>
            <a:pPr lvl="1"/>
            <a:r>
              <a:rPr lang="en-US" dirty="0" err="1" smtClean="0"/>
              <a:t>oldPanel</a:t>
            </a:r>
            <a:r>
              <a:rPr lang="en-US" dirty="0" smtClean="0"/>
              <a:t> – contains the old panel</a:t>
            </a:r>
            <a:endParaRPr lang="en-US" dirty="0"/>
          </a:p>
        </p:txBody>
      </p:sp>
    </p:spTree>
    <p:extLst>
      <p:ext uri="{BB962C8B-B14F-4D97-AF65-F5344CB8AC3E}">
        <p14:creationId xmlns:p14="http://schemas.microsoft.com/office/powerpoint/2010/main" val="14503685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1110667"/>
              </p:ext>
            </p:extLst>
          </p:nvPr>
        </p:nvGraphicFramePr>
        <p:xfrm>
          <a:off x="1096963" y="1846263"/>
          <a:ext cx="10058400" cy="333756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tabs</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tabs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.tabs</a:t>
                      </a:r>
                      <a:r>
                        <a:rPr lang="en-US" dirty="0" smtClean="0"/>
                        <a:t>(“enable”),</a:t>
                      </a:r>
                      <a:r>
                        <a:rPr lang="en-US" baseline="0" dirty="0" smtClean="0"/>
                        <a:t> .tabs(“enable”, index)</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tabs</a:t>
                      </a:r>
                      <a:endParaRPr lang="en-US" dirty="0" smtClean="0"/>
                    </a:p>
                  </a:txBody>
                  <a:tcPr/>
                </a:tc>
              </a:tr>
              <a:tr h="370840">
                <a:tc>
                  <a:txBody>
                    <a:bodyPr/>
                    <a:lstStyle/>
                    <a:p>
                      <a:r>
                        <a:rPr lang="en-US" sz="1800" kern="1200" dirty="0" smtClean="0">
                          <a:solidFill>
                            <a:schemeClr val="dk1"/>
                          </a:solidFill>
                          <a:effectLst/>
                          <a:latin typeface="+mn-lt"/>
                          <a:ea typeface="+mn-ea"/>
                          <a:cs typeface="+mn-cs"/>
                        </a:rPr>
                        <a:t>.tabs</a:t>
                      </a:r>
                      <a:r>
                        <a:rPr lang="en-US" dirty="0" smtClean="0"/>
                        <a:t>(“disable), .tabs(“disable”, index)</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tabs</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tabs</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tabs</a:t>
                      </a:r>
                      <a:endParaRPr lang="en-US" dirty="0" smtClean="0"/>
                    </a:p>
                  </a:txBody>
                  <a:tcPr/>
                </a:tc>
              </a:tr>
              <a:tr h="370840">
                <a:tc>
                  <a:txBody>
                    <a:bodyPr/>
                    <a:lstStyle/>
                    <a:p>
                      <a:r>
                        <a:rPr lang="en-US" sz="1800" kern="1200" dirty="0" smtClean="0">
                          <a:solidFill>
                            <a:schemeClr val="dk1"/>
                          </a:solidFill>
                          <a:effectLst/>
                          <a:latin typeface="+mn-lt"/>
                          <a:ea typeface="+mn-ea"/>
                          <a:cs typeface="+mn-cs"/>
                        </a:rPr>
                        <a:t>.tabs</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tabs</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tabs</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tabs </a:t>
                      </a:r>
                      <a:r>
                        <a:rPr lang="en-US" dirty="0" smtClean="0"/>
                        <a:t>widget</a:t>
                      </a:r>
                      <a:endParaRPr lang="en-US" dirty="0" smtClean="0"/>
                    </a:p>
                  </a:txBody>
                  <a:tcPr/>
                </a:tc>
              </a:tr>
              <a:tr h="370840">
                <a:tc>
                  <a:txBody>
                    <a:bodyPr/>
                    <a:lstStyle/>
                    <a:p>
                      <a:r>
                        <a:rPr lang="en-US" dirty="0" smtClean="0"/>
                        <a:t>.tabs(“load”,</a:t>
                      </a:r>
                      <a:r>
                        <a:rPr lang="en-US" baseline="0" dirty="0" smtClean="0"/>
                        <a:t> index)</a:t>
                      </a:r>
                      <a:endParaRPr lang="en-US" dirty="0"/>
                    </a:p>
                  </a:txBody>
                  <a:tcPr/>
                </a:tc>
                <a:tc>
                  <a:txBody>
                    <a:bodyPr/>
                    <a:lstStyle/>
                    <a:p>
                      <a:r>
                        <a:rPr lang="en-US" dirty="0" smtClean="0"/>
                        <a:t>Loads the give</a:t>
                      </a:r>
                      <a:r>
                        <a:rPr lang="en-US" baseline="0" dirty="0" smtClean="0"/>
                        <a:t>n index</a:t>
                      </a:r>
                      <a:endParaRPr lang="en-US" dirty="0" smtClean="0"/>
                    </a:p>
                  </a:txBody>
                  <a:tcPr/>
                </a:tc>
              </a:tr>
            </a:tbl>
          </a:graphicData>
        </a:graphic>
      </p:graphicFrame>
    </p:spTree>
    <p:extLst>
      <p:ext uri="{BB962C8B-B14F-4D97-AF65-F5344CB8AC3E}">
        <p14:creationId xmlns:p14="http://schemas.microsoft.com/office/powerpoint/2010/main" val="172378170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Styles</a:t>
            </a:r>
            <a:endParaRPr lang="en-US" dirty="0"/>
          </a:p>
        </p:txBody>
      </p:sp>
      <p:sp>
        <p:nvSpPr>
          <p:cNvPr id="3" name="Content Placeholder 2"/>
          <p:cNvSpPr>
            <a:spLocks noGrp="1"/>
          </p:cNvSpPr>
          <p:nvPr>
            <p:ph idx="1"/>
          </p:nvPr>
        </p:nvSpPr>
        <p:spPr/>
        <p:txBody>
          <a:bodyPr/>
          <a:lstStyle/>
          <a:p>
            <a:r>
              <a:rPr lang="en-US" dirty="0" smtClean="0"/>
              <a:t>There are a number of classes defined inside of the </a:t>
            </a:r>
            <a:r>
              <a:rPr lang="en-US" dirty="0" err="1" smtClean="0"/>
              <a:t>ui.tabs.css</a:t>
            </a:r>
            <a:r>
              <a:rPr lang="en-US" dirty="0" smtClean="0"/>
              <a:t> and any </a:t>
            </a:r>
            <a:r>
              <a:rPr lang="en-US" dirty="0" err="1" smtClean="0"/>
              <a:t>ThemeRoller</a:t>
            </a:r>
            <a:r>
              <a:rPr lang="en-US" dirty="0" smtClean="0"/>
              <a:t> </a:t>
            </a:r>
            <a:r>
              <a:rPr lang="en-US" dirty="0" err="1" smtClean="0"/>
              <a:t>stylesheets</a:t>
            </a:r>
            <a:r>
              <a:rPr lang="en-US" dirty="0" smtClean="0"/>
              <a:t> that are applied to tabs; all of the classes used by the tab controls are prefixed with </a:t>
            </a:r>
            <a:r>
              <a:rPr lang="en-US" dirty="0" err="1" smtClean="0"/>
              <a:t>ui</a:t>
            </a:r>
            <a:r>
              <a:rPr lang="en-US" dirty="0" smtClean="0"/>
              <a:t>-tabs</a:t>
            </a:r>
            <a:endParaRPr lang="en-US" dirty="0"/>
          </a:p>
        </p:txBody>
      </p:sp>
    </p:spTree>
    <p:extLst>
      <p:ext uri="{BB962C8B-B14F-4D97-AF65-F5344CB8AC3E}">
        <p14:creationId xmlns:p14="http://schemas.microsoft.com/office/powerpoint/2010/main" val="199948880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14</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513591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Accordions</a:t>
            </a:r>
            <a:endParaRPr lang="en-US" dirty="0"/>
          </a:p>
        </p:txBody>
      </p:sp>
      <p:sp>
        <p:nvSpPr>
          <p:cNvPr id="3" name="Content Placeholder 2"/>
          <p:cNvSpPr>
            <a:spLocks noGrp="1"/>
          </p:cNvSpPr>
          <p:nvPr>
            <p:ph idx="1"/>
          </p:nvPr>
        </p:nvSpPr>
        <p:spPr/>
        <p:txBody>
          <a:bodyPr/>
          <a:lstStyle/>
          <a:p>
            <a:r>
              <a:rPr lang="en-US" dirty="0" smtClean="0"/>
              <a:t>Just like tabs you can use Accordions to save space in your interface</a:t>
            </a:r>
          </a:p>
          <a:p>
            <a:r>
              <a:rPr lang="en-US" dirty="0" smtClean="0"/>
              <a:t>Only one section can be open on an accordion at a given time </a:t>
            </a:r>
          </a:p>
          <a:p>
            <a:r>
              <a:rPr lang="en-US" dirty="0" smtClean="0"/>
              <a:t>Like tabs, accordions also require particular markup elements to be in place in order to render them</a:t>
            </a:r>
            <a:endParaRPr lang="en-US" dirty="0"/>
          </a:p>
        </p:txBody>
      </p:sp>
    </p:spTree>
    <p:extLst>
      <p:ext uri="{BB962C8B-B14F-4D97-AF65-F5344CB8AC3E}">
        <p14:creationId xmlns:p14="http://schemas.microsoft.com/office/powerpoint/2010/main" val="103030374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 Options</a:t>
            </a:r>
            <a:endParaRPr lang="en-US" dirty="0"/>
          </a:p>
        </p:txBody>
      </p:sp>
      <p:sp>
        <p:nvSpPr>
          <p:cNvPr id="3" name="Content Placeholder 2"/>
          <p:cNvSpPr>
            <a:spLocks noGrp="1"/>
          </p:cNvSpPr>
          <p:nvPr>
            <p:ph idx="1"/>
          </p:nvPr>
        </p:nvSpPr>
        <p:spPr/>
        <p:txBody>
          <a:bodyPr/>
          <a:lstStyle/>
          <a:p>
            <a:r>
              <a:rPr lang="en-US" dirty="0" smtClean="0"/>
              <a:t>You can change the behavior of the control through the use of the following options</a:t>
            </a:r>
          </a:p>
          <a:p>
            <a:pPr lvl="1"/>
            <a:r>
              <a:rPr lang="en-US" dirty="0" smtClean="0"/>
              <a:t>active – which element should be open</a:t>
            </a:r>
          </a:p>
          <a:p>
            <a:pPr lvl="1"/>
            <a:r>
              <a:rPr lang="en-US" dirty="0" smtClean="0"/>
              <a:t>animate – which animation to use when moving between sections</a:t>
            </a:r>
          </a:p>
          <a:p>
            <a:pPr lvl="1"/>
            <a:r>
              <a:rPr lang="en-US" dirty="0" smtClean="0"/>
              <a:t>collapsible – whether or not all sections can be closed</a:t>
            </a:r>
          </a:p>
          <a:p>
            <a:pPr lvl="1"/>
            <a:r>
              <a:rPr lang="en-US" dirty="0" smtClean="0"/>
              <a:t>disabled – whether or not the accordion should be disabled</a:t>
            </a:r>
          </a:p>
          <a:p>
            <a:pPr lvl="1"/>
            <a:r>
              <a:rPr lang="en-US" dirty="0" smtClean="0"/>
              <a:t>event - which event should trigger the opening of a section</a:t>
            </a:r>
          </a:p>
          <a:p>
            <a:pPr lvl="1"/>
            <a:r>
              <a:rPr lang="en-US" dirty="0" smtClean="0"/>
              <a:t>header – which element represents the header</a:t>
            </a:r>
          </a:p>
          <a:p>
            <a:pPr lvl="1"/>
            <a:r>
              <a:rPr lang="en-US" dirty="0" smtClean="0"/>
              <a:t>icons – specifies icons for the selected header and other headers</a:t>
            </a:r>
          </a:p>
          <a:p>
            <a:pPr lvl="2"/>
            <a:r>
              <a:rPr lang="en-US" dirty="0" err="1" smtClean="0"/>
              <a:t>icon.activeHeader</a:t>
            </a:r>
            <a:r>
              <a:rPr lang="en-US" dirty="0" smtClean="0"/>
              <a:t>, </a:t>
            </a:r>
            <a:r>
              <a:rPr lang="en-US" dirty="0" err="1" smtClean="0"/>
              <a:t>con.header</a:t>
            </a:r>
            <a:endParaRPr lang="en-US" dirty="0"/>
          </a:p>
          <a:p>
            <a:pPr lvl="1"/>
            <a:r>
              <a:rPr lang="en-US" dirty="0" err="1" smtClean="0"/>
              <a:t>heightStyle</a:t>
            </a:r>
            <a:r>
              <a:rPr lang="en-US" dirty="0" smtClean="0"/>
              <a:t> - how the height is determined</a:t>
            </a:r>
          </a:p>
          <a:p>
            <a:pPr lvl="2"/>
            <a:r>
              <a:rPr lang="en-US" dirty="0" smtClean="0"/>
              <a:t>auto, fill, content</a:t>
            </a:r>
          </a:p>
          <a:p>
            <a:pPr lvl="1"/>
            <a:endParaRPr lang="en-US" dirty="0" smtClean="0"/>
          </a:p>
        </p:txBody>
      </p:sp>
    </p:spTree>
    <p:extLst>
      <p:ext uri="{BB962C8B-B14F-4D97-AF65-F5344CB8AC3E}">
        <p14:creationId xmlns:p14="http://schemas.microsoft.com/office/powerpoint/2010/main" val="97596551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 Events</a:t>
            </a:r>
            <a:endParaRPr lang="en-US" dirty="0"/>
          </a:p>
        </p:txBody>
      </p:sp>
      <p:sp>
        <p:nvSpPr>
          <p:cNvPr id="3" name="Content Placeholder 2"/>
          <p:cNvSpPr>
            <a:spLocks noGrp="1"/>
          </p:cNvSpPr>
          <p:nvPr>
            <p:ph idx="1"/>
          </p:nvPr>
        </p:nvSpPr>
        <p:spPr/>
        <p:txBody>
          <a:bodyPr/>
          <a:lstStyle/>
          <a:p>
            <a:r>
              <a:rPr lang="en-US" dirty="0" smtClean="0"/>
              <a:t>The accordion only exposes three events that can you can hook into</a:t>
            </a:r>
          </a:p>
          <a:p>
            <a:pPr lvl="1"/>
            <a:r>
              <a:rPr lang="en-US" dirty="0" smtClean="0"/>
              <a:t>create</a:t>
            </a:r>
          </a:p>
          <a:p>
            <a:pPr lvl="1"/>
            <a:r>
              <a:rPr lang="en-US" dirty="0" smtClean="0"/>
              <a:t>activate</a:t>
            </a:r>
          </a:p>
          <a:p>
            <a:pPr lvl="1"/>
            <a:r>
              <a:rPr lang="en-US" dirty="0" err="1" smtClean="0"/>
              <a:t>beforeActivate</a:t>
            </a:r>
            <a:endParaRPr lang="en-US" dirty="0" smtClean="0"/>
          </a:p>
          <a:p>
            <a:r>
              <a:rPr lang="en-US" dirty="0" smtClean="0"/>
              <a:t>in these events the callback is passed an event object as well as an object that has the following keys</a:t>
            </a:r>
          </a:p>
          <a:p>
            <a:pPr lvl="1"/>
            <a:r>
              <a:rPr lang="en-US" dirty="0" err="1" smtClean="0"/>
              <a:t>oldHeader</a:t>
            </a:r>
            <a:endParaRPr lang="en-US" dirty="0" smtClean="0"/>
          </a:p>
          <a:p>
            <a:pPr lvl="1"/>
            <a:r>
              <a:rPr lang="en-US" dirty="0" err="1" smtClean="0"/>
              <a:t>newHeader</a:t>
            </a:r>
            <a:endParaRPr lang="en-US" dirty="0" smtClean="0"/>
          </a:p>
          <a:p>
            <a:pPr lvl="1"/>
            <a:r>
              <a:rPr lang="en-US" dirty="0" err="1" smtClean="0"/>
              <a:t>oldPanel</a:t>
            </a:r>
            <a:endParaRPr lang="en-US" dirty="0" smtClean="0"/>
          </a:p>
          <a:p>
            <a:pPr lvl="1"/>
            <a:r>
              <a:rPr lang="en-US" dirty="0" err="1" smtClean="0"/>
              <a:t>newPanel</a:t>
            </a:r>
            <a:endParaRPr lang="en-US" dirty="0"/>
          </a:p>
        </p:txBody>
      </p:sp>
    </p:spTree>
    <p:extLst>
      <p:ext uri="{BB962C8B-B14F-4D97-AF65-F5344CB8AC3E}">
        <p14:creationId xmlns:p14="http://schemas.microsoft.com/office/powerpoint/2010/main" val="20385289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 Actions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720086"/>
              </p:ext>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4172461"/>
                <a:gridCol w="5885939"/>
              </a:tblGrid>
              <a:tr h="370840">
                <a:tc>
                  <a:txBody>
                    <a:bodyPr/>
                    <a:lstStyle/>
                    <a:p>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kern="1200" dirty="0" smtClean="0">
                          <a:solidFill>
                            <a:schemeClr val="dk1"/>
                          </a:solidFill>
                          <a:effectLst/>
                          <a:latin typeface="+mn-lt"/>
                          <a:ea typeface="+mn-ea"/>
                          <a:cs typeface="+mn-cs"/>
                        </a:rPr>
                        <a:t>accordion</a:t>
                      </a:r>
                      <a:r>
                        <a:rPr lang="en-US" dirty="0" smtClean="0"/>
                        <a:t>(“</a:t>
                      </a:r>
                      <a:r>
                        <a:rPr lang="en-US" dirty="0" smtClean="0"/>
                        <a:t>destroy”)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the </a:t>
                      </a:r>
                      <a:r>
                        <a:rPr lang="en-US" sz="1800" kern="1200" dirty="0" smtClean="0">
                          <a:solidFill>
                            <a:schemeClr val="dk1"/>
                          </a:solidFill>
                          <a:effectLst/>
                          <a:latin typeface="+mn-lt"/>
                          <a:ea typeface="+mn-ea"/>
                          <a:cs typeface="+mn-cs"/>
                        </a:rPr>
                        <a:t>accordion </a:t>
                      </a:r>
                      <a:r>
                        <a:rPr lang="en-US" dirty="0" smtClean="0"/>
                        <a:t>functionality</a:t>
                      </a:r>
                      <a:endParaRPr lang="en-US" dirty="0"/>
                    </a:p>
                  </a:txBody>
                  <a:tcPr/>
                </a:tc>
              </a:tr>
              <a:tr h="370840">
                <a:tc>
                  <a:txBody>
                    <a:bodyPr/>
                    <a:lstStyle/>
                    <a:p>
                      <a:r>
                        <a:rPr lang="en-US" sz="1800" kern="1200" dirty="0" smtClean="0">
                          <a:solidFill>
                            <a:schemeClr val="dk1"/>
                          </a:solidFill>
                          <a:effectLst/>
                          <a:latin typeface="+mn-lt"/>
                          <a:ea typeface="+mn-ea"/>
                          <a:cs typeface="+mn-cs"/>
                        </a:rPr>
                        <a:t>.accordion</a:t>
                      </a:r>
                      <a:r>
                        <a:rPr lang="en-US" dirty="0" smtClean="0"/>
                        <a:t>(“enable”)</a:t>
                      </a:r>
                      <a:endParaRPr lang="en-US" dirty="0"/>
                    </a:p>
                  </a:txBody>
                  <a:tcPr/>
                </a:tc>
                <a:tc>
                  <a:txBody>
                    <a:bodyPr/>
                    <a:lstStyle/>
                    <a:p>
                      <a:r>
                        <a:rPr lang="en-US" dirty="0" smtClean="0"/>
                        <a:t>enabled the </a:t>
                      </a:r>
                      <a:r>
                        <a:rPr lang="en-US" sz="1800" kern="1200" dirty="0" smtClean="0">
                          <a:solidFill>
                            <a:schemeClr val="dk1"/>
                          </a:solidFill>
                          <a:effectLst/>
                          <a:latin typeface="+mn-lt"/>
                          <a:ea typeface="+mn-ea"/>
                          <a:cs typeface="+mn-cs"/>
                        </a:rPr>
                        <a:t>accordion</a:t>
                      </a:r>
                      <a:endParaRPr lang="en-US" dirty="0" smtClean="0"/>
                    </a:p>
                  </a:txBody>
                  <a:tcPr/>
                </a:tc>
              </a:tr>
              <a:tr h="370840">
                <a:tc>
                  <a:txBody>
                    <a:bodyPr/>
                    <a:lstStyle/>
                    <a:p>
                      <a:r>
                        <a:rPr lang="en-US" sz="1800" kern="1200" dirty="0" smtClean="0">
                          <a:solidFill>
                            <a:schemeClr val="dk1"/>
                          </a:solidFill>
                          <a:effectLst/>
                          <a:latin typeface="+mn-lt"/>
                          <a:ea typeface="+mn-ea"/>
                          <a:cs typeface="+mn-cs"/>
                        </a:rPr>
                        <a:t>.accordion</a:t>
                      </a:r>
                      <a:r>
                        <a:rPr lang="en-US" dirty="0" smtClean="0"/>
                        <a:t>(“disable)</a:t>
                      </a:r>
                      <a:endParaRPr lang="en-US" dirty="0"/>
                    </a:p>
                  </a:txBody>
                  <a:tcPr/>
                </a:tc>
                <a:tc>
                  <a:txBody>
                    <a:bodyPr/>
                    <a:lstStyle/>
                    <a:p>
                      <a:r>
                        <a:rPr lang="en-US" dirty="0" smtClean="0"/>
                        <a:t>disabled</a:t>
                      </a:r>
                      <a:r>
                        <a:rPr lang="en-US" baseline="0" dirty="0" smtClean="0"/>
                        <a:t> the </a:t>
                      </a:r>
                      <a:r>
                        <a:rPr lang="en-US" sz="1800" kern="1200" dirty="0" smtClean="0">
                          <a:solidFill>
                            <a:schemeClr val="dk1"/>
                          </a:solidFill>
                          <a:effectLst/>
                          <a:latin typeface="+mn-lt"/>
                          <a:ea typeface="+mn-ea"/>
                          <a:cs typeface="+mn-cs"/>
                        </a:rPr>
                        <a:t>accordion</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accordion</a:t>
                      </a:r>
                      <a:r>
                        <a:rPr lang="en-US" dirty="0" smtClean="0"/>
                        <a:t>(“refresh”)</a:t>
                      </a:r>
                      <a:endParaRPr lang="en-US" dirty="0"/>
                    </a:p>
                  </a:txBody>
                  <a:tcPr/>
                </a:tc>
                <a:tc>
                  <a:txBody>
                    <a:bodyPr/>
                    <a:lstStyle/>
                    <a:p>
                      <a:r>
                        <a:rPr lang="en-US" dirty="0" smtClean="0"/>
                        <a:t>Redraw the </a:t>
                      </a:r>
                      <a:r>
                        <a:rPr lang="en-US" sz="1800" kern="1200" dirty="0" smtClean="0">
                          <a:solidFill>
                            <a:schemeClr val="dk1"/>
                          </a:solidFill>
                          <a:effectLst/>
                          <a:latin typeface="+mn-lt"/>
                          <a:ea typeface="+mn-ea"/>
                          <a:cs typeface="+mn-cs"/>
                        </a:rPr>
                        <a:t>accordion</a:t>
                      </a:r>
                      <a:endParaRPr lang="en-US" dirty="0" smtClean="0"/>
                    </a:p>
                  </a:txBody>
                  <a:tcPr/>
                </a:tc>
              </a:tr>
              <a:tr h="370840">
                <a:tc>
                  <a:txBody>
                    <a:bodyPr/>
                    <a:lstStyle/>
                    <a:p>
                      <a:r>
                        <a:rPr lang="en-US" sz="1800" kern="1200" dirty="0" smtClean="0">
                          <a:solidFill>
                            <a:schemeClr val="dk1"/>
                          </a:solidFill>
                          <a:effectLst/>
                          <a:latin typeface="+mn-lt"/>
                          <a:ea typeface="+mn-ea"/>
                          <a:cs typeface="+mn-cs"/>
                        </a:rPr>
                        <a:t>.accordion</a:t>
                      </a:r>
                      <a:r>
                        <a:rPr lang="en-US" dirty="0" smtClean="0"/>
                        <a:t>(“</a:t>
                      </a:r>
                      <a:r>
                        <a:rPr lang="en-US" dirty="0" smtClean="0"/>
                        <a:t>option”, “name”)</a:t>
                      </a:r>
                      <a:endParaRPr lang="en-US" dirty="0"/>
                    </a:p>
                  </a:txBody>
                  <a:tcPr/>
                </a:tc>
                <a:tc>
                  <a:txBody>
                    <a:bodyPr/>
                    <a:lstStyle/>
                    <a:p>
                      <a:r>
                        <a:rPr lang="en-US" dirty="0" smtClean="0"/>
                        <a:t>gets</a:t>
                      </a:r>
                      <a:r>
                        <a:rPr lang="en-US" baseline="0" dirty="0" smtClean="0"/>
                        <a:t> the option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accordion</a:t>
                      </a:r>
                      <a:r>
                        <a:rPr lang="en-US" dirty="0" smtClean="0"/>
                        <a:t>(“</a:t>
                      </a:r>
                      <a:r>
                        <a:rPr lang="en-US" dirty="0" smtClean="0"/>
                        <a:t>option”, “name”, “value”)</a:t>
                      </a:r>
                      <a:endParaRPr lang="en-US" dirty="0"/>
                    </a:p>
                  </a:txBody>
                  <a:tcPr/>
                </a:tc>
                <a:tc>
                  <a:txBody>
                    <a:bodyPr/>
                    <a:lstStyle/>
                    <a:p>
                      <a:r>
                        <a:rPr lang="en-US" dirty="0" smtClean="0"/>
                        <a:t>sets the option by</a:t>
                      </a:r>
                      <a:r>
                        <a:rPr lang="en-US" baseline="0" dirty="0" smtClean="0"/>
                        <a:t> name</a:t>
                      </a:r>
                      <a:endParaRPr lang="en-US" dirty="0" smtClean="0"/>
                    </a:p>
                  </a:txBody>
                  <a:tcPr/>
                </a:tc>
              </a:tr>
              <a:tr h="370840">
                <a:tc>
                  <a:txBody>
                    <a:bodyPr/>
                    <a:lstStyle/>
                    <a:p>
                      <a:r>
                        <a:rPr lang="en-US" dirty="0" smtClean="0"/>
                        <a:t>.</a:t>
                      </a:r>
                      <a:r>
                        <a:rPr lang="en-US" sz="1800" kern="1200" dirty="0" smtClean="0">
                          <a:solidFill>
                            <a:schemeClr val="dk1"/>
                          </a:solidFill>
                          <a:effectLst/>
                          <a:latin typeface="+mn-lt"/>
                          <a:ea typeface="+mn-ea"/>
                          <a:cs typeface="+mn-cs"/>
                        </a:rPr>
                        <a:t>accordion</a:t>
                      </a:r>
                      <a:r>
                        <a:rPr lang="en-US" dirty="0" smtClean="0"/>
                        <a:t>(“widget”)</a:t>
                      </a:r>
                      <a:endParaRPr lang="en-US" dirty="0"/>
                    </a:p>
                  </a:txBody>
                  <a:tcPr/>
                </a:tc>
                <a:tc>
                  <a:txBody>
                    <a:bodyPr/>
                    <a:lstStyle/>
                    <a:p>
                      <a:r>
                        <a:rPr lang="en-US" dirty="0" smtClean="0"/>
                        <a:t>Gets the </a:t>
                      </a:r>
                      <a:r>
                        <a:rPr lang="en-US" sz="1800" kern="1200" dirty="0" smtClean="0">
                          <a:solidFill>
                            <a:schemeClr val="dk1"/>
                          </a:solidFill>
                          <a:effectLst/>
                          <a:latin typeface="+mn-lt"/>
                          <a:ea typeface="+mn-ea"/>
                          <a:cs typeface="+mn-cs"/>
                        </a:rPr>
                        <a:t>accordion </a:t>
                      </a:r>
                      <a:r>
                        <a:rPr lang="en-US" dirty="0" smtClean="0"/>
                        <a:t>widget</a:t>
                      </a:r>
                      <a:endParaRPr lang="en-US" dirty="0" smtClean="0"/>
                    </a:p>
                  </a:txBody>
                  <a:tcPr/>
                </a:tc>
              </a:tr>
            </a:tbl>
          </a:graphicData>
        </a:graphic>
      </p:graphicFrame>
    </p:spTree>
    <p:extLst>
      <p:ext uri="{BB962C8B-B14F-4D97-AF65-F5344CB8AC3E}">
        <p14:creationId xmlns:p14="http://schemas.microsoft.com/office/powerpoint/2010/main" val="59863817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Considerations</a:t>
            </a:r>
            <a:endParaRPr lang="en-US" dirty="0"/>
          </a:p>
        </p:txBody>
      </p:sp>
      <p:sp>
        <p:nvSpPr>
          <p:cNvPr id="3" name="Content Placeholder 2"/>
          <p:cNvSpPr>
            <a:spLocks noGrp="1"/>
          </p:cNvSpPr>
          <p:nvPr>
            <p:ph idx="1"/>
          </p:nvPr>
        </p:nvSpPr>
        <p:spPr/>
        <p:txBody>
          <a:bodyPr/>
          <a:lstStyle/>
          <a:p>
            <a:r>
              <a:rPr lang="en-US" dirty="0" smtClean="0"/>
              <a:t>There are predefined styles for an accordion defined inside of the </a:t>
            </a:r>
            <a:r>
              <a:rPr lang="en-US" dirty="0" err="1" smtClean="0"/>
              <a:t>ui.accordion.css</a:t>
            </a:r>
            <a:r>
              <a:rPr lang="en-US" dirty="0" smtClean="0"/>
              <a:t> or in a CSS sheet that has been generated by the </a:t>
            </a:r>
            <a:r>
              <a:rPr lang="en-US" dirty="0" err="1" smtClean="0"/>
              <a:t>ThemeRoller</a:t>
            </a:r>
            <a:endParaRPr lang="en-US" dirty="0" smtClean="0"/>
          </a:p>
          <a:p>
            <a:r>
              <a:rPr lang="en-US" dirty="0" smtClean="0"/>
              <a:t>Any accordion class start with </a:t>
            </a:r>
            <a:r>
              <a:rPr lang="en-US" dirty="0" err="1" smtClean="0"/>
              <a:t>ui</a:t>
            </a:r>
            <a:r>
              <a:rPr lang="en-US" dirty="0" smtClean="0"/>
              <a:t>-accordion-.*</a:t>
            </a:r>
            <a:endParaRPr lang="en-US" dirty="0"/>
          </a:p>
        </p:txBody>
      </p:sp>
    </p:spTree>
    <p:extLst>
      <p:ext uri="{BB962C8B-B14F-4D97-AF65-F5344CB8AC3E}">
        <p14:creationId xmlns:p14="http://schemas.microsoft.com/office/powerpoint/2010/main" val="1908276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Functions</a:t>
            </a:r>
            <a:endParaRPr lang="en-US" dirty="0"/>
          </a:p>
        </p:txBody>
      </p:sp>
      <p:sp>
        <p:nvSpPr>
          <p:cNvPr id="3" name="Content Placeholder 2"/>
          <p:cNvSpPr>
            <a:spLocks noGrp="1"/>
          </p:cNvSpPr>
          <p:nvPr>
            <p:ph idx="1"/>
          </p:nvPr>
        </p:nvSpPr>
        <p:spPr/>
        <p:txBody>
          <a:bodyPr/>
          <a:lstStyle/>
          <a:p>
            <a:r>
              <a:rPr lang="en-US" dirty="0" smtClean="0"/>
              <a:t>JavaScript has several intrinsic functions available. Below are some of the most commonly used: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Note: Both our constructors and our methods are all just intrinsic functions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1169778"/>
              </p:ext>
            </p:extLst>
          </p:nvPr>
        </p:nvGraphicFramePr>
        <p:xfrm>
          <a:off x="2062480" y="2442449"/>
          <a:ext cx="8128000" cy="2763520"/>
        </p:xfrm>
        <a:graphic>
          <a:graphicData uri="http://schemas.openxmlformats.org/drawingml/2006/table">
            <a:tbl>
              <a:tblPr firstRow="1" bandRow="1">
                <a:tableStyleId>{5C22544A-7EE6-4342-B048-85BDC9FD1C3A}</a:tableStyleId>
              </a:tblPr>
              <a:tblGrid>
                <a:gridCol w="1979433"/>
                <a:gridCol w="6148567"/>
              </a:tblGrid>
              <a:tr h="370840">
                <a:tc>
                  <a:txBody>
                    <a:bodyPr/>
                    <a:lstStyle/>
                    <a:p>
                      <a:r>
                        <a:rPr lang="en-US" dirty="0" smtClean="0"/>
                        <a:t>Function</a:t>
                      </a:r>
                      <a:endParaRPr lang="en-US" dirty="0"/>
                    </a:p>
                  </a:txBody>
                  <a:tcPr/>
                </a:tc>
                <a:tc>
                  <a:txBody>
                    <a:bodyPr/>
                    <a:lstStyle/>
                    <a:p>
                      <a:r>
                        <a:rPr lang="en-US" dirty="0" smtClean="0"/>
                        <a:t>Definition</a:t>
                      </a:r>
                      <a:endParaRPr lang="en-US" dirty="0"/>
                    </a:p>
                  </a:txBody>
                  <a:tcPr/>
                </a:tc>
              </a:tr>
              <a:tr h="370840">
                <a:tc>
                  <a:txBody>
                    <a:bodyPr/>
                    <a:lstStyle/>
                    <a:p>
                      <a:r>
                        <a:rPr lang="en-US" dirty="0" smtClean="0"/>
                        <a:t>Number()</a:t>
                      </a:r>
                      <a:endParaRPr lang="en-US" dirty="0"/>
                    </a:p>
                  </a:txBody>
                  <a:tcPr/>
                </a:tc>
                <a:tc>
                  <a:txBody>
                    <a:bodyPr/>
                    <a:lstStyle/>
                    <a:p>
                      <a:r>
                        <a:rPr lang="en-US" dirty="0" smtClean="0"/>
                        <a:t>Constructor</a:t>
                      </a:r>
                      <a:r>
                        <a:rPr lang="en-US" baseline="0" dirty="0" smtClean="0"/>
                        <a:t> that parses a value to a number (decimal, </a:t>
                      </a:r>
                      <a:r>
                        <a:rPr lang="en-US" baseline="0" dirty="0" err="1" smtClean="0"/>
                        <a:t>int</a:t>
                      </a:r>
                      <a:r>
                        <a:rPr lang="en-US" baseline="0" dirty="0" smtClean="0"/>
                        <a:t>, float, etc.. )</a:t>
                      </a:r>
                      <a:endParaRPr lang="en-US" dirty="0"/>
                    </a:p>
                  </a:txBody>
                  <a:tcPr/>
                </a:tc>
              </a:tr>
              <a:tr h="370840">
                <a:tc>
                  <a:txBody>
                    <a:bodyPr/>
                    <a:lstStyle/>
                    <a:p>
                      <a:r>
                        <a:rPr lang="en-US" dirty="0" smtClean="0"/>
                        <a:t>String()</a:t>
                      </a:r>
                      <a:endParaRPr lang="en-US" dirty="0"/>
                    </a:p>
                  </a:txBody>
                  <a:tcPr/>
                </a:tc>
                <a:tc>
                  <a:txBody>
                    <a:bodyPr/>
                    <a:lstStyle/>
                    <a:p>
                      <a:r>
                        <a:rPr lang="en-US" dirty="0" smtClean="0"/>
                        <a:t>Constructor</a:t>
                      </a:r>
                      <a:r>
                        <a:rPr lang="en-US" baseline="0" dirty="0" smtClean="0"/>
                        <a:t> that parses a value to a string</a:t>
                      </a:r>
                      <a:endParaRPr lang="en-US" dirty="0"/>
                    </a:p>
                  </a:txBody>
                  <a:tcPr/>
                </a:tc>
              </a:tr>
              <a:tr h="370840">
                <a:tc>
                  <a:txBody>
                    <a:bodyPr/>
                    <a:lstStyle/>
                    <a:p>
                      <a:r>
                        <a:rPr lang="en-US" dirty="0" err="1" smtClean="0"/>
                        <a:t>isNaN</a:t>
                      </a:r>
                      <a:r>
                        <a:rPr lang="en-US" dirty="0" smtClean="0"/>
                        <a:t>()</a:t>
                      </a:r>
                      <a:endParaRPr lang="en-US" dirty="0"/>
                    </a:p>
                  </a:txBody>
                  <a:tcPr/>
                </a:tc>
                <a:tc>
                  <a:txBody>
                    <a:bodyPr/>
                    <a:lstStyle/>
                    <a:p>
                      <a:r>
                        <a:rPr lang="en-US" dirty="0" smtClean="0"/>
                        <a:t>If the value is not a number it returns true;</a:t>
                      </a:r>
                      <a:r>
                        <a:rPr lang="en-US" baseline="0" dirty="0" smtClean="0"/>
                        <a:t> if it is a number than it returns false </a:t>
                      </a:r>
                      <a:endParaRPr lang="en-US" dirty="0"/>
                    </a:p>
                  </a:txBody>
                  <a:tcPr/>
                </a:tc>
              </a:tr>
              <a:tr h="370840">
                <a:tc>
                  <a:txBody>
                    <a:bodyPr/>
                    <a:lstStyle/>
                    <a:p>
                      <a:r>
                        <a:rPr lang="en-US" dirty="0" err="1" smtClean="0"/>
                        <a:t>parseInt</a:t>
                      </a:r>
                      <a:r>
                        <a:rPr lang="en-US" dirty="0" smtClean="0"/>
                        <a:t>()</a:t>
                      </a:r>
                      <a:endParaRPr lang="en-US" dirty="0"/>
                    </a:p>
                  </a:txBody>
                  <a:tcPr/>
                </a:tc>
                <a:tc>
                  <a:txBody>
                    <a:bodyPr/>
                    <a:lstStyle/>
                    <a:p>
                      <a:r>
                        <a:rPr lang="en-US" dirty="0" smtClean="0"/>
                        <a:t>Will attempt</a:t>
                      </a:r>
                      <a:r>
                        <a:rPr lang="en-US" baseline="0" dirty="0" smtClean="0"/>
                        <a:t> to parse a value to an integer</a:t>
                      </a:r>
                      <a:endParaRPr lang="en-US" dirty="0"/>
                    </a:p>
                  </a:txBody>
                  <a:tcPr/>
                </a:tc>
              </a:tr>
              <a:tr h="370840">
                <a:tc>
                  <a:txBody>
                    <a:bodyPr/>
                    <a:lstStyle/>
                    <a:p>
                      <a:r>
                        <a:rPr lang="en-US" dirty="0" err="1" smtClean="0"/>
                        <a:t>parseFloat</a:t>
                      </a:r>
                      <a:r>
                        <a:rPr lang="en-US" dirty="0" smtClean="0"/>
                        <a:t>()</a:t>
                      </a:r>
                      <a:endParaRPr lang="en-US" dirty="0"/>
                    </a:p>
                  </a:txBody>
                  <a:tcPr/>
                </a:tc>
                <a:tc>
                  <a:txBody>
                    <a:bodyPr/>
                    <a:lstStyle/>
                    <a:p>
                      <a:r>
                        <a:rPr lang="en-US" dirty="0" smtClean="0"/>
                        <a:t>Will attempt to parse a value to a float</a:t>
                      </a:r>
                      <a:endParaRPr lang="en-US" dirty="0"/>
                    </a:p>
                  </a:txBody>
                  <a:tcPr/>
                </a:tc>
              </a:tr>
            </a:tbl>
          </a:graphicData>
        </a:graphic>
      </p:graphicFrame>
    </p:spTree>
    <p:extLst>
      <p:ext uri="{BB962C8B-B14F-4D97-AF65-F5344CB8AC3E}">
        <p14:creationId xmlns:p14="http://schemas.microsoft.com/office/powerpoint/2010/main" val="9466222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15</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70491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Widget Framework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421467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JQuery IU</a:t>
            </a:r>
            <a:endParaRPr lang="en-US" dirty="0"/>
          </a:p>
        </p:txBody>
      </p:sp>
      <p:sp>
        <p:nvSpPr>
          <p:cNvPr id="3" name="Content Placeholder 2"/>
          <p:cNvSpPr>
            <a:spLocks noGrp="1"/>
          </p:cNvSpPr>
          <p:nvPr>
            <p:ph idx="1"/>
          </p:nvPr>
        </p:nvSpPr>
        <p:spPr/>
        <p:txBody>
          <a:bodyPr/>
          <a:lstStyle/>
          <a:p>
            <a:r>
              <a:rPr lang="en-US" dirty="0" smtClean="0"/>
              <a:t>Just as we’ve seen through the use of the JQuery UI framework. JQuery has great native support for plugins.</a:t>
            </a:r>
            <a:endParaRPr lang="en-US" dirty="0"/>
          </a:p>
          <a:p>
            <a:r>
              <a:rPr lang="en-US" dirty="0" smtClean="0"/>
              <a:t>Since JQuery UI is targeted more towards user interface interactions we are going to have to make sure our UI plugins work more closely with the DOM</a:t>
            </a:r>
          </a:p>
          <a:p>
            <a:r>
              <a:rPr lang="en-US" dirty="0" smtClean="0"/>
              <a:t>Supposing we want to add some </a:t>
            </a:r>
            <a:r>
              <a:rPr lang="en-US" dirty="0" err="1" smtClean="0"/>
              <a:t>css</a:t>
            </a:r>
            <a:endParaRPr lang="en-US" dirty="0" smtClean="0"/>
          </a:p>
          <a:p>
            <a:pPr lvl="1"/>
            <a:r>
              <a:rPr lang="en-US" dirty="0" smtClean="0"/>
              <a:t>$(“.</a:t>
            </a:r>
            <a:r>
              <a:rPr lang="en-US" dirty="0" err="1" smtClean="0"/>
              <a:t>myStyle</a:t>
            </a:r>
            <a:r>
              <a:rPr lang="en-US" dirty="0" smtClean="0"/>
              <a:t>”).</a:t>
            </a:r>
            <a:r>
              <a:rPr lang="en-US" dirty="0" err="1" smtClean="0"/>
              <a:t>css</a:t>
            </a:r>
            <a:r>
              <a:rPr lang="en-US" dirty="0" smtClean="0"/>
              <a:t>(“border”, “1px solid black”)</a:t>
            </a:r>
            <a:endParaRPr lang="en-US" dirty="0"/>
          </a:p>
          <a:p>
            <a:r>
              <a:rPr lang="en-US" dirty="0" smtClean="0"/>
              <a:t>To make this a plugin we’d do this:</a:t>
            </a:r>
          </a:p>
          <a:p>
            <a:pPr lvl="1"/>
            <a:r>
              <a:rPr lang="en-US" dirty="0" smtClean="0"/>
              <a:t>$.</a:t>
            </a:r>
            <a:r>
              <a:rPr lang="en-US" dirty="0" err="1" smtClean="0"/>
              <a:t>fn.outline</a:t>
            </a:r>
            <a:r>
              <a:rPr lang="en-US" dirty="0" smtClean="0"/>
              <a:t> - function() { return </a:t>
            </a:r>
            <a:r>
              <a:rPr lang="en-US" dirty="0" err="1" smtClean="0"/>
              <a:t>this.css</a:t>
            </a:r>
            <a:r>
              <a:rPr lang="en-US" dirty="0" smtClean="0"/>
              <a:t>(“border”, “1px solid black”); }</a:t>
            </a:r>
            <a:endParaRPr lang="en-US" dirty="0"/>
          </a:p>
        </p:txBody>
      </p:sp>
    </p:spTree>
    <p:extLst>
      <p:ext uri="{BB962C8B-B14F-4D97-AF65-F5344CB8AC3E}">
        <p14:creationId xmlns:p14="http://schemas.microsoft.com/office/powerpoint/2010/main" val="198022676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16</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816670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957856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a:t>
            </a:r>
            <a:endParaRPr lang="en-US" dirty="0"/>
          </a:p>
        </p:txBody>
      </p:sp>
      <p:sp>
        <p:nvSpPr>
          <p:cNvPr id="3" name="Content Placeholder 2"/>
          <p:cNvSpPr>
            <a:spLocks noGrp="1"/>
          </p:cNvSpPr>
          <p:nvPr>
            <p:ph idx="1"/>
          </p:nvPr>
        </p:nvSpPr>
        <p:spPr/>
        <p:txBody>
          <a:bodyPr/>
          <a:lstStyle/>
          <a:p>
            <a:r>
              <a:rPr lang="en-US" dirty="0" smtClean="0"/>
              <a:t>The JQuery Mobile project seeks to provide a series of Mobile development tools that work on a wide array of devices including</a:t>
            </a:r>
          </a:p>
          <a:p>
            <a:pPr lvl="1"/>
            <a:r>
              <a:rPr lang="en-US" dirty="0" smtClean="0"/>
              <a:t>iOS</a:t>
            </a:r>
          </a:p>
          <a:p>
            <a:pPr lvl="1"/>
            <a:r>
              <a:rPr lang="en-US" dirty="0" smtClean="0"/>
              <a:t>Android</a:t>
            </a:r>
          </a:p>
          <a:p>
            <a:pPr lvl="1"/>
            <a:r>
              <a:rPr lang="en-US" dirty="0" smtClean="0"/>
              <a:t>Blackberry</a:t>
            </a:r>
          </a:p>
          <a:p>
            <a:pPr lvl="1"/>
            <a:r>
              <a:rPr lang="en-US" dirty="0" smtClean="0"/>
              <a:t>Windows Phone</a:t>
            </a:r>
          </a:p>
          <a:p>
            <a:pPr lvl="1"/>
            <a:r>
              <a:rPr lang="en-US" dirty="0" smtClean="0"/>
              <a:t>Mobile Web</a:t>
            </a:r>
            <a:endParaRPr lang="en-US" dirty="0"/>
          </a:p>
        </p:txBody>
      </p:sp>
    </p:spTree>
    <p:extLst>
      <p:ext uri="{BB962C8B-B14F-4D97-AF65-F5344CB8AC3E}">
        <p14:creationId xmlns:p14="http://schemas.microsoft.com/office/powerpoint/2010/main" val="53374319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lstStyle/>
          <a:p>
            <a:r>
              <a:rPr lang="en-US" dirty="0" smtClean="0"/>
              <a:t>Developing with JQuery Mobile starts with making sure that your HTML markup is correct</a:t>
            </a:r>
          </a:p>
          <a:p>
            <a:r>
              <a:rPr lang="en-US" dirty="0" smtClean="0"/>
              <a:t>JQuery Mobile progressively enhances the markup to transform it into richly presented content, depending on what the browser/device can support</a:t>
            </a:r>
          </a:p>
          <a:p>
            <a:r>
              <a:rPr lang="en-US" dirty="0" smtClean="0"/>
              <a:t>It also has support for WAI-ARIA features built in for rendering by assistive technologies</a:t>
            </a:r>
            <a:endParaRPr lang="en-US" dirty="0"/>
          </a:p>
        </p:txBody>
      </p:sp>
    </p:spTree>
    <p:extLst>
      <p:ext uri="{BB962C8B-B14F-4D97-AF65-F5344CB8AC3E}">
        <p14:creationId xmlns:p14="http://schemas.microsoft.com/office/powerpoint/2010/main" val="195459193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The framework does work as soon as it’s loaded into a page; all you have to do is reference it</a:t>
            </a:r>
          </a:p>
          <a:p>
            <a:pPr lvl="1"/>
            <a:r>
              <a:rPr lang="en-US" dirty="0" smtClean="0"/>
              <a:t>this means that all of your customizations must be loaded prior to referencing JQuery mobile</a:t>
            </a:r>
          </a:p>
          <a:p>
            <a:pPr lvl="1"/>
            <a:endParaRPr lang="en-US" dirty="0"/>
          </a:p>
          <a:p>
            <a:r>
              <a:rPr lang="en-US" dirty="0" smtClean="0"/>
              <a:t>In your customization you are going to bind to a </a:t>
            </a:r>
            <a:r>
              <a:rPr lang="en-US" dirty="0" err="1" smtClean="0"/>
              <a:t>mobileinit</a:t>
            </a:r>
            <a:r>
              <a:rPr lang="en-US" dirty="0" smtClean="0"/>
              <a:t> event listener to the document object (same as ready)</a:t>
            </a:r>
          </a:p>
          <a:p>
            <a:r>
              <a:rPr lang="en-US" dirty="0" smtClean="0"/>
              <a:t>In this callback you will extend the $.mobile object using $.extend </a:t>
            </a:r>
          </a:p>
        </p:txBody>
      </p:sp>
    </p:spTree>
    <p:extLst>
      <p:ext uri="{BB962C8B-B14F-4D97-AF65-F5344CB8AC3E}">
        <p14:creationId xmlns:p14="http://schemas.microsoft.com/office/powerpoint/2010/main" val="112853607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Some of your options include</a:t>
            </a:r>
          </a:p>
          <a:p>
            <a:pPr lvl="1"/>
            <a:r>
              <a:rPr lang="en-US" dirty="0" err="1" smtClean="0"/>
              <a:t>allowCrossDomainPages</a:t>
            </a:r>
            <a:r>
              <a:rPr lang="en-US" dirty="0" smtClean="0"/>
              <a:t> (default false)</a:t>
            </a:r>
          </a:p>
          <a:p>
            <a:pPr lvl="1"/>
            <a:r>
              <a:rPr lang="en-US" dirty="0" err="1" smtClean="0"/>
              <a:t>autoInitializePage</a:t>
            </a:r>
            <a:endParaRPr lang="en-US" dirty="0" smtClean="0"/>
          </a:p>
          <a:p>
            <a:pPr lvl="1"/>
            <a:r>
              <a:rPr lang="en-US" dirty="0" err="1" smtClean="0"/>
              <a:t>buttonMarkup</a:t>
            </a:r>
            <a:r>
              <a:rPr lang="en-US" dirty="0" smtClean="0"/>
              <a:t>, </a:t>
            </a:r>
            <a:r>
              <a:rPr lang="en-US" dirty="0" err="1" smtClean="0"/>
              <a:t>hoverDelay</a:t>
            </a:r>
            <a:endParaRPr lang="en-US" dirty="0" smtClean="0"/>
          </a:p>
          <a:p>
            <a:pPr lvl="1"/>
            <a:r>
              <a:rPr lang="en-US" dirty="0" err="1" smtClean="0"/>
              <a:t>ajaxEnabled</a:t>
            </a:r>
            <a:endParaRPr lang="en-US" dirty="0" smtClean="0"/>
          </a:p>
          <a:p>
            <a:pPr lvl="1"/>
            <a:r>
              <a:rPr lang="en-US" dirty="0" err="1" smtClean="0"/>
              <a:t>activeButtonClass</a:t>
            </a:r>
            <a:endParaRPr lang="en-US" dirty="0" smtClean="0"/>
          </a:p>
          <a:p>
            <a:pPr lvl="1"/>
            <a:r>
              <a:rPr lang="en-US" dirty="0" err="1" smtClean="0"/>
              <a:t>activePageClass</a:t>
            </a:r>
            <a:endParaRPr lang="en-US" dirty="0" smtClean="0"/>
          </a:p>
          <a:p>
            <a:pPr lvl="1"/>
            <a:r>
              <a:rPr lang="en-US" dirty="0" err="1" smtClean="0"/>
              <a:t>defaultPageTransition</a:t>
            </a:r>
            <a:endParaRPr lang="en-US" dirty="0" smtClean="0"/>
          </a:p>
          <a:p>
            <a:pPr lvl="1"/>
            <a:r>
              <a:rPr lang="en-US" dirty="0" err="1" smtClean="0"/>
              <a:t>ignoreContentEnabled</a:t>
            </a:r>
            <a:endParaRPr lang="en-US" dirty="0" smtClean="0"/>
          </a:p>
          <a:p>
            <a:pPr lvl="1"/>
            <a:r>
              <a:rPr lang="en-US" dirty="0" err="1" smtClean="0"/>
              <a:t>loadingMessage</a:t>
            </a:r>
            <a:endParaRPr lang="en-US" dirty="0" smtClean="0"/>
          </a:p>
          <a:p>
            <a:pPr lvl="1"/>
            <a:endParaRPr lang="en-US" dirty="0"/>
          </a:p>
          <a:p>
            <a:r>
              <a:rPr lang="en-US" dirty="0" smtClean="0"/>
              <a:t>More available in online documentation</a:t>
            </a:r>
          </a:p>
        </p:txBody>
      </p:sp>
    </p:spTree>
    <p:extLst>
      <p:ext uri="{BB962C8B-B14F-4D97-AF65-F5344CB8AC3E}">
        <p14:creationId xmlns:p14="http://schemas.microsoft.com/office/powerpoint/2010/main" val="204766425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Theming</a:t>
            </a:r>
            <a:endParaRPr lang="en-US" dirty="0"/>
          </a:p>
        </p:txBody>
      </p:sp>
      <p:sp>
        <p:nvSpPr>
          <p:cNvPr id="3" name="Content Placeholder 2"/>
          <p:cNvSpPr>
            <a:spLocks noGrp="1"/>
          </p:cNvSpPr>
          <p:nvPr>
            <p:ph idx="1"/>
          </p:nvPr>
        </p:nvSpPr>
        <p:spPr/>
        <p:txBody>
          <a:bodyPr/>
          <a:lstStyle/>
          <a:p>
            <a:r>
              <a:rPr lang="en-US" dirty="0" smtClean="0"/>
              <a:t>You are able to them your Mobile app to create an experience that is custom to you</a:t>
            </a:r>
          </a:p>
          <a:p>
            <a:pPr lvl="1"/>
            <a:endParaRPr lang="en-US" dirty="0" smtClean="0"/>
          </a:p>
          <a:p>
            <a:r>
              <a:rPr lang="en-US" dirty="0" smtClean="0"/>
              <a:t>Theming includes the following</a:t>
            </a:r>
          </a:p>
          <a:p>
            <a:pPr lvl="1"/>
            <a:r>
              <a:rPr lang="en-US" dirty="0" smtClean="0"/>
              <a:t>Backgrounds using CSS 3 gradients</a:t>
            </a:r>
          </a:p>
          <a:p>
            <a:pPr lvl="1"/>
            <a:r>
              <a:rPr lang="en-US" dirty="0" smtClean="0"/>
              <a:t>Simple Icons set through a sprite image</a:t>
            </a:r>
          </a:p>
          <a:p>
            <a:pPr lvl="1"/>
            <a:endParaRPr lang="en-US" dirty="0"/>
          </a:p>
          <a:p>
            <a:r>
              <a:rPr lang="en-US" dirty="0" smtClean="0"/>
              <a:t>You can use a Theme Roller tool similar to JQuery UI</a:t>
            </a:r>
            <a:endParaRPr lang="en-US" dirty="0"/>
          </a:p>
        </p:txBody>
      </p:sp>
    </p:spTree>
    <p:extLst>
      <p:ext uri="{BB962C8B-B14F-4D97-AF65-F5344CB8AC3E}">
        <p14:creationId xmlns:p14="http://schemas.microsoft.com/office/powerpoint/2010/main" val="66576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US" dirty="0"/>
          </a:p>
        </p:txBody>
      </p:sp>
      <p:sp>
        <p:nvSpPr>
          <p:cNvPr id="3" name="Content Placeholder 2"/>
          <p:cNvSpPr>
            <a:spLocks noGrp="1"/>
          </p:cNvSpPr>
          <p:nvPr>
            <p:ph idx="1"/>
          </p:nvPr>
        </p:nvSpPr>
        <p:spPr/>
        <p:txBody>
          <a:bodyPr>
            <a:normAutofit/>
          </a:bodyPr>
          <a:lstStyle/>
          <a:p>
            <a:r>
              <a:rPr lang="en-US" dirty="0" smtClean="0"/>
              <a:t>Supposing we’d like to do something that is not provided in JavaScript. Fortunately we have ways to describe our own sub-routines by way of </a:t>
            </a:r>
            <a:r>
              <a:rPr lang="en-US" b="1" dirty="0" smtClean="0"/>
              <a:t>user defined</a:t>
            </a:r>
            <a:r>
              <a:rPr lang="en-US" dirty="0" smtClean="0"/>
              <a:t> functions</a:t>
            </a:r>
          </a:p>
          <a:p>
            <a:r>
              <a:rPr lang="en-US" dirty="0" smtClean="0"/>
              <a:t>Our functions can take as many or as few parameters as we like. </a:t>
            </a:r>
          </a:p>
          <a:p>
            <a:pPr marL="292608" lvl="1" indent="0">
              <a:buNone/>
            </a:pPr>
            <a:r>
              <a:rPr lang="en-US" b="1" dirty="0" smtClean="0"/>
              <a:t>functions </a:t>
            </a:r>
            <a:r>
              <a:rPr lang="en-US" b="1" dirty="0" err="1" smtClean="0"/>
              <a:t>myFirstFunction</a:t>
            </a:r>
            <a:r>
              <a:rPr lang="en-US" b="1" dirty="0" smtClean="0"/>
              <a:t>() {</a:t>
            </a:r>
          </a:p>
          <a:p>
            <a:pPr marL="292608" lvl="1" indent="0">
              <a:buNone/>
            </a:pPr>
            <a:endParaRPr lang="en-US" b="1" dirty="0" smtClean="0"/>
          </a:p>
          <a:p>
            <a:pPr marL="292608" lvl="1" indent="0">
              <a:buNone/>
            </a:pPr>
            <a:r>
              <a:rPr lang="en-US" b="1" dirty="0"/>
              <a:t>}</a:t>
            </a:r>
            <a:endParaRPr lang="en-US" b="1" dirty="0" smtClean="0"/>
          </a:p>
          <a:p>
            <a:r>
              <a:rPr lang="en-US" dirty="0" smtClean="0"/>
              <a:t>Above takes no arguments</a:t>
            </a:r>
          </a:p>
          <a:p>
            <a:pPr marL="292608" lvl="1" indent="0">
              <a:buNone/>
            </a:pPr>
            <a:r>
              <a:rPr lang="en-US" b="1" dirty="0" smtClean="0"/>
              <a:t>function </a:t>
            </a:r>
            <a:r>
              <a:rPr lang="en-US" b="1" dirty="0" err="1" smtClean="0"/>
              <a:t>mySecondFunction</a:t>
            </a:r>
            <a:r>
              <a:rPr lang="en-US" b="1" dirty="0" smtClean="0"/>
              <a:t>(hello, world) {</a:t>
            </a:r>
          </a:p>
          <a:p>
            <a:pPr marL="292608" lvl="1" indent="0">
              <a:buNone/>
            </a:pPr>
            <a:r>
              <a:rPr lang="en-US" b="1" dirty="0" smtClean="0"/>
              <a:t>	</a:t>
            </a:r>
            <a:r>
              <a:rPr lang="en-US" b="1" dirty="0" err="1" smtClean="0"/>
              <a:t>console.log</a:t>
            </a:r>
            <a:r>
              <a:rPr lang="en-US" b="1" dirty="0" smtClean="0"/>
              <a:t>(hello + “ “ + world);</a:t>
            </a:r>
            <a:endParaRPr lang="en-US" b="1" dirty="0"/>
          </a:p>
          <a:p>
            <a:pPr marL="292608" lvl="1" indent="0">
              <a:buNone/>
            </a:pPr>
            <a:r>
              <a:rPr lang="en-US" b="1" dirty="0" smtClean="0"/>
              <a:t>}</a:t>
            </a:r>
            <a:endParaRPr lang="en-US" b="1" dirty="0"/>
          </a:p>
          <a:p>
            <a:r>
              <a:rPr lang="en-US" dirty="0" smtClean="0"/>
              <a:t>Above takes 2 arguments</a:t>
            </a:r>
            <a:endParaRPr lang="en-US" dirty="0"/>
          </a:p>
        </p:txBody>
      </p:sp>
    </p:spTree>
    <p:extLst>
      <p:ext uri="{BB962C8B-B14F-4D97-AF65-F5344CB8AC3E}">
        <p14:creationId xmlns:p14="http://schemas.microsoft.com/office/powerpoint/2010/main" val="245308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a:t>
            </a:r>
            <a:endParaRPr lang="en-US" dirty="0"/>
          </a:p>
        </p:txBody>
      </p:sp>
      <p:sp>
        <p:nvSpPr>
          <p:cNvPr id="3" name="Content Placeholder 2"/>
          <p:cNvSpPr>
            <a:spLocks noGrp="1"/>
          </p:cNvSpPr>
          <p:nvPr>
            <p:ph idx="1"/>
          </p:nvPr>
        </p:nvSpPr>
        <p:spPr/>
        <p:txBody>
          <a:bodyPr/>
          <a:lstStyle/>
          <a:p>
            <a:r>
              <a:rPr lang="en-US" dirty="0" smtClean="0"/>
              <a:t>Each page that uses JQuery Mobile must have a valid </a:t>
            </a:r>
            <a:r>
              <a:rPr lang="en-US" dirty="0" err="1" smtClean="0"/>
              <a:t>doctype</a:t>
            </a:r>
            <a:r>
              <a:rPr lang="en-US" dirty="0" smtClean="0"/>
              <a:t> tag</a:t>
            </a:r>
          </a:p>
          <a:p>
            <a:r>
              <a:rPr lang="en-US" dirty="0" smtClean="0"/>
              <a:t>You want to make sure to load styles first, then query, any customization, and then the mobile framework</a:t>
            </a:r>
          </a:p>
          <a:p>
            <a:r>
              <a:rPr lang="en-US" dirty="0" smtClean="0"/>
              <a:t>Any global assets should be in the head section</a:t>
            </a:r>
            <a:endParaRPr lang="en-US" dirty="0"/>
          </a:p>
        </p:txBody>
      </p:sp>
    </p:spTree>
    <p:extLst>
      <p:ext uri="{BB962C8B-B14F-4D97-AF65-F5344CB8AC3E}">
        <p14:creationId xmlns:p14="http://schemas.microsoft.com/office/powerpoint/2010/main" val="854528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a:t>
            </a:r>
            <a:endParaRPr lang="en-US" dirty="0"/>
          </a:p>
        </p:txBody>
      </p:sp>
      <p:sp>
        <p:nvSpPr>
          <p:cNvPr id="3" name="Content Placeholder 2"/>
          <p:cNvSpPr>
            <a:spLocks noGrp="1"/>
          </p:cNvSpPr>
          <p:nvPr>
            <p:ph idx="1"/>
          </p:nvPr>
        </p:nvSpPr>
        <p:spPr/>
        <p:txBody>
          <a:bodyPr/>
          <a:lstStyle/>
          <a:p>
            <a:r>
              <a:rPr lang="en-US" dirty="0" smtClean="0"/>
              <a:t>A page or a view is an container that has the data-role=“page” attribute set on it (typically done in a div)</a:t>
            </a:r>
          </a:p>
          <a:p>
            <a:r>
              <a:rPr lang="en-US" dirty="0" smtClean="0"/>
              <a:t>Use the data-title in the page container to set the title for a given page</a:t>
            </a:r>
          </a:p>
          <a:p>
            <a:r>
              <a:rPr lang="en-US" dirty="0" smtClean="0"/>
              <a:t>The page is broken in to three parts</a:t>
            </a:r>
          </a:p>
          <a:p>
            <a:pPr lvl="1"/>
            <a:r>
              <a:rPr lang="en-US" dirty="0" smtClean="0"/>
              <a:t>Header (data-role=“header”)</a:t>
            </a:r>
          </a:p>
          <a:p>
            <a:pPr lvl="1"/>
            <a:r>
              <a:rPr lang="en-US" dirty="0" smtClean="0"/>
              <a:t>Content(data-role=“content”)</a:t>
            </a:r>
          </a:p>
          <a:p>
            <a:pPr lvl="1"/>
            <a:r>
              <a:rPr lang="en-US" dirty="0" smtClean="0"/>
              <a:t>Footer(data-role=“footer”)</a:t>
            </a:r>
            <a:endParaRPr lang="en-US" dirty="0"/>
          </a:p>
          <a:p>
            <a:r>
              <a:rPr lang="en-US" dirty="0" smtClean="0"/>
              <a:t>To link to a page within the same document you want to set the HREF attribute to the ID selector for that page</a:t>
            </a:r>
          </a:p>
          <a:p>
            <a:r>
              <a:rPr lang="en-US" dirty="0" smtClean="0"/>
              <a:t>To link to another HTML document, you set the HREF attribute as you would normally set it</a:t>
            </a:r>
          </a:p>
          <a:p>
            <a:pPr lvl="1"/>
            <a:r>
              <a:rPr lang="en-US" dirty="0" smtClean="0"/>
              <a:t>The new document will be loaded via AJAX</a:t>
            </a:r>
            <a:endParaRPr lang="en-US" dirty="0"/>
          </a:p>
        </p:txBody>
      </p:sp>
    </p:spTree>
    <p:extLst>
      <p:ext uri="{BB962C8B-B14F-4D97-AF65-F5344CB8AC3E}">
        <p14:creationId xmlns:p14="http://schemas.microsoft.com/office/powerpoint/2010/main" val="193657429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a:t>
            </a:r>
            <a:endParaRPr lang="en-US" dirty="0"/>
          </a:p>
        </p:txBody>
      </p:sp>
      <p:sp>
        <p:nvSpPr>
          <p:cNvPr id="3" name="Content Placeholder 2"/>
          <p:cNvSpPr>
            <a:spLocks noGrp="1"/>
          </p:cNvSpPr>
          <p:nvPr>
            <p:ph idx="1"/>
          </p:nvPr>
        </p:nvSpPr>
        <p:spPr/>
        <p:txBody>
          <a:bodyPr/>
          <a:lstStyle/>
          <a:p>
            <a:r>
              <a:rPr lang="en-US" dirty="0" smtClean="0"/>
              <a:t>To link to resources on a separate server you will need to set the HREF to a fully qualified path</a:t>
            </a:r>
          </a:p>
          <a:p>
            <a:pPr lvl="1"/>
            <a:r>
              <a:rPr lang="en-US" dirty="0" smtClean="0"/>
              <a:t>you will also need to set the </a:t>
            </a:r>
            <a:r>
              <a:rPr lang="en-US" dirty="0" err="1" smtClean="0"/>
              <a:t>rel</a:t>
            </a:r>
            <a:r>
              <a:rPr lang="en-US" dirty="0" smtClean="0"/>
              <a:t>=“external” data-</a:t>
            </a:r>
            <a:r>
              <a:rPr lang="en-US" dirty="0" err="1" smtClean="0"/>
              <a:t>ajax</a:t>
            </a:r>
            <a:r>
              <a:rPr lang="en-US" dirty="0" smtClean="0"/>
              <a:t>=“false”</a:t>
            </a:r>
          </a:p>
          <a:p>
            <a:pPr lvl="1"/>
            <a:r>
              <a:rPr lang="en-US" dirty="0" smtClean="0"/>
              <a:t>This will prevent AJAX from loading the request</a:t>
            </a:r>
          </a:p>
          <a:p>
            <a:r>
              <a:rPr lang="en-US" dirty="0" smtClean="0"/>
              <a:t>All types of HTML links are supported </a:t>
            </a:r>
          </a:p>
        </p:txBody>
      </p:sp>
    </p:spTree>
    <p:extLst>
      <p:ext uri="{BB962C8B-B14F-4D97-AF65-F5344CB8AC3E}">
        <p14:creationId xmlns:p14="http://schemas.microsoft.com/office/powerpoint/2010/main" val="103781182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Transitions</a:t>
            </a:r>
            <a:endParaRPr lang="en-US" dirty="0"/>
          </a:p>
        </p:txBody>
      </p:sp>
      <p:sp>
        <p:nvSpPr>
          <p:cNvPr id="3" name="Content Placeholder 2"/>
          <p:cNvSpPr>
            <a:spLocks noGrp="1"/>
          </p:cNvSpPr>
          <p:nvPr>
            <p:ph idx="1"/>
          </p:nvPr>
        </p:nvSpPr>
        <p:spPr/>
        <p:txBody>
          <a:bodyPr/>
          <a:lstStyle/>
          <a:p>
            <a:r>
              <a:rPr lang="en-US" dirty="0" smtClean="0"/>
              <a:t>Using Data-transitions in your &lt;A&gt; elements to specify what transition to use</a:t>
            </a:r>
          </a:p>
          <a:p>
            <a:pPr lvl="1"/>
            <a:r>
              <a:rPr lang="en-US" dirty="0" smtClean="0"/>
              <a:t>slide, </a:t>
            </a:r>
            <a:r>
              <a:rPr lang="en-US" dirty="0" err="1" smtClean="0"/>
              <a:t>slideup</a:t>
            </a:r>
            <a:r>
              <a:rPr lang="en-US" dirty="0" smtClean="0"/>
              <a:t>, </a:t>
            </a:r>
            <a:r>
              <a:rPr lang="en-US" dirty="0" err="1" smtClean="0"/>
              <a:t>slidedown</a:t>
            </a:r>
            <a:r>
              <a:rPr lang="en-US" dirty="0" smtClean="0"/>
              <a:t>, </a:t>
            </a:r>
            <a:r>
              <a:rPr lang="en-US" dirty="0" err="1" smtClean="0"/>
              <a:t>slidefade</a:t>
            </a:r>
            <a:r>
              <a:rPr lang="en-US" dirty="0" smtClean="0"/>
              <a:t>, pop, flip, turn, flow, fade</a:t>
            </a:r>
          </a:p>
          <a:p>
            <a:pPr lvl="1"/>
            <a:endParaRPr lang="en-US" dirty="0"/>
          </a:p>
          <a:p>
            <a:r>
              <a:rPr lang="en-US" dirty="0" smtClean="0"/>
              <a:t>if you set the data-direction=“reverse” for a backwards transition</a:t>
            </a:r>
            <a:endParaRPr lang="en-US" dirty="0"/>
          </a:p>
        </p:txBody>
      </p:sp>
    </p:spTree>
    <p:extLst>
      <p:ext uri="{BB962C8B-B14F-4D97-AF65-F5344CB8AC3E}">
        <p14:creationId xmlns:p14="http://schemas.microsoft.com/office/powerpoint/2010/main" val="50514965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Model</a:t>
            </a:r>
            <a:endParaRPr lang="en-US" dirty="0"/>
          </a:p>
        </p:txBody>
      </p:sp>
      <p:sp>
        <p:nvSpPr>
          <p:cNvPr id="3" name="Content Placeholder 2"/>
          <p:cNvSpPr>
            <a:spLocks noGrp="1"/>
          </p:cNvSpPr>
          <p:nvPr>
            <p:ph idx="1"/>
          </p:nvPr>
        </p:nvSpPr>
        <p:spPr/>
        <p:txBody>
          <a:bodyPr/>
          <a:lstStyle/>
          <a:p>
            <a:r>
              <a:rPr lang="en-US" dirty="0" smtClean="0"/>
              <a:t>Each page is tracked via an update to the </a:t>
            </a:r>
            <a:r>
              <a:rPr lang="en-US" dirty="0" err="1" smtClean="0"/>
              <a:t>location.hash</a:t>
            </a:r>
            <a:r>
              <a:rPr lang="en-US" dirty="0" smtClean="0"/>
              <a:t> when the link is clicked</a:t>
            </a:r>
          </a:p>
          <a:p>
            <a:r>
              <a:rPr lang="en-US" dirty="0" smtClean="0"/>
              <a:t>Hash values are changed to a full URL so that each page can be bookmarked</a:t>
            </a:r>
          </a:p>
          <a:p>
            <a:r>
              <a:rPr lang="en-US" dirty="0" smtClean="0"/>
              <a:t>The framework will automatically add a base element with the associated </a:t>
            </a:r>
            <a:r>
              <a:rPr lang="en-US" dirty="0" err="1" smtClean="0"/>
              <a:t>href</a:t>
            </a:r>
            <a:r>
              <a:rPr lang="en-US" dirty="0" smtClean="0"/>
              <a:t> to your head to keep track of your fully qualified path</a:t>
            </a:r>
          </a:p>
          <a:p>
            <a:r>
              <a:rPr lang="en-US" dirty="0" smtClean="0"/>
              <a:t>Your container elements would look like</a:t>
            </a:r>
          </a:p>
          <a:p>
            <a:pPr lvl="1"/>
            <a:r>
              <a:rPr lang="en-US" dirty="0" smtClean="0"/>
              <a:t>&lt;div id=“</a:t>
            </a:r>
            <a:r>
              <a:rPr lang="en-US" dirty="0" err="1" smtClean="0"/>
              <a:t>index.htm&amp;ui-page</a:t>
            </a:r>
            <a:r>
              <a:rPr lang="en-US" dirty="0" smtClean="0"/>
              <a:t>=myview1”&gt;</a:t>
            </a:r>
          </a:p>
          <a:p>
            <a:r>
              <a:rPr lang="en-US" dirty="0" smtClean="0"/>
              <a:t>The </a:t>
            </a:r>
            <a:r>
              <a:rPr lang="en-US" dirty="0" err="1" smtClean="0"/>
              <a:t>ui</a:t>
            </a:r>
            <a:r>
              <a:rPr lang="en-US" dirty="0" smtClean="0"/>
              <a:t>-page key is the default and can be altered with the $.</a:t>
            </a:r>
            <a:r>
              <a:rPr lang="en-US" dirty="0" err="1" smtClean="0"/>
              <a:t>mobile.subPageUrlkey</a:t>
            </a:r>
            <a:endParaRPr lang="en-US" dirty="0"/>
          </a:p>
        </p:txBody>
      </p:sp>
    </p:spTree>
    <p:extLst>
      <p:ext uri="{BB962C8B-B14F-4D97-AF65-F5344CB8AC3E}">
        <p14:creationId xmlns:p14="http://schemas.microsoft.com/office/powerpoint/2010/main" val="9108686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17</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861696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Dialogs</a:t>
            </a:r>
            <a:endParaRPr lang="en-US" dirty="0"/>
          </a:p>
        </p:txBody>
      </p:sp>
      <p:sp>
        <p:nvSpPr>
          <p:cNvPr id="3" name="Content Placeholder 2"/>
          <p:cNvSpPr>
            <a:spLocks noGrp="1"/>
          </p:cNvSpPr>
          <p:nvPr>
            <p:ph idx="1"/>
          </p:nvPr>
        </p:nvSpPr>
        <p:spPr/>
        <p:txBody>
          <a:bodyPr/>
          <a:lstStyle/>
          <a:p>
            <a:r>
              <a:rPr lang="en-US" dirty="0" smtClean="0"/>
              <a:t>You can make any page be presented as a dialog by changing the anchor link to use a data-</a:t>
            </a:r>
            <a:r>
              <a:rPr lang="en-US" dirty="0" err="1" smtClean="0"/>
              <a:t>rel</a:t>
            </a:r>
            <a:r>
              <a:rPr lang="en-US" dirty="0" smtClean="0"/>
              <a:t>=“dialog”</a:t>
            </a:r>
          </a:p>
          <a:p>
            <a:r>
              <a:rPr lang="en-US" dirty="0" smtClean="0"/>
              <a:t>You can also link to the page that will open to create a Cancel button</a:t>
            </a:r>
          </a:p>
          <a:p>
            <a:r>
              <a:rPr lang="en-US" dirty="0" smtClean="0"/>
              <a:t>You can set the </a:t>
            </a:r>
            <a:r>
              <a:rPr lang="en-US" dirty="0" err="1" smtClean="0"/>
              <a:t>href</a:t>
            </a:r>
            <a:r>
              <a:rPr lang="en-US" dirty="0" smtClean="0"/>
              <a:t>=“#” and use data-</a:t>
            </a:r>
            <a:r>
              <a:rPr lang="en-US" dirty="0" err="1" smtClean="0"/>
              <a:t>rel</a:t>
            </a:r>
            <a:r>
              <a:rPr lang="en-US" dirty="0" smtClean="0"/>
              <a:t>=“back” for dynamic links</a:t>
            </a:r>
          </a:p>
          <a:p>
            <a:r>
              <a:rPr lang="en-US" dirty="0" smtClean="0"/>
              <a:t>Note: Navigation dialogs will </a:t>
            </a:r>
            <a:r>
              <a:rPr lang="en-US" b="1" dirty="0" smtClean="0"/>
              <a:t>not </a:t>
            </a:r>
            <a:r>
              <a:rPr lang="en-US" dirty="0" smtClean="0"/>
              <a:t>be recorded in the </a:t>
            </a:r>
            <a:r>
              <a:rPr lang="en-US" dirty="0" err="1" smtClean="0"/>
              <a:t>location.hash</a:t>
            </a:r>
            <a:endParaRPr lang="en-US" dirty="0" smtClean="0"/>
          </a:p>
          <a:p>
            <a:r>
              <a:rPr lang="en-US" dirty="0" smtClean="0"/>
              <a:t>The $(“</a:t>
            </a:r>
            <a:r>
              <a:rPr lang="en-US" dirty="0" err="1" smtClean="0"/>
              <a:t>ui.dialog</a:t>
            </a:r>
            <a:r>
              <a:rPr lang="en-US" dirty="0" smtClean="0"/>
              <a:t>”).dialog(“close”) can also be used to </a:t>
            </a:r>
            <a:r>
              <a:rPr lang="en-US" dirty="0" err="1" smtClean="0"/>
              <a:t>programmitically</a:t>
            </a:r>
            <a:r>
              <a:rPr lang="en-US" dirty="0" smtClean="0"/>
              <a:t> close the dialog</a:t>
            </a:r>
            <a:endParaRPr lang="en-US" dirty="0"/>
          </a:p>
        </p:txBody>
      </p:sp>
    </p:spTree>
    <p:extLst>
      <p:ext uri="{BB962C8B-B14F-4D97-AF65-F5344CB8AC3E}">
        <p14:creationId xmlns:p14="http://schemas.microsoft.com/office/powerpoint/2010/main" val="9441748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Popups</a:t>
            </a:r>
            <a:endParaRPr lang="en-US" dirty="0"/>
          </a:p>
        </p:txBody>
      </p:sp>
      <p:sp>
        <p:nvSpPr>
          <p:cNvPr id="3" name="Content Placeholder 2"/>
          <p:cNvSpPr>
            <a:spLocks noGrp="1"/>
          </p:cNvSpPr>
          <p:nvPr>
            <p:ph idx="1"/>
          </p:nvPr>
        </p:nvSpPr>
        <p:spPr/>
        <p:txBody>
          <a:bodyPr/>
          <a:lstStyle/>
          <a:p>
            <a:r>
              <a:rPr lang="en-US" dirty="0" smtClean="0"/>
              <a:t>Popups were added as of 1.2 to provide the ability to display content in an overlay that floats over the current page</a:t>
            </a:r>
          </a:p>
          <a:p>
            <a:r>
              <a:rPr lang="en-US" dirty="0" smtClean="0"/>
              <a:t>The content can be very simple or can be more involved (like placing a list view)</a:t>
            </a:r>
          </a:p>
          <a:p>
            <a:r>
              <a:rPr lang="en-US" dirty="0" smtClean="0"/>
              <a:t>The popup content is placed inside of a &lt;DIV data-role=“popup”&gt;</a:t>
            </a:r>
          </a:p>
          <a:p>
            <a:pPr lvl="1"/>
            <a:r>
              <a:rPr lang="en-US" dirty="0" smtClean="0"/>
              <a:t>You can open the popup with a # selector in a </a:t>
            </a:r>
            <a:r>
              <a:rPr lang="en-US" dirty="0" err="1" smtClean="0"/>
              <a:t>href</a:t>
            </a:r>
            <a:r>
              <a:rPr lang="en-US" dirty="0" smtClean="0"/>
              <a:t> tag</a:t>
            </a:r>
          </a:p>
          <a:p>
            <a:pPr lvl="1"/>
            <a:r>
              <a:rPr lang="en-US" dirty="0" smtClean="0"/>
              <a:t>You can close the popup by either clicking back or hitting the escape key, or clicking on a region outside of the popup</a:t>
            </a:r>
          </a:p>
          <a:p>
            <a:r>
              <a:rPr lang="en-US" dirty="0" smtClean="0"/>
              <a:t>AS of 1.3 you can so set the data-dismissible=“false” to prevent tapping outside the popup to close it</a:t>
            </a:r>
          </a:p>
          <a:p>
            <a:endParaRPr lang="en-US" dirty="0" smtClean="0"/>
          </a:p>
        </p:txBody>
      </p:sp>
    </p:spTree>
    <p:extLst>
      <p:ext uri="{BB962C8B-B14F-4D97-AF65-F5344CB8AC3E}">
        <p14:creationId xmlns:p14="http://schemas.microsoft.com/office/powerpoint/2010/main" val="17066050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18</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0911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ListViews</a:t>
            </a:r>
            <a:endParaRPr lang="en-US" dirty="0"/>
          </a:p>
        </p:txBody>
      </p:sp>
      <p:sp>
        <p:nvSpPr>
          <p:cNvPr id="3" name="Content Placeholder 2"/>
          <p:cNvSpPr>
            <a:spLocks noGrp="1"/>
          </p:cNvSpPr>
          <p:nvPr>
            <p:ph idx="1"/>
          </p:nvPr>
        </p:nvSpPr>
        <p:spPr/>
        <p:txBody>
          <a:bodyPr/>
          <a:lstStyle/>
          <a:p>
            <a:r>
              <a:rPr lang="en-US" dirty="0" smtClean="0"/>
              <a:t>You can create a list view by either using an UL or OL tag</a:t>
            </a:r>
          </a:p>
          <a:p>
            <a:pPr lvl="1"/>
            <a:r>
              <a:rPr lang="en-US" dirty="0" smtClean="0"/>
              <a:t>You specify it as &lt;</a:t>
            </a:r>
            <a:r>
              <a:rPr lang="en-US" dirty="0" err="1" smtClean="0"/>
              <a:t>ul</a:t>
            </a:r>
            <a:r>
              <a:rPr lang="en-US" dirty="0" smtClean="0"/>
              <a:t> data-role=“list-view” /&gt;</a:t>
            </a:r>
            <a:endParaRPr lang="en-US" dirty="0"/>
          </a:p>
          <a:p>
            <a:r>
              <a:rPr lang="en-US" dirty="0" smtClean="0"/>
              <a:t>List Views are items that are full screen and contain an arrow accessory on the </a:t>
            </a:r>
            <a:r>
              <a:rPr lang="en-US" dirty="0" err="1" smtClean="0"/>
              <a:t>righ</a:t>
            </a:r>
            <a:r>
              <a:rPr lang="en-US" dirty="0" smtClean="0"/>
              <a:t> if the first content element inside of the list is a link.</a:t>
            </a:r>
          </a:p>
          <a:p>
            <a:pPr lvl="1"/>
            <a:r>
              <a:rPr lang="en-US" dirty="0" smtClean="0"/>
              <a:t>When tapped the link will issue an </a:t>
            </a:r>
            <a:r>
              <a:rPr lang="en-US" dirty="0" err="1" smtClean="0"/>
              <a:t>ajax</a:t>
            </a:r>
            <a:r>
              <a:rPr lang="en-US" dirty="0" smtClean="0"/>
              <a:t> request to pull the page data down</a:t>
            </a:r>
          </a:p>
          <a:p>
            <a:r>
              <a:rPr lang="en-US" dirty="0" smtClean="0"/>
              <a:t>List items without links are still full screen but are marked as </a:t>
            </a:r>
            <a:r>
              <a:rPr lang="en-US" dirty="0" err="1" smtClean="0"/>
              <a:t>readonly</a:t>
            </a:r>
            <a:r>
              <a:rPr lang="en-US" dirty="0" smtClean="0"/>
              <a:t> elements</a:t>
            </a:r>
          </a:p>
          <a:p>
            <a:r>
              <a:rPr lang="en-US" dirty="0" smtClean="0"/>
              <a:t>For ordered lists the framework will use CSS to apply the numbers; if that fails it will use JavaScript</a:t>
            </a:r>
          </a:p>
          <a:p>
            <a:r>
              <a:rPr lang="en-US" dirty="0" smtClean="0"/>
              <a:t>If the list co-exists with other content you can use the data-inset=“true” in your UL or OL</a:t>
            </a:r>
          </a:p>
          <a:p>
            <a:pPr lvl="1"/>
            <a:r>
              <a:rPr lang="en-US" dirty="0" smtClean="0"/>
              <a:t>This will block items with rounded corners and some margin space</a:t>
            </a:r>
          </a:p>
        </p:txBody>
      </p:sp>
    </p:spTree>
    <p:extLst>
      <p:ext uri="{BB962C8B-B14F-4D97-AF65-F5344CB8AC3E}">
        <p14:creationId xmlns:p14="http://schemas.microsoft.com/office/powerpoint/2010/main" val="119149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r>
              <a:rPr lang="en-US" dirty="0" smtClean="0"/>
              <a:t>Any variable defined within a function is only available to that function. These are considered </a:t>
            </a:r>
            <a:r>
              <a:rPr lang="en-US" b="1" dirty="0" smtClean="0"/>
              <a:t>local</a:t>
            </a:r>
            <a:r>
              <a:rPr lang="en-US" dirty="0" smtClean="0"/>
              <a:t> variables</a:t>
            </a:r>
          </a:p>
          <a:p>
            <a:r>
              <a:rPr lang="en-US" dirty="0" smtClean="0"/>
              <a:t>Any variable that is defined outside of a function are called </a:t>
            </a:r>
            <a:r>
              <a:rPr lang="en-US" b="1" dirty="0" smtClean="0"/>
              <a:t>global</a:t>
            </a:r>
            <a:r>
              <a:rPr lang="en-US" dirty="0" smtClean="0"/>
              <a:t> these variables can be referenced from anywhere.</a:t>
            </a:r>
            <a:endParaRPr lang="en-US" b="1" dirty="0"/>
          </a:p>
          <a:p>
            <a:endParaRPr lang="en-US" dirty="0"/>
          </a:p>
        </p:txBody>
      </p:sp>
    </p:spTree>
    <p:extLst>
      <p:ext uri="{BB962C8B-B14F-4D97-AF65-F5344CB8AC3E}">
        <p14:creationId xmlns:p14="http://schemas.microsoft.com/office/powerpoint/2010/main" val="16191482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Listviews</a:t>
            </a:r>
            <a:r>
              <a:rPr lang="en-US" dirty="0" smtClean="0"/>
              <a: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Text within the list item can be HTML formatted </a:t>
            </a:r>
          </a:p>
          <a:p>
            <a:pPr lvl="1"/>
            <a:r>
              <a:rPr lang="en-US" dirty="0" smtClean="0"/>
              <a:t>You can use headings to increase text emphasis</a:t>
            </a:r>
          </a:p>
          <a:p>
            <a:pPr lvl="1"/>
            <a:r>
              <a:rPr lang="en-US" dirty="0" smtClean="0"/>
              <a:t>Paragraphs to decrease emphasis</a:t>
            </a:r>
          </a:p>
          <a:p>
            <a:pPr lvl="1"/>
            <a:r>
              <a:rPr lang="en-US" dirty="0" smtClean="0"/>
              <a:t>You can also right justify by using the class=“</a:t>
            </a:r>
            <a:r>
              <a:rPr lang="en-US" dirty="0" err="1" smtClean="0"/>
              <a:t>ui</a:t>
            </a:r>
            <a:r>
              <a:rPr lang="en-US" dirty="0" smtClean="0"/>
              <a:t>-li-aside”</a:t>
            </a:r>
          </a:p>
          <a:p>
            <a:r>
              <a:rPr lang="en-US" dirty="0" smtClean="0"/>
              <a:t>List items can also include image content</a:t>
            </a:r>
          </a:p>
          <a:p>
            <a:pPr lvl="1"/>
            <a:r>
              <a:rPr lang="en-US" dirty="0" smtClean="0"/>
              <a:t>To create a thumbnail you must place an </a:t>
            </a:r>
            <a:r>
              <a:rPr lang="en-US" dirty="0" err="1" smtClean="0"/>
              <a:t>img</a:t>
            </a:r>
            <a:r>
              <a:rPr lang="en-US" dirty="0" smtClean="0"/>
              <a:t> tag as the first element inside the li; the image will automatically scale to 80 x 80</a:t>
            </a:r>
          </a:p>
          <a:p>
            <a:pPr lvl="1"/>
            <a:r>
              <a:rPr lang="en-US" dirty="0" smtClean="0"/>
              <a:t>To create an icon, place an &lt;</a:t>
            </a:r>
            <a:r>
              <a:rPr lang="en-US" dirty="0" err="1" smtClean="0"/>
              <a:t>img</a:t>
            </a:r>
            <a:r>
              <a:rPr lang="en-US" dirty="0" smtClean="0"/>
              <a:t> class=“</a:t>
            </a:r>
            <a:r>
              <a:rPr lang="en-US" dirty="0" err="1" smtClean="0"/>
              <a:t>ul</a:t>
            </a:r>
            <a:r>
              <a:rPr lang="en-US" dirty="0" smtClean="0"/>
              <a:t>-li-icon” /&gt;; this will scale images to 16 x 16</a:t>
            </a:r>
            <a:endParaRPr lang="en-US" dirty="0"/>
          </a:p>
        </p:txBody>
      </p:sp>
    </p:spTree>
    <p:extLst>
      <p:ext uri="{BB962C8B-B14F-4D97-AF65-F5344CB8AC3E}">
        <p14:creationId xmlns:p14="http://schemas.microsoft.com/office/powerpoint/2010/main" val="91293022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Listviews</a:t>
            </a:r>
            <a:r>
              <a:rPr lang="en-US" dirty="0" smtClean="0"/>
              <a:t> + Search</a:t>
            </a:r>
            <a:endParaRPr lang="en-US" dirty="0"/>
          </a:p>
        </p:txBody>
      </p:sp>
      <p:sp>
        <p:nvSpPr>
          <p:cNvPr id="3" name="Content Placeholder 2"/>
          <p:cNvSpPr>
            <a:spLocks noGrp="1"/>
          </p:cNvSpPr>
          <p:nvPr>
            <p:ph idx="1"/>
          </p:nvPr>
        </p:nvSpPr>
        <p:spPr/>
        <p:txBody>
          <a:bodyPr/>
          <a:lstStyle/>
          <a:p>
            <a:r>
              <a:rPr lang="en-US" dirty="0" smtClean="0"/>
              <a:t>Lists can include a search box on the top of the list so that a user may narrow the number of visible items.</a:t>
            </a:r>
          </a:p>
          <a:p>
            <a:r>
              <a:rPr lang="en-US" dirty="0" smtClean="0"/>
              <a:t>You do this by setting the data-filter=“true” on the root element of your list (UL or LI)</a:t>
            </a:r>
          </a:p>
          <a:p>
            <a:pPr lvl="1"/>
            <a:r>
              <a:rPr lang="en-US" dirty="0" smtClean="0"/>
              <a:t>Only list items that match your criteria will appear in the list</a:t>
            </a:r>
          </a:p>
          <a:p>
            <a:r>
              <a:rPr lang="en-US" dirty="0" smtClean="0"/>
              <a:t>You can also set the data-filter-reveal=“true” to make the list view work like an autocomplete</a:t>
            </a:r>
          </a:p>
          <a:p>
            <a:pPr lvl="1"/>
            <a:r>
              <a:rPr lang="en-US" dirty="0" smtClean="0"/>
              <a:t>It will hide all of the elements at first and then show them as they match when the user is typing</a:t>
            </a:r>
          </a:p>
          <a:p>
            <a:pPr lvl="1"/>
            <a:endParaRPr lang="en-US" dirty="0"/>
          </a:p>
        </p:txBody>
      </p:sp>
    </p:spTree>
    <p:extLst>
      <p:ext uri="{BB962C8B-B14F-4D97-AF65-F5344CB8AC3E}">
        <p14:creationId xmlns:p14="http://schemas.microsoft.com/office/powerpoint/2010/main" val="15275276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a:t>
            </a:r>
            <a:r>
              <a:rPr lang="en-US" dirty="0" smtClean="0"/>
              <a:t> Splitting</a:t>
            </a:r>
            <a:endParaRPr lang="en-US" dirty="0"/>
          </a:p>
        </p:txBody>
      </p:sp>
      <p:sp>
        <p:nvSpPr>
          <p:cNvPr id="3" name="Content Placeholder 2"/>
          <p:cNvSpPr>
            <a:spLocks noGrp="1"/>
          </p:cNvSpPr>
          <p:nvPr>
            <p:ph idx="1"/>
          </p:nvPr>
        </p:nvSpPr>
        <p:spPr/>
        <p:txBody>
          <a:bodyPr/>
          <a:lstStyle/>
          <a:p>
            <a:r>
              <a:rPr lang="en-US" dirty="0" smtClean="0"/>
              <a:t>Split button lists involve list items with two clickable pieces</a:t>
            </a:r>
          </a:p>
          <a:p>
            <a:r>
              <a:rPr lang="en-US" dirty="0" smtClean="0"/>
              <a:t>The main part of the list links to what is indicated in the first Anchor (A) element</a:t>
            </a:r>
          </a:p>
          <a:p>
            <a:r>
              <a:rPr lang="en-US" dirty="0" smtClean="0"/>
              <a:t>The second Anchor (A) element becomes separate, it is right justified with a right arrow icon</a:t>
            </a:r>
          </a:p>
          <a:p>
            <a:r>
              <a:rPr lang="en-US" dirty="0" smtClean="0"/>
              <a:t>You can also use the data-split-icon to use an alternate icon than the provided default; you can also use alter the data-split-theme to choose a different sprite </a:t>
            </a:r>
            <a:r>
              <a:rPr lang="en-US" dirty="0" err="1" smtClean="0"/>
              <a:t>altogehter</a:t>
            </a:r>
            <a:endParaRPr lang="en-US" dirty="0" smtClean="0"/>
          </a:p>
        </p:txBody>
      </p:sp>
    </p:spTree>
    <p:extLst>
      <p:ext uri="{BB962C8B-B14F-4D97-AF65-F5344CB8AC3E}">
        <p14:creationId xmlns:p14="http://schemas.microsoft.com/office/powerpoint/2010/main" val="53932298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Lists</a:t>
            </a:r>
            <a:endParaRPr lang="en-US" dirty="0"/>
          </a:p>
        </p:txBody>
      </p:sp>
      <p:sp>
        <p:nvSpPr>
          <p:cNvPr id="3" name="Content Placeholder 2"/>
          <p:cNvSpPr>
            <a:spLocks noGrp="1"/>
          </p:cNvSpPr>
          <p:nvPr>
            <p:ph idx="1"/>
          </p:nvPr>
        </p:nvSpPr>
        <p:spPr/>
        <p:txBody>
          <a:bodyPr/>
          <a:lstStyle/>
          <a:p>
            <a:r>
              <a:rPr lang="en-US" dirty="0" smtClean="0"/>
              <a:t>In previous versions of JQuery Mobile the framework would end up creating a separate page for lists that were nested within lists</a:t>
            </a:r>
          </a:p>
          <a:p>
            <a:r>
              <a:rPr lang="en-US" dirty="0" smtClean="0"/>
              <a:t>Clicking the list item in the main list would transition you to a page created for the child list</a:t>
            </a:r>
          </a:p>
          <a:p>
            <a:r>
              <a:rPr lang="en-US" dirty="0" smtClean="0"/>
              <a:t>As of version 1.4 it was removed and in version 1.3 it was depreciated</a:t>
            </a:r>
          </a:p>
          <a:p>
            <a:r>
              <a:rPr lang="en-US" dirty="0" smtClean="0"/>
              <a:t>You should instead set these up as two separate pages with lists on them.</a:t>
            </a:r>
            <a:endParaRPr lang="en-US" dirty="0"/>
          </a:p>
        </p:txBody>
      </p:sp>
    </p:spTree>
    <p:extLst>
      <p:ext uri="{BB962C8B-B14F-4D97-AF65-F5344CB8AC3E}">
        <p14:creationId xmlns:p14="http://schemas.microsoft.com/office/powerpoint/2010/main" val="64436871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a:t>
            </a:r>
            <a:endParaRPr lang="en-US" dirty="0"/>
          </a:p>
        </p:txBody>
      </p:sp>
      <p:sp>
        <p:nvSpPr>
          <p:cNvPr id="3" name="Content Placeholder 2"/>
          <p:cNvSpPr>
            <a:spLocks noGrp="1"/>
          </p:cNvSpPr>
          <p:nvPr>
            <p:ph idx="1"/>
          </p:nvPr>
        </p:nvSpPr>
        <p:spPr/>
        <p:txBody>
          <a:bodyPr/>
          <a:lstStyle/>
          <a:p>
            <a:r>
              <a:rPr lang="en-US" dirty="0" smtClean="0"/>
              <a:t>If you are using JQuery to alter the list by adding or removing items you will need away to redraw the list. </a:t>
            </a:r>
          </a:p>
          <a:p>
            <a:r>
              <a:rPr lang="en-US" dirty="0" smtClean="0"/>
              <a:t>You can do this by invoking the .</a:t>
            </a:r>
            <a:r>
              <a:rPr lang="en-US" dirty="0" err="1" smtClean="0"/>
              <a:t>listview</a:t>
            </a:r>
            <a:r>
              <a:rPr lang="en-US" dirty="0" smtClean="0"/>
              <a:t>(“refresh”) function on any target list view</a:t>
            </a:r>
          </a:p>
          <a:p>
            <a:endParaRPr lang="en-US" dirty="0"/>
          </a:p>
          <a:p>
            <a:r>
              <a:rPr lang="en-US" dirty="0" smtClean="0"/>
              <a:t>It will rebind the list with the appropriate elements</a:t>
            </a:r>
            <a:endParaRPr lang="en-US" dirty="0"/>
          </a:p>
        </p:txBody>
      </p:sp>
    </p:spTree>
    <p:extLst>
      <p:ext uri="{BB962C8B-B14F-4D97-AF65-F5344CB8AC3E}">
        <p14:creationId xmlns:p14="http://schemas.microsoft.com/office/powerpoint/2010/main" val="187362874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19</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134475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Events</a:t>
            </a:r>
            <a:endParaRPr lang="en-US" dirty="0"/>
          </a:p>
        </p:txBody>
      </p:sp>
      <p:sp>
        <p:nvSpPr>
          <p:cNvPr id="3" name="Content Placeholder 2"/>
          <p:cNvSpPr>
            <a:spLocks noGrp="1"/>
          </p:cNvSpPr>
          <p:nvPr>
            <p:ph idx="1"/>
          </p:nvPr>
        </p:nvSpPr>
        <p:spPr/>
        <p:txBody>
          <a:bodyPr/>
          <a:lstStyle/>
          <a:p>
            <a:r>
              <a:rPr lang="en-US" dirty="0" smtClean="0"/>
              <a:t>First we will look into load events that will fire when the page is loaded into the existing DOM</a:t>
            </a:r>
          </a:p>
          <a:p>
            <a:r>
              <a:rPr lang="en-US" dirty="0" smtClean="0"/>
              <a:t>Binding events include</a:t>
            </a:r>
          </a:p>
          <a:p>
            <a:pPr lvl="1"/>
            <a:r>
              <a:rPr lang="en-US" dirty="0" err="1" smtClean="0"/>
              <a:t>pagebeforeload</a:t>
            </a:r>
            <a:r>
              <a:rPr lang="en-US" dirty="0" smtClean="0"/>
              <a:t> </a:t>
            </a:r>
          </a:p>
          <a:p>
            <a:pPr lvl="1"/>
            <a:r>
              <a:rPr lang="en-US" dirty="0" err="1" smtClean="0"/>
              <a:t>pageload</a:t>
            </a:r>
            <a:endParaRPr lang="en-US" dirty="0" smtClean="0"/>
          </a:p>
          <a:p>
            <a:pPr lvl="1"/>
            <a:r>
              <a:rPr lang="en-US" dirty="0" err="1" smtClean="0"/>
              <a:t>pageloadfailed</a:t>
            </a:r>
            <a:endParaRPr lang="en-US" dirty="0" smtClean="0"/>
          </a:p>
          <a:p>
            <a:r>
              <a:rPr lang="en-US" dirty="0" smtClean="0"/>
              <a:t>We also receive notifications when the page is changing; we have the following events available to respond to:</a:t>
            </a:r>
          </a:p>
          <a:p>
            <a:pPr lvl="1"/>
            <a:r>
              <a:rPr lang="en-US" dirty="0" err="1" smtClean="0"/>
              <a:t>pagebeforechange</a:t>
            </a:r>
            <a:endParaRPr lang="en-US" dirty="0" smtClean="0"/>
          </a:p>
          <a:p>
            <a:pPr lvl="1"/>
            <a:r>
              <a:rPr lang="en-US" dirty="0" err="1" smtClean="0"/>
              <a:t>pagechange</a:t>
            </a:r>
            <a:endParaRPr lang="en-US" dirty="0" smtClean="0"/>
          </a:p>
          <a:p>
            <a:pPr lvl="1"/>
            <a:r>
              <a:rPr lang="en-US" dirty="0" err="1" smtClean="0"/>
              <a:t>pagechangefailed</a:t>
            </a:r>
            <a:endParaRPr lang="en-US" dirty="0" smtClean="0"/>
          </a:p>
        </p:txBody>
      </p:sp>
    </p:spTree>
    <p:extLst>
      <p:ext uri="{BB962C8B-B14F-4D97-AF65-F5344CB8AC3E}">
        <p14:creationId xmlns:p14="http://schemas.microsoft.com/office/powerpoint/2010/main" val="12386981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Events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Next we have page transition events which occur both before and after the transition; these always fire before the </a:t>
            </a:r>
            <a:r>
              <a:rPr lang="en-US" dirty="0" err="1" smtClean="0"/>
              <a:t>pagechange</a:t>
            </a:r>
            <a:r>
              <a:rPr lang="en-US" dirty="0" smtClean="0"/>
              <a:t> event</a:t>
            </a:r>
          </a:p>
          <a:p>
            <a:r>
              <a:rPr lang="en-US" dirty="0" smtClean="0"/>
              <a:t>We can listen to the following:</a:t>
            </a:r>
          </a:p>
          <a:p>
            <a:pPr lvl="1"/>
            <a:r>
              <a:rPr lang="en-US" dirty="0" err="1" smtClean="0"/>
              <a:t>pagebeforeshow</a:t>
            </a:r>
            <a:endParaRPr lang="en-US" dirty="0" smtClean="0"/>
          </a:p>
          <a:p>
            <a:pPr lvl="1"/>
            <a:r>
              <a:rPr lang="en-US" dirty="0" err="1" smtClean="0"/>
              <a:t>pageshow</a:t>
            </a:r>
            <a:endParaRPr lang="en-US" dirty="0" smtClean="0"/>
          </a:p>
          <a:p>
            <a:pPr lvl="1"/>
            <a:r>
              <a:rPr lang="en-US" dirty="0" err="1" smtClean="0"/>
              <a:t>pagebeforehide</a:t>
            </a:r>
            <a:endParaRPr lang="en-US" dirty="0" smtClean="0"/>
          </a:p>
          <a:p>
            <a:pPr lvl="1"/>
            <a:r>
              <a:rPr lang="en-US" dirty="0" err="1" smtClean="0"/>
              <a:t>pagehide</a:t>
            </a:r>
            <a:endParaRPr lang="en-US" dirty="0" smtClean="0"/>
          </a:p>
        </p:txBody>
      </p:sp>
    </p:spTree>
    <p:extLst>
      <p:ext uri="{BB962C8B-B14F-4D97-AF65-F5344CB8AC3E}">
        <p14:creationId xmlns:p14="http://schemas.microsoft.com/office/powerpoint/2010/main" val="199494640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Initialization</a:t>
            </a:r>
            <a:endParaRPr lang="en-US" dirty="0"/>
          </a:p>
        </p:txBody>
      </p:sp>
      <p:sp>
        <p:nvSpPr>
          <p:cNvPr id="3" name="Content Placeholder 2"/>
          <p:cNvSpPr>
            <a:spLocks noGrp="1"/>
          </p:cNvSpPr>
          <p:nvPr>
            <p:ph idx="1"/>
          </p:nvPr>
        </p:nvSpPr>
        <p:spPr/>
        <p:txBody>
          <a:bodyPr/>
          <a:lstStyle/>
          <a:p>
            <a:r>
              <a:rPr lang="en-US" dirty="0" smtClean="0"/>
              <a:t>When the page loads up there is an initialization event that occurs</a:t>
            </a:r>
          </a:p>
          <a:p>
            <a:pPr lvl="1"/>
            <a:r>
              <a:rPr lang="en-US" dirty="0" smtClean="0"/>
              <a:t>This makes available plugins based on the page markup</a:t>
            </a:r>
          </a:p>
          <a:p>
            <a:pPr lvl="1"/>
            <a:r>
              <a:rPr lang="en-US" dirty="0" smtClean="0"/>
              <a:t>Events only fire one time per page; when it has been initialized by the framework </a:t>
            </a:r>
          </a:p>
          <a:p>
            <a:r>
              <a:rPr lang="en-US" dirty="0" smtClean="0"/>
              <a:t>We have some events which we can react too as this is going on:</a:t>
            </a:r>
          </a:p>
          <a:p>
            <a:pPr lvl="1"/>
            <a:r>
              <a:rPr lang="en-US" dirty="0" err="1" smtClean="0"/>
              <a:t>pagebeforecreate</a:t>
            </a:r>
            <a:endParaRPr lang="en-US" dirty="0" smtClean="0"/>
          </a:p>
          <a:p>
            <a:pPr lvl="1"/>
            <a:r>
              <a:rPr lang="en-US" dirty="0" err="1" smtClean="0"/>
              <a:t>pagecreate</a:t>
            </a:r>
            <a:endParaRPr lang="en-US" dirty="0" smtClean="0"/>
          </a:p>
          <a:p>
            <a:pPr lvl="1"/>
            <a:r>
              <a:rPr lang="en-US" dirty="0" err="1" smtClean="0"/>
              <a:t>pageinit</a:t>
            </a:r>
            <a:endParaRPr lang="en-US" dirty="0" smtClean="0"/>
          </a:p>
          <a:p>
            <a:pPr lvl="1"/>
            <a:r>
              <a:rPr lang="en-US" dirty="0" err="1" smtClean="0"/>
              <a:t>pageremove</a:t>
            </a:r>
            <a:endParaRPr lang="en-US" dirty="0" smtClean="0"/>
          </a:p>
          <a:p>
            <a:pPr lvl="1"/>
            <a:r>
              <a:rPr lang="en-US" dirty="0" err="1" smtClean="0"/>
              <a:t>updatelayout</a:t>
            </a:r>
            <a:endParaRPr lang="en-US" dirty="0"/>
          </a:p>
        </p:txBody>
      </p:sp>
    </p:spTree>
    <p:extLst>
      <p:ext uri="{BB962C8B-B14F-4D97-AF65-F5344CB8AC3E}">
        <p14:creationId xmlns:p14="http://schemas.microsoft.com/office/powerpoint/2010/main" val="2858635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Headers</a:t>
            </a:r>
            <a:endParaRPr lang="en-US" dirty="0"/>
          </a:p>
        </p:txBody>
      </p:sp>
      <p:sp>
        <p:nvSpPr>
          <p:cNvPr id="3" name="Content Placeholder 2"/>
          <p:cNvSpPr>
            <a:spLocks noGrp="1"/>
          </p:cNvSpPr>
          <p:nvPr>
            <p:ph idx="1"/>
          </p:nvPr>
        </p:nvSpPr>
        <p:spPr/>
        <p:txBody>
          <a:bodyPr/>
          <a:lstStyle/>
          <a:p>
            <a:r>
              <a:rPr lang="en-US" dirty="0" smtClean="0"/>
              <a:t>The header section will typically contain the page title (typically embedded in a the h1 tag)</a:t>
            </a:r>
          </a:p>
          <a:p>
            <a:pPr lvl="1"/>
            <a:r>
              <a:rPr lang="en-US" dirty="0" smtClean="0"/>
              <a:t>This will generate a title bar with 2 buttons</a:t>
            </a:r>
            <a:endParaRPr lang="en-US" dirty="0"/>
          </a:p>
          <a:p>
            <a:r>
              <a:rPr lang="en-US" dirty="0" smtClean="0"/>
              <a:t>The back button can be generated automatically by specifying the data-add-back-</a:t>
            </a:r>
            <a:r>
              <a:rPr lang="en-US" dirty="0" err="1" smtClean="0"/>
              <a:t>btn</a:t>
            </a:r>
            <a:r>
              <a:rPr lang="en-US" dirty="0" smtClean="0"/>
              <a:t>=“true”; otherwise it is expected that the user will use the native back button or other navigation buttons</a:t>
            </a:r>
          </a:p>
          <a:p>
            <a:r>
              <a:rPr lang="en-US" dirty="0" smtClean="0"/>
              <a:t>Toolbars in the page headers are generally Anchor (a) elements with the button data roll on them. </a:t>
            </a:r>
          </a:p>
          <a:p>
            <a:pPr lvl="1"/>
            <a:r>
              <a:rPr lang="en-US" dirty="0" smtClean="0"/>
              <a:t>Alternatively you can use the button, type, or type=’button’ as well</a:t>
            </a:r>
          </a:p>
          <a:p>
            <a:r>
              <a:rPr lang="en-US" dirty="0" smtClean="0"/>
              <a:t>The first button will end up in the left position as the second will end up on the right</a:t>
            </a:r>
          </a:p>
          <a:p>
            <a:pPr lvl="1"/>
            <a:r>
              <a:rPr lang="en-US" dirty="0" smtClean="0"/>
              <a:t>You can use the </a:t>
            </a:r>
            <a:r>
              <a:rPr lang="en-US" dirty="0" err="1" smtClean="0"/>
              <a:t>css</a:t>
            </a:r>
            <a:r>
              <a:rPr lang="en-US" dirty="0" smtClean="0"/>
              <a:t> classes: .</a:t>
            </a:r>
            <a:r>
              <a:rPr lang="en-US" dirty="0" err="1" smtClean="0"/>
              <a:t>ui</a:t>
            </a:r>
            <a:r>
              <a:rPr lang="en-US" dirty="0" smtClean="0"/>
              <a:t>-</a:t>
            </a:r>
            <a:r>
              <a:rPr lang="en-US" dirty="0" err="1" smtClean="0"/>
              <a:t>btn</a:t>
            </a:r>
            <a:r>
              <a:rPr lang="en-US" dirty="0" smtClean="0"/>
              <a:t>-left and </a:t>
            </a:r>
            <a:r>
              <a:rPr lang="en-US" dirty="0" err="1" smtClean="0"/>
              <a:t>ui</a:t>
            </a:r>
            <a:r>
              <a:rPr lang="en-US" dirty="0" smtClean="0"/>
              <a:t>-</a:t>
            </a:r>
            <a:r>
              <a:rPr lang="en-US" dirty="0" err="1" smtClean="0"/>
              <a:t>btn</a:t>
            </a:r>
            <a:r>
              <a:rPr lang="en-US" dirty="0" smtClean="0"/>
              <a:t>-right to control the placement</a:t>
            </a:r>
          </a:p>
          <a:p>
            <a:r>
              <a:rPr lang="en-US" dirty="0" smtClean="0"/>
              <a:t>Page headers will adopt the same theming that was defined in their container. </a:t>
            </a:r>
          </a:p>
          <a:p>
            <a:pPr lvl="1"/>
            <a:r>
              <a:rPr lang="en-US" dirty="0" smtClean="0"/>
              <a:t>You can alter this by using the data-theme attribute</a:t>
            </a:r>
            <a:endParaRPr lang="en-US" dirty="0"/>
          </a:p>
        </p:txBody>
      </p:sp>
    </p:spTree>
    <p:extLst>
      <p:ext uri="{BB962C8B-B14F-4D97-AF65-F5344CB8AC3E}">
        <p14:creationId xmlns:p14="http://schemas.microsoft.com/office/powerpoint/2010/main" val="210626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Variables</a:t>
            </a:r>
            <a:endParaRPr lang="en-US" dirty="0"/>
          </a:p>
        </p:txBody>
      </p:sp>
      <p:sp>
        <p:nvSpPr>
          <p:cNvPr id="3" name="Content Placeholder 2"/>
          <p:cNvSpPr>
            <a:spLocks noGrp="1"/>
          </p:cNvSpPr>
          <p:nvPr>
            <p:ph idx="1"/>
          </p:nvPr>
        </p:nvSpPr>
        <p:spPr/>
        <p:txBody>
          <a:bodyPr/>
          <a:lstStyle/>
          <a:p>
            <a:r>
              <a:rPr lang="en-US" dirty="0" smtClean="0"/>
              <a:t>When passing a primitive (string, number, or Boolean) is passed into a function it is passed by </a:t>
            </a:r>
            <a:r>
              <a:rPr lang="en-US" b="1" dirty="0" smtClean="0"/>
              <a:t>value</a:t>
            </a:r>
            <a:r>
              <a:rPr lang="en-US" dirty="0" smtClean="0"/>
              <a:t>, meaning that a copy of the variable is made and sent into the function. </a:t>
            </a:r>
          </a:p>
          <a:p>
            <a:pPr lvl="1"/>
            <a:r>
              <a:rPr lang="en-US" dirty="0" smtClean="0"/>
              <a:t>This means if the value is altered in the function it </a:t>
            </a:r>
            <a:r>
              <a:rPr lang="en-US" b="1" dirty="0" smtClean="0"/>
              <a:t>WILL NOT</a:t>
            </a:r>
            <a:r>
              <a:rPr lang="en-US" dirty="0" smtClean="0"/>
              <a:t> alter the original variable</a:t>
            </a:r>
          </a:p>
          <a:p>
            <a:pPr lvl="1"/>
            <a:endParaRPr lang="en-US" dirty="0"/>
          </a:p>
          <a:p>
            <a:r>
              <a:rPr lang="en-US" dirty="0" smtClean="0"/>
              <a:t>When passing an object into a function it is passed by </a:t>
            </a:r>
            <a:r>
              <a:rPr lang="en-US" b="1" dirty="0" smtClean="0"/>
              <a:t>reference</a:t>
            </a:r>
            <a:r>
              <a:rPr lang="en-US" dirty="0" smtClean="0"/>
              <a:t> meaning the actual object is passed into the function rather than a copy</a:t>
            </a:r>
          </a:p>
          <a:p>
            <a:pPr lvl="1"/>
            <a:r>
              <a:rPr lang="en-US" dirty="0" smtClean="0"/>
              <a:t>This means that if the object is altered in the function it </a:t>
            </a:r>
            <a:r>
              <a:rPr lang="en-US" b="1" dirty="0" smtClean="0"/>
              <a:t>WILL</a:t>
            </a:r>
            <a:r>
              <a:rPr lang="en-US" dirty="0" smtClean="0"/>
              <a:t> alter the original variable.</a:t>
            </a:r>
          </a:p>
          <a:p>
            <a:pPr lvl="1"/>
            <a:endParaRPr lang="en-US" dirty="0"/>
          </a:p>
          <a:p>
            <a:pPr lvl="1"/>
            <a:endParaRPr lang="en-US" dirty="0"/>
          </a:p>
        </p:txBody>
      </p:sp>
    </p:spTree>
    <p:extLst>
      <p:ext uri="{BB962C8B-B14F-4D97-AF65-F5344CB8AC3E}">
        <p14:creationId xmlns:p14="http://schemas.microsoft.com/office/powerpoint/2010/main" val="29615121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Footers</a:t>
            </a:r>
            <a:endParaRPr lang="en-US" dirty="0"/>
          </a:p>
        </p:txBody>
      </p:sp>
      <p:sp>
        <p:nvSpPr>
          <p:cNvPr id="3" name="Content Placeholder 2"/>
          <p:cNvSpPr>
            <a:spLocks noGrp="1"/>
          </p:cNvSpPr>
          <p:nvPr>
            <p:ph idx="1"/>
          </p:nvPr>
        </p:nvSpPr>
        <p:spPr/>
        <p:txBody>
          <a:bodyPr/>
          <a:lstStyle/>
          <a:p>
            <a:r>
              <a:rPr lang="en-US" dirty="0" smtClean="0"/>
              <a:t>Page footers can be combinations of both content and buttons</a:t>
            </a:r>
          </a:p>
          <a:p>
            <a:pPr lvl="1"/>
            <a:r>
              <a:rPr lang="en-US" dirty="0" smtClean="0"/>
              <a:t>Content will typically be placed in a h4 element</a:t>
            </a:r>
          </a:p>
          <a:p>
            <a:pPr lvl="1"/>
            <a:r>
              <a:rPr lang="en-US" dirty="0" smtClean="0"/>
              <a:t>Button groups will typically go into a &lt;div data-</a:t>
            </a:r>
            <a:r>
              <a:rPr lang="en-US" dirty="0" err="1" smtClean="0"/>
              <a:t>role”controlgroup</a:t>
            </a:r>
            <a:r>
              <a:rPr lang="en-US" dirty="0" smtClean="0"/>
              <a:t>” which will render vertical by default (although this can be changed to horizontal</a:t>
            </a:r>
          </a:p>
          <a:p>
            <a:r>
              <a:rPr lang="en-US" dirty="0" smtClean="0"/>
              <a:t>In order to use them you need to set the class=“</a:t>
            </a:r>
            <a:r>
              <a:rPr lang="en-US" dirty="0" err="1" smtClean="0"/>
              <a:t>ui</a:t>
            </a:r>
            <a:r>
              <a:rPr lang="en-US" dirty="0" smtClean="0"/>
              <a:t>-bar” on the container element </a:t>
            </a:r>
          </a:p>
          <a:p>
            <a:pPr lvl="1"/>
            <a:r>
              <a:rPr lang="en-US" dirty="0" smtClean="0"/>
              <a:t>Setting data-id=“something” in multiple footer containers will make the footer stick across transitions</a:t>
            </a:r>
          </a:p>
          <a:p>
            <a:r>
              <a:rPr lang="en-US" dirty="0" smtClean="0"/>
              <a:t>Footers can also contain non-text components, like input or form elements</a:t>
            </a:r>
            <a:endParaRPr lang="en-US" dirty="0"/>
          </a:p>
        </p:txBody>
      </p:sp>
    </p:spTree>
    <p:extLst>
      <p:ext uri="{BB962C8B-B14F-4D97-AF65-F5344CB8AC3E}">
        <p14:creationId xmlns:p14="http://schemas.microsoft.com/office/powerpoint/2010/main" val="52803312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Header/Footer Positioning</a:t>
            </a:r>
            <a:endParaRPr lang="en-US" dirty="0"/>
          </a:p>
        </p:txBody>
      </p:sp>
      <p:sp>
        <p:nvSpPr>
          <p:cNvPr id="3" name="Content Placeholder 2"/>
          <p:cNvSpPr>
            <a:spLocks noGrp="1"/>
          </p:cNvSpPr>
          <p:nvPr>
            <p:ph idx="1"/>
          </p:nvPr>
        </p:nvSpPr>
        <p:spPr/>
        <p:txBody>
          <a:bodyPr/>
          <a:lstStyle/>
          <a:p>
            <a:r>
              <a:rPr lang="en-US" dirty="0" smtClean="0"/>
              <a:t>Headers and footer have the following position types. (must only have one)</a:t>
            </a:r>
          </a:p>
          <a:p>
            <a:pPr lvl="1"/>
            <a:r>
              <a:rPr lang="en-US" dirty="0" smtClean="0"/>
              <a:t>fixed – means that both headers and footers always animate back after scrolling,</a:t>
            </a:r>
          </a:p>
          <a:p>
            <a:pPr lvl="1"/>
            <a:r>
              <a:rPr lang="en-US" dirty="0" err="1" smtClean="0"/>
              <a:t>fullscreen</a:t>
            </a:r>
            <a:r>
              <a:rPr lang="en-US" dirty="0" smtClean="0"/>
              <a:t> - means that your headers and footers will only appear when the screen has been tapped</a:t>
            </a:r>
          </a:p>
        </p:txBody>
      </p:sp>
    </p:spTree>
    <p:extLst>
      <p:ext uri="{BB962C8B-B14F-4D97-AF65-F5344CB8AC3E}">
        <p14:creationId xmlns:p14="http://schemas.microsoft.com/office/powerpoint/2010/main" val="110790737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Bars</a:t>
            </a:r>
            <a:endParaRPr lang="en-US" dirty="0"/>
          </a:p>
        </p:txBody>
      </p:sp>
      <p:sp>
        <p:nvSpPr>
          <p:cNvPr id="3" name="Content Placeholder 2"/>
          <p:cNvSpPr>
            <a:spLocks noGrp="1"/>
          </p:cNvSpPr>
          <p:nvPr>
            <p:ph idx="1"/>
          </p:nvPr>
        </p:nvSpPr>
        <p:spPr/>
        <p:txBody>
          <a:bodyPr/>
          <a:lstStyle/>
          <a:p>
            <a:r>
              <a:rPr lang="en-US" dirty="0" smtClean="0"/>
              <a:t>You can add a series of buttons to your headers and footers through the use of navigation bars</a:t>
            </a:r>
          </a:p>
          <a:p>
            <a:r>
              <a:rPr lang="en-US" dirty="0" smtClean="0"/>
              <a:t>A single bar may contain up to 5 buttons rendered across the page; however, buttons will wrap to multiple rows if the are more than 5</a:t>
            </a:r>
          </a:p>
          <a:p>
            <a:r>
              <a:rPr lang="en-US" dirty="0" smtClean="0"/>
              <a:t>You can use this by saying &lt;div data-role=“</a:t>
            </a:r>
            <a:r>
              <a:rPr lang="en-US" dirty="0" err="1" smtClean="0"/>
              <a:t>navbar</a:t>
            </a:r>
            <a:r>
              <a:rPr lang="en-US" dirty="0" smtClean="0"/>
              <a:t>” /&gt;</a:t>
            </a:r>
          </a:p>
          <a:p>
            <a:r>
              <a:rPr lang="en-US" dirty="0" smtClean="0"/>
              <a:t>From there you can use an unordered list of Anchor &lt;A&gt; elements to create a buttons which each of their own theme</a:t>
            </a:r>
            <a:endParaRPr lang="en-US" dirty="0"/>
          </a:p>
        </p:txBody>
      </p:sp>
    </p:spTree>
    <p:extLst>
      <p:ext uri="{BB962C8B-B14F-4D97-AF65-F5344CB8AC3E}">
        <p14:creationId xmlns:p14="http://schemas.microsoft.com/office/powerpoint/2010/main" val="58550648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lstStyle/>
          <a:p>
            <a:r>
              <a:rPr lang="en-US" dirty="0" smtClean="0"/>
              <a:t>You can create a button by assigning the data-role=“button” to an Anchor (A) element or any button markup in HTML</a:t>
            </a:r>
          </a:p>
          <a:p>
            <a:r>
              <a:rPr lang="en-US" dirty="0" smtClean="0"/>
              <a:t>By default buttons are block level; if you want to change this you can set the data-inline: true </a:t>
            </a:r>
          </a:p>
          <a:p>
            <a:pPr lvl="1"/>
            <a:r>
              <a:rPr lang="en-US" dirty="0" smtClean="0"/>
              <a:t>This will make the button as wide as its contents</a:t>
            </a:r>
          </a:p>
          <a:p>
            <a:r>
              <a:rPr lang="en-US" dirty="0" smtClean="0"/>
              <a:t>You can group multiple buttons inline by setting the data-inline=“true” on the container</a:t>
            </a:r>
          </a:p>
        </p:txBody>
      </p:sp>
    </p:spTree>
    <p:extLst>
      <p:ext uri="{BB962C8B-B14F-4D97-AF65-F5344CB8AC3E}">
        <p14:creationId xmlns:p14="http://schemas.microsoft.com/office/powerpoint/2010/main" val="9295049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Appearance</a:t>
            </a:r>
            <a:endParaRPr lang="en-US" dirty="0"/>
          </a:p>
        </p:txBody>
      </p:sp>
      <p:sp>
        <p:nvSpPr>
          <p:cNvPr id="3" name="Content Placeholder 2"/>
          <p:cNvSpPr>
            <a:spLocks noGrp="1"/>
          </p:cNvSpPr>
          <p:nvPr>
            <p:ph idx="1"/>
          </p:nvPr>
        </p:nvSpPr>
        <p:spPr/>
        <p:txBody>
          <a:bodyPr/>
          <a:lstStyle/>
          <a:p>
            <a:r>
              <a:rPr lang="en-US" dirty="0" smtClean="0"/>
              <a:t>You can control which icon will appear on your button by using the data-icon attribute</a:t>
            </a:r>
          </a:p>
          <a:p>
            <a:r>
              <a:rPr lang="en-US" dirty="0" smtClean="0"/>
              <a:t>Here are the values it can be set too:</a:t>
            </a:r>
          </a:p>
          <a:p>
            <a:pPr lvl="1"/>
            <a:r>
              <a:rPr lang="en-US" dirty="0" smtClean="0"/>
              <a:t>delete</a:t>
            </a:r>
          </a:p>
          <a:p>
            <a:pPr lvl="1"/>
            <a:r>
              <a:rPr lang="en-US" dirty="0" smtClean="0"/>
              <a:t>check</a:t>
            </a:r>
          </a:p>
          <a:p>
            <a:pPr lvl="1"/>
            <a:r>
              <a:rPr lang="en-US" dirty="0" smtClean="0"/>
              <a:t>gear</a:t>
            </a:r>
          </a:p>
          <a:p>
            <a:pPr lvl="1"/>
            <a:r>
              <a:rPr lang="en-US" dirty="0" smtClean="0"/>
              <a:t>plus, minus</a:t>
            </a:r>
          </a:p>
          <a:p>
            <a:pPr lvl="1"/>
            <a:r>
              <a:rPr lang="en-US" dirty="0" smtClean="0"/>
              <a:t>star</a:t>
            </a:r>
          </a:p>
          <a:p>
            <a:pPr lvl="1"/>
            <a:r>
              <a:rPr lang="en-US" dirty="0" smtClean="0"/>
              <a:t>arrow-u, arrow-d, arrow-l, arrow-r</a:t>
            </a:r>
          </a:p>
          <a:p>
            <a:pPr lvl="1"/>
            <a:r>
              <a:rPr lang="en-US" dirty="0" smtClean="0"/>
              <a:t>forward, back, refresh</a:t>
            </a:r>
          </a:p>
          <a:p>
            <a:pPr lvl="1"/>
            <a:r>
              <a:rPr lang="en-US" dirty="0" smtClean="0"/>
              <a:t>alert, info, grid</a:t>
            </a:r>
          </a:p>
          <a:p>
            <a:pPr lvl="1"/>
            <a:r>
              <a:rPr lang="en-US" dirty="0" smtClean="0"/>
              <a:t>home</a:t>
            </a:r>
          </a:p>
          <a:p>
            <a:pPr lvl="1"/>
            <a:r>
              <a:rPr lang="en-US" dirty="0" smtClean="0"/>
              <a:t>search</a:t>
            </a:r>
            <a:endParaRPr lang="en-US" dirty="0"/>
          </a:p>
        </p:txBody>
      </p:sp>
    </p:spTree>
    <p:extLst>
      <p:ext uri="{BB962C8B-B14F-4D97-AF65-F5344CB8AC3E}">
        <p14:creationId xmlns:p14="http://schemas.microsoft.com/office/powerpoint/2010/main" val="30255861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Position</a:t>
            </a:r>
            <a:endParaRPr lang="en-US" dirty="0"/>
          </a:p>
        </p:txBody>
      </p:sp>
      <p:sp>
        <p:nvSpPr>
          <p:cNvPr id="3" name="Content Placeholder 2"/>
          <p:cNvSpPr>
            <a:spLocks noGrp="1"/>
          </p:cNvSpPr>
          <p:nvPr>
            <p:ph idx="1"/>
          </p:nvPr>
        </p:nvSpPr>
        <p:spPr/>
        <p:txBody>
          <a:bodyPr/>
          <a:lstStyle/>
          <a:p>
            <a:r>
              <a:rPr lang="en-US" dirty="0" smtClean="0"/>
              <a:t>Icons are typically shown on the left side of the button text (or before the text), you can alter this by using the data-</a:t>
            </a:r>
            <a:r>
              <a:rPr lang="en-US" dirty="0" err="1" smtClean="0"/>
              <a:t>iconpos</a:t>
            </a:r>
            <a:r>
              <a:rPr lang="en-US" dirty="0" smtClean="0"/>
              <a:t>=“</a:t>
            </a:r>
            <a:r>
              <a:rPr lang="en-US" dirty="0" err="1" smtClean="0"/>
              <a:t>right|top|bottom</a:t>
            </a:r>
            <a:r>
              <a:rPr lang="en-US" dirty="0" smtClean="0"/>
              <a:t>”</a:t>
            </a:r>
          </a:p>
          <a:p>
            <a:endParaRPr lang="en-US" dirty="0"/>
          </a:p>
          <a:p>
            <a:r>
              <a:rPr lang="en-US" dirty="0" smtClean="0"/>
              <a:t>If you set the data-</a:t>
            </a:r>
            <a:r>
              <a:rPr lang="en-US" dirty="0" err="1" smtClean="0"/>
              <a:t>iconpos</a:t>
            </a:r>
            <a:r>
              <a:rPr lang="en-US" dirty="0" smtClean="0"/>
              <a:t> to ”</a:t>
            </a:r>
            <a:r>
              <a:rPr lang="en-US" dirty="0" err="1" smtClean="0"/>
              <a:t>notext</a:t>
            </a:r>
            <a:r>
              <a:rPr lang="en-US" dirty="0" smtClean="0"/>
              <a:t>” it will hide the text content of the button</a:t>
            </a:r>
          </a:p>
          <a:p>
            <a:r>
              <a:rPr lang="en-US" dirty="0" smtClean="0"/>
              <a:t>IF you use the data-role=“</a:t>
            </a:r>
            <a:r>
              <a:rPr lang="en-US" dirty="0" err="1" smtClean="0"/>
              <a:t>controlgroup</a:t>
            </a:r>
            <a:r>
              <a:rPr lang="en-US" dirty="0" smtClean="0"/>
              <a:t>” you can create groupings of buttons</a:t>
            </a:r>
          </a:p>
          <a:p>
            <a:pPr lvl="1"/>
            <a:r>
              <a:rPr lang="en-US" dirty="0" smtClean="0"/>
              <a:t>by adding data-type=“horizontal” they will present across the page</a:t>
            </a:r>
          </a:p>
        </p:txBody>
      </p:sp>
    </p:spTree>
    <p:extLst>
      <p:ext uri="{BB962C8B-B14F-4D97-AF65-F5344CB8AC3E}">
        <p14:creationId xmlns:p14="http://schemas.microsoft.com/office/powerpoint/2010/main" val="30370797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20</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633718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Collapsible Content</a:t>
            </a:r>
            <a:endParaRPr lang="en-US" dirty="0"/>
          </a:p>
        </p:txBody>
      </p:sp>
      <p:sp>
        <p:nvSpPr>
          <p:cNvPr id="3" name="Content Placeholder 2"/>
          <p:cNvSpPr>
            <a:spLocks noGrp="1"/>
          </p:cNvSpPr>
          <p:nvPr>
            <p:ph idx="1"/>
          </p:nvPr>
        </p:nvSpPr>
        <p:spPr/>
        <p:txBody>
          <a:bodyPr/>
          <a:lstStyle/>
          <a:p>
            <a:r>
              <a:rPr lang="en-US" dirty="0" smtClean="0"/>
              <a:t>In order to maximize the space on the device you can elect to show or hide content</a:t>
            </a:r>
          </a:p>
          <a:p>
            <a:r>
              <a:rPr lang="en-US" dirty="0" smtClean="0"/>
              <a:t>To do so you need to add the data-role=“collapsible” to hide content when the page first loads.</a:t>
            </a:r>
          </a:p>
          <a:p>
            <a:r>
              <a:rPr lang="en-US" dirty="0" smtClean="0"/>
              <a:t>The first child of the container should look to be a heading element which will be changed into a button so that the text/section can be toggled</a:t>
            </a:r>
          </a:p>
          <a:p>
            <a:r>
              <a:rPr lang="en-US" dirty="0" smtClean="0"/>
              <a:t>The content should follow this element so that it is shown/hidden when the heading is clicked</a:t>
            </a:r>
          </a:p>
          <a:p>
            <a:r>
              <a:rPr lang="en-US" dirty="0" smtClean="0"/>
              <a:t>You can group these into logical sections to form an accordion like control</a:t>
            </a:r>
          </a:p>
          <a:p>
            <a:r>
              <a:rPr lang="en-US" dirty="0" smtClean="0"/>
              <a:t>You can also nest collapsible elements </a:t>
            </a:r>
            <a:endParaRPr lang="en-US" dirty="0"/>
          </a:p>
        </p:txBody>
      </p:sp>
    </p:spTree>
    <p:extLst>
      <p:ext uri="{BB962C8B-B14F-4D97-AF65-F5344CB8AC3E}">
        <p14:creationId xmlns:p14="http://schemas.microsoft.com/office/powerpoint/2010/main" val="172083683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Multi-Column Layouts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Buyer beware</a:t>
            </a:r>
            <a:r>
              <a:rPr lang="is-IS" dirty="0" smtClean="0"/>
              <a:t>… Multi-columns are not normally recommended due to the small nature of the screens that you are building your app for; however, they are possible</a:t>
            </a:r>
          </a:p>
          <a:p>
            <a:r>
              <a:rPr lang="is-IS" dirty="0" smtClean="0"/>
              <a:t>Y</a:t>
            </a:r>
            <a:r>
              <a:rPr lang="en-US" dirty="0" smtClean="0"/>
              <a:t>o</a:t>
            </a:r>
            <a:r>
              <a:rPr lang="is-IS" dirty="0" smtClean="0"/>
              <a:t>u can do so by building a grid system in your container a specifying the the configuration</a:t>
            </a:r>
          </a:p>
          <a:p>
            <a:pPr lvl="1"/>
            <a:r>
              <a:rPr lang="is-IS" dirty="0" smtClean="0"/>
              <a:t>&lt;div class=“ui-grid-[a|b|c|d]”/&gt;</a:t>
            </a:r>
          </a:p>
          <a:p>
            <a:pPr lvl="2"/>
            <a:r>
              <a:rPr lang="is-IS" dirty="0" smtClean="0"/>
              <a:t>a- 2 column layout</a:t>
            </a:r>
          </a:p>
          <a:p>
            <a:pPr lvl="2"/>
            <a:r>
              <a:rPr lang="is-IS" dirty="0" smtClean="0"/>
              <a:t>b – 3 column layout</a:t>
            </a:r>
          </a:p>
          <a:p>
            <a:pPr lvl="2"/>
            <a:r>
              <a:rPr lang="is-IS" dirty="0" smtClean="0"/>
              <a:t>c – 4 column layout</a:t>
            </a:r>
          </a:p>
          <a:p>
            <a:pPr lvl="2"/>
            <a:r>
              <a:rPr lang="is-IS" dirty="0" smtClean="0"/>
              <a:t>d – 5 column layout</a:t>
            </a:r>
          </a:p>
          <a:p>
            <a:r>
              <a:rPr lang="is-IS" dirty="0" smtClean="0"/>
              <a:t>With the grid container we will use additional div elements to create the columns (or blocks)</a:t>
            </a:r>
          </a:p>
          <a:p>
            <a:pPr lvl="1"/>
            <a:r>
              <a:rPr lang="is-IS" dirty="0" smtClean="0"/>
              <a:t>You will stylize your container by setting the class = ui-block-[a|b|c|d|e] where the letter corresponds to the column</a:t>
            </a:r>
          </a:p>
          <a:p>
            <a:pPr lvl="2"/>
            <a:r>
              <a:rPr lang="is-IS" dirty="0" smtClean="0"/>
              <a:t>a = 1, b = 2, c = 3, d = 4, e = 5</a:t>
            </a:r>
          </a:p>
          <a:p>
            <a:r>
              <a:rPr lang="is-IS" dirty="0" smtClean="0"/>
              <a:t>Blocks will wrap multiple rows as needed; you’ll just need to re-use the same block classes to create the effect of rows</a:t>
            </a:r>
            <a:endParaRPr lang="en-US" dirty="0"/>
          </a:p>
        </p:txBody>
      </p:sp>
    </p:spTree>
    <p:extLst>
      <p:ext uri="{BB962C8B-B14F-4D97-AF65-F5344CB8AC3E}">
        <p14:creationId xmlns:p14="http://schemas.microsoft.com/office/powerpoint/2010/main" val="9811667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Tables</a:t>
            </a:r>
            <a:endParaRPr lang="en-US" dirty="0"/>
          </a:p>
        </p:txBody>
      </p:sp>
      <p:sp>
        <p:nvSpPr>
          <p:cNvPr id="3" name="Content Placeholder 2"/>
          <p:cNvSpPr>
            <a:spLocks noGrp="1"/>
          </p:cNvSpPr>
          <p:nvPr>
            <p:ph idx="1"/>
          </p:nvPr>
        </p:nvSpPr>
        <p:spPr/>
        <p:txBody>
          <a:bodyPr/>
          <a:lstStyle/>
          <a:p>
            <a:r>
              <a:rPr lang="en-US" dirty="0" smtClean="0"/>
              <a:t>Html tables have also been made responsive through JQuery Mobile v 1.3. </a:t>
            </a:r>
          </a:p>
          <a:p>
            <a:pPr lvl="1"/>
            <a:r>
              <a:rPr lang="en-US" dirty="0" smtClean="0"/>
              <a:t>It offers two modes</a:t>
            </a:r>
          </a:p>
          <a:p>
            <a:pPr lvl="2"/>
            <a:r>
              <a:rPr lang="en-US" dirty="0" smtClean="0"/>
              <a:t>table </a:t>
            </a:r>
            <a:r>
              <a:rPr lang="en-US" dirty="0" err="1" smtClean="0"/>
              <a:t>relow</a:t>
            </a:r>
            <a:r>
              <a:rPr lang="en-US" dirty="0" smtClean="0"/>
              <a:t> mode &amp; column toggle mode</a:t>
            </a:r>
          </a:p>
          <a:p>
            <a:r>
              <a:rPr lang="en-US" dirty="0" smtClean="0"/>
              <a:t>Reflow</a:t>
            </a:r>
          </a:p>
          <a:p>
            <a:pPr lvl="1"/>
            <a:r>
              <a:rPr lang="en-US" dirty="0" smtClean="0"/>
              <a:t>Will stack your table cells once the display becomes narrow; works best when data does not need to be compared across rows</a:t>
            </a:r>
          </a:p>
          <a:p>
            <a:pPr lvl="1"/>
            <a:r>
              <a:rPr lang="en-US" dirty="0" smtClean="0"/>
              <a:t>In order to leverage this you need to set the data-role=“table” and on the table tag you want to set data-mode=“reflow”</a:t>
            </a:r>
          </a:p>
          <a:p>
            <a:pPr lvl="2"/>
            <a:r>
              <a:rPr lang="en-US" dirty="0" smtClean="0"/>
              <a:t>Your headers need to be in the &lt;</a:t>
            </a:r>
            <a:r>
              <a:rPr lang="en-US" dirty="0" err="1" smtClean="0"/>
              <a:t>thead</a:t>
            </a:r>
            <a:r>
              <a:rPr lang="en-US" dirty="0" smtClean="0"/>
              <a:t>&gt; and your body must be in the &lt;</a:t>
            </a:r>
            <a:r>
              <a:rPr lang="en-US" dirty="0" err="1" smtClean="0"/>
              <a:t>tbody</a:t>
            </a:r>
            <a:r>
              <a:rPr lang="en-US" dirty="0" smtClean="0"/>
              <a:t>&gt;</a:t>
            </a:r>
            <a:endParaRPr lang="en-US" dirty="0"/>
          </a:p>
          <a:p>
            <a:pPr lvl="1"/>
            <a:r>
              <a:rPr lang="en-US" dirty="0" smtClean="0"/>
              <a:t>To make the reflow table responsive you can apply the </a:t>
            </a:r>
            <a:r>
              <a:rPr lang="en-US" dirty="0" err="1" smtClean="0"/>
              <a:t>ui</a:t>
            </a:r>
            <a:r>
              <a:rPr lang="en-US" dirty="0" smtClean="0"/>
              <a:t>-responsive class</a:t>
            </a:r>
            <a:endParaRPr lang="en-US" dirty="0"/>
          </a:p>
        </p:txBody>
      </p:sp>
    </p:spTree>
    <p:extLst>
      <p:ext uri="{BB962C8B-B14F-4D97-AF65-F5344CB8AC3E}">
        <p14:creationId xmlns:p14="http://schemas.microsoft.com/office/powerpoint/2010/main" val="1160274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JavaScript Objects</a:t>
            </a:r>
            <a:endParaRPr lang="en-US" dirty="0"/>
          </a:p>
        </p:txBody>
      </p:sp>
      <p:sp>
        <p:nvSpPr>
          <p:cNvPr id="3" name="Content Placeholder 2"/>
          <p:cNvSpPr>
            <a:spLocks noGrp="1"/>
          </p:cNvSpPr>
          <p:nvPr>
            <p:ph idx="1"/>
          </p:nvPr>
        </p:nvSpPr>
        <p:spPr/>
        <p:txBody>
          <a:bodyPr/>
          <a:lstStyle/>
          <a:p>
            <a:r>
              <a:rPr lang="en-US" dirty="0" smtClean="0"/>
              <a:t>JavaScript has the following primitive types built into the language</a:t>
            </a:r>
          </a:p>
          <a:p>
            <a:pPr lvl="1"/>
            <a:r>
              <a:rPr lang="en-US" dirty="0" smtClean="0"/>
              <a:t>Array</a:t>
            </a:r>
          </a:p>
          <a:p>
            <a:pPr lvl="1"/>
            <a:r>
              <a:rPr lang="en-US" dirty="0" smtClean="0"/>
              <a:t>String</a:t>
            </a:r>
          </a:p>
          <a:p>
            <a:pPr lvl="1"/>
            <a:r>
              <a:rPr lang="en-US" dirty="0" smtClean="0"/>
              <a:t>Math</a:t>
            </a:r>
          </a:p>
          <a:p>
            <a:pPr lvl="1"/>
            <a:r>
              <a:rPr lang="en-US" dirty="0" smtClean="0"/>
              <a:t>Date</a:t>
            </a:r>
          </a:p>
          <a:p>
            <a:pPr lvl="1"/>
            <a:r>
              <a:rPr lang="en-US" dirty="0" smtClean="0"/>
              <a:t>Regular </a:t>
            </a:r>
            <a:r>
              <a:rPr lang="en-US" dirty="0" smtClean="0"/>
              <a:t>Expression</a:t>
            </a:r>
            <a:endParaRPr lang="en-US" dirty="0"/>
          </a:p>
        </p:txBody>
      </p:sp>
    </p:spTree>
    <p:extLst>
      <p:ext uri="{BB962C8B-B14F-4D97-AF65-F5344CB8AC3E}">
        <p14:creationId xmlns:p14="http://schemas.microsoft.com/office/powerpoint/2010/main" val="84554513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Tables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A responsive table that is set to Toggle will output only columns that have been selected at narrower widths</a:t>
            </a:r>
          </a:p>
          <a:p>
            <a:pPr lvl="1"/>
            <a:r>
              <a:rPr lang="en-US" dirty="0" smtClean="0"/>
              <a:t>The widget generates a column selection popup which the user selects which columns to view</a:t>
            </a:r>
          </a:p>
          <a:p>
            <a:pPr lvl="1"/>
            <a:r>
              <a:rPr lang="en-US" dirty="0" smtClean="0"/>
              <a:t>You  will need to include both the data-role=“table” and the data-</a:t>
            </a:r>
            <a:r>
              <a:rPr lang="en-US" dirty="0" err="1" smtClean="0"/>
              <a:t>mode”columntoggle</a:t>
            </a:r>
            <a:r>
              <a:rPr lang="en-US" dirty="0" smtClean="0"/>
              <a:t>” on your table tag</a:t>
            </a:r>
          </a:p>
          <a:p>
            <a:pPr lvl="1"/>
            <a:r>
              <a:rPr lang="en-US" dirty="0" smtClean="0"/>
              <a:t>Your header will need to be in the &lt;</a:t>
            </a:r>
            <a:r>
              <a:rPr lang="en-US" dirty="0" err="1" smtClean="0"/>
              <a:t>thead</a:t>
            </a:r>
            <a:r>
              <a:rPr lang="en-US" dirty="0" smtClean="0"/>
              <a:t>&gt; and body in the &lt;</a:t>
            </a:r>
            <a:r>
              <a:rPr lang="en-US" dirty="0" err="1" smtClean="0"/>
              <a:t>tbody</a:t>
            </a:r>
            <a:r>
              <a:rPr lang="en-US" dirty="0" smtClean="0"/>
              <a:t>&gt; tags</a:t>
            </a:r>
          </a:p>
          <a:p>
            <a:pPr lvl="1"/>
            <a:r>
              <a:rPr lang="en-US" dirty="0" smtClean="0"/>
              <a:t>Each TH in the header row can take a data-priority property which will alter the display width</a:t>
            </a:r>
            <a:endParaRPr lang="en-US" dirty="0"/>
          </a:p>
        </p:txBody>
      </p:sp>
    </p:spTree>
    <p:extLst>
      <p:ext uri="{BB962C8B-B14F-4D97-AF65-F5344CB8AC3E}">
        <p14:creationId xmlns:p14="http://schemas.microsoft.com/office/powerpoint/2010/main" val="136222110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
        <p:nvSpPr>
          <p:cNvPr id="3" name="Content Placeholder 2"/>
          <p:cNvSpPr>
            <a:spLocks noGrp="1"/>
          </p:cNvSpPr>
          <p:nvPr>
            <p:ph idx="1"/>
          </p:nvPr>
        </p:nvSpPr>
        <p:spPr/>
        <p:txBody>
          <a:bodyPr/>
          <a:lstStyle/>
          <a:p>
            <a:r>
              <a:rPr lang="en-US" dirty="0" smtClean="0"/>
              <a:t>Panels can be placed on the left or right side of the page</a:t>
            </a:r>
          </a:p>
          <a:p>
            <a:pPr lvl="1"/>
            <a:r>
              <a:rPr lang="en-US" dirty="0" smtClean="0"/>
              <a:t>Panels can be displayed by sliding away to reveal the panel beneath</a:t>
            </a:r>
          </a:p>
          <a:p>
            <a:pPr lvl="1"/>
            <a:r>
              <a:rPr lang="en-US" dirty="0" smtClean="0"/>
              <a:t>Displaying it as an overlay on top of the page</a:t>
            </a:r>
          </a:p>
          <a:p>
            <a:r>
              <a:rPr lang="en-US" dirty="0" smtClean="0"/>
              <a:t>The content goes into the &lt;div data-role=“panel” /&gt;</a:t>
            </a:r>
            <a:r>
              <a:rPr lang="en-US" dirty="0"/>
              <a:t> </a:t>
            </a:r>
            <a:r>
              <a:rPr lang="en-US" dirty="0" smtClean="0"/>
              <a:t>the div must be a sibling to the page header</a:t>
            </a:r>
          </a:p>
          <a:p>
            <a:r>
              <a:rPr lang="en-US" dirty="0" smtClean="0"/>
              <a:t>By default the panel is positioned on the left of the page, use the data-position=“right” to move it to the right side of the page</a:t>
            </a:r>
          </a:p>
          <a:p>
            <a:r>
              <a:rPr lang="en-US" dirty="0" smtClean="0"/>
              <a:t>data-display controls how the panel is presented </a:t>
            </a:r>
          </a:p>
          <a:p>
            <a:pPr lvl="1"/>
            <a:r>
              <a:rPr lang="en-US" dirty="0" smtClean="0"/>
              <a:t>reveal is the default, overlay makes the panel display over the page contents, push animates both the page and panel</a:t>
            </a:r>
          </a:p>
        </p:txBody>
      </p:sp>
    </p:spTree>
    <p:extLst>
      <p:ext uri="{BB962C8B-B14F-4D97-AF65-F5344CB8AC3E}">
        <p14:creationId xmlns:p14="http://schemas.microsoft.com/office/powerpoint/2010/main" val="55726648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73909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All form elements should have action and method attributes</a:t>
            </a:r>
          </a:p>
          <a:p>
            <a:r>
              <a:rPr lang="en-US" dirty="0" smtClean="0"/>
              <a:t>You are going to want to make sure that each form control with a label element</a:t>
            </a:r>
          </a:p>
          <a:p>
            <a:r>
              <a:rPr lang="en-US" dirty="0" smtClean="0"/>
              <a:t>The control also needs an ID values to be unique across all pages in the app (not just the page)</a:t>
            </a:r>
          </a:p>
          <a:p>
            <a:r>
              <a:rPr lang="en-US" dirty="0" smtClean="0"/>
              <a:t>Form layout will vary by screen width</a:t>
            </a:r>
          </a:p>
          <a:p>
            <a:r>
              <a:rPr lang="en-US" dirty="0" smtClean="0"/>
              <a:t>Forms will submit requests via Ajax if possible</a:t>
            </a:r>
          </a:p>
          <a:p>
            <a:r>
              <a:rPr lang="en-US" dirty="0" smtClean="0"/>
              <a:t>You can use the data-role=“none” to prevent </a:t>
            </a:r>
            <a:r>
              <a:rPr lang="en-US" dirty="0" err="1" smtClean="0"/>
              <a:t>JQMobile</a:t>
            </a:r>
            <a:r>
              <a:rPr lang="en-US" dirty="0" smtClean="0"/>
              <a:t> from touching an element</a:t>
            </a:r>
          </a:p>
          <a:p>
            <a:pPr lvl="1"/>
            <a:r>
              <a:rPr lang="en-US" dirty="0" smtClean="0"/>
              <a:t>This is not necessary to do with selects because they are rendered as native menus</a:t>
            </a:r>
          </a:p>
          <a:p>
            <a:pPr lvl="1"/>
            <a:endParaRPr lang="en-US" dirty="0"/>
          </a:p>
        </p:txBody>
      </p:sp>
    </p:spTree>
    <p:extLst>
      <p:ext uri="{BB962C8B-B14F-4D97-AF65-F5344CB8AC3E}">
        <p14:creationId xmlns:p14="http://schemas.microsoft.com/office/powerpoint/2010/main" val="157377000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Inputs</a:t>
            </a:r>
            <a:endParaRPr lang="en-US" dirty="0"/>
          </a:p>
        </p:txBody>
      </p:sp>
      <p:sp>
        <p:nvSpPr>
          <p:cNvPr id="3" name="Content Placeholder 2"/>
          <p:cNvSpPr>
            <a:spLocks noGrp="1"/>
          </p:cNvSpPr>
          <p:nvPr>
            <p:ph idx="1"/>
          </p:nvPr>
        </p:nvSpPr>
        <p:spPr/>
        <p:txBody>
          <a:bodyPr/>
          <a:lstStyle/>
          <a:p>
            <a:r>
              <a:rPr lang="en-US" dirty="0" smtClean="0"/>
              <a:t>Support for &lt;input type=“</a:t>
            </a:r>
            <a:r>
              <a:rPr lang="en-US" dirty="0" err="1" smtClean="0"/>
              <a:t>text|password</a:t>
            </a:r>
            <a:r>
              <a:rPr lang="en-US" dirty="0" smtClean="0"/>
              <a:t>” /&gt; plus any HTML5 type</a:t>
            </a:r>
          </a:p>
          <a:p>
            <a:pPr lvl="1"/>
            <a:r>
              <a:rPr lang="en-US" dirty="0" smtClean="0"/>
              <a:t>&lt;input type=“search” has been degraded and is rendered as a text field with rounded corners</a:t>
            </a:r>
          </a:p>
          <a:p>
            <a:r>
              <a:rPr lang="en-US" dirty="0" smtClean="0"/>
              <a:t>Input type=“range”</a:t>
            </a:r>
          </a:p>
          <a:p>
            <a:pPr lvl="1"/>
            <a:r>
              <a:rPr lang="en-US" dirty="0" smtClean="0"/>
              <a:t>Is rendered as a slider</a:t>
            </a:r>
          </a:p>
          <a:p>
            <a:pPr lvl="1"/>
            <a:r>
              <a:rPr lang="en-US" dirty="0" smtClean="0"/>
              <a:t>You can create a range slider by wrapping two sliders within a div and using the data-role=“</a:t>
            </a:r>
            <a:r>
              <a:rPr lang="en-US" dirty="0" err="1" smtClean="0"/>
              <a:t>rangeslider</a:t>
            </a:r>
            <a:r>
              <a:rPr lang="en-US" dirty="0" smtClean="0"/>
              <a:t>”</a:t>
            </a:r>
          </a:p>
          <a:p>
            <a:pPr lvl="2"/>
            <a:r>
              <a:rPr lang="en-US" dirty="0" smtClean="0"/>
              <a:t>Will render as 2 handles sharing the same track</a:t>
            </a:r>
          </a:p>
          <a:p>
            <a:r>
              <a:rPr lang="en-US" dirty="0" err="1" smtClean="0"/>
              <a:t>TextArea’s</a:t>
            </a:r>
            <a:r>
              <a:rPr lang="en-US" dirty="0" smtClean="0"/>
              <a:t> height will automatically grow to avoid using a scrollbar</a:t>
            </a:r>
          </a:p>
        </p:txBody>
      </p:sp>
    </p:spTree>
    <p:extLst>
      <p:ext uri="{BB962C8B-B14F-4D97-AF65-F5344CB8AC3E}">
        <p14:creationId xmlns:p14="http://schemas.microsoft.com/office/powerpoint/2010/main" val="140514129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List/Combo Boxes</a:t>
            </a:r>
            <a:endParaRPr lang="en-US" dirty="0"/>
          </a:p>
        </p:txBody>
      </p:sp>
      <p:sp>
        <p:nvSpPr>
          <p:cNvPr id="3" name="Content Placeholder 2"/>
          <p:cNvSpPr>
            <a:spLocks noGrp="1"/>
          </p:cNvSpPr>
          <p:nvPr>
            <p:ph idx="1"/>
          </p:nvPr>
        </p:nvSpPr>
        <p:spPr/>
        <p:txBody>
          <a:bodyPr/>
          <a:lstStyle/>
          <a:p>
            <a:r>
              <a:rPr lang="en-US" dirty="0" smtClean="0"/>
              <a:t>Native select menus are the default; you can set data-</a:t>
            </a:r>
            <a:r>
              <a:rPr lang="en-US" dirty="0" err="1" smtClean="0"/>
              <a:t>navtive</a:t>
            </a:r>
            <a:r>
              <a:rPr lang="en-US" dirty="0" smtClean="0"/>
              <a:t>-menu=“false” to override</a:t>
            </a:r>
          </a:p>
          <a:p>
            <a:r>
              <a:rPr lang="en-US" dirty="0" smtClean="0"/>
              <a:t>Depending on the number of options available the box will:</a:t>
            </a:r>
          </a:p>
          <a:p>
            <a:pPr lvl="1"/>
            <a:r>
              <a:rPr lang="en-US" dirty="0" smtClean="0"/>
              <a:t>Show as an overlay (similar to a modal)</a:t>
            </a:r>
          </a:p>
          <a:p>
            <a:pPr lvl="1"/>
            <a:r>
              <a:rPr lang="en-US" dirty="0" smtClean="0"/>
              <a:t>Or a completely separate page</a:t>
            </a:r>
          </a:p>
          <a:p>
            <a:r>
              <a:rPr lang="en-US" dirty="0" smtClean="0"/>
              <a:t>These are touch-optimized select menus which allow for a placeholder item (data-placeholder=true)</a:t>
            </a:r>
          </a:p>
          <a:p>
            <a:r>
              <a:rPr lang="en-US" dirty="0" smtClean="0"/>
              <a:t>Framework will understand the disabled attribute</a:t>
            </a:r>
          </a:p>
          <a:p>
            <a:r>
              <a:rPr lang="en-US" dirty="0" smtClean="0"/>
              <a:t>Framework will also create groups indicated with the &lt;</a:t>
            </a:r>
            <a:r>
              <a:rPr lang="en-US" dirty="0" err="1" smtClean="0"/>
              <a:t>optgroup</a:t>
            </a:r>
            <a:r>
              <a:rPr lang="en-US" dirty="0" smtClean="0"/>
              <a:t>&gt; </a:t>
            </a:r>
          </a:p>
        </p:txBody>
      </p:sp>
    </p:spTree>
    <p:extLst>
      <p:ext uri="{BB962C8B-B14F-4D97-AF65-F5344CB8AC3E}">
        <p14:creationId xmlns:p14="http://schemas.microsoft.com/office/powerpoint/2010/main" val="12694520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buttons</a:t>
            </a:r>
            <a:endParaRPr lang="en-US" dirty="0"/>
          </a:p>
        </p:txBody>
      </p:sp>
      <p:sp>
        <p:nvSpPr>
          <p:cNvPr id="3" name="Content Placeholder 2"/>
          <p:cNvSpPr>
            <a:spLocks noGrp="1"/>
          </p:cNvSpPr>
          <p:nvPr>
            <p:ph idx="1"/>
          </p:nvPr>
        </p:nvSpPr>
        <p:spPr/>
        <p:txBody>
          <a:bodyPr/>
          <a:lstStyle/>
          <a:p>
            <a:r>
              <a:rPr lang="en-US" dirty="0" smtClean="0"/>
              <a:t>Groups of checkboxes and radios are rendered vertically by default</a:t>
            </a:r>
          </a:p>
          <a:p>
            <a:pPr lvl="1"/>
            <a:r>
              <a:rPr lang="en-US" dirty="0" smtClean="0"/>
              <a:t>You can alter this by setting the data-type=“horizontal” in the field set</a:t>
            </a:r>
          </a:p>
          <a:p>
            <a:pPr lvl="1"/>
            <a:endParaRPr lang="en-US" dirty="0"/>
          </a:p>
          <a:p>
            <a:r>
              <a:rPr lang="en-US" dirty="0" smtClean="0"/>
              <a:t>Toggle Switches</a:t>
            </a:r>
          </a:p>
          <a:p>
            <a:pPr lvl="1"/>
            <a:r>
              <a:rPr lang="en-US" dirty="0" smtClean="0"/>
              <a:t>You can enable a toggle switch by using a select with two states (on/off) </a:t>
            </a:r>
          </a:p>
          <a:p>
            <a:pPr lvl="1"/>
            <a:r>
              <a:rPr lang="en-US" dirty="0" smtClean="0"/>
              <a:t>Instead of a dropdown it will render as a toggle</a:t>
            </a:r>
            <a:endParaRPr lang="en-US" dirty="0"/>
          </a:p>
        </p:txBody>
      </p:sp>
    </p:spTree>
    <p:extLst>
      <p:ext uri="{BB962C8B-B14F-4D97-AF65-F5344CB8AC3E}">
        <p14:creationId xmlns:p14="http://schemas.microsoft.com/office/powerpoint/2010/main" val="198290757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Widget Methods</a:t>
            </a:r>
            <a:endParaRPr lang="en-US" dirty="0"/>
          </a:p>
        </p:txBody>
      </p:sp>
      <p:sp>
        <p:nvSpPr>
          <p:cNvPr id="3" name="Content Placeholder 2"/>
          <p:cNvSpPr>
            <a:spLocks noGrp="1"/>
          </p:cNvSpPr>
          <p:nvPr>
            <p:ph idx="1"/>
          </p:nvPr>
        </p:nvSpPr>
        <p:spPr/>
        <p:txBody>
          <a:bodyPr/>
          <a:lstStyle/>
          <a:p>
            <a:r>
              <a:rPr lang="en-US" dirty="0" smtClean="0"/>
              <a:t>If you are familiar with the JQuery UI widget concept the </a:t>
            </a:r>
            <a:r>
              <a:rPr lang="en-US" dirty="0" err="1" smtClean="0"/>
              <a:t>JQMobile</a:t>
            </a:r>
            <a:r>
              <a:rPr lang="en-US" dirty="0" smtClean="0"/>
              <a:t> widget methods should feel similar</a:t>
            </a:r>
          </a:p>
          <a:p>
            <a:pPr lvl="1"/>
            <a:r>
              <a:rPr lang="en-US" dirty="0" smtClean="0"/>
              <a:t>.</a:t>
            </a:r>
            <a:r>
              <a:rPr lang="en-US" dirty="0" err="1" smtClean="0"/>
              <a:t>textinput</a:t>
            </a:r>
            <a:r>
              <a:rPr lang="en-US" dirty="0" smtClean="0"/>
              <a:t>(”enable”)</a:t>
            </a:r>
          </a:p>
          <a:p>
            <a:pPr lvl="1"/>
            <a:r>
              <a:rPr lang="en-US" dirty="0" smtClean="0"/>
              <a:t>.</a:t>
            </a:r>
            <a:r>
              <a:rPr lang="en-US" dirty="0" err="1" smtClean="0"/>
              <a:t>checkboxradio</a:t>
            </a:r>
            <a:r>
              <a:rPr lang="en-US" dirty="0" smtClean="0"/>
              <a:t>(“enable”)</a:t>
            </a:r>
          </a:p>
          <a:p>
            <a:pPr lvl="1"/>
            <a:r>
              <a:rPr lang="en-US" dirty="0" smtClean="0"/>
              <a:t>.</a:t>
            </a:r>
            <a:r>
              <a:rPr lang="en-US" dirty="0" err="1" smtClean="0"/>
              <a:t>selectmenu</a:t>
            </a:r>
            <a:r>
              <a:rPr lang="en-US" dirty="0" smtClean="0"/>
              <a:t>(“open”)</a:t>
            </a:r>
            <a:endParaRPr lang="en-US" dirty="0"/>
          </a:p>
        </p:txBody>
      </p:sp>
    </p:spTree>
    <p:extLst>
      <p:ext uri="{BB962C8B-B14F-4D97-AF65-F5344CB8AC3E}">
        <p14:creationId xmlns:p14="http://schemas.microsoft.com/office/powerpoint/2010/main" val="207170848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In addition to the </a:t>
            </a:r>
            <a:r>
              <a:rPr lang="en-US" dirty="0" err="1" smtClean="0"/>
              <a:t>mobileinit</a:t>
            </a:r>
            <a:r>
              <a:rPr lang="en-US" dirty="0" smtClean="0"/>
              <a:t>, you can bind listeners for the following events</a:t>
            </a:r>
          </a:p>
          <a:p>
            <a:pPr lvl="1"/>
            <a:r>
              <a:rPr lang="en-US" dirty="0" smtClean="0"/>
              <a:t>tap</a:t>
            </a:r>
          </a:p>
          <a:p>
            <a:pPr lvl="1"/>
            <a:r>
              <a:rPr lang="en-US" dirty="0" err="1" smtClean="0"/>
              <a:t>taphold</a:t>
            </a:r>
            <a:endParaRPr lang="en-US" dirty="0" smtClean="0"/>
          </a:p>
          <a:p>
            <a:pPr lvl="1"/>
            <a:r>
              <a:rPr lang="en-US" dirty="0" smtClean="0"/>
              <a:t>swipe, </a:t>
            </a:r>
            <a:r>
              <a:rPr lang="en-US" dirty="0" err="1" smtClean="0"/>
              <a:t>swipelft</a:t>
            </a:r>
            <a:r>
              <a:rPr lang="en-US" dirty="0" smtClean="0"/>
              <a:t>, </a:t>
            </a:r>
            <a:r>
              <a:rPr lang="en-US" dirty="0" err="1" smtClean="0"/>
              <a:t>swiperight</a:t>
            </a:r>
            <a:endParaRPr lang="en-US" dirty="0" smtClean="0"/>
          </a:p>
          <a:p>
            <a:pPr lvl="1"/>
            <a:r>
              <a:rPr lang="en-US" dirty="0" err="1" smtClean="0"/>
              <a:t>orientationchange</a:t>
            </a:r>
            <a:endParaRPr lang="en-US" dirty="0" smtClean="0"/>
          </a:p>
          <a:p>
            <a:r>
              <a:rPr lang="en-US" dirty="0" smtClean="0"/>
              <a:t>You can also use virtual mouse/touch events which are normalized across all platforms</a:t>
            </a:r>
          </a:p>
          <a:p>
            <a:pPr lvl="1"/>
            <a:r>
              <a:rPr lang="en-US" dirty="0" err="1" smtClean="0"/>
              <a:t>vmouseover</a:t>
            </a:r>
            <a:endParaRPr lang="en-US" dirty="0" smtClean="0"/>
          </a:p>
          <a:p>
            <a:pPr lvl="1"/>
            <a:r>
              <a:rPr lang="en-US" dirty="0" err="1" smtClean="0"/>
              <a:t>vmousemove</a:t>
            </a:r>
            <a:endParaRPr lang="en-US" dirty="0" smtClean="0"/>
          </a:p>
          <a:p>
            <a:pPr lvl="1"/>
            <a:r>
              <a:rPr lang="en-US" dirty="0" err="1" smtClean="0"/>
              <a:t>vmouseup</a:t>
            </a:r>
            <a:endParaRPr lang="en-US" dirty="0" smtClean="0"/>
          </a:p>
          <a:p>
            <a:pPr lvl="1"/>
            <a:r>
              <a:rPr lang="en-US" dirty="0" err="1" smtClean="0"/>
              <a:t>vmousedown</a:t>
            </a:r>
            <a:endParaRPr lang="en-US" dirty="0" smtClean="0"/>
          </a:p>
          <a:p>
            <a:pPr lvl="1"/>
            <a:r>
              <a:rPr lang="en-US" dirty="0" err="1" smtClean="0"/>
              <a:t>vmousecancel</a:t>
            </a:r>
            <a:endParaRPr lang="en-US" dirty="0" smtClean="0"/>
          </a:p>
          <a:p>
            <a:pPr lvl="1"/>
            <a:r>
              <a:rPr lang="en-US" dirty="0" err="1" smtClean="0"/>
              <a:t>vclick</a:t>
            </a:r>
            <a:endParaRPr lang="en-US" dirty="0" smtClean="0"/>
          </a:p>
        </p:txBody>
      </p:sp>
    </p:spTree>
    <p:extLst>
      <p:ext uri="{BB962C8B-B14F-4D97-AF65-F5344CB8AC3E}">
        <p14:creationId xmlns:p14="http://schemas.microsoft.com/office/powerpoint/2010/main" val="64896561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Events</a:t>
            </a:r>
            <a:endParaRPr lang="en-US" dirty="0"/>
          </a:p>
        </p:txBody>
      </p:sp>
      <p:sp>
        <p:nvSpPr>
          <p:cNvPr id="3" name="Content Placeholder 2"/>
          <p:cNvSpPr>
            <a:spLocks noGrp="1"/>
          </p:cNvSpPr>
          <p:nvPr>
            <p:ph idx="1"/>
          </p:nvPr>
        </p:nvSpPr>
        <p:spPr/>
        <p:txBody>
          <a:bodyPr/>
          <a:lstStyle/>
          <a:p>
            <a:r>
              <a:rPr lang="en-US" dirty="0" err="1" smtClean="0"/>
              <a:t>Bindable</a:t>
            </a:r>
            <a:r>
              <a:rPr lang="en-US" dirty="0" smtClean="0"/>
              <a:t> events include</a:t>
            </a:r>
          </a:p>
          <a:p>
            <a:pPr lvl="1"/>
            <a:r>
              <a:rPr lang="en-US" dirty="0" err="1" smtClean="0"/>
              <a:t>scrollstart</a:t>
            </a:r>
            <a:r>
              <a:rPr lang="en-US" dirty="0" smtClean="0"/>
              <a:t> – which fires when the scroll operation starts</a:t>
            </a:r>
          </a:p>
          <a:p>
            <a:pPr lvl="2"/>
            <a:r>
              <a:rPr lang="en-US" dirty="0" smtClean="0"/>
              <a:t>iOS will queue DOM changes during a scroll</a:t>
            </a:r>
          </a:p>
          <a:p>
            <a:pPr lvl="1"/>
            <a:r>
              <a:rPr lang="en-US" dirty="0" err="1" smtClean="0"/>
              <a:t>scrollstop</a:t>
            </a:r>
            <a:r>
              <a:rPr lang="en-US" dirty="0" smtClean="0"/>
              <a:t> – which fires after it has concluded</a:t>
            </a:r>
            <a:endParaRPr lang="en-US" dirty="0"/>
          </a:p>
        </p:txBody>
      </p:sp>
    </p:spTree>
    <p:extLst>
      <p:ext uri="{BB962C8B-B14F-4D97-AF65-F5344CB8AC3E}">
        <p14:creationId xmlns:p14="http://schemas.microsoft.com/office/powerpoint/2010/main" val="1448175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The String object is meant to represent a string literal </a:t>
            </a:r>
          </a:p>
          <a:p>
            <a:r>
              <a:rPr lang="en-US" dirty="0" smtClean="0"/>
              <a:t>As a result it also makes available a number of convenience methods for manipulating strings. </a:t>
            </a:r>
          </a:p>
          <a:p>
            <a:pPr lvl="1"/>
            <a:r>
              <a:rPr lang="en-US" dirty="0" err="1" smtClean="0"/>
              <a:t>substr</a:t>
            </a:r>
            <a:r>
              <a:rPr lang="en-US" dirty="0" smtClean="0"/>
              <a:t>() / substring()</a:t>
            </a:r>
          </a:p>
          <a:p>
            <a:pPr lvl="1"/>
            <a:r>
              <a:rPr lang="en-US" dirty="0" err="1" smtClean="0"/>
              <a:t>indexOf</a:t>
            </a:r>
            <a:r>
              <a:rPr lang="en-US" dirty="0" smtClean="0"/>
              <a:t>()</a:t>
            </a:r>
          </a:p>
          <a:p>
            <a:pPr lvl="1"/>
            <a:r>
              <a:rPr lang="en-US" dirty="0" smtClean="0"/>
              <a:t>search()</a:t>
            </a:r>
          </a:p>
          <a:p>
            <a:pPr lvl="1"/>
            <a:r>
              <a:rPr lang="en-US" dirty="0" smtClean="0"/>
              <a:t>slice</a:t>
            </a:r>
            <a:r>
              <a:rPr lang="en-US" dirty="0" smtClean="0"/>
              <a:t>()</a:t>
            </a:r>
          </a:p>
          <a:p>
            <a:pPr lvl="1"/>
            <a:endParaRPr lang="en-US" dirty="0" smtClean="0"/>
          </a:p>
          <a:p>
            <a:pPr lvl="1"/>
            <a:endParaRPr lang="en-US" dirty="0" smtClean="0"/>
          </a:p>
          <a:p>
            <a:pPr lvl="1"/>
            <a:endParaRPr lang="en-US" dirty="0"/>
          </a:p>
          <a:p>
            <a:pPr lvl="1"/>
            <a:endParaRPr lang="en-US" dirty="0" smtClean="0"/>
          </a:p>
          <a:p>
            <a:r>
              <a:rPr lang="en-US" dirty="0"/>
              <a:t>More at: </a:t>
            </a:r>
            <a:r>
              <a:rPr lang="en-US" dirty="0">
                <a:hlinkClick r:id="rId2"/>
              </a:rPr>
              <a:t>http://</a:t>
            </a:r>
            <a:r>
              <a:rPr lang="en-US" dirty="0" smtClean="0">
                <a:hlinkClick r:id="rId2"/>
              </a:rPr>
              <a:t>www.w3schools.com/jsref/jsref_obj_string.asp</a:t>
            </a:r>
            <a:endParaRPr lang="en-US" dirty="0" smtClean="0"/>
          </a:p>
          <a:p>
            <a:endParaRPr lang="en-US" dirty="0"/>
          </a:p>
        </p:txBody>
      </p:sp>
    </p:spTree>
    <p:extLst>
      <p:ext uri="{BB962C8B-B14F-4D97-AF65-F5344CB8AC3E}">
        <p14:creationId xmlns:p14="http://schemas.microsoft.com/office/powerpoint/2010/main" val="166939728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&amp; Utilities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JQMobile</a:t>
            </a:r>
            <a:r>
              <a:rPr lang="en-US" dirty="0" smtClean="0"/>
              <a:t> adds a mobile object to the JQuery function</a:t>
            </a:r>
          </a:p>
          <a:p>
            <a:r>
              <a:rPr lang="en-US" dirty="0" smtClean="0"/>
              <a:t>In addition to the initialization options you can set on $.mobile here are some of the ones we can use:</a:t>
            </a:r>
          </a:p>
          <a:p>
            <a:pPr lvl="1"/>
            <a:r>
              <a:rPr lang="en-US" dirty="0" smtClean="0"/>
              <a:t>$.</a:t>
            </a:r>
            <a:r>
              <a:rPr lang="en-US" dirty="0" err="1" smtClean="0"/>
              <a:t>mobile.changePageUrl</a:t>
            </a:r>
            <a:endParaRPr lang="en-US" dirty="0" smtClean="0"/>
          </a:p>
          <a:p>
            <a:pPr lvl="1"/>
            <a:r>
              <a:rPr lang="en-US" dirty="0"/>
              <a:t>$.</a:t>
            </a:r>
            <a:r>
              <a:rPr lang="en-US" dirty="0" err="1" smtClean="0"/>
              <a:t>mobile.loadPage</a:t>
            </a:r>
            <a:endParaRPr lang="en-US" dirty="0" smtClean="0"/>
          </a:p>
          <a:p>
            <a:pPr lvl="1"/>
            <a:r>
              <a:rPr lang="en-US" dirty="0"/>
              <a:t>$.</a:t>
            </a:r>
            <a:r>
              <a:rPr lang="en-US" dirty="0" err="1" smtClean="0"/>
              <a:t>mobile.activePage</a:t>
            </a:r>
            <a:endParaRPr lang="en-US" dirty="0" smtClean="0"/>
          </a:p>
          <a:p>
            <a:pPr lvl="1"/>
            <a:r>
              <a:rPr lang="en-US" dirty="0"/>
              <a:t>$.</a:t>
            </a:r>
            <a:r>
              <a:rPr lang="en-US" dirty="0" err="1" smtClean="0"/>
              <a:t>mobile.silentScroll</a:t>
            </a:r>
            <a:endParaRPr lang="en-US" dirty="0" smtClean="0"/>
          </a:p>
          <a:p>
            <a:pPr lvl="1"/>
            <a:r>
              <a:rPr lang="en-US" dirty="0"/>
              <a:t>$.</a:t>
            </a:r>
            <a:r>
              <a:rPr lang="en-US" dirty="0" err="1" smtClean="0"/>
              <a:t>mobile.showPageLoadingMsg</a:t>
            </a:r>
            <a:endParaRPr lang="en-US" dirty="0" smtClean="0"/>
          </a:p>
          <a:p>
            <a:pPr lvl="1"/>
            <a:r>
              <a:rPr lang="en-US" dirty="0"/>
              <a:t>$.</a:t>
            </a:r>
            <a:r>
              <a:rPr lang="en-US" dirty="0" err="1" smtClean="0"/>
              <a:t>mobile.fixedToolbars.show</a:t>
            </a:r>
            <a:endParaRPr lang="en-US" dirty="0" smtClean="0"/>
          </a:p>
          <a:p>
            <a:pPr lvl="1"/>
            <a:r>
              <a:rPr lang="en-US" dirty="0"/>
              <a:t>$.</a:t>
            </a:r>
            <a:r>
              <a:rPr lang="en-US" dirty="0" err="1" smtClean="0"/>
              <a:t>mobile.fixedToolbars.hide</a:t>
            </a:r>
            <a:endParaRPr lang="en-US" dirty="0" smtClean="0"/>
          </a:p>
          <a:p>
            <a:pPr lvl="1"/>
            <a:r>
              <a:rPr lang="en-US" dirty="0"/>
              <a:t>$.</a:t>
            </a:r>
            <a:r>
              <a:rPr lang="en-US" dirty="0" err="1" smtClean="0"/>
              <a:t>mobile.path.parseUrl</a:t>
            </a:r>
            <a:endParaRPr lang="en-US" dirty="0" smtClean="0"/>
          </a:p>
          <a:p>
            <a:r>
              <a:rPr lang="en-US" dirty="0" smtClean="0"/>
              <a:t>More available in online documentation</a:t>
            </a:r>
          </a:p>
        </p:txBody>
      </p:sp>
    </p:spTree>
    <p:extLst>
      <p:ext uri="{BB962C8B-B14F-4D97-AF65-F5344CB8AC3E}">
        <p14:creationId xmlns:p14="http://schemas.microsoft.com/office/powerpoint/2010/main" val="200029609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0367977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09669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a:t>
            </a:r>
            <a:endParaRPr lang="en-US" dirty="0"/>
          </a:p>
        </p:txBody>
      </p:sp>
      <p:sp>
        <p:nvSpPr>
          <p:cNvPr id="3" name="Content Placeholder 2"/>
          <p:cNvSpPr>
            <a:spLocks noGrp="1"/>
          </p:cNvSpPr>
          <p:nvPr>
            <p:ph idx="1"/>
          </p:nvPr>
        </p:nvSpPr>
        <p:spPr/>
        <p:txBody>
          <a:bodyPr>
            <a:normAutofit/>
          </a:bodyPr>
          <a:lstStyle/>
          <a:p>
            <a:r>
              <a:rPr lang="en-US" dirty="0" smtClean="0"/>
              <a:t>HTML5 is a collective reference to a number of different ideas</a:t>
            </a:r>
          </a:p>
          <a:p>
            <a:pPr lvl="1"/>
            <a:r>
              <a:rPr lang="en-US" dirty="0" smtClean="0"/>
              <a:t>improved markup</a:t>
            </a:r>
          </a:p>
          <a:p>
            <a:pPr lvl="1"/>
            <a:r>
              <a:rPr lang="en-US" dirty="0" smtClean="0"/>
              <a:t>improved form controls</a:t>
            </a:r>
          </a:p>
          <a:p>
            <a:pPr lvl="1"/>
            <a:r>
              <a:rPr lang="en-US" dirty="0" smtClean="0"/>
              <a:t>native support for audio and video</a:t>
            </a:r>
          </a:p>
          <a:p>
            <a:pPr lvl="1"/>
            <a:r>
              <a:rPr lang="en-US" dirty="0" smtClean="0"/>
              <a:t>enhanced client-side data storage</a:t>
            </a:r>
          </a:p>
          <a:p>
            <a:pPr lvl="1"/>
            <a:r>
              <a:rPr lang="en-US" dirty="0" smtClean="0"/>
              <a:t>canvas for native 2d rendering</a:t>
            </a:r>
          </a:p>
          <a:p>
            <a:r>
              <a:rPr lang="en-US" dirty="0" smtClean="0"/>
              <a:t>There have also been improvements to JavaScript APIs associated with HTML5</a:t>
            </a:r>
          </a:p>
          <a:p>
            <a:pPr lvl="1"/>
            <a:r>
              <a:rPr lang="en-US" dirty="0" smtClean="0"/>
              <a:t>Offline App API</a:t>
            </a:r>
          </a:p>
          <a:p>
            <a:pPr lvl="1"/>
            <a:r>
              <a:rPr lang="en-US" dirty="0" smtClean="0"/>
              <a:t>Geolocation API</a:t>
            </a:r>
          </a:p>
          <a:p>
            <a:pPr lvl="1"/>
            <a:r>
              <a:rPr lang="en-US" dirty="0" smtClean="0"/>
              <a:t>Drag and Drop API</a:t>
            </a:r>
          </a:p>
          <a:p>
            <a:pPr lvl="1"/>
            <a:r>
              <a:rPr lang="en-US" dirty="0" smtClean="0"/>
              <a:t>Web Workers API</a:t>
            </a:r>
          </a:p>
          <a:p>
            <a:pPr lvl="1"/>
            <a:r>
              <a:rPr lang="en-US" dirty="0" smtClean="0"/>
              <a:t>Web Sockets API</a:t>
            </a:r>
          </a:p>
        </p:txBody>
      </p:sp>
    </p:spTree>
    <p:extLst>
      <p:ext uri="{BB962C8B-B14F-4D97-AF65-F5344CB8AC3E}">
        <p14:creationId xmlns:p14="http://schemas.microsoft.com/office/powerpoint/2010/main" val="23077965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Markup </a:t>
            </a:r>
            <a:endParaRPr lang="en-US" dirty="0"/>
          </a:p>
        </p:txBody>
      </p:sp>
      <p:sp>
        <p:nvSpPr>
          <p:cNvPr id="3" name="Content Placeholder 2"/>
          <p:cNvSpPr>
            <a:spLocks noGrp="1"/>
          </p:cNvSpPr>
          <p:nvPr>
            <p:ph idx="1"/>
          </p:nvPr>
        </p:nvSpPr>
        <p:spPr/>
        <p:txBody>
          <a:bodyPr/>
          <a:lstStyle/>
          <a:p>
            <a:r>
              <a:rPr lang="en-US" dirty="0" smtClean="0"/>
              <a:t>Section and Article elements can have their own header and footer elements</a:t>
            </a:r>
          </a:p>
          <a:p>
            <a:r>
              <a:rPr lang="en-US" dirty="0" smtClean="0"/>
              <a:t>Section and Article can both now be nested</a:t>
            </a:r>
          </a:p>
          <a:p>
            <a:r>
              <a:rPr lang="en-US" dirty="0" smtClean="0"/>
              <a:t>You can use the </a:t>
            </a:r>
            <a:r>
              <a:rPr lang="en-US" dirty="0" err="1" smtClean="0"/>
              <a:t>hgroup</a:t>
            </a:r>
            <a:r>
              <a:rPr lang="en-US" dirty="0" smtClean="0"/>
              <a:t> element within a header element to group html headings</a:t>
            </a:r>
          </a:p>
          <a:p>
            <a:r>
              <a:rPr lang="en-US" dirty="0" smtClean="0"/>
              <a:t>aside covers left and right without a bias to one side or another </a:t>
            </a:r>
          </a:p>
          <a:p>
            <a:endParaRPr lang="en-US" dirty="0"/>
          </a:p>
          <a:p>
            <a:r>
              <a:rPr lang="en-US" dirty="0" smtClean="0"/>
              <a:t>More available from W3C</a:t>
            </a:r>
            <a:endParaRPr lang="en-US" dirty="0"/>
          </a:p>
        </p:txBody>
      </p:sp>
    </p:spTree>
    <p:extLst>
      <p:ext uri="{BB962C8B-B14F-4D97-AF65-F5344CB8AC3E}">
        <p14:creationId xmlns:p14="http://schemas.microsoft.com/office/powerpoint/2010/main" val="50233303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Storage</a:t>
            </a:r>
            <a:endParaRPr lang="en-US" dirty="0"/>
          </a:p>
        </p:txBody>
      </p:sp>
      <p:sp>
        <p:nvSpPr>
          <p:cNvPr id="3" name="Content Placeholder 2"/>
          <p:cNvSpPr>
            <a:spLocks noGrp="1"/>
          </p:cNvSpPr>
          <p:nvPr>
            <p:ph idx="1"/>
          </p:nvPr>
        </p:nvSpPr>
        <p:spPr/>
        <p:txBody>
          <a:bodyPr/>
          <a:lstStyle/>
          <a:p>
            <a:r>
              <a:rPr lang="en-US" dirty="0" smtClean="0"/>
              <a:t>Prior to HTML5 client storage was limited to cookies </a:t>
            </a:r>
          </a:p>
          <a:p>
            <a:pPr lvl="1"/>
            <a:r>
              <a:rPr lang="en-US" dirty="0" smtClean="0"/>
              <a:t>cookies are limited to name/value pairs; most browser limit 20 cookies per domain</a:t>
            </a:r>
          </a:p>
          <a:p>
            <a:pPr lvl="1"/>
            <a:r>
              <a:rPr lang="en-US" dirty="0" smtClean="0"/>
              <a:t>we needed to write these by way of the HTTP Response headers</a:t>
            </a:r>
          </a:p>
          <a:p>
            <a:r>
              <a:rPr lang="en-US" dirty="0" smtClean="0"/>
              <a:t>With HTML5 there are 2 new ways for use to store data</a:t>
            </a:r>
          </a:p>
          <a:p>
            <a:pPr lvl="1"/>
            <a:r>
              <a:rPr lang="en-US" dirty="0" err="1" smtClean="0"/>
              <a:t>sessionStorage</a:t>
            </a:r>
            <a:r>
              <a:rPr lang="en-US" dirty="0" smtClean="0"/>
              <a:t> – data that should be eliminated after the browser session ends</a:t>
            </a:r>
          </a:p>
          <a:p>
            <a:pPr lvl="1"/>
            <a:r>
              <a:rPr lang="en-US" dirty="0" err="1" smtClean="0"/>
              <a:t>localStorage</a:t>
            </a:r>
            <a:r>
              <a:rPr lang="en-US" dirty="0" smtClean="0"/>
              <a:t> – data that should be kept between sessions</a:t>
            </a:r>
          </a:p>
          <a:p>
            <a:r>
              <a:rPr lang="en-US" dirty="0" smtClean="0"/>
              <a:t>Both use the same scripting API so changing them is easy</a:t>
            </a:r>
          </a:p>
          <a:p>
            <a:r>
              <a:rPr lang="en-US" dirty="0" smtClean="0"/>
              <a:t>Some specifics</a:t>
            </a:r>
          </a:p>
          <a:p>
            <a:pPr lvl="1"/>
            <a:r>
              <a:rPr lang="en-US" dirty="0" smtClean="0"/>
              <a:t>You can store data in key/value pairs</a:t>
            </a:r>
            <a:r>
              <a:rPr lang="en-US" dirty="0"/>
              <a:t> </a:t>
            </a:r>
            <a:r>
              <a:rPr lang="en-US" dirty="0" smtClean="0"/>
              <a:t>which are index numerically (this varies by browser)</a:t>
            </a:r>
          </a:p>
          <a:p>
            <a:pPr lvl="1"/>
            <a:r>
              <a:rPr lang="en-US" dirty="0" smtClean="0"/>
              <a:t>both are specific to a domain</a:t>
            </a:r>
          </a:p>
          <a:p>
            <a:pPr lvl="1"/>
            <a:r>
              <a:rPr lang="en-US" dirty="0" smtClean="0"/>
              <a:t>both are limited to 5MB although this can be increased with the user’s permission</a:t>
            </a:r>
          </a:p>
        </p:txBody>
      </p:sp>
    </p:spTree>
    <p:extLst>
      <p:ext uri="{BB962C8B-B14F-4D97-AF65-F5344CB8AC3E}">
        <p14:creationId xmlns:p14="http://schemas.microsoft.com/office/powerpoint/2010/main" val="189776406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 API</a:t>
            </a:r>
            <a:endParaRPr lang="en-US" dirty="0"/>
          </a:p>
        </p:txBody>
      </p:sp>
      <p:sp>
        <p:nvSpPr>
          <p:cNvPr id="3" name="Content Placeholder 2"/>
          <p:cNvSpPr>
            <a:spLocks noGrp="1"/>
          </p:cNvSpPr>
          <p:nvPr>
            <p:ph idx="1"/>
          </p:nvPr>
        </p:nvSpPr>
        <p:spPr/>
        <p:txBody>
          <a:bodyPr/>
          <a:lstStyle/>
          <a:p>
            <a:r>
              <a:rPr lang="en-US" dirty="0" smtClean="0"/>
              <a:t>With a given user’s consent the browser can fetch the current location of the device and then allow you to pass that information forward</a:t>
            </a:r>
          </a:p>
          <a:p>
            <a:r>
              <a:rPr lang="en-US" dirty="0" smtClean="0"/>
              <a:t>The information can be used with other APIs (most notability Mapping software)</a:t>
            </a:r>
          </a:p>
          <a:p>
            <a:r>
              <a:rPr lang="en-US" dirty="0" smtClean="0"/>
              <a:t>The primary details are latitude and longitude</a:t>
            </a:r>
          </a:p>
          <a:p>
            <a:r>
              <a:rPr lang="en-US" dirty="0" smtClean="0"/>
              <a:t>The details of the location can come from a couple of different places</a:t>
            </a:r>
          </a:p>
          <a:p>
            <a:pPr lvl="1"/>
            <a:r>
              <a:rPr lang="en-US" dirty="0" smtClean="0"/>
              <a:t>IP Address</a:t>
            </a:r>
          </a:p>
          <a:p>
            <a:pPr lvl="1"/>
            <a:r>
              <a:rPr lang="en-US" dirty="0" smtClean="0"/>
              <a:t>Coordinate Triangulation</a:t>
            </a:r>
          </a:p>
          <a:p>
            <a:pPr lvl="2"/>
            <a:r>
              <a:rPr lang="en-US" dirty="0" smtClean="0"/>
              <a:t>GPS</a:t>
            </a:r>
          </a:p>
          <a:p>
            <a:pPr lvl="2"/>
            <a:r>
              <a:rPr lang="en-US" dirty="0" smtClean="0"/>
              <a:t>WIFI/MAC address</a:t>
            </a:r>
          </a:p>
          <a:p>
            <a:pPr lvl="2"/>
            <a:r>
              <a:rPr lang="en-US" dirty="0" smtClean="0"/>
              <a:t>GSM/CDMA device ID</a:t>
            </a:r>
          </a:p>
          <a:p>
            <a:r>
              <a:rPr lang="en-US" dirty="0" smtClean="0"/>
              <a:t>You can pull this data either one time or continuously for the session</a:t>
            </a:r>
            <a:endParaRPr lang="en-US" dirty="0"/>
          </a:p>
        </p:txBody>
      </p:sp>
    </p:spTree>
    <p:extLst>
      <p:ext uri="{BB962C8B-B14F-4D97-AF65-F5344CB8AC3E}">
        <p14:creationId xmlns:p14="http://schemas.microsoft.com/office/powerpoint/2010/main" val="112968545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Workers</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is inherently a single thread process; sometimes this can lead to bottle necks. This is especially true when the thread has to divide itself between the DOM and the Interpreter</a:t>
            </a:r>
          </a:p>
          <a:p>
            <a:r>
              <a:rPr lang="en-US" dirty="0" smtClean="0"/>
              <a:t>Web Workers enable developers to run multiple JavaScript threads concurrently</a:t>
            </a:r>
          </a:p>
          <a:p>
            <a:r>
              <a:rPr lang="en-US" dirty="0" smtClean="0"/>
              <a:t>The specification is still influx (so be careful when using this feature)</a:t>
            </a:r>
          </a:p>
          <a:p>
            <a:r>
              <a:rPr lang="en-US" dirty="0" smtClean="0"/>
              <a:t>It works in all modern browsers except IE</a:t>
            </a:r>
          </a:p>
          <a:p>
            <a:r>
              <a:rPr lang="en-US" dirty="0" smtClean="0"/>
              <a:t>These are super useful for data processing or intense business/game logic</a:t>
            </a:r>
          </a:p>
          <a:p>
            <a:r>
              <a:rPr lang="en-US" dirty="0" smtClean="0"/>
              <a:t>Some Restrictions</a:t>
            </a:r>
          </a:p>
          <a:p>
            <a:pPr lvl="1"/>
            <a:r>
              <a:rPr lang="en-US" dirty="0" smtClean="0"/>
              <a:t>Cannot access the DOM</a:t>
            </a:r>
          </a:p>
          <a:p>
            <a:pPr lvl="1"/>
            <a:r>
              <a:rPr lang="en-US" dirty="0" smtClean="0"/>
              <a:t>No access to global variables and functions</a:t>
            </a:r>
          </a:p>
          <a:p>
            <a:pPr lvl="1"/>
            <a:r>
              <a:rPr lang="en-US" dirty="0" smtClean="0"/>
              <a:t>Restricted access to some objects (</a:t>
            </a:r>
            <a:r>
              <a:rPr lang="en-US" dirty="0" err="1" smtClean="0"/>
              <a:t>readonly</a:t>
            </a:r>
            <a:r>
              <a:rPr lang="en-US" dirty="0" smtClean="0"/>
              <a:t> </a:t>
            </a:r>
            <a:r>
              <a:rPr lang="en-US" dirty="0" err="1" smtClean="0"/>
              <a:t>window.location</a:t>
            </a:r>
            <a:r>
              <a:rPr lang="en-US" dirty="0" smtClean="0"/>
              <a:t>)</a:t>
            </a:r>
          </a:p>
          <a:p>
            <a:r>
              <a:rPr lang="en-US" dirty="0" smtClean="0"/>
              <a:t>Two types, Dedicated and Shared</a:t>
            </a:r>
          </a:p>
        </p:txBody>
      </p:sp>
    </p:spTree>
    <p:extLst>
      <p:ext uri="{BB962C8B-B14F-4D97-AF65-F5344CB8AC3E}">
        <p14:creationId xmlns:p14="http://schemas.microsoft.com/office/powerpoint/2010/main" val="183708949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33001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289</a:t>
            </a:fld>
            <a:endParaRPr lang="en-US"/>
          </a:p>
        </p:txBody>
      </p:sp>
    </p:spTree>
    <p:extLst>
      <p:ext uri="{BB962C8B-B14F-4D97-AF65-F5344CB8AC3E}">
        <p14:creationId xmlns:p14="http://schemas.microsoft.com/office/powerpoint/2010/main" val="1357964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idx="1"/>
          </p:nvPr>
        </p:nvSpPr>
        <p:spPr/>
        <p:txBody>
          <a:bodyPr>
            <a:normAutofit lnSpcReduction="10000"/>
          </a:bodyPr>
          <a:lstStyle/>
          <a:p>
            <a:r>
              <a:rPr lang="en-US" dirty="0" smtClean="0"/>
              <a:t>Much like the work of the String object the Date object represents JavaScript Dates and Times. </a:t>
            </a:r>
          </a:p>
          <a:p>
            <a:r>
              <a:rPr lang="en-US" dirty="0" smtClean="0"/>
              <a:t>When we create a new Date object we can indicate the date or date &amp; time. If you don’t pass anything into the constructor it will default to the current machine date and time</a:t>
            </a:r>
          </a:p>
          <a:p>
            <a:r>
              <a:rPr lang="en-US" dirty="0" smtClean="0"/>
              <a:t>Example Constructors:</a:t>
            </a:r>
          </a:p>
          <a:p>
            <a:pPr lvl="1"/>
            <a:r>
              <a:rPr lang="en-US" dirty="0" err="1"/>
              <a:t>var</a:t>
            </a:r>
            <a:r>
              <a:rPr lang="en-US" dirty="0"/>
              <a:t> d = new Date();</a:t>
            </a:r>
          </a:p>
          <a:p>
            <a:pPr lvl="1"/>
            <a:r>
              <a:rPr lang="en-US" dirty="0" err="1"/>
              <a:t>var</a:t>
            </a:r>
            <a:r>
              <a:rPr lang="en-US" dirty="0"/>
              <a:t> d = new Date(milliseconds);</a:t>
            </a:r>
          </a:p>
          <a:p>
            <a:pPr lvl="1"/>
            <a:r>
              <a:rPr lang="en-US" dirty="0" err="1"/>
              <a:t>var</a:t>
            </a:r>
            <a:r>
              <a:rPr lang="en-US" dirty="0"/>
              <a:t> d = new Date(</a:t>
            </a:r>
            <a:r>
              <a:rPr lang="en-US" dirty="0" err="1"/>
              <a:t>dateString</a:t>
            </a:r>
            <a:r>
              <a:rPr lang="en-US" dirty="0"/>
              <a:t>);</a:t>
            </a:r>
          </a:p>
          <a:p>
            <a:pPr lvl="1"/>
            <a:r>
              <a:rPr lang="en-US" dirty="0" err="1"/>
              <a:t>var</a:t>
            </a:r>
            <a:r>
              <a:rPr lang="en-US" dirty="0"/>
              <a:t> d = new Date(year, month, day, hours, minutes, seconds, milliseconds</a:t>
            </a:r>
            <a:r>
              <a:rPr lang="en-US" dirty="0" smtClean="0"/>
              <a:t>);</a:t>
            </a:r>
          </a:p>
          <a:p>
            <a:pPr lvl="1"/>
            <a:endParaRPr lang="en-US" dirty="0" smtClean="0"/>
          </a:p>
          <a:p>
            <a:endParaRPr lang="en-US" dirty="0" smtClean="0"/>
          </a:p>
          <a:p>
            <a:r>
              <a:rPr lang="en-US" dirty="0" smtClean="0"/>
              <a:t>More </a:t>
            </a:r>
            <a:r>
              <a:rPr lang="en-US" dirty="0"/>
              <a:t>at: </a:t>
            </a:r>
            <a:r>
              <a:rPr lang="en-US" dirty="0">
                <a:hlinkClick r:id="rId2"/>
              </a:rPr>
              <a:t>http://</a:t>
            </a:r>
            <a:r>
              <a:rPr lang="en-US" dirty="0" smtClean="0">
                <a:hlinkClick r:id="rId2"/>
              </a:rPr>
              <a:t>www.w3schools.com/jsref/jsref_obj_date.asp</a:t>
            </a:r>
            <a:endParaRPr lang="en-US" dirty="0" smtClean="0"/>
          </a:p>
        </p:txBody>
      </p:sp>
    </p:spTree>
    <p:extLst>
      <p:ext uri="{BB962C8B-B14F-4D97-AF65-F5344CB8AC3E}">
        <p14:creationId xmlns:p14="http://schemas.microsoft.com/office/powerpoint/2010/main" val="43808320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57827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291</a:t>
            </a:fld>
            <a:endParaRPr lang="en-US"/>
          </a:p>
        </p:txBody>
      </p:sp>
    </p:spTree>
    <p:extLst>
      <p:ext uri="{BB962C8B-B14F-4D97-AF65-F5344CB8AC3E}">
        <p14:creationId xmlns:p14="http://schemas.microsoft.com/office/powerpoint/2010/main" val="35623425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292</a:t>
            </a:fld>
            <a:endParaRPr lang="en-US"/>
          </a:p>
        </p:txBody>
      </p:sp>
    </p:spTree>
    <p:extLst>
      <p:ext uri="{BB962C8B-B14F-4D97-AF65-F5344CB8AC3E}">
        <p14:creationId xmlns:p14="http://schemas.microsoft.com/office/powerpoint/2010/main" val="199307168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293</a:t>
            </a:fld>
            <a:endParaRPr lang="en-US"/>
          </a:p>
        </p:txBody>
      </p:sp>
    </p:spTree>
    <p:extLst>
      <p:ext uri="{BB962C8B-B14F-4D97-AF65-F5344CB8AC3E}">
        <p14:creationId xmlns:p14="http://schemas.microsoft.com/office/powerpoint/2010/main" val="110581666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294</a:t>
            </a:fld>
            <a:endParaRPr lang="en-US"/>
          </a:p>
        </p:txBody>
      </p:sp>
    </p:spTree>
    <p:extLst>
      <p:ext uri="{BB962C8B-B14F-4D97-AF65-F5344CB8AC3E}">
        <p14:creationId xmlns:p14="http://schemas.microsoft.com/office/powerpoint/2010/main" val="113714028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295</a:t>
            </a:fld>
            <a:endParaRPr lang="en-US"/>
          </a:p>
        </p:txBody>
      </p:sp>
    </p:spTree>
    <p:extLst>
      <p:ext uri="{BB962C8B-B14F-4D97-AF65-F5344CB8AC3E}">
        <p14:creationId xmlns:p14="http://schemas.microsoft.com/office/powerpoint/2010/main" val="145986257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5" name="Slide Number Placeholder 4"/>
          <p:cNvSpPr>
            <a:spLocks noGrp="1"/>
          </p:cNvSpPr>
          <p:nvPr>
            <p:ph type="sldNum" sz="quarter" idx="12"/>
          </p:nvPr>
        </p:nvSpPr>
        <p:spPr/>
        <p:txBody>
          <a:bodyPr/>
          <a:lstStyle/>
          <a:p>
            <a:fld id="{B4835A8B-4C3B-9C46-9281-F5EB1FED4738}" type="slidenum">
              <a:rPr lang="en-US" smtClean="0"/>
              <a:t>296</a:t>
            </a:fld>
            <a:endParaRPr lang="en-US"/>
          </a:p>
        </p:txBody>
      </p:sp>
    </p:spTree>
    <p:extLst>
      <p:ext uri="{BB962C8B-B14F-4D97-AF65-F5344CB8AC3E}">
        <p14:creationId xmlns:p14="http://schemas.microsoft.com/office/powerpoint/2010/main" val="909547015"/>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Model Binding</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297</a:t>
            </a:fld>
            <a:endParaRPr lang="en-US"/>
          </a:p>
        </p:txBody>
      </p:sp>
    </p:spTree>
    <p:extLst>
      <p:ext uri="{BB962C8B-B14F-4D97-AF65-F5344CB8AC3E}">
        <p14:creationId xmlns:p14="http://schemas.microsoft.com/office/powerpoint/2010/main" val="121401384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a:t>
            </a:r>
            <a:r>
              <a:rPr lang="en-US" dirty="0" smtClean="0"/>
              <a:t>type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298</a:t>
            </a:fld>
            <a:endParaRPr lang="en-US"/>
          </a:p>
        </p:txBody>
      </p:sp>
    </p:spTree>
    <p:extLst>
      <p:ext uri="{BB962C8B-B14F-4D97-AF65-F5344CB8AC3E}">
        <p14:creationId xmlns:p14="http://schemas.microsoft.com/office/powerpoint/2010/main" val="68849554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299</a:t>
            </a:fld>
            <a:endParaRPr lang="en-US"/>
          </a:p>
        </p:txBody>
      </p:sp>
    </p:spTree>
    <p:extLst>
      <p:ext uri="{BB962C8B-B14F-4D97-AF65-F5344CB8AC3E}">
        <p14:creationId xmlns:p14="http://schemas.microsoft.com/office/powerpoint/2010/main" val="102657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160437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typeof</a:t>
            </a:r>
            <a:r>
              <a:rPr lang="en-US" dirty="0" smtClean="0"/>
              <a:t> &amp; </a:t>
            </a:r>
            <a:r>
              <a:rPr lang="en-US" dirty="0" err="1" smtClean="0"/>
              <a:t>instanceof</a:t>
            </a:r>
            <a:endParaRPr lang="en-US" dirty="0"/>
          </a:p>
        </p:txBody>
      </p:sp>
      <p:sp>
        <p:nvSpPr>
          <p:cNvPr id="3" name="Content Placeholder 2"/>
          <p:cNvSpPr>
            <a:spLocks noGrp="1"/>
          </p:cNvSpPr>
          <p:nvPr>
            <p:ph idx="1"/>
          </p:nvPr>
        </p:nvSpPr>
        <p:spPr/>
        <p:txBody>
          <a:bodyPr/>
          <a:lstStyle/>
          <a:p>
            <a:r>
              <a:rPr lang="en-US" dirty="0" smtClean="0"/>
              <a:t>The type of operator tells you which type the object is as a string value. </a:t>
            </a:r>
          </a:p>
          <a:p>
            <a:r>
              <a:rPr lang="en-US" dirty="0" smtClean="0"/>
              <a:t>Suppose you have the following </a:t>
            </a:r>
            <a:r>
              <a:rPr lang="en-US" dirty="0" err="1" smtClean="0"/>
              <a:t>var</a:t>
            </a:r>
            <a:r>
              <a:rPr lang="en-US" dirty="0" smtClean="0"/>
              <a:t> </a:t>
            </a:r>
            <a:r>
              <a:rPr lang="en-US" dirty="0" err="1" smtClean="0"/>
              <a:t>str</a:t>
            </a:r>
            <a:r>
              <a:rPr lang="en-US" dirty="0" smtClean="0"/>
              <a:t> = new String();</a:t>
            </a:r>
          </a:p>
          <a:p>
            <a:pPr lvl="1"/>
            <a:r>
              <a:rPr lang="en-US" dirty="0" err="1" smtClean="0"/>
              <a:t>typeof</a:t>
            </a:r>
            <a:r>
              <a:rPr lang="en-US" dirty="0" smtClean="0"/>
              <a:t> </a:t>
            </a:r>
            <a:r>
              <a:rPr lang="en-US" dirty="0" err="1" smtClean="0"/>
              <a:t>str</a:t>
            </a:r>
            <a:r>
              <a:rPr lang="en-US" dirty="0" smtClean="0"/>
              <a:t> would return </a:t>
            </a:r>
            <a:r>
              <a:rPr lang="en-US" b="1" i="1" dirty="0" smtClean="0"/>
              <a:t>“String”</a:t>
            </a:r>
            <a:endParaRPr lang="en-US" dirty="0" smtClean="0"/>
          </a:p>
          <a:p>
            <a:pPr lvl="1"/>
            <a:endParaRPr lang="en-US" dirty="0"/>
          </a:p>
          <a:p>
            <a:r>
              <a:rPr lang="en-US" dirty="0" smtClean="0"/>
              <a:t>The </a:t>
            </a:r>
            <a:r>
              <a:rPr lang="en-US" dirty="0" err="1" smtClean="0"/>
              <a:t>instanceof</a:t>
            </a:r>
            <a:r>
              <a:rPr lang="en-US" dirty="0" smtClean="0"/>
              <a:t> operator is a binary operator that tells you if an object is of a certain type</a:t>
            </a:r>
            <a:endParaRPr lang="en-US" dirty="0"/>
          </a:p>
          <a:p>
            <a:r>
              <a:rPr lang="en-US" dirty="0" smtClean="0"/>
              <a:t>Taking your variable </a:t>
            </a:r>
            <a:r>
              <a:rPr lang="en-US" dirty="0" err="1" smtClean="0"/>
              <a:t>str</a:t>
            </a:r>
            <a:r>
              <a:rPr lang="en-US" dirty="0" smtClean="0"/>
              <a:t> from above; Consider the following:</a:t>
            </a:r>
          </a:p>
          <a:p>
            <a:pPr lvl="1"/>
            <a:r>
              <a:rPr lang="en-US" dirty="0" err="1" smtClean="0"/>
              <a:t>str</a:t>
            </a:r>
            <a:r>
              <a:rPr lang="en-US" dirty="0" smtClean="0"/>
              <a:t> </a:t>
            </a:r>
            <a:r>
              <a:rPr lang="en-US" dirty="0" err="1"/>
              <a:t>instanceof</a:t>
            </a:r>
            <a:r>
              <a:rPr lang="en-US" dirty="0"/>
              <a:t> </a:t>
            </a:r>
            <a:r>
              <a:rPr lang="en-US" dirty="0" smtClean="0"/>
              <a:t>Date; // returns false</a:t>
            </a:r>
          </a:p>
          <a:p>
            <a:pPr lvl="1"/>
            <a:r>
              <a:rPr lang="en-US" dirty="0" err="1" smtClean="0"/>
              <a:t>str</a:t>
            </a:r>
            <a:r>
              <a:rPr lang="en-US" dirty="0" smtClean="0"/>
              <a:t> </a:t>
            </a:r>
            <a:r>
              <a:rPr lang="en-US" dirty="0" err="1" smtClean="0"/>
              <a:t>instanceof</a:t>
            </a:r>
            <a:r>
              <a:rPr lang="en-US" dirty="0" smtClean="0"/>
              <a:t> String; // returns </a:t>
            </a:r>
            <a:r>
              <a:rPr lang="en-US" dirty="0" smtClean="0"/>
              <a:t>true</a:t>
            </a:r>
          </a:p>
          <a:p>
            <a:endParaRPr lang="en-US" dirty="0" smtClean="0"/>
          </a:p>
          <a:p>
            <a:r>
              <a:rPr lang="en-US" dirty="0" smtClean="0">
                <a:hlinkClick r:id="rId2"/>
              </a:rPr>
              <a:t>http://localhost:7080/JavaScript/Samples/Functions/</a:t>
            </a:r>
            <a:endParaRPr lang="en-US" dirty="0" smtClean="0"/>
          </a:p>
          <a:p>
            <a:endParaRPr lang="en-US" dirty="0" smtClean="0"/>
          </a:p>
        </p:txBody>
      </p:sp>
    </p:spTree>
    <p:extLst>
      <p:ext uri="{BB962C8B-B14F-4D97-AF65-F5344CB8AC3E}">
        <p14:creationId xmlns:p14="http://schemas.microsoft.com/office/powerpoint/2010/main" val="109128011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300</a:t>
            </a:fld>
            <a:endParaRPr lang="en-US"/>
          </a:p>
        </p:txBody>
      </p:sp>
    </p:spTree>
    <p:extLst>
      <p:ext uri="{BB962C8B-B14F-4D97-AF65-F5344CB8AC3E}">
        <p14:creationId xmlns:p14="http://schemas.microsoft.com/office/powerpoint/2010/main" val="71198400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t>
            </a:r>
            <a:r>
              <a:rPr lang="en-US" dirty="0" smtClean="0"/>
              <a:t>application</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301</a:t>
            </a:fld>
            <a:endParaRPr lang="en-US"/>
          </a:p>
        </p:txBody>
      </p:sp>
    </p:spTree>
    <p:extLst>
      <p:ext uri="{BB962C8B-B14F-4D97-AF65-F5344CB8AC3E}">
        <p14:creationId xmlns:p14="http://schemas.microsoft.com/office/powerpoint/2010/main" val="536240530"/>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302</a:t>
            </a:fld>
            <a:endParaRPr lang="en-US"/>
          </a:p>
        </p:txBody>
      </p:sp>
    </p:spTree>
    <p:extLst>
      <p:ext uri="{BB962C8B-B14F-4D97-AF65-F5344CB8AC3E}">
        <p14:creationId xmlns:p14="http://schemas.microsoft.com/office/powerpoint/2010/main" val="175320489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303</a:t>
            </a:fld>
            <a:endParaRPr lang="en-US"/>
          </a:p>
        </p:txBody>
      </p:sp>
    </p:spTree>
    <p:extLst>
      <p:ext uri="{BB962C8B-B14F-4D97-AF65-F5344CB8AC3E}">
        <p14:creationId xmlns:p14="http://schemas.microsoft.com/office/powerpoint/2010/main" val="4916001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r>
              <a:rPr lang="en-US" dirty="0" err="1"/>
              <a:t>å</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304</a:t>
            </a:fld>
            <a:endParaRPr lang="en-US"/>
          </a:p>
        </p:txBody>
      </p:sp>
    </p:spTree>
    <p:extLst>
      <p:ext uri="{BB962C8B-B14F-4D97-AF65-F5344CB8AC3E}">
        <p14:creationId xmlns:p14="http://schemas.microsoft.com/office/powerpoint/2010/main" val="95495458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endParaRPr lang="en-US" b="1"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305</a:t>
            </a:fld>
            <a:endParaRPr lang="en-US"/>
          </a:p>
        </p:txBody>
      </p:sp>
    </p:spTree>
    <p:extLst>
      <p:ext uri="{BB962C8B-B14F-4D97-AF65-F5344CB8AC3E}">
        <p14:creationId xmlns:p14="http://schemas.microsoft.com/office/powerpoint/2010/main" val="177639925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306</a:t>
            </a:fld>
            <a:endParaRPr lang="en-US"/>
          </a:p>
        </p:txBody>
      </p:sp>
    </p:spTree>
    <p:extLst>
      <p:ext uri="{BB962C8B-B14F-4D97-AF65-F5344CB8AC3E}">
        <p14:creationId xmlns:p14="http://schemas.microsoft.com/office/powerpoint/2010/main" val="162465180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307</a:t>
            </a:fld>
            <a:endParaRPr lang="en-US"/>
          </a:p>
        </p:txBody>
      </p:sp>
    </p:spTree>
    <p:extLst>
      <p:ext uri="{BB962C8B-B14F-4D97-AF65-F5344CB8AC3E}">
        <p14:creationId xmlns:p14="http://schemas.microsoft.com/office/powerpoint/2010/main" val="268315030"/>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308</a:t>
            </a:fld>
            <a:endParaRPr lang="en-US"/>
          </a:p>
        </p:txBody>
      </p:sp>
    </p:spTree>
    <p:extLst>
      <p:ext uri="{BB962C8B-B14F-4D97-AF65-F5344CB8AC3E}">
        <p14:creationId xmlns:p14="http://schemas.microsoft.com/office/powerpoint/2010/main" val="200253415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2323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Logic</a:t>
            </a:r>
            <a:endParaRPr lang="en-US" dirty="0"/>
          </a:p>
        </p:txBody>
      </p:sp>
      <p:sp>
        <p:nvSpPr>
          <p:cNvPr id="3" name="Content Placeholder 2"/>
          <p:cNvSpPr>
            <a:spLocks noGrp="1"/>
          </p:cNvSpPr>
          <p:nvPr>
            <p:ph idx="1"/>
          </p:nvPr>
        </p:nvSpPr>
        <p:spPr/>
        <p:txBody>
          <a:bodyPr/>
          <a:lstStyle/>
          <a:p>
            <a:r>
              <a:rPr lang="en-US" dirty="0" smtClean="0"/>
              <a:t>In the normal flow of any language, JavaScript included, statements are processed in sequence </a:t>
            </a:r>
          </a:p>
          <a:p>
            <a:r>
              <a:rPr lang="en-US" dirty="0" smtClean="0"/>
              <a:t>One way that that we can break this sequential execution is through the use of conditional statements. </a:t>
            </a:r>
          </a:p>
          <a:p>
            <a:r>
              <a:rPr lang="en-US" dirty="0" smtClean="0"/>
              <a:t>This means that depending on certain variable states we will take or perform certain actions. </a:t>
            </a:r>
          </a:p>
          <a:p>
            <a:r>
              <a:rPr lang="en-US" dirty="0" smtClean="0"/>
              <a:t>JavaScript has 2 conditional evaluators</a:t>
            </a:r>
          </a:p>
          <a:p>
            <a:pPr lvl="1"/>
            <a:r>
              <a:rPr lang="en-US" dirty="0" smtClean="0"/>
              <a:t>If statements</a:t>
            </a:r>
          </a:p>
          <a:p>
            <a:pPr lvl="1"/>
            <a:r>
              <a:rPr lang="en-US" dirty="0" smtClean="0"/>
              <a:t>switch statements</a:t>
            </a:r>
          </a:p>
        </p:txBody>
      </p:sp>
    </p:spTree>
    <p:extLst>
      <p:ext uri="{BB962C8B-B14F-4D97-AF65-F5344CB8AC3E}">
        <p14:creationId xmlns:p14="http://schemas.microsoft.com/office/powerpoint/2010/main" val="12355898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310</a:t>
            </a:fld>
            <a:endParaRPr lang="en-US"/>
          </a:p>
        </p:txBody>
      </p:sp>
    </p:spTree>
    <p:extLst>
      <p:ext uri="{BB962C8B-B14F-4D97-AF65-F5344CB8AC3E}">
        <p14:creationId xmlns:p14="http://schemas.microsoft.com/office/powerpoint/2010/main" val="1227860915"/>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311</a:t>
            </a:fld>
            <a:endParaRPr lang="en-US"/>
          </a:p>
        </p:txBody>
      </p:sp>
    </p:spTree>
    <p:extLst>
      <p:ext uri="{BB962C8B-B14F-4D97-AF65-F5344CB8AC3E}">
        <p14:creationId xmlns:p14="http://schemas.microsoft.com/office/powerpoint/2010/main" val="148803438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312</a:t>
            </a:fld>
            <a:endParaRPr lang="en-US"/>
          </a:p>
        </p:txBody>
      </p:sp>
    </p:spTree>
    <p:extLst>
      <p:ext uri="{BB962C8B-B14F-4D97-AF65-F5344CB8AC3E}">
        <p14:creationId xmlns:p14="http://schemas.microsoft.com/office/powerpoint/2010/main" val="194678895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313</a:t>
            </a:fld>
            <a:endParaRPr lang="en-US"/>
          </a:p>
        </p:txBody>
      </p:sp>
    </p:spTree>
    <p:extLst>
      <p:ext uri="{BB962C8B-B14F-4D97-AF65-F5344CB8AC3E}">
        <p14:creationId xmlns:p14="http://schemas.microsoft.com/office/powerpoint/2010/main" val="62118822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24</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314</a:t>
            </a:fld>
            <a:endParaRPr lang="en-US"/>
          </a:p>
        </p:txBody>
      </p:sp>
    </p:spTree>
    <p:extLst>
      <p:ext uri="{BB962C8B-B14F-4D97-AF65-F5344CB8AC3E}">
        <p14:creationId xmlns:p14="http://schemas.microsoft.com/office/powerpoint/2010/main" val="139242228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315</a:t>
            </a:fld>
            <a:endParaRPr lang="en-US"/>
          </a:p>
        </p:txBody>
      </p:sp>
    </p:spTree>
    <p:extLst>
      <p:ext uri="{BB962C8B-B14F-4D97-AF65-F5344CB8AC3E}">
        <p14:creationId xmlns:p14="http://schemas.microsoft.com/office/powerpoint/2010/main" val="131195860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25</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316</a:t>
            </a:fld>
            <a:endParaRPr lang="en-US"/>
          </a:p>
        </p:txBody>
      </p:sp>
    </p:spTree>
    <p:extLst>
      <p:ext uri="{BB962C8B-B14F-4D97-AF65-F5344CB8AC3E}">
        <p14:creationId xmlns:p14="http://schemas.microsoft.com/office/powerpoint/2010/main" val="187360325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317</a:t>
            </a:fld>
            <a:endParaRPr lang="en-US"/>
          </a:p>
        </p:txBody>
      </p:sp>
    </p:spTree>
    <p:extLst>
      <p:ext uri="{BB962C8B-B14F-4D97-AF65-F5344CB8AC3E}">
        <p14:creationId xmlns:p14="http://schemas.microsoft.com/office/powerpoint/2010/main" val="891527926"/>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318</a:t>
            </a:fld>
            <a:endParaRPr lang="en-US"/>
          </a:p>
        </p:txBody>
      </p:sp>
    </p:spTree>
    <p:extLst>
      <p:ext uri="{BB962C8B-B14F-4D97-AF65-F5344CB8AC3E}">
        <p14:creationId xmlns:p14="http://schemas.microsoft.com/office/powerpoint/2010/main" val="91644716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319</a:t>
            </a:fld>
            <a:endParaRPr lang="en-US"/>
          </a:p>
        </p:txBody>
      </p:sp>
    </p:spTree>
    <p:extLst>
      <p:ext uri="{BB962C8B-B14F-4D97-AF65-F5344CB8AC3E}">
        <p14:creationId xmlns:p14="http://schemas.microsoft.com/office/powerpoint/2010/main" val="974752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statements evaluate expressions to a Boolean results and then depending on the value of the Boolean (true or false) it will perform an action. Lets look at the basic structure:</a:t>
            </a:r>
          </a:p>
          <a:p>
            <a:pPr marL="201168" lvl="1" indent="0">
              <a:buNone/>
            </a:pPr>
            <a:r>
              <a:rPr lang="en-US" b="1" dirty="0" smtClean="0"/>
              <a:t>If (condition) { </a:t>
            </a:r>
          </a:p>
          <a:p>
            <a:pPr marL="201168" lvl="1" indent="0">
              <a:buNone/>
            </a:pPr>
            <a:r>
              <a:rPr lang="en-US" b="1" dirty="0"/>
              <a:t>	</a:t>
            </a:r>
            <a:r>
              <a:rPr lang="en-US" b="1" dirty="0" smtClean="0"/>
              <a:t>/// Condition evaluated to true; lets do some work</a:t>
            </a:r>
          </a:p>
          <a:p>
            <a:pPr marL="201168" lvl="1" indent="0">
              <a:buNone/>
            </a:pPr>
            <a:r>
              <a:rPr lang="en-US" b="1" dirty="0" smtClean="0"/>
              <a:t>}</a:t>
            </a:r>
            <a:endParaRPr lang="en-US" dirty="0" smtClean="0"/>
          </a:p>
          <a:p>
            <a:r>
              <a:rPr lang="en-US" dirty="0" smtClean="0"/>
              <a:t>Let’s take a look at an if statement that handles the false clause</a:t>
            </a:r>
          </a:p>
          <a:p>
            <a:pPr marL="201168" lvl="1" indent="0">
              <a:buNone/>
            </a:pPr>
            <a:r>
              <a:rPr lang="en-US" b="1" dirty="0" smtClean="0"/>
              <a:t>If (condition) {</a:t>
            </a:r>
          </a:p>
          <a:p>
            <a:pPr marL="201168" lvl="1" indent="0">
              <a:buNone/>
            </a:pPr>
            <a:r>
              <a:rPr lang="en-US" b="1" dirty="0"/>
              <a:t>	</a:t>
            </a:r>
            <a:r>
              <a:rPr lang="en-US" b="1" dirty="0" smtClean="0"/>
              <a:t>// Evaluated to true</a:t>
            </a:r>
          </a:p>
          <a:p>
            <a:pPr marL="201168" lvl="1" indent="0">
              <a:buNone/>
            </a:pPr>
            <a:r>
              <a:rPr lang="en-US" b="1" dirty="0" smtClean="0"/>
              <a:t>}</a:t>
            </a:r>
          </a:p>
          <a:p>
            <a:pPr marL="201168" lvl="1" indent="0">
              <a:buNone/>
            </a:pPr>
            <a:r>
              <a:rPr lang="en-US" b="1" dirty="0" smtClean="0"/>
              <a:t>else {</a:t>
            </a:r>
          </a:p>
          <a:p>
            <a:pPr marL="201168" lvl="1" indent="0">
              <a:buNone/>
            </a:pPr>
            <a:r>
              <a:rPr lang="en-US" b="1" dirty="0"/>
              <a:t>	</a:t>
            </a:r>
            <a:r>
              <a:rPr lang="en-US" b="1" dirty="0" smtClean="0"/>
              <a:t>// Evaluated to false</a:t>
            </a:r>
          </a:p>
          <a:p>
            <a:pPr marL="201168" lvl="1" indent="0">
              <a:buNone/>
            </a:pPr>
            <a:r>
              <a:rPr lang="en-US" b="1" dirty="0"/>
              <a:t>}</a:t>
            </a:r>
            <a:endParaRPr lang="en-US" b="1" dirty="0" smtClean="0"/>
          </a:p>
          <a:p>
            <a:r>
              <a:rPr lang="en-US" dirty="0" smtClean="0"/>
              <a:t>You can also do else if’s to chain together multiple conditions.</a:t>
            </a:r>
          </a:p>
          <a:p>
            <a:pPr lvl="1"/>
            <a:r>
              <a:rPr lang="en-US" dirty="0" smtClean="0"/>
              <a:t>If then else if’s are evaluated in sequence. So it is important to make sure that you order your conditions by the most important first</a:t>
            </a:r>
            <a:endParaRPr lang="en-US" dirty="0"/>
          </a:p>
        </p:txBody>
      </p:sp>
    </p:spTree>
    <p:extLst>
      <p:ext uri="{BB962C8B-B14F-4D97-AF65-F5344CB8AC3E}">
        <p14:creationId xmlns:p14="http://schemas.microsoft.com/office/powerpoint/2010/main" val="14963494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320</a:t>
            </a:fld>
            <a:endParaRPr lang="en-US"/>
          </a:p>
        </p:txBody>
      </p:sp>
    </p:spTree>
    <p:extLst>
      <p:ext uri="{BB962C8B-B14F-4D97-AF65-F5344CB8AC3E}">
        <p14:creationId xmlns:p14="http://schemas.microsoft.com/office/powerpoint/2010/main" val="165592408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26</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321</a:t>
            </a:fld>
            <a:endParaRPr lang="en-US"/>
          </a:p>
        </p:txBody>
      </p:sp>
    </p:spTree>
    <p:extLst>
      <p:ext uri="{BB962C8B-B14F-4D97-AF65-F5344CB8AC3E}">
        <p14:creationId xmlns:p14="http://schemas.microsoft.com/office/powerpoint/2010/main" val="187548150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531696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323</a:t>
            </a:fld>
            <a:endParaRPr lang="en-US"/>
          </a:p>
        </p:txBody>
      </p:sp>
    </p:spTree>
    <p:extLst>
      <p:ext uri="{BB962C8B-B14F-4D97-AF65-F5344CB8AC3E}">
        <p14:creationId xmlns:p14="http://schemas.microsoft.com/office/powerpoint/2010/main" val="728596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switch (or case) statement evaluates expressions to a primitive result (string, number) and then executes logic based on the match of that result.</a:t>
            </a:r>
          </a:p>
          <a:p>
            <a:r>
              <a:rPr lang="en-US" dirty="0" smtClean="0"/>
              <a:t>Supposing </a:t>
            </a:r>
            <a:r>
              <a:rPr lang="en-US" dirty="0" err="1" smtClean="0"/>
              <a:t>var</a:t>
            </a:r>
            <a:r>
              <a:rPr lang="en-US" dirty="0" smtClean="0"/>
              <a:t> </a:t>
            </a:r>
            <a:r>
              <a:rPr lang="en-US" dirty="0" err="1" smtClean="0"/>
              <a:t>myNum</a:t>
            </a:r>
            <a:r>
              <a:rPr lang="en-US" dirty="0" smtClean="0"/>
              <a:t> = 1; the switch statement would be:</a:t>
            </a:r>
          </a:p>
          <a:p>
            <a:endParaRPr lang="en-US" dirty="0" smtClean="0"/>
          </a:p>
          <a:p>
            <a:pPr marL="201168" lvl="1" indent="0">
              <a:buNone/>
            </a:pPr>
            <a:r>
              <a:rPr lang="en-US" b="1" dirty="0" smtClean="0"/>
              <a:t>switch(</a:t>
            </a:r>
            <a:r>
              <a:rPr lang="en-US" b="1" dirty="0" err="1" smtClean="0"/>
              <a:t>myNum</a:t>
            </a:r>
            <a:r>
              <a:rPr lang="en-US" b="1" dirty="0" smtClean="0"/>
              <a:t>) {</a:t>
            </a:r>
          </a:p>
          <a:p>
            <a:pPr marL="201168" lvl="1" indent="0">
              <a:buNone/>
            </a:pPr>
            <a:r>
              <a:rPr lang="en-US" b="1" dirty="0" smtClean="0"/>
              <a:t>	case 1: </a:t>
            </a:r>
          </a:p>
          <a:p>
            <a:pPr marL="201168" lvl="1" indent="0">
              <a:buNone/>
            </a:pPr>
            <a:r>
              <a:rPr lang="en-US" b="1" dirty="0"/>
              <a:t>		</a:t>
            </a:r>
            <a:r>
              <a:rPr lang="en-US" b="1" dirty="0" smtClean="0"/>
              <a:t>// Do Work if </a:t>
            </a:r>
            <a:r>
              <a:rPr lang="en-US" b="1" dirty="0" err="1" smtClean="0"/>
              <a:t>myNum</a:t>
            </a:r>
            <a:r>
              <a:rPr lang="en-US" b="1" dirty="0" smtClean="0"/>
              <a:t> is 1</a:t>
            </a:r>
          </a:p>
          <a:p>
            <a:pPr marL="201168" lvl="1" indent="0">
              <a:buNone/>
            </a:pPr>
            <a:r>
              <a:rPr lang="en-US" b="1" dirty="0"/>
              <a:t>	</a:t>
            </a:r>
            <a:r>
              <a:rPr lang="en-US" b="1" dirty="0" smtClean="0"/>
              <a:t>	break;</a:t>
            </a:r>
          </a:p>
          <a:p>
            <a:pPr marL="201168" lvl="1" indent="0">
              <a:buNone/>
            </a:pPr>
            <a:r>
              <a:rPr lang="en-US" b="1" dirty="0"/>
              <a:t>	</a:t>
            </a:r>
            <a:r>
              <a:rPr lang="en-US" b="1" dirty="0" smtClean="0"/>
              <a:t>case 2: </a:t>
            </a:r>
          </a:p>
          <a:p>
            <a:pPr marL="201168" lvl="1" indent="0">
              <a:buNone/>
            </a:pPr>
            <a:r>
              <a:rPr lang="en-US" b="1" dirty="0"/>
              <a:t>	</a:t>
            </a:r>
            <a:r>
              <a:rPr lang="en-US" b="1" dirty="0" smtClean="0"/>
              <a:t>	//Do other work if </a:t>
            </a:r>
            <a:r>
              <a:rPr lang="en-US" b="1" dirty="0" err="1" smtClean="0"/>
              <a:t>myNum</a:t>
            </a:r>
            <a:r>
              <a:rPr lang="en-US" b="1" dirty="0" smtClean="0"/>
              <a:t> is 2</a:t>
            </a:r>
          </a:p>
          <a:p>
            <a:pPr marL="201168" lvl="1" indent="0">
              <a:buNone/>
            </a:pPr>
            <a:r>
              <a:rPr lang="en-US" b="1" dirty="0"/>
              <a:t>	</a:t>
            </a:r>
            <a:r>
              <a:rPr lang="en-US" b="1" dirty="0" smtClean="0"/>
              <a:t>	break;</a:t>
            </a:r>
          </a:p>
          <a:p>
            <a:pPr marL="201168" lvl="1" indent="0">
              <a:buNone/>
            </a:pPr>
            <a:r>
              <a:rPr lang="en-US" b="1" dirty="0"/>
              <a:t>	</a:t>
            </a:r>
            <a:r>
              <a:rPr lang="en-US" b="1" dirty="0" smtClean="0"/>
              <a:t>default:</a:t>
            </a:r>
          </a:p>
          <a:p>
            <a:pPr marL="201168" lvl="1" indent="0">
              <a:buNone/>
            </a:pPr>
            <a:r>
              <a:rPr lang="en-US" b="1" dirty="0"/>
              <a:t>	</a:t>
            </a:r>
            <a:r>
              <a:rPr lang="en-US" b="1" dirty="0" smtClean="0"/>
              <a:t>	// If nothing matches do this work</a:t>
            </a:r>
          </a:p>
          <a:p>
            <a:pPr marL="201168" lvl="1" indent="0">
              <a:buNone/>
            </a:pPr>
            <a:r>
              <a:rPr lang="en-US" b="1" dirty="0"/>
              <a:t>}</a:t>
            </a:r>
          </a:p>
          <a:p>
            <a:endParaRPr lang="en-US" dirty="0"/>
          </a:p>
        </p:txBody>
      </p:sp>
    </p:spTree>
    <p:extLst>
      <p:ext uri="{BB962C8B-B14F-4D97-AF65-F5344CB8AC3E}">
        <p14:creationId xmlns:p14="http://schemas.microsoft.com/office/powerpoint/2010/main" val="1244136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switch and if</a:t>
            </a:r>
            <a:endParaRPr lang="en-US" dirty="0"/>
          </a:p>
        </p:txBody>
      </p:sp>
      <p:sp>
        <p:nvSpPr>
          <p:cNvPr id="3" name="Content Placeholder 2"/>
          <p:cNvSpPr>
            <a:spLocks noGrp="1"/>
          </p:cNvSpPr>
          <p:nvPr>
            <p:ph idx="1"/>
          </p:nvPr>
        </p:nvSpPr>
        <p:spPr/>
        <p:txBody>
          <a:bodyPr/>
          <a:lstStyle/>
          <a:p>
            <a:r>
              <a:rPr lang="en-US" dirty="0" smtClean="0"/>
              <a:t>If statements are used for comparison based expressions (equals, greater than, less than, </a:t>
            </a:r>
            <a:r>
              <a:rPr lang="en-US" dirty="0" err="1" smtClean="0"/>
              <a:t>etc</a:t>
            </a:r>
            <a:r>
              <a:rPr lang="is-IS" dirty="0" smtClean="0"/>
              <a:t>…) that result in booleans</a:t>
            </a:r>
          </a:p>
          <a:p>
            <a:r>
              <a:rPr lang="is-IS" dirty="0" smtClean="0"/>
              <a:t>You can string many condition evaluations together using if else if; while remembering that these conditions are excuted from first to last (so order matters)</a:t>
            </a:r>
          </a:p>
          <a:p>
            <a:r>
              <a:rPr lang="en-US" dirty="0" smtClean="0"/>
              <a:t>switch statements are used for </a:t>
            </a:r>
            <a:r>
              <a:rPr lang="en-US" b="1" dirty="0" smtClean="0"/>
              <a:t>ONLY</a:t>
            </a:r>
            <a:r>
              <a:rPr lang="en-US" dirty="0" smtClean="0"/>
              <a:t> equality based results and execute logic provided a given result matches the expected result. </a:t>
            </a:r>
          </a:p>
          <a:p>
            <a:pPr lvl="1"/>
            <a:r>
              <a:rPr lang="en-US" dirty="0" smtClean="0"/>
              <a:t>Switch statements evaluate a single result only; although it doesn’t preclude you from nesting an additional switch statement in one of your cases</a:t>
            </a:r>
            <a:endParaRPr lang="is-IS" dirty="0"/>
          </a:p>
        </p:txBody>
      </p:sp>
    </p:spTree>
    <p:extLst>
      <p:ext uri="{BB962C8B-B14F-4D97-AF65-F5344CB8AC3E}">
        <p14:creationId xmlns:p14="http://schemas.microsoft.com/office/powerpoint/2010/main" val="912095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Lab1</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3204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r>
              <a:rPr lang="en-US" dirty="0" smtClean="0"/>
              <a:t>What if we have a need to repeat an operation over and over again a given number of times? </a:t>
            </a:r>
          </a:p>
          <a:p>
            <a:r>
              <a:rPr lang="en-US" dirty="0" smtClean="0"/>
              <a:t>What if we perhaps don’t explicitly know the exact number of times we’d like to do the operation we want to execute it until some condition has triggered or some event has occurred. </a:t>
            </a:r>
          </a:p>
          <a:p>
            <a:endParaRPr lang="en-US" dirty="0" smtClean="0"/>
          </a:p>
          <a:p>
            <a:r>
              <a:rPr lang="en-US" dirty="0" smtClean="0"/>
              <a:t>Fortunately, like in most languages, JavaScript has support for Looping. We’re going to take a look at the following:</a:t>
            </a:r>
          </a:p>
          <a:p>
            <a:pPr lvl="1"/>
            <a:r>
              <a:rPr lang="en-US" b="1" dirty="0" smtClean="0"/>
              <a:t>FOR </a:t>
            </a:r>
            <a:r>
              <a:rPr lang="en-US" dirty="0" smtClean="0"/>
              <a:t>loops</a:t>
            </a:r>
          </a:p>
          <a:p>
            <a:pPr lvl="1"/>
            <a:r>
              <a:rPr lang="en-US" b="1" dirty="0" smtClean="0"/>
              <a:t>WHILE </a:t>
            </a:r>
            <a:r>
              <a:rPr lang="en-US" dirty="0" smtClean="0"/>
              <a:t>loops</a:t>
            </a:r>
            <a:endParaRPr lang="en-US" b="1" dirty="0"/>
          </a:p>
        </p:txBody>
      </p:sp>
    </p:spTree>
    <p:extLst>
      <p:ext uri="{BB962C8B-B14F-4D97-AF65-F5344CB8AC3E}">
        <p14:creationId xmlns:p14="http://schemas.microsoft.com/office/powerpoint/2010/main" val="1935190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smtClean="0"/>
              <a:t>For loops are used to iterate over a set number of values in a given array. This means that we have a defined upper and lower bound from which to execute</a:t>
            </a:r>
          </a:p>
          <a:p>
            <a:r>
              <a:rPr lang="en-US" dirty="0" smtClean="0"/>
              <a:t>Suppose this array: </a:t>
            </a:r>
            <a:r>
              <a:rPr lang="en-US" dirty="0" err="1" smtClean="0"/>
              <a:t>var</a:t>
            </a:r>
            <a:r>
              <a:rPr lang="en-US" dirty="0" smtClean="0"/>
              <a:t> values = [1, 2, 3, 4, 5, 6] (and remember arrays have a 0 based index)</a:t>
            </a:r>
          </a:p>
          <a:p>
            <a:r>
              <a:rPr lang="en-US" dirty="0" smtClean="0"/>
              <a:t>Now lets look at how we would output each of these values to the console</a:t>
            </a:r>
          </a:p>
          <a:p>
            <a:pPr marL="292608" lvl="1" indent="0">
              <a:buNone/>
            </a:pPr>
            <a:r>
              <a:rPr lang="en-US" b="1" dirty="0" smtClean="0"/>
              <a:t>for (</a:t>
            </a:r>
            <a:r>
              <a:rPr lang="en-US" b="1" dirty="0" err="1" smtClean="0"/>
              <a:t>var</a:t>
            </a:r>
            <a:r>
              <a:rPr lang="en-US" b="1" dirty="0" smtClean="0"/>
              <a:t> </a:t>
            </a:r>
            <a:r>
              <a:rPr lang="en-US" b="1" dirty="0" err="1" smtClean="0"/>
              <a:t>i</a:t>
            </a:r>
            <a:r>
              <a:rPr lang="en-US" b="1" dirty="0" smtClean="0"/>
              <a:t> = 0; </a:t>
            </a:r>
            <a:r>
              <a:rPr lang="en-US" b="1" dirty="0" err="1" smtClean="0"/>
              <a:t>i</a:t>
            </a:r>
            <a:r>
              <a:rPr lang="en-US" b="1" dirty="0" smtClean="0"/>
              <a:t> &lt; </a:t>
            </a:r>
            <a:r>
              <a:rPr lang="en-US" b="1" dirty="0" err="1" smtClean="0"/>
              <a:t>values.length</a:t>
            </a:r>
            <a:r>
              <a:rPr lang="en-US" b="1" dirty="0" smtClean="0"/>
              <a:t>; </a:t>
            </a:r>
            <a:r>
              <a:rPr lang="en-US" b="1" dirty="0" err="1" smtClean="0"/>
              <a:t>i</a:t>
            </a:r>
            <a:r>
              <a:rPr lang="en-US" b="1" dirty="0" smtClean="0"/>
              <a:t>++) {</a:t>
            </a:r>
          </a:p>
          <a:p>
            <a:pPr marL="292608" lvl="1" indent="0">
              <a:buNone/>
            </a:pPr>
            <a:r>
              <a:rPr lang="en-US" b="1" dirty="0"/>
              <a:t>	</a:t>
            </a:r>
            <a:r>
              <a:rPr lang="en-US" b="1" dirty="0" err="1" smtClean="0"/>
              <a:t>console.log</a:t>
            </a:r>
            <a:r>
              <a:rPr lang="en-US" b="1" dirty="0" smtClean="0"/>
              <a:t>(values[</a:t>
            </a:r>
            <a:r>
              <a:rPr lang="en-US" b="1" dirty="0" err="1" smtClean="0"/>
              <a:t>i</a:t>
            </a:r>
            <a:r>
              <a:rPr lang="en-US" b="1" dirty="0" smtClean="0"/>
              <a:t>]);</a:t>
            </a:r>
          </a:p>
          <a:p>
            <a:pPr marL="292608" lvl="1" indent="0">
              <a:buNone/>
            </a:pPr>
            <a:r>
              <a:rPr lang="en-US" b="1" dirty="0" smtClean="0"/>
              <a:t>}</a:t>
            </a:r>
            <a:endParaRPr lang="en-US" dirty="0" smtClean="0"/>
          </a:p>
          <a:p>
            <a:r>
              <a:rPr lang="en-US" dirty="0" smtClean="0"/>
              <a:t>That will initialize </a:t>
            </a:r>
            <a:r>
              <a:rPr lang="en-US" dirty="0" err="1" smtClean="0"/>
              <a:t>i</a:t>
            </a:r>
            <a:r>
              <a:rPr lang="en-US" dirty="0" smtClean="0"/>
              <a:t> to 0, ensure that </a:t>
            </a:r>
            <a:r>
              <a:rPr lang="en-US" dirty="0" err="1" smtClean="0"/>
              <a:t>i</a:t>
            </a:r>
            <a:r>
              <a:rPr lang="en-US" dirty="0" smtClean="0"/>
              <a:t> is less than the integer length of the array, and increment by 1 after the body of the loop as been executed</a:t>
            </a:r>
          </a:p>
          <a:p>
            <a:pPr lvl="1"/>
            <a:r>
              <a:rPr lang="en-US" dirty="0" smtClean="0"/>
              <a:t>The net result is that our console receives all of the values in the array. </a:t>
            </a:r>
          </a:p>
        </p:txBody>
      </p:sp>
    </p:spTree>
    <p:extLst>
      <p:ext uri="{BB962C8B-B14F-4D97-AF65-F5344CB8AC3E}">
        <p14:creationId xmlns:p14="http://schemas.microsoft.com/office/powerpoint/2010/main" val="9492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a:t>
            </a:r>
            <a:endParaRPr lang="en-US" dirty="0"/>
          </a:p>
        </p:txBody>
      </p:sp>
      <p:sp>
        <p:nvSpPr>
          <p:cNvPr id="3" name="Content Placeholder 2"/>
          <p:cNvSpPr>
            <a:spLocks noGrp="1"/>
          </p:cNvSpPr>
          <p:nvPr>
            <p:ph idx="1"/>
          </p:nvPr>
        </p:nvSpPr>
        <p:spPr/>
        <p:txBody>
          <a:bodyPr/>
          <a:lstStyle/>
          <a:p>
            <a:r>
              <a:rPr lang="en-US" dirty="0" smtClean="0"/>
              <a:t>You can also use for statements to do a </a:t>
            </a:r>
            <a:r>
              <a:rPr lang="en-US" dirty="0" err="1" smtClean="0"/>
              <a:t>foreach</a:t>
            </a:r>
            <a:r>
              <a:rPr lang="en-US" dirty="0" smtClean="0"/>
              <a:t> styled syntax. This means that we don’t have to define an indexer that we need to increment</a:t>
            </a:r>
          </a:p>
          <a:p>
            <a:r>
              <a:rPr lang="en-US" dirty="0" smtClean="0"/>
              <a:t>So taking our array from the last slide </a:t>
            </a:r>
            <a:r>
              <a:rPr lang="en-US" dirty="0" err="1" smtClean="0"/>
              <a:t>var</a:t>
            </a:r>
            <a:r>
              <a:rPr lang="en-US" dirty="0" smtClean="0"/>
              <a:t> values = [1, 2, 3, 4, 5, 6]; we are able to do the following:</a:t>
            </a:r>
          </a:p>
          <a:p>
            <a:pPr marL="292608" lvl="1" indent="0">
              <a:buNone/>
            </a:pPr>
            <a:r>
              <a:rPr lang="en-US" b="1" dirty="0"/>
              <a:t>for (</a:t>
            </a:r>
            <a:r>
              <a:rPr lang="en-US" b="1" dirty="0" err="1"/>
              <a:t>var</a:t>
            </a:r>
            <a:r>
              <a:rPr lang="en-US" b="1" dirty="0"/>
              <a:t> </a:t>
            </a:r>
            <a:r>
              <a:rPr lang="en-US" b="1" dirty="0" smtClean="0"/>
              <a:t>one in values) </a:t>
            </a:r>
            <a:r>
              <a:rPr lang="en-US" b="1" dirty="0"/>
              <a:t>{</a:t>
            </a:r>
          </a:p>
          <a:p>
            <a:pPr marL="292608" lvl="1" indent="0">
              <a:buNone/>
            </a:pPr>
            <a:r>
              <a:rPr lang="en-US" b="1" dirty="0"/>
              <a:t>	</a:t>
            </a:r>
            <a:r>
              <a:rPr lang="en-US" b="1" dirty="0" err="1" smtClean="0"/>
              <a:t>console.log</a:t>
            </a:r>
            <a:r>
              <a:rPr lang="en-US" b="1" dirty="0" smtClean="0"/>
              <a:t>(one);</a:t>
            </a:r>
            <a:endParaRPr lang="en-US" b="1" dirty="0"/>
          </a:p>
          <a:p>
            <a:pPr marL="292608" lvl="1" indent="0">
              <a:buNone/>
            </a:pPr>
            <a:r>
              <a:rPr lang="en-US" b="1" dirty="0" smtClean="0"/>
              <a:t>}</a:t>
            </a:r>
            <a:endParaRPr lang="en-US" dirty="0"/>
          </a:p>
          <a:p>
            <a:r>
              <a:rPr lang="en-US" dirty="0" smtClean="0"/>
              <a:t>This enables you to work directly with the instance in the array rather than referencing the array by way of the indexer</a:t>
            </a:r>
          </a:p>
        </p:txBody>
      </p:sp>
    </p:spTree>
    <p:extLst>
      <p:ext uri="{BB962C8B-B14F-4D97-AF65-F5344CB8AC3E}">
        <p14:creationId xmlns:p14="http://schemas.microsoft.com/office/powerpoint/2010/main" val="118585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normAutofit lnSpcReduction="10000"/>
          </a:bodyPr>
          <a:lstStyle/>
          <a:p>
            <a:r>
              <a:rPr lang="en-US" dirty="0" smtClean="0"/>
              <a:t>So in the first slide we also asked the question of how we would look to iterate over a collection of data in the event we’re going to stop or loop when an event is triggered or an external condition is met</a:t>
            </a:r>
          </a:p>
          <a:p>
            <a:r>
              <a:rPr lang="en-US" dirty="0" smtClean="0"/>
              <a:t>This is exactly what while loops do.  So taking into consideration our array </a:t>
            </a:r>
            <a:r>
              <a:rPr lang="en-US" dirty="0" err="1" smtClean="0"/>
              <a:t>var</a:t>
            </a:r>
            <a:r>
              <a:rPr lang="en-US" dirty="0" smtClean="0"/>
              <a:t> values = [1,2, 3, 4, 5, 6] and supposing we’d now like to stop when we reach 3:</a:t>
            </a:r>
          </a:p>
          <a:p>
            <a:pPr marL="292608" lvl="1" indent="0">
              <a:buNone/>
            </a:pPr>
            <a:r>
              <a:rPr lang="en-US" b="1" dirty="0" err="1" smtClean="0"/>
              <a:t>var</a:t>
            </a:r>
            <a:r>
              <a:rPr lang="en-US" b="1" dirty="0" smtClean="0"/>
              <a:t> index = 0;</a:t>
            </a:r>
          </a:p>
          <a:p>
            <a:pPr marL="292608" lvl="1" indent="0">
              <a:buNone/>
            </a:pPr>
            <a:r>
              <a:rPr lang="en-US" b="1" dirty="0" smtClean="0"/>
              <a:t>while (index &lt; </a:t>
            </a:r>
            <a:r>
              <a:rPr lang="en-US" b="1" dirty="0" err="1" smtClean="0"/>
              <a:t>values.length</a:t>
            </a:r>
            <a:r>
              <a:rPr lang="en-US" b="1" dirty="0" smtClean="0"/>
              <a:t> &amp;&amp; values[index] &lt; 3) {</a:t>
            </a:r>
          </a:p>
          <a:p>
            <a:pPr marL="292608" lvl="1" indent="0">
              <a:buNone/>
            </a:pPr>
            <a:r>
              <a:rPr lang="en-US" b="1" dirty="0" smtClean="0"/>
              <a:t>	</a:t>
            </a:r>
            <a:r>
              <a:rPr lang="en-US" b="1" dirty="0" err="1" smtClean="0"/>
              <a:t>console.log</a:t>
            </a:r>
            <a:r>
              <a:rPr lang="en-US" b="1" dirty="0" smtClean="0"/>
              <a:t>(values[index]);</a:t>
            </a:r>
          </a:p>
          <a:p>
            <a:pPr marL="292608" lvl="1" indent="0">
              <a:buNone/>
            </a:pPr>
            <a:r>
              <a:rPr lang="en-US" b="1" dirty="0"/>
              <a:t>	</a:t>
            </a:r>
            <a:r>
              <a:rPr lang="en-US" b="1" dirty="0" smtClean="0"/>
              <a:t>index++;</a:t>
            </a:r>
            <a:endParaRPr lang="en-US" b="1" dirty="0"/>
          </a:p>
          <a:p>
            <a:pPr marL="292608" lvl="1" indent="0">
              <a:buNone/>
            </a:pPr>
            <a:r>
              <a:rPr lang="en-US" b="1" dirty="0" smtClean="0"/>
              <a:t>}</a:t>
            </a:r>
          </a:p>
          <a:p>
            <a:r>
              <a:rPr lang="en-US" dirty="0" smtClean="0"/>
              <a:t>Notice that we need to manage our index in a separate variable outside of the loop. </a:t>
            </a:r>
          </a:p>
          <a:p>
            <a:r>
              <a:rPr lang="en-US" dirty="0" smtClean="0"/>
              <a:t>This loop will output 1 and 2 to the console and exit before getting to 3</a:t>
            </a:r>
            <a:endParaRPr lang="en-US" dirty="0"/>
          </a:p>
        </p:txBody>
      </p:sp>
    </p:spTree>
    <p:extLst>
      <p:ext uri="{BB962C8B-B14F-4D97-AF65-F5344CB8AC3E}">
        <p14:creationId xmlns:p14="http://schemas.microsoft.com/office/powerpoint/2010/main" val="74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48220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loops</a:t>
            </a:r>
            <a:endParaRPr lang="en-US" dirty="0"/>
          </a:p>
        </p:txBody>
      </p:sp>
      <p:sp>
        <p:nvSpPr>
          <p:cNvPr id="3" name="Content Placeholder 2"/>
          <p:cNvSpPr>
            <a:spLocks noGrp="1"/>
          </p:cNvSpPr>
          <p:nvPr>
            <p:ph idx="1"/>
          </p:nvPr>
        </p:nvSpPr>
        <p:spPr/>
        <p:txBody>
          <a:bodyPr>
            <a:normAutofit/>
          </a:bodyPr>
          <a:lstStyle/>
          <a:p>
            <a:r>
              <a:rPr lang="en-US" dirty="0" smtClean="0"/>
              <a:t>Supposing we want to exit our loop after the expression has been evaluated. Considering our last example and with the same given array; </a:t>
            </a:r>
            <a:r>
              <a:rPr lang="en-US" dirty="0" err="1" smtClean="0"/>
              <a:t>var</a:t>
            </a:r>
            <a:r>
              <a:rPr lang="en-US" dirty="0" smtClean="0"/>
              <a:t> values = [1, 2, 3, 4, 5, 6]</a:t>
            </a:r>
            <a:endParaRPr lang="en-US" dirty="0"/>
          </a:p>
          <a:p>
            <a:r>
              <a:rPr lang="en-US" dirty="0" smtClean="0"/>
              <a:t>Say that we still want to stop when the value is 3; however, we’d like to emit 3 to the console</a:t>
            </a:r>
          </a:p>
          <a:p>
            <a:pPr marL="292608" lvl="1" indent="0">
              <a:buNone/>
            </a:pPr>
            <a:r>
              <a:rPr lang="en-US" b="1" dirty="0" err="1" smtClean="0"/>
              <a:t>var</a:t>
            </a:r>
            <a:r>
              <a:rPr lang="en-US" b="1" dirty="0" smtClean="0"/>
              <a:t> index = 0;</a:t>
            </a:r>
          </a:p>
          <a:p>
            <a:pPr marL="292608" lvl="1" indent="0">
              <a:buNone/>
            </a:pPr>
            <a:r>
              <a:rPr lang="en-US" b="1" dirty="0" smtClean="0"/>
              <a:t>do {</a:t>
            </a:r>
          </a:p>
          <a:p>
            <a:pPr marL="292608" lvl="1" indent="0">
              <a:buNone/>
            </a:pPr>
            <a:r>
              <a:rPr lang="en-US" b="1" dirty="0"/>
              <a:t>	</a:t>
            </a:r>
            <a:r>
              <a:rPr lang="en-US" b="1" dirty="0" err="1" smtClean="0"/>
              <a:t>console.log</a:t>
            </a:r>
            <a:r>
              <a:rPr lang="en-US" b="1" dirty="0" smtClean="0"/>
              <a:t>(values[index]);</a:t>
            </a:r>
          </a:p>
          <a:p>
            <a:pPr marL="292608" lvl="1" indent="0">
              <a:buNone/>
            </a:pPr>
            <a:r>
              <a:rPr lang="en-US" b="1" dirty="0"/>
              <a:t>	</a:t>
            </a:r>
            <a:r>
              <a:rPr lang="en-US" b="1" dirty="0" smtClean="0"/>
              <a:t>index++;</a:t>
            </a:r>
          </a:p>
          <a:p>
            <a:pPr marL="292608" lvl="1" indent="0">
              <a:buNone/>
            </a:pPr>
            <a:r>
              <a:rPr lang="en-US" b="1" dirty="0" smtClean="0"/>
              <a:t>} while (index &lt; </a:t>
            </a:r>
            <a:r>
              <a:rPr lang="en-US" b="1" dirty="0" err="1" smtClean="0"/>
              <a:t>values.length</a:t>
            </a:r>
            <a:r>
              <a:rPr lang="en-US" b="1" dirty="0" smtClean="0"/>
              <a:t> &amp;&amp; values[index] &lt; 3);</a:t>
            </a:r>
            <a:endParaRPr lang="en-US" dirty="0" smtClean="0"/>
          </a:p>
          <a:p>
            <a:r>
              <a:rPr lang="en-US" dirty="0" smtClean="0"/>
              <a:t>Doing the Boolean expression at the end enables us to spit 3 out to the console and still exit the loop</a:t>
            </a:r>
            <a:endParaRPr lang="en-US" dirty="0"/>
          </a:p>
        </p:txBody>
      </p:sp>
    </p:spTree>
    <p:extLst>
      <p:ext uri="{BB962C8B-B14F-4D97-AF65-F5344CB8AC3E}">
        <p14:creationId xmlns:p14="http://schemas.microsoft.com/office/powerpoint/2010/main" val="1111207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5722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&amp; JavaScript</a:t>
            </a:r>
            <a:endParaRPr lang="en-US" dirty="0"/>
          </a:p>
        </p:txBody>
      </p:sp>
      <p:sp>
        <p:nvSpPr>
          <p:cNvPr id="3" name="Content Placeholder 2"/>
          <p:cNvSpPr>
            <a:spLocks noGrp="1"/>
          </p:cNvSpPr>
          <p:nvPr>
            <p:ph idx="1"/>
          </p:nvPr>
        </p:nvSpPr>
        <p:spPr/>
        <p:txBody>
          <a:bodyPr/>
          <a:lstStyle/>
          <a:p>
            <a:r>
              <a:rPr lang="en-US" dirty="0" smtClean="0"/>
              <a:t>What is the DOM (Document Object Model)</a:t>
            </a:r>
          </a:p>
          <a:p>
            <a:r>
              <a:rPr lang="en-US" dirty="0" smtClean="0"/>
              <a:t>Where does JavaScript fit </a:t>
            </a:r>
            <a:r>
              <a:rPr lang="en-US" dirty="0" smtClean="0"/>
              <a:t>within </a:t>
            </a:r>
            <a:r>
              <a:rPr lang="en-US" dirty="0" smtClean="0"/>
              <a:t>the Dom</a:t>
            </a:r>
          </a:p>
          <a:p>
            <a:r>
              <a:rPr lang="en-US" dirty="0" smtClean="0"/>
              <a:t>How do we interact with it</a:t>
            </a:r>
          </a:p>
          <a:p>
            <a:r>
              <a:rPr lang="en-US" dirty="0" smtClean="0"/>
              <a:t>How do we respond to events (button clicks, text changes)</a:t>
            </a:r>
          </a:p>
        </p:txBody>
      </p:sp>
    </p:spTree>
    <p:extLst>
      <p:ext uri="{BB962C8B-B14F-4D97-AF65-F5344CB8AC3E}">
        <p14:creationId xmlns:p14="http://schemas.microsoft.com/office/powerpoint/2010/main" val="513842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DOM</a:t>
            </a:r>
            <a:endParaRPr lang="en-US" dirty="0"/>
          </a:p>
        </p:txBody>
      </p:sp>
      <p:sp>
        <p:nvSpPr>
          <p:cNvPr id="3" name="Content Placeholder 2"/>
          <p:cNvSpPr>
            <a:spLocks noGrp="1"/>
          </p:cNvSpPr>
          <p:nvPr>
            <p:ph idx="1"/>
          </p:nvPr>
        </p:nvSpPr>
        <p:spPr/>
        <p:txBody>
          <a:bodyPr/>
          <a:lstStyle/>
          <a:p>
            <a:r>
              <a:rPr lang="en-US" dirty="0" smtClean="0"/>
              <a:t>TheW3C (a standards board) initially developed the Document Object Model (DOM) as a way to provide a standard interface between client code (such as JavaScript) and an applications HTML</a:t>
            </a:r>
          </a:p>
          <a:p>
            <a:r>
              <a:rPr lang="en-US" dirty="0" smtClean="0"/>
              <a:t>The standard states that an HTML document should be parsed into a tree based structure that allows references to the elements, attributes, comments, and the content of the HTML document.</a:t>
            </a:r>
          </a:p>
          <a:p>
            <a:endParaRPr lang="en-US" dirty="0" smtClean="0"/>
          </a:p>
          <a:p>
            <a:r>
              <a:rPr lang="en-US" dirty="0" smtClean="0"/>
              <a:t>The DOM is the basis of what makes client side JavaScript possible (and usable); without it there would be no point to having a client side scripting library</a:t>
            </a:r>
          </a:p>
          <a:p>
            <a:endParaRPr lang="en-US" dirty="0"/>
          </a:p>
          <a:p>
            <a:r>
              <a:rPr lang="en-US" dirty="0" smtClean="0"/>
              <a:t>The DOM is exposed to JavaScript by way of the </a:t>
            </a:r>
            <a:r>
              <a:rPr lang="en-US" b="1" dirty="0" smtClean="0"/>
              <a:t>document</a:t>
            </a:r>
            <a:r>
              <a:rPr lang="en-US" dirty="0" smtClean="0"/>
              <a:t> variable. </a:t>
            </a:r>
          </a:p>
        </p:txBody>
      </p:sp>
    </p:spTree>
    <p:extLst>
      <p:ext uri="{BB962C8B-B14F-4D97-AF65-F5344CB8AC3E}">
        <p14:creationId xmlns:p14="http://schemas.microsoft.com/office/powerpoint/2010/main" val="1345147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Standards</a:t>
            </a:r>
            <a:endParaRPr lang="en-US" dirty="0"/>
          </a:p>
        </p:txBody>
      </p:sp>
      <p:sp>
        <p:nvSpPr>
          <p:cNvPr id="3" name="Content Placeholder 2"/>
          <p:cNvSpPr>
            <a:spLocks noGrp="1"/>
          </p:cNvSpPr>
          <p:nvPr>
            <p:ph idx="1"/>
          </p:nvPr>
        </p:nvSpPr>
        <p:spPr/>
        <p:txBody>
          <a:bodyPr/>
          <a:lstStyle/>
          <a:p>
            <a:r>
              <a:rPr lang="en-US" dirty="0" smtClean="0"/>
              <a:t>The W3C has defined a specification which makes it possible for each element/node to be accessible from JavaScript.</a:t>
            </a:r>
            <a:endParaRPr lang="en-US" dirty="0"/>
          </a:p>
          <a:p>
            <a:r>
              <a:rPr lang="en-US" dirty="0" smtClean="0"/>
              <a:t>As a result there are a number of useful properties that are returned when you query the document:</a:t>
            </a:r>
          </a:p>
          <a:p>
            <a:pPr lvl="1"/>
            <a:r>
              <a:rPr lang="en-US" dirty="0" err="1" smtClean="0"/>
              <a:t>nodeType</a:t>
            </a:r>
            <a:r>
              <a:rPr lang="en-US" dirty="0" smtClean="0"/>
              <a:t> (enumeration)</a:t>
            </a:r>
          </a:p>
          <a:p>
            <a:pPr lvl="2"/>
            <a:r>
              <a:rPr lang="en-US" dirty="0" smtClean="0"/>
              <a:t>1 = Element, 2 attribute, 3 = text, .. </a:t>
            </a:r>
          </a:p>
          <a:p>
            <a:pPr lvl="1"/>
            <a:r>
              <a:rPr lang="en-US" dirty="0" err="1" smtClean="0"/>
              <a:t>nodeName</a:t>
            </a:r>
            <a:r>
              <a:rPr lang="en-US" dirty="0" smtClean="0"/>
              <a:t> – returns the tag name for a given element (div, p, etc.. )</a:t>
            </a:r>
          </a:p>
          <a:p>
            <a:pPr lvl="1"/>
            <a:r>
              <a:rPr lang="en-US" dirty="0" err="1" smtClean="0"/>
              <a:t>nodeValue</a:t>
            </a:r>
            <a:r>
              <a:rPr lang="en-US" dirty="0" smtClean="0"/>
              <a:t> – returns the content inside of a given element</a:t>
            </a:r>
            <a:endParaRPr lang="en-US" dirty="0"/>
          </a:p>
        </p:txBody>
      </p:sp>
    </p:spTree>
    <p:extLst>
      <p:ext uri="{BB962C8B-B14F-4D97-AF65-F5344CB8AC3E}">
        <p14:creationId xmlns:p14="http://schemas.microsoft.com/office/powerpoint/2010/main" val="191415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DOM</a:t>
            </a:r>
            <a:endParaRPr lang="en-US" dirty="0"/>
          </a:p>
        </p:txBody>
      </p:sp>
      <p:sp>
        <p:nvSpPr>
          <p:cNvPr id="3" name="Content Placeholder 2"/>
          <p:cNvSpPr>
            <a:spLocks noGrp="1"/>
          </p:cNvSpPr>
          <p:nvPr>
            <p:ph idx="1"/>
          </p:nvPr>
        </p:nvSpPr>
        <p:spPr/>
        <p:txBody>
          <a:bodyPr/>
          <a:lstStyle/>
          <a:p>
            <a:r>
              <a:rPr lang="en-US" dirty="0" smtClean="0"/>
              <a:t>You can also move forward and backwards through the DOM because XML and by extension HTML has a parent/child node relationship.</a:t>
            </a:r>
          </a:p>
          <a:p>
            <a:endParaRPr lang="en-US" dirty="0"/>
          </a:p>
          <a:p>
            <a:r>
              <a:rPr lang="en-US" dirty="0" smtClean="0"/>
              <a:t>As a result there are a number of convince methods available to navigate the document</a:t>
            </a:r>
          </a:p>
          <a:p>
            <a:pPr lvl="1"/>
            <a:r>
              <a:rPr lang="en-US" dirty="0" err="1" smtClean="0"/>
              <a:t>parentNode</a:t>
            </a:r>
            <a:r>
              <a:rPr lang="en-US" dirty="0" smtClean="0"/>
              <a:t> – Reference to the current Node’s parent</a:t>
            </a:r>
          </a:p>
          <a:p>
            <a:pPr lvl="1"/>
            <a:r>
              <a:rPr lang="en-US" dirty="0" err="1" smtClean="0"/>
              <a:t>childNodes</a:t>
            </a:r>
            <a:r>
              <a:rPr lang="en-US" dirty="0"/>
              <a:t> </a:t>
            </a:r>
            <a:r>
              <a:rPr lang="en-US" dirty="0" smtClean="0"/>
              <a:t>– Reference to the collection of children nodes</a:t>
            </a:r>
          </a:p>
          <a:p>
            <a:pPr lvl="2"/>
            <a:r>
              <a:rPr lang="en-US" dirty="0" err="1" smtClean="0"/>
              <a:t>firstChild</a:t>
            </a:r>
            <a:r>
              <a:rPr lang="en-US" dirty="0" smtClean="0"/>
              <a:t> (first node in the collection), </a:t>
            </a:r>
            <a:r>
              <a:rPr lang="en-US" dirty="0" err="1" smtClean="0"/>
              <a:t>lastChild</a:t>
            </a:r>
            <a:r>
              <a:rPr lang="en-US" dirty="0" smtClean="0"/>
              <a:t> (last node in the collection)</a:t>
            </a:r>
          </a:p>
          <a:p>
            <a:pPr lvl="1"/>
            <a:r>
              <a:rPr lang="en-US" dirty="0" err="1" smtClean="0"/>
              <a:t>previousSibling</a:t>
            </a:r>
            <a:r>
              <a:rPr lang="en-US" dirty="0" smtClean="0"/>
              <a:t>/</a:t>
            </a:r>
            <a:r>
              <a:rPr lang="en-US" dirty="0" err="1" smtClean="0"/>
              <a:t>nextSibling</a:t>
            </a:r>
            <a:r>
              <a:rPr lang="en-US" dirty="0" smtClean="0"/>
              <a:t> – returns the current nodes previous (back </a:t>
            </a:r>
            <a:r>
              <a:rPr lang="en-US" dirty="0" err="1" smtClean="0"/>
              <a:t>i</a:t>
            </a:r>
            <a:r>
              <a:rPr lang="en-US" dirty="0" smtClean="0"/>
              <a:t>  – 1) and next (forward </a:t>
            </a:r>
            <a:r>
              <a:rPr lang="en-US" dirty="0" err="1" smtClean="0"/>
              <a:t>i</a:t>
            </a:r>
            <a:r>
              <a:rPr lang="en-US" dirty="0" smtClean="0"/>
              <a:t> + 1) sibling </a:t>
            </a:r>
          </a:p>
          <a:p>
            <a:pPr lvl="1"/>
            <a:r>
              <a:rPr lang="en-US" dirty="0" smtClean="0"/>
              <a:t>attributes – A collection that has all of the node key-value </a:t>
            </a:r>
            <a:r>
              <a:rPr lang="en-US" dirty="0" smtClean="0"/>
              <a:t>pairs</a:t>
            </a:r>
          </a:p>
          <a:p>
            <a:r>
              <a:rPr lang="en-US" dirty="0">
                <a:hlinkClick r:id="rId2"/>
              </a:rPr>
              <a:t>http://localhost:7080/JavaScript/Samples/DOM</a:t>
            </a:r>
            <a:r>
              <a:rPr lang="en-US" dirty="0" smtClean="0">
                <a:hlinkClick r:id="rId2"/>
              </a:rPr>
              <a:t>/</a:t>
            </a:r>
            <a:endParaRPr lang="en-US" dirty="0" smtClean="0"/>
          </a:p>
        </p:txBody>
      </p:sp>
    </p:spTree>
    <p:extLst>
      <p:ext uri="{BB962C8B-B14F-4D97-AF65-F5344CB8AC3E}">
        <p14:creationId xmlns:p14="http://schemas.microsoft.com/office/powerpoint/2010/main" val="1948173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nodes</a:t>
            </a:r>
            <a:endParaRPr lang="en-US" dirty="0"/>
          </a:p>
        </p:txBody>
      </p:sp>
      <p:sp>
        <p:nvSpPr>
          <p:cNvPr id="3" name="Content Placeholder 2"/>
          <p:cNvSpPr>
            <a:spLocks noGrp="1"/>
          </p:cNvSpPr>
          <p:nvPr>
            <p:ph idx="1"/>
          </p:nvPr>
        </p:nvSpPr>
        <p:spPr/>
        <p:txBody>
          <a:bodyPr/>
          <a:lstStyle/>
          <a:p>
            <a:r>
              <a:rPr lang="en-US" dirty="0" smtClean="0"/>
              <a:t>There are a couple of standard way to look up nodes that are present in the document. </a:t>
            </a:r>
          </a:p>
          <a:p>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239403"/>
              </p:ext>
            </p:extLst>
          </p:nvPr>
        </p:nvGraphicFramePr>
        <p:xfrm>
          <a:off x="1579880" y="2548466"/>
          <a:ext cx="9093200" cy="2021840"/>
        </p:xfrm>
        <a:graphic>
          <a:graphicData uri="http://schemas.openxmlformats.org/drawingml/2006/table">
            <a:tbl>
              <a:tblPr firstRow="1" bandRow="1">
                <a:tableStyleId>{5C22544A-7EE6-4342-B048-85BDC9FD1C3A}</a:tableStyleId>
              </a:tblPr>
              <a:tblGrid>
                <a:gridCol w="3464560"/>
                <a:gridCol w="562864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getElementById</a:t>
                      </a:r>
                      <a:r>
                        <a:rPr lang="en-US" dirty="0" smtClean="0"/>
                        <a:t>(&lt;id</a:t>
                      </a:r>
                      <a:r>
                        <a:rPr lang="en-US" baseline="0" dirty="0" smtClean="0"/>
                        <a:t> value&gt;)</a:t>
                      </a:r>
                      <a:endParaRPr lang="en-US" dirty="0"/>
                    </a:p>
                  </a:txBody>
                  <a:tcPr/>
                </a:tc>
                <a:tc>
                  <a:txBody>
                    <a:bodyPr/>
                    <a:lstStyle/>
                    <a:p>
                      <a:r>
                        <a:rPr lang="en-US" dirty="0" smtClean="0"/>
                        <a:t>Will search the</a:t>
                      </a:r>
                      <a:r>
                        <a:rPr lang="en-US" baseline="0" dirty="0" smtClean="0"/>
                        <a:t> document for elements where the attribute value of ID matches, Returns one</a:t>
                      </a:r>
                    </a:p>
                  </a:txBody>
                  <a:tcPr/>
                </a:tc>
              </a:tr>
              <a:tr h="370840">
                <a:tc>
                  <a:txBody>
                    <a:bodyPr/>
                    <a:lstStyle/>
                    <a:p>
                      <a:r>
                        <a:rPr lang="en-US" dirty="0" err="1" smtClean="0"/>
                        <a:t>getElementsByTag</a:t>
                      </a:r>
                      <a:r>
                        <a:rPr lang="en-US" dirty="0" smtClean="0"/>
                        <a:t>(&lt;tag</a:t>
                      </a:r>
                      <a:r>
                        <a:rPr lang="en-US" baseline="0" dirty="0" smtClean="0"/>
                        <a:t> name&gt;) </a:t>
                      </a:r>
                      <a:endParaRPr lang="en-US" dirty="0"/>
                    </a:p>
                  </a:txBody>
                  <a:tcPr/>
                </a:tc>
                <a:tc>
                  <a:txBody>
                    <a:bodyPr/>
                    <a:lstStyle/>
                    <a:p>
                      <a:r>
                        <a:rPr lang="en-US" baseline="0" dirty="0" smtClean="0"/>
                        <a:t>Will search the document for all elements matching the given tag name (DIV, P), Returns an array</a:t>
                      </a:r>
                    </a:p>
                  </a:txBody>
                  <a:tcPr/>
                </a:tc>
              </a:tr>
              <a:tr h="370840">
                <a:tc>
                  <a:txBody>
                    <a:bodyPr/>
                    <a:lstStyle/>
                    <a:p>
                      <a:r>
                        <a:rPr lang="en-US" dirty="0" err="1" smtClean="0"/>
                        <a:t>getAttributeByNode</a:t>
                      </a:r>
                      <a:r>
                        <a:rPr lang="en-US" dirty="0" smtClean="0"/>
                        <a:t>(&lt;</a:t>
                      </a:r>
                      <a:r>
                        <a:rPr lang="en-US" baseline="0" dirty="0" smtClean="0"/>
                        <a:t> </a:t>
                      </a:r>
                      <a:r>
                        <a:rPr lang="en-US" baseline="0" dirty="0" err="1" smtClean="0"/>
                        <a:t>attr</a:t>
                      </a:r>
                      <a:r>
                        <a:rPr lang="en-US" baseline="0" dirty="0" smtClean="0"/>
                        <a:t> name&gt;)</a:t>
                      </a:r>
                      <a:endParaRPr lang="en-US" dirty="0"/>
                    </a:p>
                  </a:txBody>
                  <a:tcPr/>
                </a:tc>
                <a:tc>
                  <a:txBody>
                    <a:bodyPr/>
                    <a:lstStyle/>
                    <a:p>
                      <a:r>
                        <a:rPr lang="en-US" baseline="0" dirty="0" smtClean="0"/>
                        <a:t>Will return a given attribute by name, Returns One</a:t>
                      </a:r>
                    </a:p>
                  </a:txBody>
                  <a:tcPr/>
                </a:tc>
              </a:tr>
            </a:tbl>
          </a:graphicData>
        </a:graphic>
      </p:graphicFrame>
    </p:spTree>
    <p:extLst>
      <p:ext uri="{BB962C8B-B14F-4D97-AF65-F5344CB8AC3E}">
        <p14:creationId xmlns:p14="http://schemas.microsoft.com/office/powerpoint/2010/main" val="618265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Nodes</a:t>
            </a:r>
            <a:endParaRPr lang="en-US" dirty="0"/>
          </a:p>
        </p:txBody>
      </p:sp>
      <p:sp>
        <p:nvSpPr>
          <p:cNvPr id="3" name="Content Placeholder 2"/>
          <p:cNvSpPr>
            <a:spLocks noGrp="1"/>
          </p:cNvSpPr>
          <p:nvPr>
            <p:ph idx="1"/>
          </p:nvPr>
        </p:nvSpPr>
        <p:spPr/>
        <p:txBody>
          <a:bodyPr/>
          <a:lstStyle/>
          <a:p>
            <a:r>
              <a:rPr lang="en-US" dirty="0" smtClean="0"/>
              <a:t>We also have a way to create new nodes so that we can add additional elements to our document. We can do so by using the following</a:t>
            </a:r>
          </a:p>
          <a:p>
            <a:endParaRPr lang="en-US" dirty="0"/>
          </a:p>
          <a:p>
            <a:endParaRPr lang="en-US" dirty="0" smtClean="0"/>
          </a:p>
          <a:p>
            <a:endParaRPr lang="en-US" dirty="0"/>
          </a:p>
          <a:p>
            <a:endParaRPr lang="en-US" dirty="0" smtClean="0"/>
          </a:p>
          <a:p>
            <a:r>
              <a:rPr lang="en-US" dirty="0" smtClean="0"/>
              <a:t>All nodes are purely represented in memory until they are added to the DOM. So, you won’t see them rendered to your browser until they are place inside of your </a:t>
            </a:r>
            <a:r>
              <a:rPr lang="en-US" dirty="0" smtClean="0"/>
              <a:t>Hierarchy.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8979003"/>
              </p:ext>
            </p:extLst>
          </p:nvPr>
        </p:nvGraphicFramePr>
        <p:xfrm>
          <a:off x="1579880" y="2731346"/>
          <a:ext cx="9093200" cy="1483360"/>
        </p:xfrm>
        <a:graphic>
          <a:graphicData uri="http://schemas.openxmlformats.org/drawingml/2006/table">
            <a:tbl>
              <a:tblPr firstRow="1" bandRow="1">
                <a:tableStyleId>{5C22544A-7EE6-4342-B048-85BDC9FD1C3A}</a:tableStyleId>
              </a:tblPr>
              <a:tblGrid>
                <a:gridCol w="3357880"/>
                <a:gridCol w="5735320"/>
              </a:tblGrid>
              <a:tr h="370840">
                <a:tc>
                  <a:txBody>
                    <a:bodyPr/>
                    <a:lstStyle/>
                    <a:p>
                      <a:endParaRPr lang="en-US" dirty="0"/>
                    </a:p>
                  </a:txBody>
                  <a:tcPr/>
                </a:tc>
                <a:tc>
                  <a:txBody>
                    <a:bodyPr/>
                    <a:lstStyle/>
                    <a:p>
                      <a:endParaRPr lang="en-US" dirty="0"/>
                    </a:p>
                  </a:txBody>
                  <a:tcPr/>
                </a:tc>
              </a:tr>
              <a:tr h="370840">
                <a:tc>
                  <a:txBody>
                    <a:bodyPr/>
                    <a:lstStyle/>
                    <a:p>
                      <a:r>
                        <a:rPr lang="en-US" dirty="0" err="1" smtClean="0"/>
                        <a:t>createElement</a:t>
                      </a:r>
                      <a:r>
                        <a:rPr lang="en-US" dirty="0" smtClean="0"/>
                        <a:t>(&lt;tag</a:t>
                      </a:r>
                      <a:r>
                        <a:rPr lang="en-US" baseline="0" dirty="0" smtClean="0"/>
                        <a:t> name&gt;)</a:t>
                      </a:r>
                      <a:endParaRPr lang="en-US" dirty="0"/>
                    </a:p>
                  </a:txBody>
                  <a:tcPr/>
                </a:tc>
                <a:tc>
                  <a:txBody>
                    <a:bodyPr/>
                    <a:lstStyle/>
                    <a:p>
                      <a:r>
                        <a:rPr lang="en-US" dirty="0" smtClean="0"/>
                        <a:t>Will create</a:t>
                      </a:r>
                      <a:r>
                        <a:rPr lang="en-US" baseline="0" dirty="0" smtClean="0"/>
                        <a:t> an element for a given tag name</a:t>
                      </a:r>
                      <a:endParaRPr lang="en-US" dirty="0"/>
                    </a:p>
                  </a:txBody>
                  <a:tcPr/>
                </a:tc>
              </a:tr>
              <a:tr h="370840">
                <a:tc>
                  <a:txBody>
                    <a:bodyPr/>
                    <a:lstStyle/>
                    <a:p>
                      <a:r>
                        <a:rPr lang="en-US" dirty="0" err="1" smtClean="0"/>
                        <a:t>createTextNode</a:t>
                      </a:r>
                      <a:r>
                        <a:rPr lang="en-US" dirty="0" smtClean="0"/>
                        <a:t>(&lt;text&gt;)</a:t>
                      </a:r>
                      <a:endParaRPr lang="en-US" dirty="0"/>
                    </a:p>
                  </a:txBody>
                  <a:tcPr/>
                </a:tc>
                <a:tc>
                  <a:txBody>
                    <a:bodyPr/>
                    <a:lstStyle/>
                    <a:p>
                      <a:r>
                        <a:rPr lang="en-US" dirty="0" smtClean="0"/>
                        <a:t>Will generate a new node with the content of the given text</a:t>
                      </a:r>
                      <a:endParaRPr lang="en-US" dirty="0"/>
                    </a:p>
                  </a:txBody>
                  <a:tcPr/>
                </a:tc>
              </a:tr>
              <a:tr h="370840">
                <a:tc>
                  <a:txBody>
                    <a:bodyPr/>
                    <a:lstStyle/>
                    <a:p>
                      <a:r>
                        <a:rPr lang="en-US" dirty="0" err="1" smtClean="0"/>
                        <a:t>createAttribute</a:t>
                      </a:r>
                      <a:r>
                        <a:rPr lang="en-US" dirty="0" smtClean="0"/>
                        <a:t>(&lt;</a:t>
                      </a:r>
                      <a:r>
                        <a:rPr lang="en-US" dirty="0" err="1" smtClean="0"/>
                        <a:t>attr</a:t>
                      </a:r>
                      <a:r>
                        <a:rPr lang="en-US" baseline="0" dirty="0" smtClean="0"/>
                        <a:t> name&gt;)</a:t>
                      </a:r>
                      <a:endParaRPr lang="en-US" dirty="0"/>
                    </a:p>
                  </a:txBody>
                  <a:tcPr/>
                </a:tc>
                <a:tc>
                  <a:txBody>
                    <a:bodyPr/>
                    <a:lstStyle/>
                    <a:p>
                      <a:r>
                        <a:rPr lang="en-US" dirty="0" smtClean="0"/>
                        <a:t>Will create a new attribute for the given name</a:t>
                      </a:r>
                      <a:endParaRPr lang="en-US" dirty="0"/>
                    </a:p>
                  </a:txBody>
                  <a:tcPr/>
                </a:tc>
              </a:tr>
            </a:tbl>
          </a:graphicData>
        </a:graphic>
      </p:graphicFrame>
    </p:spTree>
    <p:extLst>
      <p:ext uri="{BB962C8B-B14F-4D97-AF65-F5344CB8AC3E}">
        <p14:creationId xmlns:p14="http://schemas.microsoft.com/office/powerpoint/2010/main" val="1651858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3" name="Content Placeholder 2"/>
          <p:cNvSpPr>
            <a:spLocks noGrp="1"/>
          </p:cNvSpPr>
          <p:nvPr>
            <p:ph idx="1"/>
          </p:nvPr>
        </p:nvSpPr>
        <p:spPr/>
        <p:txBody>
          <a:bodyPr/>
          <a:lstStyle/>
          <a:p>
            <a:r>
              <a:rPr lang="en-US" dirty="0" smtClean="0"/>
              <a:t>There are a couple of methods that are available to us so that we can add elements to the DOM once we’ve successfully created them </a:t>
            </a:r>
          </a:p>
          <a:p>
            <a:pPr lvl="1"/>
            <a:r>
              <a:rPr lang="en-US" b="1" dirty="0" err="1" smtClean="0"/>
              <a:t>appendChild</a:t>
            </a:r>
            <a:r>
              <a:rPr lang="en-US" b="1" dirty="0" smtClean="0"/>
              <a:t>(node)</a:t>
            </a:r>
            <a:r>
              <a:rPr lang="en-US" dirty="0" smtClean="0"/>
              <a:t> – will append a node to the end of the </a:t>
            </a:r>
            <a:r>
              <a:rPr lang="en-US" dirty="0" err="1" smtClean="0"/>
              <a:t>childNodes</a:t>
            </a:r>
            <a:r>
              <a:rPr lang="en-US" dirty="0" smtClean="0"/>
              <a:t> for a given node</a:t>
            </a:r>
          </a:p>
          <a:p>
            <a:pPr lvl="1"/>
            <a:r>
              <a:rPr lang="en-US" b="1" dirty="0" err="1" smtClean="0"/>
              <a:t>insertBefore</a:t>
            </a:r>
            <a:r>
              <a:rPr lang="en-US" b="1" dirty="0" smtClean="0"/>
              <a:t>(node) – </a:t>
            </a:r>
            <a:r>
              <a:rPr lang="en-US" dirty="0" smtClean="0"/>
              <a:t>will insert a node before the current node in the parent node’s collection</a:t>
            </a:r>
          </a:p>
          <a:p>
            <a:pPr lvl="1"/>
            <a:r>
              <a:rPr lang="en-US" b="1" dirty="0" err="1" smtClean="0"/>
              <a:t>replaceChild</a:t>
            </a:r>
            <a:r>
              <a:rPr lang="en-US" b="1" dirty="0" smtClean="0"/>
              <a:t>(new, old) – </a:t>
            </a:r>
            <a:r>
              <a:rPr lang="en-US" dirty="0" smtClean="0"/>
              <a:t>Will replace a newly created/edited node with a previous node at the same position</a:t>
            </a:r>
          </a:p>
          <a:p>
            <a:pPr lvl="1"/>
            <a:endParaRPr lang="en-US" b="1" dirty="0"/>
          </a:p>
        </p:txBody>
      </p:sp>
    </p:spTree>
    <p:extLst>
      <p:ext uri="{BB962C8B-B14F-4D97-AF65-F5344CB8AC3E}">
        <p14:creationId xmlns:p14="http://schemas.microsoft.com/office/powerpoint/2010/main" val="400246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Nodes</a:t>
            </a:r>
            <a:endParaRPr lang="en-US" dirty="0"/>
          </a:p>
        </p:txBody>
      </p:sp>
      <p:sp>
        <p:nvSpPr>
          <p:cNvPr id="3" name="Content Placeholder 2"/>
          <p:cNvSpPr>
            <a:spLocks noGrp="1"/>
          </p:cNvSpPr>
          <p:nvPr>
            <p:ph idx="1"/>
          </p:nvPr>
        </p:nvSpPr>
        <p:spPr/>
        <p:txBody>
          <a:bodyPr/>
          <a:lstStyle/>
          <a:p>
            <a:r>
              <a:rPr lang="en-US" dirty="0" smtClean="0"/>
              <a:t>Similarly to adding nodes to the collection you can also remove nodes from the DOM so that they are cleared from the user’s view</a:t>
            </a:r>
          </a:p>
          <a:p>
            <a:pPr lvl="1"/>
            <a:r>
              <a:rPr lang="en-US" b="1" dirty="0" err="1" smtClean="0"/>
              <a:t>removeChild</a:t>
            </a:r>
            <a:r>
              <a:rPr lang="en-US" b="1" dirty="0" smtClean="0"/>
              <a:t>(node)</a:t>
            </a:r>
            <a:r>
              <a:rPr lang="en-US" dirty="0" smtClean="0"/>
              <a:t> – which will remove a given node from its parent</a:t>
            </a:r>
          </a:p>
          <a:p>
            <a:pPr lvl="1"/>
            <a:r>
              <a:rPr lang="en-US" b="1" dirty="0" err="1" smtClean="0"/>
              <a:t>removeAttributeNode</a:t>
            </a:r>
            <a:r>
              <a:rPr lang="en-US" b="1" dirty="0" smtClean="0"/>
              <a:t>(node) – </a:t>
            </a:r>
            <a:r>
              <a:rPr lang="en-US" dirty="0" smtClean="0"/>
              <a:t>Which will remove a given attribute from an element</a:t>
            </a:r>
            <a:endParaRPr lang="en-US" b="1" dirty="0" smtClean="0"/>
          </a:p>
          <a:p>
            <a:endParaRPr lang="en-US" dirty="0" smtClean="0"/>
          </a:p>
          <a:p>
            <a:pPr lvl="1"/>
            <a:endParaRPr lang="en-US" dirty="0"/>
          </a:p>
        </p:txBody>
      </p:sp>
    </p:spTree>
    <p:extLst>
      <p:ext uri="{BB962C8B-B14F-4D97-AF65-F5344CB8AC3E}">
        <p14:creationId xmlns:p14="http://schemas.microsoft.com/office/powerpoint/2010/main" val="58816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052099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DOM’s by Browser</a:t>
            </a:r>
            <a:endParaRPr lang="en-US" dirty="0"/>
          </a:p>
        </p:txBody>
      </p:sp>
      <p:sp>
        <p:nvSpPr>
          <p:cNvPr id="3" name="Content Placeholder 2"/>
          <p:cNvSpPr>
            <a:spLocks noGrp="1"/>
          </p:cNvSpPr>
          <p:nvPr>
            <p:ph idx="1"/>
          </p:nvPr>
        </p:nvSpPr>
        <p:spPr/>
        <p:txBody>
          <a:bodyPr/>
          <a:lstStyle/>
          <a:p>
            <a:r>
              <a:rPr lang="en-US" dirty="0" smtClean="0"/>
              <a:t>The Document Object Model implementation varies from browser to browser because each browser has it’s own implementation of how the tree should be parsed into an object. </a:t>
            </a:r>
          </a:p>
          <a:p>
            <a:r>
              <a:rPr lang="en-US" dirty="0" smtClean="0"/>
              <a:t>The most notable difference is Firefox’s (</a:t>
            </a:r>
            <a:r>
              <a:rPr lang="en-US" dirty="0" err="1" smtClean="0"/>
              <a:t>Mozillia’s</a:t>
            </a:r>
            <a:r>
              <a:rPr lang="en-US" dirty="0" smtClean="0"/>
              <a:t>) handing of spaces, tabs, and new lines</a:t>
            </a:r>
          </a:p>
          <a:p>
            <a:r>
              <a:rPr lang="en-US" dirty="0" smtClean="0"/>
              <a:t>In Firefox each of these are interpreted as text nodes that are available for you to manipulate from JavaScript (should you choose)</a:t>
            </a:r>
          </a:p>
          <a:p>
            <a:r>
              <a:rPr lang="en-US" dirty="0" smtClean="0"/>
              <a:t>Where as Internet Explorer ignores these characters. </a:t>
            </a:r>
            <a:endParaRPr lang="en-US" dirty="0"/>
          </a:p>
          <a:p>
            <a:r>
              <a:rPr lang="en-US" dirty="0" smtClean="0"/>
              <a:t>So Firefox may report that a single node has 7 children whereas Internet Explorer may say the same node only has 3 children. </a:t>
            </a:r>
          </a:p>
          <a:p>
            <a:pPr lvl="1"/>
            <a:r>
              <a:rPr lang="en-US" dirty="0" smtClean="0"/>
              <a:t>You will need to take steps from within your JavaScript to correct this problem.</a:t>
            </a:r>
            <a:endParaRPr lang="en-US" dirty="0"/>
          </a:p>
        </p:txBody>
      </p:sp>
    </p:spTree>
    <p:extLst>
      <p:ext uri="{BB962C8B-B14F-4D97-AF65-F5344CB8AC3E}">
        <p14:creationId xmlns:p14="http://schemas.microsoft.com/office/powerpoint/2010/main" val="475724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Events</a:t>
            </a:r>
            <a:endParaRPr lang="en-US" dirty="0"/>
          </a:p>
        </p:txBody>
      </p:sp>
      <p:sp>
        <p:nvSpPr>
          <p:cNvPr id="3" name="Content Placeholder 2"/>
          <p:cNvSpPr>
            <a:spLocks noGrp="1"/>
          </p:cNvSpPr>
          <p:nvPr>
            <p:ph idx="1"/>
          </p:nvPr>
        </p:nvSpPr>
        <p:spPr/>
        <p:txBody>
          <a:bodyPr/>
          <a:lstStyle/>
          <a:p>
            <a:r>
              <a:rPr lang="en-US" dirty="0" smtClean="0"/>
              <a:t>Now that we understand how to manipulate our Document Object Model (DOM) we are likely going to want to understand how we can respond when certain client actions are executed (click, hover, focus</a:t>
            </a:r>
            <a:r>
              <a:rPr lang="is-IS" dirty="0" smtClean="0"/>
              <a:t>… )</a:t>
            </a:r>
          </a:p>
          <a:p>
            <a:endParaRPr lang="is-IS" dirty="0"/>
          </a:p>
          <a:p>
            <a:r>
              <a:rPr lang="is-IS" dirty="0" smtClean="0"/>
              <a:t>Using JavaScript we have a couple of different ways to accomplish this. </a:t>
            </a:r>
          </a:p>
          <a:p>
            <a:pPr lvl="1"/>
            <a:r>
              <a:rPr lang="is-IS" dirty="0" smtClean="0"/>
              <a:t>Using tag based event handlers</a:t>
            </a:r>
          </a:p>
          <a:p>
            <a:pPr lvl="1"/>
            <a:r>
              <a:rPr lang="is-IS" dirty="0" smtClean="0"/>
              <a:t>Using code based event handlers</a:t>
            </a:r>
          </a:p>
          <a:p>
            <a:pPr lvl="1"/>
            <a:endParaRPr lang="is-IS" dirty="0"/>
          </a:p>
          <a:p>
            <a:r>
              <a:rPr lang="is-IS" dirty="0" smtClean="0"/>
              <a:t>We’re going to explore both</a:t>
            </a:r>
            <a:endParaRPr lang="en-US" dirty="0"/>
          </a:p>
        </p:txBody>
      </p:sp>
    </p:spTree>
    <p:extLst>
      <p:ext uri="{BB962C8B-B14F-4D97-AF65-F5344CB8AC3E}">
        <p14:creationId xmlns:p14="http://schemas.microsoft.com/office/powerpoint/2010/main" val="441122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Based Handlers</a:t>
            </a:r>
            <a:endParaRPr lang="en-US" dirty="0"/>
          </a:p>
        </p:txBody>
      </p:sp>
      <p:sp>
        <p:nvSpPr>
          <p:cNvPr id="3" name="Content Placeholder 2"/>
          <p:cNvSpPr>
            <a:spLocks noGrp="1"/>
          </p:cNvSpPr>
          <p:nvPr>
            <p:ph idx="1"/>
          </p:nvPr>
        </p:nvSpPr>
        <p:spPr/>
        <p:txBody>
          <a:bodyPr/>
          <a:lstStyle/>
          <a:p>
            <a:r>
              <a:rPr lang="en-US" dirty="0" smtClean="0"/>
              <a:t>Tag based handlers are the more common form of event response in JavaScript. </a:t>
            </a:r>
          </a:p>
          <a:p>
            <a:r>
              <a:rPr lang="en-US" dirty="0" smtClean="0"/>
              <a:t>In order to leverage it you simply add the event that you are looking to respond to in your HTML as an attribute ex </a:t>
            </a:r>
            <a:r>
              <a:rPr lang="en-US" b="1" dirty="0" smtClean="0"/>
              <a:t>&lt;div id=“container” </a:t>
            </a:r>
            <a:r>
              <a:rPr lang="en-US" b="1" dirty="0" err="1" smtClean="0"/>
              <a:t>onclick</a:t>
            </a:r>
            <a:r>
              <a:rPr lang="en-US" b="1" dirty="0" smtClean="0"/>
              <a:t>=“</a:t>
            </a:r>
            <a:r>
              <a:rPr lang="is-IS" b="1" dirty="0" smtClean="0"/>
              <a:t>…” /&gt; </a:t>
            </a:r>
            <a:r>
              <a:rPr lang="is-IS" dirty="0" smtClean="0"/>
              <a:t>and you set the value of the attribute to the name of the function you’d like to invoke</a:t>
            </a:r>
          </a:p>
          <a:p>
            <a:r>
              <a:rPr lang="en-US" dirty="0" smtClean="0"/>
              <a:t>Below are some examples of handlers</a:t>
            </a:r>
          </a:p>
          <a:p>
            <a:pPr lvl="1"/>
            <a:r>
              <a:rPr lang="en-US" dirty="0" err="1" smtClean="0"/>
              <a:t>onclick</a:t>
            </a:r>
            <a:endParaRPr lang="en-US" dirty="0"/>
          </a:p>
          <a:p>
            <a:pPr lvl="1"/>
            <a:r>
              <a:rPr lang="en-US" dirty="0" err="1" smtClean="0"/>
              <a:t>onchange</a:t>
            </a:r>
            <a:endParaRPr lang="en-US" dirty="0" smtClean="0"/>
          </a:p>
          <a:p>
            <a:pPr lvl="1"/>
            <a:r>
              <a:rPr lang="is-IS" dirty="0" smtClean="0"/>
              <a:t>onfocus</a:t>
            </a:r>
          </a:p>
          <a:p>
            <a:pPr lvl="1"/>
            <a:r>
              <a:rPr lang="is-IS" dirty="0" smtClean="0"/>
              <a:t>onblur</a:t>
            </a:r>
          </a:p>
          <a:p>
            <a:pPr lvl="1"/>
            <a:endParaRPr lang="is-IS" dirty="0" smtClean="0"/>
          </a:p>
          <a:p>
            <a:r>
              <a:rPr lang="is-IS" dirty="0" smtClean="0"/>
              <a:t>You can check the W3C standards site for a complete list of all of the handlers available to you</a:t>
            </a:r>
            <a:endParaRPr lang="is-IS" dirty="0"/>
          </a:p>
        </p:txBody>
      </p:sp>
    </p:spTree>
    <p:extLst>
      <p:ext uri="{BB962C8B-B14F-4D97-AF65-F5344CB8AC3E}">
        <p14:creationId xmlns:p14="http://schemas.microsoft.com/office/powerpoint/2010/main" val="96455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Code-Based Handlers</a:t>
            </a:r>
            <a:endParaRPr lang="en-US" dirty="0"/>
          </a:p>
        </p:txBody>
      </p:sp>
      <p:sp>
        <p:nvSpPr>
          <p:cNvPr id="3" name="Content Placeholder 2"/>
          <p:cNvSpPr>
            <a:spLocks noGrp="1"/>
          </p:cNvSpPr>
          <p:nvPr>
            <p:ph idx="1"/>
          </p:nvPr>
        </p:nvSpPr>
        <p:spPr/>
        <p:txBody>
          <a:bodyPr/>
          <a:lstStyle/>
          <a:p>
            <a:r>
              <a:rPr lang="en-US" dirty="0" smtClean="0"/>
              <a:t>If you’d prefer to keep your markup isolated from your JavaScript you can implement each of your handlers programmatically through your code. </a:t>
            </a:r>
          </a:p>
          <a:p>
            <a:r>
              <a:rPr lang="en-US" dirty="0" smtClean="0"/>
              <a:t>You’ll do so by accessing properties available on elements within your DOM rather than attributes associated within your HTML</a:t>
            </a:r>
          </a:p>
          <a:p>
            <a:r>
              <a:rPr lang="en-US" dirty="0" smtClean="0"/>
              <a:t>So supposing that you have an input button with id of </a:t>
            </a:r>
            <a:r>
              <a:rPr lang="en-US" b="1" dirty="0" err="1" smtClean="0"/>
              <a:t>myButton</a:t>
            </a:r>
            <a:r>
              <a:rPr lang="en-US" dirty="0" smtClean="0"/>
              <a:t>; you would attach an </a:t>
            </a:r>
            <a:r>
              <a:rPr lang="en-US" dirty="0" err="1" smtClean="0"/>
              <a:t>onclick</a:t>
            </a:r>
            <a:r>
              <a:rPr lang="en-US" dirty="0" smtClean="0"/>
              <a:t> event as follows:</a:t>
            </a:r>
          </a:p>
          <a:p>
            <a:endParaRPr lang="en-US" dirty="0" smtClean="0"/>
          </a:p>
          <a:p>
            <a:pPr marL="292608" lvl="1" indent="0">
              <a:buNone/>
            </a:pPr>
            <a:r>
              <a:rPr lang="en-US" b="1" dirty="0" err="1" smtClean="0"/>
              <a:t>var</a:t>
            </a:r>
            <a:r>
              <a:rPr lang="en-US" b="1" dirty="0" smtClean="0"/>
              <a:t> </a:t>
            </a:r>
            <a:r>
              <a:rPr lang="en-US" b="1" dirty="0" err="1" smtClean="0"/>
              <a:t>btn</a:t>
            </a:r>
            <a:r>
              <a:rPr lang="en-US" b="1" dirty="0" smtClean="0"/>
              <a:t> = </a:t>
            </a:r>
            <a:r>
              <a:rPr lang="en-US" b="1" dirty="0" err="1" smtClean="0"/>
              <a:t>document.getElementById</a:t>
            </a:r>
            <a:r>
              <a:rPr lang="en-US" b="1" dirty="0" smtClean="0"/>
              <a:t>(“</a:t>
            </a:r>
            <a:r>
              <a:rPr lang="en-US" b="1" dirty="0" err="1" smtClean="0"/>
              <a:t>myButton</a:t>
            </a:r>
            <a:r>
              <a:rPr lang="en-US" b="1" dirty="0" smtClean="0"/>
              <a:t>”);</a:t>
            </a:r>
          </a:p>
          <a:p>
            <a:pPr marL="292608" lvl="1" indent="0">
              <a:buNone/>
            </a:pPr>
            <a:r>
              <a:rPr lang="en-US" b="1" dirty="0" err="1" smtClean="0"/>
              <a:t>btn.onclick</a:t>
            </a:r>
            <a:r>
              <a:rPr lang="en-US" b="1" dirty="0" smtClean="0"/>
              <a:t> = function() { alert(”Button was clicked”); </a:t>
            </a:r>
            <a:r>
              <a:rPr lang="en-US" b="1" dirty="0" smtClean="0"/>
              <a:t>}</a:t>
            </a:r>
          </a:p>
          <a:p>
            <a:pPr marL="292608" lvl="1" indent="0">
              <a:buNone/>
            </a:pPr>
            <a:endParaRPr lang="en-US" dirty="0" smtClean="0">
              <a:hlinkClick r:id="rId3"/>
            </a:endParaRPr>
          </a:p>
          <a:p>
            <a:pPr marL="292608" lvl="1" indent="0">
              <a:buNone/>
            </a:pPr>
            <a:r>
              <a:rPr lang="en-US" dirty="0" smtClean="0">
                <a:hlinkClick r:id="rId3"/>
              </a:rPr>
              <a:t>http</a:t>
            </a:r>
            <a:r>
              <a:rPr lang="en-US" dirty="0">
                <a:hlinkClick r:id="rId3"/>
              </a:rPr>
              <a:t>://localhost:7080/JavaScript/Samples/DOM</a:t>
            </a:r>
            <a:r>
              <a:rPr lang="en-US" dirty="0" smtClean="0">
                <a:hlinkClick r:id="rId3"/>
              </a:rPr>
              <a:t>/</a:t>
            </a:r>
            <a:endParaRPr lang="en-US" dirty="0" smtClean="0"/>
          </a:p>
          <a:p>
            <a:pPr marL="292608" lvl="1" indent="0">
              <a:buNone/>
            </a:pPr>
            <a:endParaRPr lang="en-US" b="1" dirty="0"/>
          </a:p>
        </p:txBody>
      </p:sp>
    </p:spTree>
    <p:extLst>
      <p:ext uri="{BB962C8B-B14F-4D97-AF65-F5344CB8AC3E}">
        <p14:creationId xmlns:p14="http://schemas.microsoft.com/office/powerpoint/2010/main" val="1897814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5370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564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r>
              <a:rPr lang="en-US" dirty="0" smtClean="0"/>
              <a:t>In introduction of the </a:t>
            </a:r>
            <a:r>
              <a:rPr lang="en-US" dirty="0" err="1" smtClean="0"/>
              <a:t>XMLHttpRequest</a:t>
            </a:r>
            <a:r>
              <a:rPr lang="en-US" dirty="0" smtClean="0"/>
              <a:t> object has made it possible to make calls post page load back to the server</a:t>
            </a:r>
          </a:p>
          <a:p>
            <a:r>
              <a:rPr lang="en-US" dirty="0" smtClean="0"/>
              <a:t>This has enabled both a richer client experience and faster load times because page loads have been made significantly leaner. </a:t>
            </a:r>
            <a:endParaRPr lang="en-US" dirty="0"/>
          </a:p>
          <a:p>
            <a:r>
              <a:rPr lang="en-US" dirty="0" smtClean="0"/>
              <a:t>Ajax stands for Asynchronous  JavaScript and XML; despite the naming they do not need to be asynchronous and do not have to involve XML (JSON Is actually way more common)</a:t>
            </a:r>
          </a:p>
          <a:p>
            <a:r>
              <a:rPr lang="en-US" dirty="0" smtClean="0"/>
              <a:t>Each browser maintains its own implementation of the </a:t>
            </a:r>
            <a:r>
              <a:rPr lang="en-US" dirty="0" err="1" smtClean="0"/>
              <a:t>XMLHttpRequest</a:t>
            </a:r>
            <a:r>
              <a:rPr lang="en-US" dirty="0" smtClean="0"/>
              <a:t> object so defining them will vary from browser to browser</a:t>
            </a:r>
          </a:p>
          <a:p>
            <a:pPr lvl="1"/>
            <a:r>
              <a:rPr lang="en-US" dirty="0" smtClean="0"/>
              <a:t>In IE 6 and earlier this object was created as an ActiveX component. Since IE 7 it has been refactored to be a native constructor function (like all other browsers)</a:t>
            </a:r>
          </a:p>
        </p:txBody>
      </p:sp>
    </p:spTree>
    <p:extLst>
      <p:ext uri="{BB962C8B-B14F-4D97-AF65-F5344CB8AC3E}">
        <p14:creationId xmlns:p14="http://schemas.microsoft.com/office/powerpoint/2010/main" val="6435010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XMLHttpRequest</a:t>
            </a:r>
            <a:endParaRPr lang="en-US" dirty="0"/>
          </a:p>
        </p:txBody>
      </p:sp>
      <p:sp>
        <p:nvSpPr>
          <p:cNvPr id="3" name="Content Placeholder 2"/>
          <p:cNvSpPr>
            <a:spLocks noGrp="1"/>
          </p:cNvSpPr>
          <p:nvPr>
            <p:ph idx="1"/>
          </p:nvPr>
        </p:nvSpPr>
        <p:spPr/>
        <p:txBody>
          <a:bodyPr/>
          <a:lstStyle/>
          <a:p>
            <a:r>
              <a:rPr lang="en-US" dirty="0" smtClean="0"/>
              <a:t>Once created the </a:t>
            </a:r>
            <a:r>
              <a:rPr lang="en-US" dirty="0" err="1" smtClean="0"/>
              <a:t>XMLHTTPRequest</a:t>
            </a:r>
            <a:r>
              <a:rPr lang="en-US" dirty="0" smtClean="0"/>
              <a:t> object follows a fairly standard set of steps</a:t>
            </a:r>
          </a:p>
          <a:p>
            <a:pPr lvl="1"/>
            <a:r>
              <a:rPr lang="en-US" dirty="0" smtClean="0"/>
              <a:t>First we want to initialize the request</a:t>
            </a:r>
          </a:p>
          <a:p>
            <a:pPr lvl="2"/>
            <a:r>
              <a:rPr lang="en-US" dirty="0" smtClean="0"/>
              <a:t>Provide the URL, Method, any relevant data</a:t>
            </a:r>
          </a:p>
          <a:p>
            <a:pPr lvl="1"/>
            <a:r>
              <a:rPr lang="en-US" dirty="0" smtClean="0"/>
              <a:t>Second we want to issue a callback function to deal with the response when it returns</a:t>
            </a:r>
          </a:p>
          <a:p>
            <a:pPr lvl="1"/>
            <a:r>
              <a:rPr lang="en-US" dirty="0" smtClean="0"/>
              <a:t>Last we want to listen for the response and return to execute the callback function if the the response was returned without error.</a:t>
            </a:r>
            <a:endParaRPr lang="en-US" dirty="0"/>
          </a:p>
        </p:txBody>
      </p:sp>
    </p:spTree>
    <p:extLst>
      <p:ext uri="{BB962C8B-B14F-4D97-AF65-F5344CB8AC3E}">
        <p14:creationId xmlns:p14="http://schemas.microsoft.com/office/powerpoint/2010/main" val="1261466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Formats</a:t>
            </a:r>
            <a:endParaRPr lang="en-US" dirty="0"/>
          </a:p>
        </p:txBody>
      </p:sp>
      <p:sp>
        <p:nvSpPr>
          <p:cNvPr id="3" name="Content Placeholder 2"/>
          <p:cNvSpPr>
            <a:spLocks noGrp="1"/>
          </p:cNvSpPr>
          <p:nvPr>
            <p:ph idx="1"/>
          </p:nvPr>
        </p:nvSpPr>
        <p:spPr/>
        <p:txBody>
          <a:bodyPr>
            <a:normAutofit lnSpcReduction="10000"/>
          </a:bodyPr>
          <a:lstStyle/>
          <a:p>
            <a:r>
              <a:rPr lang="en-US" dirty="0" smtClean="0"/>
              <a:t>Responses from the server can be a number of different formats (It’s not limited to just XML). </a:t>
            </a:r>
          </a:p>
          <a:p>
            <a:pPr lvl="1"/>
            <a:r>
              <a:rPr lang="en-US" dirty="0" smtClean="0"/>
              <a:t>JavaScript Object Notation (JSON)</a:t>
            </a:r>
          </a:p>
          <a:p>
            <a:pPr lvl="1"/>
            <a:r>
              <a:rPr lang="en-US" dirty="0" smtClean="0"/>
              <a:t>Delimited text</a:t>
            </a:r>
          </a:p>
          <a:p>
            <a:pPr lvl="1"/>
            <a:r>
              <a:rPr lang="en-US" dirty="0" smtClean="0"/>
              <a:t>Plain-Text</a:t>
            </a:r>
          </a:p>
          <a:p>
            <a:pPr lvl="1"/>
            <a:r>
              <a:rPr lang="en-US" dirty="0" smtClean="0"/>
              <a:t>HTML</a:t>
            </a:r>
          </a:p>
          <a:p>
            <a:pPr lvl="1"/>
            <a:r>
              <a:rPr lang="en-US" dirty="0" smtClean="0"/>
              <a:t>XML</a:t>
            </a:r>
          </a:p>
          <a:p>
            <a:pPr lvl="2"/>
            <a:r>
              <a:rPr lang="en-US" dirty="0" smtClean="0"/>
              <a:t>In the event it is returned as XML the xml is parsed and set on the response object’s </a:t>
            </a:r>
            <a:r>
              <a:rPr lang="en-US" dirty="0" err="1" smtClean="0"/>
              <a:t>responseXML</a:t>
            </a:r>
            <a:r>
              <a:rPr lang="en-US" dirty="0" smtClean="0"/>
              <a:t> property </a:t>
            </a:r>
          </a:p>
          <a:p>
            <a:r>
              <a:rPr lang="en-US" dirty="0" smtClean="0"/>
              <a:t>Aside from XML all other formats are returned as a string that you would then need to take action on parsing appropriately in your callback handler.</a:t>
            </a:r>
          </a:p>
          <a:p>
            <a:r>
              <a:rPr lang="en-US" dirty="0" smtClean="0"/>
              <a:t>Due to the light format and support for structure JSON has become the preferred request/response formats used in many cases</a:t>
            </a:r>
            <a:r>
              <a:rPr lang="en-US" dirty="0" smtClean="0"/>
              <a:t>.</a:t>
            </a:r>
            <a:endParaRPr lang="en-US" dirty="0" smtClean="0">
              <a:hlinkClick r:id="rId2"/>
            </a:endParaRPr>
          </a:p>
          <a:p>
            <a:r>
              <a:rPr lang="en-US" dirty="0" smtClean="0">
                <a:hlinkClick r:id="rId2"/>
              </a:rPr>
              <a:t>http</a:t>
            </a:r>
            <a:r>
              <a:rPr lang="en-US" dirty="0">
                <a:hlinkClick r:id="rId2"/>
              </a:rPr>
              <a:t>://localhost:7080/JavaScript/Samples/Ajax</a:t>
            </a:r>
            <a:r>
              <a:rPr lang="en-US" dirty="0" smtClean="0">
                <a:hlinkClick r:id="rId2"/>
              </a:rPr>
              <a:t>/</a:t>
            </a:r>
            <a:endParaRPr lang="en-US" dirty="0" smtClean="0"/>
          </a:p>
        </p:txBody>
      </p:sp>
    </p:spTree>
    <p:extLst>
      <p:ext uri="{BB962C8B-B14F-4D97-AF65-F5344CB8AC3E}">
        <p14:creationId xmlns:p14="http://schemas.microsoft.com/office/powerpoint/2010/main" val="1742017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Lets take a minute and look more closely at functions.</a:t>
            </a:r>
          </a:p>
          <a:p>
            <a:r>
              <a:rPr lang="en-US" dirty="0" smtClean="0"/>
              <a:t>Remember that we are able to define our own functions inside of JavaScript and as a result the following things should be considered:</a:t>
            </a:r>
          </a:p>
          <a:p>
            <a:pPr lvl="1"/>
            <a:r>
              <a:rPr lang="en-US" dirty="0" smtClean="0"/>
              <a:t>Variables declared in the function are in the scope of only that function</a:t>
            </a:r>
          </a:p>
          <a:p>
            <a:pPr lvl="1"/>
            <a:r>
              <a:rPr lang="en-US" dirty="0" smtClean="0"/>
              <a:t>Functions support the passing of arguments to do additional processing </a:t>
            </a:r>
          </a:p>
          <a:p>
            <a:pPr lvl="1"/>
            <a:endParaRPr lang="en-US" dirty="0" smtClean="0"/>
          </a:p>
        </p:txBody>
      </p:sp>
    </p:spTree>
    <p:extLst>
      <p:ext uri="{BB962C8B-B14F-4D97-AF65-F5344CB8AC3E}">
        <p14:creationId xmlns:p14="http://schemas.microsoft.com/office/powerpoint/2010/main" val="105558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(or set-path-x86.cmd if 32 bit)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a:t>
            </a:r>
            <a:r>
              <a:rPr lang="en-US" dirty="0" smtClean="0">
                <a:hlinkClick r:id="rId2"/>
              </a:rPr>
              <a:t>localhost:7080</a:t>
            </a:r>
            <a:r>
              <a:rPr lang="en-US" dirty="0" smtClean="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019358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Arguments</a:t>
            </a:r>
            <a:endParaRPr lang="en-US" dirty="0"/>
          </a:p>
        </p:txBody>
      </p:sp>
      <p:sp>
        <p:nvSpPr>
          <p:cNvPr id="3" name="Content Placeholder 2"/>
          <p:cNvSpPr>
            <a:spLocks noGrp="1"/>
          </p:cNvSpPr>
          <p:nvPr>
            <p:ph idx="1"/>
          </p:nvPr>
        </p:nvSpPr>
        <p:spPr/>
        <p:txBody>
          <a:bodyPr/>
          <a:lstStyle/>
          <a:p>
            <a:r>
              <a:rPr lang="en-US" dirty="0" smtClean="0"/>
              <a:t>Arguments that are passed into the function are specified as part of the function signature. These variables are automatically scoped to the function</a:t>
            </a:r>
          </a:p>
          <a:p>
            <a:r>
              <a:rPr lang="en-US" dirty="0" smtClean="0"/>
              <a:t>Even though the arguments are part of the function signature you don’t need to pass all of arguments to the function when it is invoked. </a:t>
            </a:r>
          </a:p>
          <a:p>
            <a:r>
              <a:rPr lang="en-US" dirty="0" smtClean="0"/>
              <a:t>Passing fewer values than what the function expects will result in the remaining values being set to undefined. </a:t>
            </a:r>
          </a:p>
          <a:p>
            <a:pPr lvl="1"/>
            <a:r>
              <a:rPr lang="en-US" dirty="0" smtClean="0"/>
              <a:t>NOTE: If you suspect that your function arguments will be optional you are going to want to handle these by providing defaults in your function </a:t>
            </a:r>
          </a:p>
        </p:txBody>
      </p:sp>
    </p:spTree>
    <p:extLst>
      <p:ext uri="{BB962C8B-B14F-4D97-AF65-F5344CB8AC3E}">
        <p14:creationId xmlns:p14="http://schemas.microsoft.com/office/powerpoint/2010/main" val="1048373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Cleaner Optional Argument Handling</a:t>
            </a:r>
            <a:endParaRPr lang="en-US" dirty="0"/>
          </a:p>
        </p:txBody>
      </p:sp>
      <p:sp>
        <p:nvSpPr>
          <p:cNvPr id="3" name="Content Placeholder 2"/>
          <p:cNvSpPr>
            <a:spLocks noGrp="1"/>
          </p:cNvSpPr>
          <p:nvPr>
            <p:ph idx="1"/>
          </p:nvPr>
        </p:nvSpPr>
        <p:spPr/>
        <p:txBody>
          <a:bodyPr/>
          <a:lstStyle/>
          <a:p>
            <a:r>
              <a:rPr lang="en-US" dirty="0" smtClean="0"/>
              <a:t>So what if in your function you want to support optional arguments and you’d like to make it so that you can skip some of the arguments and define others?</a:t>
            </a:r>
          </a:p>
          <a:p>
            <a:r>
              <a:rPr lang="en-US" dirty="0" smtClean="0"/>
              <a:t>Unfortunately, you would need to pass undefined into the arguments that you don’t want to set</a:t>
            </a:r>
          </a:p>
          <a:p>
            <a:r>
              <a:rPr lang="en-US" dirty="0" smtClean="0"/>
              <a:t>You can; however, change your function to take a complex object with the optional arguments so that your required calls are always present and your complex object maintains the optional arguments. </a:t>
            </a:r>
            <a:endParaRPr lang="en-US" dirty="0"/>
          </a:p>
          <a:p>
            <a:r>
              <a:rPr lang="en-US" dirty="0" smtClean="0"/>
              <a:t>This makes for a cleaner and easier to read setup</a:t>
            </a:r>
            <a:endParaRPr lang="en-US" dirty="0"/>
          </a:p>
        </p:txBody>
      </p:sp>
    </p:spTree>
    <p:extLst>
      <p:ext uri="{BB962C8B-B14F-4D97-AF65-F5344CB8AC3E}">
        <p14:creationId xmlns:p14="http://schemas.microsoft.com/office/powerpoint/2010/main" val="2053988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idx="1"/>
          </p:nvPr>
        </p:nvSpPr>
        <p:spPr/>
        <p:txBody>
          <a:bodyPr/>
          <a:lstStyle/>
          <a:p>
            <a:r>
              <a:rPr lang="en-US" dirty="0" smtClean="0"/>
              <a:t>Functions generally have to have a </a:t>
            </a:r>
            <a:r>
              <a:rPr lang="en-US" dirty="0" smtClean="0"/>
              <a:t>name; </a:t>
            </a:r>
            <a:r>
              <a:rPr lang="en-US" dirty="0" smtClean="0"/>
              <a:t>however, they are not required to have one</a:t>
            </a:r>
          </a:p>
          <a:p>
            <a:r>
              <a:rPr lang="en-US" dirty="0" smtClean="0"/>
              <a:t>JavaScript supports anonymous (or lambda) functions which are defined as, essentially, functions with no name in its signature.</a:t>
            </a:r>
            <a:endParaRPr lang="en-US" dirty="0"/>
          </a:p>
          <a:p>
            <a:r>
              <a:rPr lang="en-US" dirty="0" smtClean="0"/>
              <a:t>Since these functions have no name they are generally assigned to a variable, event listener or returned as a result of another function. Otherwise they aren’t very useful</a:t>
            </a:r>
          </a:p>
          <a:p>
            <a:r>
              <a:rPr lang="en-US" dirty="0" smtClean="0"/>
              <a:t>What do you mean set to a variable !?! </a:t>
            </a:r>
          </a:p>
          <a:p>
            <a:pPr lvl="1"/>
            <a:r>
              <a:rPr lang="en-US" dirty="0" smtClean="0"/>
              <a:t>JavaScript functions are represented as objects, as such, they can do and be shared just like objects can.</a:t>
            </a:r>
            <a:endParaRPr lang="en-US" dirty="0"/>
          </a:p>
          <a:p>
            <a:r>
              <a:rPr lang="en-US" dirty="0" smtClean="0"/>
              <a:t>There is even a constructor available for building Anonymous functions</a:t>
            </a:r>
          </a:p>
          <a:p>
            <a:pPr lvl="1"/>
            <a:r>
              <a:rPr lang="en-US" b="1" dirty="0" err="1" smtClean="0"/>
              <a:t>var</a:t>
            </a:r>
            <a:r>
              <a:rPr lang="en-US" b="1" dirty="0" smtClean="0"/>
              <a:t> increment = new Function(“I”, “return </a:t>
            </a:r>
            <a:r>
              <a:rPr lang="en-US" b="1" dirty="0" err="1" smtClean="0"/>
              <a:t>i</a:t>
            </a:r>
            <a:r>
              <a:rPr lang="en-US" b="1" dirty="0" smtClean="0"/>
              <a:t>++;”);</a:t>
            </a:r>
            <a:endParaRPr lang="en-US" dirty="0" smtClean="0"/>
          </a:p>
          <a:p>
            <a:pPr lvl="2"/>
            <a:r>
              <a:rPr lang="en-US" dirty="0" smtClean="0"/>
              <a:t>Given that this uses </a:t>
            </a:r>
            <a:r>
              <a:rPr lang="en-US" dirty="0" err="1" smtClean="0"/>
              <a:t>JavaScripts</a:t>
            </a:r>
            <a:r>
              <a:rPr lang="en-US" dirty="0" smtClean="0"/>
              <a:t> </a:t>
            </a:r>
            <a:r>
              <a:rPr lang="en-US" dirty="0" err="1" smtClean="0"/>
              <a:t>eval</a:t>
            </a:r>
            <a:r>
              <a:rPr lang="en-US" dirty="0" smtClean="0"/>
              <a:t>() it is not recommended that you use this constructor</a:t>
            </a:r>
          </a:p>
        </p:txBody>
      </p:sp>
    </p:spTree>
    <p:extLst>
      <p:ext uri="{BB962C8B-B14F-4D97-AF65-F5344CB8AC3E}">
        <p14:creationId xmlns:p14="http://schemas.microsoft.com/office/powerpoint/2010/main" val="33763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Another interesting aspect of JavaScript functions is that they can be returned as results from a parent function.</a:t>
            </a:r>
          </a:p>
          <a:p>
            <a:r>
              <a:rPr lang="en-US" dirty="0" smtClean="0"/>
              <a:t>Given this</a:t>
            </a:r>
            <a:r>
              <a:rPr lang="is-IS" dirty="0" smtClean="0"/>
              <a:t>… The inner function will always have access to the outer functions state and scope. This notation is called a </a:t>
            </a:r>
            <a:r>
              <a:rPr lang="is-IS" b="1" dirty="0" smtClean="0"/>
              <a:t>closure</a:t>
            </a:r>
            <a:endParaRPr lang="is-IS" dirty="0" smtClean="0"/>
          </a:p>
          <a:p>
            <a:pPr lvl="1"/>
            <a:r>
              <a:rPr lang="is-IS" dirty="0" smtClean="0"/>
              <a:t>A closure function will still have access to the outer functions state even after the outer function has completed </a:t>
            </a:r>
          </a:p>
          <a:p>
            <a:r>
              <a:rPr lang="is-IS" dirty="0" smtClean="0"/>
              <a:t>Closures can provide tremendous flexibility in your code. It introduces the possibility of public vs private state within your objects. </a:t>
            </a:r>
          </a:p>
          <a:p>
            <a:r>
              <a:rPr lang="is-IS" dirty="0" smtClean="0"/>
              <a:t>The only downside is that closures must keep the state of their enclosing operation to work so this will require additional memory </a:t>
            </a:r>
            <a:endParaRPr lang="is-IS" dirty="0" smtClean="0"/>
          </a:p>
          <a:p>
            <a:r>
              <a:rPr lang="en-US" dirty="0">
                <a:hlinkClick r:id="rId2"/>
              </a:rPr>
              <a:t>http://localhost:7080/JavaScript/Samples/Closures</a:t>
            </a:r>
            <a:r>
              <a:rPr lang="en-US" dirty="0" smtClean="0">
                <a:hlinkClick r:id="rId2"/>
              </a:rPr>
              <a:t>/</a:t>
            </a:r>
            <a:endParaRPr lang="en-US" dirty="0" smtClean="0"/>
          </a:p>
          <a:p>
            <a:endParaRPr lang="is-IS" dirty="0"/>
          </a:p>
        </p:txBody>
      </p:sp>
    </p:spTree>
    <p:extLst>
      <p:ext uri="{BB962C8B-B14F-4D97-AF65-F5344CB8AC3E}">
        <p14:creationId xmlns:p14="http://schemas.microsoft.com/office/powerpoint/2010/main" val="1811857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OO</a:t>
            </a:r>
            <a:endParaRPr lang="en-US" dirty="0"/>
          </a:p>
        </p:txBody>
      </p:sp>
      <p:sp>
        <p:nvSpPr>
          <p:cNvPr id="3" name="Content Placeholder 2"/>
          <p:cNvSpPr>
            <a:spLocks noGrp="1"/>
          </p:cNvSpPr>
          <p:nvPr>
            <p:ph idx="1"/>
          </p:nvPr>
        </p:nvSpPr>
        <p:spPr/>
        <p:txBody>
          <a:bodyPr/>
          <a:lstStyle/>
          <a:p>
            <a:r>
              <a:rPr lang="en-US" dirty="0" smtClean="0"/>
              <a:t>So far we’ve seen objects that are native to JavaScript which have been useful; however, it is probable that you will want to define your own objects</a:t>
            </a:r>
          </a:p>
          <a:p>
            <a:r>
              <a:rPr lang="en-US" dirty="0" smtClean="0"/>
              <a:t>Just like you would expect in any other language; JavaScript supports the ability to define classes which would serve as templates for particular instances</a:t>
            </a:r>
          </a:p>
          <a:p>
            <a:r>
              <a:rPr lang="en-US" dirty="0" smtClean="0"/>
              <a:t>Every object we define has available to it the prototype property which we can use to define further properties and methods for a given class </a:t>
            </a:r>
            <a:endParaRPr lang="en-US" dirty="0"/>
          </a:p>
        </p:txBody>
      </p:sp>
    </p:spTree>
    <p:extLst>
      <p:ext uri="{BB962C8B-B14F-4D97-AF65-F5344CB8AC3E}">
        <p14:creationId xmlns:p14="http://schemas.microsoft.com/office/powerpoint/2010/main" val="781620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define your class one of two ways. </a:t>
            </a:r>
          </a:p>
          <a:p>
            <a:r>
              <a:rPr lang="en-US" dirty="0" smtClean="0"/>
              <a:t>You can create a new Object() and then dynamically set properties and methods to the object that you have created</a:t>
            </a:r>
          </a:p>
          <a:p>
            <a:pPr lvl="1"/>
            <a:r>
              <a:rPr lang="en-US" dirty="0" smtClean="0"/>
              <a:t>This would generate more or less a runtime definition of the objet</a:t>
            </a:r>
          </a:p>
          <a:p>
            <a:r>
              <a:rPr lang="en-US" dirty="0" smtClean="0"/>
              <a:t>OR you can define a function to act as your objects constructor. Suppose you want to create a Car object. You would define the constructor as follows:</a:t>
            </a:r>
          </a:p>
          <a:p>
            <a:pPr marL="292608" lvl="1" indent="0">
              <a:buNone/>
            </a:pPr>
            <a:r>
              <a:rPr lang="en-US" b="1" dirty="0" smtClean="0"/>
              <a:t>function Car(make, model, year) {</a:t>
            </a:r>
          </a:p>
          <a:p>
            <a:pPr marL="292608" lvl="1" indent="0">
              <a:buNone/>
            </a:pPr>
            <a:r>
              <a:rPr lang="en-US" b="1" dirty="0" smtClean="0"/>
              <a:t>	</a:t>
            </a:r>
            <a:r>
              <a:rPr lang="en-US" b="1" dirty="0" err="1" smtClean="0"/>
              <a:t>this.make</a:t>
            </a:r>
            <a:r>
              <a:rPr lang="en-US" b="1" dirty="0" smtClean="0"/>
              <a:t> = make ? make : “Unknown”;</a:t>
            </a:r>
          </a:p>
          <a:p>
            <a:pPr marL="292608" lvl="1" indent="0">
              <a:buNone/>
            </a:pPr>
            <a:r>
              <a:rPr lang="en-US" b="1" dirty="0"/>
              <a:t>	</a:t>
            </a:r>
            <a:r>
              <a:rPr lang="en-US" b="1" dirty="0" err="1" smtClean="0"/>
              <a:t>this.model</a:t>
            </a:r>
            <a:r>
              <a:rPr lang="en-US" b="1" dirty="0" smtClean="0"/>
              <a:t> = model ? model : “Unknown”;</a:t>
            </a:r>
          </a:p>
          <a:p>
            <a:pPr marL="292608" lvl="1" indent="0">
              <a:buNone/>
            </a:pPr>
            <a:r>
              <a:rPr lang="en-US" b="1" dirty="0"/>
              <a:t>	</a:t>
            </a:r>
            <a:r>
              <a:rPr lang="en-US" b="1" dirty="0" err="1" smtClean="0"/>
              <a:t>this.year</a:t>
            </a:r>
            <a:r>
              <a:rPr lang="en-US" b="1" dirty="0" smtClean="0"/>
              <a:t> = year ? year : 2013;</a:t>
            </a:r>
          </a:p>
          <a:p>
            <a:pPr marL="292608" lvl="1" indent="0">
              <a:buNone/>
            </a:pPr>
            <a:r>
              <a:rPr lang="en-US" b="1" dirty="0" smtClean="0"/>
              <a:t>}</a:t>
            </a:r>
            <a:endParaRPr lang="en-US" dirty="0"/>
          </a:p>
          <a:p>
            <a:r>
              <a:rPr lang="en-US" dirty="0" smtClean="0"/>
              <a:t>Then to instantiate this you would merely say </a:t>
            </a:r>
            <a:r>
              <a:rPr lang="en-US" b="1" dirty="0" err="1" smtClean="0"/>
              <a:t>var</a:t>
            </a:r>
            <a:r>
              <a:rPr lang="en-US" b="1" dirty="0" smtClean="0"/>
              <a:t> car = new Car();</a:t>
            </a:r>
            <a:endParaRPr lang="en-US" dirty="0"/>
          </a:p>
        </p:txBody>
      </p:sp>
    </p:spTree>
    <p:extLst>
      <p:ext uri="{BB962C8B-B14F-4D97-AF65-F5344CB8AC3E}">
        <p14:creationId xmlns:p14="http://schemas.microsoft.com/office/powerpoint/2010/main" val="398887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lstStyle/>
          <a:p>
            <a:r>
              <a:rPr lang="en-US" dirty="0" smtClean="0"/>
              <a:t>Supposing we’ve created a bunch of instances of Car (from the last slide) and now we’d like to extend the object definition to include some additional functionality.</a:t>
            </a:r>
          </a:p>
          <a:p>
            <a:r>
              <a:rPr lang="en-US" dirty="0" smtClean="0"/>
              <a:t>Using the prototype keyword we can dynamically defined additional functions or methods that we’d like to have available on an object</a:t>
            </a:r>
          </a:p>
          <a:p>
            <a:pPr lvl="1"/>
            <a:r>
              <a:rPr lang="en-US" dirty="0" smtClean="0"/>
              <a:t>This even makes this new method or function available to existing objects so that we wouldn’t have to go through and define the new property or method on those objects.</a:t>
            </a:r>
            <a:endParaRPr lang="en-US" dirty="0"/>
          </a:p>
          <a:p>
            <a:r>
              <a:rPr lang="en-US" dirty="0" smtClean="0"/>
              <a:t>You can even use the prototype keyword to extend JavaScript’s build in objects. </a:t>
            </a:r>
          </a:p>
          <a:p>
            <a:pPr lvl="1"/>
            <a:r>
              <a:rPr lang="en-US" b="1" dirty="0" smtClean="0"/>
              <a:t>NOTE:</a:t>
            </a:r>
            <a:r>
              <a:rPr lang="en-US" dirty="0" smtClean="0"/>
              <a:t> if you are going to do this you should be very familiar with how the object works because you don’t want to accidentally break a built in object</a:t>
            </a:r>
            <a:endParaRPr lang="en-US" b="1" dirty="0"/>
          </a:p>
        </p:txBody>
      </p:sp>
    </p:spTree>
    <p:extLst>
      <p:ext uri="{BB962C8B-B14F-4D97-AF65-F5344CB8AC3E}">
        <p14:creationId xmlns:p14="http://schemas.microsoft.com/office/powerpoint/2010/main" val="34318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for Inheritance</a:t>
            </a:r>
            <a:endParaRPr lang="en-US" dirty="0"/>
          </a:p>
        </p:txBody>
      </p:sp>
      <p:sp>
        <p:nvSpPr>
          <p:cNvPr id="3" name="Content Placeholder 2"/>
          <p:cNvSpPr>
            <a:spLocks noGrp="1"/>
          </p:cNvSpPr>
          <p:nvPr>
            <p:ph idx="1"/>
          </p:nvPr>
        </p:nvSpPr>
        <p:spPr/>
        <p:txBody>
          <a:bodyPr/>
          <a:lstStyle/>
          <a:p>
            <a:r>
              <a:rPr lang="en-US" dirty="0" smtClean="0"/>
              <a:t>Prototyping enables JavaScript to provide an inheritance like trait between objects. </a:t>
            </a:r>
          </a:p>
          <a:p>
            <a:r>
              <a:rPr lang="en-US" dirty="0" smtClean="0"/>
              <a:t>When a property is accessed from a given object JavaScript first checks to see if the property exist as a property of the object. If it does not then it will check the prototype of the object to see if it has the requested properties</a:t>
            </a:r>
          </a:p>
          <a:p>
            <a:r>
              <a:rPr lang="en-US" dirty="0" smtClean="0"/>
              <a:t>Conversely, when you go to write the value of a property for a given object JavaScript will not use the prototype object. If it did you would be changing the value of the property for every instance of the object</a:t>
            </a:r>
            <a:endParaRPr lang="en-US" dirty="0"/>
          </a:p>
          <a:p>
            <a:r>
              <a:rPr lang="en-US" dirty="0" smtClean="0"/>
              <a:t>This is because prototypes are shared across all instances rather than single instances</a:t>
            </a:r>
          </a:p>
          <a:p>
            <a:r>
              <a:rPr lang="en-US" dirty="0" smtClean="0"/>
              <a:t>All of this in mind, while JavaScript does a great job emulating inheritance, it is not an actual class based object oriented language like Java/C# or other strongly typed </a:t>
            </a:r>
            <a:r>
              <a:rPr lang="en-US" dirty="0" smtClean="0"/>
              <a:t>languages</a:t>
            </a:r>
          </a:p>
          <a:p>
            <a:r>
              <a:rPr lang="en-US" dirty="0">
                <a:hlinkClick r:id="rId2"/>
              </a:rPr>
              <a:t>http://localhost:7080/JavaScript/Samples/OO</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24911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556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564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a:t>
            </a:r>
            <a:r>
              <a:rPr lang="en-US" dirty="0" smtClean="0">
                <a:hlinkClick r:id="rId2"/>
              </a:rPr>
              <a:t>localhost:7080</a:t>
            </a:r>
            <a:r>
              <a:rPr lang="en-US" dirty="0" smtClean="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8874087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3730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JQuery</a:t>
            </a:r>
            <a:endParaRPr lang="en-US" dirty="0"/>
          </a:p>
        </p:txBody>
      </p:sp>
      <p:sp>
        <p:nvSpPr>
          <p:cNvPr id="3" name="Content Placeholder 2"/>
          <p:cNvSpPr>
            <a:spLocks noGrp="1"/>
          </p:cNvSpPr>
          <p:nvPr>
            <p:ph idx="1"/>
          </p:nvPr>
        </p:nvSpPr>
        <p:spPr/>
        <p:txBody>
          <a:bodyPr/>
          <a:lstStyle/>
          <a:p>
            <a:r>
              <a:rPr lang="en-US" dirty="0" smtClean="0"/>
              <a:t>JQuery works to abstract away the differences between the </a:t>
            </a:r>
            <a:r>
              <a:rPr lang="en-US" dirty="0" err="1" smtClean="0"/>
              <a:t>javascript</a:t>
            </a:r>
            <a:r>
              <a:rPr lang="en-US" dirty="0" smtClean="0"/>
              <a:t> interpreters that are embedded in each browser. So that your JavaScript code can literally and seamless execute in any browser </a:t>
            </a:r>
          </a:p>
          <a:p>
            <a:r>
              <a:rPr lang="en-US" dirty="0" smtClean="0"/>
              <a:t>Past that it makes interacting with the DOM simple and straight forward and enables you to do complex operations with ease. </a:t>
            </a:r>
          </a:p>
          <a:p>
            <a:pPr lvl="1"/>
            <a:r>
              <a:rPr lang="en-US" dirty="0" smtClean="0"/>
              <a:t>Select documents can be done by ID, Tags, CSS class, and other selectors</a:t>
            </a:r>
          </a:p>
          <a:p>
            <a:pPr lvl="1"/>
            <a:r>
              <a:rPr lang="en-US" dirty="0" smtClean="0"/>
              <a:t>Mass updates of elements at the same time as opposed to having to do it repeatedly </a:t>
            </a:r>
          </a:p>
          <a:p>
            <a:pPr lvl="1"/>
            <a:r>
              <a:rPr lang="en-US" dirty="0" smtClean="0"/>
              <a:t>Chaining enables you to manipulate several different properties of a DOM element in one transaction</a:t>
            </a:r>
          </a:p>
          <a:p>
            <a:pPr lvl="1"/>
            <a:r>
              <a:rPr lang="en-US" dirty="0" smtClean="0"/>
              <a:t>Extensibility.. Has support for a vast network of plugins</a:t>
            </a:r>
            <a:endParaRPr lang="en-US" dirty="0"/>
          </a:p>
        </p:txBody>
      </p:sp>
    </p:spTree>
    <p:extLst>
      <p:ext uri="{BB962C8B-B14F-4D97-AF65-F5344CB8AC3E}">
        <p14:creationId xmlns:p14="http://schemas.microsoft.com/office/powerpoint/2010/main" val="15614516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Before you start to use JQuery you are going to need to include as a reference in each page/project.</a:t>
            </a:r>
            <a:endParaRPr lang="en-US" dirty="0"/>
          </a:p>
          <a:p>
            <a:r>
              <a:rPr lang="en-US" dirty="0" smtClean="0"/>
              <a:t>You can </a:t>
            </a:r>
            <a:r>
              <a:rPr lang="en-US" dirty="0"/>
              <a:t>obtain a copy from </a:t>
            </a:r>
            <a:r>
              <a:rPr lang="en-US" dirty="0">
                <a:hlinkClick r:id="rId2"/>
              </a:rPr>
              <a:t>https://jquery.com/download</a:t>
            </a:r>
            <a:r>
              <a:rPr lang="en-US" dirty="0" smtClean="0">
                <a:hlinkClick r:id="rId2"/>
              </a:rPr>
              <a:t>/</a:t>
            </a:r>
            <a:endParaRPr lang="en-US" dirty="0" smtClean="0"/>
          </a:p>
          <a:p>
            <a:r>
              <a:rPr lang="en-US" dirty="0" smtClean="0"/>
              <a:t>Or, alternatively, you can reference it from either JQuery’s CDN or </a:t>
            </a:r>
            <a:r>
              <a:rPr lang="en-US" dirty="0" err="1" smtClean="0"/>
              <a:t>GoogleAPIs</a:t>
            </a:r>
            <a:endParaRPr lang="en-US" dirty="0" smtClean="0"/>
          </a:p>
          <a:p>
            <a:pPr lvl="1"/>
            <a:r>
              <a:rPr lang="en-US" dirty="0" smtClean="0"/>
              <a:t>Note: When including the reference from a CDN you need to make sure that where the client </a:t>
            </a:r>
            <a:r>
              <a:rPr lang="en-US" dirty="0" err="1" smtClean="0"/>
              <a:t>brower</a:t>
            </a:r>
            <a:r>
              <a:rPr lang="en-US" dirty="0" smtClean="0"/>
              <a:t> runs will be able to download sources from the internet. Sometimes Firewalls prevent this</a:t>
            </a:r>
          </a:p>
          <a:p>
            <a:pPr lvl="1"/>
            <a:endParaRPr lang="en-US" dirty="0"/>
          </a:p>
          <a:p>
            <a:r>
              <a:rPr lang="en-US" dirty="0" smtClean="0"/>
              <a:t>For this course we will be focused on JQuery 1.12.1</a:t>
            </a:r>
          </a:p>
          <a:p>
            <a:endParaRPr lang="en-US" dirty="0"/>
          </a:p>
        </p:txBody>
      </p:sp>
    </p:spTree>
    <p:extLst>
      <p:ext uri="{BB962C8B-B14F-4D97-AF65-F5344CB8AC3E}">
        <p14:creationId xmlns:p14="http://schemas.microsoft.com/office/powerpoint/2010/main" val="20270861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Namespace</a:t>
            </a:r>
            <a:endParaRPr lang="en-US" dirty="0"/>
          </a:p>
        </p:txBody>
      </p:sp>
      <p:sp>
        <p:nvSpPr>
          <p:cNvPr id="3" name="Content Placeholder 2"/>
          <p:cNvSpPr>
            <a:spLocks noGrp="1"/>
          </p:cNvSpPr>
          <p:nvPr>
            <p:ph idx="1"/>
          </p:nvPr>
        </p:nvSpPr>
        <p:spPr/>
        <p:txBody>
          <a:bodyPr/>
          <a:lstStyle/>
          <a:p>
            <a:r>
              <a:rPr lang="en-US" dirty="0" smtClean="0"/>
              <a:t>When the library is loaded into your page or app you will have access to the JQuery function</a:t>
            </a:r>
          </a:p>
          <a:p>
            <a:r>
              <a:rPr lang="en-US" dirty="0" smtClean="0"/>
              <a:t>You can reference the function directly by name </a:t>
            </a:r>
            <a:r>
              <a:rPr lang="en-US" b="1" dirty="0" smtClean="0"/>
              <a:t>JQuery</a:t>
            </a:r>
            <a:r>
              <a:rPr lang="en-US" dirty="0" smtClean="0"/>
              <a:t> or by its common alias </a:t>
            </a:r>
            <a:r>
              <a:rPr lang="en-US" b="1" dirty="0" smtClean="0"/>
              <a:t>$</a:t>
            </a:r>
            <a:r>
              <a:rPr lang="en-US" dirty="0" smtClean="0"/>
              <a:t> </a:t>
            </a:r>
          </a:p>
          <a:p>
            <a:pPr lvl="1"/>
            <a:r>
              <a:rPr lang="en-US" dirty="0" smtClean="0"/>
              <a:t>These two functions are the only things that JQuery introduces into the global namespace</a:t>
            </a:r>
            <a:endParaRPr lang="en-US" dirty="0"/>
          </a:p>
          <a:p>
            <a:r>
              <a:rPr lang="en-US" dirty="0" smtClean="0"/>
              <a:t>When receiving a response from a function largely depends on what you pass into the function</a:t>
            </a:r>
          </a:p>
          <a:p>
            <a:pPr lvl="1"/>
            <a:r>
              <a:rPr lang="en-US" dirty="0" smtClean="0"/>
              <a:t>When passing a selector string, it will return either a single or an array of DOM Elements</a:t>
            </a:r>
          </a:p>
          <a:p>
            <a:pPr lvl="1"/>
            <a:r>
              <a:rPr lang="en-US" dirty="0" smtClean="0"/>
              <a:t>When passing a function, it will hang on to the function and then instantly execute it when the DOM reports a ready state</a:t>
            </a:r>
          </a:p>
          <a:p>
            <a:pPr lvl="1"/>
            <a:r>
              <a:rPr lang="en-US" dirty="0" smtClean="0"/>
              <a:t>When passing HTML, it will return an element that has been automatically created for you</a:t>
            </a:r>
          </a:p>
          <a:p>
            <a:pPr lvl="1"/>
            <a:r>
              <a:rPr lang="en-US" dirty="0" smtClean="0"/>
              <a:t>When passing empty/null, it will return an empty JQuery object</a:t>
            </a:r>
          </a:p>
          <a:p>
            <a:r>
              <a:rPr lang="en-US" dirty="0" smtClean="0"/>
              <a:t>Just like with all things JavaScript; it is super flexible. So be careful to invoke JQuery with the appropriate context. </a:t>
            </a:r>
            <a:endParaRPr lang="en-US" dirty="0"/>
          </a:p>
        </p:txBody>
      </p:sp>
    </p:spTree>
    <p:extLst>
      <p:ext uri="{BB962C8B-B14F-4D97-AF65-F5344CB8AC3E}">
        <p14:creationId xmlns:p14="http://schemas.microsoft.com/office/powerpoint/2010/main" val="339164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Function considerations</a:t>
            </a:r>
            <a:endParaRPr lang="en-US" dirty="0"/>
          </a:p>
        </p:txBody>
      </p:sp>
      <p:sp>
        <p:nvSpPr>
          <p:cNvPr id="3" name="Content Placeholder 2"/>
          <p:cNvSpPr>
            <a:spLocks noGrp="1"/>
          </p:cNvSpPr>
          <p:nvPr>
            <p:ph idx="1"/>
          </p:nvPr>
        </p:nvSpPr>
        <p:spPr/>
        <p:txBody>
          <a:bodyPr/>
          <a:lstStyle/>
          <a:p>
            <a:r>
              <a:rPr lang="en-US" dirty="0" smtClean="0"/>
              <a:t>When passing an HTML string into the </a:t>
            </a:r>
            <a:r>
              <a:rPr lang="en-US" b="1" dirty="0" smtClean="0"/>
              <a:t>$ </a:t>
            </a:r>
            <a:r>
              <a:rPr lang="en-US" dirty="0" smtClean="0"/>
              <a:t>function you should be aware of the following:</a:t>
            </a:r>
          </a:p>
          <a:p>
            <a:pPr lvl="1"/>
            <a:r>
              <a:rPr lang="en-US" dirty="0" smtClean="0"/>
              <a:t>Your string needs to start with &lt; or any number of white space characters as long as the first non-whitespace character is a &lt; </a:t>
            </a:r>
          </a:p>
          <a:p>
            <a:pPr lvl="1"/>
            <a:r>
              <a:rPr lang="en-US" dirty="0" smtClean="0"/>
              <a:t>HTML strings that don’t start with &lt; can be passed into the </a:t>
            </a:r>
            <a:r>
              <a:rPr lang="en-US" b="1" dirty="0" smtClean="0"/>
              <a:t>$.</a:t>
            </a:r>
            <a:r>
              <a:rPr lang="en-US" b="1" dirty="0" err="1" smtClean="0"/>
              <a:t>parseHTML</a:t>
            </a:r>
            <a:r>
              <a:rPr lang="en-US" b="1" dirty="0" smtClean="0"/>
              <a:t>()</a:t>
            </a:r>
            <a:endParaRPr lang="en-US" dirty="0" smtClean="0"/>
          </a:p>
          <a:p>
            <a:pPr lvl="2"/>
            <a:r>
              <a:rPr lang="en-US" dirty="0" smtClean="0"/>
              <a:t>In order to create a JQuery object you must pass the result of the parse into the </a:t>
            </a:r>
            <a:r>
              <a:rPr lang="en-US" b="1" dirty="0" smtClean="0"/>
              <a:t>$()</a:t>
            </a:r>
            <a:endParaRPr lang="en-US" dirty="0" smtClean="0"/>
          </a:p>
          <a:p>
            <a:endParaRPr lang="en-US" dirty="0"/>
          </a:p>
          <a:p>
            <a:r>
              <a:rPr lang="en-US" dirty="0" smtClean="0"/>
              <a:t>When you are using JQuery as an object there are a number of useful methods made available called utility methods</a:t>
            </a:r>
          </a:p>
          <a:p>
            <a:pPr lvl="1"/>
            <a:r>
              <a:rPr lang="en-US" dirty="0" smtClean="0"/>
              <a:t>These can be invoked by saying </a:t>
            </a:r>
            <a:r>
              <a:rPr lang="en-US" dirty="0" err="1" smtClean="0"/>
              <a:t>JQuery.method_name</a:t>
            </a:r>
            <a:r>
              <a:rPr lang="en-US" dirty="0" smtClean="0"/>
              <a:t>() or $.</a:t>
            </a:r>
            <a:r>
              <a:rPr lang="en-US" dirty="0" err="1" smtClean="0"/>
              <a:t>method_name</a:t>
            </a:r>
            <a:r>
              <a:rPr lang="en-US" dirty="0" smtClean="0"/>
              <a:t>() </a:t>
            </a:r>
          </a:p>
          <a:p>
            <a:pPr lvl="2"/>
            <a:r>
              <a:rPr lang="en-US" dirty="0" smtClean="0"/>
              <a:t>NOTE </a:t>
            </a:r>
            <a:r>
              <a:rPr lang="en-US" dirty="0" err="1" smtClean="0"/>
              <a:t>Method_Name</a:t>
            </a:r>
            <a:r>
              <a:rPr lang="en-US" dirty="0" smtClean="0"/>
              <a:t> is not real; we’ll get into our helper methods a little later</a:t>
            </a:r>
            <a:endParaRPr lang="en-US" dirty="0"/>
          </a:p>
        </p:txBody>
      </p:sp>
    </p:spTree>
    <p:extLst>
      <p:ext uri="{BB962C8B-B14F-4D97-AF65-F5344CB8AC3E}">
        <p14:creationId xmlns:p14="http://schemas.microsoft.com/office/powerpoint/2010/main" val="661978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a Clash</a:t>
            </a:r>
            <a:endParaRPr lang="en-US" dirty="0"/>
          </a:p>
        </p:txBody>
      </p:sp>
      <p:sp>
        <p:nvSpPr>
          <p:cNvPr id="3" name="Content Placeholder 2"/>
          <p:cNvSpPr>
            <a:spLocks noGrp="1"/>
          </p:cNvSpPr>
          <p:nvPr>
            <p:ph idx="1"/>
          </p:nvPr>
        </p:nvSpPr>
        <p:spPr/>
        <p:txBody>
          <a:bodyPr/>
          <a:lstStyle/>
          <a:p>
            <a:r>
              <a:rPr lang="en-US" dirty="0" smtClean="0"/>
              <a:t>JQuery is not the only JavaScript framework to use the </a:t>
            </a:r>
            <a:r>
              <a:rPr lang="en-US" b="1" dirty="0" smtClean="0"/>
              <a:t>$ </a:t>
            </a:r>
            <a:r>
              <a:rPr lang="en-US" dirty="0" smtClean="0"/>
              <a:t>alias </a:t>
            </a:r>
          </a:p>
          <a:p>
            <a:r>
              <a:rPr lang="en-US" dirty="0" smtClean="0"/>
              <a:t>In the event that two or more libraries use any common elements the possibility of naming collisions can occur</a:t>
            </a:r>
          </a:p>
          <a:p>
            <a:r>
              <a:rPr lang="en-US" dirty="0" smtClean="0"/>
              <a:t>JQuery anticipates that this might happen and gives you a way to show the deference to a competing library. </a:t>
            </a:r>
          </a:p>
        </p:txBody>
      </p:sp>
    </p:spTree>
    <p:extLst>
      <p:ext uri="{BB962C8B-B14F-4D97-AF65-F5344CB8AC3E}">
        <p14:creationId xmlns:p14="http://schemas.microsoft.com/office/powerpoint/2010/main" val="11314478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up our client</a:t>
            </a:r>
            <a:endParaRPr lang="en-US" dirty="0"/>
          </a:p>
        </p:txBody>
      </p:sp>
      <p:sp>
        <p:nvSpPr>
          <p:cNvPr id="3" name="Content Placeholder 2"/>
          <p:cNvSpPr>
            <a:spLocks noGrp="1"/>
          </p:cNvSpPr>
          <p:nvPr>
            <p:ph idx="1"/>
          </p:nvPr>
        </p:nvSpPr>
        <p:spPr/>
        <p:txBody>
          <a:bodyPr>
            <a:normAutofit lnSpcReduction="10000"/>
          </a:bodyPr>
          <a:lstStyle/>
          <a:p>
            <a:r>
              <a:rPr lang="en-US" dirty="0" smtClean="0"/>
              <a:t>On the client there are several components that need to complete their load prior to us being a place where we can begin to do our work. </a:t>
            </a:r>
            <a:endParaRPr lang="en-US" dirty="0"/>
          </a:p>
          <a:p>
            <a:r>
              <a:rPr lang="en-US" dirty="0" smtClean="0"/>
              <a:t>Prior to JQuery we would use the “</a:t>
            </a:r>
            <a:r>
              <a:rPr lang="en-US" dirty="0" err="1" smtClean="0"/>
              <a:t>onload</a:t>
            </a:r>
            <a:r>
              <a:rPr lang="en-US" dirty="0" smtClean="0"/>
              <a:t>” attribute on our body tag which would invoke a function used to setup our client state</a:t>
            </a:r>
          </a:p>
          <a:p>
            <a:r>
              <a:rPr lang="en-US" dirty="0" smtClean="0"/>
              <a:t>JQuery; however, has it’s own mechanism to ensure document readiness. </a:t>
            </a:r>
          </a:p>
          <a:p>
            <a:pPr lvl="1"/>
            <a:r>
              <a:rPr lang="en-US" dirty="0" smtClean="0"/>
              <a:t>The key advantage to using JQuery’s is that you don’t actually have to wait for the page to finish rendering</a:t>
            </a:r>
          </a:p>
          <a:p>
            <a:r>
              <a:rPr lang="en-US" dirty="0" smtClean="0"/>
              <a:t>We leverage JQuery’s ready mechanism by doing the following either in a script tag on the page or in a global JavaScript file. </a:t>
            </a:r>
          </a:p>
          <a:p>
            <a:pPr marL="292608" lvl="1" indent="0">
              <a:buNone/>
            </a:pPr>
            <a:r>
              <a:rPr lang="en-US" b="1" dirty="0" smtClean="0"/>
              <a:t>$(document).ready(function() { </a:t>
            </a:r>
          </a:p>
          <a:p>
            <a:pPr marL="292608" lvl="1" indent="0">
              <a:buNone/>
            </a:pPr>
            <a:r>
              <a:rPr lang="en-US" b="1" dirty="0"/>
              <a:t>	</a:t>
            </a:r>
            <a:r>
              <a:rPr lang="en-US" b="1" dirty="0" smtClean="0"/>
              <a:t>// Do some work</a:t>
            </a:r>
          </a:p>
          <a:p>
            <a:pPr marL="292608" lvl="1" indent="0">
              <a:buNone/>
            </a:pPr>
            <a:r>
              <a:rPr lang="en-US" b="1" dirty="0" smtClean="0"/>
              <a:t>});</a:t>
            </a:r>
            <a:endParaRPr lang="en-US" b="1" dirty="0"/>
          </a:p>
        </p:txBody>
      </p:sp>
    </p:spTree>
    <p:extLst>
      <p:ext uri="{BB962C8B-B14F-4D97-AF65-F5344CB8AC3E}">
        <p14:creationId xmlns:p14="http://schemas.microsoft.com/office/powerpoint/2010/main" val="1913551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Methods</a:t>
            </a:r>
            <a:endParaRPr lang="en-US" dirty="0"/>
          </a:p>
        </p:txBody>
      </p:sp>
      <p:sp>
        <p:nvSpPr>
          <p:cNvPr id="3" name="Content Placeholder 2"/>
          <p:cNvSpPr>
            <a:spLocks noGrp="1"/>
          </p:cNvSpPr>
          <p:nvPr>
            <p:ph idx="1"/>
          </p:nvPr>
        </p:nvSpPr>
        <p:spPr/>
        <p:txBody>
          <a:bodyPr/>
          <a:lstStyle/>
          <a:p>
            <a:r>
              <a:rPr lang="en-US" dirty="0" smtClean="0"/>
              <a:t>As we said previously; JQuery has a number of </a:t>
            </a:r>
            <a:r>
              <a:rPr lang="en-US" b="1" dirty="0" smtClean="0"/>
              <a:t>utility methods</a:t>
            </a:r>
            <a:r>
              <a:rPr lang="en-US" dirty="0" smtClean="0"/>
              <a:t> attached to the </a:t>
            </a:r>
            <a:r>
              <a:rPr lang="en-US" b="1" dirty="0" smtClean="0"/>
              <a:t>$ </a:t>
            </a:r>
            <a:r>
              <a:rPr lang="en-US" dirty="0" smtClean="0"/>
              <a:t>function that are meant to help make your code a little cleaner/simpler</a:t>
            </a:r>
          </a:p>
          <a:p>
            <a:r>
              <a:rPr lang="en-US" dirty="0" smtClean="0"/>
              <a:t>Here are some Object Methods: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8755751"/>
              </p:ext>
            </p:extLst>
          </p:nvPr>
        </p:nvGraphicFramePr>
        <p:xfrm>
          <a:off x="1579880" y="3157644"/>
          <a:ext cx="9093200" cy="3037840"/>
        </p:xfrm>
        <a:graphic>
          <a:graphicData uri="http://schemas.openxmlformats.org/drawingml/2006/table">
            <a:tbl>
              <a:tblPr firstRow="1" bandRow="1">
                <a:tableStyleId>{5C22544A-7EE6-4342-B048-85BDC9FD1C3A}</a:tableStyleId>
              </a:tblPr>
              <a:tblGrid>
                <a:gridCol w="2706370"/>
                <a:gridCol w="6386830"/>
              </a:tblGrid>
              <a:tr h="370840">
                <a:tc>
                  <a:txBody>
                    <a:bodyPr/>
                    <a:lstStyle/>
                    <a:p>
                      <a:r>
                        <a:rPr lang="en-US" dirty="0" smtClean="0"/>
                        <a:t>Object Method Name</a:t>
                      </a:r>
                      <a:endParaRPr lang="en-US" dirty="0"/>
                    </a:p>
                  </a:txBody>
                  <a:tcPr/>
                </a:tc>
                <a:tc>
                  <a:txBody>
                    <a:bodyPr/>
                    <a:lstStyle/>
                    <a:p>
                      <a:r>
                        <a:rPr lang="en-US" dirty="0" smtClean="0"/>
                        <a:t>Description</a:t>
                      </a:r>
                      <a:endParaRPr lang="en-US" dirty="0"/>
                    </a:p>
                  </a:txBody>
                  <a:tcPr/>
                </a:tc>
              </a:tr>
              <a:tr h="370840">
                <a:tc>
                  <a:txBody>
                    <a:bodyPr/>
                    <a:lstStyle/>
                    <a:p>
                      <a:r>
                        <a:rPr lang="en-US" smtClean="0"/>
                        <a:t>$.isArray(object)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 or false if the value is an</a:t>
                      </a:r>
                      <a:r>
                        <a:rPr lang="en-US" baseline="0" dirty="0" smtClean="0"/>
                        <a:t> array</a:t>
                      </a:r>
                      <a:endParaRPr lang="en-US" dirty="0" smtClean="0"/>
                    </a:p>
                  </a:txBody>
                  <a:tcPr/>
                </a:tc>
              </a:tr>
              <a:tr h="370840">
                <a:tc>
                  <a:txBody>
                    <a:bodyPr/>
                    <a:lstStyle/>
                    <a:p>
                      <a:r>
                        <a:rPr lang="en-US" smtClean="0"/>
                        <a:t>$.isFunction(object)</a:t>
                      </a:r>
                      <a:endParaRPr lang="en-US" dirty="0"/>
                    </a:p>
                  </a:txBody>
                  <a:tcPr/>
                </a:tc>
                <a:tc>
                  <a:txBody>
                    <a:bodyPr/>
                    <a:lstStyle/>
                    <a:p>
                      <a:r>
                        <a:rPr lang="en-US" dirty="0" smtClean="0"/>
                        <a:t>True or false if the value is a function</a:t>
                      </a:r>
                    </a:p>
                    <a:p>
                      <a:pPr marL="285750" indent="-285750">
                        <a:buFont typeface="Arial" charset="0"/>
                        <a:buChar char="•"/>
                      </a:pPr>
                      <a:r>
                        <a:rPr lang="en-US" dirty="0" smtClean="0"/>
                        <a:t>This</a:t>
                      </a:r>
                      <a:r>
                        <a:rPr lang="en-US" baseline="0" dirty="0" smtClean="0"/>
                        <a:t> may not identify browser methods (</a:t>
                      </a:r>
                      <a:r>
                        <a:rPr lang="en-US" baseline="0" dirty="0" err="1" smtClean="0"/>
                        <a:t>window.confirm</a:t>
                      </a:r>
                      <a:r>
                        <a:rPr lang="en-US" baseline="0" dirty="0" smtClean="0"/>
                        <a:t> or standard DOM methods)</a:t>
                      </a:r>
                      <a:endParaRPr lang="en-US" dirty="0" smtClean="0"/>
                    </a:p>
                  </a:txBody>
                  <a:tcPr/>
                </a:tc>
              </a:tr>
              <a:tr h="370840">
                <a:tc>
                  <a:txBody>
                    <a:bodyPr/>
                    <a:lstStyle/>
                    <a:p>
                      <a:r>
                        <a:rPr lang="en-US" dirty="0" smtClean="0"/>
                        <a:t>$.</a:t>
                      </a:r>
                      <a:r>
                        <a:rPr lang="en-US" dirty="0" err="1" smtClean="0"/>
                        <a:t>isEmptyObject</a:t>
                      </a:r>
                      <a:r>
                        <a:rPr lang="en-US" dirty="0" smtClean="0"/>
                        <a:t>(object)</a:t>
                      </a:r>
                      <a:endParaRPr lang="en-US" dirty="0"/>
                    </a:p>
                  </a:txBody>
                  <a:tcPr/>
                </a:tc>
                <a:tc>
                  <a:txBody>
                    <a:bodyPr/>
                    <a:lstStyle/>
                    <a:p>
                      <a:r>
                        <a:rPr lang="en-US" dirty="0" smtClean="0"/>
                        <a:t>True or false</a:t>
                      </a:r>
                      <a:r>
                        <a:rPr lang="en-US" baseline="0" dirty="0" smtClean="0"/>
                        <a:t> if the object has no properties on it</a:t>
                      </a:r>
                      <a:endParaRPr lang="en-US" dirty="0"/>
                    </a:p>
                  </a:txBody>
                  <a:tcPr/>
                </a:tc>
              </a:tr>
              <a:tr h="370840">
                <a:tc>
                  <a:txBody>
                    <a:bodyPr/>
                    <a:lstStyle/>
                    <a:p>
                      <a:r>
                        <a:rPr lang="en-US" dirty="0" smtClean="0"/>
                        <a:t>$.</a:t>
                      </a:r>
                      <a:r>
                        <a:rPr lang="en-US" dirty="0" err="1" smtClean="0"/>
                        <a:t>isPlainObject</a:t>
                      </a:r>
                      <a:r>
                        <a:rPr lang="en-US" dirty="0" smtClean="0"/>
                        <a:t>(object)</a:t>
                      </a:r>
                      <a:endParaRPr lang="en-US" dirty="0"/>
                    </a:p>
                  </a:txBody>
                  <a:tcPr/>
                </a:tc>
                <a:tc>
                  <a:txBody>
                    <a:bodyPr/>
                    <a:lstStyle/>
                    <a:p>
                      <a:r>
                        <a:rPr lang="en-US" dirty="0" smtClean="0"/>
                        <a:t>True or false if the object is a literal</a:t>
                      </a:r>
                      <a:endParaRPr lang="en-US" dirty="0"/>
                    </a:p>
                  </a:txBody>
                  <a:tcPr/>
                </a:tc>
              </a:tr>
              <a:tr h="370840">
                <a:tc>
                  <a:txBody>
                    <a:bodyPr/>
                    <a:lstStyle/>
                    <a:p>
                      <a:r>
                        <a:rPr lang="en-US" dirty="0" smtClean="0"/>
                        <a:t>$.contains(left,</a:t>
                      </a:r>
                      <a:r>
                        <a:rPr lang="en-US" baseline="0" dirty="0" smtClean="0"/>
                        <a:t> right)</a:t>
                      </a:r>
                      <a:endParaRPr lang="en-US" dirty="0"/>
                    </a:p>
                  </a:txBody>
                  <a:tcPr/>
                </a:tc>
                <a:tc>
                  <a:txBody>
                    <a:bodyPr/>
                    <a:lstStyle/>
                    <a:p>
                      <a:r>
                        <a:rPr lang="en-US" dirty="0" smtClean="0"/>
                        <a:t>True or false if both are DOM</a:t>
                      </a:r>
                      <a:r>
                        <a:rPr lang="en-US" baseline="0" dirty="0" smtClean="0"/>
                        <a:t> elements and right is contained inside of left</a:t>
                      </a:r>
                      <a:endParaRPr lang="en-US" dirty="0"/>
                    </a:p>
                  </a:txBody>
                  <a:tcPr/>
                </a:tc>
              </a:tr>
            </a:tbl>
          </a:graphicData>
        </a:graphic>
      </p:graphicFrame>
    </p:spTree>
    <p:extLst>
      <p:ext uri="{BB962C8B-B14F-4D97-AF65-F5344CB8AC3E}">
        <p14:creationId xmlns:p14="http://schemas.microsoft.com/office/powerpoint/2010/main" val="616081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$.type(object)</a:t>
            </a:r>
            <a:endParaRPr lang="en-US" dirty="0"/>
          </a:p>
        </p:txBody>
      </p:sp>
      <p:sp>
        <p:nvSpPr>
          <p:cNvPr id="3" name="Content Placeholder 2"/>
          <p:cNvSpPr>
            <a:spLocks noGrp="1"/>
          </p:cNvSpPr>
          <p:nvPr>
            <p:ph idx="1"/>
          </p:nvPr>
        </p:nvSpPr>
        <p:spPr/>
        <p:txBody>
          <a:bodyPr/>
          <a:lstStyle/>
          <a:p>
            <a:r>
              <a:rPr lang="en-US" dirty="0" smtClean="0"/>
              <a:t>This is a </a:t>
            </a:r>
            <a:r>
              <a:rPr lang="en-US" b="1" dirty="0" smtClean="0"/>
              <a:t>utility method</a:t>
            </a:r>
            <a:r>
              <a:rPr lang="en-US" dirty="0" smtClean="0"/>
              <a:t> that returns the class of the object passed into the selector</a:t>
            </a:r>
          </a:p>
          <a:p>
            <a:r>
              <a:rPr lang="en-US" dirty="0" smtClean="0"/>
              <a:t>Possible return values are as follows:</a:t>
            </a:r>
          </a:p>
          <a:p>
            <a:pPr lvl="1"/>
            <a:r>
              <a:rPr lang="en-US" dirty="0" smtClean="0"/>
              <a:t>Undefined or null</a:t>
            </a:r>
          </a:p>
          <a:p>
            <a:pPr lvl="1"/>
            <a:r>
              <a:rPr lang="en-US" dirty="0" smtClean="0"/>
              <a:t>Boolean, number, string – </a:t>
            </a:r>
            <a:r>
              <a:rPr lang="en-US" dirty="0" err="1" smtClean="0"/>
              <a:t>primative</a:t>
            </a:r>
            <a:r>
              <a:rPr lang="en-US" dirty="0" smtClean="0"/>
              <a:t> types</a:t>
            </a:r>
          </a:p>
          <a:p>
            <a:pPr lvl="1"/>
            <a:r>
              <a:rPr lang="en-US" dirty="0" smtClean="0"/>
              <a:t>Function</a:t>
            </a:r>
          </a:p>
          <a:p>
            <a:pPr lvl="1"/>
            <a:r>
              <a:rPr lang="en-US" dirty="0" smtClean="0"/>
              <a:t>Array, date, regex, object (native object classes)</a:t>
            </a:r>
            <a:endParaRPr lang="en-US" dirty="0"/>
          </a:p>
        </p:txBody>
      </p:sp>
    </p:spTree>
    <p:extLst>
      <p:ext uri="{BB962C8B-B14F-4D97-AF65-F5344CB8AC3E}">
        <p14:creationId xmlns:p14="http://schemas.microsoft.com/office/powerpoint/2010/main" val="21453620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0027259"/>
              </p:ext>
            </p:extLst>
          </p:nvPr>
        </p:nvGraphicFramePr>
        <p:xfrm>
          <a:off x="1096963" y="1846263"/>
          <a:ext cx="10058400" cy="3759200"/>
        </p:xfrm>
        <a:graphic>
          <a:graphicData uri="http://schemas.openxmlformats.org/drawingml/2006/table">
            <a:tbl>
              <a:tblPr firstRow="1" bandRow="1">
                <a:tableStyleId>{5C22544A-7EE6-4342-B048-85BDC9FD1C3A}</a:tableStyleId>
              </a:tblPr>
              <a:tblGrid>
                <a:gridCol w="2360612"/>
                <a:gridCol w="7697788"/>
              </a:tblGrid>
              <a:tr h="370840">
                <a:tc>
                  <a:txBody>
                    <a:bodyPr/>
                    <a:lstStyle/>
                    <a:p>
                      <a:r>
                        <a:rPr lang="en-US" dirty="0" smtClean="0"/>
                        <a:t>Method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$.trim(string)</a:t>
                      </a:r>
                      <a:endParaRPr lang="en-US" dirty="0"/>
                    </a:p>
                  </a:txBody>
                  <a:tcPr/>
                </a:tc>
                <a:tc>
                  <a:txBody>
                    <a:bodyPr/>
                    <a:lstStyle/>
                    <a:p>
                      <a:r>
                        <a:rPr lang="en-US" dirty="0" smtClean="0"/>
                        <a:t>Removes</a:t>
                      </a:r>
                      <a:r>
                        <a:rPr lang="en-US" baseline="0" dirty="0" smtClean="0"/>
                        <a:t> any leading or trailing whitespace (spaces, tabs, new lines)</a:t>
                      </a:r>
                    </a:p>
                  </a:txBody>
                  <a:tcPr/>
                </a:tc>
              </a:tr>
              <a:tr h="370840">
                <a:tc>
                  <a:txBody>
                    <a:bodyPr/>
                    <a:lstStyle/>
                    <a:p>
                      <a:r>
                        <a:rPr lang="en-US" dirty="0" smtClean="0"/>
                        <a:t>$.</a:t>
                      </a:r>
                      <a:r>
                        <a:rPr lang="en-US" dirty="0" err="1" smtClean="0"/>
                        <a:t>parseJSON</a:t>
                      </a:r>
                      <a:r>
                        <a:rPr lang="en-US" dirty="0" smtClean="0"/>
                        <a:t>(string)</a:t>
                      </a:r>
                      <a:endParaRPr lang="en-US" dirty="0"/>
                    </a:p>
                  </a:txBody>
                  <a:tcPr/>
                </a:tc>
                <a:tc>
                  <a:txBody>
                    <a:bodyPr/>
                    <a:lstStyle/>
                    <a:p>
                      <a:r>
                        <a:rPr lang="en-US" dirty="0" smtClean="0"/>
                        <a:t>Creates</a:t>
                      </a:r>
                      <a:r>
                        <a:rPr lang="en-US" baseline="0" dirty="0" smtClean="0"/>
                        <a:t> a JavaScript object from the well formed JSON string</a:t>
                      </a:r>
                    </a:p>
                    <a:p>
                      <a:pPr marL="285750" indent="-285750">
                        <a:buFont typeface="Arial" charset="0"/>
                        <a:buChar char="•"/>
                      </a:pPr>
                      <a:r>
                        <a:rPr lang="en-US" baseline="0" dirty="0" smtClean="0"/>
                        <a:t>Names must be </a:t>
                      </a:r>
                      <a:r>
                        <a:rPr lang="en-US" b="1" baseline="0" dirty="0" smtClean="0"/>
                        <a:t>double-quoted</a:t>
                      </a:r>
                      <a:r>
                        <a:rPr lang="en-US" b="0" baseline="0" dirty="0" smtClean="0"/>
                        <a:t> to be well formed (Exceptions are thrown if not)</a:t>
                      </a:r>
                    </a:p>
                    <a:p>
                      <a:pPr marL="285750" indent="-285750">
                        <a:buFont typeface="Arial" charset="0"/>
                        <a:buChar char="•"/>
                      </a:pPr>
                      <a:r>
                        <a:rPr lang="en-US" b="0" baseline="0" dirty="0" smtClean="0"/>
                        <a:t>Null is returned if you pass in null, undefined, or empty string</a:t>
                      </a:r>
                      <a:endParaRPr lang="en-US" dirty="0"/>
                    </a:p>
                  </a:txBody>
                  <a:tcPr/>
                </a:tc>
              </a:tr>
              <a:tr h="370840">
                <a:tc>
                  <a:txBody>
                    <a:bodyPr/>
                    <a:lstStyle/>
                    <a:p>
                      <a:r>
                        <a:rPr lang="en-US" dirty="0" smtClean="0"/>
                        <a:t>$.</a:t>
                      </a:r>
                      <a:r>
                        <a:rPr lang="en-US" dirty="0" err="1" smtClean="0"/>
                        <a:t>parseXML</a:t>
                      </a:r>
                      <a:r>
                        <a:rPr lang="en-US" dirty="0" smtClean="0"/>
                        <a:t>(string)</a:t>
                      </a:r>
                      <a:endParaRPr lang="en-US" dirty="0"/>
                    </a:p>
                  </a:txBody>
                  <a:tcPr/>
                </a:tc>
                <a:tc>
                  <a:txBody>
                    <a:bodyPr/>
                    <a:lstStyle/>
                    <a:p>
                      <a:pPr marL="0" indent="0">
                        <a:buFont typeface="Arial" charset="0"/>
                        <a:buNone/>
                      </a:pPr>
                      <a:r>
                        <a:rPr lang="en-US" dirty="0" smtClean="0"/>
                        <a:t>Creates an XML</a:t>
                      </a:r>
                      <a:r>
                        <a:rPr lang="en-US" baseline="0" dirty="0" smtClean="0"/>
                        <a:t> object from an XML String</a:t>
                      </a:r>
                    </a:p>
                    <a:p>
                      <a:pPr marL="285750" indent="-285750">
                        <a:buFont typeface="Arial" charset="0"/>
                        <a:buChar char="•"/>
                      </a:pPr>
                      <a:r>
                        <a:rPr lang="en-US" baseline="0" dirty="0" smtClean="0"/>
                        <a:t>XML string must be well-formed</a:t>
                      </a:r>
                    </a:p>
                    <a:p>
                      <a:pPr marL="285750" indent="-285750">
                        <a:buFont typeface="Arial" charset="0"/>
                        <a:buChar char="•"/>
                      </a:pPr>
                      <a:r>
                        <a:rPr lang="en-US" baseline="0" dirty="0" smtClean="0"/>
                        <a:t>Document can be placed in a JQuery wrapped set and then navigated like the DOM</a:t>
                      </a:r>
                      <a:endParaRPr lang="en-US" dirty="0"/>
                    </a:p>
                  </a:txBody>
                  <a:tcPr/>
                </a:tc>
              </a:tr>
              <a:tr h="370840">
                <a:tc>
                  <a:txBody>
                    <a:bodyPr/>
                    <a:lstStyle/>
                    <a:p>
                      <a:r>
                        <a:rPr lang="en-US" dirty="0" smtClean="0"/>
                        <a:t>$.</a:t>
                      </a:r>
                      <a:r>
                        <a:rPr lang="en-US" dirty="0" err="1" smtClean="0"/>
                        <a:t>parseHTML</a:t>
                      </a:r>
                      <a:r>
                        <a:rPr lang="en-US" dirty="0" smtClean="0"/>
                        <a:t>(string)</a:t>
                      </a:r>
                      <a:endParaRPr lang="en-US" dirty="0"/>
                    </a:p>
                  </a:txBody>
                  <a:tcPr/>
                </a:tc>
                <a:tc>
                  <a:txBody>
                    <a:bodyPr/>
                    <a:lstStyle/>
                    <a:p>
                      <a:pPr marL="0" indent="0">
                        <a:buFont typeface="Arial" charset="0"/>
                        <a:buNone/>
                      </a:pPr>
                      <a:r>
                        <a:rPr lang="en-US" dirty="0" smtClean="0"/>
                        <a:t>Parses an arbitrary string as HTML (Your</a:t>
                      </a:r>
                      <a:r>
                        <a:rPr lang="en-US" baseline="0" dirty="0" smtClean="0"/>
                        <a:t> string does not need to begin with a &lt;; if it does you are better off using the </a:t>
                      </a:r>
                      <a:r>
                        <a:rPr lang="en-US" b="1" baseline="0" dirty="0" smtClean="0"/>
                        <a:t>$()</a:t>
                      </a:r>
                      <a:r>
                        <a:rPr lang="en-US" b="0" baseline="0" dirty="0" smtClean="0"/>
                        <a:t> method)</a:t>
                      </a:r>
                      <a:endParaRPr lang="en-US" dirty="0" smtClean="0"/>
                    </a:p>
                  </a:txBody>
                  <a:tcPr/>
                </a:tc>
              </a:tr>
            </a:tbl>
          </a:graphicData>
        </a:graphic>
      </p:graphicFrame>
    </p:spTree>
    <p:extLst>
      <p:ext uri="{BB962C8B-B14F-4D97-AF65-F5344CB8AC3E}">
        <p14:creationId xmlns:p14="http://schemas.microsoft.com/office/powerpoint/2010/main" val="72426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1977937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Methods</a:t>
            </a:r>
            <a:endParaRPr lang="en-US" dirty="0"/>
          </a:p>
        </p:txBody>
      </p:sp>
      <p:sp>
        <p:nvSpPr>
          <p:cNvPr id="3" name="Content Placeholder 2"/>
          <p:cNvSpPr>
            <a:spLocks noGrp="1"/>
          </p:cNvSpPr>
          <p:nvPr>
            <p:ph idx="1"/>
          </p:nvPr>
        </p:nvSpPr>
        <p:spPr/>
        <p:txBody>
          <a:bodyPr/>
          <a:lstStyle/>
          <a:p>
            <a:r>
              <a:rPr lang="en-US" dirty="0" smtClean="0"/>
              <a:t>If you are looking to serialize your data to a query string format you can use the </a:t>
            </a:r>
            <a:r>
              <a:rPr lang="en-US" b="1" dirty="0" smtClean="0"/>
              <a:t>$.</a:t>
            </a:r>
            <a:r>
              <a:rPr lang="en-US" b="1" dirty="0" err="1" smtClean="0"/>
              <a:t>param</a:t>
            </a:r>
            <a:r>
              <a:rPr lang="en-US" b="1" dirty="0" smtClean="0"/>
              <a:t>() </a:t>
            </a:r>
            <a:r>
              <a:rPr lang="en-US" dirty="0" smtClean="0"/>
              <a:t>function</a:t>
            </a:r>
          </a:p>
          <a:p>
            <a:r>
              <a:rPr lang="en-US" dirty="0" smtClean="0"/>
              <a:t>This takes 2 methods</a:t>
            </a:r>
          </a:p>
          <a:p>
            <a:pPr lvl="1"/>
            <a:r>
              <a:rPr lang="en-US" dirty="0" smtClean="0"/>
              <a:t>Form Array / Object – This is the entity that you would like to serialize </a:t>
            </a:r>
          </a:p>
          <a:p>
            <a:pPr lvl="1"/>
            <a:r>
              <a:rPr lang="en-US" dirty="0" smtClean="0"/>
              <a:t>Traditional (optional) – This determine if you want to serialize your data using the traditional formatter or not</a:t>
            </a:r>
          </a:p>
          <a:p>
            <a:pPr lvl="2"/>
            <a:r>
              <a:rPr lang="en-US" dirty="0" smtClean="0"/>
              <a:t>True means your data will be serialized as form data (Query string format)  </a:t>
            </a:r>
          </a:p>
          <a:p>
            <a:pPr lvl="2"/>
            <a:r>
              <a:rPr lang="en-US" dirty="0" smtClean="0"/>
              <a:t>False (or not provided) means your data will be serialized using the PHP/Rails style </a:t>
            </a:r>
            <a:r>
              <a:rPr lang="en-US" dirty="0" err="1" smtClean="0"/>
              <a:t>serializer</a:t>
            </a:r>
            <a:endParaRPr lang="en-US" dirty="0" smtClean="0"/>
          </a:p>
          <a:p>
            <a:pPr lvl="2"/>
            <a:endParaRPr lang="en-US" dirty="0"/>
          </a:p>
          <a:p>
            <a:pPr lvl="1"/>
            <a:endParaRPr lang="en-US" dirty="0"/>
          </a:p>
        </p:txBody>
      </p:sp>
    </p:spTree>
    <p:extLst>
      <p:ext uri="{BB962C8B-B14F-4D97-AF65-F5344CB8AC3E}">
        <p14:creationId xmlns:p14="http://schemas.microsoft.com/office/powerpoint/2010/main" val="19477775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Methods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5258984"/>
              </p:ext>
            </p:extLst>
          </p:nvPr>
        </p:nvGraphicFramePr>
        <p:xfrm>
          <a:off x="1096963" y="1846263"/>
          <a:ext cx="10058400" cy="3774440"/>
        </p:xfrm>
        <a:graphic>
          <a:graphicData uri="http://schemas.openxmlformats.org/drawingml/2006/table">
            <a:tbl>
              <a:tblPr firstRow="1" bandRow="1">
                <a:tableStyleId>{5C22544A-7EE6-4342-B048-85BDC9FD1C3A}</a:tableStyleId>
              </a:tblPr>
              <a:tblGrid>
                <a:gridCol w="2874962"/>
                <a:gridCol w="7183438"/>
              </a:tblGrid>
              <a:tr h="370840">
                <a:tc>
                  <a:txBody>
                    <a:bodyPr/>
                    <a:lstStyle/>
                    <a:p>
                      <a:endParaRPr lang="en-US" dirty="0"/>
                    </a:p>
                  </a:txBody>
                  <a:tcPr/>
                </a:tc>
                <a:tc>
                  <a:txBody>
                    <a:bodyPr/>
                    <a:lstStyle/>
                    <a:p>
                      <a:endParaRPr lang="en-US" dirty="0"/>
                    </a:p>
                  </a:txBody>
                  <a:tcPr/>
                </a:tc>
              </a:tr>
              <a:tr h="370840">
                <a:tc>
                  <a:txBody>
                    <a:bodyPr/>
                    <a:lstStyle/>
                    <a:p>
                      <a:r>
                        <a:rPr lang="en-US" dirty="0" smtClean="0"/>
                        <a:t>$.</a:t>
                      </a:r>
                      <a:r>
                        <a:rPr lang="en-US" dirty="0" err="1" smtClean="0"/>
                        <a:t>makeArray</a:t>
                      </a:r>
                      <a:r>
                        <a:rPr lang="en-US" dirty="0" smtClean="0"/>
                        <a:t>(object)</a:t>
                      </a:r>
                      <a:endParaRPr lang="en-US" dirty="0"/>
                    </a:p>
                  </a:txBody>
                  <a:tcPr/>
                </a:tc>
                <a:tc>
                  <a:txBody>
                    <a:bodyPr/>
                    <a:lstStyle/>
                    <a:p>
                      <a:r>
                        <a:rPr lang="en-US" dirty="0" smtClean="0"/>
                        <a:t>Makes anything into a JavaScript array</a:t>
                      </a:r>
                      <a:endParaRPr lang="en-US" dirty="0"/>
                    </a:p>
                  </a:txBody>
                  <a:tcPr/>
                </a:tc>
              </a:tr>
              <a:tr h="370840">
                <a:tc>
                  <a:txBody>
                    <a:bodyPr/>
                    <a:lstStyle/>
                    <a:p>
                      <a:r>
                        <a:rPr lang="en-US" dirty="0" smtClean="0"/>
                        <a:t>$.</a:t>
                      </a:r>
                      <a:r>
                        <a:rPr lang="en-US" dirty="0" err="1" smtClean="0"/>
                        <a:t>inArray</a:t>
                      </a:r>
                      <a:r>
                        <a:rPr lang="en-US" dirty="0" smtClean="0"/>
                        <a:t>(object,</a:t>
                      </a:r>
                      <a:r>
                        <a:rPr lang="en-US" baseline="0" dirty="0" smtClean="0"/>
                        <a:t> array)</a:t>
                      </a:r>
                      <a:endParaRPr lang="en-US" dirty="0"/>
                    </a:p>
                  </a:txBody>
                  <a:tcPr/>
                </a:tc>
                <a:tc>
                  <a:txBody>
                    <a:bodyPr/>
                    <a:lstStyle/>
                    <a:p>
                      <a:r>
                        <a:rPr lang="en-US" dirty="0" smtClean="0"/>
                        <a:t>Returns the index of the object in the array, -1 if not contained</a:t>
                      </a:r>
                      <a:r>
                        <a:rPr lang="en-US" baseline="0" dirty="0" smtClean="0"/>
                        <a:t> in the array</a:t>
                      </a:r>
                      <a:endParaRPr lang="en-US" dirty="0"/>
                    </a:p>
                  </a:txBody>
                  <a:tcPr/>
                </a:tc>
              </a:tr>
              <a:tr h="370840">
                <a:tc>
                  <a:txBody>
                    <a:bodyPr/>
                    <a:lstStyle/>
                    <a:p>
                      <a:r>
                        <a:rPr lang="en-US" dirty="0" smtClean="0"/>
                        <a:t>$.merge(left,</a:t>
                      </a:r>
                      <a:r>
                        <a:rPr lang="en-US" baseline="0" dirty="0" smtClean="0"/>
                        <a:t> right)</a:t>
                      </a:r>
                      <a:endParaRPr lang="en-US" dirty="0"/>
                    </a:p>
                  </a:txBody>
                  <a:tcPr/>
                </a:tc>
                <a:tc>
                  <a:txBody>
                    <a:bodyPr/>
                    <a:lstStyle/>
                    <a:p>
                      <a:r>
                        <a:rPr lang="en-US" dirty="0" smtClean="0"/>
                        <a:t>Merges two</a:t>
                      </a:r>
                      <a:r>
                        <a:rPr lang="en-US" baseline="0" dirty="0" smtClean="0"/>
                        <a:t> arrays</a:t>
                      </a:r>
                      <a:endParaRPr lang="en-US" dirty="0"/>
                    </a:p>
                  </a:txBody>
                  <a:tcPr/>
                </a:tc>
              </a:tr>
              <a:tr h="370840">
                <a:tc>
                  <a:txBody>
                    <a:bodyPr/>
                    <a:lstStyle/>
                    <a:p>
                      <a:r>
                        <a:rPr lang="en-US" dirty="0" smtClean="0"/>
                        <a:t>$.unique(array)</a:t>
                      </a:r>
                      <a:endParaRPr lang="en-US" dirty="0"/>
                    </a:p>
                  </a:txBody>
                  <a:tcPr/>
                </a:tc>
                <a:tc>
                  <a:txBody>
                    <a:bodyPr/>
                    <a:lstStyle/>
                    <a:p>
                      <a:r>
                        <a:rPr lang="en-US" dirty="0" smtClean="0"/>
                        <a:t>Removes duplicates</a:t>
                      </a:r>
                      <a:r>
                        <a:rPr lang="en-US" baseline="0" dirty="0" smtClean="0"/>
                        <a:t> from an array of DOM elements. (as of 1.4 Elements are returned in order)</a:t>
                      </a:r>
                      <a:endParaRPr lang="en-US" dirty="0"/>
                    </a:p>
                  </a:txBody>
                  <a:tcPr/>
                </a:tc>
              </a:tr>
              <a:tr h="370840">
                <a:tc>
                  <a:txBody>
                    <a:bodyPr/>
                    <a:lstStyle/>
                    <a:p>
                      <a:r>
                        <a:rPr lang="en-US" dirty="0" smtClean="0"/>
                        <a:t>$.map(array, </a:t>
                      </a:r>
                      <a:r>
                        <a:rPr lang="en-US" dirty="0" err="1" smtClean="0"/>
                        <a:t>fn</a:t>
                      </a:r>
                      <a:r>
                        <a:rPr lang="en-US" dirty="0" smtClean="0"/>
                        <a:t>)</a:t>
                      </a:r>
                      <a:endParaRPr lang="en-US" dirty="0"/>
                    </a:p>
                  </a:txBody>
                  <a:tcPr/>
                </a:tc>
                <a:tc>
                  <a:txBody>
                    <a:bodyPr/>
                    <a:lstStyle/>
                    <a:p>
                      <a:r>
                        <a:rPr lang="en-US" dirty="0" smtClean="0"/>
                        <a:t>Maps elements</a:t>
                      </a:r>
                      <a:r>
                        <a:rPr lang="en-US" baseline="0" dirty="0" smtClean="0"/>
                        <a:t> from an array to another by means of a translation function</a:t>
                      </a:r>
                      <a:endParaRPr lang="en-US" dirty="0"/>
                    </a:p>
                  </a:txBody>
                  <a:tcPr/>
                </a:tc>
              </a:tr>
              <a:tr h="370840">
                <a:tc>
                  <a:txBody>
                    <a:bodyPr/>
                    <a:lstStyle/>
                    <a:p>
                      <a:r>
                        <a:rPr lang="en-US" dirty="0" smtClean="0"/>
                        <a:t>$.</a:t>
                      </a:r>
                      <a:r>
                        <a:rPr lang="en-US" dirty="0" err="1" smtClean="0"/>
                        <a:t>grep</a:t>
                      </a:r>
                      <a:r>
                        <a:rPr lang="en-US" dirty="0" smtClean="0"/>
                        <a:t>(array, </a:t>
                      </a:r>
                      <a:r>
                        <a:rPr lang="en-US" dirty="0" err="1" smtClean="0"/>
                        <a:t>fn</a:t>
                      </a:r>
                      <a:r>
                        <a:rPr lang="en-US" dirty="0" smtClean="0"/>
                        <a:t>)</a:t>
                      </a:r>
                      <a:endParaRPr lang="en-US" dirty="0"/>
                    </a:p>
                  </a:txBody>
                  <a:tcPr/>
                </a:tc>
                <a:tc>
                  <a:txBody>
                    <a:bodyPr/>
                    <a:lstStyle/>
                    <a:p>
                      <a:r>
                        <a:rPr lang="en-US" dirty="0" smtClean="0"/>
                        <a:t>Returns elements that satisfy the given filter function</a:t>
                      </a:r>
                      <a:endParaRPr lang="en-US" dirty="0"/>
                    </a:p>
                  </a:txBody>
                  <a:tcPr/>
                </a:tc>
              </a:tr>
              <a:tr h="370840">
                <a:tc>
                  <a:txBody>
                    <a:bodyPr/>
                    <a:lstStyle/>
                    <a:p>
                      <a:r>
                        <a:rPr lang="en-US" dirty="0" smtClean="0"/>
                        <a:t>$.each(array/object, </a:t>
                      </a:r>
                      <a:r>
                        <a:rPr lang="en-US" dirty="0" err="1" smtClean="0"/>
                        <a:t>fn</a:t>
                      </a:r>
                      <a:r>
                        <a:rPr lang="en-US" dirty="0" smtClean="0"/>
                        <a:t>)</a:t>
                      </a:r>
                      <a:endParaRPr lang="en-US" dirty="0"/>
                    </a:p>
                  </a:txBody>
                  <a:tcPr/>
                </a:tc>
                <a:tc>
                  <a:txBody>
                    <a:bodyPr/>
                    <a:lstStyle/>
                    <a:p>
                      <a:r>
                        <a:rPr lang="en-US" dirty="0" smtClean="0"/>
                        <a:t>Iterates</a:t>
                      </a:r>
                      <a:r>
                        <a:rPr lang="en-US" baseline="0" dirty="0" smtClean="0"/>
                        <a:t> over an array by passing each element into the callback function; if an object is passed it will iterate over the name/value pairs</a:t>
                      </a:r>
                      <a:endParaRPr lang="en-US" dirty="0"/>
                    </a:p>
                  </a:txBody>
                  <a:tcPr/>
                </a:tc>
              </a:tr>
            </a:tbl>
          </a:graphicData>
        </a:graphic>
      </p:graphicFrame>
    </p:spTree>
    <p:extLst>
      <p:ext uri="{BB962C8B-B14F-4D97-AF65-F5344CB8AC3E}">
        <p14:creationId xmlns:p14="http://schemas.microsoft.com/office/powerpoint/2010/main" val="4882915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$.extend </a:t>
            </a:r>
            <a:r>
              <a:rPr lang="en-US" dirty="0" smtClean="0"/>
              <a:t>object enables you to merge several object key value pairs onto a single object</a:t>
            </a:r>
          </a:p>
          <a:p>
            <a:r>
              <a:rPr lang="en-US" dirty="0" smtClean="0"/>
              <a:t>Usage</a:t>
            </a:r>
          </a:p>
          <a:p>
            <a:pPr marL="292608" lvl="1" indent="0">
              <a:buNone/>
            </a:pPr>
            <a:r>
              <a:rPr lang="en-US" b="1" dirty="0" smtClean="0"/>
              <a:t>$.extend(deep?, target, obj1,</a:t>
            </a:r>
            <a:r>
              <a:rPr lang="is-IS" b="1" dirty="0" smtClean="0"/>
              <a:t>…, objN);</a:t>
            </a:r>
            <a:endParaRPr lang="en-US" b="1" dirty="0"/>
          </a:p>
          <a:p>
            <a:r>
              <a:rPr lang="en-US" dirty="0" smtClean="0"/>
              <a:t>If deep is specified as true it will make a deep copy of the object</a:t>
            </a:r>
          </a:p>
          <a:p>
            <a:r>
              <a:rPr lang="en-US" dirty="0" smtClean="0"/>
              <a:t>Existing values will be overwritten if the associated name already exists</a:t>
            </a:r>
          </a:p>
          <a:p>
            <a:r>
              <a:rPr lang="en-US" dirty="0" smtClean="0"/>
              <a:t>If the target is not specified you will extend the JQuery function itself</a:t>
            </a:r>
          </a:p>
          <a:p>
            <a:pPr lvl="1"/>
            <a:r>
              <a:rPr lang="en-US" dirty="0" smtClean="0"/>
              <a:t>This is the basis for how plugins work</a:t>
            </a:r>
            <a:endParaRPr lang="en-US" dirty="0"/>
          </a:p>
        </p:txBody>
      </p:sp>
    </p:spTree>
    <p:extLst>
      <p:ext uri="{BB962C8B-B14F-4D97-AF65-F5344CB8AC3E}">
        <p14:creationId xmlns:p14="http://schemas.microsoft.com/office/powerpoint/2010/main" val="1019456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DOM</a:t>
            </a:r>
            <a:endParaRPr lang="en-US" dirty="0"/>
          </a:p>
        </p:txBody>
      </p:sp>
      <p:sp>
        <p:nvSpPr>
          <p:cNvPr id="3" name="Content Placeholder 2"/>
          <p:cNvSpPr>
            <a:spLocks noGrp="1"/>
          </p:cNvSpPr>
          <p:nvPr>
            <p:ph idx="1"/>
          </p:nvPr>
        </p:nvSpPr>
        <p:spPr/>
        <p:txBody>
          <a:bodyPr/>
          <a:lstStyle/>
          <a:p>
            <a:r>
              <a:rPr lang="en-US" dirty="0" smtClean="0"/>
              <a:t>One of the most common use cases of the </a:t>
            </a:r>
            <a:r>
              <a:rPr lang="en-US" b="1" dirty="0" smtClean="0"/>
              <a:t>$ </a:t>
            </a:r>
            <a:r>
              <a:rPr lang="en-US" dirty="0" smtClean="0"/>
              <a:t>function is to select a set of DOM Elements that satisfy a particular condition</a:t>
            </a:r>
          </a:p>
          <a:p>
            <a:r>
              <a:rPr lang="en-US" dirty="0" smtClean="0"/>
              <a:t>In these circumstances the </a:t>
            </a:r>
            <a:r>
              <a:rPr lang="en-US" b="1" dirty="0" smtClean="0"/>
              <a:t>$</a:t>
            </a:r>
            <a:r>
              <a:rPr lang="en-US" dirty="0" smtClean="0"/>
              <a:t> returns either a </a:t>
            </a:r>
            <a:r>
              <a:rPr lang="en-US" b="1" dirty="0" smtClean="0"/>
              <a:t>JQuery Object </a:t>
            </a:r>
            <a:r>
              <a:rPr lang="en-US" dirty="0" smtClean="0"/>
              <a:t>or a </a:t>
            </a:r>
            <a:r>
              <a:rPr lang="en-US" b="1" dirty="0" smtClean="0"/>
              <a:t>wrapped/wrapper/matched set</a:t>
            </a:r>
            <a:r>
              <a:rPr lang="en-US" dirty="0" smtClean="0"/>
              <a:t> of elements</a:t>
            </a:r>
          </a:p>
          <a:p>
            <a:r>
              <a:rPr lang="en-US" dirty="0" smtClean="0"/>
              <a:t>Once you have this result in hand you can perform a number of chained operations against this object/set </a:t>
            </a:r>
          </a:p>
          <a:p>
            <a:pPr lvl="1"/>
            <a:r>
              <a:rPr lang="en-US" dirty="0" smtClean="0"/>
              <a:t>Alter the CSS Class</a:t>
            </a:r>
          </a:p>
          <a:p>
            <a:pPr lvl="1"/>
            <a:r>
              <a:rPr lang="en-US" dirty="0" smtClean="0"/>
              <a:t>Show/Hide</a:t>
            </a:r>
          </a:p>
          <a:p>
            <a:pPr lvl="1"/>
            <a:r>
              <a:rPr lang="en-US" dirty="0" smtClean="0"/>
              <a:t>Alter their inner HTML</a:t>
            </a:r>
            <a:endParaRPr lang="en-US" dirty="0"/>
          </a:p>
        </p:txBody>
      </p:sp>
    </p:spTree>
    <p:extLst>
      <p:ext uri="{BB962C8B-B14F-4D97-AF65-F5344CB8AC3E}">
        <p14:creationId xmlns:p14="http://schemas.microsoft.com/office/powerpoint/2010/main" val="666073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lstStyle/>
          <a:p>
            <a:r>
              <a:rPr lang="en-US" dirty="0" smtClean="0"/>
              <a:t>The primary vehicle used to find elements with in the DOM are based on CSS (2.1 &amp; 3) selectors in addition to some custom DOM based selectors</a:t>
            </a:r>
          </a:p>
          <a:p>
            <a:pPr lvl="1"/>
            <a:r>
              <a:rPr lang="en-US" dirty="0" smtClean="0"/>
              <a:t>This means you will locate elements the same way you’d apply styles in a </a:t>
            </a:r>
            <a:r>
              <a:rPr lang="en-US" dirty="0" err="1" smtClean="0"/>
              <a:t>stylesheet</a:t>
            </a:r>
            <a:endParaRPr lang="en-US" dirty="0" smtClean="0"/>
          </a:p>
          <a:p>
            <a:r>
              <a:rPr lang="en-US" dirty="0" smtClean="0"/>
              <a:t>You are free to use any selector that is available in either an inline style or external </a:t>
            </a:r>
            <a:r>
              <a:rPr lang="en-US" dirty="0" err="1" smtClean="0"/>
              <a:t>stylesheet</a:t>
            </a:r>
            <a:r>
              <a:rPr lang="en-US" dirty="0" smtClean="0"/>
              <a:t> file.</a:t>
            </a:r>
          </a:p>
          <a:p>
            <a:r>
              <a:rPr lang="en-US" dirty="0" smtClean="0"/>
              <a:t>Some examples of these selectors are as follows:</a:t>
            </a:r>
          </a:p>
          <a:p>
            <a:pPr lvl="1"/>
            <a:r>
              <a:rPr lang="en-US" dirty="0" smtClean="0"/>
              <a:t>Position in the DOM</a:t>
            </a:r>
          </a:p>
          <a:p>
            <a:pPr lvl="1"/>
            <a:r>
              <a:rPr lang="en-US" dirty="0" smtClean="0"/>
              <a:t>Element Content</a:t>
            </a:r>
          </a:p>
          <a:p>
            <a:pPr lvl="1"/>
            <a:r>
              <a:rPr lang="en-US" dirty="0" smtClean="0"/>
              <a:t>Element Visibility </a:t>
            </a:r>
          </a:p>
          <a:p>
            <a:pPr lvl="1"/>
            <a:r>
              <a:rPr lang="en-US" dirty="0" smtClean="0"/>
              <a:t>Element Attributes</a:t>
            </a:r>
          </a:p>
          <a:p>
            <a:pPr lvl="1"/>
            <a:r>
              <a:rPr lang="en-US" dirty="0" smtClean="0"/>
              <a:t>Element’s position against siblings</a:t>
            </a:r>
          </a:p>
        </p:txBody>
      </p:sp>
    </p:spTree>
    <p:extLst>
      <p:ext uri="{BB962C8B-B14F-4D97-AF65-F5344CB8AC3E}">
        <p14:creationId xmlns:p14="http://schemas.microsoft.com/office/powerpoint/2010/main" val="1934638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Selectors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827936"/>
              </p:ext>
            </p:extLst>
          </p:nvPr>
        </p:nvGraphicFramePr>
        <p:xfrm>
          <a:off x="1096963" y="1846263"/>
          <a:ext cx="10058401" cy="1483360"/>
        </p:xfrm>
        <a:graphic>
          <a:graphicData uri="http://schemas.openxmlformats.org/drawingml/2006/table">
            <a:tbl>
              <a:tblPr firstRow="1" bandRow="1">
                <a:tableStyleId>{5C22544A-7EE6-4342-B048-85BDC9FD1C3A}</a:tableStyleId>
              </a:tblPr>
              <a:tblGrid>
                <a:gridCol w="1403350"/>
                <a:gridCol w="8655051"/>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&gt;</a:t>
                      </a:r>
                      <a:endParaRPr lang="en-US" dirty="0"/>
                    </a:p>
                  </a:txBody>
                  <a:tcPr/>
                </a:tc>
                <a:tc>
                  <a:txBody>
                    <a:bodyPr/>
                    <a:lstStyle/>
                    <a:p>
                      <a:r>
                        <a:rPr lang="en-US" dirty="0" smtClean="0"/>
                        <a:t>Select only</a:t>
                      </a:r>
                      <a:r>
                        <a:rPr lang="en-US" baseline="0" dirty="0" smtClean="0"/>
                        <a:t> children and not all descendants</a:t>
                      </a:r>
                      <a:endParaRPr lang="en-US" dirty="0"/>
                    </a:p>
                  </a:txBody>
                  <a:tcPr/>
                </a:tc>
              </a:tr>
              <a:tr h="370840">
                <a:tc>
                  <a:txBody>
                    <a:bodyPr/>
                    <a:lstStyle/>
                    <a:p>
                      <a:r>
                        <a:rPr lang="en-US" dirty="0" smtClean="0"/>
                        <a:t>+</a:t>
                      </a:r>
                      <a:endParaRPr lang="en-US" dirty="0"/>
                    </a:p>
                  </a:txBody>
                  <a:tcPr/>
                </a:tc>
                <a:tc>
                  <a:txBody>
                    <a:bodyPr/>
                    <a:lstStyle/>
                    <a:p>
                      <a:r>
                        <a:rPr lang="en-US" dirty="0" smtClean="0"/>
                        <a:t>Select</a:t>
                      </a:r>
                      <a:r>
                        <a:rPr lang="en-US" baseline="0" dirty="0" smtClean="0"/>
                        <a:t> elements immediately preceded by another</a:t>
                      </a:r>
                      <a:endParaRPr lang="en-US" dirty="0"/>
                    </a:p>
                  </a:txBody>
                  <a:tcPr/>
                </a:tc>
              </a:tr>
              <a:tr h="370840">
                <a:tc>
                  <a:txBody>
                    <a:bodyPr/>
                    <a:lstStyle/>
                    <a:p>
                      <a:r>
                        <a:rPr lang="en-US" dirty="0" smtClean="0"/>
                        <a:t>~</a:t>
                      </a:r>
                      <a:endParaRPr lang="en-US" dirty="0"/>
                    </a:p>
                  </a:txBody>
                  <a:tcPr/>
                </a:tc>
                <a:tc>
                  <a:txBody>
                    <a:bodyPr/>
                    <a:lstStyle/>
                    <a:p>
                      <a:r>
                        <a:rPr lang="en-US" dirty="0" smtClean="0"/>
                        <a:t>Select elements that are preceded by a particular sibling</a:t>
                      </a:r>
                      <a:endParaRPr lang="en-US" dirty="0"/>
                    </a:p>
                  </a:txBody>
                  <a:tcPr/>
                </a:tc>
              </a:tr>
            </a:tbl>
          </a:graphicData>
        </a:graphic>
      </p:graphicFrame>
    </p:spTree>
    <p:extLst>
      <p:ext uri="{BB962C8B-B14F-4D97-AF65-F5344CB8AC3E}">
        <p14:creationId xmlns:p14="http://schemas.microsoft.com/office/powerpoint/2010/main" val="18588906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8800433"/>
              </p:ext>
            </p:extLst>
          </p:nvPr>
        </p:nvGraphicFramePr>
        <p:xfrm>
          <a:off x="1096963" y="1846263"/>
          <a:ext cx="10058400" cy="3403600"/>
        </p:xfrm>
        <a:graphic>
          <a:graphicData uri="http://schemas.openxmlformats.org/drawingml/2006/table">
            <a:tbl>
              <a:tblPr firstRow="1" bandRow="1">
                <a:tableStyleId>{5C22544A-7EE6-4342-B048-85BDC9FD1C3A}</a:tableStyleId>
              </a:tblPr>
              <a:tblGrid>
                <a:gridCol w="2732087"/>
                <a:gridCol w="7326313"/>
              </a:tblGrid>
              <a:tr h="370840">
                <a:tc>
                  <a:txBody>
                    <a:bodyPr/>
                    <a:lstStyle/>
                    <a:p>
                      <a:endParaRPr lang="en-US" dirty="0"/>
                    </a:p>
                  </a:txBody>
                  <a:tcPr/>
                </a:tc>
                <a:tc>
                  <a:txBody>
                    <a:bodyPr/>
                    <a:lstStyle/>
                    <a:p>
                      <a:endParaRPr lang="en-US" dirty="0"/>
                    </a:p>
                  </a:txBody>
                  <a:tcPr/>
                </a:tc>
              </a:tr>
              <a:tr h="370840">
                <a:tc>
                  <a:txBody>
                    <a:bodyPr/>
                    <a:lstStyle/>
                    <a:p>
                      <a:r>
                        <a:rPr lang="en-US" dirty="0" smtClean="0"/>
                        <a:t>[attribute]</a:t>
                      </a:r>
                      <a:endParaRPr lang="en-US" dirty="0"/>
                    </a:p>
                  </a:txBody>
                  <a:tcPr/>
                </a:tc>
                <a:tc>
                  <a:txBody>
                    <a:bodyPr/>
                    <a:lstStyle/>
                    <a:p>
                      <a:r>
                        <a:rPr lang="en-US" dirty="0" smtClean="0"/>
                        <a:t>Matches all elements</a:t>
                      </a:r>
                      <a:r>
                        <a:rPr lang="en-US" baseline="0" dirty="0" smtClean="0"/>
                        <a:t> with named attribute</a:t>
                      </a:r>
                      <a:endParaRPr lang="en-US" dirty="0"/>
                    </a:p>
                  </a:txBody>
                  <a:tcPr/>
                </a:tc>
              </a:tr>
              <a:tr h="370840">
                <a:tc>
                  <a:txBody>
                    <a:bodyPr/>
                    <a:lstStyle/>
                    <a:p>
                      <a:r>
                        <a:rPr lang="en-US" dirty="0" smtClean="0"/>
                        <a:t>[attribute=‘</a:t>
                      </a:r>
                      <a:r>
                        <a:rPr lang="en-US" dirty="0" err="1" smtClean="0"/>
                        <a:t>val</a:t>
                      </a:r>
                      <a:r>
                        <a:rPr lang="en-US" dirty="0" smtClean="0"/>
                        <a:t>’]</a:t>
                      </a:r>
                      <a:endParaRPr lang="en-US" dirty="0"/>
                    </a:p>
                  </a:txBody>
                  <a:tcPr/>
                </a:tc>
                <a:tc>
                  <a:txBody>
                    <a:bodyPr/>
                    <a:lstStyle/>
                    <a:p>
                      <a:r>
                        <a:rPr lang="en-US" dirty="0" smtClean="0"/>
                        <a:t>Matches all elements with having</a:t>
                      </a:r>
                      <a:r>
                        <a:rPr lang="en-US" baseline="0" dirty="0" smtClean="0"/>
                        <a:t> the attribute value</a:t>
                      </a:r>
                      <a:endParaRPr lang="en-US" dirty="0"/>
                    </a:p>
                  </a:txBody>
                  <a:tcPr/>
                </a:tc>
              </a:tr>
              <a:tr h="370840">
                <a:tc>
                  <a:txBody>
                    <a:bodyPr/>
                    <a:lstStyle/>
                    <a:p>
                      <a:r>
                        <a:rPr lang="en-US" dirty="0" smtClean="0"/>
                        <a:t>[attribute!=‘value’]</a:t>
                      </a:r>
                      <a:endParaRPr lang="en-US" dirty="0"/>
                    </a:p>
                  </a:txBody>
                  <a:tcPr/>
                </a:tc>
                <a:tc>
                  <a:txBody>
                    <a:bodyPr/>
                    <a:lstStyle/>
                    <a:p>
                      <a:r>
                        <a:rPr lang="en-US" dirty="0" smtClean="0"/>
                        <a:t>Matches all elements</a:t>
                      </a:r>
                      <a:r>
                        <a:rPr lang="en-US" baseline="0" dirty="0" smtClean="0"/>
                        <a:t> have the attribute not of the provided value</a:t>
                      </a:r>
                      <a:endParaRPr lang="en-US" dirty="0"/>
                    </a:p>
                  </a:txBody>
                  <a:tcPr/>
                </a:tc>
              </a:tr>
              <a:tr h="370840">
                <a:tc>
                  <a:txBody>
                    <a:bodyPr/>
                    <a:lstStyle/>
                    <a:p>
                      <a:r>
                        <a:rPr lang="en-US" dirty="0" smtClean="0"/>
                        <a:t>[attribute^=‘value’]</a:t>
                      </a:r>
                      <a:endParaRPr lang="en-US" dirty="0"/>
                    </a:p>
                  </a:txBody>
                  <a:tcPr/>
                </a:tc>
                <a:tc>
                  <a:txBody>
                    <a:bodyPr/>
                    <a:lstStyle/>
                    <a:p>
                      <a:r>
                        <a:rPr lang="en-US" dirty="0" smtClean="0"/>
                        <a:t>Matches all elements who</a:t>
                      </a:r>
                      <a:r>
                        <a:rPr lang="en-US" baseline="0" dirty="0" smtClean="0"/>
                        <a:t> have the attribute and the value starts with given value (which should be a string)</a:t>
                      </a:r>
                      <a:endParaRPr lang="en-US" dirty="0"/>
                    </a:p>
                  </a:txBody>
                  <a:tcPr/>
                </a:tc>
              </a:tr>
              <a:tr h="370840">
                <a:tc>
                  <a:txBody>
                    <a:bodyPr/>
                    <a:lstStyle/>
                    <a:p>
                      <a:r>
                        <a:rPr lang="en-US" dirty="0" smtClean="0"/>
                        <a:t>[attribute$=‘value’]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Matches all elements who</a:t>
                      </a:r>
                      <a:r>
                        <a:rPr lang="en-US" baseline="0" dirty="0" smtClean="0"/>
                        <a:t> have the attribute and the value ends with given value (which should be a string)</a:t>
                      </a:r>
                      <a:endParaRPr lang="en-US" dirty="0" smtClean="0"/>
                    </a:p>
                  </a:txBody>
                  <a:tcPr/>
                </a:tc>
              </a:tr>
              <a:tr h="370840">
                <a:tc>
                  <a:txBody>
                    <a:bodyPr/>
                    <a:lstStyle/>
                    <a:p>
                      <a:r>
                        <a:rPr lang="en-US" dirty="0" smtClean="0"/>
                        <a:t>[attribute*=‘value’]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Matches all elements who</a:t>
                      </a:r>
                      <a:r>
                        <a:rPr lang="en-US" baseline="0" dirty="0" smtClean="0"/>
                        <a:t> have the attribute and the value is contained with in given value (which should be a string)</a:t>
                      </a:r>
                      <a:endParaRPr lang="en-US" dirty="0" smtClean="0"/>
                    </a:p>
                  </a:txBody>
                  <a:tcPr/>
                </a:tc>
              </a:tr>
            </a:tbl>
          </a:graphicData>
        </a:graphic>
      </p:graphicFrame>
    </p:spTree>
    <p:extLst>
      <p:ext uri="{BB962C8B-B14F-4D97-AF65-F5344CB8AC3E}">
        <p14:creationId xmlns:p14="http://schemas.microsoft.com/office/powerpoint/2010/main" val="19288937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5" name="Content Placeholder 4"/>
          <p:cNvSpPr>
            <a:spLocks noGrp="1"/>
          </p:cNvSpPr>
          <p:nvPr>
            <p:ph idx="1"/>
          </p:nvPr>
        </p:nvSpPr>
        <p:spPr/>
        <p:txBody>
          <a:bodyPr/>
          <a:lstStyle/>
          <a:p>
            <a:r>
              <a:rPr lang="en-US" dirty="0" smtClean="0"/>
              <a:t>Just as selectors enable you to find certain elements within the DOM filters look to filter out elements that you don’t want to include in your JQuery Object</a:t>
            </a:r>
          </a:p>
          <a:p>
            <a:r>
              <a:rPr lang="en-US" dirty="0" smtClean="0"/>
              <a:t>You can do a number of different types of filters were going to explore the following:</a:t>
            </a:r>
          </a:p>
          <a:p>
            <a:pPr lvl="1"/>
            <a:r>
              <a:rPr lang="en-US" dirty="0" smtClean="0"/>
              <a:t>Basic filtering, First, Last, Even, Odd, Index</a:t>
            </a:r>
          </a:p>
          <a:p>
            <a:pPr lvl="1"/>
            <a:r>
              <a:rPr lang="en-US" dirty="0" smtClean="0"/>
              <a:t>DOM based filters, elements, content, visibility</a:t>
            </a:r>
          </a:p>
          <a:p>
            <a:pPr lvl="1"/>
            <a:r>
              <a:rPr lang="en-US" dirty="0" smtClean="0"/>
              <a:t>Hierarchy filters, children, first/last</a:t>
            </a:r>
          </a:p>
          <a:p>
            <a:pPr lvl="1"/>
            <a:r>
              <a:rPr lang="en-US" dirty="0" smtClean="0"/>
              <a:t>Form filters, inputs, types, checked</a:t>
            </a:r>
            <a:endParaRPr lang="en-US" dirty="0"/>
          </a:p>
        </p:txBody>
      </p:sp>
    </p:spTree>
    <p:extLst>
      <p:ext uri="{BB962C8B-B14F-4D97-AF65-F5344CB8AC3E}">
        <p14:creationId xmlns:p14="http://schemas.microsoft.com/office/powerpoint/2010/main" val="12716780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27146"/>
              </p:ext>
            </p:extLst>
          </p:nvPr>
        </p:nvGraphicFramePr>
        <p:xfrm>
          <a:off x="1096963" y="1846263"/>
          <a:ext cx="10058401" cy="3337560"/>
        </p:xfrm>
        <a:graphic>
          <a:graphicData uri="http://schemas.openxmlformats.org/drawingml/2006/table">
            <a:tbl>
              <a:tblPr firstRow="1" bandRow="1">
                <a:tableStyleId>{5C22544A-7EE6-4342-B048-85BDC9FD1C3A}</a:tableStyleId>
              </a:tblPr>
              <a:tblGrid>
                <a:gridCol w="2032000"/>
                <a:gridCol w="8026401"/>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:first</a:t>
                      </a:r>
                      <a:endParaRPr lang="en-US" dirty="0"/>
                    </a:p>
                  </a:txBody>
                  <a:tcPr/>
                </a:tc>
                <a:tc>
                  <a:txBody>
                    <a:bodyPr/>
                    <a:lstStyle/>
                    <a:p>
                      <a:r>
                        <a:rPr lang="en-US" dirty="0" smtClean="0"/>
                        <a:t>Matches the first selected</a:t>
                      </a:r>
                      <a:r>
                        <a:rPr lang="en-US" baseline="0" dirty="0" smtClean="0"/>
                        <a:t> element</a:t>
                      </a:r>
                      <a:endParaRPr lang="en-US" dirty="0"/>
                    </a:p>
                  </a:txBody>
                  <a:tcPr/>
                </a:tc>
              </a:tr>
              <a:tr h="370840">
                <a:tc>
                  <a:txBody>
                    <a:bodyPr/>
                    <a:lstStyle/>
                    <a:p>
                      <a:r>
                        <a:rPr lang="en-US" dirty="0" smtClean="0"/>
                        <a:t>:last</a:t>
                      </a:r>
                      <a:endParaRPr lang="en-US" dirty="0"/>
                    </a:p>
                  </a:txBody>
                  <a:tcPr/>
                </a:tc>
                <a:tc>
                  <a:txBody>
                    <a:bodyPr/>
                    <a:lstStyle/>
                    <a:p>
                      <a:r>
                        <a:rPr lang="en-US" dirty="0" smtClean="0"/>
                        <a:t>Matches</a:t>
                      </a:r>
                      <a:r>
                        <a:rPr lang="en-US" baseline="0" dirty="0" smtClean="0"/>
                        <a:t> the last selected element</a:t>
                      </a:r>
                      <a:endParaRPr lang="en-US" dirty="0"/>
                    </a:p>
                  </a:txBody>
                  <a:tcPr/>
                </a:tc>
              </a:tr>
              <a:tr h="370840">
                <a:tc>
                  <a:txBody>
                    <a:bodyPr/>
                    <a:lstStyle/>
                    <a:p>
                      <a:r>
                        <a:rPr lang="en-US" dirty="0" smtClean="0"/>
                        <a:t>:even</a:t>
                      </a:r>
                      <a:endParaRPr lang="en-US" dirty="0"/>
                    </a:p>
                  </a:txBody>
                  <a:tcPr/>
                </a:tc>
                <a:tc>
                  <a:txBody>
                    <a:bodyPr/>
                    <a:lstStyle/>
                    <a:p>
                      <a:r>
                        <a:rPr lang="en-US" dirty="0" smtClean="0"/>
                        <a:t>Matches elements</a:t>
                      </a:r>
                      <a:r>
                        <a:rPr lang="en-US" baseline="0" dirty="0" smtClean="0"/>
                        <a:t> with even-numbered index values (zero-based)</a:t>
                      </a:r>
                      <a:endParaRPr lang="en-US" dirty="0"/>
                    </a:p>
                  </a:txBody>
                  <a:tcPr/>
                </a:tc>
              </a:tr>
              <a:tr h="370840">
                <a:tc>
                  <a:txBody>
                    <a:bodyPr/>
                    <a:lstStyle/>
                    <a:p>
                      <a:r>
                        <a:rPr lang="en-US" dirty="0" smtClean="0"/>
                        <a:t>:odd</a:t>
                      </a:r>
                      <a:endParaRPr lang="en-US" dirty="0"/>
                    </a:p>
                  </a:txBody>
                  <a:tcPr/>
                </a:tc>
                <a:tc>
                  <a:txBody>
                    <a:bodyPr/>
                    <a:lstStyle/>
                    <a:p>
                      <a:r>
                        <a:rPr lang="en-US" dirty="0" smtClean="0"/>
                        <a:t>Matches</a:t>
                      </a:r>
                      <a:r>
                        <a:rPr lang="en-US" baseline="0" dirty="0" smtClean="0"/>
                        <a:t> elements with odd-numbered indexes</a:t>
                      </a:r>
                      <a:endParaRPr lang="en-US" dirty="0"/>
                    </a:p>
                  </a:txBody>
                  <a:tcPr/>
                </a:tc>
              </a:tr>
              <a:tr h="370840">
                <a:tc>
                  <a:txBody>
                    <a:bodyPr/>
                    <a:lstStyle/>
                    <a:p>
                      <a:r>
                        <a:rPr lang="en-US" dirty="0" smtClean="0"/>
                        <a:t>:</a:t>
                      </a:r>
                      <a:r>
                        <a:rPr lang="en-US" dirty="0" err="1" smtClean="0"/>
                        <a:t>eq</a:t>
                      </a:r>
                      <a:r>
                        <a:rPr lang="en-US" dirty="0" smtClean="0"/>
                        <a:t>(index)</a:t>
                      </a:r>
                      <a:endParaRPr lang="en-US" dirty="0"/>
                    </a:p>
                  </a:txBody>
                  <a:tcPr/>
                </a:tc>
                <a:tc>
                  <a:txBody>
                    <a:bodyPr/>
                    <a:lstStyle/>
                    <a:p>
                      <a:r>
                        <a:rPr lang="en-US" dirty="0" smtClean="0"/>
                        <a:t>Matches element with given index value</a:t>
                      </a:r>
                      <a:endParaRPr lang="en-US" dirty="0"/>
                    </a:p>
                  </a:txBody>
                  <a:tcPr/>
                </a:tc>
              </a:tr>
              <a:tr h="370840">
                <a:tc>
                  <a:txBody>
                    <a:bodyPr/>
                    <a:lstStyle/>
                    <a:p>
                      <a:r>
                        <a:rPr lang="en-US" dirty="0" smtClean="0"/>
                        <a:t>:</a:t>
                      </a:r>
                      <a:r>
                        <a:rPr lang="en-US" dirty="0" err="1" smtClean="0"/>
                        <a:t>gt</a:t>
                      </a:r>
                      <a:r>
                        <a:rPr lang="en-US" dirty="0" smtClean="0"/>
                        <a:t>(index)</a:t>
                      </a:r>
                      <a:endParaRPr lang="en-US" dirty="0"/>
                    </a:p>
                  </a:txBody>
                  <a:tcPr/>
                </a:tc>
                <a:tc>
                  <a:txBody>
                    <a:bodyPr/>
                    <a:lstStyle/>
                    <a:p>
                      <a:r>
                        <a:rPr lang="en-US" dirty="0" smtClean="0"/>
                        <a:t>Matches elements with indexes greater than value</a:t>
                      </a:r>
                      <a:endParaRPr lang="en-US" dirty="0"/>
                    </a:p>
                  </a:txBody>
                  <a:tcPr/>
                </a:tc>
              </a:tr>
              <a:tr h="370840">
                <a:tc>
                  <a:txBody>
                    <a:bodyPr/>
                    <a:lstStyle/>
                    <a:p>
                      <a:r>
                        <a:rPr lang="en-US" dirty="0" smtClean="0"/>
                        <a:t>:</a:t>
                      </a:r>
                      <a:r>
                        <a:rPr lang="en-US" dirty="0" err="1" smtClean="0"/>
                        <a:t>lt</a:t>
                      </a:r>
                      <a:r>
                        <a:rPr lang="en-US" dirty="0" smtClean="0"/>
                        <a:t>(index)</a:t>
                      </a:r>
                      <a:endParaRPr lang="en-US" dirty="0"/>
                    </a:p>
                  </a:txBody>
                  <a:tcPr/>
                </a:tc>
                <a:tc>
                  <a:txBody>
                    <a:bodyPr/>
                    <a:lstStyle/>
                    <a:p>
                      <a:r>
                        <a:rPr lang="en-US" dirty="0" smtClean="0"/>
                        <a:t>Matches elements with indexes less</a:t>
                      </a:r>
                      <a:r>
                        <a:rPr lang="en-US" baseline="0" dirty="0" smtClean="0"/>
                        <a:t> than value</a:t>
                      </a:r>
                      <a:endParaRPr lang="en-US" dirty="0"/>
                    </a:p>
                  </a:txBody>
                  <a:tcPr/>
                </a:tc>
              </a:tr>
              <a:tr h="370840">
                <a:tc>
                  <a:txBody>
                    <a:bodyPr/>
                    <a:lstStyle/>
                    <a:p>
                      <a:r>
                        <a:rPr lang="en-US" dirty="0" smtClean="0"/>
                        <a:t>:not(selector)</a:t>
                      </a:r>
                      <a:endParaRPr lang="en-US" dirty="0"/>
                    </a:p>
                  </a:txBody>
                  <a:tcPr/>
                </a:tc>
                <a:tc>
                  <a:txBody>
                    <a:bodyPr/>
                    <a:lstStyle/>
                    <a:p>
                      <a:r>
                        <a:rPr lang="en-US" dirty="0" smtClean="0"/>
                        <a:t>Matches</a:t>
                      </a:r>
                      <a:r>
                        <a:rPr lang="en-US" baseline="0" dirty="0" smtClean="0"/>
                        <a:t> elements that do not match the selector</a:t>
                      </a:r>
                      <a:endParaRPr lang="en-US" dirty="0"/>
                    </a:p>
                  </a:txBody>
                  <a:tcPr/>
                </a:tc>
              </a:tr>
            </a:tbl>
          </a:graphicData>
        </a:graphic>
      </p:graphicFrame>
    </p:spTree>
    <p:extLst>
      <p:ext uri="{BB962C8B-B14F-4D97-AF65-F5344CB8AC3E}">
        <p14:creationId xmlns:p14="http://schemas.microsoft.com/office/powerpoint/2010/main" val="17237418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Filters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9660592"/>
              </p:ext>
            </p:extLst>
          </p:nvPr>
        </p:nvGraphicFramePr>
        <p:xfrm>
          <a:off x="1096963" y="1846263"/>
          <a:ext cx="10058400" cy="3606800"/>
        </p:xfrm>
        <a:graphic>
          <a:graphicData uri="http://schemas.openxmlformats.org/drawingml/2006/table">
            <a:tbl>
              <a:tblPr firstRow="1" bandRow="1">
                <a:tableStyleId>{5C22544A-7EE6-4342-B048-85BDC9FD1C3A}</a:tableStyleId>
              </a:tblPr>
              <a:tblGrid>
                <a:gridCol w="2617787"/>
                <a:gridCol w="7440613"/>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:contains(‘text’)</a:t>
                      </a:r>
                      <a:endParaRPr lang="en-US" dirty="0"/>
                    </a:p>
                  </a:txBody>
                  <a:tcPr/>
                </a:tc>
                <a:tc>
                  <a:txBody>
                    <a:bodyPr/>
                    <a:lstStyle/>
                    <a:p>
                      <a:r>
                        <a:rPr lang="en-US" dirty="0" smtClean="0"/>
                        <a:t>Matches all elements containing the given text</a:t>
                      </a:r>
                    </a:p>
                  </a:txBody>
                  <a:tcPr/>
                </a:tc>
              </a:tr>
              <a:tr h="370840">
                <a:tc>
                  <a:txBody>
                    <a:bodyPr/>
                    <a:lstStyle/>
                    <a:p>
                      <a:r>
                        <a:rPr lang="en-US" dirty="0" smtClean="0"/>
                        <a:t>:has(selector)</a:t>
                      </a:r>
                      <a:endParaRPr lang="en-US" dirty="0"/>
                    </a:p>
                  </a:txBody>
                  <a:tcPr/>
                </a:tc>
                <a:tc>
                  <a:txBody>
                    <a:bodyPr/>
                    <a:lstStyle/>
                    <a:p>
                      <a:r>
                        <a:rPr lang="en-US" dirty="0" smtClean="0"/>
                        <a:t>Matches all elements</a:t>
                      </a:r>
                      <a:r>
                        <a:rPr lang="en-US" baseline="0" dirty="0" smtClean="0"/>
                        <a:t> that contain at least one element matching the given selector</a:t>
                      </a:r>
                      <a:endParaRPr lang="en-US" dirty="0" smtClean="0"/>
                    </a:p>
                  </a:txBody>
                  <a:tcPr/>
                </a:tc>
              </a:tr>
              <a:tr h="370840">
                <a:tc>
                  <a:txBody>
                    <a:bodyPr/>
                    <a:lstStyle/>
                    <a:p>
                      <a:r>
                        <a:rPr lang="en-US" dirty="0" smtClean="0"/>
                        <a:t>:empty</a:t>
                      </a:r>
                      <a:endParaRPr lang="en-US" dirty="0"/>
                    </a:p>
                  </a:txBody>
                  <a:tcPr/>
                </a:tc>
                <a:tc>
                  <a:txBody>
                    <a:bodyPr/>
                    <a:lstStyle/>
                    <a:p>
                      <a:r>
                        <a:rPr lang="en-US" dirty="0" smtClean="0"/>
                        <a:t>Matches</a:t>
                      </a:r>
                      <a:r>
                        <a:rPr lang="en-US" baseline="0" dirty="0" smtClean="0"/>
                        <a:t> all elements that are empty</a:t>
                      </a:r>
                      <a:endParaRPr lang="en-US" dirty="0" smtClean="0"/>
                    </a:p>
                  </a:txBody>
                  <a:tcPr/>
                </a:tc>
              </a:tr>
              <a:tr h="370840">
                <a:tc>
                  <a:txBody>
                    <a:bodyPr/>
                    <a:lstStyle/>
                    <a:p>
                      <a:r>
                        <a:rPr lang="en-US" dirty="0" smtClean="0"/>
                        <a:t>:parent</a:t>
                      </a:r>
                      <a:endParaRPr lang="en-US" dirty="0"/>
                    </a:p>
                  </a:txBody>
                  <a:tcPr/>
                </a:tc>
                <a:tc>
                  <a:txBody>
                    <a:bodyPr/>
                    <a:lstStyle/>
                    <a:p>
                      <a:r>
                        <a:rPr lang="en-US" dirty="0" smtClean="0"/>
                        <a:t>Matches all elements</a:t>
                      </a:r>
                      <a:r>
                        <a:rPr lang="en-US" baseline="0" dirty="0" smtClean="0"/>
                        <a:t> that are parent elements</a:t>
                      </a:r>
                      <a:endParaRPr lang="en-US" dirty="0" smtClean="0"/>
                    </a:p>
                  </a:txBody>
                  <a:tcPr/>
                </a:tc>
              </a:tr>
              <a:tr h="370840">
                <a:tc>
                  <a:txBody>
                    <a:bodyPr/>
                    <a:lstStyle/>
                    <a:p>
                      <a:r>
                        <a:rPr lang="en-US" dirty="0" smtClean="0"/>
                        <a:t>:hidden</a:t>
                      </a:r>
                      <a:endParaRPr lang="en-US" dirty="0"/>
                    </a:p>
                  </a:txBody>
                  <a:tcPr/>
                </a:tc>
                <a:tc>
                  <a:txBody>
                    <a:bodyPr/>
                    <a:lstStyle/>
                    <a:p>
                      <a:r>
                        <a:rPr lang="en-US" dirty="0" smtClean="0"/>
                        <a:t>Matches</a:t>
                      </a:r>
                      <a:r>
                        <a:rPr lang="en-US" baseline="0" dirty="0" smtClean="0"/>
                        <a:t> all elements that are hidden</a:t>
                      </a:r>
                      <a:endParaRPr lang="en-US" dirty="0" smtClean="0"/>
                    </a:p>
                  </a:txBody>
                  <a:tcPr/>
                </a:tc>
              </a:tr>
              <a:tr h="370840">
                <a:tc>
                  <a:txBody>
                    <a:bodyPr/>
                    <a:lstStyle/>
                    <a:p>
                      <a:r>
                        <a:rPr lang="en-US" dirty="0" smtClean="0"/>
                        <a:t>:visible</a:t>
                      </a:r>
                      <a:endParaRPr lang="en-US" dirty="0"/>
                    </a:p>
                  </a:txBody>
                  <a:tcPr/>
                </a:tc>
                <a:tc>
                  <a:txBody>
                    <a:bodyPr/>
                    <a:lstStyle/>
                    <a:p>
                      <a:r>
                        <a:rPr lang="en-US" dirty="0" smtClean="0"/>
                        <a:t>Matches all elements that</a:t>
                      </a:r>
                      <a:r>
                        <a:rPr lang="en-US" baseline="0" dirty="0" smtClean="0"/>
                        <a:t> are visible</a:t>
                      </a:r>
                      <a:endParaRPr lang="en-US" dirty="0" smtClean="0"/>
                    </a:p>
                  </a:txBody>
                  <a:tcPr/>
                </a:tc>
              </a:tr>
              <a:tr h="370840">
                <a:tc>
                  <a:txBody>
                    <a:bodyPr/>
                    <a:lstStyle/>
                    <a:p>
                      <a:r>
                        <a:rPr lang="en-US" dirty="0" smtClean="0"/>
                        <a:t>:header</a:t>
                      </a:r>
                      <a:endParaRPr lang="en-US" dirty="0"/>
                    </a:p>
                  </a:txBody>
                  <a:tcPr/>
                </a:tc>
                <a:tc>
                  <a:txBody>
                    <a:bodyPr/>
                    <a:lstStyle/>
                    <a:p>
                      <a:r>
                        <a:rPr lang="en-US" dirty="0" smtClean="0"/>
                        <a:t>Matches all elements that are HTML headers (&lt;h1&gt;</a:t>
                      </a:r>
                      <a:r>
                        <a:rPr lang="en-US" baseline="0" dirty="0" smtClean="0"/>
                        <a:t> , </a:t>
                      </a:r>
                      <a:r>
                        <a:rPr lang="is-IS" baseline="0" dirty="0" smtClean="0"/>
                        <a:t>… &lt;hN&gt;)</a:t>
                      </a:r>
                      <a:endParaRPr lang="en-US" dirty="0" smtClean="0"/>
                    </a:p>
                  </a:txBody>
                  <a:tcPr/>
                </a:tc>
              </a:tr>
              <a:tr h="370840">
                <a:tc>
                  <a:txBody>
                    <a:bodyPr/>
                    <a:lstStyle/>
                    <a:p>
                      <a:r>
                        <a:rPr lang="en-US" dirty="0" smtClean="0"/>
                        <a:t>:animated</a:t>
                      </a:r>
                      <a:endParaRPr lang="en-US" dirty="0"/>
                    </a:p>
                  </a:txBody>
                  <a:tcPr/>
                </a:tc>
                <a:tc>
                  <a:txBody>
                    <a:bodyPr/>
                    <a:lstStyle/>
                    <a:p>
                      <a:r>
                        <a:rPr lang="en-US" dirty="0" smtClean="0"/>
                        <a:t>Matches any</a:t>
                      </a:r>
                      <a:r>
                        <a:rPr lang="en-US" baseline="0" dirty="0" smtClean="0"/>
                        <a:t> element that is currently being animated by JQuery</a:t>
                      </a:r>
                      <a:endParaRPr lang="en-US" dirty="0" smtClean="0"/>
                    </a:p>
                  </a:txBody>
                  <a:tcPr/>
                </a:tc>
              </a:tr>
            </a:tbl>
          </a:graphicData>
        </a:graphic>
      </p:graphicFrame>
    </p:spTree>
    <p:extLst>
      <p:ext uri="{BB962C8B-B14F-4D97-AF65-F5344CB8AC3E}">
        <p14:creationId xmlns:p14="http://schemas.microsoft.com/office/powerpoint/2010/main" val="90373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37995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Filters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200874"/>
              </p:ext>
            </p:extLst>
          </p:nvPr>
        </p:nvGraphicFramePr>
        <p:xfrm>
          <a:off x="1096963" y="1846263"/>
          <a:ext cx="10058400" cy="3235960"/>
        </p:xfrm>
        <a:graphic>
          <a:graphicData uri="http://schemas.openxmlformats.org/drawingml/2006/table">
            <a:tbl>
              <a:tblPr firstRow="1" bandRow="1">
                <a:tableStyleId>{5C22544A-7EE6-4342-B048-85BDC9FD1C3A}</a:tableStyleId>
              </a:tblPr>
              <a:tblGrid>
                <a:gridCol w="2446337"/>
                <a:gridCol w="7612063"/>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:first-child</a:t>
                      </a:r>
                      <a:endParaRPr lang="en-US" dirty="0"/>
                    </a:p>
                  </a:txBody>
                  <a:tcPr/>
                </a:tc>
                <a:tc>
                  <a:txBody>
                    <a:bodyPr/>
                    <a:lstStyle/>
                    <a:p>
                      <a:r>
                        <a:rPr lang="en-US" dirty="0" smtClean="0"/>
                        <a:t>Matches all of the elements</a:t>
                      </a:r>
                      <a:r>
                        <a:rPr lang="en-US" baseline="0" dirty="0" smtClean="0"/>
                        <a:t> that are first children of their parents</a:t>
                      </a:r>
                      <a:endParaRPr lang="en-US" dirty="0"/>
                    </a:p>
                  </a:txBody>
                  <a:tcPr/>
                </a:tc>
              </a:tr>
              <a:tr h="370840">
                <a:tc>
                  <a:txBody>
                    <a:bodyPr/>
                    <a:lstStyle/>
                    <a:p>
                      <a:r>
                        <a:rPr lang="en-US" dirty="0" smtClean="0"/>
                        <a:t>:last-child</a:t>
                      </a:r>
                      <a:endParaRPr lang="en-US" dirty="0"/>
                    </a:p>
                  </a:txBody>
                  <a:tcPr/>
                </a:tc>
                <a:tc>
                  <a:txBody>
                    <a:bodyPr/>
                    <a:lstStyle/>
                    <a:p>
                      <a:r>
                        <a:rPr lang="en-US" dirty="0" smtClean="0"/>
                        <a:t>Matches all elements that are last children of their parents</a:t>
                      </a:r>
                      <a:endParaRPr lang="en-US" dirty="0"/>
                    </a:p>
                  </a:txBody>
                  <a:tcPr/>
                </a:tc>
              </a:tr>
              <a:tr h="370840">
                <a:tc>
                  <a:txBody>
                    <a:bodyPr/>
                    <a:lstStyle/>
                    <a:p>
                      <a:r>
                        <a:rPr lang="en-US" dirty="0" smtClean="0"/>
                        <a:t>:only-child</a:t>
                      </a:r>
                      <a:endParaRPr lang="en-US" dirty="0"/>
                    </a:p>
                  </a:txBody>
                  <a:tcPr/>
                </a:tc>
                <a:tc>
                  <a:txBody>
                    <a:bodyPr/>
                    <a:lstStyle/>
                    <a:p>
                      <a:r>
                        <a:rPr lang="en-US" dirty="0" smtClean="0"/>
                        <a:t>Matches all elements that</a:t>
                      </a:r>
                      <a:r>
                        <a:rPr lang="en-US" baseline="0" dirty="0" smtClean="0"/>
                        <a:t> are only children</a:t>
                      </a:r>
                      <a:endParaRPr lang="en-US" dirty="0"/>
                    </a:p>
                  </a:txBody>
                  <a:tcPr/>
                </a:tc>
              </a:tr>
              <a:tr h="370840">
                <a:tc>
                  <a:txBody>
                    <a:bodyPr/>
                    <a:lstStyle/>
                    <a:p>
                      <a:r>
                        <a:rPr lang="en-US" dirty="0" smtClean="0"/>
                        <a:t>:nth-child(index)</a:t>
                      </a:r>
                      <a:endParaRPr lang="en-US" dirty="0"/>
                    </a:p>
                  </a:txBody>
                  <a:tcPr/>
                </a:tc>
                <a:tc>
                  <a:txBody>
                    <a:bodyPr/>
                    <a:lstStyle/>
                    <a:p>
                      <a:r>
                        <a:rPr lang="en-US" dirty="0" smtClean="0"/>
                        <a:t>Matches elements</a:t>
                      </a:r>
                      <a:r>
                        <a:rPr lang="en-US" baseline="0" dirty="0" smtClean="0"/>
                        <a:t> that have the specified index among siblings; index is based on 1 and not 0</a:t>
                      </a:r>
                      <a:endParaRPr lang="en-US" dirty="0"/>
                    </a:p>
                  </a:txBody>
                  <a:tcPr/>
                </a:tc>
              </a:tr>
              <a:tr h="370840">
                <a:tc>
                  <a:txBody>
                    <a:bodyPr/>
                    <a:lstStyle/>
                    <a:p>
                      <a:r>
                        <a:rPr lang="en-US" dirty="0" smtClean="0"/>
                        <a:t>:nth-child(odd)</a:t>
                      </a:r>
                      <a:endParaRPr lang="en-US" dirty="0"/>
                    </a:p>
                  </a:txBody>
                  <a:tcPr/>
                </a:tc>
                <a:tc>
                  <a:txBody>
                    <a:bodyPr/>
                    <a:lstStyle/>
                    <a:p>
                      <a:r>
                        <a:rPr lang="en-US" dirty="0" smtClean="0"/>
                        <a:t>Matches all odd</a:t>
                      </a:r>
                      <a:r>
                        <a:rPr lang="en-US" baseline="0" dirty="0" smtClean="0"/>
                        <a:t> numbered children</a:t>
                      </a:r>
                      <a:endParaRPr lang="en-US" dirty="0"/>
                    </a:p>
                  </a:txBody>
                  <a:tcPr/>
                </a:tc>
              </a:tr>
              <a:tr h="370840">
                <a:tc>
                  <a:txBody>
                    <a:bodyPr/>
                    <a:lstStyle/>
                    <a:p>
                      <a:r>
                        <a:rPr lang="en-US" dirty="0" smtClean="0"/>
                        <a:t>:nth-child(even)</a:t>
                      </a:r>
                      <a:endParaRPr lang="en-US" dirty="0"/>
                    </a:p>
                  </a:txBody>
                  <a:tcPr/>
                </a:tc>
                <a:tc>
                  <a:txBody>
                    <a:bodyPr/>
                    <a:lstStyle/>
                    <a:p>
                      <a:r>
                        <a:rPr lang="en-US" dirty="0" smtClean="0"/>
                        <a:t>Matches all even numbered children</a:t>
                      </a:r>
                      <a:endParaRPr lang="en-US" dirty="0"/>
                    </a:p>
                  </a:txBody>
                  <a:tcPr/>
                </a:tc>
              </a:tr>
              <a:tr h="370840">
                <a:tc>
                  <a:txBody>
                    <a:bodyPr/>
                    <a:lstStyle/>
                    <a:p>
                      <a:r>
                        <a:rPr lang="en-US" dirty="0" smtClean="0"/>
                        <a:t>:nth-child(expression)</a:t>
                      </a:r>
                      <a:endParaRPr lang="en-US" dirty="0"/>
                    </a:p>
                  </a:txBody>
                  <a:tcPr/>
                </a:tc>
                <a:tc>
                  <a:txBody>
                    <a:bodyPr/>
                    <a:lstStyle/>
                    <a:p>
                      <a:r>
                        <a:rPr lang="en-US" dirty="0" smtClean="0"/>
                        <a:t>Matches all elements</a:t>
                      </a:r>
                      <a:r>
                        <a:rPr lang="en-US" baseline="0" dirty="0" smtClean="0"/>
                        <a:t> within a given expression</a:t>
                      </a:r>
                      <a:endParaRPr lang="en-US" dirty="0"/>
                    </a:p>
                  </a:txBody>
                  <a:tcPr/>
                </a:tc>
              </a:tr>
            </a:tbl>
          </a:graphicData>
        </a:graphic>
      </p:graphicFrame>
    </p:spTree>
    <p:extLst>
      <p:ext uri="{BB962C8B-B14F-4D97-AF65-F5344CB8AC3E}">
        <p14:creationId xmlns:p14="http://schemas.microsoft.com/office/powerpoint/2010/main" val="1821523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Filters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5818515"/>
              </p:ext>
            </p:extLst>
          </p:nvPr>
        </p:nvGraphicFramePr>
        <p:xfrm>
          <a:off x="1096963" y="1846263"/>
          <a:ext cx="10058400" cy="2494280"/>
        </p:xfrm>
        <a:graphic>
          <a:graphicData uri="http://schemas.openxmlformats.org/drawingml/2006/table">
            <a:tbl>
              <a:tblPr firstRow="1" bandRow="1">
                <a:tableStyleId>{5C22544A-7EE6-4342-B048-85BDC9FD1C3A}</a:tableStyleId>
              </a:tblPr>
              <a:tblGrid>
                <a:gridCol w="2532062"/>
                <a:gridCol w="7526338"/>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:input</a:t>
                      </a:r>
                      <a:endParaRPr lang="en-US" dirty="0"/>
                    </a:p>
                  </a:txBody>
                  <a:tcPr/>
                </a:tc>
                <a:tc>
                  <a:txBody>
                    <a:bodyPr/>
                    <a:lstStyle/>
                    <a:p>
                      <a:r>
                        <a:rPr lang="en-US" dirty="0" smtClean="0"/>
                        <a:t>Matches</a:t>
                      </a:r>
                      <a:r>
                        <a:rPr lang="en-US" baseline="0" dirty="0" smtClean="0"/>
                        <a:t> all input controls, select, input, </a:t>
                      </a:r>
                      <a:r>
                        <a:rPr lang="en-US" baseline="0" dirty="0" err="1" smtClean="0"/>
                        <a:t>textareas</a:t>
                      </a:r>
                      <a:r>
                        <a:rPr lang="en-US" baseline="0" dirty="0" smtClean="0"/>
                        <a:t>, and buttons (This has been depreciated as of 1.8, use “input, select, </a:t>
                      </a:r>
                      <a:r>
                        <a:rPr lang="en-US" baseline="0" dirty="0" err="1" smtClean="0"/>
                        <a:t>textarea</a:t>
                      </a:r>
                      <a:r>
                        <a:rPr lang="en-US" baseline="0" dirty="0" smtClean="0"/>
                        <a:t>, button” instead)</a:t>
                      </a:r>
                      <a:endParaRPr lang="en-US" dirty="0"/>
                    </a:p>
                  </a:txBody>
                  <a:tcPr/>
                </a:tc>
              </a:tr>
              <a:tr h="370840">
                <a:tc>
                  <a:txBody>
                    <a:bodyPr/>
                    <a:lstStyle/>
                    <a:p>
                      <a:r>
                        <a:rPr lang="en-US" dirty="0" smtClean="0"/>
                        <a:t>:checked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Gets all elements</a:t>
                      </a:r>
                      <a:r>
                        <a:rPr lang="en-US" baseline="0" dirty="0" smtClean="0"/>
                        <a:t> that are checked</a:t>
                      </a:r>
                      <a:endParaRPr lang="en-US" dirty="0" smtClean="0"/>
                    </a:p>
                  </a:txBody>
                  <a:tcPr/>
                </a:tc>
              </a:tr>
              <a:tr h="370840">
                <a:tc>
                  <a:txBody>
                    <a:bodyPr/>
                    <a:lstStyle/>
                    <a:p>
                      <a:r>
                        <a:rPr lang="en-US" dirty="0" smtClean="0"/>
                        <a:t>:selected</a:t>
                      </a:r>
                      <a:endParaRPr lang="en-US" dirty="0"/>
                    </a:p>
                  </a:txBody>
                  <a:tcPr/>
                </a:tc>
                <a:tc>
                  <a:txBody>
                    <a:bodyPr/>
                    <a:lstStyle/>
                    <a:p>
                      <a:r>
                        <a:rPr lang="en-US" dirty="0" smtClean="0"/>
                        <a:t>Gets all elements</a:t>
                      </a:r>
                      <a:r>
                        <a:rPr lang="en-US" baseline="0" dirty="0" smtClean="0"/>
                        <a:t> that are selected</a:t>
                      </a:r>
                      <a:endParaRPr lang="en-US" dirty="0"/>
                    </a:p>
                  </a:txBody>
                  <a:tcPr/>
                </a:tc>
              </a:tr>
              <a:tr h="370840">
                <a:tc>
                  <a:txBody>
                    <a:bodyPr/>
                    <a:lstStyle/>
                    <a:p>
                      <a:r>
                        <a:rPr lang="en-US" dirty="0" smtClean="0"/>
                        <a:t>:enabled</a:t>
                      </a:r>
                      <a:endParaRPr lang="en-US" dirty="0"/>
                    </a:p>
                  </a:txBody>
                  <a:tcPr/>
                </a:tc>
                <a:tc>
                  <a:txBody>
                    <a:bodyPr/>
                    <a:lstStyle/>
                    <a:p>
                      <a:r>
                        <a:rPr lang="en-US" dirty="0" smtClean="0"/>
                        <a:t>Gets all elements</a:t>
                      </a:r>
                      <a:r>
                        <a:rPr lang="en-US" baseline="0" dirty="0" smtClean="0"/>
                        <a:t> that are enabled</a:t>
                      </a:r>
                      <a:endParaRPr lang="en-US" dirty="0"/>
                    </a:p>
                  </a:txBody>
                  <a:tcPr/>
                </a:tc>
              </a:tr>
              <a:tr h="370840">
                <a:tc>
                  <a:txBody>
                    <a:bodyPr/>
                    <a:lstStyle/>
                    <a:p>
                      <a:r>
                        <a:rPr lang="en-US" dirty="0" smtClean="0"/>
                        <a:t>:disabled</a:t>
                      </a:r>
                      <a:endParaRPr lang="en-US" dirty="0"/>
                    </a:p>
                  </a:txBody>
                  <a:tcPr/>
                </a:tc>
                <a:tc>
                  <a:txBody>
                    <a:bodyPr/>
                    <a:lstStyle/>
                    <a:p>
                      <a:r>
                        <a:rPr lang="en-US" dirty="0" smtClean="0"/>
                        <a:t>Gets all elements</a:t>
                      </a:r>
                      <a:r>
                        <a:rPr lang="en-US" baseline="0" dirty="0" smtClean="0"/>
                        <a:t> that are disabled</a:t>
                      </a:r>
                      <a:endParaRPr lang="en-US" dirty="0"/>
                    </a:p>
                  </a:txBody>
                  <a:tcPr/>
                </a:tc>
              </a:tr>
            </a:tbl>
          </a:graphicData>
        </a:graphic>
      </p:graphicFrame>
    </p:spTree>
    <p:extLst>
      <p:ext uri="{BB962C8B-B14F-4D97-AF65-F5344CB8AC3E}">
        <p14:creationId xmlns:p14="http://schemas.microsoft.com/office/powerpoint/2010/main" val="19486883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Filters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5253517"/>
              </p:ext>
            </p:extLst>
          </p:nvPr>
        </p:nvGraphicFramePr>
        <p:xfrm>
          <a:off x="1096963" y="1846263"/>
          <a:ext cx="10058401" cy="4079240"/>
        </p:xfrm>
        <a:graphic>
          <a:graphicData uri="http://schemas.openxmlformats.org/drawingml/2006/table">
            <a:tbl>
              <a:tblPr firstRow="1" bandRow="1">
                <a:tableStyleId>{5C22544A-7EE6-4342-B048-85BDC9FD1C3A}</a:tableStyleId>
              </a:tblPr>
              <a:tblGrid>
                <a:gridCol w="2489200"/>
                <a:gridCol w="7569201"/>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:button</a:t>
                      </a:r>
                      <a:endParaRPr lang="en-US" dirty="0"/>
                    </a:p>
                  </a:txBody>
                  <a:tcPr/>
                </a:tc>
                <a:tc>
                  <a:txBody>
                    <a:bodyPr/>
                    <a:lstStyle/>
                    <a:p>
                      <a:r>
                        <a:rPr lang="en-US" dirty="0" smtClean="0"/>
                        <a:t>Matches all input type</a:t>
                      </a:r>
                      <a:r>
                        <a:rPr lang="en-US" baseline="0" dirty="0" smtClean="0"/>
                        <a:t>=“button”</a:t>
                      </a:r>
                      <a:endParaRPr lang="en-US" dirty="0"/>
                    </a:p>
                  </a:txBody>
                  <a:tcPr/>
                </a:tc>
              </a:tr>
              <a:tr h="370840">
                <a:tc>
                  <a:txBody>
                    <a:bodyPr/>
                    <a:lstStyle/>
                    <a:p>
                      <a:r>
                        <a:rPr lang="en-US" dirty="0" smtClean="0"/>
                        <a:t>:image</a:t>
                      </a:r>
                      <a:endParaRPr lang="en-US" dirty="0"/>
                    </a:p>
                  </a:txBody>
                  <a:tcPr/>
                </a:tc>
                <a:tc>
                  <a:txBody>
                    <a:bodyPr/>
                    <a:lstStyle/>
                    <a:p>
                      <a:r>
                        <a:rPr lang="en-US" dirty="0" smtClean="0"/>
                        <a:t>Matches all input type</a:t>
                      </a:r>
                      <a:r>
                        <a:rPr lang="en-US" baseline="0" dirty="0" smtClean="0"/>
                        <a:t>=“image”</a:t>
                      </a:r>
                    </a:p>
                  </a:txBody>
                  <a:tcPr/>
                </a:tc>
              </a:tr>
              <a:tr h="370840">
                <a:tc>
                  <a:txBody>
                    <a:bodyPr/>
                    <a:lstStyle/>
                    <a:p>
                      <a:r>
                        <a:rPr lang="en-US" dirty="0" smtClean="0"/>
                        <a:t>:text</a:t>
                      </a:r>
                      <a:endParaRPr lang="en-US" dirty="0"/>
                    </a:p>
                  </a:txBody>
                  <a:tcPr/>
                </a:tc>
                <a:tc>
                  <a:txBody>
                    <a:bodyPr/>
                    <a:lstStyle/>
                    <a:p>
                      <a:r>
                        <a:rPr lang="en-US" dirty="0" smtClean="0"/>
                        <a:t>Matches all input</a:t>
                      </a:r>
                      <a:r>
                        <a:rPr lang="en-US" baseline="0" dirty="0" smtClean="0"/>
                        <a:t> type=“text”</a:t>
                      </a:r>
                      <a:endParaRPr lang="en-US" dirty="0"/>
                    </a:p>
                  </a:txBody>
                  <a:tcPr/>
                </a:tc>
              </a:tr>
              <a:tr h="370840">
                <a:tc>
                  <a:txBody>
                    <a:bodyPr/>
                    <a:lstStyle/>
                    <a:p>
                      <a:r>
                        <a:rPr lang="en-US" dirty="0" smtClean="0"/>
                        <a:t>:password</a:t>
                      </a:r>
                      <a:endParaRPr lang="en-US" dirty="0"/>
                    </a:p>
                  </a:txBody>
                  <a:tcPr/>
                </a:tc>
                <a:tc>
                  <a:txBody>
                    <a:bodyPr/>
                    <a:lstStyle/>
                    <a:p>
                      <a:r>
                        <a:rPr lang="en-US" dirty="0" smtClean="0"/>
                        <a:t>Matches all input type=“password”</a:t>
                      </a:r>
                      <a:endParaRPr lang="en-US" dirty="0"/>
                    </a:p>
                  </a:txBody>
                  <a:tcPr/>
                </a:tc>
              </a:tr>
              <a:tr h="370840">
                <a:tc>
                  <a:txBody>
                    <a:bodyPr/>
                    <a:lstStyle/>
                    <a:p>
                      <a:r>
                        <a:rPr lang="en-US" dirty="0" smtClean="0"/>
                        <a:t>:radio</a:t>
                      </a:r>
                      <a:endParaRPr lang="en-US" dirty="0"/>
                    </a:p>
                  </a:txBody>
                  <a:tcPr/>
                </a:tc>
                <a:tc>
                  <a:txBody>
                    <a:bodyPr/>
                    <a:lstStyle/>
                    <a:p>
                      <a:r>
                        <a:rPr lang="en-US" dirty="0" smtClean="0"/>
                        <a:t>Matches all input type=“radio”</a:t>
                      </a:r>
                      <a:endParaRPr lang="en-US" dirty="0"/>
                    </a:p>
                  </a:txBody>
                  <a:tcPr/>
                </a:tc>
              </a:tr>
              <a:tr h="370840">
                <a:tc>
                  <a:txBody>
                    <a:bodyPr/>
                    <a:lstStyle/>
                    <a:p>
                      <a:r>
                        <a:rPr lang="en-US" dirty="0" smtClean="0"/>
                        <a:t>:checkbox</a:t>
                      </a:r>
                      <a:endParaRPr lang="en-US" dirty="0"/>
                    </a:p>
                  </a:txBody>
                  <a:tcPr/>
                </a:tc>
                <a:tc>
                  <a:txBody>
                    <a:bodyPr/>
                    <a:lstStyle/>
                    <a:p>
                      <a:r>
                        <a:rPr lang="en-US" dirty="0" smtClean="0"/>
                        <a:t>Matches all input</a:t>
                      </a:r>
                      <a:r>
                        <a:rPr lang="en-US" baseline="0" dirty="0" smtClean="0"/>
                        <a:t> type=“checkbox”</a:t>
                      </a:r>
                      <a:endParaRPr lang="en-US" dirty="0"/>
                    </a:p>
                  </a:txBody>
                  <a:tcPr/>
                </a:tc>
              </a:tr>
              <a:tr h="370840">
                <a:tc>
                  <a:txBody>
                    <a:bodyPr/>
                    <a:lstStyle/>
                    <a:p>
                      <a:r>
                        <a:rPr lang="en-US" dirty="0" smtClean="0"/>
                        <a:t>:file</a:t>
                      </a:r>
                      <a:endParaRPr lang="en-US" dirty="0"/>
                    </a:p>
                  </a:txBody>
                  <a:tcPr/>
                </a:tc>
                <a:tc>
                  <a:txBody>
                    <a:bodyPr/>
                    <a:lstStyle/>
                    <a:p>
                      <a:r>
                        <a:rPr lang="en-US" dirty="0" smtClean="0"/>
                        <a:t>Matches all input type</a:t>
                      </a:r>
                      <a:r>
                        <a:rPr lang="en-US" baseline="0" dirty="0" smtClean="0"/>
                        <a:t>=“file”</a:t>
                      </a:r>
                      <a:endParaRPr lang="en-US" dirty="0"/>
                    </a:p>
                  </a:txBody>
                  <a:tcPr/>
                </a:tc>
              </a:tr>
              <a:tr h="370840">
                <a:tc>
                  <a:txBody>
                    <a:bodyPr/>
                    <a:lstStyle/>
                    <a:p>
                      <a:r>
                        <a:rPr lang="en-US" dirty="0" smtClean="0"/>
                        <a:t>:hidden</a:t>
                      </a:r>
                      <a:endParaRPr lang="en-US" dirty="0"/>
                    </a:p>
                  </a:txBody>
                  <a:tcPr/>
                </a:tc>
                <a:tc>
                  <a:txBody>
                    <a:bodyPr/>
                    <a:lstStyle/>
                    <a:p>
                      <a:r>
                        <a:rPr lang="en-US" dirty="0" smtClean="0"/>
                        <a:t>Matches all input type</a:t>
                      </a:r>
                      <a:r>
                        <a:rPr lang="en-US" baseline="0" dirty="0" smtClean="0"/>
                        <a:t>=“hidden”</a:t>
                      </a:r>
                      <a:endParaRPr lang="en-US" dirty="0"/>
                    </a:p>
                  </a:txBody>
                  <a:tcPr/>
                </a:tc>
              </a:tr>
              <a:tr h="370840">
                <a:tc>
                  <a:txBody>
                    <a:bodyPr/>
                    <a:lstStyle/>
                    <a:p>
                      <a:r>
                        <a:rPr lang="en-US" dirty="0" smtClean="0"/>
                        <a:t>:submit</a:t>
                      </a:r>
                      <a:endParaRPr lang="en-US" dirty="0"/>
                    </a:p>
                  </a:txBody>
                  <a:tcPr/>
                </a:tc>
                <a:tc>
                  <a:txBody>
                    <a:bodyPr/>
                    <a:lstStyle/>
                    <a:p>
                      <a:r>
                        <a:rPr lang="en-US" dirty="0" smtClean="0"/>
                        <a:t>Matches all input type</a:t>
                      </a:r>
                      <a:r>
                        <a:rPr lang="en-US" baseline="0" dirty="0" smtClean="0"/>
                        <a:t>=“submit”</a:t>
                      </a:r>
                      <a:endParaRPr lang="en-US" dirty="0"/>
                    </a:p>
                  </a:txBody>
                  <a:tcPr/>
                </a:tc>
              </a:tr>
              <a:tr h="370840">
                <a:tc>
                  <a:txBody>
                    <a:bodyPr/>
                    <a:lstStyle/>
                    <a:p>
                      <a:r>
                        <a:rPr lang="en-US" dirty="0" smtClean="0"/>
                        <a:t>:reset</a:t>
                      </a:r>
                      <a:endParaRPr lang="en-US" dirty="0"/>
                    </a:p>
                  </a:txBody>
                  <a:tcPr/>
                </a:tc>
                <a:tc>
                  <a:txBody>
                    <a:bodyPr/>
                    <a:lstStyle/>
                    <a:p>
                      <a:r>
                        <a:rPr lang="en-US" dirty="0" smtClean="0"/>
                        <a:t>Matches all input type</a:t>
                      </a:r>
                      <a:r>
                        <a:rPr lang="en-US" baseline="0" dirty="0" smtClean="0"/>
                        <a:t>=“reset”</a:t>
                      </a:r>
                      <a:endParaRPr lang="en-US" dirty="0"/>
                    </a:p>
                  </a:txBody>
                  <a:tcPr/>
                </a:tc>
              </a:tr>
            </a:tbl>
          </a:graphicData>
        </a:graphic>
      </p:graphicFrame>
      <p:sp>
        <p:nvSpPr>
          <p:cNvPr id="5" name="TextBox 4"/>
          <p:cNvSpPr txBox="1"/>
          <p:nvPr/>
        </p:nvSpPr>
        <p:spPr>
          <a:xfrm>
            <a:off x="1096963" y="5950268"/>
            <a:ext cx="9476825" cy="369332"/>
          </a:xfrm>
          <a:prstGeom prst="rect">
            <a:avLst/>
          </a:prstGeom>
          <a:noFill/>
        </p:spPr>
        <p:txBody>
          <a:bodyPr wrap="none" rtlCol="0">
            <a:spAutoFit/>
          </a:bodyPr>
          <a:lstStyle/>
          <a:p>
            <a:r>
              <a:rPr lang="en-US" dirty="0" smtClean="0"/>
              <a:t>Note that in 1.8 these selectors have been depreciated. Instead you should use ”input[type=‘text’]”</a:t>
            </a:r>
            <a:endParaRPr lang="en-US" dirty="0"/>
          </a:p>
        </p:txBody>
      </p:sp>
    </p:spTree>
    <p:extLst>
      <p:ext uri="{BB962C8B-B14F-4D97-AF65-F5344CB8AC3E}">
        <p14:creationId xmlns:p14="http://schemas.microsoft.com/office/powerpoint/2010/main" val="1318063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Manipulations</a:t>
            </a:r>
            <a:endParaRPr lang="en-US" dirty="0"/>
          </a:p>
        </p:txBody>
      </p:sp>
      <p:sp>
        <p:nvSpPr>
          <p:cNvPr id="3" name="Content Placeholder 2"/>
          <p:cNvSpPr>
            <a:spLocks noGrp="1"/>
          </p:cNvSpPr>
          <p:nvPr>
            <p:ph idx="1"/>
          </p:nvPr>
        </p:nvSpPr>
        <p:spPr/>
        <p:txBody>
          <a:bodyPr/>
          <a:lstStyle/>
          <a:p>
            <a:r>
              <a:rPr lang="en-US" dirty="0" smtClean="0"/>
              <a:t>So now that we have selected the elements that we are interested in changing lets take a look at how we can manipulate these elements in the DOM to change them to a state that we want</a:t>
            </a:r>
            <a:endParaRPr lang="en-US" dirty="0"/>
          </a:p>
          <a:p>
            <a:r>
              <a:rPr lang="en-US" dirty="0" smtClean="0"/>
              <a:t>While there are a number of different of manipulations we’re going to take a look at a few of the more popular ones</a:t>
            </a:r>
            <a:endParaRPr lang="en-US" dirty="0"/>
          </a:p>
        </p:txBody>
      </p:sp>
    </p:spTree>
    <p:extLst>
      <p:ext uri="{BB962C8B-B14F-4D97-AF65-F5344CB8AC3E}">
        <p14:creationId xmlns:p14="http://schemas.microsoft.com/office/powerpoint/2010/main" val="953942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Manipulators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036822"/>
              </p:ext>
            </p:extLst>
          </p:nvPr>
        </p:nvGraphicFramePr>
        <p:xfrm>
          <a:off x="1096963" y="1846263"/>
          <a:ext cx="10058401" cy="2595880"/>
        </p:xfrm>
        <a:graphic>
          <a:graphicData uri="http://schemas.openxmlformats.org/drawingml/2006/table">
            <a:tbl>
              <a:tblPr firstRow="1" bandRow="1">
                <a:tableStyleId>{5C22544A-7EE6-4342-B048-85BDC9FD1C3A}</a:tableStyleId>
              </a:tblPr>
              <a:tblGrid>
                <a:gridCol w="3146425"/>
                <a:gridCol w="6911976"/>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addClass</a:t>
                      </a:r>
                      <a:r>
                        <a:rPr lang="en-US" dirty="0" smtClean="0"/>
                        <a:t>(</a:t>
                      </a:r>
                      <a:r>
                        <a:rPr lang="en-US" dirty="0" err="1" smtClean="0"/>
                        <a:t>className</a:t>
                      </a:r>
                      <a:r>
                        <a:rPr lang="en-US" dirty="0" smtClean="0"/>
                        <a:t>)</a:t>
                      </a:r>
                      <a:endParaRPr lang="en-US" dirty="0"/>
                    </a:p>
                  </a:txBody>
                  <a:tcPr/>
                </a:tc>
                <a:tc>
                  <a:txBody>
                    <a:bodyPr/>
                    <a:lstStyle/>
                    <a:p>
                      <a:r>
                        <a:rPr lang="en-US" dirty="0" smtClean="0"/>
                        <a:t>Add a</a:t>
                      </a:r>
                      <a:r>
                        <a:rPr lang="en-US" baseline="0" dirty="0" smtClean="0"/>
                        <a:t> CSS class to an element</a:t>
                      </a:r>
                      <a:endParaRPr lang="en-US" dirty="0"/>
                    </a:p>
                  </a:txBody>
                  <a:tcPr/>
                </a:tc>
              </a:tr>
              <a:tr h="370840">
                <a:tc>
                  <a:txBody>
                    <a:bodyPr/>
                    <a:lstStyle/>
                    <a:p>
                      <a:r>
                        <a:rPr lang="en-US" dirty="0" err="1" smtClean="0"/>
                        <a:t>removeClass</a:t>
                      </a:r>
                      <a:r>
                        <a:rPr lang="en-US" dirty="0" smtClean="0"/>
                        <a:t>(</a:t>
                      </a:r>
                      <a:r>
                        <a:rPr lang="en-US" dirty="0" err="1" smtClean="0"/>
                        <a:t>className</a:t>
                      </a:r>
                      <a:r>
                        <a:rPr lang="en-US" dirty="0" smtClean="0"/>
                        <a:t>)</a:t>
                      </a:r>
                      <a:endParaRPr lang="en-US" dirty="0"/>
                    </a:p>
                  </a:txBody>
                  <a:tcPr/>
                </a:tc>
                <a:tc>
                  <a:txBody>
                    <a:bodyPr/>
                    <a:lstStyle/>
                    <a:p>
                      <a:r>
                        <a:rPr lang="en-US" dirty="0" smtClean="0"/>
                        <a:t>Remove a CSS class from an element</a:t>
                      </a:r>
                      <a:endParaRPr lang="en-US" dirty="0"/>
                    </a:p>
                  </a:txBody>
                  <a:tcPr/>
                </a:tc>
              </a:tr>
              <a:tr h="370840">
                <a:tc>
                  <a:txBody>
                    <a:bodyPr/>
                    <a:lstStyle/>
                    <a:p>
                      <a:r>
                        <a:rPr lang="en-US" dirty="0" smtClean="0"/>
                        <a:t>show()</a:t>
                      </a:r>
                      <a:endParaRPr lang="en-US" dirty="0"/>
                    </a:p>
                  </a:txBody>
                  <a:tcPr/>
                </a:tc>
                <a:tc>
                  <a:txBody>
                    <a:bodyPr/>
                    <a:lstStyle/>
                    <a:p>
                      <a:r>
                        <a:rPr lang="en-US" dirty="0" smtClean="0"/>
                        <a:t>Show a hidden element</a:t>
                      </a:r>
                      <a:endParaRPr lang="en-US" dirty="0"/>
                    </a:p>
                  </a:txBody>
                  <a:tcPr/>
                </a:tc>
              </a:tr>
              <a:tr h="370840">
                <a:tc>
                  <a:txBody>
                    <a:bodyPr/>
                    <a:lstStyle/>
                    <a:p>
                      <a:r>
                        <a:rPr lang="en-US" dirty="0" smtClean="0"/>
                        <a:t>hide()</a:t>
                      </a:r>
                      <a:endParaRPr lang="en-US" dirty="0"/>
                    </a:p>
                  </a:txBody>
                  <a:tcPr/>
                </a:tc>
                <a:tc>
                  <a:txBody>
                    <a:bodyPr/>
                    <a:lstStyle/>
                    <a:p>
                      <a:r>
                        <a:rPr lang="en-US" dirty="0" smtClean="0"/>
                        <a:t>Hide</a:t>
                      </a:r>
                      <a:r>
                        <a:rPr lang="en-US" baseline="0" dirty="0" smtClean="0"/>
                        <a:t> a visible element</a:t>
                      </a:r>
                      <a:endParaRPr lang="en-US" dirty="0"/>
                    </a:p>
                  </a:txBody>
                  <a:tcPr/>
                </a:tc>
              </a:tr>
              <a:tr h="370840">
                <a:tc>
                  <a:txBody>
                    <a:bodyPr/>
                    <a:lstStyle/>
                    <a:p>
                      <a:r>
                        <a:rPr lang="en-US" dirty="0" smtClean="0"/>
                        <a:t>get(index)</a:t>
                      </a:r>
                      <a:endParaRPr lang="en-US" dirty="0"/>
                    </a:p>
                  </a:txBody>
                  <a:tcPr/>
                </a:tc>
                <a:tc>
                  <a:txBody>
                    <a:bodyPr/>
                    <a:lstStyle/>
                    <a:p>
                      <a:r>
                        <a:rPr lang="en-US" dirty="0" smtClean="0"/>
                        <a:t>Get a DOM property by an index</a:t>
                      </a:r>
                      <a:endParaRPr lang="en-US" dirty="0"/>
                    </a:p>
                  </a:txBody>
                  <a:tcPr/>
                </a:tc>
              </a:tr>
              <a:tr h="370840">
                <a:tc>
                  <a:txBody>
                    <a:bodyPr/>
                    <a:lstStyle/>
                    <a:p>
                      <a:r>
                        <a:rPr lang="en-US" dirty="0" err="1" smtClean="0"/>
                        <a:t>val</a:t>
                      </a:r>
                      <a:r>
                        <a:rPr lang="en-US" dirty="0" smtClean="0"/>
                        <a:t>()</a:t>
                      </a:r>
                      <a:endParaRPr lang="en-US" dirty="0"/>
                    </a:p>
                  </a:txBody>
                  <a:tcPr/>
                </a:tc>
                <a:tc>
                  <a:txBody>
                    <a:bodyPr/>
                    <a:lstStyle/>
                    <a:p>
                      <a:r>
                        <a:rPr lang="en-US" dirty="0" smtClean="0"/>
                        <a:t>Get/Set the value</a:t>
                      </a:r>
                      <a:r>
                        <a:rPr lang="en-US" baseline="0" dirty="0" smtClean="0"/>
                        <a:t> for a given form element</a:t>
                      </a:r>
                      <a:endParaRPr lang="en-US" dirty="0"/>
                    </a:p>
                  </a:txBody>
                  <a:tcPr/>
                </a:tc>
              </a:tr>
            </a:tbl>
          </a:graphicData>
        </a:graphic>
      </p:graphicFrame>
    </p:spTree>
    <p:extLst>
      <p:ext uri="{BB962C8B-B14F-4D97-AF65-F5344CB8AC3E}">
        <p14:creationId xmlns:p14="http://schemas.microsoft.com/office/powerpoint/2010/main" val="14161246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Manipulators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201203"/>
              </p:ext>
            </p:extLst>
          </p:nvPr>
        </p:nvGraphicFramePr>
        <p:xfrm>
          <a:off x="1096963" y="1846263"/>
          <a:ext cx="10058401" cy="3774440"/>
        </p:xfrm>
        <a:graphic>
          <a:graphicData uri="http://schemas.openxmlformats.org/drawingml/2006/table">
            <a:tbl>
              <a:tblPr firstRow="1" bandRow="1">
                <a:tableStyleId>{5C22544A-7EE6-4342-B048-85BDC9FD1C3A}</a:tableStyleId>
              </a:tblPr>
              <a:tblGrid>
                <a:gridCol w="3146425"/>
                <a:gridCol w="6911976"/>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slideUp</a:t>
                      </a:r>
                      <a:r>
                        <a:rPr lang="en-US" dirty="0" smtClean="0"/>
                        <a:t>(speed,</a:t>
                      </a:r>
                      <a:r>
                        <a:rPr lang="en-US" baseline="0" dirty="0" smtClean="0"/>
                        <a:t> callback)</a:t>
                      </a:r>
                      <a:endParaRPr lang="en-US" dirty="0"/>
                    </a:p>
                  </a:txBody>
                  <a:tcPr/>
                </a:tc>
                <a:tc>
                  <a:txBody>
                    <a:bodyPr/>
                    <a:lstStyle/>
                    <a:p>
                      <a:r>
                        <a:rPr lang="en-US" dirty="0" smtClean="0"/>
                        <a:t>Flies</a:t>
                      </a:r>
                      <a:r>
                        <a:rPr lang="en-US" baseline="0" dirty="0" smtClean="0"/>
                        <a:t> content off of the top of the page and invoke a function when completed</a:t>
                      </a:r>
                      <a:endParaRPr lang="en-US" dirty="0"/>
                    </a:p>
                  </a:txBody>
                  <a:tcPr/>
                </a:tc>
              </a:tr>
              <a:tr h="370840">
                <a:tc>
                  <a:txBody>
                    <a:bodyPr/>
                    <a:lstStyle/>
                    <a:p>
                      <a:r>
                        <a:rPr lang="en-US" dirty="0" err="1" smtClean="0"/>
                        <a:t>slideDown</a:t>
                      </a:r>
                      <a:r>
                        <a:rPr lang="en-US" dirty="0" smtClean="0"/>
                        <a:t>(speed,</a:t>
                      </a:r>
                      <a:r>
                        <a:rPr lang="en-US" baseline="0" dirty="0" smtClean="0"/>
                        <a:t> callback)</a:t>
                      </a:r>
                      <a:endParaRPr lang="en-US" dirty="0"/>
                    </a:p>
                  </a:txBody>
                  <a:tcPr/>
                </a:tc>
                <a:tc>
                  <a:txBody>
                    <a:bodyPr/>
                    <a:lstStyle/>
                    <a:p>
                      <a:r>
                        <a:rPr lang="en-US" dirty="0" smtClean="0"/>
                        <a:t>Flies</a:t>
                      </a:r>
                      <a:r>
                        <a:rPr lang="en-US" baseline="0" dirty="0" smtClean="0"/>
                        <a:t> content off of the bottom of the page and invoke a function when completed</a:t>
                      </a:r>
                      <a:endParaRPr lang="en-US" dirty="0"/>
                    </a:p>
                  </a:txBody>
                  <a:tcPr/>
                </a:tc>
              </a:tr>
              <a:tr h="370840">
                <a:tc>
                  <a:txBody>
                    <a:bodyPr/>
                    <a:lstStyle/>
                    <a:p>
                      <a:r>
                        <a:rPr lang="en-US" dirty="0" err="1" smtClean="0"/>
                        <a:t>slideToggle</a:t>
                      </a:r>
                      <a:r>
                        <a:rPr lang="en-US" dirty="0" smtClean="0"/>
                        <a:t>(speed, callback)</a:t>
                      </a:r>
                      <a:endParaRPr lang="en-US" dirty="0"/>
                    </a:p>
                  </a:txBody>
                  <a:tcPr/>
                </a:tc>
                <a:tc>
                  <a:txBody>
                    <a:bodyPr/>
                    <a:lstStyle/>
                    <a:p>
                      <a:r>
                        <a:rPr lang="en-US" dirty="0" smtClean="0"/>
                        <a:t>Shows</a:t>
                      </a:r>
                      <a:r>
                        <a:rPr lang="en-US" baseline="0" dirty="0" smtClean="0"/>
                        <a:t> or hides content with a slide animation and invoke a callback when complete</a:t>
                      </a:r>
                      <a:endParaRPr lang="en-US" dirty="0"/>
                    </a:p>
                  </a:txBody>
                  <a:tcPr/>
                </a:tc>
              </a:tr>
              <a:tr h="370840">
                <a:tc>
                  <a:txBody>
                    <a:bodyPr/>
                    <a:lstStyle/>
                    <a:p>
                      <a:r>
                        <a:rPr lang="en-US" dirty="0" err="1" smtClean="0"/>
                        <a:t>fadeOut</a:t>
                      </a:r>
                      <a:r>
                        <a:rPr lang="en-US" dirty="0" smtClean="0"/>
                        <a:t>(speed</a:t>
                      </a:r>
                      <a:r>
                        <a:rPr lang="en-US" baseline="0" dirty="0" smtClean="0"/>
                        <a:t>, callback)</a:t>
                      </a:r>
                      <a:endParaRPr lang="en-US" dirty="0"/>
                    </a:p>
                  </a:txBody>
                  <a:tcPr/>
                </a:tc>
                <a:tc>
                  <a:txBody>
                    <a:bodyPr/>
                    <a:lstStyle/>
                    <a:p>
                      <a:r>
                        <a:rPr lang="en-US" dirty="0" smtClean="0"/>
                        <a:t>Hides</a:t>
                      </a:r>
                      <a:r>
                        <a:rPr lang="en-US" baseline="0" dirty="0" smtClean="0"/>
                        <a:t> content on the page with a fade animation</a:t>
                      </a:r>
                      <a:endParaRPr lang="en-US" dirty="0"/>
                    </a:p>
                  </a:txBody>
                  <a:tcPr/>
                </a:tc>
              </a:tr>
              <a:tr h="370840">
                <a:tc>
                  <a:txBody>
                    <a:bodyPr/>
                    <a:lstStyle/>
                    <a:p>
                      <a:r>
                        <a:rPr lang="en-US" dirty="0" err="1" smtClean="0"/>
                        <a:t>fadeIn</a:t>
                      </a:r>
                      <a:r>
                        <a:rPr lang="en-US" dirty="0" smtClean="0"/>
                        <a:t>(speed,</a:t>
                      </a:r>
                      <a:r>
                        <a:rPr lang="en-US" baseline="0" dirty="0" smtClean="0"/>
                        <a:t> callback)</a:t>
                      </a:r>
                      <a:endParaRPr lang="en-US" dirty="0"/>
                    </a:p>
                  </a:txBody>
                  <a:tcPr/>
                </a:tc>
                <a:tc>
                  <a:txBody>
                    <a:bodyPr/>
                    <a:lstStyle/>
                    <a:p>
                      <a:r>
                        <a:rPr lang="en-US" dirty="0" smtClean="0"/>
                        <a:t>Shows content with a fade animation</a:t>
                      </a:r>
                      <a:endParaRPr lang="en-US" dirty="0"/>
                    </a:p>
                  </a:txBody>
                  <a:tcPr/>
                </a:tc>
              </a:tr>
              <a:tr h="370840">
                <a:tc>
                  <a:txBody>
                    <a:bodyPr/>
                    <a:lstStyle/>
                    <a:p>
                      <a:r>
                        <a:rPr lang="en-US" dirty="0" err="1" smtClean="0"/>
                        <a:t>fadeTo</a:t>
                      </a:r>
                      <a:r>
                        <a:rPr lang="en-US" dirty="0" smtClean="0"/>
                        <a:t>(speed,</a:t>
                      </a:r>
                      <a:r>
                        <a:rPr lang="en-US" baseline="0" dirty="0" smtClean="0"/>
                        <a:t> opacity, callback)</a:t>
                      </a:r>
                      <a:endParaRPr lang="en-US" dirty="0"/>
                    </a:p>
                  </a:txBody>
                  <a:tcPr/>
                </a:tc>
                <a:tc>
                  <a:txBody>
                    <a:bodyPr/>
                    <a:lstStyle/>
                    <a:p>
                      <a:r>
                        <a:rPr lang="en-US" dirty="0" smtClean="0"/>
                        <a:t>Fades the content to a given opacity</a:t>
                      </a:r>
                      <a:endParaRPr lang="en-US" dirty="0"/>
                    </a:p>
                  </a:txBody>
                  <a:tcPr/>
                </a:tc>
              </a:tr>
              <a:tr h="370840">
                <a:tc>
                  <a:txBody>
                    <a:bodyPr/>
                    <a:lstStyle/>
                    <a:p>
                      <a:r>
                        <a:rPr lang="en-US" dirty="0" err="1" smtClean="0"/>
                        <a:t>fadeToggle</a:t>
                      </a:r>
                      <a:r>
                        <a:rPr lang="en-US" dirty="0" smtClean="0"/>
                        <a:t>(speed, callback)</a:t>
                      </a:r>
                      <a:endParaRPr lang="en-US" dirty="0"/>
                    </a:p>
                  </a:txBody>
                  <a:tcPr/>
                </a:tc>
                <a:tc>
                  <a:txBody>
                    <a:bodyPr/>
                    <a:lstStyle/>
                    <a:p>
                      <a:r>
                        <a:rPr lang="en-US" dirty="0" smtClean="0"/>
                        <a:t>Shows</a:t>
                      </a:r>
                      <a:r>
                        <a:rPr lang="en-US" baseline="0" dirty="0" smtClean="0"/>
                        <a:t> or hides content with a fade animation</a:t>
                      </a:r>
                      <a:endParaRPr lang="en-US" dirty="0"/>
                    </a:p>
                  </a:txBody>
                  <a:tcPr/>
                </a:tc>
              </a:tr>
            </a:tbl>
          </a:graphicData>
        </a:graphic>
      </p:graphicFrame>
    </p:spTree>
    <p:extLst>
      <p:ext uri="{BB962C8B-B14F-4D97-AF65-F5344CB8AC3E}">
        <p14:creationId xmlns:p14="http://schemas.microsoft.com/office/powerpoint/2010/main" val="15721371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777323"/>
              </p:ext>
            </p:extLst>
          </p:nvPr>
        </p:nvGraphicFramePr>
        <p:xfrm>
          <a:off x="1096963" y="1846263"/>
          <a:ext cx="10058402" cy="4079240"/>
        </p:xfrm>
        <a:graphic>
          <a:graphicData uri="http://schemas.openxmlformats.org/drawingml/2006/table">
            <a:tbl>
              <a:tblPr firstRow="1" bandRow="1">
                <a:tableStyleId>{5C22544A-7EE6-4342-B048-85BDC9FD1C3A}</a:tableStyleId>
              </a:tblPr>
              <a:tblGrid>
                <a:gridCol w="3117850"/>
                <a:gridCol w="6940552"/>
              </a:tblGrid>
              <a:tr h="370840">
                <a:tc>
                  <a:txBody>
                    <a:bodyPr/>
                    <a:lstStyle/>
                    <a:p>
                      <a:r>
                        <a:rPr lang="en-US" dirty="0" smtClean="0"/>
                        <a:t>Name</a:t>
                      </a:r>
                      <a:endParaRPr lang="en-US" dirty="0"/>
                    </a:p>
                  </a:txBody>
                  <a:tcPr/>
                </a:tc>
                <a:tc>
                  <a:txBody>
                    <a:bodyPr/>
                    <a:lstStyle/>
                    <a:p>
                      <a:r>
                        <a:rPr lang="en-US" dirty="0" smtClean="0"/>
                        <a:t>Descriptions</a:t>
                      </a:r>
                      <a:endParaRPr lang="en-US" dirty="0"/>
                    </a:p>
                  </a:txBody>
                  <a:tcPr/>
                </a:tc>
              </a:tr>
              <a:tr h="370840">
                <a:tc>
                  <a:txBody>
                    <a:bodyPr/>
                    <a:lstStyle/>
                    <a:p>
                      <a:r>
                        <a:rPr lang="en-US" dirty="0" smtClean="0"/>
                        <a:t>html()</a:t>
                      </a:r>
                      <a:endParaRPr lang="en-US" dirty="0"/>
                    </a:p>
                  </a:txBody>
                  <a:tcPr/>
                </a:tc>
                <a:tc>
                  <a:txBody>
                    <a:bodyPr/>
                    <a:lstStyle/>
                    <a:p>
                      <a:r>
                        <a:rPr lang="en-US" dirty="0" smtClean="0"/>
                        <a:t>Gets the </a:t>
                      </a:r>
                      <a:r>
                        <a:rPr lang="en-US" dirty="0" err="1" smtClean="0"/>
                        <a:t>innerHTML</a:t>
                      </a:r>
                      <a:r>
                        <a:rPr lang="en-US" baseline="0" dirty="0" smtClean="0"/>
                        <a:t> for the first matched element</a:t>
                      </a:r>
                      <a:endParaRPr lang="en-US" dirty="0"/>
                    </a:p>
                  </a:txBody>
                  <a:tcPr/>
                </a:tc>
              </a:tr>
              <a:tr h="370840">
                <a:tc>
                  <a:txBody>
                    <a:bodyPr/>
                    <a:lstStyle/>
                    <a:p>
                      <a:r>
                        <a:rPr lang="en-US" dirty="0" smtClean="0"/>
                        <a:t>html(string)</a:t>
                      </a:r>
                      <a:endParaRPr lang="en-US" dirty="0"/>
                    </a:p>
                  </a:txBody>
                  <a:tcPr/>
                </a:tc>
                <a:tc>
                  <a:txBody>
                    <a:bodyPr/>
                    <a:lstStyle/>
                    <a:p>
                      <a:r>
                        <a:rPr lang="en-US" dirty="0" smtClean="0"/>
                        <a:t>Sets the </a:t>
                      </a:r>
                      <a:r>
                        <a:rPr lang="en-US" dirty="0" err="1" smtClean="0"/>
                        <a:t>innerHTML</a:t>
                      </a:r>
                      <a:r>
                        <a:rPr lang="en-US" dirty="0" smtClean="0"/>
                        <a:t> for all matched elements</a:t>
                      </a:r>
                      <a:endParaRPr lang="en-US" dirty="0"/>
                    </a:p>
                  </a:txBody>
                  <a:tcPr/>
                </a:tc>
              </a:tr>
              <a:tr h="370840">
                <a:tc>
                  <a:txBody>
                    <a:bodyPr/>
                    <a:lstStyle/>
                    <a:p>
                      <a:r>
                        <a:rPr lang="en-US" dirty="0" smtClean="0"/>
                        <a:t>text()</a:t>
                      </a:r>
                      <a:endParaRPr lang="en-US" dirty="0"/>
                    </a:p>
                  </a:txBody>
                  <a:tcPr/>
                </a:tc>
                <a:tc>
                  <a:txBody>
                    <a:bodyPr/>
                    <a:lstStyle/>
                    <a:p>
                      <a:r>
                        <a:rPr lang="en-US" dirty="0" smtClean="0"/>
                        <a:t>Gets the combined text content of any matched</a:t>
                      </a:r>
                      <a:r>
                        <a:rPr lang="en-US" baseline="0" dirty="0" smtClean="0"/>
                        <a:t> elements</a:t>
                      </a:r>
                      <a:endParaRPr lang="en-US" dirty="0"/>
                    </a:p>
                  </a:txBody>
                  <a:tcPr/>
                </a:tc>
              </a:tr>
              <a:tr h="370840">
                <a:tc>
                  <a:txBody>
                    <a:bodyPr/>
                    <a:lstStyle/>
                    <a:p>
                      <a:r>
                        <a:rPr lang="en-US" dirty="0" smtClean="0"/>
                        <a:t>text(string)</a:t>
                      </a:r>
                      <a:endParaRPr lang="en-US" dirty="0"/>
                    </a:p>
                  </a:txBody>
                  <a:tcPr/>
                </a:tc>
                <a:tc>
                  <a:txBody>
                    <a:bodyPr/>
                    <a:lstStyle/>
                    <a:p>
                      <a:r>
                        <a:rPr lang="en-US" dirty="0" smtClean="0"/>
                        <a:t>Sets</a:t>
                      </a:r>
                      <a:r>
                        <a:rPr lang="en-US" baseline="0" dirty="0" smtClean="0"/>
                        <a:t> the text content of each matched element</a:t>
                      </a:r>
                      <a:endParaRPr lang="en-US" dirty="0"/>
                    </a:p>
                  </a:txBody>
                  <a:tcPr/>
                </a:tc>
              </a:tr>
              <a:tr h="370840">
                <a:tc>
                  <a:txBody>
                    <a:bodyPr/>
                    <a:lstStyle/>
                    <a:p>
                      <a:r>
                        <a:rPr lang="en-US" dirty="0" smtClean="0"/>
                        <a:t>append(string | element)</a:t>
                      </a:r>
                      <a:endParaRPr lang="en-US" dirty="0"/>
                    </a:p>
                  </a:txBody>
                  <a:tcPr/>
                </a:tc>
                <a:tc>
                  <a:txBody>
                    <a:bodyPr/>
                    <a:lstStyle/>
                    <a:p>
                      <a:r>
                        <a:rPr lang="en-US" dirty="0" smtClean="0"/>
                        <a:t>Appends content inside of any matched element</a:t>
                      </a:r>
                      <a:endParaRPr lang="en-US" dirty="0"/>
                    </a:p>
                  </a:txBody>
                  <a:tcPr/>
                </a:tc>
              </a:tr>
              <a:tr h="370840">
                <a:tc>
                  <a:txBody>
                    <a:bodyPr/>
                    <a:lstStyle/>
                    <a:p>
                      <a:r>
                        <a:rPr lang="en-US" dirty="0" smtClean="0"/>
                        <a:t>prepend(string | element)</a:t>
                      </a:r>
                      <a:endParaRPr lang="en-US" dirty="0"/>
                    </a:p>
                  </a:txBody>
                  <a:tcPr/>
                </a:tc>
                <a:tc>
                  <a:txBody>
                    <a:bodyPr/>
                    <a:lstStyle/>
                    <a:p>
                      <a:r>
                        <a:rPr lang="en-US" dirty="0" smtClean="0"/>
                        <a:t>Prepends</a:t>
                      </a:r>
                      <a:r>
                        <a:rPr lang="en-US" baseline="0" dirty="0" smtClean="0"/>
                        <a:t> content inside of any matched element</a:t>
                      </a:r>
                      <a:endParaRPr lang="en-US" dirty="0"/>
                    </a:p>
                  </a:txBody>
                  <a:tcPr/>
                </a:tc>
              </a:tr>
              <a:tr h="370840">
                <a:tc>
                  <a:txBody>
                    <a:bodyPr/>
                    <a:lstStyle/>
                    <a:p>
                      <a:r>
                        <a:rPr lang="en-US" dirty="0" smtClean="0"/>
                        <a:t>after(string |</a:t>
                      </a:r>
                      <a:r>
                        <a:rPr lang="en-US" baseline="0" dirty="0" smtClean="0"/>
                        <a:t> element) </a:t>
                      </a:r>
                      <a:endParaRPr lang="en-US" dirty="0"/>
                    </a:p>
                  </a:txBody>
                  <a:tcPr/>
                </a:tc>
                <a:tc>
                  <a:txBody>
                    <a:bodyPr/>
                    <a:lstStyle/>
                    <a:p>
                      <a:r>
                        <a:rPr lang="en-US" dirty="0" smtClean="0"/>
                        <a:t>Inserts</a:t>
                      </a:r>
                      <a:r>
                        <a:rPr lang="en-US" baseline="0" dirty="0" smtClean="0"/>
                        <a:t> content after any matched element</a:t>
                      </a:r>
                      <a:endParaRPr lang="en-US" dirty="0"/>
                    </a:p>
                  </a:txBody>
                  <a:tcPr/>
                </a:tc>
              </a:tr>
              <a:tr h="370840">
                <a:tc>
                  <a:txBody>
                    <a:bodyPr/>
                    <a:lstStyle/>
                    <a:p>
                      <a:r>
                        <a:rPr lang="en-US" dirty="0" smtClean="0"/>
                        <a:t>before(string | element)</a:t>
                      </a:r>
                      <a:endParaRPr lang="en-US" dirty="0"/>
                    </a:p>
                  </a:txBody>
                  <a:tcPr/>
                </a:tc>
                <a:tc>
                  <a:txBody>
                    <a:bodyPr/>
                    <a:lstStyle/>
                    <a:p>
                      <a:r>
                        <a:rPr lang="en-US" dirty="0" smtClean="0"/>
                        <a:t>Inserts</a:t>
                      </a:r>
                      <a:r>
                        <a:rPr lang="en-US" baseline="0" dirty="0" smtClean="0"/>
                        <a:t> content before any matched element</a:t>
                      </a:r>
                      <a:endParaRPr lang="en-US" dirty="0"/>
                    </a:p>
                  </a:txBody>
                  <a:tcPr/>
                </a:tc>
              </a:tr>
              <a:tr h="370840">
                <a:tc>
                  <a:txBody>
                    <a:bodyPr/>
                    <a:lstStyle/>
                    <a:p>
                      <a:r>
                        <a:rPr lang="en-US" dirty="0" err="1" smtClean="0"/>
                        <a:t>replaceWith</a:t>
                      </a:r>
                      <a:r>
                        <a:rPr lang="en-US" dirty="0" smtClean="0"/>
                        <a:t>(string | element)</a:t>
                      </a:r>
                      <a:endParaRPr lang="en-US" dirty="0"/>
                    </a:p>
                  </a:txBody>
                  <a:tcPr/>
                </a:tc>
                <a:tc>
                  <a:txBody>
                    <a:bodyPr/>
                    <a:lstStyle/>
                    <a:p>
                      <a:r>
                        <a:rPr lang="en-US" dirty="0" smtClean="0"/>
                        <a:t>Replaces all matched elements with HTML or DOM</a:t>
                      </a:r>
                      <a:endParaRPr lang="en-US" dirty="0"/>
                    </a:p>
                  </a:txBody>
                  <a:tcPr/>
                </a:tc>
              </a:tr>
              <a:tr h="370840">
                <a:tc>
                  <a:txBody>
                    <a:bodyPr/>
                    <a:lstStyle/>
                    <a:p>
                      <a:r>
                        <a:rPr lang="en-US" dirty="0" err="1" smtClean="0"/>
                        <a:t>replaceAll</a:t>
                      </a:r>
                      <a:r>
                        <a:rPr lang="en-US" dirty="0" smtClean="0"/>
                        <a:t>(selector)</a:t>
                      </a:r>
                      <a:endParaRPr lang="en-US" dirty="0"/>
                    </a:p>
                  </a:txBody>
                  <a:tcPr/>
                </a:tc>
                <a:tc>
                  <a:txBody>
                    <a:bodyPr/>
                    <a:lstStyle/>
                    <a:p>
                      <a:r>
                        <a:rPr lang="en-US" dirty="0" smtClean="0"/>
                        <a:t>Replaces</a:t>
                      </a:r>
                      <a:r>
                        <a:rPr lang="en-US" baseline="0" dirty="0" smtClean="0"/>
                        <a:t> the selected elements with elements in the JQuery object</a:t>
                      </a:r>
                      <a:endParaRPr lang="en-US" dirty="0"/>
                    </a:p>
                  </a:txBody>
                  <a:tcPr/>
                </a:tc>
              </a:tr>
            </a:tbl>
          </a:graphicData>
        </a:graphic>
      </p:graphicFrame>
    </p:spTree>
    <p:extLst>
      <p:ext uri="{BB962C8B-B14F-4D97-AF65-F5344CB8AC3E}">
        <p14:creationId xmlns:p14="http://schemas.microsoft.com/office/powerpoint/2010/main" val="11531095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7153010"/>
              </p:ext>
            </p:extLst>
          </p:nvPr>
        </p:nvGraphicFramePr>
        <p:xfrm>
          <a:off x="1096963" y="1846263"/>
          <a:ext cx="10058400" cy="3774440"/>
        </p:xfrm>
        <a:graphic>
          <a:graphicData uri="http://schemas.openxmlformats.org/drawingml/2006/table">
            <a:tbl>
              <a:tblPr firstRow="1" bandRow="1">
                <a:tableStyleId>{5C22544A-7EE6-4342-B048-85BDC9FD1C3A}</a:tableStyleId>
              </a:tblPr>
              <a:tblGrid>
                <a:gridCol w="2617787"/>
                <a:gridCol w="7440613"/>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empty()</a:t>
                      </a:r>
                      <a:endParaRPr lang="en-US" dirty="0"/>
                    </a:p>
                  </a:txBody>
                  <a:tcPr/>
                </a:tc>
                <a:tc>
                  <a:txBody>
                    <a:bodyPr/>
                    <a:lstStyle/>
                    <a:p>
                      <a:r>
                        <a:rPr lang="en-US" dirty="0" smtClean="0"/>
                        <a:t>Removes</a:t>
                      </a:r>
                      <a:r>
                        <a:rPr lang="en-US" baseline="0" dirty="0" smtClean="0"/>
                        <a:t> all of the child nodes form any matched elements</a:t>
                      </a:r>
                      <a:endParaRPr lang="en-US" dirty="0"/>
                    </a:p>
                  </a:txBody>
                  <a:tcPr/>
                </a:tc>
              </a:tr>
              <a:tr h="370840">
                <a:tc>
                  <a:txBody>
                    <a:bodyPr/>
                    <a:lstStyle/>
                    <a:p>
                      <a:r>
                        <a:rPr lang="en-US" dirty="0" smtClean="0"/>
                        <a:t>remove()</a:t>
                      </a:r>
                      <a:endParaRPr lang="en-US" dirty="0"/>
                    </a:p>
                  </a:txBody>
                  <a:tcPr/>
                </a:tc>
                <a:tc>
                  <a:txBody>
                    <a:bodyPr/>
                    <a:lstStyle/>
                    <a:p>
                      <a:r>
                        <a:rPr lang="en-US" dirty="0" smtClean="0"/>
                        <a:t>Removes all matched elements</a:t>
                      </a:r>
                      <a:r>
                        <a:rPr lang="en-US" baseline="0" dirty="0" smtClean="0"/>
                        <a:t> from the from DOM (but not from </a:t>
                      </a:r>
                      <a:r>
                        <a:rPr lang="en-US" baseline="0" dirty="0" err="1" smtClean="0"/>
                        <a:t>Jquery</a:t>
                      </a:r>
                      <a:r>
                        <a:rPr lang="en-US" baseline="0" dirty="0" smtClean="0"/>
                        <a:t>)</a:t>
                      </a:r>
                      <a:endParaRPr lang="en-US" dirty="0"/>
                    </a:p>
                  </a:txBody>
                  <a:tcPr/>
                </a:tc>
              </a:tr>
              <a:tr h="370840">
                <a:tc>
                  <a:txBody>
                    <a:bodyPr/>
                    <a:lstStyle/>
                    <a:p>
                      <a:r>
                        <a:rPr lang="en-US" dirty="0" smtClean="0"/>
                        <a:t>add(selector)</a:t>
                      </a:r>
                      <a:endParaRPr lang="en-US" dirty="0"/>
                    </a:p>
                  </a:txBody>
                  <a:tcPr/>
                </a:tc>
                <a:tc>
                  <a:txBody>
                    <a:bodyPr/>
                    <a:lstStyle/>
                    <a:p>
                      <a:r>
                        <a:rPr lang="en-US" dirty="0" smtClean="0"/>
                        <a:t>Adds elements matching</a:t>
                      </a:r>
                      <a:r>
                        <a:rPr lang="en-US" baseline="0" dirty="0" smtClean="0"/>
                        <a:t> the given selector</a:t>
                      </a:r>
                      <a:endParaRPr lang="en-US" dirty="0"/>
                    </a:p>
                  </a:txBody>
                  <a:tcPr/>
                </a:tc>
              </a:tr>
              <a:tr h="370840">
                <a:tc>
                  <a:txBody>
                    <a:bodyPr/>
                    <a:lstStyle/>
                    <a:p>
                      <a:r>
                        <a:rPr lang="en-US" dirty="0" smtClean="0"/>
                        <a:t>not(expr)</a:t>
                      </a:r>
                      <a:endParaRPr lang="en-US" dirty="0"/>
                    </a:p>
                  </a:txBody>
                  <a:tcPr/>
                </a:tc>
                <a:tc>
                  <a:txBody>
                    <a:bodyPr/>
                    <a:lstStyle/>
                    <a:p>
                      <a:r>
                        <a:rPr lang="en-US" dirty="0" smtClean="0"/>
                        <a:t>Removes elements matching the specified expression</a:t>
                      </a:r>
                      <a:endParaRPr lang="en-US" dirty="0"/>
                    </a:p>
                  </a:txBody>
                  <a:tcPr/>
                </a:tc>
              </a:tr>
              <a:tr h="370840">
                <a:tc>
                  <a:txBody>
                    <a:bodyPr/>
                    <a:lstStyle/>
                    <a:p>
                      <a:r>
                        <a:rPr lang="en-US" dirty="0" smtClean="0"/>
                        <a:t>filter(selector)</a:t>
                      </a:r>
                      <a:endParaRPr lang="en-US" dirty="0"/>
                    </a:p>
                  </a:txBody>
                  <a:tcPr/>
                </a:tc>
                <a:tc>
                  <a:txBody>
                    <a:bodyPr/>
                    <a:lstStyle/>
                    <a:p>
                      <a:r>
                        <a:rPr lang="en-US" dirty="0" smtClean="0"/>
                        <a:t>Filters</a:t>
                      </a:r>
                      <a:r>
                        <a:rPr lang="en-US" baseline="0" dirty="0" smtClean="0"/>
                        <a:t> the JQuery object so that it only includes elements that match the selector</a:t>
                      </a:r>
                      <a:endParaRPr lang="en-US" dirty="0"/>
                    </a:p>
                  </a:txBody>
                  <a:tcPr/>
                </a:tc>
              </a:tr>
              <a:tr h="370840">
                <a:tc>
                  <a:txBody>
                    <a:bodyPr/>
                    <a:lstStyle/>
                    <a:p>
                      <a:r>
                        <a:rPr lang="en-US" dirty="0" err="1" smtClean="0"/>
                        <a:t>eq</a:t>
                      </a:r>
                      <a:r>
                        <a:rPr lang="en-US" dirty="0" smtClean="0"/>
                        <a:t>(index)</a:t>
                      </a:r>
                      <a:endParaRPr lang="en-US" dirty="0"/>
                    </a:p>
                  </a:txBody>
                  <a:tcPr/>
                </a:tc>
                <a:tc>
                  <a:txBody>
                    <a:bodyPr/>
                    <a:lstStyle/>
                    <a:p>
                      <a:r>
                        <a:rPr lang="en-US" dirty="0" smtClean="0"/>
                        <a:t>Reduces the JQuery</a:t>
                      </a:r>
                      <a:r>
                        <a:rPr lang="en-US" baseline="0" dirty="0" smtClean="0"/>
                        <a:t> object to the single element referenced by the index provided</a:t>
                      </a:r>
                      <a:endParaRPr lang="en-US" dirty="0"/>
                    </a:p>
                  </a:txBody>
                  <a:tcPr/>
                </a:tc>
              </a:tr>
              <a:tr h="370840">
                <a:tc>
                  <a:txBody>
                    <a:bodyPr/>
                    <a:lstStyle/>
                    <a:p>
                      <a:r>
                        <a:rPr lang="en-US" dirty="0" smtClean="0"/>
                        <a:t>slice(start, end)</a:t>
                      </a:r>
                      <a:endParaRPr lang="en-US" dirty="0"/>
                    </a:p>
                  </a:txBody>
                  <a:tcPr/>
                </a:tc>
                <a:tc>
                  <a:txBody>
                    <a:bodyPr/>
                    <a:lstStyle/>
                    <a:p>
                      <a:r>
                        <a:rPr lang="en-US" dirty="0" smtClean="0"/>
                        <a:t>Extracts</a:t>
                      </a:r>
                      <a:r>
                        <a:rPr lang="en-US" baseline="0" dirty="0" smtClean="0"/>
                        <a:t> a subset of matched elements specified by the start and end index values</a:t>
                      </a:r>
                      <a:endParaRPr lang="en-US" dirty="0"/>
                    </a:p>
                  </a:txBody>
                  <a:tcPr/>
                </a:tc>
              </a:tr>
            </a:tbl>
          </a:graphicData>
        </a:graphic>
      </p:graphicFrame>
    </p:spTree>
    <p:extLst>
      <p:ext uri="{BB962C8B-B14F-4D97-AF65-F5344CB8AC3E}">
        <p14:creationId xmlns:p14="http://schemas.microsoft.com/office/powerpoint/2010/main" val="12814614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Manipulators (</a:t>
            </a:r>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539155"/>
              </p:ext>
            </p:extLst>
          </p:nvPr>
        </p:nvGraphicFramePr>
        <p:xfrm>
          <a:off x="1096963" y="1846263"/>
          <a:ext cx="10058401" cy="3134360"/>
        </p:xfrm>
        <a:graphic>
          <a:graphicData uri="http://schemas.openxmlformats.org/drawingml/2006/table">
            <a:tbl>
              <a:tblPr firstRow="1" bandRow="1">
                <a:tableStyleId>{5C22544A-7EE6-4342-B048-85BDC9FD1C3A}</a:tableStyleId>
              </a:tblPr>
              <a:tblGrid>
                <a:gridCol w="2403475"/>
                <a:gridCol w="7654926"/>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addBack</a:t>
                      </a:r>
                      <a:r>
                        <a:rPr lang="en-US" dirty="0" smtClean="0"/>
                        <a:t>()</a:t>
                      </a:r>
                      <a:endParaRPr lang="en-US" dirty="0"/>
                    </a:p>
                  </a:txBody>
                  <a:tcPr/>
                </a:tc>
                <a:tc>
                  <a:txBody>
                    <a:bodyPr/>
                    <a:lstStyle/>
                    <a:p>
                      <a:r>
                        <a:rPr lang="en-US" dirty="0" smtClean="0"/>
                        <a:t>Adds the previous selection back into the current selection;</a:t>
                      </a:r>
                      <a:r>
                        <a:rPr lang="en-US" baseline="0" dirty="0" smtClean="0"/>
                        <a:t> replaces </a:t>
                      </a:r>
                      <a:r>
                        <a:rPr lang="en-US" baseline="0" dirty="0" err="1" smtClean="0"/>
                        <a:t>addSelf</a:t>
                      </a:r>
                      <a:r>
                        <a:rPr lang="en-US" baseline="0" dirty="0" smtClean="0"/>
                        <a:t>() as of 1.9</a:t>
                      </a:r>
                      <a:endParaRPr lang="en-US" dirty="0"/>
                    </a:p>
                  </a:txBody>
                  <a:tcPr/>
                </a:tc>
              </a:tr>
              <a:tr h="370840">
                <a:tc>
                  <a:txBody>
                    <a:bodyPr/>
                    <a:lstStyle/>
                    <a:p>
                      <a:r>
                        <a:rPr lang="en-US" dirty="0" smtClean="0"/>
                        <a:t>end()</a:t>
                      </a:r>
                      <a:endParaRPr lang="en-US" dirty="0"/>
                    </a:p>
                  </a:txBody>
                  <a:tcPr/>
                </a:tc>
                <a:tc>
                  <a:txBody>
                    <a:bodyPr/>
                    <a:lstStyle/>
                    <a:p>
                      <a:r>
                        <a:rPr lang="en-US" dirty="0" smtClean="0"/>
                        <a:t>Undoes</a:t>
                      </a:r>
                      <a:r>
                        <a:rPr lang="en-US" baseline="0" dirty="0" smtClean="0"/>
                        <a:t> the most recent destructive operation on the current matched set</a:t>
                      </a:r>
                      <a:endParaRPr lang="en-US" dirty="0"/>
                    </a:p>
                  </a:txBody>
                  <a:tcPr/>
                </a:tc>
              </a:tr>
              <a:tr h="370840">
                <a:tc>
                  <a:txBody>
                    <a:bodyPr/>
                    <a:lstStyle/>
                    <a:p>
                      <a:r>
                        <a:rPr lang="en-US" dirty="0" smtClean="0"/>
                        <a:t>get()</a:t>
                      </a:r>
                      <a:endParaRPr lang="en-US" dirty="0"/>
                    </a:p>
                  </a:txBody>
                  <a:tcPr/>
                </a:tc>
                <a:tc>
                  <a:txBody>
                    <a:bodyPr/>
                    <a:lstStyle/>
                    <a:p>
                      <a:r>
                        <a:rPr lang="en-US" dirty="0" smtClean="0"/>
                        <a:t>Retrieves a plain DOM element from the collection. You can additionally pass the index of the element</a:t>
                      </a:r>
                      <a:r>
                        <a:rPr lang="en-US" baseline="0" dirty="0" smtClean="0"/>
                        <a:t> you’d like to fetch</a:t>
                      </a:r>
                      <a:endParaRPr lang="en-US" dirty="0"/>
                    </a:p>
                  </a:txBody>
                  <a:tcPr/>
                </a:tc>
              </a:tr>
              <a:tr h="370840">
                <a:tc>
                  <a:txBody>
                    <a:bodyPr/>
                    <a:lstStyle/>
                    <a:p>
                      <a:r>
                        <a:rPr lang="en-US" dirty="0" smtClean="0"/>
                        <a:t>first()</a:t>
                      </a:r>
                      <a:endParaRPr lang="en-US" dirty="0"/>
                    </a:p>
                  </a:txBody>
                  <a:tcPr/>
                </a:tc>
                <a:tc>
                  <a:txBody>
                    <a:bodyPr/>
                    <a:lstStyle/>
                    <a:p>
                      <a:r>
                        <a:rPr lang="en-US" dirty="0" smtClean="0"/>
                        <a:t>Fetches</a:t>
                      </a:r>
                      <a:r>
                        <a:rPr lang="en-US" baseline="0" dirty="0" smtClean="0"/>
                        <a:t> the first matched element</a:t>
                      </a:r>
                      <a:endParaRPr lang="en-US" dirty="0"/>
                    </a:p>
                  </a:txBody>
                  <a:tcPr/>
                </a:tc>
              </a:tr>
              <a:tr h="370840">
                <a:tc>
                  <a:txBody>
                    <a:bodyPr/>
                    <a:lstStyle/>
                    <a:p>
                      <a:r>
                        <a:rPr lang="en-US" dirty="0" smtClean="0"/>
                        <a:t>last()</a:t>
                      </a:r>
                      <a:endParaRPr lang="en-US" dirty="0"/>
                    </a:p>
                  </a:txBody>
                  <a:tcPr/>
                </a:tc>
                <a:tc>
                  <a:txBody>
                    <a:bodyPr/>
                    <a:lstStyle/>
                    <a:p>
                      <a:r>
                        <a:rPr lang="en-US" dirty="0" smtClean="0"/>
                        <a:t>Fetches the last matched element</a:t>
                      </a:r>
                      <a:endParaRPr lang="en-US" dirty="0"/>
                    </a:p>
                  </a:txBody>
                  <a:tcPr/>
                </a:tc>
              </a:tr>
              <a:tr h="370840">
                <a:tc>
                  <a:txBody>
                    <a:bodyPr/>
                    <a:lstStyle/>
                    <a:p>
                      <a:r>
                        <a:rPr lang="en-US" dirty="0" smtClean="0"/>
                        <a:t>has()</a:t>
                      </a:r>
                      <a:endParaRPr lang="en-US" dirty="0"/>
                    </a:p>
                  </a:txBody>
                  <a:tcPr/>
                </a:tc>
                <a:tc>
                  <a:txBody>
                    <a:bodyPr/>
                    <a:lstStyle/>
                    <a:p>
                      <a:r>
                        <a:rPr lang="en-US" dirty="0" smtClean="0"/>
                        <a:t>Works similar</a:t>
                      </a:r>
                      <a:r>
                        <a:rPr lang="en-US" baseline="0" dirty="0" smtClean="0"/>
                        <a:t> to the :has, finds elements that match the has() selector</a:t>
                      </a:r>
                      <a:endParaRPr lang="en-US" dirty="0"/>
                    </a:p>
                  </a:txBody>
                  <a:tcPr/>
                </a:tc>
              </a:tr>
            </a:tbl>
          </a:graphicData>
        </a:graphic>
      </p:graphicFrame>
    </p:spTree>
    <p:extLst>
      <p:ext uri="{BB962C8B-B14F-4D97-AF65-F5344CB8AC3E}">
        <p14:creationId xmlns:p14="http://schemas.microsoft.com/office/powerpoint/2010/main" val="2921635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att</a:t>
            </a:r>
            <a:r>
              <a:rPr lang="en-US" dirty="0" smtClean="0"/>
              <a:t>()</a:t>
            </a:r>
            <a:endParaRPr lang="en-US" dirty="0"/>
          </a:p>
        </p:txBody>
      </p:sp>
      <p:sp>
        <p:nvSpPr>
          <p:cNvPr id="3" name="Content Placeholder 2"/>
          <p:cNvSpPr>
            <a:spLocks noGrp="1"/>
          </p:cNvSpPr>
          <p:nvPr>
            <p:ph idx="1"/>
          </p:nvPr>
        </p:nvSpPr>
        <p:spPr/>
        <p:txBody>
          <a:bodyPr/>
          <a:lstStyle/>
          <a:p>
            <a:r>
              <a:rPr lang="en-US" dirty="0" smtClean="0"/>
              <a:t>This manipulator is used to get/set attribute values</a:t>
            </a:r>
          </a:p>
          <a:p>
            <a:pPr lvl="1"/>
            <a:r>
              <a:rPr lang="en-US" dirty="0" err="1" smtClean="0"/>
              <a:t>attr</a:t>
            </a:r>
            <a:r>
              <a:rPr lang="en-US" dirty="0" smtClean="0"/>
              <a:t>(name) – retrieves the value of the attribute</a:t>
            </a:r>
          </a:p>
          <a:p>
            <a:pPr lvl="1"/>
            <a:r>
              <a:rPr lang="en-US" dirty="0" err="1" smtClean="0"/>
              <a:t>attr</a:t>
            </a:r>
            <a:r>
              <a:rPr lang="en-US" dirty="0" smtClean="0"/>
              <a:t>(name, value) – sets the attribute to the given value</a:t>
            </a:r>
          </a:p>
          <a:p>
            <a:pPr lvl="1"/>
            <a:r>
              <a:rPr lang="en-US" dirty="0" err="1" smtClean="0"/>
              <a:t>attr</a:t>
            </a:r>
            <a:r>
              <a:rPr lang="en-US" dirty="0" smtClean="0"/>
              <a:t>(object) – loops through the name/value pairs in the object and transforms them into attribute name/value </a:t>
            </a:r>
            <a:r>
              <a:rPr lang="en-US" dirty="0" err="1" smtClean="0"/>
              <a:t>paris</a:t>
            </a:r>
            <a:endParaRPr lang="en-US" dirty="0" smtClean="0"/>
          </a:p>
          <a:p>
            <a:pPr lvl="1"/>
            <a:endParaRPr lang="en-US" dirty="0"/>
          </a:p>
          <a:p>
            <a:r>
              <a:rPr lang="en-US" dirty="0" err="1" smtClean="0"/>
              <a:t>removeAttr</a:t>
            </a:r>
            <a:r>
              <a:rPr lang="en-US" dirty="0" smtClean="0"/>
              <a:t>(name) will remove the named attribute from the element	</a:t>
            </a:r>
            <a:endParaRPr lang="en-US" dirty="0"/>
          </a:p>
        </p:txBody>
      </p:sp>
    </p:spTree>
    <p:extLst>
      <p:ext uri="{BB962C8B-B14F-4D97-AF65-F5344CB8AC3E}">
        <p14:creationId xmlns:p14="http://schemas.microsoft.com/office/powerpoint/2010/main" val="8652362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8844</TotalTime>
  <Words>23197</Words>
  <Application>Microsoft Macintosh PowerPoint</Application>
  <PresentationFormat>Widescreen</PresentationFormat>
  <Paragraphs>2670</Paragraphs>
  <Slides>323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323</vt:i4>
      </vt:variant>
    </vt:vector>
  </HeadingPairs>
  <TitlesOfParts>
    <vt:vector size="329" baseType="lpstr">
      <vt:lpstr>Calibri</vt:lpstr>
      <vt:lpstr>Calibri Light</vt:lpstr>
      <vt:lpstr>Courier New</vt:lpstr>
      <vt:lpstr>Wingdings</vt:lpstr>
      <vt:lpstr>Arial</vt:lpstr>
      <vt:lpstr>Retrospect</vt:lpstr>
      <vt:lpstr>JQuery</vt:lpstr>
      <vt:lpstr>Table of Contents</vt:lpstr>
      <vt:lpstr>Setup</vt:lpstr>
      <vt:lpstr>Agenda </vt:lpstr>
      <vt:lpstr>Ground Rules</vt:lpstr>
      <vt:lpstr>Launching the Environment (Windows)</vt:lpstr>
      <vt:lpstr>Launching the Environment (Mac)</vt:lpstr>
      <vt:lpstr>Getting Started</vt:lpstr>
      <vt:lpstr>Conclusion</vt:lpstr>
      <vt:lpstr>Introduction</vt:lpstr>
      <vt:lpstr>Variables</vt:lpstr>
      <vt:lpstr>Typed Variables</vt:lpstr>
      <vt:lpstr>Greater Type Safety</vt:lpstr>
      <vt:lpstr>Arrays</vt:lpstr>
      <vt:lpstr>More Array Methods</vt:lpstr>
      <vt:lpstr>Operators</vt:lpstr>
      <vt:lpstr>Doing the Math</vt:lpstr>
      <vt:lpstr>Assignments</vt:lpstr>
      <vt:lpstr>Concatenation</vt:lpstr>
      <vt:lpstr>The infamous +</vt:lpstr>
      <vt:lpstr>Comparisons</vt:lpstr>
      <vt:lpstr>Functions</vt:lpstr>
      <vt:lpstr>Intrinsic Functions</vt:lpstr>
      <vt:lpstr>User Defined Functions</vt:lpstr>
      <vt:lpstr>Variable Scope</vt:lpstr>
      <vt:lpstr>Passing Variables</vt:lpstr>
      <vt:lpstr>Core JavaScript Objects</vt:lpstr>
      <vt:lpstr>String</vt:lpstr>
      <vt:lpstr>Date</vt:lpstr>
      <vt:lpstr>typeof &amp; instanceof</vt:lpstr>
      <vt:lpstr>Conditional Logic</vt:lpstr>
      <vt:lpstr>If Statements</vt:lpstr>
      <vt:lpstr>switch Statements</vt:lpstr>
      <vt:lpstr>Difference between switch and if</vt:lpstr>
      <vt:lpstr>Lab1</vt:lpstr>
      <vt:lpstr>Iteration</vt:lpstr>
      <vt:lpstr>For Loops</vt:lpstr>
      <vt:lpstr>For Each</vt:lpstr>
      <vt:lpstr>While Loops</vt:lpstr>
      <vt:lpstr>Do While loops</vt:lpstr>
      <vt:lpstr>Lab2</vt:lpstr>
      <vt:lpstr>DOM &amp; JavaScript</vt:lpstr>
      <vt:lpstr>What is the DOM</vt:lpstr>
      <vt:lpstr>DOM Standards</vt:lpstr>
      <vt:lpstr>Traversing the DOM</vt:lpstr>
      <vt:lpstr>Finding nodes</vt:lpstr>
      <vt:lpstr>Creating Nodes</vt:lpstr>
      <vt:lpstr>Adding Elements</vt:lpstr>
      <vt:lpstr>Removing Nodes</vt:lpstr>
      <vt:lpstr>DOM’s by Browser</vt:lpstr>
      <vt:lpstr>Responding to Events</vt:lpstr>
      <vt:lpstr>Tag Based Handlers</vt:lpstr>
      <vt:lpstr>Code-Based Handlers</vt:lpstr>
      <vt:lpstr>Lab 3</vt:lpstr>
      <vt:lpstr>Ajax</vt:lpstr>
      <vt:lpstr>Ajax</vt:lpstr>
      <vt:lpstr>Working with XMLHttpRequest</vt:lpstr>
      <vt:lpstr>Response Formats</vt:lpstr>
      <vt:lpstr>Functions</vt:lpstr>
      <vt:lpstr>Function Arguments</vt:lpstr>
      <vt:lpstr>Cleaner Optional Argument Handling</vt:lpstr>
      <vt:lpstr>Anonymous Functions</vt:lpstr>
      <vt:lpstr>Closures</vt:lpstr>
      <vt:lpstr>JavaScript OO</vt:lpstr>
      <vt:lpstr>Defining your classes</vt:lpstr>
      <vt:lpstr>Prototypes</vt:lpstr>
      <vt:lpstr>Prototype for Inheritance</vt:lpstr>
      <vt:lpstr>Lab 4</vt:lpstr>
      <vt:lpstr>Conclusion</vt:lpstr>
      <vt:lpstr>JQuery</vt:lpstr>
      <vt:lpstr>Why JQuery</vt:lpstr>
      <vt:lpstr>Getting Started</vt:lpstr>
      <vt:lpstr>JQuery Namespace</vt:lpstr>
      <vt:lpstr>JQuery Function considerations</vt:lpstr>
      <vt:lpstr>Avoiding a Clash</vt:lpstr>
      <vt:lpstr>Wiring up our client</vt:lpstr>
      <vt:lpstr>Utility Methods</vt:lpstr>
      <vt:lpstr>$.type(object)</vt:lpstr>
      <vt:lpstr>String Methods</vt:lpstr>
      <vt:lpstr>Form Methods</vt:lpstr>
      <vt:lpstr>Array Methods </vt:lpstr>
      <vt:lpstr>$.extend</vt:lpstr>
      <vt:lpstr>Working with the DOM</vt:lpstr>
      <vt:lpstr>Selectors</vt:lpstr>
      <vt:lpstr>Hierarchical Selectors</vt:lpstr>
      <vt:lpstr>Attribute Selectors</vt:lpstr>
      <vt:lpstr>Filters</vt:lpstr>
      <vt:lpstr>Basic Filters</vt:lpstr>
      <vt:lpstr>Content Filters</vt:lpstr>
      <vt:lpstr>Hierarchical Filters</vt:lpstr>
      <vt:lpstr>Form Filters</vt:lpstr>
      <vt:lpstr>Form Filters (contd)</vt:lpstr>
      <vt:lpstr>JQuery Manipulations</vt:lpstr>
      <vt:lpstr>JQuery Manipulators</vt:lpstr>
      <vt:lpstr>JQuery Manipulators (contd)</vt:lpstr>
      <vt:lpstr>Manipulators (contd)</vt:lpstr>
      <vt:lpstr>Manipulators (contd)</vt:lpstr>
      <vt:lpstr>Manipulators (contd)</vt:lpstr>
      <vt:lpstr>.att()</vt:lpstr>
      <vt:lpstr>.prop()</vt:lpstr>
      <vt:lpstr>.find() and .each()</vt:lpstr>
      <vt:lpstr>Conditional Setting</vt:lpstr>
      <vt:lpstr>Lab5</vt:lpstr>
      <vt:lpstr>Events with JQuery</vt:lpstr>
      <vt:lpstr>Event Helpers</vt:lpstr>
      <vt:lpstr>Callback only Helpers</vt:lpstr>
      <vt:lpstr>Other Event Listeners</vt:lpstr>
      <vt:lpstr>Other Event Listeners (contd)</vt:lpstr>
      <vt:lpstr>More on Listeners</vt:lpstr>
      <vt:lpstr>Interaction Helper Methods</vt:lpstr>
      <vt:lpstr>Event callbacks</vt:lpstr>
      <vt:lpstr>Event Object Properties</vt:lpstr>
      <vt:lpstr>JQuery Live Events</vt:lpstr>
      <vt:lpstr>A Few Caveats</vt:lpstr>
      <vt:lpstr>Event Delegation</vt:lpstr>
      <vt:lpstr>Passing Data in Callbacks</vt:lpstr>
      <vt:lpstr>Custom Events</vt:lpstr>
      <vt:lpstr>Special Events</vt:lpstr>
      <vt:lpstr>Lab 6</vt:lpstr>
      <vt:lpstr>JQuery and Ajax</vt:lpstr>
      <vt:lpstr>JQuery support for Ajax</vt:lpstr>
      <vt:lpstr>Ajax load() </vt:lpstr>
      <vt:lpstr>Controlling the Request</vt:lpstr>
      <vt:lpstr>JQuery XHR Object </vt:lpstr>
      <vt:lpstr>JSON and JavaScript</vt:lpstr>
      <vt:lpstr>Cross Domain Requests</vt:lpstr>
      <vt:lpstr>$.ajax()</vt:lpstr>
      <vt:lpstr>$.ajax Configuration</vt:lpstr>
      <vt:lpstr>$.ajax Configuration (contd)</vt:lpstr>
      <vt:lpstr>$.ajax Configuration (contd)</vt:lpstr>
      <vt:lpstr>$.ajax Configuration (contd)</vt:lpstr>
      <vt:lpstr>Global Ajax Configuration</vt:lpstr>
      <vt:lpstr>Ajax Helper Methods</vt:lpstr>
      <vt:lpstr>Lab 7</vt:lpstr>
      <vt:lpstr>Extending JQuery</vt:lpstr>
      <vt:lpstr>Custom Filters</vt:lpstr>
      <vt:lpstr>Plugins</vt:lpstr>
      <vt:lpstr>Plugin Best Practices</vt:lpstr>
      <vt:lpstr>Getting Started</vt:lpstr>
      <vt:lpstr>Handling Arguments</vt:lpstr>
      <vt:lpstr>Utility Methods</vt:lpstr>
      <vt:lpstr>Using $.extend()</vt:lpstr>
      <vt:lpstr>Lab 8</vt:lpstr>
      <vt:lpstr>Conclusion</vt:lpstr>
      <vt:lpstr>JQuery UI</vt:lpstr>
      <vt:lpstr>Why JQuery UI</vt:lpstr>
      <vt:lpstr>Extensions to JQuery Core</vt:lpstr>
      <vt:lpstr>Extensions (contd)</vt:lpstr>
      <vt:lpstr>Extensions (contd)</vt:lpstr>
      <vt:lpstr>UI Effects</vt:lpstr>
      <vt:lpstr>UI Effects (contd)</vt:lpstr>
      <vt:lpstr>UI Effects (contd)</vt:lpstr>
      <vt:lpstr>UI Effects (contd)</vt:lpstr>
      <vt:lpstr>JQuery Interactions</vt:lpstr>
      <vt:lpstr>Draggables</vt:lpstr>
      <vt:lpstr>Draggable Events</vt:lpstr>
      <vt:lpstr>Draggable Actions</vt:lpstr>
      <vt:lpstr>Droppables</vt:lpstr>
      <vt:lpstr>Droppable Events</vt:lpstr>
      <vt:lpstr>Droppable Actions</vt:lpstr>
      <vt:lpstr>Lab9</vt:lpstr>
      <vt:lpstr>Resizables</vt:lpstr>
      <vt:lpstr>Resizable Styles</vt:lpstr>
      <vt:lpstr>Resizable Events</vt:lpstr>
      <vt:lpstr>Resizable Actions</vt:lpstr>
      <vt:lpstr>Selectables</vt:lpstr>
      <vt:lpstr>Selectable Styles</vt:lpstr>
      <vt:lpstr>Selectable Events</vt:lpstr>
      <vt:lpstr>Selectable Actions</vt:lpstr>
      <vt:lpstr>Sortables</vt:lpstr>
      <vt:lpstr>Sortable Events</vt:lpstr>
      <vt:lpstr>Sortable Actions</vt:lpstr>
      <vt:lpstr>Sortable(“serialize”)</vt:lpstr>
      <vt:lpstr>Lab 10</vt:lpstr>
      <vt:lpstr>UI Interface Components</vt:lpstr>
      <vt:lpstr>Progressbar</vt:lpstr>
      <vt:lpstr>Progressbar Usage</vt:lpstr>
      <vt:lpstr>Progressbar events</vt:lpstr>
      <vt:lpstr>Progressbar Actions</vt:lpstr>
      <vt:lpstr>Slider</vt:lpstr>
      <vt:lpstr>Slider Styles</vt:lpstr>
      <vt:lpstr>Slider Events</vt:lpstr>
      <vt:lpstr>Slider Actions</vt:lpstr>
      <vt:lpstr>Datepicker</vt:lpstr>
      <vt:lpstr>Datepicker Events</vt:lpstr>
      <vt:lpstr>Datepicker Actions</vt:lpstr>
      <vt:lpstr>Datepicker Styling</vt:lpstr>
      <vt:lpstr>Datepicker utilities</vt:lpstr>
      <vt:lpstr>Going Global</vt:lpstr>
      <vt:lpstr>Lab 11</vt:lpstr>
      <vt:lpstr>Dialog</vt:lpstr>
      <vt:lpstr>Dialog options</vt:lpstr>
      <vt:lpstr>Dialog Events</vt:lpstr>
      <vt:lpstr>Dialog Actions</vt:lpstr>
      <vt:lpstr>Styling the Dialog</vt:lpstr>
      <vt:lpstr>Buttons</vt:lpstr>
      <vt:lpstr>Button Options , Events, Styling</vt:lpstr>
      <vt:lpstr>Button Actions</vt:lpstr>
      <vt:lpstr>Lab 12</vt:lpstr>
      <vt:lpstr>Autocomplete</vt:lpstr>
      <vt:lpstr>Autocomplete Options</vt:lpstr>
      <vt:lpstr>Autocomplete Events</vt:lpstr>
      <vt:lpstr>Autocomplete Actions</vt:lpstr>
      <vt:lpstr>Styling Autocomplete</vt:lpstr>
      <vt:lpstr>Lab 13</vt:lpstr>
      <vt:lpstr>Menus</vt:lpstr>
      <vt:lpstr>Menu Options</vt:lpstr>
      <vt:lpstr>Menu Events</vt:lpstr>
      <vt:lpstr>Menu Actions</vt:lpstr>
      <vt:lpstr>Menu Actions (contd)</vt:lpstr>
      <vt:lpstr>Spinner</vt:lpstr>
      <vt:lpstr>Spinner Options</vt:lpstr>
      <vt:lpstr>Spinner Events</vt:lpstr>
      <vt:lpstr>Spinner Actions</vt:lpstr>
      <vt:lpstr>Tooltips</vt:lpstr>
      <vt:lpstr>Tooltip Options</vt:lpstr>
      <vt:lpstr>Tooltip Events</vt:lpstr>
      <vt:lpstr>Tooltip Actions</vt:lpstr>
      <vt:lpstr>Tabs</vt:lpstr>
      <vt:lpstr>Tab Options</vt:lpstr>
      <vt:lpstr>Tab Events</vt:lpstr>
      <vt:lpstr>Tab Actions</vt:lpstr>
      <vt:lpstr>Tab Styles</vt:lpstr>
      <vt:lpstr>Lab 14</vt:lpstr>
      <vt:lpstr>Accordions</vt:lpstr>
      <vt:lpstr>Accordion Options</vt:lpstr>
      <vt:lpstr>Accordion Events</vt:lpstr>
      <vt:lpstr>Accordion Actions</vt:lpstr>
      <vt:lpstr>Style Considerations</vt:lpstr>
      <vt:lpstr>Lab 15</vt:lpstr>
      <vt:lpstr>JQuery Widget Framework</vt:lpstr>
      <vt:lpstr>Extending JQuery IU</vt:lpstr>
      <vt:lpstr>Lab 16</vt:lpstr>
      <vt:lpstr>Conclusion</vt:lpstr>
      <vt:lpstr>JQuery Mobile</vt:lpstr>
      <vt:lpstr>The Basics</vt:lpstr>
      <vt:lpstr>Setup</vt:lpstr>
      <vt:lpstr>Options</vt:lpstr>
      <vt:lpstr>Theming</vt:lpstr>
      <vt:lpstr>Developing</vt:lpstr>
      <vt:lpstr>Pages</vt:lpstr>
      <vt:lpstr>Linking</vt:lpstr>
      <vt:lpstr>Page Transitions</vt:lpstr>
      <vt:lpstr>Navigation Model</vt:lpstr>
      <vt:lpstr>Lab 17</vt:lpstr>
      <vt:lpstr>Dialogs</vt:lpstr>
      <vt:lpstr>Popups</vt:lpstr>
      <vt:lpstr>Lab 18</vt:lpstr>
      <vt:lpstr>ListViews</vt:lpstr>
      <vt:lpstr>Listviews (contd)</vt:lpstr>
      <vt:lpstr>Listviews + Search</vt:lpstr>
      <vt:lpstr>Listview Splitting</vt:lpstr>
      <vt:lpstr>Nested Lists</vt:lpstr>
      <vt:lpstr>Refresh</vt:lpstr>
      <vt:lpstr>Lab 19</vt:lpstr>
      <vt:lpstr>Page Events</vt:lpstr>
      <vt:lpstr>Page Events (Contd)</vt:lpstr>
      <vt:lpstr>Page Initialization</vt:lpstr>
      <vt:lpstr>Page Headers</vt:lpstr>
      <vt:lpstr>Footers</vt:lpstr>
      <vt:lpstr>Header/Footer Positioning</vt:lpstr>
      <vt:lpstr>Navigation Bars</vt:lpstr>
      <vt:lpstr>Buttons</vt:lpstr>
      <vt:lpstr>Appearance</vt:lpstr>
      <vt:lpstr>Button Position</vt:lpstr>
      <vt:lpstr>Lab 20</vt:lpstr>
      <vt:lpstr>Collapsible Content</vt:lpstr>
      <vt:lpstr>Multi-Column Layouts</vt:lpstr>
      <vt:lpstr>Responsive Tables</vt:lpstr>
      <vt:lpstr>Responsive Tables (contd)</vt:lpstr>
      <vt:lpstr>Panels</vt:lpstr>
      <vt:lpstr>Lab 21</vt:lpstr>
      <vt:lpstr>Forms</vt:lpstr>
      <vt:lpstr>Text Inputs</vt:lpstr>
      <vt:lpstr>Select List/Combo Boxes</vt:lpstr>
      <vt:lpstr>More buttons</vt:lpstr>
      <vt:lpstr>Form Widget Methods</vt:lpstr>
      <vt:lpstr>Events</vt:lpstr>
      <vt:lpstr>Scrolling Events</vt:lpstr>
      <vt:lpstr>Methods &amp; Utilities</vt:lpstr>
      <vt:lpstr>Lab 22</vt:lpstr>
      <vt:lpstr>Conclusion</vt:lpstr>
      <vt:lpstr>HTML 5</vt:lpstr>
      <vt:lpstr>Improved Markup </vt:lpstr>
      <vt:lpstr>Client Side Storage</vt:lpstr>
      <vt:lpstr>Geolocation API</vt:lpstr>
      <vt:lpstr>Web Workers</vt:lpstr>
      <vt:lpstr>Conclusion</vt:lpstr>
      <vt:lpstr>What Is AngularJS</vt:lpstr>
      <vt:lpstr>Angular JS</vt:lpstr>
      <vt:lpstr>Why Angular?</vt:lpstr>
      <vt:lpstr>Why Angular?</vt:lpstr>
      <vt:lpstr>Our Focus</vt:lpstr>
      <vt:lpstr>Anatomy Of The Client</vt:lpstr>
      <vt:lpstr>Let’s Setup Our App</vt:lpstr>
      <vt:lpstr>Sample Template</vt:lpstr>
      <vt:lpstr>Two-Way Model Binding</vt:lpstr>
      <vt:lpstr>Angular Expressions</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Lab 23</vt:lpstr>
      <vt:lpstr>Directives From 50,000 Feet</vt:lpstr>
      <vt:lpstr>ng-model</vt:lpstr>
      <vt:lpstr>ng-repeat</vt:lpstr>
      <vt:lpstr>ng-repeat (cont’d)</vt:lpstr>
      <vt:lpstr>LAB 24</vt:lpstr>
      <vt:lpstr>ng-options</vt:lpstr>
      <vt:lpstr>LAB 25</vt:lpstr>
      <vt:lpstr>Some Other Useful Directives</vt:lpstr>
      <vt:lpstr>Angular Event Handlers</vt:lpstr>
      <vt:lpstr>Angular Event Handlers (cont’d)</vt:lpstr>
      <vt:lpstr>Some Other Useful Event Handlers</vt:lpstr>
      <vt:lpstr>LAB 26</vt:lpstr>
      <vt:lpstr>Conclusion</vt:lpstr>
      <vt:lpstr>Thanks and last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Stephen Bechtold</dc:creator>
  <cp:lastModifiedBy>Stephen Bechtold</cp:lastModifiedBy>
  <cp:revision>430</cp:revision>
  <dcterms:created xsi:type="dcterms:W3CDTF">2016-03-07T02:56:09Z</dcterms:created>
  <dcterms:modified xsi:type="dcterms:W3CDTF">2016-03-13T23:43:50Z</dcterms:modified>
</cp:coreProperties>
</file>