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0601187549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060118754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cfa51fcbb7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cfa51fcbb7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0601187549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0601187549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0601187549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060118754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0601187549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060118754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0601187549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0601187549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0601187549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0601187549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601187549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60118754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0601187549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0601187549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0601187549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0601187549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ocs.google.com/spreadsheets/d/1jOl1j-TgbqG3kl-W9ZqUgmrOqm04caK3M145z4AYRuM/edit#gid=0"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docs.djangoproject.com/en/3.2/intro/tutorial01/" TargetMode="External"/><Relationship Id="rId7" Type="http://schemas.openxmlformats.org/officeDocument/2006/relationships/hyperlink" Target="https://bootstrap-vue.org/docs/components"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hyperlink" Target="https://vuejs.org/v2/guide/" TargetMode="External"/><Relationship Id="rId5" Type="http://schemas.openxmlformats.org/officeDocument/2006/relationships/hyperlink" Target="https://nuxtjs.org/" TargetMode="External"/><Relationship Id="rId4" Type="http://schemas.openxmlformats.org/officeDocument/2006/relationships/hyperlink" Target="https://docs.djangoproject.com/en/3.2/"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744575"/>
            <a:ext cx="8520600" cy="14580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Disk Golf Companion</a:t>
            </a:r>
            <a:endParaRPr/>
          </a:p>
        </p:txBody>
      </p:sp>
      <p:sp>
        <p:nvSpPr>
          <p:cNvPr id="55" name="Google Shape;55;p13"/>
          <p:cNvSpPr txBox="1">
            <a:spLocks noGrp="1"/>
          </p:cNvSpPr>
          <p:nvPr>
            <p:ph type="subTitle" idx="1"/>
          </p:nvPr>
        </p:nvSpPr>
        <p:spPr>
          <a:xfrm>
            <a:off x="311700" y="2236875"/>
            <a:ext cx="8520600" cy="2142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3000">
                <a:solidFill>
                  <a:srgbClr val="D9D9D9"/>
                </a:solidFill>
              </a:rPr>
              <a:t>The Fellowship of Brandons</a:t>
            </a:r>
            <a:endParaRPr sz="3000">
              <a:solidFill>
                <a:srgbClr val="D9D9D9"/>
              </a:solidFill>
            </a:endParaRPr>
          </a:p>
          <a:p>
            <a:pPr marL="0" lvl="0" indent="0" algn="ctr" rtl="0">
              <a:spcBef>
                <a:spcPts val="0"/>
              </a:spcBef>
              <a:spcAft>
                <a:spcPts val="0"/>
              </a:spcAft>
              <a:buNone/>
            </a:pPr>
            <a:r>
              <a:rPr lang="en" sz="1800"/>
              <a:t>Stephen Beckstrand - Lead Back End Developer</a:t>
            </a:r>
            <a:endParaRPr sz="1800"/>
          </a:p>
          <a:p>
            <a:pPr marL="0" lvl="0" indent="0" algn="ctr" rtl="0">
              <a:spcBef>
                <a:spcPts val="0"/>
              </a:spcBef>
              <a:spcAft>
                <a:spcPts val="0"/>
              </a:spcAft>
              <a:buNone/>
            </a:pPr>
            <a:r>
              <a:rPr lang="en" sz="1800"/>
              <a:t>Brandon Hicken - Front End Developer</a:t>
            </a:r>
            <a:endParaRPr sz="1800"/>
          </a:p>
          <a:p>
            <a:pPr marL="0" lvl="0" indent="0" algn="ctr" rtl="0">
              <a:spcBef>
                <a:spcPts val="0"/>
              </a:spcBef>
              <a:spcAft>
                <a:spcPts val="0"/>
              </a:spcAft>
              <a:buNone/>
            </a:pPr>
            <a:r>
              <a:rPr lang="en" sz="1800"/>
              <a:t>Vinny Smith - Back End Developer/Diagram Designer</a:t>
            </a:r>
            <a:endParaRPr sz="1800"/>
          </a:p>
          <a:p>
            <a:pPr marL="0" lvl="0" indent="0" algn="ctr" rtl="0">
              <a:spcBef>
                <a:spcPts val="0"/>
              </a:spcBef>
              <a:spcAft>
                <a:spcPts val="0"/>
              </a:spcAft>
              <a:buNone/>
            </a:pPr>
            <a:r>
              <a:rPr lang="en" sz="1800"/>
              <a:t>Brandon Stone - Web Designer/Documentor</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Tournaments: What to Expect</a:t>
            </a:r>
            <a:endParaRPr/>
          </a:p>
        </p:txBody>
      </p:sp>
      <p:sp>
        <p:nvSpPr>
          <p:cNvPr id="112" name="Google Shape;112;p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All Users may sign up for any Tournament listed within the database. Upon tournament “sign up”, the backend will validate whether the user is available at the tournament date. </a:t>
            </a:r>
            <a:endParaRPr sz="1500"/>
          </a:p>
          <a:p>
            <a:pPr marL="0" lvl="0" indent="0" algn="l" rtl="0">
              <a:spcBef>
                <a:spcPts val="1200"/>
              </a:spcBef>
              <a:spcAft>
                <a:spcPts val="1200"/>
              </a:spcAft>
              <a:buNone/>
            </a:pPr>
            <a:r>
              <a:rPr lang="en" sz="1500"/>
              <a:t>After sign up, the tournament will now be conveniently displayed on the User Dashboard, where the details can be easily accessed and viewed. This Dashboard view now displays all active and inactive tournaments, where scores can be submitted or displayed.</a:t>
            </a:r>
            <a:endParaRPr sz="1500"/>
          </a:p>
        </p:txBody>
      </p:sp>
      <p:sp>
        <p:nvSpPr>
          <p:cNvPr id="113" name="Google Shape;113;p2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500"/>
              <a:t>Manager is the only Group with the functionality to create a new Tournament. They’re also allowed to see all other Users that are currently enrolled in the tournament as well.  Upon tournament conclusion, the Companion assists Users by piecing together a leaderboard that reviews the scores, so the manager may assign awards according to their own specifications.</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814A-F940-7147-A2AB-FB5CD474F0F7}"/>
              </a:ext>
            </a:extLst>
          </p:cNvPr>
          <p:cNvSpPr>
            <a:spLocks noGrp="1"/>
          </p:cNvSpPr>
          <p:nvPr>
            <p:ph type="title"/>
          </p:nvPr>
        </p:nvSpPr>
        <p:spPr/>
        <p:txBody>
          <a:bodyPr>
            <a:normAutofit fontScale="90000"/>
          </a:bodyPr>
          <a:lstStyle/>
          <a:p>
            <a:r>
              <a:rPr lang="en-US" dirty="0"/>
              <a:t>Burndown</a:t>
            </a:r>
          </a:p>
        </p:txBody>
      </p:sp>
      <p:sp>
        <p:nvSpPr>
          <p:cNvPr id="3" name="Text Placeholder 2">
            <a:extLst>
              <a:ext uri="{FF2B5EF4-FFF2-40B4-BE49-F238E27FC236}">
                <a16:creationId xmlns:a16="http://schemas.microsoft.com/office/drawing/2014/main" id="{200519EF-9167-EB45-9AFF-214134FE20C4}"/>
              </a:ext>
            </a:extLst>
          </p:cNvPr>
          <p:cNvSpPr>
            <a:spLocks noGrp="1"/>
          </p:cNvSpPr>
          <p:nvPr>
            <p:ph type="body" idx="1"/>
          </p:nvPr>
        </p:nvSpPr>
        <p:spPr/>
        <p:txBody>
          <a:bodyPr/>
          <a:lstStyle/>
          <a:p>
            <a:pPr marL="139700" indent="0">
              <a:buNone/>
            </a:pPr>
            <a:endParaRPr lang="en-US" dirty="0"/>
          </a:p>
        </p:txBody>
      </p:sp>
      <p:sp>
        <p:nvSpPr>
          <p:cNvPr id="4" name="Text Placeholder 3">
            <a:extLst>
              <a:ext uri="{FF2B5EF4-FFF2-40B4-BE49-F238E27FC236}">
                <a16:creationId xmlns:a16="http://schemas.microsoft.com/office/drawing/2014/main" id="{941F58D3-82A2-7B47-A9DE-0DB82E8362DF}"/>
              </a:ext>
            </a:extLst>
          </p:cNvPr>
          <p:cNvSpPr>
            <a:spLocks noGrp="1"/>
          </p:cNvSpPr>
          <p:nvPr>
            <p:ph type="body" idx="2"/>
          </p:nvPr>
        </p:nvSpPr>
        <p:spPr>
          <a:xfrm>
            <a:off x="5987332" y="1152475"/>
            <a:ext cx="2844968" cy="3416400"/>
          </a:xfrm>
        </p:spPr>
        <p:txBody>
          <a:bodyPr/>
          <a:lstStyle/>
          <a:p>
            <a:pPr marL="139700" indent="0">
              <a:buNone/>
            </a:pPr>
            <a:r>
              <a:rPr lang="en-US" dirty="0"/>
              <a:t>Per Task Outline and Burndown are defined in </a:t>
            </a:r>
            <a:r>
              <a:rPr lang="en-US" dirty="0">
                <a:hlinkClick r:id="rId2"/>
              </a:rPr>
              <a:t>Google Sheets</a:t>
            </a:r>
            <a:endParaRPr lang="en-US" dirty="0"/>
          </a:p>
        </p:txBody>
      </p:sp>
      <p:pic>
        <p:nvPicPr>
          <p:cNvPr id="6" name="Picture 5" descr="Chart, line chart&#10;&#10;Description automatically generated">
            <a:extLst>
              <a:ext uri="{FF2B5EF4-FFF2-40B4-BE49-F238E27FC236}">
                <a16:creationId xmlns:a16="http://schemas.microsoft.com/office/drawing/2014/main" id="{DE957CE3-95E7-9C48-B6E8-417A45CD0046}"/>
              </a:ext>
            </a:extLst>
          </p:cNvPr>
          <p:cNvPicPr>
            <a:picLocks noChangeAspect="1"/>
          </p:cNvPicPr>
          <p:nvPr/>
        </p:nvPicPr>
        <p:blipFill>
          <a:blip r:embed="rId3"/>
          <a:stretch>
            <a:fillRect/>
          </a:stretch>
        </p:blipFill>
        <p:spPr>
          <a:xfrm>
            <a:off x="311700" y="1152475"/>
            <a:ext cx="5527055" cy="3416400"/>
          </a:xfrm>
          <a:prstGeom prst="rect">
            <a:avLst/>
          </a:prstGeom>
        </p:spPr>
      </p:pic>
    </p:spTree>
    <p:extLst>
      <p:ext uri="{BB962C8B-B14F-4D97-AF65-F5344CB8AC3E}">
        <p14:creationId xmlns:p14="http://schemas.microsoft.com/office/powerpoint/2010/main" val="465607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Resources</a:t>
            </a:r>
            <a:endParaRPr/>
          </a:p>
        </p:txBody>
      </p:sp>
      <p:sp>
        <p:nvSpPr>
          <p:cNvPr id="119" name="Google Shape;119;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0000" lnSpcReduction="20000"/>
          </a:bodyPr>
          <a:lstStyle/>
          <a:p>
            <a:pPr marL="457200" lvl="0" indent="-300037" algn="l" rtl="0">
              <a:spcBef>
                <a:spcPts val="0"/>
              </a:spcBef>
              <a:spcAft>
                <a:spcPts val="0"/>
              </a:spcAft>
              <a:buSzPct val="100000"/>
              <a:buChar char="●"/>
            </a:pPr>
            <a:r>
              <a:rPr lang="en"/>
              <a:t>Writing your first Django app, part 1 | Django documentation | Django. (n.d.). Docs.djangoproject.com. </a:t>
            </a:r>
            <a:r>
              <a:rPr lang="en" u="sng">
                <a:solidFill>
                  <a:schemeClr val="hlink"/>
                </a:solidFill>
                <a:hlinkClick r:id="rId3"/>
              </a:rPr>
              <a:t>https://docs.djangoproject.com/en/3.2/intro/tutorial01/</a:t>
            </a:r>
            <a:r>
              <a:rPr lang="en"/>
              <a:t> </a:t>
            </a:r>
            <a:endParaRPr/>
          </a:p>
          <a:p>
            <a:pPr marL="457200" lvl="0" indent="0" algn="l" rtl="0">
              <a:spcBef>
                <a:spcPts val="1200"/>
              </a:spcBef>
              <a:spcAft>
                <a:spcPts val="0"/>
              </a:spcAft>
              <a:buNone/>
            </a:pPr>
            <a:endParaRPr/>
          </a:p>
          <a:p>
            <a:pPr marL="457200" lvl="0" indent="-300037" algn="l" rtl="0">
              <a:spcBef>
                <a:spcPts val="1200"/>
              </a:spcBef>
              <a:spcAft>
                <a:spcPts val="0"/>
              </a:spcAft>
              <a:buSzPct val="100000"/>
              <a:buChar char="●"/>
            </a:pPr>
            <a:r>
              <a:rPr lang="en"/>
              <a:t>Django documentation | Django documentation | Django. (n.d.). Docs.djangoproject.com. </a:t>
            </a:r>
            <a:r>
              <a:rPr lang="en" u="sng">
                <a:solidFill>
                  <a:schemeClr val="hlink"/>
                </a:solidFill>
                <a:hlinkClick r:id="rId4"/>
              </a:rPr>
              <a:t>https://docs.djangoproject.com/en/3.2/</a:t>
            </a:r>
            <a:r>
              <a:rPr lang="en"/>
              <a:t> </a:t>
            </a:r>
            <a:endParaRPr/>
          </a:p>
          <a:p>
            <a:pPr marL="457200" lvl="0" indent="0" algn="l" rtl="0">
              <a:spcBef>
                <a:spcPts val="1200"/>
              </a:spcBef>
              <a:spcAft>
                <a:spcPts val="0"/>
              </a:spcAft>
              <a:buNone/>
            </a:pPr>
            <a:endParaRPr/>
          </a:p>
          <a:p>
            <a:pPr marL="457200" lvl="0" indent="-300037" algn="l" rtl="0">
              <a:spcBef>
                <a:spcPts val="1200"/>
              </a:spcBef>
              <a:spcAft>
                <a:spcPts val="0"/>
              </a:spcAft>
              <a:buSzPct val="100000"/>
              <a:buChar char="●"/>
            </a:pPr>
            <a:r>
              <a:rPr lang="en"/>
              <a:t>alexchopin. (n.d.). Nuxt.js - The Intuitive Vue Framework. NuxtJS. </a:t>
            </a:r>
            <a:r>
              <a:rPr lang="en" u="sng">
                <a:solidFill>
                  <a:schemeClr val="hlink"/>
                </a:solidFill>
                <a:hlinkClick r:id="rId5"/>
              </a:rPr>
              <a:t>https://nuxtjs.org/</a:t>
            </a:r>
            <a:endParaRPr/>
          </a:p>
          <a:p>
            <a:pPr marL="0" lvl="0" indent="0" algn="l" rtl="0">
              <a:spcBef>
                <a:spcPts val="1200"/>
              </a:spcBef>
              <a:spcAft>
                <a:spcPts val="0"/>
              </a:spcAft>
              <a:buNone/>
            </a:pPr>
            <a:endParaRPr/>
          </a:p>
          <a:p>
            <a:pPr marL="457200" lvl="0" indent="-300037" algn="l" rtl="0">
              <a:spcBef>
                <a:spcPts val="1200"/>
              </a:spcBef>
              <a:spcAft>
                <a:spcPts val="0"/>
              </a:spcAft>
              <a:buSzPct val="100000"/>
              <a:buChar char="●"/>
            </a:pPr>
            <a:r>
              <a:rPr lang="en"/>
              <a:t>Introduction — Vue.js. (2019). Vuejs.org. </a:t>
            </a:r>
            <a:r>
              <a:rPr lang="en" u="sng">
                <a:solidFill>
                  <a:schemeClr val="hlink"/>
                </a:solidFill>
                <a:hlinkClick r:id="rId6"/>
              </a:rPr>
              <a:t>https://vuejs.org/v2/guide/</a:t>
            </a:r>
            <a:r>
              <a:rPr lang="en"/>
              <a:t> </a:t>
            </a:r>
            <a:endParaRPr/>
          </a:p>
          <a:p>
            <a:pPr marL="457200" lvl="0" indent="0" algn="l" rtl="0">
              <a:spcBef>
                <a:spcPts val="1200"/>
              </a:spcBef>
              <a:spcAft>
                <a:spcPts val="0"/>
              </a:spcAft>
              <a:buNone/>
            </a:pPr>
            <a:endParaRPr/>
          </a:p>
          <a:p>
            <a:pPr marL="457200" lvl="0" indent="-300037" algn="l" rtl="0">
              <a:spcBef>
                <a:spcPts val="1200"/>
              </a:spcBef>
              <a:spcAft>
                <a:spcPts val="0"/>
              </a:spcAft>
              <a:buSzPct val="100000"/>
              <a:buChar char="●"/>
            </a:pPr>
            <a:r>
              <a:rPr lang="en"/>
              <a:t>‌Components. (n.d.). BootstrapVue. Retrieved December 5, 2021, from </a:t>
            </a:r>
            <a:r>
              <a:rPr lang="en" u="sng">
                <a:solidFill>
                  <a:schemeClr val="hlink"/>
                </a:solidFill>
                <a:hlinkClick r:id="rId7"/>
              </a:rPr>
              <a:t>https://bootstrap-vue.org/docs/components</a:t>
            </a:r>
            <a:r>
              <a:rPr lang="en"/>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8DAE3-3469-D04F-9652-8242533608B5}"/>
              </a:ext>
            </a:extLst>
          </p:cNvPr>
          <p:cNvSpPr>
            <a:spLocks noGrp="1"/>
          </p:cNvSpPr>
          <p:nvPr>
            <p:ph type="title"/>
          </p:nvPr>
        </p:nvSpPr>
        <p:spPr/>
        <p:txBody>
          <a:bodyPr>
            <a:normAutofit fontScale="90000"/>
          </a:bodyPr>
          <a:lstStyle/>
          <a:p>
            <a:r>
              <a:rPr lang="en-US" dirty="0"/>
              <a:t>Questions?</a:t>
            </a:r>
          </a:p>
        </p:txBody>
      </p:sp>
      <p:sp>
        <p:nvSpPr>
          <p:cNvPr id="3" name="Text Placeholder 2">
            <a:extLst>
              <a:ext uri="{FF2B5EF4-FFF2-40B4-BE49-F238E27FC236}">
                <a16:creationId xmlns:a16="http://schemas.microsoft.com/office/drawing/2014/main" id="{1AD67DE9-F825-0745-83C4-B4A52898D3A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8374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Building Blocks</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Disk Golf Companion was implemented via a Nuxt.js frontend and a Django backend. Through the use of the Django database, the information was serialized into data that the javascript frontend could interpret and display to the screen. Data stored includes:</a:t>
            </a:r>
            <a:endParaRPr/>
          </a:p>
          <a:p>
            <a:pPr marL="457200" lvl="0" indent="-342900" algn="l" rtl="0">
              <a:spcBef>
                <a:spcPts val="1200"/>
              </a:spcBef>
              <a:spcAft>
                <a:spcPts val="0"/>
              </a:spcAft>
              <a:buSzPts val="1800"/>
              <a:buChar char="●"/>
            </a:pPr>
            <a:r>
              <a:rPr lang="en"/>
              <a:t> Authentication of Users </a:t>
            </a:r>
            <a:endParaRPr/>
          </a:p>
          <a:p>
            <a:pPr marL="914400" lvl="1" indent="-317500" algn="l" rtl="0">
              <a:spcBef>
                <a:spcPts val="0"/>
              </a:spcBef>
              <a:spcAft>
                <a:spcPts val="0"/>
              </a:spcAft>
              <a:buSzPts val="1400"/>
              <a:buChar char="○"/>
            </a:pPr>
            <a:r>
              <a:rPr lang="en"/>
              <a:t>What Groups are assigned </a:t>
            </a:r>
            <a:endParaRPr/>
          </a:p>
          <a:p>
            <a:pPr marL="457200" lvl="0" indent="-342900" algn="l" rtl="0">
              <a:spcBef>
                <a:spcPts val="0"/>
              </a:spcBef>
              <a:spcAft>
                <a:spcPts val="0"/>
              </a:spcAft>
              <a:buSzPts val="1800"/>
              <a:buChar char="●"/>
            </a:pPr>
            <a:r>
              <a:rPr lang="en"/>
              <a:t>Tournaments data</a:t>
            </a:r>
            <a:endParaRPr/>
          </a:p>
          <a:p>
            <a:pPr marL="914400" lvl="1" indent="-317500" algn="l" rtl="0">
              <a:spcBef>
                <a:spcPts val="0"/>
              </a:spcBef>
              <a:spcAft>
                <a:spcPts val="0"/>
              </a:spcAft>
              <a:buSzPts val="1400"/>
              <a:buChar char="○"/>
            </a:pPr>
            <a:r>
              <a:rPr lang="en"/>
              <a:t>What Users are in what Tournaments </a:t>
            </a:r>
            <a:endParaRPr/>
          </a:p>
          <a:p>
            <a:pPr marL="457200" lvl="0" indent="-342900" algn="l" rtl="0">
              <a:spcBef>
                <a:spcPts val="0"/>
              </a:spcBef>
              <a:spcAft>
                <a:spcPts val="0"/>
              </a:spcAft>
              <a:buSzPts val="1800"/>
              <a:buChar char="●"/>
            </a:pPr>
            <a:r>
              <a:rPr lang="en"/>
              <a:t>User resources</a:t>
            </a:r>
            <a:endParaRPr/>
          </a:p>
          <a:p>
            <a:pPr marL="914400" lvl="1" indent="-317500" algn="l" rtl="0">
              <a:spcBef>
                <a:spcPts val="0"/>
              </a:spcBef>
              <a:spcAft>
                <a:spcPts val="0"/>
              </a:spcAft>
              <a:buSzPts val="1400"/>
              <a:buChar char="○"/>
            </a:pPr>
            <a:r>
              <a:rPr lang="en"/>
              <a:t>Logos, buying power, drink availability, etc.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Front/Back end Communication</a:t>
            </a:r>
            <a:endParaRPr/>
          </a:p>
        </p:txBody>
      </p:sp>
      <p:sp>
        <p:nvSpPr>
          <p:cNvPr id="67" name="Google Shape;67;p15"/>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How do the uses of javascript and python communicate?</a:t>
            </a:r>
            <a:endParaRPr/>
          </a:p>
        </p:txBody>
      </p:sp>
      <p:sp>
        <p:nvSpPr>
          <p:cNvPr id="68" name="Google Shape;68;p15"/>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r>
              <a:rPr lang="en"/>
              <a:t>Our backend talks to the front end, and vice-versa, thanks to the development our API. The API contains info models, paths, migrations and serializers that interpret the inbound javascript and python, and kick out data recognizable to the other.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Default Users	</a:t>
            </a:r>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t>With the current deployment of the Disk Golf Companion, some default data is supplied before a single user is created. The built-in users are the following:</a:t>
            </a:r>
            <a:endParaRPr/>
          </a:p>
          <a:p>
            <a:pPr marL="457200" lvl="0" indent="-342900" algn="l" rtl="0">
              <a:spcBef>
                <a:spcPts val="1200"/>
              </a:spcBef>
              <a:spcAft>
                <a:spcPts val="0"/>
              </a:spcAft>
              <a:buSzPts val="1800"/>
              <a:buAutoNum type="arabicPeriod"/>
            </a:pPr>
            <a:r>
              <a:rPr lang="en"/>
              <a:t>User: manager		Pass: manager		ID: 1</a:t>
            </a:r>
            <a:endParaRPr/>
          </a:p>
          <a:p>
            <a:pPr marL="457200" lvl="0" indent="-342900" algn="l" rtl="0">
              <a:spcBef>
                <a:spcPts val="0"/>
              </a:spcBef>
              <a:spcAft>
                <a:spcPts val="0"/>
              </a:spcAft>
              <a:buSzPts val="1800"/>
              <a:buAutoNum type="arabicPeriod"/>
            </a:pPr>
            <a:r>
              <a:rPr lang="en"/>
              <a:t>User: drinkster		Pass: drinkster		ID: 2</a:t>
            </a:r>
            <a:endParaRPr/>
          </a:p>
          <a:p>
            <a:pPr marL="457200" lvl="0" indent="-342900" algn="l" rtl="0">
              <a:spcBef>
                <a:spcPts val="0"/>
              </a:spcBef>
              <a:spcAft>
                <a:spcPts val="0"/>
              </a:spcAft>
              <a:buSzPts val="1800"/>
              <a:buAutoNum type="arabicPeriod"/>
            </a:pPr>
            <a:r>
              <a:rPr lang="en"/>
              <a:t>User: sponsor		Pass: sponsor		ID: 3</a:t>
            </a:r>
            <a:endParaRPr/>
          </a:p>
          <a:p>
            <a:pPr marL="0" lvl="0" indent="0" algn="l" rtl="0">
              <a:spcBef>
                <a:spcPts val="1200"/>
              </a:spcBef>
              <a:spcAft>
                <a:spcPts val="1200"/>
              </a:spcAft>
              <a:buNone/>
            </a:pPr>
            <a:r>
              <a:rPr lang="en"/>
              <a:t>Each of the default users is assigned a single group that exhibits some of the core functionality the Companion provides. The manager is a member of the Manager group, the drinkster is a member of the Drink Meister group and he sponsor is a member of the Sponsor group. Each group holds all permissions assigned to that station.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Player Group</a:t>
            </a:r>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Player group is the default Group all Users are assigned upon sign-up. </a:t>
            </a:r>
            <a:endParaRPr/>
          </a:p>
          <a:p>
            <a:pPr marL="0" lvl="0" indent="0" algn="l" rtl="0">
              <a:spcBef>
                <a:spcPts val="1200"/>
              </a:spcBef>
              <a:spcAft>
                <a:spcPts val="0"/>
              </a:spcAft>
              <a:buNone/>
            </a:pPr>
            <a:r>
              <a:rPr lang="en"/>
              <a:t>Players can register for tournaments, order drinks, and load up their finances, but they have the most limited permissions of all groups. As the default, no user can be “just” a Drink Meister, but  will be considered a Player as well. As such, every Group will have the prerequisite permissions that the Player Group exhibits.</a:t>
            </a:r>
            <a:endParaRPr/>
          </a:p>
          <a:p>
            <a:pPr marL="0" lvl="0" indent="0" algn="l" rtl="0">
              <a:spcBef>
                <a:spcPts val="1200"/>
              </a:spcBef>
              <a:spcAft>
                <a:spcPts val="1200"/>
              </a:spcAft>
              <a:buNone/>
            </a:pPr>
            <a:r>
              <a:rPr lang="en"/>
              <a:t>Currently there is no method to remove a User’s role as a Player, thereby revoking basic functionality of the Disk Golf Companion.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Other Important Groups</a:t>
            </a:r>
            <a:endParaRPr/>
          </a:p>
        </p:txBody>
      </p:sp>
      <p:sp>
        <p:nvSpPr>
          <p:cNvPr id="86" name="Google Shape;86;p18"/>
          <p:cNvSpPr txBox="1">
            <a:spLocks noGrp="1"/>
          </p:cNvSpPr>
          <p:nvPr>
            <p:ph type="body" idx="1"/>
          </p:nvPr>
        </p:nvSpPr>
        <p:spPr>
          <a:xfrm>
            <a:off x="311700" y="1152475"/>
            <a:ext cx="26685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a:t>Managers</a:t>
            </a:r>
            <a:endParaRPr sz="1600" b="1"/>
          </a:p>
          <a:p>
            <a:pPr marL="457200" lvl="0" indent="-317500" algn="l" rtl="0">
              <a:spcBef>
                <a:spcPts val="1200"/>
              </a:spcBef>
              <a:spcAft>
                <a:spcPts val="0"/>
              </a:spcAft>
              <a:buSzPts val="1400"/>
              <a:buChar char="●"/>
            </a:pPr>
            <a:r>
              <a:rPr lang="en"/>
              <a:t>SuperUser</a:t>
            </a:r>
            <a:endParaRPr/>
          </a:p>
          <a:p>
            <a:pPr marL="457200" lvl="0" indent="-317500" algn="l" rtl="0">
              <a:spcBef>
                <a:spcPts val="0"/>
              </a:spcBef>
              <a:spcAft>
                <a:spcPts val="0"/>
              </a:spcAft>
              <a:buSzPts val="1400"/>
              <a:buChar char="●"/>
            </a:pPr>
            <a:r>
              <a:rPr lang="en"/>
              <a:t>Has all Group permissions.</a:t>
            </a:r>
            <a:endParaRPr/>
          </a:p>
          <a:p>
            <a:pPr marL="457200" lvl="0" indent="-317500" algn="l" rtl="0">
              <a:spcBef>
                <a:spcPts val="0"/>
              </a:spcBef>
              <a:spcAft>
                <a:spcPts val="0"/>
              </a:spcAft>
              <a:buSzPts val="1400"/>
              <a:buChar char="●"/>
            </a:pPr>
            <a:r>
              <a:rPr lang="en"/>
              <a:t>Create and participate in Tournaments.</a:t>
            </a:r>
            <a:endParaRPr/>
          </a:p>
          <a:p>
            <a:pPr marL="457200" lvl="0" indent="-317500" algn="l" rtl="0">
              <a:spcBef>
                <a:spcPts val="0"/>
              </a:spcBef>
              <a:spcAft>
                <a:spcPts val="0"/>
              </a:spcAft>
              <a:buSzPts val="1400"/>
              <a:buChar char="●"/>
            </a:pPr>
            <a:r>
              <a:rPr lang="en"/>
              <a:t>Assign groups to other Users, including Manager group.</a:t>
            </a:r>
            <a:endParaRPr/>
          </a:p>
          <a:p>
            <a:pPr marL="457200" lvl="0" indent="-317500" algn="l" rtl="0">
              <a:spcBef>
                <a:spcPts val="0"/>
              </a:spcBef>
              <a:spcAft>
                <a:spcPts val="0"/>
              </a:spcAft>
              <a:buSzPts val="1400"/>
              <a:buChar char="●"/>
            </a:pPr>
            <a:r>
              <a:rPr lang="en"/>
              <a:t>Deactivate tournaments to a forced close.</a:t>
            </a:r>
            <a:endParaRPr/>
          </a:p>
        </p:txBody>
      </p:sp>
      <p:sp>
        <p:nvSpPr>
          <p:cNvPr id="87" name="Google Shape;87;p18"/>
          <p:cNvSpPr txBox="1">
            <a:spLocks noGrp="1"/>
          </p:cNvSpPr>
          <p:nvPr>
            <p:ph type="body" idx="2"/>
          </p:nvPr>
        </p:nvSpPr>
        <p:spPr>
          <a:xfrm>
            <a:off x="6031050" y="1152475"/>
            <a:ext cx="28011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a:t>Sponsors</a:t>
            </a:r>
            <a:endParaRPr sz="1600" b="1"/>
          </a:p>
          <a:p>
            <a:pPr marL="457200" lvl="0" indent="-317500" algn="l" rtl="0">
              <a:spcBef>
                <a:spcPts val="1200"/>
              </a:spcBef>
              <a:spcAft>
                <a:spcPts val="0"/>
              </a:spcAft>
              <a:buSzPts val="1400"/>
              <a:buChar char="●"/>
            </a:pPr>
            <a:r>
              <a:rPr lang="en"/>
              <a:t>Imports Logos that will be displayed on selected tournaments.</a:t>
            </a:r>
            <a:endParaRPr/>
          </a:p>
          <a:p>
            <a:pPr marL="457200" lvl="0" indent="-317500" algn="l" rtl="0">
              <a:spcBef>
                <a:spcPts val="0"/>
              </a:spcBef>
              <a:spcAft>
                <a:spcPts val="0"/>
              </a:spcAft>
              <a:buSzPts val="1400"/>
              <a:buChar char="●"/>
            </a:pPr>
            <a:r>
              <a:rPr lang="en"/>
              <a:t>Participates in Tournaments.</a:t>
            </a:r>
            <a:endParaRPr/>
          </a:p>
          <a:p>
            <a:pPr marL="457200" lvl="0" indent="-317500" algn="l" rtl="0">
              <a:spcBef>
                <a:spcPts val="0"/>
              </a:spcBef>
              <a:spcAft>
                <a:spcPts val="0"/>
              </a:spcAft>
              <a:buSzPts val="1400"/>
              <a:buChar char="●"/>
            </a:pPr>
            <a:r>
              <a:rPr lang="en"/>
              <a:t>Order drinks.</a:t>
            </a:r>
            <a:endParaRPr/>
          </a:p>
        </p:txBody>
      </p:sp>
      <p:sp>
        <p:nvSpPr>
          <p:cNvPr id="88" name="Google Shape;88;p18"/>
          <p:cNvSpPr txBox="1">
            <a:spLocks noGrp="1"/>
          </p:cNvSpPr>
          <p:nvPr>
            <p:ph type="body" idx="1"/>
          </p:nvPr>
        </p:nvSpPr>
        <p:spPr>
          <a:xfrm>
            <a:off x="3136550" y="1152475"/>
            <a:ext cx="26685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a:t>Drink Meisters</a:t>
            </a:r>
            <a:endParaRPr sz="1600" b="1"/>
          </a:p>
          <a:p>
            <a:pPr marL="457200" lvl="0" indent="-317500" algn="l" rtl="0">
              <a:spcBef>
                <a:spcPts val="1200"/>
              </a:spcBef>
              <a:spcAft>
                <a:spcPts val="0"/>
              </a:spcAft>
              <a:buSzPts val="1400"/>
              <a:buChar char="●"/>
            </a:pPr>
            <a:r>
              <a:rPr lang="en"/>
              <a:t>Creates new drink options for Users.</a:t>
            </a:r>
            <a:endParaRPr/>
          </a:p>
          <a:p>
            <a:pPr marL="457200" lvl="0" indent="-317500" algn="l" rtl="0">
              <a:spcBef>
                <a:spcPts val="0"/>
              </a:spcBef>
              <a:spcAft>
                <a:spcPts val="0"/>
              </a:spcAft>
              <a:buSzPts val="1400"/>
              <a:buChar char="●"/>
            </a:pPr>
            <a:r>
              <a:rPr lang="en"/>
              <a:t>Participates in Tournaments.</a:t>
            </a:r>
            <a:endParaRPr/>
          </a:p>
          <a:p>
            <a:pPr marL="457200" lvl="0" indent="-317500" algn="l" rtl="0">
              <a:spcBef>
                <a:spcPts val="0"/>
              </a:spcBef>
              <a:spcAft>
                <a:spcPts val="0"/>
              </a:spcAft>
              <a:buSzPts val="1400"/>
              <a:buChar char="●"/>
            </a:pPr>
            <a:r>
              <a:rPr lang="en"/>
              <a:t>Fulfills drink orders inputted by all other Users.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Default Drinks</a:t>
            </a:r>
            <a:endParaRPr/>
          </a:p>
        </p:txBody>
      </p:sp>
      <p:sp>
        <p:nvSpPr>
          <p:cNvPr id="94" name="Google Shape;94;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There are 5 default drinks that the Drink Meister can edit or remove at their pleasure. Mango/Orange Screwdriver, Rum n’ Coke, Sprite, Coca-Cola, and Mountain Dew are readily available selections for any User. These drinks are added for the training and convenience of users new to the Companion app.</a:t>
            </a:r>
            <a:endParaRPr/>
          </a:p>
          <a:p>
            <a:pPr marL="0" lvl="0" indent="0" algn="l" rtl="0">
              <a:spcBef>
                <a:spcPts val="1200"/>
              </a:spcBef>
              <a:spcAft>
                <a:spcPts val="1200"/>
              </a:spcAft>
              <a:buNone/>
            </a:pPr>
            <a:r>
              <a:rPr lang="en"/>
              <a:t>For quick integration, the primary user may sign into the default “drinkster” User and test the dummy drink data before implementing their own options that they’ve worked out with management and sponsors.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 Drink or Not to Drink…</a:t>
            </a:r>
            <a:endParaRPr/>
          </a:p>
        </p:txBody>
      </p:sp>
      <p:sp>
        <p:nvSpPr>
          <p:cNvPr id="100" name="Google Shape;100;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Drink models are stored in the backend with a title, description, type, and price. Users may invoke an “order” method which will check the User balance, then charge the attached price of the drink to their balance. If the balance is insufficient for the drink order, the user is notified via pop-up message and the order is ignored. </a:t>
            </a:r>
            <a:endParaRPr/>
          </a:p>
          <a:p>
            <a:pPr marL="0" lvl="0" indent="0" algn="l" rtl="0">
              <a:spcBef>
                <a:spcPts val="1200"/>
              </a:spcBef>
              <a:spcAft>
                <a:spcPts val="0"/>
              </a:spcAft>
              <a:buNone/>
            </a:pPr>
            <a:r>
              <a:rPr lang="en"/>
              <a:t>Drink orders are submitted to the Drink Meister. The drinkster can fill and deliver the order, and mark it as complete to finish the transaction. This streamlines the ordering process, and eliminates the need to hand out physical menus to all tournament participants.</a:t>
            </a:r>
            <a:endParaRPr/>
          </a:p>
          <a:p>
            <a:pPr marL="0" lvl="0" indent="0" algn="l"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Authentication</a:t>
            </a:r>
            <a:endParaRPr/>
          </a:p>
        </p:txBody>
      </p:sp>
      <p:sp>
        <p:nvSpPr>
          <p:cNvPr id="106" name="Google Shape;106;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Authentication for the Disk Gold Companion is simple. User data inputted from the frontend \signup page is verified then stored within the Django database. Verification includes checking the existing database for any User with the same username. If the username is already taken, the New User receives an error and can input a new username. </a:t>
            </a:r>
            <a:endParaRPr/>
          </a:p>
          <a:p>
            <a:pPr marL="0" lvl="0" indent="0" algn="l" rtl="0">
              <a:spcBef>
                <a:spcPts val="1200"/>
              </a:spcBef>
              <a:spcAft>
                <a:spcPts val="1200"/>
              </a:spcAft>
              <a:buNone/>
            </a:pPr>
            <a:r>
              <a:rPr lang="en"/>
              <a:t>As a user is authenticated and brought to the landing page, they will have limited access to the rest of the pages based upon the Groups they’re assigned. The default group of “Player” is assigned, so the New User may order drinks, sign up for tournaments, and exercise other core functions of the companion.</a:t>
            </a:r>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1134</Words>
  <Application>Microsoft Macintosh PowerPoint</Application>
  <PresentationFormat>On-screen Show (16:9)</PresentationFormat>
  <Paragraphs>68</Paragraphs>
  <Slides>13</Slides>
  <Notes>11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13</vt:i4>
      </vt:variant>
    </vt:vector>
  </HeadingPairs>
  <TitlesOfParts>
    <vt:vector size="15" baseType="lpstr">
      <vt:lpstr>Arial</vt:lpstr>
      <vt:lpstr>Simple Dark</vt:lpstr>
      <vt:lpstr>Disk Golf Companion</vt:lpstr>
      <vt:lpstr>The Building Blocks</vt:lpstr>
      <vt:lpstr>Front/Back end Communication</vt:lpstr>
      <vt:lpstr>Default Users </vt:lpstr>
      <vt:lpstr>Player Group</vt:lpstr>
      <vt:lpstr>Other Important Groups</vt:lpstr>
      <vt:lpstr>Default Drinks</vt:lpstr>
      <vt:lpstr>To Drink or Not to Drink…</vt:lpstr>
      <vt:lpstr>Authentication</vt:lpstr>
      <vt:lpstr>Tournaments: What to Expect</vt:lpstr>
      <vt:lpstr>Burndown</vt:lpstr>
      <vt:lpstr>Resources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Disk Golf Companion</dc:title>
  <cp:lastModifiedBy>Stephen Beckstrand</cp:lastModifiedBy>
  <cp:revision>1</cp:revision>
  <dcterms:modified xsi:type="dcterms:W3CDTF">2021-12-06T06:14:02Z</dcterms:modified>
</cp:coreProperties>
</file>