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3" r:id="rId6"/>
    <p:sldId id="265" r:id="rId7"/>
    <p:sldId id="266" r:id="rId8"/>
    <p:sldId id="270" r:id="rId9"/>
    <p:sldId id="285" r:id="rId10"/>
    <p:sldId id="273" r:id="rId11"/>
    <p:sldId id="274" r:id="rId12"/>
    <p:sldId id="294" r:id="rId13"/>
    <p:sldId id="275" r:id="rId14"/>
    <p:sldId id="276" r:id="rId15"/>
    <p:sldId id="277" r:id="rId16"/>
    <p:sldId id="278" r:id="rId17"/>
    <p:sldId id="279" r:id="rId18"/>
    <p:sldId id="280" r:id="rId19"/>
    <p:sldId id="281" r:id="rId20"/>
    <p:sldId id="283" r:id="rId21"/>
    <p:sldId id="286" r:id="rId22"/>
    <p:sldId id="288" r:id="rId23"/>
    <p:sldId id="290" r:id="rId24"/>
    <p:sldId id="292"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5A9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5" d="100"/>
          <a:sy n="105" d="100"/>
        </p:scale>
        <p:origin x="1188"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81E076-390D-4B35-AE13-5A2B99296743}" type="datetimeFigureOut">
              <a:rPr lang="en-US" smtClean="0"/>
              <a:t>8/14/2020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FDCBA1-7914-4C78-AEA0-AEE51D969EFA}" type="slidenum">
              <a:rPr lang="en-US" smtClean="0"/>
              <a:t>‹#›</a:t>
            </a:fld>
            <a:endParaRPr lang="en-US"/>
          </a:p>
        </p:txBody>
      </p:sp>
    </p:spTree>
    <p:extLst>
      <p:ext uri="{BB962C8B-B14F-4D97-AF65-F5344CB8AC3E}">
        <p14:creationId xmlns:p14="http://schemas.microsoft.com/office/powerpoint/2010/main" val="3884628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6913"/>
            <a:ext cx="4654550" cy="34909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B960C1-8727-4473-A091-7B776DC44A55}" type="slidenum">
              <a:rPr lang="en-US" smtClean="0"/>
              <a:t>5</a:t>
            </a:fld>
            <a:endParaRPr lang="en-US"/>
          </a:p>
        </p:txBody>
      </p:sp>
    </p:spTree>
    <p:extLst>
      <p:ext uri="{BB962C8B-B14F-4D97-AF65-F5344CB8AC3E}">
        <p14:creationId xmlns:p14="http://schemas.microsoft.com/office/powerpoint/2010/main" val="9226506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6913"/>
            <a:ext cx="4654550" cy="34909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B960C1-8727-4473-A091-7B776DC44A55}" type="slidenum">
              <a:rPr lang="en-US" smtClean="0"/>
              <a:t>15</a:t>
            </a:fld>
            <a:endParaRPr lang="en-US"/>
          </a:p>
        </p:txBody>
      </p:sp>
    </p:spTree>
    <p:extLst>
      <p:ext uri="{BB962C8B-B14F-4D97-AF65-F5344CB8AC3E}">
        <p14:creationId xmlns:p14="http://schemas.microsoft.com/office/powerpoint/2010/main" val="11459542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6913"/>
            <a:ext cx="4654550" cy="3490912"/>
          </a:xfrm>
        </p:spPr>
      </p:sp>
      <p:sp>
        <p:nvSpPr>
          <p:cNvPr id="3" name="Notes Placeholder 2"/>
          <p:cNvSpPr>
            <a:spLocks noGrp="1"/>
          </p:cNvSpPr>
          <p:nvPr>
            <p:ph type="body" idx="1"/>
          </p:nvPr>
        </p:nvSpPr>
        <p:spPr/>
        <p:txBody>
          <a:bodyPr/>
          <a:lstStyle/>
          <a:p>
            <a:r>
              <a:rPr lang="en-US" dirty="0" smtClean="0"/>
              <a:t>Forget most of what you learned about the writing process.  Technical writing follows a very specific set of rules and guidelines.  </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16</a:t>
            </a:fld>
            <a:endParaRPr lang="en-US"/>
          </a:p>
        </p:txBody>
      </p:sp>
    </p:spTree>
    <p:extLst>
      <p:ext uri="{BB962C8B-B14F-4D97-AF65-F5344CB8AC3E}">
        <p14:creationId xmlns:p14="http://schemas.microsoft.com/office/powerpoint/2010/main" val="920912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6913"/>
            <a:ext cx="4654550" cy="34909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B960C1-8727-4473-A091-7B776DC44A55}" type="slidenum">
              <a:rPr lang="en-US" smtClean="0"/>
              <a:t>17</a:t>
            </a:fld>
            <a:endParaRPr lang="en-US"/>
          </a:p>
        </p:txBody>
      </p:sp>
    </p:spTree>
    <p:extLst>
      <p:ext uri="{BB962C8B-B14F-4D97-AF65-F5344CB8AC3E}">
        <p14:creationId xmlns:p14="http://schemas.microsoft.com/office/powerpoint/2010/main" val="3565489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6913"/>
            <a:ext cx="4654550" cy="3490912"/>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a:t>
            </a:r>
            <a:r>
              <a:rPr lang="en-US" baseline="0" dirty="0" smtClean="0"/>
              <a:t> will leave this class a better writer than when you began, but it takes a lifetime of writing to perfect the skill.  The good news it is a skill and the more you do it, the better you will get.  </a:t>
            </a:r>
            <a:endParaRPr lang="en-US" dirty="0" smtClean="0"/>
          </a:p>
          <a:p>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18</a:t>
            </a:fld>
            <a:endParaRPr lang="en-US"/>
          </a:p>
        </p:txBody>
      </p:sp>
    </p:spTree>
    <p:extLst>
      <p:ext uri="{BB962C8B-B14F-4D97-AF65-F5344CB8AC3E}">
        <p14:creationId xmlns:p14="http://schemas.microsoft.com/office/powerpoint/2010/main" val="1393731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6913"/>
            <a:ext cx="4654550" cy="3490912"/>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a:t>
            </a:r>
            <a:r>
              <a:rPr lang="en-US" baseline="0" dirty="0" smtClean="0"/>
              <a:t> will leave this class a better writer than when you began, but it takes a lifetime of writing to perfect the skill.  The good news it is a skill and the more you do it, the better you will get.  </a:t>
            </a:r>
            <a:endParaRPr lang="en-US" dirty="0" smtClean="0"/>
          </a:p>
          <a:p>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19</a:t>
            </a:fld>
            <a:endParaRPr lang="en-US"/>
          </a:p>
        </p:txBody>
      </p:sp>
    </p:spTree>
    <p:extLst>
      <p:ext uri="{BB962C8B-B14F-4D97-AF65-F5344CB8AC3E}">
        <p14:creationId xmlns:p14="http://schemas.microsoft.com/office/powerpoint/2010/main" val="32933304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6913"/>
            <a:ext cx="4654550"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20</a:t>
            </a:fld>
            <a:endParaRPr lang="en-US"/>
          </a:p>
        </p:txBody>
      </p:sp>
    </p:spTree>
    <p:extLst>
      <p:ext uri="{BB962C8B-B14F-4D97-AF65-F5344CB8AC3E}">
        <p14:creationId xmlns:p14="http://schemas.microsoft.com/office/powerpoint/2010/main" val="2295881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6913"/>
            <a:ext cx="4654550" cy="3490912"/>
          </a:xfrm>
        </p:spPr>
      </p:sp>
      <p:sp>
        <p:nvSpPr>
          <p:cNvPr id="3" name="Notes Placeholder 2"/>
          <p:cNvSpPr>
            <a:spLocks noGrp="1"/>
          </p:cNvSpPr>
          <p:nvPr>
            <p:ph type="body" idx="1"/>
          </p:nvPr>
        </p:nvSpPr>
        <p:spPr/>
        <p:txBody>
          <a:bodyPr/>
          <a:lstStyle/>
          <a:p>
            <a:r>
              <a:rPr lang="en-US" dirty="0" smtClean="0"/>
              <a:t>Be careful not to use company email for personal business.  Who owns the information in an email sent on your organization’s server?</a:t>
            </a:r>
            <a:r>
              <a:rPr lang="en-US" baseline="0" dirty="0" smtClean="0"/>
              <a:t>  The organization.</a:t>
            </a:r>
          </a:p>
          <a:p>
            <a:r>
              <a:rPr lang="en-US" baseline="0" dirty="0" smtClean="0"/>
              <a:t>Some cautions about using email:</a:t>
            </a:r>
          </a:p>
          <a:p>
            <a:pPr marL="171450" indent="-171450">
              <a:buFont typeface="Arial" panose="020B0604020202020204" pitchFamily="34" charset="0"/>
              <a:buChar char="•"/>
            </a:pPr>
            <a:r>
              <a:rPr lang="en-US" baseline="0" dirty="0" smtClean="0"/>
              <a:t>Email is not an informal means of communication (although many of us treat it as such).  The same thought and editing should go into an email as anything else you write.  </a:t>
            </a:r>
          </a:p>
          <a:p>
            <a:pPr marL="171450" indent="-171450">
              <a:buFont typeface="Arial" panose="020B0604020202020204" pitchFamily="34" charset="0"/>
              <a:buChar char="•"/>
            </a:pPr>
            <a:r>
              <a:rPr lang="en-US" baseline="0" dirty="0" smtClean="0"/>
              <a:t>Email is not private.</a:t>
            </a:r>
          </a:p>
          <a:p>
            <a:pPr marL="171450" indent="-171450">
              <a:buFont typeface="Arial" panose="020B0604020202020204" pitchFamily="34" charset="0"/>
              <a:buChar char="•"/>
            </a:pPr>
            <a:r>
              <a:rPr lang="en-US" baseline="0" dirty="0" smtClean="0"/>
              <a:t>Don’t rely on email for the sole means of communication.  It shouldn’t replace face-to-face communication.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Many times emails are sent based on an initial reaction.  Be sure to think carefully about what you are writing.  Keep emotion out of your writing.  </a:t>
            </a:r>
          </a:p>
          <a:p>
            <a:pPr marL="171450" indent="-171450">
              <a:buFont typeface="Arial" panose="020B0604020202020204" pitchFamily="34" charset="0"/>
              <a:buChar char="•"/>
            </a:pPr>
            <a:r>
              <a:rPr lang="en-US" baseline="0" dirty="0" smtClean="0"/>
              <a:t>Emails and texts are used for different purposes.  Be careful to keep text language out of emails.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30889462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6913"/>
            <a:ext cx="4654550" cy="3490912"/>
          </a:xfrm>
        </p:spPr>
      </p:sp>
      <p:sp>
        <p:nvSpPr>
          <p:cNvPr id="3" name="Notes Placeholder 2"/>
          <p:cNvSpPr>
            <a:spLocks noGrp="1"/>
          </p:cNvSpPr>
          <p:nvPr>
            <p:ph type="body" idx="1"/>
          </p:nvPr>
        </p:nvSpPr>
        <p:spPr/>
        <p:txBody>
          <a:bodyPr/>
          <a:lstStyle/>
          <a:p>
            <a:r>
              <a:rPr lang="en-US" dirty="0" smtClean="0"/>
              <a:t>Walk through email format</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34667320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6913"/>
            <a:ext cx="4654550" cy="3490912"/>
          </a:xfrm>
        </p:spPr>
      </p:sp>
      <p:sp>
        <p:nvSpPr>
          <p:cNvPr id="3" name="Notes Placeholder 2"/>
          <p:cNvSpPr>
            <a:spLocks noGrp="1"/>
          </p:cNvSpPr>
          <p:nvPr>
            <p:ph type="body" idx="1"/>
          </p:nvPr>
        </p:nvSpPr>
        <p:spPr/>
        <p:txBody>
          <a:bodyPr/>
          <a:lstStyle/>
          <a:p>
            <a:r>
              <a:rPr lang="en-US" dirty="0" smtClean="0"/>
              <a:t>Sample email received from a student.  </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3754665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6913"/>
            <a:ext cx="4654550" cy="34909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B960C1-8727-4473-A091-7B776DC44A55}" type="slidenum">
              <a:rPr lang="en-US" smtClean="0"/>
              <a:t>6</a:t>
            </a:fld>
            <a:endParaRPr lang="en-US"/>
          </a:p>
        </p:txBody>
      </p:sp>
    </p:spTree>
    <p:extLst>
      <p:ext uri="{BB962C8B-B14F-4D97-AF65-F5344CB8AC3E}">
        <p14:creationId xmlns:p14="http://schemas.microsoft.com/office/powerpoint/2010/main" val="2951845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6913"/>
            <a:ext cx="4654550" cy="34909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B960C1-8727-4473-A091-7B776DC44A55}" type="slidenum">
              <a:rPr lang="en-US" smtClean="0"/>
              <a:t>7</a:t>
            </a:fld>
            <a:endParaRPr lang="en-US"/>
          </a:p>
        </p:txBody>
      </p:sp>
    </p:spTree>
    <p:extLst>
      <p:ext uri="{BB962C8B-B14F-4D97-AF65-F5344CB8AC3E}">
        <p14:creationId xmlns:p14="http://schemas.microsoft.com/office/powerpoint/2010/main" val="211869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6913"/>
            <a:ext cx="4654550" cy="34909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B960C1-8727-4473-A091-7B776DC44A55}" type="slidenum">
              <a:rPr lang="en-US" smtClean="0"/>
              <a:t>8</a:t>
            </a:fld>
            <a:endParaRPr lang="en-US"/>
          </a:p>
        </p:txBody>
      </p:sp>
    </p:spTree>
    <p:extLst>
      <p:ext uri="{BB962C8B-B14F-4D97-AF65-F5344CB8AC3E}">
        <p14:creationId xmlns:p14="http://schemas.microsoft.com/office/powerpoint/2010/main" val="3088465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6913"/>
            <a:ext cx="4654550" cy="34909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B960C1-8727-4473-A091-7B776DC44A55}" type="slidenum">
              <a:rPr lang="en-US" smtClean="0"/>
              <a:t>10</a:t>
            </a:fld>
            <a:endParaRPr lang="en-US"/>
          </a:p>
        </p:txBody>
      </p:sp>
    </p:spTree>
    <p:extLst>
      <p:ext uri="{BB962C8B-B14F-4D97-AF65-F5344CB8AC3E}">
        <p14:creationId xmlns:p14="http://schemas.microsoft.com/office/powerpoint/2010/main" val="2845129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6913"/>
            <a:ext cx="4654550" cy="34909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B960C1-8727-4473-A091-7B776DC44A55}" type="slidenum">
              <a:rPr lang="en-US" smtClean="0"/>
              <a:t>11</a:t>
            </a:fld>
            <a:endParaRPr lang="en-US"/>
          </a:p>
        </p:txBody>
      </p:sp>
    </p:spTree>
    <p:extLst>
      <p:ext uri="{BB962C8B-B14F-4D97-AF65-F5344CB8AC3E}">
        <p14:creationId xmlns:p14="http://schemas.microsoft.com/office/powerpoint/2010/main" val="3428499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6913"/>
            <a:ext cx="4654550" cy="34909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B960C1-8727-4473-A091-7B776DC44A55}" type="slidenum">
              <a:rPr lang="en-US" smtClean="0"/>
              <a:t>12</a:t>
            </a:fld>
            <a:endParaRPr lang="en-US"/>
          </a:p>
        </p:txBody>
      </p:sp>
    </p:spTree>
    <p:extLst>
      <p:ext uri="{BB962C8B-B14F-4D97-AF65-F5344CB8AC3E}">
        <p14:creationId xmlns:p14="http://schemas.microsoft.com/office/powerpoint/2010/main" val="2706011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6913"/>
            <a:ext cx="4654550" cy="34909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B960C1-8727-4473-A091-7B776DC44A55}" type="slidenum">
              <a:rPr lang="en-US" smtClean="0"/>
              <a:t>13</a:t>
            </a:fld>
            <a:endParaRPr lang="en-US"/>
          </a:p>
        </p:txBody>
      </p:sp>
    </p:spTree>
    <p:extLst>
      <p:ext uri="{BB962C8B-B14F-4D97-AF65-F5344CB8AC3E}">
        <p14:creationId xmlns:p14="http://schemas.microsoft.com/office/powerpoint/2010/main" val="3331988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6913"/>
            <a:ext cx="4654550" cy="34909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B960C1-8727-4473-A091-7B776DC44A55}" type="slidenum">
              <a:rPr lang="en-US" smtClean="0"/>
              <a:t>14</a:t>
            </a:fld>
            <a:endParaRPr lang="en-US"/>
          </a:p>
        </p:txBody>
      </p:sp>
    </p:spTree>
    <p:extLst>
      <p:ext uri="{BB962C8B-B14F-4D97-AF65-F5344CB8AC3E}">
        <p14:creationId xmlns:p14="http://schemas.microsoft.com/office/powerpoint/2010/main" val="2533858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FECD78-3C8E-49F2-8FAB-59489D168ABB}" type="datetimeFigureOut">
              <a:rPr lang="en-US" smtClean="0"/>
              <a:t>8/14/2020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FECD78-3C8E-49F2-8FAB-59489D168ABB}" type="datetimeFigureOut">
              <a:rPr lang="en-US" smtClean="0"/>
              <a:t>8/14/2020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8/14/2020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8/14/2020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8/14/2020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8/14/2020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CD78-3C8E-49F2-8FAB-59489D168ABB}" type="datetimeFigureOut">
              <a:rPr lang="en-US" smtClean="0"/>
              <a:t>8/14/2020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microsoft.com/office/2007/relationships/hdphoto" Target="../media/hdphoto3.wdp"/></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microsoft.com/office/2007/relationships/hdphoto" Target="../media/hdphoto3.wdp"/></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microsoft.com/office/2007/relationships/hdphoto" Target="../media/hdphoto3.wdp"/></Relationships>
</file>

<file path=ppt/slides/_rels/slide13.xml.rels><?xml version="1.0" encoding="UTF-8" standalone="yes"?>
<Relationships xmlns="http://schemas.openxmlformats.org/package/2006/relationships"><Relationship Id="rId3" Type="http://schemas.openxmlformats.org/officeDocument/2006/relationships/hyperlink" Target="https://safety.productions/2019/02/17/tea-dance-party-leads-to-disaster-the-hyatt-regency-walkway-collapse/"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microsoft.com/office/2007/relationships/hdphoto" Target="../media/hdphoto3.wdp"/><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microsoft.com/office/2007/relationships/hdphoto" Target="../media/hdphoto3.wdp"/></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microsoft.com/office/2007/relationships/hdphoto" Target="../media/hdphoto3.wdp"/></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microsoft.com/office/2007/relationships/hdphoto" Target="../media/hdphoto3.wdp"/></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microsoft.com/office/2007/relationships/hdphoto" Target="../media/hdphoto3.wdp"/></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7" Type="http://schemas.microsoft.com/office/2007/relationships/hdphoto" Target="../media/hdphoto4.wdp"/><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2.jpe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microsoft.com/office/2007/relationships/hdphoto" Target="../media/hdphoto3.wdp"/><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microsoft.com/office/2007/relationships/hdphoto" Target="../media/hdphoto3.wdp"/></Relationships>
</file>

<file path=ppt/slides/_rels/slide2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microsoft.com/office/2007/relationships/hdphoto" Target="../media/hdphoto5.wdp"/></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microsoft.com/office/2007/relationships/hdphoto" Target="../media/hdphoto5.wdp"/></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microsoft.com/office/2007/relationships/hdphoto" Target="../media/hdphoto5.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3.wdp"/><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microsoft.com/office/2007/relationships/hdphoto" Target="../media/hdphoto3.wdp"/><Relationship Id="rId5" Type="http://schemas.openxmlformats.org/officeDocument/2006/relationships/image" Target="../media/image5.pn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microsoft.com/office/2007/relationships/hdphoto" Target="../media/hdphoto3.wdp"/><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microsoft.com/office/2007/relationships/hdphoto" Target="../media/hdphoto3.wdp"/></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799" y="601617"/>
            <a:ext cx="7772400" cy="785441"/>
          </a:xfrm>
        </p:spPr>
        <p:txBody>
          <a:bodyPr>
            <a:normAutofit fontScale="90000"/>
          </a:bodyPr>
          <a:lstStyle/>
          <a:p>
            <a:r>
              <a:rPr lang="en-US" b="1" dirty="0" smtClean="0">
                <a:latin typeface="Century Gothic" panose="020B0502020202020204" pitchFamily="34" charset="0"/>
              </a:rPr>
              <a:t>Welcome to </a:t>
            </a:r>
            <a:br>
              <a:rPr lang="en-US" b="1" dirty="0" smtClean="0">
                <a:latin typeface="Century Gothic" panose="020B0502020202020204" pitchFamily="34" charset="0"/>
              </a:rPr>
            </a:br>
            <a:endParaRPr lang="en-US" sz="6000" b="1" dirty="0">
              <a:latin typeface="Century Gothic" panose="020B0502020202020204" pitchFamily="34" charset="0"/>
            </a:endParaRPr>
          </a:p>
        </p:txBody>
      </p:sp>
      <p:sp>
        <p:nvSpPr>
          <p:cNvPr id="3" name="Subtitle 2"/>
          <p:cNvSpPr>
            <a:spLocks noGrp="1"/>
          </p:cNvSpPr>
          <p:nvPr>
            <p:ph type="subTitle" idx="1"/>
          </p:nvPr>
        </p:nvSpPr>
        <p:spPr>
          <a:xfrm>
            <a:off x="250636" y="2365450"/>
            <a:ext cx="8571716" cy="1752600"/>
          </a:xfrm>
        </p:spPr>
        <p:txBody>
          <a:bodyPr>
            <a:normAutofit fontScale="85000" lnSpcReduction="10000"/>
          </a:bodyPr>
          <a:lstStyle/>
          <a:p>
            <a:r>
              <a:rPr lang="en-US" sz="6000" b="1" dirty="0" smtClean="0">
                <a:latin typeface="Century Gothic" panose="020B0502020202020204" pitchFamily="34" charset="0"/>
              </a:rPr>
              <a:t>ENGR 3080:</a:t>
            </a:r>
          </a:p>
          <a:p>
            <a:r>
              <a:rPr lang="en-US" sz="4000" b="1" dirty="0" smtClean="0">
                <a:latin typeface="Century Gothic" panose="020B0502020202020204" pitchFamily="34" charset="0"/>
              </a:rPr>
              <a:t>Technical Communication for Engineers</a:t>
            </a:r>
            <a:endParaRPr lang="en-US" sz="4000" b="1" dirty="0">
              <a:latin typeface="Century Gothic" panose="020B0502020202020204" pitchFamily="34" charset="0"/>
            </a:endParaRPr>
          </a:p>
        </p:txBody>
      </p:sp>
      <p:pic>
        <p:nvPicPr>
          <p:cNvPr id="4" name="Picture 3"/>
          <p:cNvPicPr>
            <a:picLocks noChangeAspect="1" noChangeArrowheads="1"/>
          </p:cNvPicPr>
          <p:nvPr/>
        </p:nvPicPr>
        <p:blipFill rotWithShape="1">
          <a:blip r:embed="rId2" cstate="email">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3">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44244" y="5748445"/>
            <a:ext cx="1283110" cy="1109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571999" y="6519446"/>
            <a:ext cx="4572000" cy="338554"/>
          </a:xfrm>
          <a:prstGeom prst="rect">
            <a:avLst/>
          </a:prstGeom>
        </p:spPr>
        <p:txBody>
          <a:bodyPr>
            <a:spAutoFit/>
          </a:bodyPr>
          <a:lstStyle/>
          <a:p>
            <a:pPr algn="r"/>
            <a:r>
              <a:rPr lang="en-US" sz="1600" b="1" dirty="0">
                <a:solidFill>
                  <a:schemeClr val="tx2">
                    <a:lumMod val="75000"/>
                  </a:schemeClr>
                </a:solidFill>
              </a:rPr>
              <a:t>ENGR 3080, Technical Communication for Engineers</a:t>
            </a:r>
          </a:p>
        </p:txBody>
      </p:sp>
    </p:spTree>
    <p:extLst>
      <p:ext uri="{BB962C8B-B14F-4D97-AF65-F5344CB8AC3E}">
        <p14:creationId xmlns:p14="http://schemas.microsoft.com/office/powerpoint/2010/main" val="25806613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TextBox 8"/>
          <p:cNvSpPr txBox="1"/>
          <p:nvPr/>
        </p:nvSpPr>
        <p:spPr>
          <a:xfrm>
            <a:off x="4697004" y="3008582"/>
            <a:ext cx="184731" cy="369332"/>
          </a:xfrm>
          <a:prstGeom prst="rect">
            <a:avLst/>
          </a:prstGeom>
          <a:noFill/>
        </p:spPr>
        <p:txBody>
          <a:bodyPr wrap="none" rtlCol="0">
            <a:spAutoFit/>
          </a:bodyPr>
          <a:lstStyle/>
          <a:p>
            <a:pPr algn="ctr"/>
            <a:endParaRPr lang="en-US" b="1" i="1" dirty="0"/>
          </a:p>
        </p:txBody>
      </p:sp>
      <p:sp>
        <p:nvSpPr>
          <p:cNvPr id="3" name="TextBox 2"/>
          <p:cNvSpPr txBox="1"/>
          <p:nvPr/>
        </p:nvSpPr>
        <p:spPr>
          <a:xfrm>
            <a:off x="79357" y="330926"/>
            <a:ext cx="8972550" cy="3924151"/>
          </a:xfrm>
          <a:prstGeom prst="rect">
            <a:avLst/>
          </a:prstGeom>
          <a:noFill/>
        </p:spPr>
        <p:txBody>
          <a:bodyPr wrap="square" rtlCol="0">
            <a:spAutoFit/>
          </a:bodyPr>
          <a:lstStyle/>
          <a:p>
            <a:pPr algn="ctr"/>
            <a:r>
              <a:rPr lang="en-US" sz="3300" b="1" dirty="0">
                <a:latin typeface="Century Gothic" panose="020B0502020202020204" pitchFamily="34" charset="0"/>
              </a:rPr>
              <a:t>Some Basic Principles to Remember…..</a:t>
            </a:r>
          </a:p>
          <a:p>
            <a:pPr algn="ctr"/>
            <a:endParaRPr lang="en-US" sz="2700" dirty="0" smtClean="0">
              <a:latin typeface="Century Gothic" panose="020B0502020202020204" pitchFamily="34" charset="0"/>
            </a:endParaRPr>
          </a:p>
          <a:p>
            <a:pPr algn="ctr"/>
            <a:endParaRPr lang="en-US" sz="2700" dirty="0">
              <a:latin typeface="Century Gothic" panose="020B0502020202020204" pitchFamily="34" charset="0"/>
            </a:endParaRPr>
          </a:p>
          <a:p>
            <a:pPr algn="ctr"/>
            <a:endParaRPr lang="en-US" sz="2700" dirty="0" smtClean="0">
              <a:latin typeface="Century Gothic" panose="020B0502020202020204" pitchFamily="34" charset="0"/>
            </a:endParaRPr>
          </a:p>
          <a:p>
            <a:pPr algn="ctr"/>
            <a:endParaRPr lang="en-US" sz="2700" dirty="0">
              <a:latin typeface="Century Gothic" panose="020B0502020202020204" pitchFamily="34" charset="0"/>
            </a:endParaRPr>
          </a:p>
          <a:p>
            <a:r>
              <a:rPr lang="en-US" sz="2700" dirty="0">
                <a:latin typeface="Century Gothic" panose="020B0502020202020204" pitchFamily="34" charset="0"/>
              </a:rPr>
              <a:t>   1.  Writing demonstrates your competence as an    	 engineer.</a:t>
            </a:r>
          </a:p>
          <a:p>
            <a:pPr algn="ctr"/>
            <a:endParaRPr lang="en-US" sz="2700" b="1" dirty="0">
              <a:latin typeface="Century Gothic" panose="020B0502020202020204" pitchFamily="34" charset="0"/>
            </a:endParaRPr>
          </a:p>
          <a:p>
            <a:pPr algn="ctr"/>
            <a:r>
              <a:rPr lang="en-US" sz="2700" i="1" dirty="0">
                <a:latin typeface="Century Gothic" panose="020B0502020202020204" pitchFamily="34" charset="0"/>
              </a:rPr>
              <a:t>“Flawed writing implies flawed engineering.”  Why</a:t>
            </a:r>
            <a:r>
              <a:rPr lang="en-US" sz="2700" dirty="0">
                <a:latin typeface="Century Gothic" panose="020B0502020202020204" pitchFamily="34" charset="0"/>
                <a:cs typeface="Arial" panose="020B0604020202020204" pitchFamily="34" charset="0"/>
              </a:rPr>
              <a:t>?</a:t>
            </a:r>
            <a:r>
              <a:rPr lang="en-US" sz="2700" i="1" dirty="0">
                <a:latin typeface="Century Gothic" panose="020B0502020202020204" pitchFamily="34" charset="0"/>
              </a:rPr>
              <a:t>  </a:t>
            </a:r>
            <a:endParaRPr lang="en-US" sz="2700" i="1" dirty="0">
              <a:solidFill>
                <a:srgbClr val="FFC000"/>
              </a:solidFill>
              <a:latin typeface="Century Gothic" panose="020B0502020202020204" pitchFamily="34" charset="0"/>
            </a:endParaRPr>
          </a:p>
        </p:txBody>
      </p:sp>
      <p:sp>
        <p:nvSpPr>
          <p:cNvPr id="15" name="TextBox 14"/>
          <p:cNvSpPr txBox="1"/>
          <p:nvPr/>
        </p:nvSpPr>
        <p:spPr>
          <a:xfrm>
            <a:off x="5301601" y="6447081"/>
            <a:ext cx="3880293" cy="300082"/>
          </a:xfrm>
          <a:prstGeom prst="rect">
            <a:avLst/>
          </a:prstGeom>
          <a:noFill/>
        </p:spPr>
        <p:txBody>
          <a:bodyPr wrap="none" rtlCol="0">
            <a:spAutoFit/>
          </a:bodyPr>
          <a:lstStyle/>
          <a:p>
            <a:pPr algn="r"/>
            <a:r>
              <a:rPr lang="en-US" sz="1350" b="1" dirty="0">
                <a:solidFill>
                  <a:schemeClr val="tx2">
                    <a:lumMod val="75000"/>
                  </a:schemeClr>
                </a:solidFill>
              </a:rPr>
              <a:t>ENGR 3080, Technical Communication for Engineers</a:t>
            </a:r>
          </a:p>
        </p:txBody>
      </p:sp>
      <p:pic>
        <p:nvPicPr>
          <p:cNvPr id="6" name="Picture 8"/>
          <p:cNvPicPr>
            <a:picLocks noChangeAspect="1" noChangeArrowheads="1"/>
          </p:cNvPicPr>
          <p:nvPr/>
        </p:nvPicPr>
        <p:blipFill rotWithShape="1">
          <a:blip r:embed="rId3" cstate="email">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25834"/>
            <a:ext cx="962333" cy="832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39211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TextBox 8"/>
          <p:cNvSpPr txBox="1"/>
          <p:nvPr/>
        </p:nvSpPr>
        <p:spPr>
          <a:xfrm>
            <a:off x="4697004" y="3008582"/>
            <a:ext cx="184731" cy="369332"/>
          </a:xfrm>
          <a:prstGeom prst="rect">
            <a:avLst/>
          </a:prstGeom>
          <a:noFill/>
        </p:spPr>
        <p:txBody>
          <a:bodyPr wrap="none" rtlCol="0">
            <a:spAutoFit/>
          </a:bodyPr>
          <a:lstStyle/>
          <a:p>
            <a:pPr algn="ctr"/>
            <a:endParaRPr lang="en-US" b="1" i="1" dirty="0"/>
          </a:p>
        </p:txBody>
      </p:sp>
      <p:sp>
        <p:nvSpPr>
          <p:cNvPr id="3" name="TextBox 2"/>
          <p:cNvSpPr txBox="1"/>
          <p:nvPr/>
        </p:nvSpPr>
        <p:spPr>
          <a:xfrm>
            <a:off x="360820" y="413328"/>
            <a:ext cx="8515349" cy="6463308"/>
          </a:xfrm>
          <a:prstGeom prst="rect">
            <a:avLst/>
          </a:prstGeom>
          <a:noFill/>
        </p:spPr>
        <p:txBody>
          <a:bodyPr wrap="square" rtlCol="0">
            <a:spAutoFit/>
          </a:bodyPr>
          <a:lstStyle/>
          <a:p>
            <a:pPr marL="557213" indent="-557213">
              <a:buAutoNum type="arabicPeriod" startAt="2"/>
            </a:pPr>
            <a:r>
              <a:rPr lang="en-US" sz="2700" dirty="0">
                <a:latin typeface="Century Gothic" panose="020B0502020202020204" pitchFamily="34" charset="0"/>
              </a:rPr>
              <a:t>Your credibility is impacted by what you say</a:t>
            </a:r>
          </a:p>
          <a:p>
            <a:r>
              <a:rPr lang="en-US" sz="2700" dirty="0">
                <a:latin typeface="Century Gothic" panose="020B0502020202020204" pitchFamily="34" charset="0"/>
              </a:rPr>
              <a:t>      and what you write</a:t>
            </a:r>
            <a:r>
              <a:rPr lang="en-US" sz="2700" dirty="0" smtClean="0">
                <a:latin typeface="Century Gothic" panose="020B0502020202020204" pitchFamily="34" charset="0"/>
              </a:rPr>
              <a:t>.</a:t>
            </a:r>
          </a:p>
          <a:p>
            <a:endParaRPr lang="en-US" sz="2700" dirty="0" smtClean="0">
              <a:latin typeface="Century Gothic" panose="020B0502020202020204" pitchFamily="34" charset="0"/>
            </a:endParaRPr>
          </a:p>
          <a:p>
            <a:r>
              <a:rPr lang="en-US" sz="2800" i="1" dirty="0" smtClean="0"/>
              <a:t>“Hydroelectric </a:t>
            </a:r>
            <a:r>
              <a:rPr lang="en-US" sz="2800" i="1" dirty="0"/>
              <a:t>energy is one of the greatest sources for renewable energy and has been used for hundreds of years to help power our cities. Until now the use of damns has been the greatest source of this energy but this comes at a cost to the environment. The idea of putting turbines into water mains is a similar concept to a damn but instead of using the water from rivers and streams; it utilizes the energy in our pipes, and has no impact on the environment</a:t>
            </a:r>
            <a:r>
              <a:rPr lang="en-US" sz="2800" i="1" dirty="0" smtClean="0"/>
              <a:t>.” </a:t>
            </a:r>
            <a:r>
              <a:rPr lang="en-US" sz="2400" dirty="0"/>
              <a:t>			</a:t>
            </a:r>
            <a:r>
              <a:rPr lang="en-US" sz="2400" dirty="0" smtClean="0"/>
              <a:t>ENGR </a:t>
            </a:r>
            <a:r>
              <a:rPr lang="en-US" sz="2400" dirty="0"/>
              <a:t>3080 Student</a:t>
            </a:r>
          </a:p>
          <a:p>
            <a:endParaRPr lang="en-US" sz="2700" dirty="0">
              <a:latin typeface="Century Gothic" panose="020B0502020202020204" pitchFamily="34" charset="0"/>
            </a:endParaRPr>
          </a:p>
          <a:p>
            <a:endParaRPr lang="en-US" sz="2700" i="1" dirty="0">
              <a:latin typeface="Century Gothic" panose="020B0502020202020204" pitchFamily="34" charset="0"/>
            </a:endParaRPr>
          </a:p>
          <a:p>
            <a:r>
              <a:rPr lang="en-US" sz="2700" i="1" dirty="0">
                <a:latin typeface="Century Gothic" panose="020B0502020202020204" pitchFamily="34" charset="0"/>
              </a:rPr>
              <a:t>	</a:t>
            </a:r>
            <a:endParaRPr lang="en-US" sz="2700" b="1" dirty="0"/>
          </a:p>
        </p:txBody>
      </p:sp>
      <p:sp>
        <p:nvSpPr>
          <p:cNvPr id="15" name="TextBox 14"/>
          <p:cNvSpPr txBox="1"/>
          <p:nvPr/>
        </p:nvSpPr>
        <p:spPr>
          <a:xfrm>
            <a:off x="5263707" y="6441917"/>
            <a:ext cx="3880293" cy="300082"/>
          </a:xfrm>
          <a:prstGeom prst="rect">
            <a:avLst/>
          </a:prstGeom>
          <a:noFill/>
        </p:spPr>
        <p:txBody>
          <a:bodyPr wrap="none" rtlCol="0">
            <a:spAutoFit/>
          </a:bodyPr>
          <a:lstStyle/>
          <a:p>
            <a:pPr algn="r"/>
            <a:r>
              <a:rPr lang="en-US" sz="1350" b="1" dirty="0">
                <a:solidFill>
                  <a:schemeClr val="tx2">
                    <a:lumMod val="75000"/>
                  </a:schemeClr>
                </a:solidFill>
              </a:rPr>
              <a:t>ENGR 3080, Technical Communication for Engineers</a:t>
            </a:r>
          </a:p>
        </p:txBody>
      </p:sp>
      <p:pic>
        <p:nvPicPr>
          <p:cNvPr id="6" name="Picture 8"/>
          <p:cNvPicPr>
            <a:picLocks noChangeAspect="1" noChangeArrowheads="1"/>
          </p:cNvPicPr>
          <p:nvPr/>
        </p:nvPicPr>
        <p:blipFill rotWithShape="1">
          <a:blip r:embed="rId3" cstate="email">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18747" y="6025834"/>
            <a:ext cx="962333" cy="832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39975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TextBox 8"/>
          <p:cNvSpPr txBox="1"/>
          <p:nvPr/>
        </p:nvSpPr>
        <p:spPr>
          <a:xfrm>
            <a:off x="4697004" y="3008582"/>
            <a:ext cx="184731" cy="369332"/>
          </a:xfrm>
          <a:prstGeom prst="rect">
            <a:avLst/>
          </a:prstGeom>
          <a:noFill/>
        </p:spPr>
        <p:txBody>
          <a:bodyPr wrap="none" rtlCol="0">
            <a:spAutoFit/>
          </a:bodyPr>
          <a:lstStyle/>
          <a:p>
            <a:pPr algn="ctr"/>
            <a:endParaRPr lang="en-US" b="1" i="1" dirty="0"/>
          </a:p>
        </p:txBody>
      </p:sp>
      <p:sp>
        <p:nvSpPr>
          <p:cNvPr id="3" name="TextBox 2"/>
          <p:cNvSpPr txBox="1"/>
          <p:nvPr/>
        </p:nvSpPr>
        <p:spPr>
          <a:xfrm>
            <a:off x="360820" y="413328"/>
            <a:ext cx="8515349" cy="6463308"/>
          </a:xfrm>
          <a:prstGeom prst="rect">
            <a:avLst/>
          </a:prstGeom>
          <a:noFill/>
        </p:spPr>
        <p:txBody>
          <a:bodyPr wrap="square" rtlCol="0">
            <a:spAutoFit/>
          </a:bodyPr>
          <a:lstStyle/>
          <a:p>
            <a:pPr marL="557213" indent="-557213">
              <a:buAutoNum type="arabicPeriod" startAt="2"/>
            </a:pPr>
            <a:r>
              <a:rPr lang="en-US" sz="2700" dirty="0">
                <a:latin typeface="Century Gothic" panose="020B0502020202020204" pitchFamily="34" charset="0"/>
              </a:rPr>
              <a:t>Your credibility is impacted by what you say</a:t>
            </a:r>
          </a:p>
          <a:p>
            <a:r>
              <a:rPr lang="en-US" sz="2700" dirty="0">
                <a:latin typeface="Century Gothic" panose="020B0502020202020204" pitchFamily="34" charset="0"/>
              </a:rPr>
              <a:t>      and what you write</a:t>
            </a:r>
            <a:r>
              <a:rPr lang="en-US" sz="2700" dirty="0" smtClean="0">
                <a:latin typeface="Century Gothic" panose="020B0502020202020204" pitchFamily="34" charset="0"/>
              </a:rPr>
              <a:t>.</a:t>
            </a:r>
          </a:p>
          <a:p>
            <a:endParaRPr lang="en-US" sz="2700" dirty="0" smtClean="0">
              <a:latin typeface="Century Gothic" panose="020B0502020202020204" pitchFamily="34" charset="0"/>
            </a:endParaRPr>
          </a:p>
          <a:p>
            <a:r>
              <a:rPr lang="en-US" sz="2800" i="1" dirty="0" smtClean="0"/>
              <a:t>“Hydroelectric </a:t>
            </a:r>
            <a:r>
              <a:rPr lang="en-US" sz="2800" i="1" dirty="0"/>
              <a:t>energy is one of the greatest sources for renewable energy and has been used for hundreds of years to help power our cities. Until now the use of damns has been the greatest source of this energy but this comes at a cost to the environment. The idea of putting turbines into water mains is a similar concept to a damn but instead of using the water from rivers and streams; it utilizes the energy in our pipes, and has no impact on the environment</a:t>
            </a:r>
            <a:r>
              <a:rPr lang="en-US" sz="2800" i="1" dirty="0" smtClean="0"/>
              <a:t>.” </a:t>
            </a:r>
            <a:r>
              <a:rPr lang="en-US" sz="2400" dirty="0"/>
              <a:t>			</a:t>
            </a:r>
            <a:r>
              <a:rPr lang="en-US" sz="2400" dirty="0" smtClean="0"/>
              <a:t>ENGR </a:t>
            </a:r>
            <a:r>
              <a:rPr lang="en-US" sz="2400" dirty="0"/>
              <a:t>3080 Student</a:t>
            </a:r>
          </a:p>
          <a:p>
            <a:endParaRPr lang="en-US" sz="2700" dirty="0">
              <a:latin typeface="Century Gothic" panose="020B0502020202020204" pitchFamily="34" charset="0"/>
            </a:endParaRPr>
          </a:p>
          <a:p>
            <a:endParaRPr lang="en-US" sz="2700" i="1" dirty="0">
              <a:latin typeface="Century Gothic" panose="020B0502020202020204" pitchFamily="34" charset="0"/>
            </a:endParaRPr>
          </a:p>
          <a:p>
            <a:r>
              <a:rPr lang="en-US" sz="2700" i="1" dirty="0">
                <a:latin typeface="Century Gothic" panose="020B0502020202020204" pitchFamily="34" charset="0"/>
              </a:rPr>
              <a:t>	</a:t>
            </a:r>
            <a:endParaRPr lang="en-US" sz="2700" b="1" dirty="0"/>
          </a:p>
        </p:txBody>
      </p:sp>
      <p:sp>
        <p:nvSpPr>
          <p:cNvPr id="15" name="TextBox 14"/>
          <p:cNvSpPr txBox="1"/>
          <p:nvPr/>
        </p:nvSpPr>
        <p:spPr>
          <a:xfrm>
            <a:off x="5263707" y="6441917"/>
            <a:ext cx="3880293" cy="300082"/>
          </a:xfrm>
          <a:prstGeom prst="rect">
            <a:avLst/>
          </a:prstGeom>
          <a:noFill/>
        </p:spPr>
        <p:txBody>
          <a:bodyPr wrap="none" rtlCol="0">
            <a:spAutoFit/>
          </a:bodyPr>
          <a:lstStyle/>
          <a:p>
            <a:pPr algn="r"/>
            <a:r>
              <a:rPr lang="en-US" sz="1350" b="1" dirty="0">
                <a:solidFill>
                  <a:schemeClr val="tx2">
                    <a:lumMod val="75000"/>
                  </a:schemeClr>
                </a:solidFill>
              </a:rPr>
              <a:t>ENGR 3080, Technical Communication for Engineers</a:t>
            </a:r>
          </a:p>
        </p:txBody>
      </p:sp>
      <p:pic>
        <p:nvPicPr>
          <p:cNvPr id="6" name="Picture 8"/>
          <p:cNvPicPr>
            <a:picLocks noChangeAspect="1" noChangeArrowheads="1"/>
          </p:cNvPicPr>
          <p:nvPr/>
        </p:nvPicPr>
        <p:blipFill rotWithShape="1">
          <a:blip r:embed="rId3" cstate="email">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18747" y="6025834"/>
            <a:ext cx="962333" cy="832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flipH="1">
            <a:off x="8421624" y="2203704"/>
            <a:ext cx="347472" cy="46634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8339328" y="3513918"/>
            <a:ext cx="347472" cy="46634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59971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TextBox 8"/>
          <p:cNvSpPr txBox="1"/>
          <p:nvPr/>
        </p:nvSpPr>
        <p:spPr>
          <a:xfrm>
            <a:off x="4697004" y="3008582"/>
            <a:ext cx="184731" cy="369332"/>
          </a:xfrm>
          <a:prstGeom prst="rect">
            <a:avLst/>
          </a:prstGeom>
          <a:noFill/>
        </p:spPr>
        <p:txBody>
          <a:bodyPr wrap="none" rtlCol="0">
            <a:spAutoFit/>
          </a:bodyPr>
          <a:lstStyle/>
          <a:p>
            <a:pPr algn="ctr"/>
            <a:endParaRPr lang="en-US" b="1" i="1" dirty="0"/>
          </a:p>
        </p:txBody>
      </p:sp>
      <p:sp>
        <p:nvSpPr>
          <p:cNvPr id="3" name="TextBox 2"/>
          <p:cNvSpPr txBox="1"/>
          <p:nvPr/>
        </p:nvSpPr>
        <p:spPr>
          <a:xfrm>
            <a:off x="245944" y="140289"/>
            <a:ext cx="9086850" cy="4891083"/>
          </a:xfrm>
          <a:prstGeom prst="rect">
            <a:avLst/>
          </a:prstGeom>
          <a:noFill/>
        </p:spPr>
        <p:txBody>
          <a:bodyPr wrap="square" rtlCol="0">
            <a:spAutoFit/>
          </a:bodyPr>
          <a:lstStyle/>
          <a:p>
            <a:pPr>
              <a:spcBef>
                <a:spcPts val="1350"/>
              </a:spcBef>
            </a:pPr>
            <a:r>
              <a:rPr lang="en-US" sz="2700" dirty="0" smtClean="0">
                <a:latin typeface="Century Gothic" panose="020B0502020202020204" pitchFamily="34" charset="0"/>
              </a:rPr>
              <a:t>3. </a:t>
            </a:r>
            <a:r>
              <a:rPr lang="en-US" sz="2550" dirty="0" smtClean="0">
                <a:latin typeface="Century Gothic" panose="020B0502020202020204" pitchFamily="34" charset="0"/>
              </a:rPr>
              <a:t>Engineers bear the responsibility of communicating.</a:t>
            </a:r>
          </a:p>
          <a:p>
            <a:pPr>
              <a:spcBef>
                <a:spcPts val="1350"/>
              </a:spcBef>
            </a:pPr>
            <a:endParaRPr lang="en-US" sz="2700" dirty="0" smtClean="0">
              <a:latin typeface="Century Gothic" panose="020B0502020202020204" pitchFamily="34" charset="0"/>
            </a:endParaRPr>
          </a:p>
          <a:p>
            <a:pPr>
              <a:spcBef>
                <a:spcPts val="1350"/>
              </a:spcBef>
            </a:pPr>
            <a:endParaRPr lang="en-US" sz="2550" dirty="0">
              <a:latin typeface="Century Gothic" panose="020B0502020202020204" pitchFamily="34" charset="0"/>
            </a:endParaRPr>
          </a:p>
          <a:p>
            <a:r>
              <a:rPr lang="en-US" sz="2250" dirty="0" smtClean="0">
                <a:latin typeface="Century Gothic" panose="020B0502020202020204" pitchFamily="34" charset="0"/>
              </a:rPr>
              <a:t>After the Hyatt Regency walkway disaster in 1981, the commission investigating the failure reported:</a:t>
            </a:r>
          </a:p>
          <a:p>
            <a:endParaRPr lang="en-US" sz="2250" dirty="0" smtClean="0">
              <a:latin typeface="Century Gothic" panose="020B0502020202020204" pitchFamily="34" charset="0"/>
            </a:endParaRPr>
          </a:p>
          <a:p>
            <a:r>
              <a:rPr lang="en-US" dirty="0"/>
              <a:t>The ambiguous communication between the structural engineer and the steel fabricator was identified in Missouri’s Administrative Hearing as a major factor in the disaster. The Commission report states that the structural engineer “bears the burden of communicating </a:t>
            </a:r>
            <a:r>
              <a:rPr lang="en-US" dirty="0" smtClean="0"/>
              <a:t>[their] </a:t>
            </a:r>
            <a:r>
              <a:rPr lang="en-US" dirty="0"/>
              <a:t>intent to the contractor and assumes the risk of confusion or </a:t>
            </a:r>
            <a:r>
              <a:rPr lang="en-US" dirty="0" smtClean="0"/>
              <a:t>non-communication</a:t>
            </a:r>
            <a:r>
              <a:rPr lang="en-US" dirty="0"/>
              <a:t>.” The report also states, “…the burden and responsibility for clear communication lies with the engineer who assumes the risk of ambiguity in </a:t>
            </a:r>
            <a:r>
              <a:rPr lang="en-US" dirty="0" smtClean="0"/>
              <a:t>[their] </a:t>
            </a:r>
            <a:r>
              <a:rPr lang="en-US" dirty="0"/>
              <a:t>design drawings.”</a:t>
            </a:r>
            <a:endParaRPr lang="en-US" sz="2250" dirty="0">
              <a:latin typeface="Century Gothic" panose="020B0502020202020204" pitchFamily="34" charset="0"/>
            </a:endParaRPr>
          </a:p>
          <a:p>
            <a:endParaRPr lang="en-US" sz="2250" dirty="0">
              <a:latin typeface="Century Gothic" panose="020B0502020202020204" pitchFamily="34" charset="0"/>
            </a:endParaRPr>
          </a:p>
          <a:p>
            <a:pPr algn="ctr"/>
            <a:r>
              <a:rPr lang="en-US" sz="1100" dirty="0">
                <a:hlinkClick r:id="rId3"/>
              </a:rPr>
              <a:t>https://safety.productions/2019/02/17/tea-dance-party-leads-to-disaster-the-hyatt-regency-walkway-collapse/</a:t>
            </a:r>
            <a:endParaRPr lang="en-US" sz="1100" b="1" dirty="0">
              <a:latin typeface="Century Gothic" panose="020B0502020202020204" pitchFamily="34" charset="0"/>
            </a:endParaRPr>
          </a:p>
        </p:txBody>
      </p:sp>
      <p:sp>
        <p:nvSpPr>
          <p:cNvPr id="15" name="TextBox 14"/>
          <p:cNvSpPr txBox="1"/>
          <p:nvPr/>
        </p:nvSpPr>
        <p:spPr>
          <a:xfrm>
            <a:off x="5263707" y="6424207"/>
            <a:ext cx="3880293" cy="300082"/>
          </a:xfrm>
          <a:prstGeom prst="rect">
            <a:avLst/>
          </a:prstGeom>
          <a:noFill/>
        </p:spPr>
        <p:txBody>
          <a:bodyPr wrap="none" rtlCol="0">
            <a:spAutoFit/>
          </a:bodyPr>
          <a:lstStyle/>
          <a:p>
            <a:pPr algn="r"/>
            <a:r>
              <a:rPr lang="en-US" sz="1350" b="1" dirty="0">
                <a:solidFill>
                  <a:schemeClr val="tx2">
                    <a:lumMod val="75000"/>
                  </a:schemeClr>
                </a:solidFill>
              </a:rPr>
              <a:t>ENGR 3080, Technical Communication for Engineers</a:t>
            </a:r>
          </a:p>
        </p:txBody>
      </p:sp>
      <p:pic>
        <p:nvPicPr>
          <p:cNvPr id="6" name="Picture 8"/>
          <p:cNvPicPr>
            <a:picLocks noChangeAspect="1" noChangeArrowheads="1"/>
          </p:cNvPicPr>
          <p:nvPr/>
        </p:nvPicPr>
        <p:blipFill rotWithShape="1">
          <a:blip r:embed="rId4" cstate="email">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5">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57150" y="6008124"/>
            <a:ext cx="962333" cy="832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22747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TextBox 8"/>
          <p:cNvSpPr txBox="1"/>
          <p:nvPr/>
        </p:nvSpPr>
        <p:spPr>
          <a:xfrm>
            <a:off x="4697004" y="3008582"/>
            <a:ext cx="184731" cy="369332"/>
          </a:xfrm>
          <a:prstGeom prst="rect">
            <a:avLst/>
          </a:prstGeom>
          <a:noFill/>
        </p:spPr>
        <p:txBody>
          <a:bodyPr wrap="none" rtlCol="0">
            <a:spAutoFit/>
          </a:bodyPr>
          <a:lstStyle/>
          <a:p>
            <a:pPr algn="ctr"/>
            <a:endParaRPr lang="en-US" b="1" i="1" dirty="0"/>
          </a:p>
        </p:txBody>
      </p:sp>
      <p:sp>
        <p:nvSpPr>
          <p:cNvPr id="3" name="TextBox 2"/>
          <p:cNvSpPr txBox="1"/>
          <p:nvPr/>
        </p:nvSpPr>
        <p:spPr>
          <a:xfrm>
            <a:off x="400050" y="194971"/>
            <a:ext cx="8115300" cy="3877985"/>
          </a:xfrm>
          <a:prstGeom prst="rect">
            <a:avLst/>
          </a:prstGeom>
          <a:noFill/>
        </p:spPr>
        <p:txBody>
          <a:bodyPr wrap="square" rtlCol="0">
            <a:spAutoFit/>
          </a:bodyPr>
          <a:lstStyle/>
          <a:p>
            <a:pPr algn="ctr"/>
            <a:r>
              <a:rPr lang="en-US" sz="3300" b="1" dirty="0">
                <a:latin typeface="Century Gothic" panose="020B0502020202020204" pitchFamily="34" charset="0"/>
              </a:rPr>
              <a:t>The Reality…..</a:t>
            </a:r>
          </a:p>
          <a:p>
            <a:endParaRPr lang="en-US" sz="2100" dirty="0" smtClean="0">
              <a:latin typeface="Century Gothic" panose="020B0502020202020204" pitchFamily="34" charset="0"/>
            </a:endParaRPr>
          </a:p>
          <a:p>
            <a:endParaRPr lang="en-US" sz="2100" dirty="0">
              <a:latin typeface="Century Gothic" panose="020B0502020202020204" pitchFamily="34" charset="0"/>
            </a:endParaRPr>
          </a:p>
          <a:p>
            <a:endParaRPr lang="en-US" sz="2100" dirty="0" smtClean="0">
              <a:latin typeface="Century Gothic" panose="020B0502020202020204" pitchFamily="34" charset="0"/>
            </a:endParaRPr>
          </a:p>
          <a:p>
            <a:endParaRPr lang="en-US" sz="2100" dirty="0">
              <a:latin typeface="Century Gothic" panose="020B0502020202020204" pitchFamily="34" charset="0"/>
            </a:endParaRPr>
          </a:p>
          <a:p>
            <a:endParaRPr lang="en-US" sz="2100" dirty="0">
              <a:latin typeface="Century Gothic" panose="020B0502020202020204" pitchFamily="34" charset="0"/>
            </a:endParaRPr>
          </a:p>
          <a:p>
            <a:r>
              <a:rPr lang="en-US" sz="2700" dirty="0">
                <a:latin typeface="Century Gothic" panose="020B0502020202020204" pitchFamily="34" charset="0"/>
              </a:rPr>
              <a:t>More than 50% of the engineering projects that fail are due to communication issues—either verbally, in writing, or both.  </a:t>
            </a:r>
          </a:p>
          <a:p>
            <a:r>
              <a:rPr lang="en-US" sz="2700" dirty="0">
                <a:latin typeface="Century Gothic" panose="020B0502020202020204" pitchFamily="34" charset="0"/>
              </a:rPr>
              <a:t> </a:t>
            </a:r>
          </a:p>
        </p:txBody>
      </p:sp>
      <p:sp>
        <p:nvSpPr>
          <p:cNvPr id="17" name="TextBox 16"/>
          <p:cNvSpPr txBox="1"/>
          <p:nvPr/>
        </p:nvSpPr>
        <p:spPr>
          <a:xfrm>
            <a:off x="5263707" y="6424207"/>
            <a:ext cx="3880293" cy="300082"/>
          </a:xfrm>
          <a:prstGeom prst="rect">
            <a:avLst/>
          </a:prstGeom>
          <a:noFill/>
        </p:spPr>
        <p:txBody>
          <a:bodyPr wrap="none" rtlCol="0">
            <a:spAutoFit/>
          </a:bodyPr>
          <a:lstStyle/>
          <a:p>
            <a:pPr algn="r"/>
            <a:r>
              <a:rPr lang="en-US" sz="1350" b="1" dirty="0">
                <a:solidFill>
                  <a:schemeClr val="tx2">
                    <a:lumMod val="75000"/>
                  </a:schemeClr>
                </a:solidFill>
              </a:rPr>
              <a:t>ENGR 3080, Technical Communication for Engineers</a:t>
            </a:r>
          </a:p>
        </p:txBody>
      </p:sp>
      <p:pic>
        <p:nvPicPr>
          <p:cNvPr id="6" name="Picture 8"/>
          <p:cNvPicPr>
            <a:picLocks noChangeAspect="1" noChangeArrowheads="1"/>
          </p:cNvPicPr>
          <p:nvPr/>
        </p:nvPicPr>
        <p:blipFill rotWithShape="1">
          <a:blip r:embed="rId3" cstate="email">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008124"/>
            <a:ext cx="962333" cy="832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43829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TextBox 8"/>
          <p:cNvSpPr txBox="1"/>
          <p:nvPr/>
        </p:nvSpPr>
        <p:spPr>
          <a:xfrm>
            <a:off x="4697004" y="3008582"/>
            <a:ext cx="184731" cy="369332"/>
          </a:xfrm>
          <a:prstGeom prst="rect">
            <a:avLst/>
          </a:prstGeom>
          <a:noFill/>
        </p:spPr>
        <p:txBody>
          <a:bodyPr wrap="none" rtlCol="0">
            <a:spAutoFit/>
          </a:bodyPr>
          <a:lstStyle/>
          <a:p>
            <a:pPr algn="ctr"/>
            <a:endParaRPr lang="en-US" b="1" i="1" dirty="0"/>
          </a:p>
        </p:txBody>
      </p:sp>
      <p:sp>
        <p:nvSpPr>
          <p:cNvPr id="3" name="TextBox 2"/>
          <p:cNvSpPr txBox="1"/>
          <p:nvPr/>
        </p:nvSpPr>
        <p:spPr>
          <a:xfrm>
            <a:off x="320040" y="271739"/>
            <a:ext cx="8515350" cy="6899325"/>
          </a:xfrm>
          <a:prstGeom prst="rect">
            <a:avLst/>
          </a:prstGeom>
          <a:noFill/>
        </p:spPr>
        <p:txBody>
          <a:bodyPr wrap="square" rtlCol="0">
            <a:spAutoFit/>
          </a:bodyPr>
          <a:lstStyle/>
          <a:p>
            <a:pPr algn="ctr"/>
            <a:r>
              <a:rPr lang="en-US" sz="3200" b="1" dirty="0">
                <a:latin typeface="Century Gothic" panose="020B0502020202020204" pitchFamily="34" charset="0"/>
              </a:rPr>
              <a:t>Some Myths and Some Truths</a:t>
            </a:r>
          </a:p>
          <a:p>
            <a:endParaRPr lang="en-US" sz="2800" dirty="0">
              <a:latin typeface="Century Gothic" panose="020B0502020202020204" pitchFamily="34" charset="0"/>
            </a:endParaRPr>
          </a:p>
          <a:p>
            <a:pPr>
              <a:spcBef>
                <a:spcPts val="450"/>
              </a:spcBef>
            </a:pPr>
            <a:r>
              <a:rPr lang="en-US" sz="2800" dirty="0">
                <a:latin typeface="Century Gothic" panose="020B0502020202020204" pitchFamily="34" charset="0"/>
              </a:rPr>
              <a:t>The Myth:  </a:t>
            </a:r>
            <a:r>
              <a:rPr lang="en-US" sz="2800" i="1" dirty="0">
                <a:latin typeface="Century Gothic" panose="020B0502020202020204" pitchFamily="34" charset="0"/>
              </a:rPr>
              <a:t>“I </a:t>
            </a:r>
            <a:r>
              <a:rPr lang="en-US" sz="2800" i="1" dirty="0" smtClean="0">
                <a:latin typeface="Century Gothic" panose="020B0502020202020204" pitchFamily="34" charset="0"/>
              </a:rPr>
              <a:t>did not </a:t>
            </a:r>
            <a:r>
              <a:rPr lang="en-US" sz="2800" i="1" dirty="0">
                <a:latin typeface="Century Gothic" panose="020B0502020202020204" pitchFamily="34" charset="0"/>
              </a:rPr>
              <a:t>go into engineering to write.”</a:t>
            </a:r>
          </a:p>
          <a:p>
            <a:pPr>
              <a:spcBef>
                <a:spcPts val="450"/>
              </a:spcBef>
            </a:pPr>
            <a:endParaRPr lang="en-US" sz="2800" dirty="0">
              <a:latin typeface="Century Gothic" panose="020B0502020202020204" pitchFamily="34" charset="0"/>
            </a:endParaRPr>
          </a:p>
          <a:p>
            <a:pPr>
              <a:spcBef>
                <a:spcPts val="450"/>
              </a:spcBef>
            </a:pPr>
            <a:r>
              <a:rPr lang="en-US" sz="2800" dirty="0">
                <a:latin typeface="Century Gothic" panose="020B0502020202020204" pitchFamily="34" charset="0"/>
              </a:rPr>
              <a:t>The Truth:   Every engineering function has an associated communication component.  To be an engineer or computer scientist is to be a technical writer and communicator.</a:t>
            </a:r>
          </a:p>
          <a:p>
            <a:pPr>
              <a:spcBef>
                <a:spcPts val="450"/>
              </a:spcBef>
            </a:pPr>
            <a:endParaRPr lang="en-US" sz="2250" dirty="0"/>
          </a:p>
          <a:p>
            <a:pPr>
              <a:spcBef>
                <a:spcPts val="450"/>
              </a:spcBef>
            </a:pPr>
            <a:endParaRPr lang="en-US" sz="2250" dirty="0"/>
          </a:p>
          <a:p>
            <a:pPr marL="342900" indent="-342900">
              <a:spcBef>
                <a:spcPts val="450"/>
              </a:spcBef>
              <a:buFont typeface="Arial" panose="020B0604020202020204" pitchFamily="34" charset="0"/>
              <a:buChar char="•"/>
            </a:pPr>
            <a:endParaRPr lang="en-US" sz="2250" dirty="0"/>
          </a:p>
          <a:p>
            <a:pPr marL="342900" indent="-342900">
              <a:spcBef>
                <a:spcPts val="450"/>
              </a:spcBef>
              <a:buFont typeface="Arial" panose="020B0604020202020204" pitchFamily="34" charset="0"/>
              <a:buChar char="•"/>
            </a:pPr>
            <a:endParaRPr lang="en-US" sz="2250" dirty="0"/>
          </a:p>
          <a:p>
            <a:pPr marL="342900" indent="-342900">
              <a:spcBef>
                <a:spcPts val="450"/>
              </a:spcBef>
              <a:buFont typeface="Arial" panose="020B0604020202020204" pitchFamily="34" charset="0"/>
              <a:buChar char="•"/>
            </a:pPr>
            <a:endParaRPr lang="en-US" sz="2100" dirty="0"/>
          </a:p>
          <a:p>
            <a:endParaRPr lang="en-US" sz="2100" dirty="0"/>
          </a:p>
          <a:p>
            <a:endParaRPr lang="en-US" sz="2100" dirty="0"/>
          </a:p>
        </p:txBody>
      </p:sp>
      <p:sp>
        <p:nvSpPr>
          <p:cNvPr id="17" name="TextBox 16"/>
          <p:cNvSpPr txBox="1"/>
          <p:nvPr/>
        </p:nvSpPr>
        <p:spPr>
          <a:xfrm>
            <a:off x="5263708" y="6399954"/>
            <a:ext cx="3880293" cy="300082"/>
          </a:xfrm>
          <a:prstGeom prst="rect">
            <a:avLst/>
          </a:prstGeom>
          <a:noFill/>
        </p:spPr>
        <p:txBody>
          <a:bodyPr wrap="none" rtlCol="0">
            <a:spAutoFit/>
          </a:bodyPr>
          <a:lstStyle/>
          <a:p>
            <a:pPr algn="r"/>
            <a:r>
              <a:rPr lang="en-US" sz="1350" b="1" dirty="0">
                <a:solidFill>
                  <a:schemeClr val="tx2">
                    <a:lumMod val="75000"/>
                  </a:schemeClr>
                </a:solidFill>
              </a:rPr>
              <a:t>ENGR 3080, Technical Communication for Engineers</a:t>
            </a:r>
          </a:p>
        </p:txBody>
      </p:sp>
      <p:pic>
        <p:nvPicPr>
          <p:cNvPr id="6" name="Picture 8"/>
          <p:cNvPicPr>
            <a:picLocks noChangeAspect="1" noChangeArrowheads="1"/>
          </p:cNvPicPr>
          <p:nvPr/>
        </p:nvPicPr>
        <p:blipFill rotWithShape="1">
          <a:blip r:embed="rId3" cstate="email">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73079" y="5983871"/>
            <a:ext cx="962333" cy="832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68450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TextBox 8"/>
          <p:cNvSpPr txBox="1"/>
          <p:nvPr/>
        </p:nvSpPr>
        <p:spPr>
          <a:xfrm>
            <a:off x="4697004" y="3008582"/>
            <a:ext cx="184731" cy="369332"/>
          </a:xfrm>
          <a:prstGeom prst="rect">
            <a:avLst/>
          </a:prstGeom>
          <a:noFill/>
        </p:spPr>
        <p:txBody>
          <a:bodyPr wrap="none" rtlCol="0">
            <a:spAutoFit/>
          </a:bodyPr>
          <a:lstStyle/>
          <a:p>
            <a:pPr algn="ctr"/>
            <a:endParaRPr lang="en-US" b="1" i="1" dirty="0"/>
          </a:p>
        </p:txBody>
      </p:sp>
      <p:sp>
        <p:nvSpPr>
          <p:cNvPr id="3" name="TextBox 2"/>
          <p:cNvSpPr txBox="1"/>
          <p:nvPr/>
        </p:nvSpPr>
        <p:spPr>
          <a:xfrm>
            <a:off x="628650" y="270920"/>
            <a:ext cx="8515350" cy="7150675"/>
          </a:xfrm>
          <a:prstGeom prst="rect">
            <a:avLst/>
          </a:prstGeom>
          <a:noFill/>
        </p:spPr>
        <p:txBody>
          <a:bodyPr wrap="square" rtlCol="0">
            <a:spAutoFit/>
          </a:bodyPr>
          <a:lstStyle/>
          <a:p>
            <a:pPr algn="ctr"/>
            <a:r>
              <a:rPr lang="en-US" sz="3200" b="1" dirty="0">
                <a:latin typeface="Century Gothic" panose="020B0502020202020204" pitchFamily="34" charset="0"/>
              </a:rPr>
              <a:t>Some Myths and Some Truths</a:t>
            </a:r>
          </a:p>
          <a:p>
            <a:endParaRPr lang="en-US" sz="2800" dirty="0">
              <a:latin typeface="Century Gothic" panose="020B0502020202020204" pitchFamily="34" charset="0"/>
            </a:endParaRPr>
          </a:p>
          <a:p>
            <a:pPr>
              <a:spcBef>
                <a:spcPts val="450"/>
              </a:spcBef>
            </a:pPr>
            <a:r>
              <a:rPr lang="en-US" sz="2800" dirty="0">
                <a:latin typeface="Century Gothic" panose="020B0502020202020204" pitchFamily="34" charset="0"/>
              </a:rPr>
              <a:t>The Myth:  </a:t>
            </a:r>
            <a:r>
              <a:rPr lang="en-US" sz="2800" i="1" dirty="0">
                <a:latin typeface="Century Gothic" panose="020B0502020202020204" pitchFamily="34" charset="0"/>
              </a:rPr>
              <a:t>“Why do I have to take another English class?”</a:t>
            </a:r>
          </a:p>
          <a:p>
            <a:pPr>
              <a:spcBef>
                <a:spcPts val="450"/>
              </a:spcBef>
            </a:pPr>
            <a:endParaRPr lang="en-US" sz="2800" dirty="0">
              <a:latin typeface="Century Gothic" panose="020B0502020202020204" pitchFamily="34" charset="0"/>
            </a:endParaRPr>
          </a:p>
          <a:p>
            <a:pPr>
              <a:spcBef>
                <a:spcPts val="450"/>
              </a:spcBef>
            </a:pPr>
            <a:r>
              <a:rPr lang="en-US" sz="2800" dirty="0">
                <a:latin typeface="Century Gothic" panose="020B0502020202020204" pitchFamily="34" charset="0"/>
              </a:rPr>
              <a:t>The Truth:  Technical writing uses English language principles but is very different from a “typical” English class.  Engineers have complicated stories to tell.  This class will help you tell those stories.  </a:t>
            </a:r>
          </a:p>
          <a:p>
            <a:pPr>
              <a:spcBef>
                <a:spcPts val="450"/>
              </a:spcBef>
            </a:pPr>
            <a:endParaRPr lang="en-US" sz="2800" dirty="0">
              <a:latin typeface="Century Gothic" panose="020B0502020202020204" pitchFamily="34" charset="0"/>
            </a:endParaRPr>
          </a:p>
          <a:p>
            <a:pPr marL="342900" indent="-342900">
              <a:spcBef>
                <a:spcPts val="450"/>
              </a:spcBef>
              <a:buFont typeface="Arial" panose="020B0604020202020204" pitchFamily="34" charset="0"/>
              <a:buChar char="•"/>
            </a:pPr>
            <a:endParaRPr lang="en-US" sz="2800" dirty="0">
              <a:latin typeface="Century Gothic" panose="020B0502020202020204" pitchFamily="34" charset="0"/>
            </a:endParaRPr>
          </a:p>
          <a:p>
            <a:pPr marL="342900" indent="-342900">
              <a:spcBef>
                <a:spcPts val="450"/>
              </a:spcBef>
              <a:buFont typeface="Arial" panose="020B0604020202020204" pitchFamily="34" charset="0"/>
              <a:buChar char="•"/>
            </a:pPr>
            <a:endParaRPr lang="en-US" sz="2250" dirty="0"/>
          </a:p>
          <a:p>
            <a:pPr marL="342900" indent="-342900">
              <a:spcBef>
                <a:spcPts val="450"/>
              </a:spcBef>
              <a:buFont typeface="Arial" panose="020B0604020202020204" pitchFamily="34" charset="0"/>
              <a:buChar char="•"/>
            </a:pPr>
            <a:endParaRPr lang="en-US" sz="2100" dirty="0"/>
          </a:p>
          <a:p>
            <a:endParaRPr lang="en-US" sz="2100" dirty="0"/>
          </a:p>
          <a:p>
            <a:endParaRPr lang="en-US" sz="2100" dirty="0"/>
          </a:p>
        </p:txBody>
      </p:sp>
      <p:sp>
        <p:nvSpPr>
          <p:cNvPr id="17" name="TextBox 16"/>
          <p:cNvSpPr txBox="1"/>
          <p:nvPr/>
        </p:nvSpPr>
        <p:spPr>
          <a:xfrm>
            <a:off x="5263707" y="6427324"/>
            <a:ext cx="3880293" cy="300082"/>
          </a:xfrm>
          <a:prstGeom prst="rect">
            <a:avLst/>
          </a:prstGeom>
          <a:noFill/>
        </p:spPr>
        <p:txBody>
          <a:bodyPr wrap="none" rtlCol="0">
            <a:spAutoFit/>
          </a:bodyPr>
          <a:lstStyle/>
          <a:p>
            <a:pPr algn="r"/>
            <a:r>
              <a:rPr lang="en-US" sz="1350" b="1" dirty="0">
                <a:solidFill>
                  <a:schemeClr val="tx2">
                    <a:lumMod val="75000"/>
                  </a:schemeClr>
                </a:solidFill>
              </a:rPr>
              <a:t>ENGR 3080, Technical Communication for Engineers</a:t>
            </a:r>
          </a:p>
        </p:txBody>
      </p:sp>
      <p:pic>
        <p:nvPicPr>
          <p:cNvPr id="6" name="Picture 8"/>
          <p:cNvPicPr>
            <a:picLocks noChangeAspect="1" noChangeArrowheads="1"/>
          </p:cNvPicPr>
          <p:nvPr/>
        </p:nvPicPr>
        <p:blipFill rotWithShape="1">
          <a:blip r:embed="rId3" cstate="email">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23967" y="6025834"/>
            <a:ext cx="962333" cy="832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86248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TextBox 8"/>
          <p:cNvSpPr txBox="1"/>
          <p:nvPr/>
        </p:nvSpPr>
        <p:spPr>
          <a:xfrm>
            <a:off x="4697004" y="3008582"/>
            <a:ext cx="184731" cy="369332"/>
          </a:xfrm>
          <a:prstGeom prst="rect">
            <a:avLst/>
          </a:prstGeom>
          <a:noFill/>
        </p:spPr>
        <p:txBody>
          <a:bodyPr wrap="none" rtlCol="0">
            <a:spAutoFit/>
          </a:bodyPr>
          <a:lstStyle/>
          <a:p>
            <a:pPr algn="ctr"/>
            <a:endParaRPr lang="en-US" b="1" i="1" dirty="0"/>
          </a:p>
        </p:txBody>
      </p:sp>
      <p:sp>
        <p:nvSpPr>
          <p:cNvPr id="3" name="TextBox 2"/>
          <p:cNvSpPr txBox="1"/>
          <p:nvPr/>
        </p:nvSpPr>
        <p:spPr>
          <a:xfrm>
            <a:off x="238836" y="315537"/>
            <a:ext cx="8515350" cy="5816977"/>
          </a:xfrm>
          <a:prstGeom prst="rect">
            <a:avLst/>
          </a:prstGeom>
          <a:noFill/>
        </p:spPr>
        <p:txBody>
          <a:bodyPr wrap="square" rtlCol="0">
            <a:spAutoFit/>
          </a:bodyPr>
          <a:lstStyle/>
          <a:p>
            <a:pPr algn="ctr"/>
            <a:r>
              <a:rPr lang="en-US" sz="3200" b="1" dirty="0">
                <a:latin typeface="Century Gothic" panose="020B0502020202020204" pitchFamily="34" charset="0"/>
              </a:rPr>
              <a:t>Some Myths and Some Truths</a:t>
            </a:r>
          </a:p>
          <a:p>
            <a:endParaRPr lang="en-US" sz="2800" dirty="0">
              <a:latin typeface="Century Gothic" panose="020B0502020202020204" pitchFamily="34" charset="0"/>
            </a:endParaRPr>
          </a:p>
          <a:p>
            <a:pPr>
              <a:spcBef>
                <a:spcPts val="450"/>
              </a:spcBef>
            </a:pPr>
            <a:r>
              <a:rPr lang="en-US" sz="2800" dirty="0">
                <a:latin typeface="Century Gothic" panose="020B0502020202020204" pitchFamily="34" charset="0"/>
              </a:rPr>
              <a:t>The Myth:  </a:t>
            </a:r>
            <a:r>
              <a:rPr lang="en-US" sz="2800" i="1" dirty="0">
                <a:latin typeface="Century Gothic" panose="020B0502020202020204" pitchFamily="34" charset="0"/>
              </a:rPr>
              <a:t>“My company will have technical writers who will do all of the writing for me.”</a:t>
            </a:r>
          </a:p>
          <a:p>
            <a:pPr marL="342900" indent="-342900">
              <a:spcBef>
                <a:spcPts val="450"/>
              </a:spcBef>
              <a:buFont typeface="Arial" panose="020B0604020202020204" pitchFamily="34" charset="0"/>
              <a:buChar char="•"/>
            </a:pPr>
            <a:endParaRPr lang="en-US" sz="2800" dirty="0">
              <a:latin typeface="Century Gothic" panose="020B0502020202020204" pitchFamily="34" charset="0"/>
            </a:endParaRPr>
          </a:p>
          <a:p>
            <a:pPr>
              <a:spcBef>
                <a:spcPts val="450"/>
              </a:spcBef>
            </a:pPr>
            <a:r>
              <a:rPr lang="en-US" sz="2800" dirty="0">
                <a:latin typeface="Century Gothic" panose="020B0502020202020204" pitchFamily="34" charset="0"/>
              </a:rPr>
              <a:t>The Truth:  Maybe, but they </a:t>
            </a:r>
            <a:r>
              <a:rPr lang="en-US" sz="2800" dirty="0" smtClean="0">
                <a:latin typeface="Century Gothic" panose="020B0502020202020204" pitchFamily="34" charset="0"/>
              </a:rPr>
              <a:t>will not </a:t>
            </a:r>
            <a:r>
              <a:rPr lang="en-US" sz="2800" dirty="0">
                <a:latin typeface="Century Gothic" panose="020B0502020202020204" pitchFamily="34" charset="0"/>
              </a:rPr>
              <a:t>write for you.  The goal is to make you “writers of technical information” not technical writers.</a:t>
            </a:r>
          </a:p>
          <a:p>
            <a:pPr marL="342900" indent="-342900">
              <a:spcBef>
                <a:spcPts val="450"/>
              </a:spcBef>
              <a:buFont typeface="Arial" panose="020B0604020202020204" pitchFamily="34" charset="0"/>
              <a:buChar char="•"/>
            </a:pPr>
            <a:endParaRPr lang="en-US" sz="2800" dirty="0">
              <a:latin typeface="Century Gothic" panose="020B0502020202020204" pitchFamily="34" charset="0"/>
            </a:endParaRPr>
          </a:p>
          <a:p>
            <a:pPr marL="342900" indent="-342900">
              <a:spcBef>
                <a:spcPts val="450"/>
              </a:spcBef>
              <a:buFont typeface="Arial" panose="020B0604020202020204" pitchFamily="34" charset="0"/>
              <a:buChar char="•"/>
            </a:pPr>
            <a:endParaRPr lang="en-US" sz="2800" dirty="0">
              <a:latin typeface="Century Gothic" panose="020B0502020202020204" pitchFamily="34" charset="0"/>
            </a:endParaRPr>
          </a:p>
          <a:p>
            <a:pPr marL="342900" indent="-342900">
              <a:spcBef>
                <a:spcPts val="450"/>
              </a:spcBef>
              <a:buFont typeface="Arial" panose="020B0604020202020204" pitchFamily="34" charset="0"/>
              <a:buChar char="•"/>
            </a:pPr>
            <a:endParaRPr lang="en-US" sz="2100" dirty="0"/>
          </a:p>
          <a:p>
            <a:endParaRPr lang="en-US" sz="2100" dirty="0"/>
          </a:p>
          <a:p>
            <a:endParaRPr lang="en-US" sz="2100" dirty="0"/>
          </a:p>
        </p:txBody>
      </p:sp>
      <p:sp>
        <p:nvSpPr>
          <p:cNvPr id="17" name="TextBox 16"/>
          <p:cNvSpPr txBox="1"/>
          <p:nvPr/>
        </p:nvSpPr>
        <p:spPr>
          <a:xfrm>
            <a:off x="5263707" y="6476887"/>
            <a:ext cx="3880293" cy="300082"/>
          </a:xfrm>
          <a:prstGeom prst="rect">
            <a:avLst/>
          </a:prstGeom>
          <a:noFill/>
        </p:spPr>
        <p:txBody>
          <a:bodyPr wrap="none" rtlCol="0">
            <a:spAutoFit/>
          </a:bodyPr>
          <a:lstStyle/>
          <a:p>
            <a:pPr algn="r"/>
            <a:r>
              <a:rPr lang="en-US" sz="1350" b="1" dirty="0">
                <a:solidFill>
                  <a:schemeClr val="tx2">
                    <a:lumMod val="75000"/>
                  </a:schemeClr>
                </a:solidFill>
              </a:rPr>
              <a:t>ENGR 3080, Technical Communication for Engineers</a:t>
            </a:r>
          </a:p>
        </p:txBody>
      </p:sp>
      <p:pic>
        <p:nvPicPr>
          <p:cNvPr id="6" name="Picture 8"/>
          <p:cNvPicPr>
            <a:picLocks noChangeAspect="1" noChangeArrowheads="1"/>
          </p:cNvPicPr>
          <p:nvPr/>
        </p:nvPicPr>
        <p:blipFill rotWithShape="1">
          <a:blip r:embed="rId3" cstate="email">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5983871"/>
            <a:ext cx="962333" cy="832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49111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TextBox 8"/>
          <p:cNvSpPr txBox="1"/>
          <p:nvPr/>
        </p:nvSpPr>
        <p:spPr>
          <a:xfrm>
            <a:off x="4697004" y="3008582"/>
            <a:ext cx="184731" cy="369332"/>
          </a:xfrm>
          <a:prstGeom prst="rect">
            <a:avLst/>
          </a:prstGeom>
          <a:noFill/>
        </p:spPr>
        <p:txBody>
          <a:bodyPr wrap="none" rtlCol="0">
            <a:spAutoFit/>
          </a:bodyPr>
          <a:lstStyle/>
          <a:p>
            <a:pPr algn="ctr"/>
            <a:endParaRPr lang="en-US" b="1" i="1" dirty="0"/>
          </a:p>
        </p:txBody>
      </p:sp>
      <p:sp>
        <p:nvSpPr>
          <p:cNvPr id="3" name="TextBox 2"/>
          <p:cNvSpPr txBox="1"/>
          <p:nvPr/>
        </p:nvSpPr>
        <p:spPr>
          <a:xfrm>
            <a:off x="439329" y="441212"/>
            <a:ext cx="8515350" cy="5196294"/>
          </a:xfrm>
          <a:prstGeom prst="rect">
            <a:avLst/>
          </a:prstGeom>
          <a:noFill/>
        </p:spPr>
        <p:txBody>
          <a:bodyPr wrap="square" rtlCol="0">
            <a:spAutoFit/>
          </a:bodyPr>
          <a:lstStyle/>
          <a:p>
            <a:pPr algn="ctr"/>
            <a:r>
              <a:rPr lang="en-US" sz="3200" b="1" dirty="0">
                <a:latin typeface="Century Gothic" panose="020B0502020202020204" pitchFamily="34" charset="0"/>
              </a:rPr>
              <a:t>Some Myths and Some Truths</a:t>
            </a:r>
          </a:p>
          <a:p>
            <a:endParaRPr lang="en-US" sz="2800" dirty="0">
              <a:latin typeface="Century Gothic" panose="020B0502020202020204" pitchFamily="34" charset="0"/>
            </a:endParaRPr>
          </a:p>
          <a:p>
            <a:pPr>
              <a:spcBef>
                <a:spcPts val="450"/>
              </a:spcBef>
            </a:pPr>
            <a:r>
              <a:rPr lang="en-US" sz="2800" dirty="0">
                <a:latin typeface="Century Gothic" panose="020B0502020202020204" pitchFamily="34" charset="0"/>
              </a:rPr>
              <a:t>The Myth:  </a:t>
            </a:r>
            <a:r>
              <a:rPr lang="en-US" sz="2800" i="1" dirty="0">
                <a:latin typeface="Century Gothic" panose="020B0502020202020204" pitchFamily="34" charset="0"/>
              </a:rPr>
              <a:t>“I’m not good at writing.”</a:t>
            </a:r>
          </a:p>
          <a:p>
            <a:pPr marL="342900" indent="-342900">
              <a:spcBef>
                <a:spcPts val="450"/>
              </a:spcBef>
              <a:buFont typeface="Arial" panose="020B0604020202020204" pitchFamily="34" charset="0"/>
              <a:buChar char="•"/>
            </a:pPr>
            <a:endParaRPr lang="en-US" sz="2800" dirty="0">
              <a:latin typeface="Century Gothic" panose="020B0502020202020204" pitchFamily="34" charset="0"/>
            </a:endParaRPr>
          </a:p>
          <a:p>
            <a:pPr>
              <a:spcBef>
                <a:spcPts val="450"/>
              </a:spcBef>
            </a:pPr>
            <a:r>
              <a:rPr lang="en-US" sz="2800" dirty="0">
                <a:latin typeface="Century Gothic" panose="020B0502020202020204" pitchFamily="34" charset="0"/>
              </a:rPr>
              <a:t>The Truth:  Writing is a process not an event and like any skill takes practice to improve.</a:t>
            </a:r>
          </a:p>
          <a:p>
            <a:pPr>
              <a:spcBef>
                <a:spcPts val="450"/>
              </a:spcBef>
            </a:pPr>
            <a:endParaRPr lang="en-US" sz="2250" dirty="0"/>
          </a:p>
          <a:p>
            <a:pPr>
              <a:spcBef>
                <a:spcPts val="450"/>
              </a:spcBef>
            </a:pPr>
            <a:endParaRPr lang="en-US" sz="2250" dirty="0"/>
          </a:p>
          <a:p>
            <a:pPr marL="342900" indent="-342900">
              <a:spcBef>
                <a:spcPts val="450"/>
              </a:spcBef>
              <a:buFont typeface="Arial" panose="020B0604020202020204" pitchFamily="34" charset="0"/>
              <a:buChar char="•"/>
            </a:pPr>
            <a:endParaRPr lang="en-US" sz="2250" dirty="0"/>
          </a:p>
          <a:p>
            <a:pPr marL="342900" indent="-342900">
              <a:spcBef>
                <a:spcPts val="450"/>
              </a:spcBef>
              <a:buFont typeface="Arial" panose="020B0604020202020204" pitchFamily="34" charset="0"/>
              <a:buChar char="•"/>
            </a:pPr>
            <a:endParaRPr lang="en-US" sz="2100" dirty="0"/>
          </a:p>
          <a:p>
            <a:endParaRPr lang="en-US" sz="2100" dirty="0"/>
          </a:p>
          <a:p>
            <a:endParaRPr lang="en-US" sz="2100" dirty="0"/>
          </a:p>
        </p:txBody>
      </p:sp>
      <p:sp>
        <p:nvSpPr>
          <p:cNvPr id="17" name="TextBox 16"/>
          <p:cNvSpPr txBox="1"/>
          <p:nvPr/>
        </p:nvSpPr>
        <p:spPr>
          <a:xfrm>
            <a:off x="5189715" y="6592414"/>
            <a:ext cx="3880293" cy="300082"/>
          </a:xfrm>
          <a:prstGeom prst="rect">
            <a:avLst/>
          </a:prstGeom>
          <a:noFill/>
        </p:spPr>
        <p:txBody>
          <a:bodyPr wrap="none" rtlCol="0">
            <a:spAutoFit/>
          </a:bodyPr>
          <a:lstStyle/>
          <a:p>
            <a:pPr algn="r"/>
            <a:r>
              <a:rPr lang="en-US" sz="1350" b="1" dirty="0">
                <a:solidFill>
                  <a:schemeClr val="tx2">
                    <a:lumMod val="75000"/>
                  </a:schemeClr>
                </a:solidFill>
              </a:rPr>
              <a:t>ENGR 3080, Technical Communication for Engineers</a:t>
            </a:r>
          </a:p>
        </p:txBody>
      </p:sp>
      <p:pic>
        <p:nvPicPr>
          <p:cNvPr id="8" name="Content Placeholder 4" descr="practicing-piano-3.jpg"/>
          <p:cNvPicPr>
            <a:picLocks noChangeAspect="1"/>
          </p:cNvPicPr>
          <p:nvPr/>
        </p:nvPicPr>
        <p:blipFill>
          <a:blip r:embed="rId3" cstate="email">
            <a:extLst>
              <a:ext uri="{28A0092B-C50C-407E-A947-70E740481C1C}">
                <a14:useLocalDpi xmlns:a14="http://schemas.microsoft.com/office/drawing/2010/main" val="0"/>
              </a:ext>
            </a:extLst>
          </a:blip>
          <a:srcRect t="7975" b="7975"/>
          <a:stretch>
            <a:fillRect/>
          </a:stretch>
        </p:blipFill>
        <p:spPr>
          <a:xfrm>
            <a:off x="457201" y="4096511"/>
            <a:ext cx="2047474" cy="2294555"/>
          </a:xfrm>
          <a:prstGeom prst="rect">
            <a:avLst/>
          </a:prstGeom>
        </p:spPr>
      </p:pic>
      <p:pic>
        <p:nvPicPr>
          <p:cNvPr id="10" name="Picture 9" descr="th.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017520" y="4267724"/>
            <a:ext cx="2638539" cy="1819682"/>
          </a:xfrm>
          <a:prstGeom prst="rect">
            <a:avLst/>
          </a:prstGeom>
        </p:spPr>
      </p:pic>
      <p:pic>
        <p:nvPicPr>
          <p:cNvPr id="11" name="Content Placeholder 6" descr="people-writing-clip-art-44472.jpg"/>
          <p:cNvPicPr>
            <a:picLocks noChangeAspect="1"/>
          </p:cNvPicPr>
          <p:nvPr/>
        </p:nvPicPr>
        <p:blipFill>
          <a:blip r:embed="rId5" cstate="email">
            <a:extLst>
              <a:ext uri="{28A0092B-C50C-407E-A947-70E740481C1C}">
                <a14:useLocalDpi xmlns:a14="http://schemas.microsoft.com/office/drawing/2010/main" val="0"/>
              </a:ext>
            </a:extLst>
          </a:blip>
          <a:srcRect l="3966" r="3966"/>
          <a:stretch>
            <a:fillRect/>
          </a:stretch>
        </p:blipFill>
        <p:spPr>
          <a:xfrm>
            <a:off x="6163056" y="3927435"/>
            <a:ext cx="2093977" cy="2346241"/>
          </a:xfrm>
          <a:prstGeom prst="rect">
            <a:avLst/>
          </a:prstGeom>
        </p:spPr>
      </p:pic>
      <p:pic>
        <p:nvPicPr>
          <p:cNvPr id="13" name="Picture 8"/>
          <p:cNvPicPr>
            <a:picLocks noChangeAspect="1" noChangeArrowheads="1"/>
          </p:cNvPicPr>
          <p:nvPr/>
        </p:nvPicPr>
        <p:blipFill rotWithShape="1">
          <a:blip r:embed="rId6" cstate="email">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7">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6261238"/>
            <a:ext cx="614149" cy="531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0324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TextBox 8"/>
          <p:cNvSpPr txBox="1"/>
          <p:nvPr/>
        </p:nvSpPr>
        <p:spPr>
          <a:xfrm>
            <a:off x="4697004" y="3008582"/>
            <a:ext cx="184731" cy="369332"/>
          </a:xfrm>
          <a:prstGeom prst="rect">
            <a:avLst/>
          </a:prstGeom>
          <a:noFill/>
        </p:spPr>
        <p:txBody>
          <a:bodyPr wrap="none" rtlCol="0">
            <a:spAutoFit/>
          </a:bodyPr>
          <a:lstStyle/>
          <a:p>
            <a:pPr algn="ctr"/>
            <a:endParaRPr lang="en-US" b="1" i="1" dirty="0"/>
          </a:p>
        </p:txBody>
      </p:sp>
      <p:sp>
        <p:nvSpPr>
          <p:cNvPr id="3" name="TextBox 2"/>
          <p:cNvSpPr txBox="1"/>
          <p:nvPr/>
        </p:nvSpPr>
        <p:spPr>
          <a:xfrm>
            <a:off x="285750" y="148594"/>
            <a:ext cx="8686800" cy="2090316"/>
          </a:xfrm>
          <a:prstGeom prst="rect">
            <a:avLst/>
          </a:prstGeom>
          <a:noFill/>
        </p:spPr>
        <p:txBody>
          <a:bodyPr wrap="square" rtlCol="0">
            <a:spAutoFit/>
          </a:bodyPr>
          <a:lstStyle/>
          <a:p>
            <a:pPr algn="ctr"/>
            <a:r>
              <a:rPr lang="en-US" sz="3300" b="1" dirty="0">
                <a:latin typeface="Century Gothic" panose="020B0502020202020204" pitchFamily="34" charset="0"/>
              </a:rPr>
              <a:t>Some Myths and Some Truths</a:t>
            </a:r>
          </a:p>
          <a:p>
            <a:endParaRPr lang="en-US" sz="2100" dirty="0">
              <a:latin typeface="Century Gothic" panose="020B0502020202020204" pitchFamily="34" charset="0"/>
            </a:endParaRPr>
          </a:p>
          <a:p>
            <a:pPr>
              <a:spcBef>
                <a:spcPts val="450"/>
              </a:spcBef>
            </a:pPr>
            <a:r>
              <a:rPr lang="en-US" sz="2250" dirty="0">
                <a:latin typeface="Century Gothic" panose="020B0502020202020204" pitchFamily="34" charset="0"/>
              </a:rPr>
              <a:t>The Myth:  “</a:t>
            </a:r>
            <a:r>
              <a:rPr lang="en-US" sz="2250" i="1" dirty="0">
                <a:latin typeface="Century Gothic" panose="020B0502020202020204" pitchFamily="34" charset="0"/>
              </a:rPr>
              <a:t>Grammar </a:t>
            </a:r>
            <a:r>
              <a:rPr lang="en-US" sz="2250" i="1" dirty="0" smtClean="0">
                <a:latin typeface="Century Gothic" panose="020B0502020202020204" pitchFamily="34" charset="0"/>
              </a:rPr>
              <a:t>does not </a:t>
            </a:r>
            <a:r>
              <a:rPr lang="en-US" sz="2250" i="1" dirty="0">
                <a:latin typeface="Century Gothic" panose="020B0502020202020204" pitchFamily="34" charset="0"/>
              </a:rPr>
              <a:t>apply in technical writing.”</a:t>
            </a:r>
            <a:br>
              <a:rPr lang="en-US" sz="2250" i="1" dirty="0">
                <a:latin typeface="Century Gothic" panose="020B0502020202020204" pitchFamily="34" charset="0"/>
              </a:rPr>
            </a:br>
            <a:endParaRPr lang="en-US" sz="2250" i="1" dirty="0">
              <a:latin typeface="Century Gothic" panose="020B0502020202020204" pitchFamily="34" charset="0"/>
            </a:endParaRPr>
          </a:p>
          <a:p>
            <a:pPr marL="342900" indent="-342900">
              <a:spcBef>
                <a:spcPts val="450"/>
              </a:spcBef>
              <a:buFont typeface="Arial" panose="020B0604020202020204" pitchFamily="34" charset="0"/>
              <a:buChar char="•"/>
            </a:pPr>
            <a:endParaRPr lang="en-US" sz="2250" dirty="0"/>
          </a:p>
        </p:txBody>
      </p:sp>
      <p:sp>
        <p:nvSpPr>
          <p:cNvPr id="17" name="TextBox 16"/>
          <p:cNvSpPr txBox="1"/>
          <p:nvPr/>
        </p:nvSpPr>
        <p:spPr>
          <a:xfrm>
            <a:off x="5263708" y="6557918"/>
            <a:ext cx="3880293" cy="300082"/>
          </a:xfrm>
          <a:prstGeom prst="rect">
            <a:avLst/>
          </a:prstGeom>
          <a:noFill/>
        </p:spPr>
        <p:txBody>
          <a:bodyPr wrap="none" rtlCol="0">
            <a:spAutoFit/>
          </a:bodyPr>
          <a:lstStyle/>
          <a:p>
            <a:pPr algn="r"/>
            <a:r>
              <a:rPr lang="en-US" sz="1350" b="1" dirty="0">
                <a:solidFill>
                  <a:schemeClr val="tx2">
                    <a:lumMod val="75000"/>
                  </a:schemeClr>
                </a:solidFill>
              </a:rPr>
              <a:t>ENGR 3080, Technical Communication for Engineers</a:t>
            </a:r>
          </a:p>
        </p:txBody>
      </p:sp>
      <p:sp>
        <p:nvSpPr>
          <p:cNvPr id="2" name="TextBox 1"/>
          <p:cNvSpPr txBox="1"/>
          <p:nvPr/>
        </p:nvSpPr>
        <p:spPr>
          <a:xfrm>
            <a:off x="439329" y="2571751"/>
            <a:ext cx="8515350" cy="2446824"/>
          </a:xfrm>
          <a:prstGeom prst="rect">
            <a:avLst/>
          </a:prstGeom>
          <a:noFill/>
        </p:spPr>
        <p:txBody>
          <a:bodyPr wrap="square" rtlCol="0">
            <a:spAutoFit/>
          </a:bodyPr>
          <a:lstStyle/>
          <a:p>
            <a:endParaRPr lang="en-US" sz="1350" dirty="0"/>
          </a:p>
          <a:p>
            <a:r>
              <a:rPr lang="en-US" sz="2250" dirty="0">
                <a:latin typeface="Century Gothic" panose="020B0502020202020204" pitchFamily="34" charset="0"/>
              </a:rPr>
              <a:t>The Truth:  Misused grammar can lead to misunderstanding, loss of money, and critical failures.  </a:t>
            </a:r>
          </a:p>
          <a:p>
            <a:endParaRPr lang="en-US" sz="1350" dirty="0">
              <a:latin typeface="Century Gothic" panose="020B0502020202020204" pitchFamily="34" charset="0"/>
            </a:endParaRPr>
          </a:p>
          <a:p>
            <a:r>
              <a:rPr lang="en-US" sz="1350" dirty="0">
                <a:latin typeface="Century Gothic" panose="020B0502020202020204" pitchFamily="34" charset="0"/>
              </a:rPr>
              <a:t>A missing punctuation mark in a guidance equation led to the explosion of the </a:t>
            </a:r>
          </a:p>
          <a:p>
            <a:r>
              <a:rPr lang="en-US" sz="1350" dirty="0">
                <a:latin typeface="Century Gothic" panose="020B0502020202020204" pitchFamily="34" charset="0"/>
              </a:rPr>
              <a:t>rocket carrying the Mariner 1 space probe shortly after liftoff on July 22, 1962, in </a:t>
            </a:r>
          </a:p>
          <a:p>
            <a:r>
              <a:rPr lang="en-US" sz="1350" dirty="0">
                <a:latin typeface="Century Gothic" panose="020B0502020202020204" pitchFamily="34" charset="0"/>
              </a:rPr>
              <a:t>what is widely believed to the most expensive grammar mistake of all time. </a:t>
            </a:r>
          </a:p>
          <a:p>
            <a:r>
              <a:rPr lang="en-US" sz="1350" dirty="0">
                <a:latin typeface="Century Gothic" panose="020B0502020202020204" pitchFamily="34" charset="0"/>
              </a:rPr>
              <a:t>NASA investigators traced the cause of the accident to the omission of a single</a:t>
            </a:r>
          </a:p>
          <a:p>
            <a:r>
              <a:rPr lang="en-US" sz="1350" dirty="0">
                <a:latin typeface="Century Gothic" panose="020B0502020202020204" pitchFamily="34" charset="0"/>
              </a:rPr>
              <a:t>hyphen in the guidance control software, which transmitted a series of incorrect </a:t>
            </a:r>
          </a:p>
          <a:p>
            <a:r>
              <a:rPr lang="en-US" sz="1350" dirty="0">
                <a:latin typeface="Century Gothic" panose="020B0502020202020204" pitchFamily="34" charset="0"/>
              </a:rPr>
              <a:t>course correction signals that threw the vehicle off its flight trajectory. </a:t>
            </a:r>
          </a:p>
        </p:txBody>
      </p:sp>
      <p:pic>
        <p:nvPicPr>
          <p:cNvPr id="4" name="Picture 3"/>
          <p:cNvPicPr>
            <a:picLocks noChangeAspect="1"/>
          </p:cNvPicPr>
          <p:nvPr/>
        </p:nvPicPr>
        <p:blipFill>
          <a:blip r:embed="rId3"/>
          <a:stretch>
            <a:fillRect/>
          </a:stretch>
        </p:blipFill>
        <p:spPr>
          <a:xfrm>
            <a:off x="7500925" y="3883239"/>
            <a:ext cx="1453754" cy="1905007"/>
          </a:xfrm>
          <a:prstGeom prst="rect">
            <a:avLst/>
          </a:prstGeom>
        </p:spPr>
      </p:pic>
      <p:pic>
        <p:nvPicPr>
          <p:cNvPr id="8" name="Picture 8"/>
          <p:cNvPicPr>
            <a:picLocks noChangeAspect="1" noChangeArrowheads="1"/>
          </p:cNvPicPr>
          <p:nvPr/>
        </p:nvPicPr>
        <p:blipFill rotWithShape="1">
          <a:blip r:embed="rId4" cstate="email">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5">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5975243"/>
            <a:ext cx="962333" cy="832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75415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Picture 1" descr="795a07009e0a012f2fe500163e41dd5b.gif"/>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50889" y="355061"/>
            <a:ext cx="8442222" cy="2806608"/>
          </a:xfrm>
          <a:prstGeom prst="rect">
            <a:avLst/>
          </a:prstGeom>
        </p:spPr>
      </p:pic>
      <p:pic>
        <p:nvPicPr>
          <p:cNvPr id="3" name="Picture 2" descr="e9a8f5506cc101301d46001dd8b71c47.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889" y="3476002"/>
            <a:ext cx="8442222" cy="2879572"/>
          </a:xfrm>
          <a:prstGeom prst="rect">
            <a:avLst/>
          </a:prstGeom>
        </p:spPr>
      </p:pic>
      <p:pic>
        <p:nvPicPr>
          <p:cNvPr id="5" name="Picture 8"/>
          <p:cNvPicPr>
            <a:picLocks noChangeAspect="1" noChangeArrowheads="1"/>
          </p:cNvPicPr>
          <p:nvPr/>
        </p:nvPicPr>
        <p:blipFill rotWithShape="1">
          <a:blip r:embed="rId4" cstate="email">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5">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12290" y="6144768"/>
            <a:ext cx="836165" cy="723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89865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TextBox 8"/>
          <p:cNvSpPr txBox="1"/>
          <p:nvPr/>
        </p:nvSpPr>
        <p:spPr>
          <a:xfrm>
            <a:off x="4697004" y="3008582"/>
            <a:ext cx="184731" cy="369332"/>
          </a:xfrm>
          <a:prstGeom prst="rect">
            <a:avLst/>
          </a:prstGeom>
          <a:noFill/>
        </p:spPr>
        <p:txBody>
          <a:bodyPr wrap="none" rtlCol="0">
            <a:spAutoFit/>
          </a:bodyPr>
          <a:lstStyle/>
          <a:p>
            <a:pPr algn="ctr"/>
            <a:endParaRPr lang="en-US" b="1" i="1" dirty="0"/>
          </a:p>
        </p:txBody>
      </p:sp>
      <p:sp>
        <p:nvSpPr>
          <p:cNvPr id="3" name="TextBox 2"/>
          <p:cNvSpPr txBox="1"/>
          <p:nvPr/>
        </p:nvSpPr>
        <p:spPr>
          <a:xfrm>
            <a:off x="439329" y="400175"/>
            <a:ext cx="8515350" cy="5647700"/>
          </a:xfrm>
          <a:prstGeom prst="rect">
            <a:avLst/>
          </a:prstGeom>
          <a:noFill/>
        </p:spPr>
        <p:txBody>
          <a:bodyPr wrap="square" rtlCol="0">
            <a:spAutoFit/>
          </a:bodyPr>
          <a:lstStyle/>
          <a:p>
            <a:pPr algn="ctr"/>
            <a:r>
              <a:rPr lang="en-US" sz="3200" b="1" dirty="0">
                <a:latin typeface="Century Gothic" panose="020B0502020202020204" pitchFamily="34" charset="0"/>
              </a:rPr>
              <a:t>Some Myths and Some Truths</a:t>
            </a:r>
          </a:p>
          <a:p>
            <a:endParaRPr lang="en-US" sz="2800" dirty="0">
              <a:latin typeface="Century Gothic" panose="020B0502020202020204" pitchFamily="34" charset="0"/>
            </a:endParaRPr>
          </a:p>
          <a:p>
            <a:pPr>
              <a:spcBef>
                <a:spcPts val="450"/>
              </a:spcBef>
            </a:pPr>
            <a:r>
              <a:rPr lang="en-US" sz="2800" dirty="0">
                <a:latin typeface="Century Gothic" panose="020B0502020202020204" pitchFamily="34" charset="0"/>
              </a:rPr>
              <a:t>The Myth:  </a:t>
            </a:r>
            <a:r>
              <a:rPr lang="en-US" sz="2800" i="1" dirty="0">
                <a:latin typeface="Century Gothic" panose="020B0502020202020204" pitchFamily="34" charset="0"/>
              </a:rPr>
              <a:t>“Technical writing is boring.”</a:t>
            </a:r>
          </a:p>
          <a:p>
            <a:pPr marL="342900" indent="-342900">
              <a:spcBef>
                <a:spcPts val="450"/>
              </a:spcBef>
              <a:buFont typeface="Arial" panose="020B0604020202020204" pitchFamily="34" charset="0"/>
              <a:buChar char="•"/>
            </a:pPr>
            <a:endParaRPr lang="en-US" sz="2800" dirty="0">
              <a:latin typeface="Century Gothic" panose="020B0502020202020204" pitchFamily="34" charset="0"/>
            </a:endParaRPr>
          </a:p>
          <a:p>
            <a:pPr>
              <a:spcBef>
                <a:spcPts val="450"/>
              </a:spcBef>
            </a:pPr>
            <a:r>
              <a:rPr lang="en-US" sz="2800" dirty="0">
                <a:latin typeface="Century Gothic" panose="020B0502020202020204" pitchFamily="34" charset="0"/>
              </a:rPr>
              <a:t>The Truth:  Technical writing </a:t>
            </a:r>
            <a:r>
              <a:rPr lang="en-US" sz="2800" b="1" u="sng" dirty="0">
                <a:latin typeface="Century Gothic" panose="020B0502020202020204" pitchFamily="34" charset="0"/>
              </a:rPr>
              <a:t>is</a:t>
            </a:r>
            <a:r>
              <a:rPr lang="en-US" sz="2800" dirty="0">
                <a:latin typeface="Century Gothic" panose="020B0502020202020204" pitchFamily="34" charset="0"/>
              </a:rPr>
              <a:t> boring.  Unlike creative writing, there is no plot, no emotion, no evocative language, no surprise ending, and no entertainment value.</a:t>
            </a:r>
          </a:p>
          <a:p>
            <a:pPr marL="342900" indent="-342900">
              <a:spcBef>
                <a:spcPts val="450"/>
              </a:spcBef>
              <a:buFont typeface="Arial" panose="020B0604020202020204" pitchFamily="34" charset="0"/>
              <a:buChar char="•"/>
            </a:pPr>
            <a:endParaRPr lang="en-US" sz="2250" dirty="0"/>
          </a:p>
          <a:p>
            <a:pPr marL="342900" indent="-342900">
              <a:spcBef>
                <a:spcPts val="450"/>
              </a:spcBef>
              <a:buFont typeface="Arial" panose="020B0604020202020204" pitchFamily="34" charset="0"/>
              <a:buChar char="•"/>
            </a:pPr>
            <a:endParaRPr lang="en-US" sz="2250" dirty="0"/>
          </a:p>
          <a:p>
            <a:pPr marL="342900" indent="-342900">
              <a:spcBef>
                <a:spcPts val="450"/>
              </a:spcBef>
              <a:buFont typeface="Arial" panose="020B0604020202020204" pitchFamily="34" charset="0"/>
              <a:buChar char="•"/>
            </a:pPr>
            <a:endParaRPr lang="en-US" sz="2100" dirty="0"/>
          </a:p>
          <a:p>
            <a:endParaRPr lang="en-US" sz="2100" dirty="0"/>
          </a:p>
          <a:p>
            <a:endParaRPr lang="en-US" sz="2100" dirty="0"/>
          </a:p>
        </p:txBody>
      </p:sp>
      <p:sp>
        <p:nvSpPr>
          <p:cNvPr id="17" name="TextBox 16"/>
          <p:cNvSpPr txBox="1"/>
          <p:nvPr/>
        </p:nvSpPr>
        <p:spPr>
          <a:xfrm>
            <a:off x="5181412" y="6457651"/>
            <a:ext cx="3880293" cy="300082"/>
          </a:xfrm>
          <a:prstGeom prst="rect">
            <a:avLst/>
          </a:prstGeom>
          <a:noFill/>
        </p:spPr>
        <p:txBody>
          <a:bodyPr wrap="none" rtlCol="0">
            <a:spAutoFit/>
          </a:bodyPr>
          <a:lstStyle/>
          <a:p>
            <a:pPr algn="r"/>
            <a:r>
              <a:rPr lang="en-US" sz="1350" b="1" dirty="0">
                <a:solidFill>
                  <a:schemeClr val="tx2">
                    <a:lumMod val="75000"/>
                  </a:schemeClr>
                </a:solidFill>
              </a:rPr>
              <a:t>ENGR 3080, Technical Communication for Engineers</a:t>
            </a:r>
          </a:p>
        </p:txBody>
      </p:sp>
      <p:pic>
        <p:nvPicPr>
          <p:cNvPr id="6" name="Picture 8"/>
          <p:cNvPicPr>
            <a:picLocks noChangeAspect="1" noChangeArrowheads="1"/>
          </p:cNvPicPr>
          <p:nvPr/>
        </p:nvPicPr>
        <p:blipFill rotWithShape="1">
          <a:blip r:embed="rId3" cstate="email">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18361" y="5983871"/>
            <a:ext cx="962333" cy="832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67591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entury Gothic" panose="020B0502020202020204" pitchFamily="34" charset="0"/>
              </a:rPr>
              <a:t>What is a Professional?</a:t>
            </a:r>
            <a:endParaRPr lang="en-US" dirty="0">
              <a:latin typeface="Century Gothic" panose="020B0502020202020204" pitchFamily="34" charset="0"/>
            </a:endParaRPr>
          </a:p>
        </p:txBody>
      </p:sp>
      <p:sp>
        <p:nvSpPr>
          <p:cNvPr id="3" name="Content Placeholder 2"/>
          <p:cNvSpPr>
            <a:spLocks noGrp="1"/>
          </p:cNvSpPr>
          <p:nvPr>
            <p:ph idx="1"/>
          </p:nvPr>
        </p:nvSpPr>
        <p:spPr/>
        <p:txBody>
          <a:bodyPr/>
          <a:lstStyle/>
          <a:p>
            <a:r>
              <a:rPr lang="en-US" dirty="0" smtClean="0"/>
              <a:t>ENGR 3080 students are in the Professional Program in the College of Engineering.</a:t>
            </a:r>
          </a:p>
          <a:p>
            <a:r>
              <a:rPr lang="en-US" dirty="0" smtClean="0"/>
              <a:t>Now is time to start practicing being professional in your emails, networking, and interactions.</a:t>
            </a:r>
            <a:endParaRPr lang="en-US" dirty="0"/>
          </a:p>
        </p:txBody>
      </p:sp>
      <p:pic>
        <p:nvPicPr>
          <p:cNvPr id="4" name="Picture 8"/>
          <p:cNvPicPr>
            <a:picLocks noChangeAspect="1" noChangeArrowheads="1"/>
          </p:cNvPicPr>
          <p:nvPr/>
        </p:nvPicPr>
        <p:blipFill rotWithShape="1">
          <a:blip r:embed="rId2" cstate="email">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3">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5960150"/>
            <a:ext cx="962333" cy="832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53484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p:cNvSpPr/>
          <p:nvPr/>
        </p:nvSpPr>
        <p:spPr>
          <a:xfrm>
            <a:off x="339488" y="139038"/>
            <a:ext cx="8458200" cy="7925246"/>
          </a:xfrm>
          <a:prstGeom prst="rect">
            <a:avLst/>
          </a:prstGeom>
        </p:spPr>
        <p:txBody>
          <a:bodyPr wrap="square">
            <a:spAutoFit/>
          </a:bodyPr>
          <a:lstStyle/>
          <a:p>
            <a:pPr algn="ctr"/>
            <a:r>
              <a:rPr lang="en-US" sz="4000" b="1" dirty="0">
                <a:latin typeface="Century Gothic" panose="020B0502020202020204" pitchFamily="34" charset="0"/>
              </a:rPr>
              <a:t>Email</a:t>
            </a:r>
          </a:p>
          <a:p>
            <a:pPr marL="257175" indent="-257175">
              <a:buFont typeface="Arial" panose="020B0604020202020204" pitchFamily="34" charset="0"/>
              <a:buChar char="•"/>
            </a:pPr>
            <a:endParaRPr lang="en-US" sz="2100" dirty="0"/>
          </a:p>
          <a:p>
            <a:pPr marL="257175" indent="-257175">
              <a:buFont typeface="Arial" panose="020B0604020202020204" pitchFamily="34" charset="0"/>
              <a:buChar char="•"/>
            </a:pPr>
            <a:r>
              <a:rPr lang="en-US" sz="3200" dirty="0">
                <a:latin typeface="Century Gothic" panose="020B0502020202020204" pitchFamily="34" charset="0"/>
              </a:rPr>
              <a:t>Should only be used for company business when on company time</a:t>
            </a:r>
          </a:p>
          <a:p>
            <a:pPr marL="257175" indent="-257175">
              <a:buFont typeface="Arial" panose="020B0604020202020204" pitchFamily="34" charset="0"/>
              <a:buChar char="•"/>
            </a:pPr>
            <a:r>
              <a:rPr lang="en-US" sz="3200" dirty="0">
                <a:latin typeface="Century Gothic" panose="020B0502020202020204" pitchFamily="34" charset="0"/>
              </a:rPr>
              <a:t>Requires thought and careful editing</a:t>
            </a:r>
          </a:p>
          <a:p>
            <a:pPr marL="257175" indent="-257175">
              <a:buFont typeface="Arial" panose="020B0604020202020204" pitchFamily="34" charset="0"/>
              <a:buChar char="•"/>
            </a:pPr>
            <a:r>
              <a:rPr lang="en-US" sz="3200" dirty="0">
                <a:latin typeface="Century Gothic" panose="020B0502020202020204" pitchFamily="34" charset="0"/>
              </a:rPr>
              <a:t>Is not private</a:t>
            </a:r>
          </a:p>
          <a:p>
            <a:pPr marL="257175" indent="-257175">
              <a:buFont typeface="Arial" panose="020B0604020202020204" pitchFamily="34" charset="0"/>
              <a:buChar char="•"/>
            </a:pPr>
            <a:r>
              <a:rPr lang="en-US" sz="3200" dirty="0">
                <a:latin typeface="Century Gothic" panose="020B0502020202020204" pitchFamily="34" charset="0"/>
              </a:rPr>
              <a:t>Often replaces verbal conversations—even when it </a:t>
            </a:r>
            <a:r>
              <a:rPr lang="en-US" sz="3200" dirty="0" smtClean="0">
                <a:latin typeface="Century Gothic" panose="020B0502020202020204" pitchFamily="34" charset="0"/>
              </a:rPr>
              <a:t>should not</a:t>
            </a:r>
            <a:endParaRPr lang="en-US" sz="3200" dirty="0">
              <a:latin typeface="Century Gothic" panose="020B0502020202020204" pitchFamily="34" charset="0"/>
            </a:endParaRPr>
          </a:p>
          <a:p>
            <a:pPr marL="257175" indent="-257175">
              <a:buFont typeface="Arial" panose="020B0604020202020204" pitchFamily="34" charset="0"/>
              <a:buChar char="•"/>
            </a:pPr>
            <a:r>
              <a:rPr lang="en-US" sz="3200" dirty="0" smtClean="0">
                <a:latin typeface="Century Gothic" panose="020B0502020202020204" pitchFamily="34" charset="0"/>
              </a:rPr>
              <a:t>Should not </a:t>
            </a:r>
            <a:r>
              <a:rPr lang="en-US" sz="3200" dirty="0">
                <a:latin typeface="Century Gothic" panose="020B0502020202020204" pitchFamily="34" charset="0"/>
              </a:rPr>
              <a:t>be sent in the “heat of the moment”</a:t>
            </a:r>
          </a:p>
          <a:p>
            <a:pPr marL="257175" indent="-257175">
              <a:buFont typeface="Arial" panose="020B0604020202020204" pitchFamily="34" charset="0"/>
              <a:buChar char="•"/>
            </a:pPr>
            <a:r>
              <a:rPr lang="en-US" sz="3200" dirty="0">
                <a:latin typeface="Century Gothic" panose="020B0502020202020204" pitchFamily="34" charset="0"/>
              </a:rPr>
              <a:t>An email is not the same as text; </a:t>
            </a:r>
            <a:r>
              <a:rPr lang="en-US" sz="3200" dirty="0" smtClean="0">
                <a:latin typeface="Century Gothic" panose="020B0502020202020204" pitchFamily="34" charset="0"/>
              </a:rPr>
              <a:t>do not </a:t>
            </a:r>
            <a:r>
              <a:rPr lang="en-US" sz="3200" dirty="0">
                <a:latin typeface="Century Gothic" panose="020B0502020202020204" pitchFamily="34" charset="0"/>
              </a:rPr>
              <a:t>use text-style language.</a:t>
            </a:r>
          </a:p>
          <a:p>
            <a:pPr marL="257175" indent="-257175">
              <a:buFont typeface="Arial" panose="020B0604020202020204" pitchFamily="34" charset="0"/>
              <a:buChar char="•"/>
            </a:pPr>
            <a:endParaRPr lang="en-US" sz="3200" dirty="0">
              <a:latin typeface="Century Gothic" panose="020B0502020202020204" pitchFamily="34" charset="0"/>
            </a:endParaRPr>
          </a:p>
          <a:p>
            <a:pPr marL="257175" indent="-257175">
              <a:buFont typeface="Arial" panose="020B0604020202020204" pitchFamily="34" charset="0"/>
              <a:buChar char="•"/>
            </a:pPr>
            <a:endParaRPr lang="en-US" sz="3200" dirty="0">
              <a:latin typeface="Century Gothic" panose="020B0502020202020204" pitchFamily="34" charset="0"/>
            </a:endParaRPr>
          </a:p>
          <a:p>
            <a:pPr marL="257175" indent="-257175">
              <a:buFont typeface="Arial" panose="020B0604020202020204" pitchFamily="34" charset="0"/>
              <a:buChar char="•"/>
            </a:pPr>
            <a:endParaRPr lang="en-US" sz="3200" dirty="0">
              <a:latin typeface="Century Gothic" panose="020B0502020202020204" pitchFamily="34" charset="0"/>
            </a:endParaRPr>
          </a:p>
          <a:p>
            <a:pPr marL="257175" indent="-257175">
              <a:buFont typeface="Arial" panose="020B0604020202020204" pitchFamily="34" charset="0"/>
              <a:buChar char="•"/>
            </a:pPr>
            <a:endParaRPr lang="en-US" sz="3200" dirty="0">
              <a:latin typeface="Century Gothic" panose="020B0502020202020204" pitchFamily="34" charset="0"/>
            </a:endParaRPr>
          </a:p>
        </p:txBody>
      </p:sp>
      <p:sp>
        <p:nvSpPr>
          <p:cNvPr id="4" name="TextBox 3"/>
          <p:cNvSpPr txBox="1"/>
          <p:nvPr/>
        </p:nvSpPr>
        <p:spPr>
          <a:xfrm>
            <a:off x="5800298" y="6360567"/>
            <a:ext cx="2729553" cy="242374"/>
          </a:xfrm>
          <a:prstGeom prst="rect">
            <a:avLst/>
          </a:prstGeom>
          <a:noFill/>
        </p:spPr>
        <p:txBody>
          <a:bodyPr wrap="square" rtlCol="0">
            <a:spAutoFit/>
          </a:bodyPr>
          <a:lstStyle/>
          <a:p>
            <a:pPr algn="r"/>
            <a:r>
              <a:rPr lang="en-US" sz="975" b="1" dirty="0">
                <a:solidFill>
                  <a:srgbClr val="EBEBEB">
                    <a:lumMod val="75000"/>
                  </a:srgbClr>
                </a:solidFill>
              </a:rPr>
              <a:t>Technical Communication for </a:t>
            </a:r>
            <a:r>
              <a:rPr lang="en-US" sz="975" b="1" dirty="0" smtClean="0">
                <a:solidFill>
                  <a:srgbClr val="EBEBEB">
                    <a:lumMod val="75000"/>
                  </a:srgbClr>
                </a:solidFill>
              </a:rPr>
              <a:t>Engineers</a:t>
            </a:r>
            <a:endParaRPr lang="en-US" sz="975" b="1" dirty="0">
              <a:solidFill>
                <a:srgbClr val="EBEBEB">
                  <a:lumMod val="75000"/>
                </a:srgbClr>
              </a:solidFill>
            </a:endParaRPr>
          </a:p>
        </p:txBody>
      </p:sp>
      <p:pic>
        <p:nvPicPr>
          <p:cNvPr id="5" name="Picture 8"/>
          <p:cNvPicPr>
            <a:picLocks noChangeAspect="1" noChangeArrowheads="1"/>
          </p:cNvPicPr>
          <p:nvPr/>
        </p:nvPicPr>
        <p:blipFill rotWithShape="1">
          <a:blip r:embed="rId3" cstate="email">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151872" y="6016379"/>
            <a:ext cx="982720" cy="849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4511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p:cNvSpPr/>
          <p:nvPr/>
        </p:nvSpPr>
        <p:spPr>
          <a:xfrm>
            <a:off x="702860" y="384697"/>
            <a:ext cx="8004412" cy="6578724"/>
          </a:xfrm>
          <a:prstGeom prst="rect">
            <a:avLst/>
          </a:prstGeom>
        </p:spPr>
        <p:txBody>
          <a:bodyPr wrap="square">
            <a:spAutoFit/>
          </a:bodyPr>
          <a:lstStyle/>
          <a:p>
            <a:pPr algn="ctr"/>
            <a:r>
              <a:rPr lang="en-US" sz="4000" b="1" dirty="0">
                <a:latin typeface="Century Gothic" panose="020B0502020202020204" pitchFamily="34" charset="0"/>
              </a:rPr>
              <a:t>Email Format</a:t>
            </a:r>
          </a:p>
          <a:p>
            <a:pPr marL="257175" indent="-257175">
              <a:buFont typeface="Arial" panose="020B0604020202020204" pitchFamily="34" charset="0"/>
              <a:buChar char="•"/>
            </a:pPr>
            <a:endParaRPr lang="en-US" sz="4000" dirty="0">
              <a:latin typeface="Century Gothic" panose="020B0502020202020204" pitchFamily="34" charset="0"/>
            </a:endParaRPr>
          </a:p>
          <a:p>
            <a:pPr marL="257175" indent="-257175">
              <a:buFont typeface="Arial" panose="020B0604020202020204" pitchFamily="34" charset="0"/>
              <a:buChar char="•"/>
            </a:pPr>
            <a:r>
              <a:rPr lang="en-US" sz="2800" dirty="0">
                <a:latin typeface="Century Gothic" panose="020B0502020202020204" pitchFamily="34" charset="0"/>
              </a:rPr>
              <a:t>Open with a greeting (Dear); if the person is familiar, the greeting can be </a:t>
            </a:r>
            <a:r>
              <a:rPr lang="en-US" sz="2800" dirty="0" smtClean="0">
                <a:latin typeface="Century Gothic" panose="020B0502020202020204" pitchFamily="34" charset="0"/>
              </a:rPr>
              <a:t>omitted</a:t>
            </a:r>
          </a:p>
          <a:p>
            <a:pPr marL="257175" indent="-257175">
              <a:buFont typeface="Arial" panose="020B0604020202020204" pitchFamily="34" charset="0"/>
              <a:buChar char="•"/>
            </a:pPr>
            <a:r>
              <a:rPr lang="en-US" sz="2800" dirty="0" smtClean="0">
                <a:latin typeface="Century Gothic" panose="020B0502020202020204" pitchFamily="34" charset="0"/>
              </a:rPr>
              <a:t>Never start a professional email with “hey.”</a:t>
            </a:r>
            <a:endParaRPr lang="en-US" sz="2800" dirty="0">
              <a:latin typeface="Century Gothic" panose="020B0502020202020204" pitchFamily="34" charset="0"/>
            </a:endParaRPr>
          </a:p>
          <a:p>
            <a:pPr marL="257175" indent="-257175">
              <a:spcBef>
                <a:spcPts val="900"/>
              </a:spcBef>
              <a:buFont typeface="Arial" panose="020B0604020202020204" pitchFamily="34" charset="0"/>
              <a:buChar char="•"/>
            </a:pPr>
            <a:r>
              <a:rPr lang="en-US" sz="2800" dirty="0">
                <a:latin typeface="Century Gothic" panose="020B0502020202020204" pitchFamily="34" charset="0"/>
              </a:rPr>
              <a:t>Write the message body in complete sentences </a:t>
            </a:r>
          </a:p>
          <a:p>
            <a:pPr marL="257175" indent="-257175">
              <a:spcBef>
                <a:spcPts val="900"/>
              </a:spcBef>
              <a:buFont typeface="Arial" panose="020B0604020202020204" pitchFamily="34" charset="0"/>
              <a:buChar char="•"/>
            </a:pPr>
            <a:r>
              <a:rPr lang="en-US" sz="2800" dirty="0">
                <a:latin typeface="Century Gothic" panose="020B0502020202020204" pitchFamily="34" charset="0"/>
              </a:rPr>
              <a:t>Include a closing (Thank you, Sincerely, Best) </a:t>
            </a:r>
          </a:p>
          <a:p>
            <a:pPr marL="257175" indent="-257175">
              <a:spcBef>
                <a:spcPts val="900"/>
              </a:spcBef>
              <a:buFont typeface="Arial" panose="020B0604020202020204" pitchFamily="34" charset="0"/>
              <a:buChar char="•"/>
            </a:pPr>
            <a:r>
              <a:rPr lang="en-US" sz="2800" dirty="0">
                <a:latin typeface="Century Gothic" panose="020B0502020202020204" pitchFamily="34" charset="0"/>
              </a:rPr>
              <a:t>Add a signature block (your name, title, and complete contact info)</a:t>
            </a:r>
          </a:p>
          <a:p>
            <a:pPr marL="257175" indent="-257175">
              <a:buFont typeface="Arial" panose="020B0604020202020204" pitchFamily="34" charset="0"/>
              <a:buChar char="•"/>
            </a:pPr>
            <a:endParaRPr lang="en-US" sz="2800" dirty="0"/>
          </a:p>
          <a:p>
            <a:pPr marL="257175" indent="-257175">
              <a:buFont typeface="Arial" panose="020B0604020202020204" pitchFamily="34" charset="0"/>
              <a:buChar char="•"/>
            </a:pPr>
            <a:endParaRPr lang="en-US" sz="2100" dirty="0"/>
          </a:p>
          <a:p>
            <a:pPr marL="257175" indent="-257175">
              <a:buFont typeface="Arial" panose="020B0604020202020204" pitchFamily="34" charset="0"/>
              <a:buChar char="•"/>
            </a:pPr>
            <a:endParaRPr lang="en-US" dirty="0"/>
          </a:p>
        </p:txBody>
      </p:sp>
      <p:sp>
        <p:nvSpPr>
          <p:cNvPr id="4" name="TextBox 3"/>
          <p:cNvSpPr txBox="1"/>
          <p:nvPr/>
        </p:nvSpPr>
        <p:spPr>
          <a:xfrm>
            <a:off x="6370419" y="6212662"/>
            <a:ext cx="2241319" cy="242374"/>
          </a:xfrm>
          <a:prstGeom prst="rect">
            <a:avLst/>
          </a:prstGeom>
          <a:noFill/>
        </p:spPr>
        <p:txBody>
          <a:bodyPr wrap="none" rtlCol="0">
            <a:spAutoFit/>
          </a:bodyPr>
          <a:lstStyle/>
          <a:p>
            <a:pPr algn="r"/>
            <a:r>
              <a:rPr lang="en-US" sz="975" b="1" dirty="0">
                <a:solidFill>
                  <a:srgbClr val="EBEBEB">
                    <a:lumMod val="75000"/>
                  </a:srgbClr>
                </a:solidFill>
              </a:rPr>
              <a:t>Technical Communication for Engineers</a:t>
            </a:r>
          </a:p>
        </p:txBody>
      </p:sp>
      <p:pic>
        <p:nvPicPr>
          <p:cNvPr id="5" name="Picture 8"/>
          <p:cNvPicPr>
            <a:picLocks noChangeAspect="1" noChangeArrowheads="1"/>
          </p:cNvPicPr>
          <p:nvPr/>
        </p:nvPicPr>
        <p:blipFill rotWithShape="1">
          <a:blip r:embed="rId3" cstate="email">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106623" y="5908951"/>
            <a:ext cx="982720" cy="849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11831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p:cNvSpPr/>
          <p:nvPr/>
        </p:nvSpPr>
        <p:spPr>
          <a:xfrm>
            <a:off x="1314450" y="177123"/>
            <a:ext cx="6629400" cy="707886"/>
          </a:xfrm>
          <a:prstGeom prst="rect">
            <a:avLst/>
          </a:prstGeom>
        </p:spPr>
        <p:txBody>
          <a:bodyPr wrap="square">
            <a:spAutoFit/>
          </a:bodyPr>
          <a:lstStyle/>
          <a:p>
            <a:pPr algn="ctr"/>
            <a:r>
              <a:rPr lang="en-US" sz="4000" b="1" dirty="0">
                <a:latin typeface="Century Gothic" panose="020B0502020202020204" pitchFamily="34" charset="0"/>
              </a:rPr>
              <a:t>Not Appropriate</a:t>
            </a:r>
            <a:endParaRPr lang="en-US" sz="4000" dirty="0">
              <a:latin typeface="Century Gothic" panose="020B0502020202020204" pitchFamily="34" charset="0"/>
            </a:endParaRPr>
          </a:p>
        </p:txBody>
      </p:sp>
      <p:sp>
        <p:nvSpPr>
          <p:cNvPr id="5" name="TextBox 4"/>
          <p:cNvSpPr txBox="1"/>
          <p:nvPr/>
        </p:nvSpPr>
        <p:spPr>
          <a:xfrm>
            <a:off x="1314450" y="1295539"/>
            <a:ext cx="6000749" cy="4608954"/>
          </a:xfrm>
          <a:prstGeom prst="rect">
            <a:avLst/>
          </a:prstGeom>
          <a:noFill/>
        </p:spPr>
        <p:txBody>
          <a:bodyPr wrap="square" rtlCol="0">
            <a:spAutoFit/>
          </a:bodyPr>
          <a:lstStyle/>
          <a:p>
            <a:r>
              <a:rPr lang="en-US" sz="2800" dirty="0" smtClean="0">
                <a:latin typeface="Century Gothic" panose="020B0502020202020204" pitchFamily="34" charset="0"/>
                <a:cs typeface="Times New Roman" panose="02020603050405020304" pitchFamily="18" charset="0"/>
              </a:rPr>
              <a:t>hey</a:t>
            </a:r>
            <a:endParaRPr lang="en-US" sz="2800" dirty="0">
              <a:latin typeface="Century Gothic" panose="020B0502020202020204" pitchFamily="34" charset="0"/>
              <a:cs typeface="Times New Roman" panose="02020603050405020304" pitchFamily="18" charset="0"/>
            </a:endParaRPr>
          </a:p>
          <a:p>
            <a:r>
              <a:rPr lang="en-US" sz="2800" dirty="0">
                <a:latin typeface="Century Gothic" panose="020B0502020202020204" pitchFamily="34" charset="0"/>
                <a:cs typeface="Times New Roman" panose="02020603050405020304" pitchFamily="18" charset="0"/>
              </a:rPr>
              <a:t>i</a:t>
            </a:r>
            <a:r>
              <a:rPr lang="en-US" sz="2800" dirty="0" smtClean="0">
                <a:latin typeface="Century Gothic" panose="020B0502020202020204" pitchFamily="34" charset="0"/>
                <a:cs typeface="Times New Roman" panose="02020603050405020304" pitchFamily="18" charset="0"/>
              </a:rPr>
              <a:t> woke </a:t>
            </a:r>
            <a:r>
              <a:rPr lang="en-US" sz="2800" dirty="0">
                <a:latin typeface="Century Gothic" panose="020B0502020202020204" pitchFamily="34" charset="0"/>
                <a:cs typeface="Times New Roman" panose="02020603050405020304" pitchFamily="18" charset="0"/>
              </a:rPr>
              <a:t>up with the scratchy flu-y </a:t>
            </a:r>
            <a:r>
              <a:rPr lang="en-US" sz="2800" dirty="0" smtClean="0">
                <a:latin typeface="Century Gothic" panose="020B0502020202020204" pitchFamily="34" charset="0"/>
                <a:cs typeface="Times New Roman" panose="02020603050405020304" pitchFamily="18" charset="0"/>
              </a:rPr>
              <a:t>stuff </a:t>
            </a:r>
            <a:r>
              <a:rPr lang="en-US" sz="2800" dirty="0">
                <a:latin typeface="Century Gothic" panose="020B0502020202020204" pitchFamily="34" charset="0"/>
                <a:cs typeface="Times New Roman" panose="02020603050405020304" pitchFamily="18" charset="0"/>
              </a:rPr>
              <a:t>that is </a:t>
            </a:r>
            <a:r>
              <a:rPr lang="en-US" sz="2800" dirty="0" smtClean="0">
                <a:latin typeface="Century Gothic" panose="020B0502020202020204" pitchFamily="34" charset="0"/>
                <a:cs typeface="Times New Roman" panose="02020603050405020304" pitchFamily="18" charset="0"/>
              </a:rPr>
              <a:t>going </a:t>
            </a:r>
            <a:r>
              <a:rPr lang="en-US" sz="2800" dirty="0">
                <a:latin typeface="Century Gothic" panose="020B0502020202020204" pitchFamily="34" charset="0"/>
                <a:cs typeface="Times New Roman" panose="02020603050405020304" pitchFamily="18" charset="0"/>
              </a:rPr>
              <a:t>around. p</a:t>
            </a:r>
            <a:r>
              <a:rPr lang="en-US" sz="2800" dirty="0" smtClean="0">
                <a:latin typeface="Century Gothic" panose="020B0502020202020204" pitchFamily="34" charset="0"/>
                <a:cs typeface="Times New Roman" panose="02020603050405020304" pitchFamily="18" charset="0"/>
              </a:rPr>
              <a:t>robs shouldn’t share this. did i miss anything important. can </a:t>
            </a:r>
            <a:r>
              <a:rPr lang="en-US" sz="2800" dirty="0">
                <a:latin typeface="Century Gothic" panose="020B0502020202020204" pitchFamily="34" charset="0"/>
                <a:cs typeface="Times New Roman" panose="02020603050405020304" pitchFamily="18" charset="0"/>
              </a:rPr>
              <a:t>i</a:t>
            </a:r>
            <a:r>
              <a:rPr lang="en-US" sz="2800" dirty="0" smtClean="0">
                <a:latin typeface="Century Gothic" panose="020B0502020202020204" pitchFamily="34" charset="0"/>
                <a:cs typeface="Times New Roman" panose="02020603050405020304" pitchFamily="18" charset="0"/>
              </a:rPr>
              <a:t> do any extra credit to make up for my absence..   Sorry if there are any </a:t>
            </a:r>
            <a:r>
              <a:rPr lang="en-US" sz="2800" dirty="0">
                <a:latin typeface="Century Gothic" panose="020B0502020202020204" pitchFamily="34" charset="0"/>
                <a:cs typeface="Times New Roman" panose="02020603050405020304" pitchFamily="18" charset="0"/>
              </a:rPr>
              <a:t>typos in this message (LOL).</a:t>
            </a:r>
          </a:p>
          <a:p>
            <a:endParaRPr lang="en-US" sz="2800" dirty="0">
              <a:latin typeface="Century Gothic" panose="020B0502020202020204" pitchFamily="34" charset="0"/>
              <a:cs typeface="Times New Roman" panose="02020603050405020304" pitchFamily="18" charset="0"/>
            </a:endParaRPr>
          </a:p>
          <a:p>
            <a:endParaRPr lang="en-US" sz="2800" dirty="0">
              <a:latin typeface="Century Gothic" panose="020B0502020202020204" pitchFamily="34" charset="0"/>
              <a:cs typeface="Times New Roman" panose="02020603050405020304" pitchFamily="18" charset="0"/>
            </a:endParaRPr>
          </a:p>
          <a:p>
            <a:endParaRPr lang="en-US" sz="135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6343650" y="6315023"/>
            <a:ext cx="2241319" cy="242374"/>
          </a:xfrm>
          <a:prstGeom prst="rect">
            <a:avLst/>
          </a:prstGeom>
          <a:noFill/>
        </p:spPr>
        <p:txBody>
          <a:bodyPr wrap="none" rtlCol="0">
            <a:spAutoFit/>
          </a:bodyPr>
          <a:lstStyle/>
          <a:p>
            <a:pPr algn="r"/>
            <a:r>
              <a:rPr lang="en-US" sz="975" b="1" dirty="0">
                <a:solidFill>
                  <a:srgbClr val="EBEBEB">
                    <a:lumMod val="75000"/>
                  </a:srgbClr>
                </a:solidFill>
              </a:rPr>
              <a:t>Technical Communication for Engineers</a:t>
            </a:r>
          </a:p>
        </p:txBody>
      </p:sp>
      <p:pic>
        <p:nvPicPr>
          <p:cNvPr id="9" name="Picture 8"/>
          <p:cNvPicPr>
            <a:picLocks noChangeAspect="1" noChangeArrowheads="1"/>
          </p:cNvPicPr>
          <p:nvPr/>
        </p:nvPicPr>
        <p:blipFill rotWithShape="1">
          <a:blip r:embed="rId3" cstate="email">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5993296"/>
            <a:ext cx="982720" cy="849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85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Rectangle 1"/>
          <p:cNvSpPr/>
          <p:nvPr/>
        </p:nvSpPr>
        <p:spPr>
          <a:xfrm>
            <a:off x="300761" y="367654"/>
            <a:ext cx="8404627" cy="6001643"/>
          </a:xfrm>
          <a:prstGeom prst="rect">
            <a:avLst/>
          </a:prstGeom>
        </p:spPr>
        <p:txBody>
          <a:bodyPr wrap="square">
            <a:spAutoFit/>
          </a:bodyPr>
          <a:lstStyle/>
          <a:p>
            <a:pPr algn="ctr"/>
            <a:r>
              <a:rPr lang="en-US" sz="3600" b="1" dirty="0">
                <a:latin typeface="Century Gothic" panose="020B0502020202020204" pitchFamily="34" charset="0"/>
              </a:rPr>
              <a:t>A Dose of the Real </a:t>
            </a:r>
            <a:r>
              <a:rPr lang="en-US" sz="3600" b="1" dirty="0" smtClean="0">
                <a:latin typeface="Century Gothic" panose="020B0502020202020204" pitchFamily="34" charset="0"/>
              </a:rPr>
              <a:t>World</a:t>
            </a:r>
          </a:p>
          <a:p>
            <a:pPr algn="ctr"/>
            <a:r>
              <a:rPr lang="en-US" sz="2800" dirty="0" smtClean="0">
                <a:latin typeface="Century Gothic" panose="020B0502020202020204" pitchFamily="34" charset="0"/>
              </a:rPr>
              <a:t>Chad </a:t>
            </a:r>
            <a:r>
              <a:rPr lang="en-US" sz="2800" dirty="0" err="1" smtClean="0">
                <a:latin typeface="Century Gothic" panose="020B0502020202020204" pitchFamily="34" charset="0"/>
              </a:rPr>
              <a:t>Hymel</a:t>
            </a:r>
            <a:r>
              <a:rPr lang="en-US" sz="2800" dirty="0" smtClean="0">
                <a:latin typeface="Century Gothic" panose="020B0502020202020204" pitchFamily="34" charset="0"/>
              </a:rPr>
              <a:t> </a:t>
            </a:r>
          </a:p>
          <a:p>
            <a:pPr algn="ctr"/>
            <a:r>
              <a:rPr lang="en-US" sz="2800" dirty="0" smtClean="0">
                <a:latin typeface="Century Gothic" panose="020B0502020202020204" pitchFamily="34" charset="0"/>
              </a:rPr>
              <a:t>ASME website</a:t>
            </a:r>
            <a:endParaRPr lang="en-US" sz="2800" dirty="0">
              <a:latin typeface="Century Gothic" panose="020B0502020202020204" pitchFamily="34" charset="0"/>
            </a:endParaRPr>
          </a:p>
          <a:p>
            <a:endParaRPr lang="en-US" sz="2800" dirty="0"/>
          </a:p>
          <a:p>
            <a:r>
              <a:rPr lang="en-US" sz="2400" dirty="0" smtClean="0">
                <a:latin typeface="Century Gothic" panose="020B0502020202020204" pitchFamily="34" charset="0"/>
              </a:rPr>
              <a:t>“When </a:t>
            </a:r>
            <a:r>
              <a:rPr lang="en-US" sz="2400" dirty="0">
                <a:latin typeface="Century Gothic" panose="020B0502020202020204" pitchFamily="34" charset="0"/>
              </a:rPr>
              <a:t>I first started interviewing, I found that the interviewers were not especially interested in my technical knowledge. A few of the interviewers even told me that. They assumed that since I was graduating with a decent GPA, that I had the technical background necessary to be a successful mechanical engineer. What they wanted to know was what type of person I was. Could I communicate plainly? Could I write my thoughts in a clear and concise manner? Was I a team player? Was I a hard worker? These are the skills that make an organization's team successful</a:t>
            </a:r>
            <a:r>
              <a:rPr lang="en-US" sz="2400" dirty="0" smtClean="0">
                <a:latin typeface="Century Gothic" panose="020B0502020202020204" pitchFamily="34" charset="0"/>
              </a:rPr>
              <a:t>.”</a:t>
            </a:r>
            <a:endParaRPr lang="en-US" sz="2400" dirty="0">
              <a:latin typeface="Century Gothic" panose="020B0502020202020204" pitchFamily="34" charset="0"/>
            </a:endParaRPr>
          </a:p>
        </p:txBody>
      </p:sp>
    </p:spTree>
    <p:extLst>
      <p:ext uri="{BB962C8B-B14F-4D97-AF65-F5344CB8AC3E}">
        <p14:creationId xmlns:p14="http://schemas.microsoft.com/office/powerpoint/2010/main" val="36941839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Century Gothic" panose="020B0502020202020204" pitchFamily="34" charset="0"/>
              </a:rPr>
              <a:t>Written and Verbal Communication</a:t>
            </a:r>
            <a:endParaRPr lang="en-US" sz="3600" b="1" dirty="0">
              <a:latin typeface="Century Gothic" panose="020B0502020202020204" pitchFamily="34" charset="0"/>
            </a:endParaRPr>
          </a:p>
        </p:txBody>
      </p:sp>
      <p:sp>
        <p:nvSpPr>
          <p:cNvPr id="3" name="Content Placeholder 2"/>
          <p:cNvSpPr>
            <a:spLocks noGrp="1"/>
          </p:cNvSpPr>
          <p:nvPr>
            <p:ph sz="half" idx="1"/>
          </p:nvPr>
        </p:nvSpPr>
        <p:spPr>
          <a:xfrm>
            <a:off x="457200" y="1270078"/>
            <a:ext cx="4038600" cy="5030174"/>
          </a:xfrm>
        </p:spPr>
        <p:txBody>
          <a:bodyPr>
            <a:normAutofit fontScale="92500" lnSpcReduction="10000"/>
          </a:bodyPr>
          <a:lstStyle/>
          <a:p>
            <a:r>
              <a:rPr lang="en-US" dirty="0" smtClean="0">
                <a:latin typeface="Century Gothic" panose="020B0502020202020204" pitchFamily="34" charset="0"/>
              </a:rPr>
              <a:t>Memos</a:t>
            </a:r>
          </a:p>
          <a:p>
            <a:r>
              <a:rPr lang="en-US" dirty="0" smtClean="0">
                <a:latin typeface="Century Gothic" panose="020B0502020202020204" pitchFamily="34" charset="0"/>
              </a:rPr>
              <a:t>Emails</a:t>
            </a:r>
          </a:p>
          <a:p>
            <a:r>
              <a:rPr lang="en-US" dirty="0" smtClean="0">
                <a:latin typeface="Century Gothic" panose="020B0502020202020204" pitchFamily="34" charset="0"/>
              </a:rPr>
              <a:t>Proposals</a:t>
            </a:r>
          </a:p>
          <a:p>
            <a:r>
              <a:rPr lang="en-US" dirty="0" smtClean="0">
                <a:latin typeface="Century Gothic" panose="020B0502020202020204" pitchFamily="34" charset="0"/>
              </a:rPr>
              <a:t>Reports</a:t>
            </a:r>
          </a:p>
          <a:p>
            <a:r>
              <a:rPr lang="en-US" dirty="0" smtClean="0">
                <a:latin typeface="Century Gothic" panose="020B0502020202020204" pitchFamily="34" charset="0"/>
              </a:rPr>
              <a:t>Site visits</a:t>
            </a:r>
          </a:p>
          <a:p>
            <a:r>
              <a:rPr lang="en-US" dirty="0" smtClean="0">
                <a:latin typeface="Century Gothic" panose="020B0502020202020204" pitchFamily="34" charset="0"/>
              </a:rPr>
              <a:t>Bug reports</a:t>
            </a:r>
          </a:p>
          <a:p>
            <a:r>
              <a:rPr lang="en-US" dirty="0" smtClean="0">
                <a:latin typeface="Century Gothic" panose="020B0502020202020204" pitchFamily="34" charset="0"/>
              </a:rPr>
              <a:t>Progress reports</a:t>
            </a:r>
          </a:p>
          <a:p>
            <a:r>
              <a:rPr lang="en-US" dirty="0" smtClean="0">
                <a:latin typeface="Century Gothic" panose="020B0502020202020204" pitchFamily="34" charset="0"/>
              </a:rPr>
              <a:t>Letters</a:t>
            </a:r>
          </a:p>
          <a:p>
            <a:r>
              <a:rPr lang="en-US" dirty="0" smtClean="0">
                <a:latin typeface="Century Gothic" panose="020B0502020202020204" pitchFamily="34" charset="0"/>
              </a:rPr>
              <a:t>Journal articles</a:t>
            </a:r>
          </a:p>
          <a:p>
            <a:r>
              <a:rPr lang="en-US" dirty="0" smtClean="0">
                <a:latin typeface="Century Gothic" panose="020B0502020202020204" pitchFamily="34" charset="0"/>
              </a:rPr>
              <a:t>Conference posters</a:t>
            </a:r>
          </a:p>
          <a:p>
            <a:r>
              <a:rPr lang="en-US" dirty="0" smtClean="0">
                <a:latin typeface="Century Gothic" panose="020B0502020202020204" pitchFamily="34" charset="0"/>
              </a:rPr>
              <a:t>Resumes</a:t>
            </a:r>
          </a:p>
          <a:p>
            <a:endParaRPr lang="en-US" dirty="0" smtClean="0"/>
          </a:p>
        </p:txBody>
      </p:sp>
      <p:sp>
        <p:nvSpPr>
          <p:cNvPr id="4" name="Content Placeholder 3"/>
          <p:cNvSpPr>
            <a:spLocks noGrp="1"/>
          </p:cNvSpPr>
          <p:nvPr>
            <p:ph sz="half" idx="2"/>
          </p:nvPr>
        </p:nvSpPr>
        <p:spPr/>
        <p:txBody>
          <a:bodyPr>
            <a:normAutofit fontScale="92500" lnSpcReduction="10000"/>
          </a:bodyPr>
          <a:lstStyle/>
          <a:p>
            <a:r>
              <a:rPr lang="en-US" dirty="0" smtClean="0">
                <a:latin typeface="Century Gothic" panose="020B0502020202020204" pitchFamily="34" charset="0"/>
              </a:rPr>
              <a:t>Presentations</a:t>
            </a:r>
          </a:p>
          <a:p>
            <a:r>
              <a:rPr lang="en-US" dirty="0" smtClean="0">
                <a:latin typeface="Century Gothic" panose="020B0502020202020204" pitchFamily="34" charset="0"/>
              </a:rPr>
              <a:t>Job interviews</a:t>
            </a:r>
          </a:p>
          <a:p>
            <a:r>
              <a:rPr lang="en-US" dirty="0" smtClean="0">
                <a:latin typeface="Century Gothic" panose="020B0502020202020204" pitchFamily="34" charset="0"/>
              </a:rPr>
              <a:t>Phone calls</a:t>
            </a:r>
          </a:p>
          <a:p>
            <a:r>
              <a:rPr lang="en-US" dirty="0" smtClean="0">
                <a:latin typeface="Century Gothic" panose="020B0502020202020204" pitchFamily="34" charset="0"/>
              </a:rPr>
              <a:t>Committee meetings</a:t>
            </a:r>
          </a:p>
          <a:p>
            <a:r>
              <a:rPr lang="en-US" dirty="0" smtClean="0">
                <a:latin typeface="Century Gothic" panose="020B0502020202020204" pitchFamily="34" charset="0"/>
              </a:rPr>
              <a:t>Team projects</a:t>
            </a:r>
          </a:p>
          <a:p>
            <a:r>
              <a:rPr lang="en-US" dirty="0" smtClean="0">
                <a:latin typeface="Century Gothic" panose="020B0502020202020204" pitchFamily="34" charset="0"/>
              </a:rPr>
              <a:t>Guest lecturer</a:t>
            </a:r>
          </a:p>
          <a:p>
            <a:r>
              <a:rPr lang="en-US" dirty="0" smtClean="0">
                <a:latin typeface="Century Gothic" panose="020B0502020202020204" pitchFamily="34" charset="0"/>
              </a:rPr>
              <a:t>Teach</a:t>
            </a:r>
          </a:p>
          <a:p>
            <a:endParaRPr lang="en-US" dirty="0"/>
          </a:p>
        </p:txBody>
      </p:sp>
      <p:pic>
        <p:nvPicPr>
          <p:cNvPr id="5" name="Picture 8"/>
          <p:cNvPicPr>
            <a:picLocks noChangeAspect="1" noChangeArrowheads="1"/>
          </p:cNvPicPr>
          <p:nvPr/>
        </p:nvPicPr>
        <p:blipFill rotWithShape="1">
          <a:blip r:embed="rId2" cstate="email">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3">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1" y="6096012"/>
            <a:ext cx="805218" cy="696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10019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TextBox 8"/>
          <p:cNvSpPr txBox="1"/>
          <p:nvPr/>
        </p:nvSpPr>
        <p:spPr>
          <a:xfrm>
            <a:off x="4697004" y="3008582"/>
            <a:ext cx="184731" cy="369332"/>
          </a:xfrm>
          <a:prstGeom prst="rect">
            <a:avLst/>
          </a:prstGeom>
          <a:noFill/>
        </p:spPr>
        <p:txBody>
          <a:bodyPr wrap="none" rtlCol="0">
            <a:spAutoFit/>
          </a:bodyPr>
          <a:lstStyle/>
          <a:p>
            <a:pPr algn="ctr"/>
            <a:endParaRPr lang="en-US" b="1" i="1" dirty="0"/>
          </a:p>
        </p:txBody>
      </p:sp>
      <p:sp>
        <p:nvSpPr>
          <p:cNvPr id="2" name="Rectangle 1"/>
          <p:cNvSpPr/>
          <p:nvPr/>
        </p:nvSpPr>
        <p:spPr>
          <a:xfrm>
            <a:off x="0" y="224987"/>
            <a:ext cx="8972550" cy="2123658"/>
          </a:xfrm>
          <a:prstGeom prst="rect">
            <a:avLst/>
          </a:prstGeom>
        </p:spPr>
        <p:txBody>
          <a:bodyPr wrap="square">
            <a:spAutoFit/>
          </a:bodyPr>
          <a:lstStyle/>
          <a:p>
            <a:pPr algn="ctr"/>
            <a:r>
              <a:rPr lang="en-US" sz="3300" b="1" dirty="0" smtClean="0">
                <a:latin typeface="Century Gothic" panose="020B0502020202020204" pitchFamily="34" charset="0"/>
              </a:rPr>
              <a:t>The Myth:</a:t>
            </a:r>
          </a:p>
          <a:p>
            <a:pPr algn="ctr"/>
            <a:r>
              <a:rPr lang="en-US" sz="3300" b="1" dirty="0" smtClean="0">
                <a:latin typeface="Century Gothic" panose="020B0502020202020204" pitchFamily="34" charset="0"/>
              </a:rPr>
              <a:t>There is </a:t>
            </a:r>
            <a:r>
              <a:rPr lang="en-US" sz="3300" b="1" dirty="0">
                <a:latin typeface="Century Gothic" panose="020B0502020202020204" pitchFamily="34" charset="0"/>
              </a:rPr>
              <a:t>Good With Math and </a:t>
            </a:r>
            <a:endParaRPr lang="en-US" sz="3300" b="1" dirty="0" smtClean="0">
              <a:latin typeface="Century Gothic" panose="020B0502020202020204" pitchFamily="34" charset="0"/>
            </a:endParaRPr>
          </a:p>
          <a:p>
            <a:pPr algn="ctr"/>
            <a:r>
              <a:rPr lang="en-US" sz="3300" b="1" dirty="0" smtClean="0">
                <a:latin typeface="Century Gothic" panose="020B0502020202020204" pitchFamily="34" charset="0"/>
              </a:rPr>
              <a:t>There is </a:t>
            </a:r>
            <a:r>
              <a:rPr lang="en-US" sz="3300" b="1" dirty="0">
                <a:latin typeface="Century Gothic" panose="020B0502020202020204" pitchFamily="34" charset="0"/>
              </a:rPr>
              <a:t>Good With </a:t>
            </a:r>
            <a:r>
              <a:rPr lang="en-US" sz="3300" b="1" dirty="0" smtClean="0">
                <a:latin typeface="Century Gothic" panose="020B0502020202020204" pitchFamily="34" charset="0"/>
              </a:rPr>
              <a:t>Words –</a:t>
            </a:r>
          </a:p>
          <a:p>
            <a:pPr algn="ctr"/>
            <a:r>
              <a:rPr lang="en-US" sz="3300" b="1" dirty="0" smtClean="0">
                <a:latin typeface="Century Gothic" panose="020B0502020202020204" pitchFamily="34" charset="0"/>
              </a:rPr>
              <a:t>There is no Both</a:t>
            </a:r>
            <a:endParaRPr lang="en-US" sz="3300" dirty="0">
              <a:latin typeface="Century Gothic" panose="020B0502020202020204" pitchFamily="34" charset="0"/>
            </a:endParaRPr>
          </a:p>
        </p:txBody>
      </p:sp>
      <p:pic>
        <p:nvPicPr>
          <p:cNvPr id="12" name="page_shareDialog_email-realview" descr="http://rlv.zcache.com/im_good_with_math_tee_shirt-r9752cf4987224ba486828eb46666e842_va6lr_300.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2224" y="2348646"/>
            <a:ext cx="5431535" cy="3611504"/>
          </a:xfrm>
          <a:prstGeom prst="rect">
            <a:avLst/>
          </a:prstGeom>
          <a:noFill/>
          <a:ln>
            <a:noFill/>
          </a:ln>
        </p:spPr>
      </p:pic>
      <p:pic>
        <p:nvPicPr>
          <p:cNvPr id="7" name="Picture 8"/>
          <p:cNvPicPr>
            <a:picLocks noChangeAspect="1" noChangeArrowheads="1"/>
          </p:cNvPicPr>
          <p:nvPr/>
        </p:nvPicPr>
        <p:blipFill rotWithShape="1">
          <a:blip r:embed="rId4" cstate="email">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5">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5960150"/>
            <a:ext cx="962333" cy="832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82383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Effect transition="in" filter="fade">
                                      <p:cBhvr>
                                        <p:cTn id="7" dur="1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Rectangle 1"/>
          <p:cNvSpPr/>
          <p:nvPr/>
        </p:nvSpPr>
        <p:spPr>
          <a:xfrm>
            <a:off x="1032958" y="308223"/>
            <a:ext cx="7051520" cy="646331"/>
          </a:xfrm>
          <a:prstGeom prst="rect">
            <a:avLst/>
          </a:prstGeom>
        </p:spPr>
        <p:txBody>
          <a:bodyPr wrap="square">
            <a:spAutoFit/>
          </a:bodyPr>
          <a:lstStyle/>
          <a:p>
            <a:pPr algn="ctr"/>
            <a:r>
              <a:rPr lang="en-US" sz="3600" b="1" dirty="0">
                <a:latin typeface="Century Gothic" panose="020B0502020202020204" pitchFamily="34" charset="0"/>
              </a:rPr>
              <a:t>Engineering Week T-Shirt</a:t>
            </a:r>
            <a:endParaRPr lang="en-US" sz="3600" dirty="0">
              <a:latin typeface="Century Gothic" panose="020B0502020202020204" pitchFamily="34" charset="0"/>
            </a:endParaRPr>
          </a:p>
        </p:txBody>
      </p:sp>
      <p:sp>
        <p:nvSpPr>
          <p:cNvPr id="16" name="TextBox 15"/>
          <p:cNvSpPr txBox="1"/>
          <p:nvPr/>
        </p:nvSpPr>
        <p:spPr>
          <a:xfrm>
            <a:off x="5260631" y="6467770"/>
            <a:ext cx="3880293" cy="300082"/>
          </a:xfrm>
          <a:prstGeom prst="rect">
            <a:avLst/>
          </a:prstGeom>
          <a:noFill/>
        </p:spPr>
        <p:txBody>
          <a:bodyPr wrap="none" rtlCol="0">
            <a:spAutoFit/>
          </a:bodyPr>
          <a:lstStyle/>
          <a:p>
            <a:pPr algn="r"/>
            <a:r>
              <a:rPr lang="en-US" sz="1350" b="1" dirty="0">
                <a:solidFill>
                  <a:schemeClr val="tx2">
                    <a:lumMod val="75000"/>
                  </a:schemeClr>
                </a:solidFill>
              </a:rPr>
              <a:t>ENGR 3080, Technical Communication for Engineers</a:t>
            </a:r>
          </a:p>
        </p:txBody>
      </p:sp>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70432" y="1305409"/>
            <a:ext cx="3132795" cy="4409682"/>
          </a:xfrm>
          <a:prstGeom prst="rect">
            <a:avLst/>
          </a:prstGeom>
        </p:spPr>
      </p:pic>
      <p:pic>
        <p:nvPicPr>
          <p:cNvPr id="4" name="Picture 3"/>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789368" y="1067156"/>
            <a:ext cx="3485952" cy="4647936"/>
          </a:xfrm>
          <a:prstGeom prst="rect">
            <a:avLst/>
          </a:prstGeom>
        </p:spPr>
      </p:pic>
      <p:pic>
        <p:nvPicPr>
          <p:cNvPr id="7" name="Picture 8"/>
          <p:cNvPicPr>
            <a:picLocks noChangeAspect="1" noChangeArrowheads="1"/>
          </p:cNvPicPr>
          <p:nvPr/>
        </p:nvPicPr>
        <p:blipFill rotWithShape="1">
          <a:blip r:embed="rId5" cstate="email">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6">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109655" y="6025834"/>
            <a:ext cx="962333" cy="832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15244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Rectangle 1"/>
          <p:cNvSpPr/>
          <p:nvPr/>
        </p:nvSpPr>
        <p:spPr>
          <a:xfrm>
            <a:off x="1124585" y="186646"/>
            <a:ext cx="7051520" cy="707886"/>
          </a:xfrm>
          <a:prstGeom prst="rect">
            <a:avLst/>
          </a:prstGeom>
        </p:spPr>
        <p:txBody>
          <a:bodyPr wrap="square">
            <a:spAutoFit/>
          </a:bodyPr>
          <a:lstStyle/>
          <a:p>
            <a:pPr algn="ctr"/>
            <a:r>
              <a:rPr lang="en-US" sz="4000" b="1" dirty="0" smtClean="0">
                <a:latin typeface="Century Gothic" panose="020B0502020202020204" pitchFamily="34" charset="0"/>
              </a:rPr>
              <a:t>Proofreading is not a myth</a:t>
            </a:r>
            <a:endParaRPr lang="en-US" sz="4000" dirty="0">
              <a:latin typeface="Century Gothic" panose="020B0502020202020204" pitchFamily="34" charset="0"/>
            </a:endParaRPr>
          </a:p>
        </p:txBody>
      </p:sp>
      <p:sp>
        <p:nvSpPr>
          <p:cNvPr id="16" name="TextBox 15"/>
          <p:cNvSpPr txBox="1"/>
          <p:nvPr/>
        </p:nvSpPr>
        <p:spPr>
          <a:xfrm>
            <a:off x="5263707" y="6547257"/>
            <a:ext cx="3880293" cy="300082"/>
          </a:xfrm>
          <a:prstGeom prst="rect">
            <a:avLst/>
          </a:prstGeom>
          <a:noFill/>
        </p:spPr>
        <p:txBody>
          <a:bodyPr wrap="none" rtlCol="0">
            <a:spAutoFit/>
          </a:bodyPr>
          <a:lstStyle/>
          <a:p>
            <a:pPr algn="r"/>
            <a:r>
              <a:rPr lang="en-US" sz="1350" b="1" dirty="0">
                <a:solidFill>
                  <a:schemeClr val="tx2">
                    <a:lumMod val="75000"/>
                  </a:schemeClr>
                </a:solidFill>
              </a:rPr>
              <a:t>ENGR 3080, Technical Communication for Engineers</a:t>
            </a:r>
          </a:p>
        </p:txBody>
      </p:sp>
      <p:pic>
        <p:nvPicPr>
          <p:cNvPr id="5" name="Picture 4"/>
          <p:cNvPicPr>
            <a:picLocks noChangeAspect="1"/>
          </p:cNvPicPr>
          <p:nvPr/>
        </p:nvPicPr>
        <p:blipFill>
          <a:blip r:embed="rId3"/>
          <a:stretch>
            <a:fillRect/>
          </a:stretch>
        </p:blipFill>
        <p:spPr>
          <a:xfrm rot="5400000">
            <a:off x="2976701" y="-336369"/>
            <a:ext cx="3328626" cy="7676831"/>
          </a:xfrm>
          <a:prstGeom prst="rect">
            <a:avLst/>
          </a:prstGeom>
        </p:spPr>
      </p:pic>
      <p:cxnSp>
        <p:nvCxnSpPr>
          <p:cNvPr id="10" name="Straight Arrow Connector 9"/>
          <p:cNvCxnSpPr/>
          <p:nvPr/>
        </p:nvCxnSpPr>
        <p:spPr>
          <a:xfrm>
            <a:off x="481166" y="2391646"/>
            <a:ext cx="1285875" cy="94297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8"/>
          <p:cNvPicPr>
            <a:picLocks noChangeAspect="1" noChangeArrowheads="1"/>
          </p:cNvPicPr>
          <p:nvPr/>
        </p:nvPicPr>
        <p:blipFill rotWithShape="1">
          <a:blip r:embed="rId4" cstate="email">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5">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5865132"/>
            <a:ext cx="962333" cy="832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33641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TextBox 8"/>
          <p:cNvSpPr txBox="1"/>
          <p:nvPr/>
        </p:nvSpPr>
        <p:spPr>
          <a:xfrm>
            <a:off x="4697004" y="3008582"/>
            <a:ext cx="184731" cy="369332"/>
          </a:xfrm>
          <a:prstGeom prst="rect">
            <a:avLst/>
          </a:prstGeom>
          <a:noFill/>
        </p:spPr>
        <p:txBody>
          <a:bodyPr wrap="none" rtlCol="0">
            <a:spAutoFit/>
          </a:bodyPr>
          <a:lstStyle/>
          <a:p>
            <a:pPr algn="ctr"/>
            <a:endParaRPr lang="en-US" b="1" i="1" dirty="0"/>
          </a:p>
        </p:txBody>
      </p:sp>
      <p:sp>
        <p:nvSpPr>
          <p:cNvPr id="3" name="Rectangle 2"/>
          <p:cNvSpPr/>
          <p:nvPr/>
        </p:nvSpPr>
        <p:spPr>
          <a:xfrm>
            <a:off x="269748" y="221311"/>
            <a:ext cx="8572500" cy="4178067"/>
          </a:xfrm>
          <a:prstGeom prst="rect">
            <a:avLst/>
          </a:prstGeom>
        </p:spPr>
        <p:txBody>
          <a:bodyPr wrap="square">
            <a:spAutoFit/>
          </a:bodyPr>
          <a:lstStyle/>
          <a:p>
            <a:pPr algn="ctr"/>
            <a:r>
              <a:rPr lang="en-US" sz="4000" b="1" dirty="0">
                <a:latin typeface="Century Gothic" panose="020B0502020202020204" pitchFamily="34" charset="0"/>
              </a:rPr>
              <a:t>Communication Skills </a:t>
            </a:r>
            <a:endParaRPr lang="en-US" sz="4000" b="1" dirty="0" smtClean="0">
              <a:latin typeface="Century Gothic" panose="020B0502020202020204" pitchFamily="34" charset="0"/>
            </a:endParaRPr>
          </a:p>
          <a:p>
            <a:pPr algn="ctr"/>
            <a:r>
              <a:rPr lang="en-US" sz="4000" b="1" dirty="0" smtClean="0">
                <a:latin typeface="Century Gothic" panose="020B0502020202020204" pitchFamily="34" charset="0"/>
              </a:rPr>
              <a:t>in </a:t>
            </a:r>
            <a:r>
              <a:rPr lang="en-US" sz="4000" b="1" dirty="0">
                <a:latin typeface="Century Gothic" panose="020B0502020202020204" pitchFamily="34" charset="0"/>
              </a:rPr>
              <a:t>the </a:t>
            </a:r>
            <a:r>
              <a:rPr lang="en-US" sz="4000" b="1" dirty="0" smtClean="0">
                <a:latin typeface="Century Gothic" panose="020B0502020202020204" pitchFamily="34" charset="0"/>
              </a:rPr>
              <a:t>Workplace</a:t>
            </a:r>
          </a:p>
          <a:p>
            <a:pPr algn="ctr"/>
            <a:endParaRPr lang="en-US" sz="4000" b="1" dirty="0">
              <a:latin typeface="Century Gothic" panose="020B0502020202020204" pitchFamily="34" charset="0"/>
            </a:endParaRPr>
          </a:p>
          <a:p>
            <a:endParaRPr lang="en-US" sz="1200" b="1" dirty="0">
              <a:latin typeface="Century Gothic" panose="020B0502020202020204" pitchFamily="34" charset="0"/>
            </a:endParaRPr>
          </a:p>
          <a:p>
            <a:endParaRPr lang="en-US" sz="1350" b="1" dirty="0">
              <a:latin typeface="Century Gothic" panose="020B0502020202020204" pitchFamily="34" charset="0"/>
            </a:endParaRPr>
          </a:p>
          <a:p>
            <a:r>
              <a:rPr lang="en-US" sz="2400" dirty="0">
                <a:latin typeface="Century Gothic" panose="020B0502020202020204" pitchFamily="34" charset="0"/>
              </a:rPr>
              <a:t>Up to 25% of a new engineer’s time is spent in the communication process.  </a:t>
            </a:r>
            <a:r>
              <a:rPr lang="en-US" sz="2400" dirty="0" smtClean="0">
                <a:latin typeface="Century Gothic" panose="020B0502020202020204" pitchFamily="34" charset="0"/>
              </a:rPr>
              <a:t>As </a:t>
            </a:r>
            <a:r>
              <a:rPr lang="en-US" sz="2400" dirty="0">
                <a:latin typeface="Century Gothic" panose="020B0502020202020204" pitchFamily="34" charset="0"/>
              </a:rPr>
              <a:t>the engineer moves up the managerial ladder, this time can increase to up to 80%.</a:t>
            </a:r>
            <a:r>
              <a:rPr lang="en-US" sz="2400" b="1" dirty="0">
                <a:latin typeface="Century Gothic" panose="020B0502020202020204" pitchFamily="34" charset="0"/>
              </a:rPr>
              <a:t> </a:t>
            </a:r>
          </a:p>
          <a:p>
            <a:pPr algn="ctr"/>
            <a:endParaRPr lang="en-US" sz="2400" b="1" dirty="0">
              <a:latin typeface="Century Gothic" panose="020B0502020202020204" pitchFamily="34" charset="0"/>
            </a:endParaRPr>
          </a:p>
          <a:p>
            <a:pPr algn="ctr"/>
            <a:endParaRPr lang="en-US" sz="2400" dirty="0">
              <a:latin typeface="Century Gothic" panose="020B0502020202020204" pitchFamily="34" charset="0"/>
            </a:endParaRPr>
          </a:p>
        </p:txBody>
      </p:sp>
      <p:sp>
        <p:nvSpPr>
          <p:cNvPr id="15" name="TextBox 14"/>
          <p:cNvSpPr txBox="1"/>
          <p:nvPr/>
        </p:nvSpPr>
        <p:spPr>
          <a:xfrm>
            <a:off x="5263707" y="6388435"/>
            <a:ext cx="3880293" cy="300082"/>
          </a:xfrm>
          <a:prstGeom prst="rect">
            <a:avLst/>
          </a:prstGeom>
          <a:noFill/>
        </p:spPr>
        <p:txBody>
          <a:bodyPr wrap="none" rtlCol="0">
            <a:spAutoFit/>
          </a:bodyPr>
          <a:lstStyle/>
          <a:p>
            <a:pPr algn="r"/>
            <a:r>
              <a:rPr lang="en-US" sz="1350" b="1" dirty="0">
                <a:solidFill>
                  <a:schemeClr val="tx2">
                    <a:lumMod val="75000"/>
                  </a:schemeClr>
                </a:solidFill>
              </a:rPr>
              <a:t>ENGR 3080, Technical Communication for Engineers</a:t>
            </a:r>
          </a:p>
        </p:txBody>
      </p:sp>
      <p:pic>
        <p:nvPicPr>
          <p:cNvPr id="6" name="Picture 8"/>
          <p:cNvPicPr>
            <a:picLocks noChangeAspect="1" noChangeArrowheads="1"/>
          </p:cNvPicPr>
          <p:nvPr/>
        </p:nvPicPr>
        <p:blipFill rotWithShape="1">
          <a:blip r:embed="rId3" cstate="email">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5971692"/>
            <a:ext cx="962333" cy="832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29214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457200" y="450484"/>
            <a:ext cx="8229600" cy="1143000"/>
          </a:xfrm>
        </p:spPr>
        <p:txBody>
          <a:bodyPr>
            <a:normAutofit fontScale="90000"/>
          </a:bodyPr>
          <a:lstStyle/>
          <a:p>
            <a:r>
              <a:rPr lang="en-US" sz="4000" b="1" dirty="0">
                <a:latin typeface="Century Gothic" panose="020B0502020202020204" pitchFamily="34" charset="0"/>
              </a:rPr>
              <a:t>The Top 15 Attributes Employers Seek in College Graduates</a:t>
            </a:r>
            <a:r>
              <a:rPr lang="en-US" b="1" dirty="0">
                <a:latin typeface="Century Gothic" panose="020B0502020202020204" pitchFamily="34" charset="0"/>
              </a:rPr>
              <a:t/>
            </a:r>
            <a:br>
              <a:rPr lang="en-US" b="1" dirty="0">
                <a:latin typeface="Century Gothic" panose="020B0502020202020204" pitchFamily="34" charset="0"/>
              </a:rPr>
            </a:br>
            <a:endParaRPr lang="en-US" dirty="0"/>
          </a:p>
        </p:txBody>
      </p:sp>
      <p:sp>
        <p:nvSpPr>
          <p:cNvPr id="4" name="Content Placeholder 3"/>
          <p:cNvSpPr>
            <a:spLocks noGrp="1"/>
          </p:cNvSpPr>
          <p:nvPr>
            <p:ph idx="1"/>
          </p:nvPr>
        </p:nvSpPr>
        <p:spPr>
          <a:xfrm>
            <a:off x="260252" y="1607551"/>
            <a:ext cx="8623495" cy="4775665"/>
          </a:xfrm>
        </p:spPr>
        <p:txBody>
          <a:bodyPr numCol="2">
            <a:normAutofit/>
          </a:bodyPr>
          <a:lstStyle/>
          <a:p>
            <a:pPr marL="0" indent="0" fontAlgn="ctr">
              <a:buNone/>
            </a:pPr>
            <a:r>
              <a:rPr lang="en-US" sz="2400" dirty="0" smtClean="0">
                <a:latin typeface="Century Gothic" panose="020B0502020202020204" pitchFamily="34" charset="0"/>
              </a:rPr>
              <a:t>1</a:t>
            </a:r>
            <a:r>
              <a:rPr lang="en-US" sz="2400" dirty="0">
                <a:latin typeface="Century Gothic" panose="020B0502020202020204" pitchFamily="34" charset="0"/>
              </a:rPr>
              <a:t>. </a:t>
            </a:r>
            <a:r>
              <a:rPr lang="en-US" sz="2400" dirty="0">
                <a:effectLst>
                  <a:outerShdw blurRad="38100" dist="38100" dir="2700000" algn="tl">
                    <a:srgbClr val="000000">
                      <a:alpha val="43137"/>
                    </a:srgbClr>
                  </a:outerShdw>
                </a:effectLst>
                <a:latin typeface="Century Gothic" panose="020B0502020202020204" pitchFamily="34" charset="0"/>
              </a:rPr>
              <a:t>Problem-solving skills</a:t>
            </a:r>
          </a:p>
          <a:p>
            <a:pPr marL="0" indent="0">
              <a:buNone/>
            </a:pPr>
            <a:r>
              <a:rPr lang="en-US" sz="2400" dirty="0">
                <a:effectLst>
                  <a:outerShdw blurRad="38100" dist="38100" dir="2700000" algn="tl">
                    <a:srgbClr val="000000">
                      <a:alpha val="43137"/>
                    </a:srgbClr>
                  </a:outerShdw>
                </a:effectLst>
                <a:latin typeface="Century Gothic" panose="020B0502020202020204" pitchFamily="34" charset="0"/>
              </a:rPr>
              <a:t>2. Ability to work in a team</a:t>
            </a:r>
          </a:p>
          <a:p>
            <a:pPr marL="0" indent="0" fontAlgn="ctr">
              <a:buNone/>
            </a:pPr>
            <a:r>
              <a:rPr lang="en-US" sz="2400" dirty="0">
                <a:effectLst>
                  <a:outerShdw blurRad="38100" dist="38100" dir="2700000" algn="tl">
                    <a:srgbClr val="000000">
                      <a:alpha val="43137"/>
                    </a:srgbClr>
                  </a:outerShdw>
                </a:effectLst>
                <a:latin typeface="Century Gothic" panose="020B0502020202020204" pitchFamily="34" charset="0"/>
              </a:rPr>
              <a:t>3. Communication skills (written)</a:t>
            </a:r>
          </a:p>
          <a:p>
            <a:pPr marL="0" indent="0">
              <a:buNone/>
            </a:pPr>
            <a:r>
              <a:rPr lang="en-US" sz="2400" dirty="0">
                <a:effectLst>
                  <a:outerShdw blurRad="38100" dist="38100" dir="2700000" algn="tl">
                    <a:srgbClr val="000000">
                      <a:alpha val="43137"/>
                    </a:srgbClr>
                  </a:outerShdw>
                </a:effectLst>
                <a:latin typeface="Century Gothic" panose="020B0502020202020204" pitchFamily="34" charset="0"/>
              </a:rPr>
              <a:t>4. Leadership</a:t>
            </a:r>
          </a:p>
          <a:p>
            <a:pPr marL="0" indent="0">
              <a:buNone/>
            </a:pPr>
            <a:r>
              <a:rPr lang="en-US" sz="2400" dirty="0">
                <a:effectLst>
                  <a:outerShdw blurRad="38100" dist="38100" dir="2700000" algn="tl">
                    <a:srgbClr val="000000">
                      <a:alpha val="43137"/>
                    </a:srgbClr>
                  </a:outerShdw>
                </a:effectLst>
                <a:latin typeface="Century Gothic" panose="020B0502020202020204" pitchFamily="34" charset="0"/>
              </a:rPr>
              <a:t>5. Strong work ethic</a:t>
            </a:r>
          </a:p>
          <a:p>
            <a:pPr marL="0" indent="0">
              <a:buNone/>
            </a:pPr>
            <a:r>
              <a:rPr lang="en-US" sz="2400" dirty="0">
                <a:effectLst>
                  <a:outerShdw blurRad="38100" dist="38100" dir="2700000" algn="tl">
                    <a:srgbClr val="000000">
                      <a:alpha val="43137"/>
                    </a:srgbClr>
                  </a:outerShdw>
                </a:effectLst>
                <a:latin typeface="Century Gothic" panose="020B0502020202020204" pitchFamily="34" charset="0"/>
              </a:rPr>
              <a:t>6. Analytical/quantitative skills</a:t>
            </a:r>
          </a:p>
          <a:p>
            <a:pPr marL="0" indent="0" fontAlgn="ctr">
              <a:buNone/>
            </a:pPr>
            <a:r>
              <a:rPr lang="en-US" sz="2400" dirty="0">
                <a:effectLst>
                  <a:outerShdw blurRad="38100" dist="38100" dir="2700000" algn="tl">
                    <a:srgbClr val="000000">
                      <a:alpha val="43137"/>
                    </a:srgbClr>
                  </a:outerShdw>
                </a:effectLst>
                <a:latin typeface="Century Gothic" panose="020B0502020202020204" pitchFamily="34" charset="0"/>
              </a:rPr>
              <a:t>7. Communication skills (verbal)</a:t>
            </a:r>
          </a:p>
          <a:p>
            <a:pPr marL="0" indent="0" fontAlgn="ctr">
              <a:buNone/>
            </a:pPr>
            <a:r>
              <a:rPr lang="en-US" sz="2400" dirty="0">
                <a:effectLst>
                  <a:outerShdw blurRad="38100" dist="38100" dir="2700000" algn="tl">
                    <a:srgbClr val="000000">
                      <a:alpha val="43137"/>
                    </a:srgbClr>
                  </a:outerShdw>
                </a:effectLst>
                <a:latin typeface="Century Gothic" panose="020B0502020202020204" pitchFamily="34" charset="0"/>
              </a:rPr>
              <a:t>8. Initiative</a:t>
            </a:r>
          </a:p>
          <a:p>
            <a:pPr marL="0" indent="0">
              <a:buNone/>
            </a:pPr>
            <a:r>
              <a:rPr lang="en-US" sz="2400" dirty="0">
                <a:effectLst>
                  <a:outerShdw blurRad="38100" dist="38100" dir="2700000" algn="tl">
                    <a:srgbClr val="000000">
                      <a:alpha val="43137"/>
                    </a:srgbClr>
                  </a:outerShdw>
                </a:effectLst>
                <a:latin typeface="Century Gothic" panose="020B0502020202020204" pitchFamily="34" charset="0"/>
              </a:rPr>
              <a:t>9. Detail-oriented</a:t>
            </a:r>
          </a:p>
          <a:p>
            <a:pPr marL="0" indent="0">
              <a:buNone/>
            </a:pPr>
            <a:r>
              <a:rPr lang="en-US" sz="2400" dirty="0">
                <a:effectLst>
                  <a:outerShdw blurRad="38100" dist="38100" dir="2700000" algn="tl">
                    <a:srgbClr val="000000">
                      <a:alpha val="43137"/>
                    </a:srgbClr>
                  </a:outerShdw>
                </a:effectLst>
                <a:latin typeface="Century Gothic" panose="020B0502020202020204" pitchFamily="34" charset="0"/>
              </a:rPr>
              <a:t>10. Flexibility/adaptability</a:t>
            </a:r>
          </a:p>
          <a:p>
            <a:pPr marL="0" indent="0">
              <a:buNone/>
            </a:pPr>
            <a:r>
              <a:rPr lang="en-US" sz="2400" dirty="0">
                <a:effectLst>
                  <a:outerShdw blurRad="38100" dist="38100" dir="2700000" algn="tl">
                    <a:srgbClr val="000000">
                      <a:alpha val="43137"/>
                    </a:srgbClr>
                  </a:outerShdw>
                </a:effectLst>
                <a:latin typeface="Century Gothic" panose="020B0502020202020204" pitchFamily="34" charset="0"/>
              </a:rPr>
              <a:t>11. Technical skills</a:t>
            </a:r>
          </a:p>
          <a:p>
            <a:pPr marL="0" indent="0">
              <a:buNone/>
            </a:pPr>
            <a:r>
              <a:rPr lang="en-US" sz="2400" dirty="0">
                <a:effectLst>
                  <a:outerShdw blurRad="38100" dist="38100" dir="2700000" algn="tl">
                    <a:srgbClr val="000000">
                      <a:alpha val="43137"/>
                    </a:srgbClr>
                  </a:outerShdw>
                </a:effectLst>
                <a:latin typeface="Century Gothic" panose="020B0502020202020204" pitchFamily="34" charset="0"/>
              </a:rPr>
              <a:t>12. Interpersonal skills (relates well to others)</a:t>
            </a:r>
          </a:p>
          <a:p>
            <a:pPr marL="0" indent="0" fontAlgn="ctr">
              <a:buNone/>
            </a:pPr>
            <a:r>
              <a:rPr lang="en-US" sz="2400" dirty="0">
                <a:effectLst>
                  <a:outerShdw blurRad="38100" dist="38100" dir="2700000" algn="tl">
                    <a:srgbClr val="000000">
                      <a:alpha val="43137"/>
                    </a:srgbClr>
                  </a:outerShdw>
                </a:effectLst>
                <a:latin typeface="Century Gothic" panose="020B0502020202020204" pitchFamily="34" charset="0"/>
              </a:rPr>
              <a:t>13. Computer skills</a:t>
            </a:r>
          </a:p>
          <a:p>
            <a:pPr marL="0" indent="0" fontAlgn="ctr">
              <a:buNone/>
            </a:pPr>
            <a:r>
              <a:rPr lang="en-US" sz="2400" dirty="0">
                <a:effectLst>
                  <a:outerShdw blurRad="38100" dist="38100" dir="2700000" algn="tl">
                    <a:srgbClr val="000000">
                      <a:alpha val="43137"/>
                    </a:srgbClr>
                  </a:outerShdw>
                </a:effectLst>
                <a:latin typeface="Century Gothic" panose="020B0502020202020204" pitchFamily="34" charset="0"/>
              </a:rPr>
              <a:t>14. Organizational ability</a:t>
            </a:r>
          </a:p>
          <a:p>
            <a:pPr marL="0" indent="0" fontAlgn="ctr">
              <a:buNone/>
            </a:pPr>
            <a:r>
              <a:rPr lang="en-US" sz="2400" dirty="0">
                <a:effectLst>
                  <a:outerShdw blurRad="38100" dist="38100" dir="2700000" algn="tl">
                    <a:srgbClr val="000000">
                      <a:alpha val="43137"/>
                    </a:srgbClr>
                  </a:outerShdw>
                </a:effectLst>
                <a:latin typeface="Century Gothic" panose="020B0502020202020204" pitchFamily="34" charset="0"/>
              </a:rPr>
              <a:t>15. Strategic planning skills</a:t>
            </a:r>
          </a:p>
          <a:p>
            <a:endParaRPr lang="en-US" sz="2400" dirty="0" smtClean="0">
              <a:effectLst>
                <a:outerShdw blurRad="38100" dist="38100" dir="2700000" algn="tl">
                  <a:srgbClr val="000000">
                    <a:alpha val="43137"/>
                  </a:srgbClr>
                </a:outerShdw>
              </a:effectLst>
              <a:latin typeface="Century Gothic" panose="020B0502020202020204" pitchFamily="34" charset="0"/>
            </a:endParaRPr>
          </a:p>
          <a:p>
            <a:pPr marL="0" indent="0">
              <a:buNone/>
            </a:pPr>
            <a:r>
              <a:rPr lang="en-US" sz="1100" dirty="0">
                <a:latin typeface="Century Gothic" panose="020B0502020202020204" pitchFamily="34" charset="0"/>
              </a:rPr>
              <a:t>National Association of Colleges and Employers, 2018</a:t>
            </a:r>
          </a:p>
          <a:p>
            <a:endParaRPr lang="en-US" sz="1400" dirty="0"/>
          </a:p>
        </p:txBody>
      </p:sp>
      <p:pic>
        <p:nvPicPr>
          <p:cNvPr id="5" name="Picture 8"/>
          <p:cNvPicPr>
            <a:picLocks noChangeAspect="1" noChangeArrowheads="1"/>
          </p:cNvPicPr>
          <p:nvPr/>
        </p:nvPicPr>
        <p:blipFill rotWithShape="1">
          <a:blip r:embed="rId2" cstate="email">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3">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1" y="6178624"/>
            <a:ext cx="709684" cy="613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5413055"/>
      </p:ext>
    </p:extLst>
  </p:cSld>
  <p:clrMapOvr>
    <a:masterClrMapping/>
  </p:clrMapOvr>
  <p:timing>
    <p:tnLst>
      <p:par>
        <p:cTn id="1" dur="indefinite" restart="never" nodeType="tmRoot"/>
      </p:par>
    </p:tnLst>
  </p:timing>
</p:sld>
</file>

<file path=ppt/theme/theme1.xml><?xml version="1.0" encoding="utf-8"?>
<a:theme xmlns:a="http://schemas.openxmlformats.org/drawingml/2006/main" name=" Black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974</TotalTime>
  <Words>1673</Words>
  <Application>Microsoft Office PowerPoint</Application>
  <PresentationFormat>On-screen Show (4:3)</PresentationFormat>
  <Paragraphs>224</Paragraphs>
  <Slides>24</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Century Gothic</vt:lpstr>
      <vt:lpstr>Times New Roman</vt:lpstr>
      <vt:lpstr> Black </vt:lpstr>
      <vt:lpstr>Welcome to  </vt:lpstr>
      <vt:lpstr>PowerPoint Presentation</vt:lpstr>
      <vt:lpstr>PowerPoint Presentation</vt:lpstr>
      <vt:lpstr>Written and Verbal Communication</vt:lpstr>
      <vt:lpstr>PowerPoint Presentation</vt:lpstr>
      <vt:lpstr>PowerPoint Presentation</vt:lpstr>
      <vt:lpstr>PowerPoint Presentation</vt:lpstr>
      <vt:lpstr>PowerPoint Presentation</vt:lpstr>
      <vt:lpstr>The Top 15 Attributes Employers Seek in College Graduates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a Professional?</vt:lpstr>
      <vt:lpstr>PowerPoint Presentation</vt:lpstr>
      <vt:lpstr>PowerPoint Presentation</vt:lpstr>
      <vt:lpstr>PowerPoint Presentation</vt:lpstr>
    </vt:vector>
  </TitlesOfParts>
  <Company>Utah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dc:title>
  <dc:creator>Marvin Halling</dc:creator>
  <cp:lastModifiedBy>Shelly Halling</cp:lastModifiedBy>
  <cp:revision>56</cp:revision>
  <dcterms:created xsi:type="dcterms:W3CDTF">2017-06-15T13:24:18Z</dcterms:created>
  <dcterms:modified xsi:type="dcterms:W3CDTF">2020-08-14T18:38:50Z</dcterms:modified>
</cp:coreProperties>
</file>