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58" r:id="rId6"/>
    <p:sldId id="261" r:id="rId7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iringpi.com/download-and-install/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504000" y="288000"/>
            <a:ext cx="8228880" cy="530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fr-FR" sz="3200" b="1" dirty="0">
                <a:latin typeface="Calibri"/>
              </a:rPr>
              <a:t>Target </a:t>
            </a:r>
            <a:endParaRPr b="1" dirty="0"/>
          </a:p>
          <a:p>
            <a:pPr marL="800100" lvl="1" indent="-342900">
              <a:lnSpc>
                <a:spcPct val="100000"/>
              </a:lnSpc>
              <a:buSzPct val="75000"/>
              <a:buFont typeface="Arial" panose="020B0604020202020204" pitchFamily="34" charset="0"/>
              <a:buChar char="•"/>
            </a:pPr>
            <a:r>
              <a:rPr lang="fr-FR" sz="2400" dirty="0">
                <a:latin typeface="Calibri"/>
              </a:rPr>
              <a:t>Use the </a:t>
            </a:r>
            <a:r>
              <a:rPr lang="fr-FR" sz="2400" dirty="0" err="1">
                <a:latin typeface="Calibri"/>
              </a:rPr>
              <a:t>same</a:t>
            </a:r>
            <a:r>
              <a:rPr lang="fr-FR" sz="2400" dirty="0">
                <a:latin typeface="Calibri"/>
              </a:rPr>
              <a:t> push </a:t>
            </a:r>
            <a:r>
              <a:rPr lang="fr-FR" sz="2400" dirty="0" err="1">
                <a:latin typeface="Calibri"/>
              </a:rPr>
              <a:t>button</a:t>
            </a:r>
            <a:r>
              <a:rPr lang="fr-FR" sz="2400" dirty="0">
                <a:latin typeface="Calibri"/>
              </a:rPr>
              <a:t> to </a:t>
            </a:r>
            <a:r>
              <a:rPr lang="fr-FR" sz="2400" dirty="0" err="1">
                <a:latin typeface="Calibri"/>
              </a:rPr>
              <a:t>shutdown</a:t>
            </a:r>
            <a:r>
              <a:rPr lang="fr-FR" sz="2400" dirty="0">
                <a:latin typeface="Calibri"/>
              </a:rPr>
              <a:t> the system and to restart </a:t>
            </a:r>
            <a:r>
              <a:rPr lang="fr-FR" sz="2400" dirty="0" err="1">
                <a:latin typeface="Calibri"/>
              </a:rPr>
              <a:t>it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without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unpligging</a:t>
            </a:r>
            <a:r>
              <a:rPr lang="fr-FR" sz="2400" dirty="0">
                <a:latin typeface="Calibri"/>
              </a:rPr>
              <a:t> power </a:t>
            </a:r>
            <a:r>
              <a:rPr lang="fr-FR" sz="2400" dirty="0" err="1">
                <a:latin typeface="Calibri"/>
              </a:rPr>
              <a:t>supply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fr-FR" sz="3200" b="1" dirty="0" err="1">
                <a:latin typeface="Calibri"/>
              </a:rPr>
              <a:t>Principals</a:t>
            </a:r>
            <a:endParaRPr b="1" dirty="0"/>
          </a:p>
          <a:p>
            <a:pPr marL="800100" lvl="1" indent="-342900">
              <a:lnSpc>
                <a:spcPct val="100000"/>
              </a:lnSpc>
              <a:buSzPct val="75000"/>
              <a:buFont typeface="Arial" panose="020B0604020202020204" pitchFamily="34" charset="0"/>
              <a:buChar char="•"/>
            </a:pPr>
            <a:r>
              <a:rPr lang="fr-FR" sz="2400" dirty="0">
                <a:latin typeface="Calibri"/>
              </a:rPr>
              <a:t>If system </a:t>
            </a:r>
            <a:r>
              <a:rPr lang="fr-FR" sz="2400" dirty="0" err="1">
                <a:latin typeface="Calibri"/>
              </a:rPr>
              <a:t>is</a:t>
            </a:r>
            <a:r>
              <a:rPr lang="fr-FR" sz="2400" dirty="0">
                <a:latin typeface="Calibri"/>
              </a:rPr>
              <a:t> up, </a:t>
            </a:r>
            <a:r>
              <a:rPr lang="fr-FR" sz="2400" dirty="0" err="1">
                <a:latin typeface="Calibri"/>
              </a:rPr>
              <a:t>send</a:t>
            </a:r>
            <a:r>
              <a:rPr lang="fr-FR" sz="2400" dirty="0">
                <a:latin typeface="Calibri"/>
              </a:rPr>
              <a:t> 3.3V on a GPIO PIN to </a:t>
            </a:r>
            <a:r>
              <a:rPr lang="fr-FR" sz="2400" dirty="0" err="1">
                <a:latin typeface="Calibri"/>
              </a:rPr>
              <a:t>detect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when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button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is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pushed</a:t>
            </a:r>
            <a:r>
              <a:rPr lang="fr-FR" sz="2400" dirty="0">
                <a:latin typeface="Calibri"/>
              </a:rPr>
              <a:t> to </a:t>
            </a:r>
            <a:r>
              <a:rPr lang="fr-FR" sz="2400" dirty="0" err="1">
                <a:latin typeface="Calibri"/>
              </a:rPr>
              <a:t>shutdown</a:t>
            </a:r>
            <a:r>
              <a:rPr lang="fr-FR" sz="2400" dirty="0">
                <a:latin typeface="Calibri"/>
              </a:rPr>
              <a:t> the system (</a:t>
            </a:r>
            <a:r>
              <a:rPr lang="fr-FR" sz="2400" dirty="0" err="1">
                <a:latin typeface="Calibri"/>
              </a:rPr>
              <a:t>init</a:t>
            </a:r>
            <a:r>
              <a:rPr lang="fr-FR" sz="2400" dirty="0">
                <a:latin typeface="Calibri"/>
              </a:rPr>
              <a:t> 0)</a:t>
            </a:r>
            <a:endParaRPr dirty="0"/>
          </a:p>
          <a:p>
            <a:pPr marL="800100" lvl="1" indent="-342900">
              <a:lnSpc>
                <a:spcPct val="100000"/>
              </a:lnSpc>
              <a:buSzPct val="75000"/>
              <a:buFont typeface="Arial" panose="020B0604020202020204" pitchFamily="34" charset="0"/>
              <a:buChar char="•"/>
            </a:pPr>
            <a:r>
              <a:rPr lang="fr-FR" sz="2400" dirty="0">
                <a:latin typeface="Calibri"/>
              </a:rPr>
              <a:t>If system </a:t>
            </a:r>
            <a:r>
              <a:rPr lang="fr-FR" sz="2400" dirty="0" err="1">
                <a:latin typeface="Calibri"/>
              </a:rPr>
              <a:t>is</a:t>
            </a:r>
            <a:r>
              <a:rPr lang="fr-FR" sz="2400" dirty="0">
                <a:latin typeface="Calibri"/>
              </a:rPr>
              <a:t> dow, </a:t>
            </a:r>
            <a:r>
              <a:rPr lang="fr-FR" sz="2400" dirty="0" err="1">
                <a:latin typeface="Calibri"/>
              </a:rPr>
              <a:t>send</a:t>
            </a:r>
            <a:r>
              <a:rPr lang="fr-FR" sz="2400" dirty="0">
                <a:latin typeface="Calibri"/>
              </a:rPr>
              <a:t> 3.3V on RESET PIN to restart the </a:t>
            </a:r>
            <a:r>
              <a:rPr lang="fr-FR" sz="2400" dirty="0" err="1" smtClean="0">
                <a:latin typeface="Calibri"/>
              </a:rPr>
              <a:t>board</a:t>
            </a:r>
            <a:endParaRPr lang="fr-FR" sz="2400" dirty="0" smtClean="0">
              <a:latin typeface="Calibri"/>
            </a:endParaRPr>
          </a:p>
          <a:p>
            <a:pPr marL="800100" lvl="1" indent="-342900">
              <a:lnSpc>
                <a:spcPct val="100000"/>
              </a:lnSpc>
              <a:buSzPct val="75000"/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libri"/>
              </a:rPr>
              <a:t>To switch </a:t>
            </a:r>
            <a:r>
              <a:rPr lang="fr-FR" sz="2400" dirty="0" err="1" smtClean="0">
                <a:latin typeface="Calibri"/>
              </a:rPr>
              <a:t>between</a:t>
            </a:r>
            <a:r>
              <a:rPr lang="fr-FR" sz="2400" dirty="0" smtClean="0">
                <a:latin typeface="Calibri"/>
              </a:rPr>
              <a:t> RST PIN and GPIO PIN, </a:t>
            </a:r>
            <a:r>
              <a:rPr lang="fr-FR" sz="2400" dirty="0" err="1" smtClean="0">
                <a:latin typeface="Calibri"/>
              </a:rPr>
              <a:t>we</a:t>
            </a:r>
            <a:r>
              <a:rPr lang="fr-FR" sz="2400" dirty="0" smtClean="0">
                <a:latin typeface="Calibri"/>
              </a:rPr>
              <a:t> </a:t>
            </a:r>
            <a:r>
              <a:rPr lang="fr-FR" sz="2400" dirty="0" err="1" smtClean="0">
                <a:latin typeface="Calibri"/>
              </a:rPr>
              <a:t>gonna</a:t>
            </a:r>
            <a:r>
              <a:rPr lang="fr-FR" sz="2400" dirty="0" smtClean="0">
                <a:latin typeface="Calibri"/>
              </a:rPr>
              <a:t> use a 2 position </a:t>
            </a:r>
            <a:r>
              <a:rPr lang="fr-FR" sz="2400" dirty="0" err="1" smtClean="0">
                <a:latin typeface="Calibri"/>
              </a:rPr>
              <a:t>relay</a:t>
            </a:r>
            <a:endParaRPr lang="fr-FR" sz="2400" dirty="0" smtClean="0">
              <a:latin typeface="Calibri"/>
            </a:endParaRPr>
          </a:p>
          <a:p>
            <a:pPr marL="1257300" lvl="2" indent="-342900">
              <a:buSzPct val="75000"/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libri"/>
              </a:rPr>
              <a:t>0 : circuit to RST</a:t>
            </a:r>
          </a:p>
          <a:p>
            <a:pPr marL="1257300" lvl="2" indent="-342900">
              <a:buSzPct val="75000"/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libri"/>
              </a:rPr>
              <a:t>1 : circuit to GPIO PIN (</a:t>
            </a:r>
            <a:r>
              <a:rPr lang="fr-FR" sz="2400" dirty="0" err="1" smtClean="0">
                <a:latin typeface="Calibri"/>
              </a:rPr>
              <a:t>lets</a:t>
            </a:r>
            <a:r>
              <a:rPr lang="fr-FR" sz="2400" dirty="0" smtClean="0">
                <a:latin typeface="Calibri"/>
              </a:rPr>
              <a:t> </a:t>
            </a:r>
            <a:r>
              <a:rPr lang="fr-FR" sz="2400" dirty="0" err="1" smtClean="0">
                <a:latin typeface="Calibri"/>
              </a:rPr>
              <a:t>say</a:t>
            </a:r>
            <a:r>
              <a:rPr lang="fr-FR" sz="2400" dirty="0" smtClean="0">
                <a:latin typeface="Calibri"/>
              </a:rPr>
              <a:t> GPIO4 on header PIN16)</a:t>
            </a:r>
          </a:p>
          <a:p>
            <a:pPr marL="800100" lvl="1" indent="-342900">
              <a:buSzPct val="75000"/>
              <a:buFont typeface="Arial" panose="020B0604020202020204" pitchFamily="34" charset="0"/>
              <a:buChar char="•"/>
            </a:pPr>
            <a:r>
              <a:rPr lang="fr-FR" sz="2400" dirty="0" err="1" smtClean="0">
                <a:latin typeface="Calibri"/>
              </a:rPr>
              <a:t>We’re</a:t>
            </a:r>
            <a:r>
              <a:rPr lang="fr-FR" sz="2400" dirty="0" smtClean="0">
                <a:latin typeface="Calibri"/>
              </a:rPr>
              <a:t> </a:t>
            </a:r>
            <a:r>
              <a:rPr lang="fr-FR" sz="2400" dirty="0" err="1" smtClean="0">
                <a:latin typeface="Calibri"/>
              </a:rPr>
              <a:t>going</a:t>
            </a:r>
            <a:r>
              <a:rPr lang="fr-FR" sz="2400" dirty="0" smtClean="0">
                <a:latin typeface="Calibri"/>
              </a:rPr>
              <a:t> to control the </a:t>
            </a:r>
            <a:r>
              <a:rPr lang="fr-FR" sz="2400" dirty="0" err="1" smtClean="0">
                <a:latin typeface="Calibri"/>
              </a:rPr>
              <a:t>relay</a:t>
            </a:r>
            <a:r>
              <a:rPr lang="fr-FR" sz="2400" dirty="0" smtClean="0">
                <a:latin typeface="Calibri"/>
              </a:rPr>
              <a:t> </a:t>
            </a:r>
            <a:r>
              <a:rPr lang="fr-FR" sz="2400" dirty="0" err="1" smtClean="0">
                <a:latin typeface="Calibri"/>
              </a:rPr>
              <a:t>with</a:t>
            </a:r>
            <a:r>
              <a:rPr lang="fr-FR" sz="2400" dirty="0" smtClean="0">
                <a:latin typeface="Calibri"/>
              </a:rPr>
              <a:t> an </a:t>
            </a:r>
            <a:r>
              <a:rPr lang="fr-FR" sz="2400" dirty="0" err="1" smtClean="0">
                <a:latin typeface="Calibri"/>
              </a:rPr>
              <a:t>other</a:t>
            </a:r>
            <a:r>
              <a:rPr lang="fr-FR" sz="2400" dirty="0" smtClean="0">
                <a:latin typeface="Calibri"/>
              </a:rPr>
              <a:t> GPIO (</a:t>
            </a:r>
            <a:r>
              <a:rPr lang="fr-FR" sz="2400" dirty="0" err="1" smtClean="0">
                <a:latin typeface="Calibri"/>
              </a:rPr>
              <a:t>lets</a:t>
            </a:r>
            <a:r>
              <a:rPr lang="fr-FR" sz="2400" dirty="0" smtClean="0">
                <a:latin typeface="Calibri"/>
              </a:rPr>
              <a:t> GPIO5 on header PIN18)</a:t>
            </a:r>
          </a:p>
          <a:p>
            <a:pPr lvl="2">
              <a:buSzPct val="750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3427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fr-FR" sz="3200" b="1" dirty="0">
                <a:latin typeface="Calibri"/>
              </a:rPr>
              <a:t>Setup the </a:t>
            </a:r>
            <a:r>
              <a:rPr lang="fr-FR" sz="3200" b="1" dirty="0" err="1" smtClean="0">
                <a:latin typeface="Calibri"/>
              </a:rPr>
              <a:t>board</a:t>
            </a:r>
            <a:endParaRPr b="1" dirty="0"/>
          </a:p>
          <a:p>
            <a:pPr marL="800100" lvl="1" indent="-342900">
              <a:lnSpc>
                <a:spcPct val="100000"/>
              </a:lnSpc>
              <a:buSzPct val="75000"/>
              <a:buFont typeface="Arial" panose="020B0604020202020204" pitchFamily="34" charset="0"/>
              <a:buChar char="•"/>
            </a:pPr>
            <a:r>
              <a:rPr lang="fr-FR" sz="2400" dirty="0">
                <a:latin typeface="Calibri"/>
              </a:rPr>
              <a:t>By default the </a:t>
            </a:r>
            <a:r>
              <a:rPr lang="fr-FR" sz="2400" dirty="0" err="1">
                <a:latin typeface="Calibri"/>
              </a:rPr>
              <a:t>Rasp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 smtClean="0">
                <a:latin typeface="Calibri"/>
              </a:rPr>
              <a:t>board</a:t>
            </a:r>
            <a:r>
              <a:rPr lang="fr-FR" sz="2400" dirty="0" smtClean="0">
                <a:latin typeface="Calibri"/>
              </a:rPr>
              <a:t> </a:t>
            </a:r>
            <a:r>
              <a:rPr lang="fr-FR" sz="2400" dirty="0">
                <a:latin typeface="Calibri"/>
              </a:rPr>
              <a:t>have a RST pin but </a:t>
            </a:r>
            <a:r>
              <a:rPr lang="fr-FR" sz="2400" dirty="0" err="1">
                <a:latin typeface="Calibri"/>
              </a:rPr>
              <a:t>it's</a:t>
            </a:r>
            <a:r>
              <a:rPr lang="fr-FR" sz="2400" dirty="0">
                <a:latin typeface="Calibri"/>
              </a:rPr>
              <a:t> not </a:t>
            </a:r>
            <a:r>
              <a:rPr lang="fr-FR" sz="2400" dirty="0" err="1">
                <a:latin typeface="Calibri"/>
              </a:rPr>
              <a:t>sold</a:t>
            </a:r>
            <a:r>
              <a:rPr lang="fr-FR" sz="2400" dirty="0">
                <a:latin typeface="Calibri"/>
              </a:rPr>
              <a:t> out. Up to </a:t>
            </a:r>
            <a:r>
              <a:rPr lang="fr-FR" sz="2400" dirty="0" err="1">
                <a:latin typeface="Calibri"/>
              </a:rPr>
              <a:t>you</a:t>
            </a:r>
            <a:r>
              <a:rPr lang="fr-FR" sz="2400" dirty="0">
                <a:latin typeface="Calibri"/>
              </a:rPr>
              <a:t> to solder a </a:t>
            </a:r>
            <a:r>
              <a:rPr lang="fr-FR" sz="2400" dirty="0" smtClean="0">
                <a:latin typeface="Calibri"/>
              </a:rPr>
              <a:t>pin </a:t>
            </a:r>
            <a:r>
              <a:rPr lang="fr-FR" sz="2400" dirty="0">
                <a:latin typeface="Calibri"/>
              </a:rPr>
              <a:t>on the </a:t>
            </a:r>
            <a:r>
              <a:rPr lang="fr-FR" sz="2400" dirty="0" err="1">
                <a:latin typeface="Calibri"/>
              </a:rPr>
              <a:t>board</a:t>
            </a:r>
            <a:r>
              <a:rPr lang="fr-FR" sz="2400" dirty="0">
                <a:latin typeface="Calibri"/>
              </a:rPr>
              <a:t>. </a:t>
            </a:r>
            <a:r>
              <a:rPr lang="fr-FR" sz="2400" dirty="0" err="1">
                <a:latin typeface="Calibri"/>
              </a:rPr>
              <a:t>It's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between</a:t>
            </a:r>
            <a:r>
              <a:rPr lang="fr-FR" sz="2400" dirty="0">
                <a:latin typeface="Calibri"/>
              </a:rPr>
              <a:t> the GPIO </a:t>
            </a:r>
            <a:r>
              <a:rPr lang="fr-FR" sz="2400" dirty="0" err="1">
                <a:latin typeface="Calibri"/>
              </a:rPr>
              <a:t>connectors</a:t>
            </a:r>
            <a:r>
              <a:rPr lang="fr-FR" sz="2400" dirty="0">
                <a:latin typeface="Calibri"/>
              </a:rPr>
              <a:t> and the display </a:t>
            </a:r>
            <a:r>
              <a:rPr lang="fr-FR" sz="2400" dirty="0" err="1">
                <a:latin typeface="Calibri"/>
              </a:rPr>
              <a:t>connector</a:t>
            </a:r>
            <a:endParaRPr dirty="0"/>
          </a:p>
          <a:p>
            <a:pPr marL="800100" lvl="1" indent="-342900">
              <a:lnSpc>
                <a:spcPct val="100000"/>
              </a:lnSpc>
              <a:buSzPct val="75000"/>
              <a:buFont typeface="Arial" panose="020B0604020202020204" pitchFamily="34" charset="0"/>
              <a:buChar char="•"/>
            </a:pPr>
            <a:r>
              <a:rPr lang="fr-FR" sz="2400" dirty="0" err="1" smtClean="0">
                <a:latin typeface="Calibri"/>
              </a:rPr>
              <a:t>It’s</a:t>
            </a:r>
            <a:r>
              <a:rPr lang="fr-FR" sz="2400" dirty="0" smtClean="0">
                <a:latin typeface="Calibri"/>
              </a:rPr>
              <a:t> </a:t>
            </a:r>
            <a:r>
              <a:rPr lang="fr-FR" sz="2400" dirty="0">
                <a:latin typeface="Calibri"/>
              </a:rPr>
              <a:t>the 2 </a:t>
            </a:r>
            <a:r>
              <a:rPr lang="fr-FR" sz="2400" dirty="0" err="1">
                <a:latin typeface="Calibri"/>
              </a:rPr>
              <a:t>small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holes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with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 smtClean="0">
                <a:latin typeface="Calibri"/>
              </a:rPr>
              <a:t>pills</a:t>
            </a:r>
            <a:r>
              <a:rPr lang="fr-FR" sz="2400" dirty="0" smtClean="0">
                <a:latin typeface="Calibri"/>
              </a:rPr>
              <a:t> </a:t>
            </a:r>
            <a:r>
              <a:rPr lang="fr-FR" sz="2400" dirty="0">
                <a:latin typeface="Calibri"/>
              </a:rPr>
              <a:t>to </a:t>
            </a:r>
            <a:r>
              <a:rPr lang="fr-FR" sz="2400" dirty="0" smtClean="0">
                <a:latin typeface="Calibri"/>
              </a:rPr>
              <a:t>solder :</a:t>
            </a:r>
            <a:endParaRPr dirty="0"/>
          </a:p>
          <a:p>
            <a:pPr lvl="2">
              <a:lnSpc>
                <a:spcPct val="100000"/>
              </a:lnSpc>
              <a:buSzPct val="45000"/>
            </a:pPr>
            <a:r>
              <a:rPr lang="fr-FR" sz="2000" dirty="0">
                <a:latin typeface="Calibri"/>
              </a:rPr>
              <a:t>One </a:t>
            </a:r>
            <a:r>
              <a:rPr lang="fr-FR" sz="2000" dirty="0" err="1">
                <a:latin typeface="Calibri"/>
              </a:rPr>
              <a:t>is</a:t>
            </a:r>
            <a:r>
              <a:rPr lang="fr-FR" sz="2000" dirty="0">
                <a:latin typeface="Calibri"/>
              </a:rPr>
              <a:t> +3.3V the one </a:t>
            </a:r>
            <a:r>
              <a:rPr lang="fr-FR" sz="2000" dirty="0" err="1">
                <a:latin typeface="Calibri"/>
              </a:rPr>
              <a:t>is</a:t>
            </a:r>
            <a:r>
              <a:rPr lang="fr-FR" sz="2000" dirty="0">
                <a:latin typeface="Calibri"/>
              </a:rPr>
              <a:t> RESET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49" y="2636912"/>
            <a:ext cx="4650851" cy="2616104"/>
          </a:xfrm>
          <a:prstGeom prst="rect">
            <a:avLst/>
          </a:prstGeom>
        </p:spPr>
      </p:pic>
      <p:sp>
        <p:nvSpPr>
          <p:cNvPr id="5" name="Légende encadrée 2 4"/>
          <p:cNvSpPr/>
          <p:nvPr/>
        </p:nvSpPr>
        <p:spPr>
          <a:xfrm>
            <a:off x="2123727" y="5517232"/>
            <a:ext cx="1255813" cy="936104"/>
          </a:xfrm>
          <a:prstGeom prst="borderCallout2">
            <a:avLst>
              <a:gd name="adj1" fmla="val 24149"/>
              <a:gd name="adj2" fmla="val 96174"/>
              <a:gd name="adj3" fmla="val 19830"/>
              <a:gd name="adj4" fmla="val 168685"/>
              <a:gd name="adj5" fmla="val -125890"/>
              <a:gd name="adj6" fmla="val 318445"/>
            </a:avLst>
          </a:prstGeom>
          <a:solidFill>
            <a:srgbClr val="FF0000"/>
          </a:solidFill>
          <a:ln w="53975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+3.3V</a:t>
            </a:r>
            <a:endParaRPr lang="fr-FR" dirty="0"/>
          </a:p>
        </p:txBody>
      </p:sp>
      <p:sp>
        <p:nvSpPr>
          <p:cNvPr id="7" name="Légende encadrée 2 6"/>
          <p:cNvSpPr/>
          <p:nvPr/>
        </p:nvSpPr>
        <p:spPr>
          <a:xfrm>
            <a:off x="7202299" y="5517232"/>
            <a:ext cx="1255813" cy="936104"/>
          </a:xfrm>
          <a:prstGeom prst="borderCallout2">
            <a:avLst>
              <a:gd name="adj1" fmla="val -2597"/>
              <a:gd name="adj2" fmla="val 22494"/>
              <a:gd name="adj3" fmla="val -103435"/>
              <a:gd name="adj4" fmla="val -2080"/>
              <a:gd name="adj5" fmla="val -131705"/>
              <a:gd name="adj6" fmla="val -67293"/>
            </a:avLst>
          </a:prstGeom>
          <a:solidFill>
            <a:srgbClr val="92D050"/>
          </a:solidFill>
          <a:ln w="53975">
            <a:solidFill>
              <a:srgbClr val="92D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3427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fr-FR" sz="3200" b="1" dirty="0">
                <a:latin typeface="Calibri"/>
              </a:rPr>
              <a:t>Setup the </a:t>
            </a:r>
            <a:r>
              <a:rPr lang="fr-FR" sz="3200" b="1" dirty="0" err="1">
                <a:latin typeface="Calibri"/>
              </a:rPr>
              <a:t>board</a:t>
            </a:r>
            <a:endParaRPr b="1" dirty="0"/>
          </a:p>
          <a:p>
            <a:pPr marL="800100" lvl="1" indent="-342900">
              <a:buSzPct val="75000"/>
              <a:buFont typeface="Arial" panose="020B0604020202020204" pitchFamily="34" charset="0"/>
              <a:buChar char="•"/>
            </a:pPr>
            <a:r>
              <a:rPr lang="fr-FR" sz="2400" dirty="0" err="1">
                <a:latin typeface="Calibri"/>
              </a:rPr>
              <a:t>After</a:t>
            </a:r>
            <a:r>
              <a:rPr lang="fr-FR" sz="2400" dirty="0">
                <a:latin typeface="Calibri"/>
              </a:rPr>
              <a:t> jour job, </a:t>
            </a:r>
            <a:r>
              <a:rPr lang="fr-FR" sz="2400" dirty="0" err="1">
                <a:latin typeface="Calibri"/>
              </a:rPr>
              <a:t>it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should</a:t>
            </a:r>
            <a:r>
              <a:rPr lang="fr-FR" sz="2400" dirty="0">
                <a:latin typeface="Calibri"/>
              </a:rPr>
              <a:t> look </a:t>
            </a:r>
            <a:r>
              <a:rPr lang="fr-FR" sz="2400" dirty="0" err="1">
                <a:latin typeface="Calibri"/>
              </a:rPr>
              <a:t>like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this</a:t>
            </a:r>
            <a:endParaRPr sz="2400" dirty="0"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44824"/>
            <a:ext cx="6156176" cy="346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8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980728"/>
            <a:ext cx="7632848" cy="5760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1163610" y="1110661"/>
            <a:ext cx="6816060" cy="5455800"/>
            <a:chOff x="2336220" y="294120"/>
            <a:chExt cx="6816060" cy="5455800"/>
          </a:xfrm>
        </p:grpSpPr>
        <p:sp>
          <p:nvSpPr>
            <p:cNvPr id="75" name="CustomShape 1"/>
            <p:cNvSpPr/>
            <p:nvPr/>
          </p:nvSpPr>
          <p:spPr>
            <a:xfrm>
              <a:off x="7458480" y="3409560"/>
              <a:ext cx="100800" cy="1008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</p:spPr>
        </p:sp>
        <p:sp>
          <p:nvSpPr>
            <p:cNvPr id="76" name="Line 2"/>
            <p:cNvSpPr/>
            <p:nvPr/>
          </p:nvSpPr>
          <p:spPr>
            <a:xfrm>
              <a:off x="7545240" y="3459960"/>
              <a:ext cx="404640" cy="108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77" name="CustomShape 3"/>
            <p:cNvSpPr/>
            <p:nvPr/>
          </p:nvSpPr>
          <p:spPr>
            <a:xfrm rot="16200000">
              <a:off x="6071040" y="3422160"/>
              <a:ext cx="100800" cy="100800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78" name="CustomShape 4"/>
            <p:cNvSpPr/>
            <p:nvPr/>
          </p:nvSpPr>
          <p:spPr>
            <a:xfrm rot="16200000">
              <a:off x="6409800" y="3422160"/>
              <a:ext cx="100800" cy="100800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79" name="Line 5"/>
            <p:cNvSpPr/>
            <p:nvPr/>
          </p:nvSpPr>
          <p:spPr>
            <a:xfrm>
              <a:off x="6040800" y="3319560"/>
              <a:ext cx="507960" cy="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80" name="CustomShape 6"/>
            <p:cNvSpPr/>
            <p:nvPr/>
          </p:nvSpPr>
          <p:spPr>
            <a:xfrm rot="16200000">
              <a:off x="6198120" y="3108600"/>
              <a:ext cx="185400" cy="236520"/>
            </a:xfrm>
            <a:prstGeom prst="rect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81" name="CustomShape 7"/>
            <p:cNvSpPr/>
            <p:nvPr/>
          </p:nvSpPr>
          <p:spPr>
            <a:xfrm rot="16200000">
              <a:off x="2772360" y="2446920"/>
              <a:ext cx="1154880" cy="2027160"/>
            </a:xfrm>
            <a:prstGeom prst="rect">
              <a:avLst/>
            </a:prstGeom>
            <a:solidFill>
              <a:srgbClr val="E46C0A"/>
            </a:solidFill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82" name="Line 8"/>
            <p:cNvSpPr/>
            <p:nvPr/>
          </p:nvSpPr>
          <p:spPr>
            <a:xfrm flipV="1">
              <a:off x="2941920" y="3698640"/>
              <a:ext cx="0" cy="51192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pic>
          <p:nvPicPr>
            <p:cNvPr id="83" name="Imag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472120" y="2882520"/>
              <a:ext cx="1891440" cy="1154880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</p:pic>
        <p:sp>
          <p:nvSpPr>
            <p:cNvPr id="84" name="Line 9"/>
            <p:cNvSpPr/>
            <p:nvPr/>
          </p:nvSpPr>
          <p:spPr>
            <a:xfrm flipV="1">
              <a:off x="2941920" y="2661120"/>
              <a:ext cx="0" cy="55800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85" name="Line 10"/>
            <p:cNvSpPr/>
            <p:nvPr/>
          </p:nvSpPr>
          <p:spPr>
            <a:xfrm flipH="1">
              <a:off x="4106520" y="3463560"/>
              <a:ext cx="541800" cy="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86" name="Line 11"/>
            <p:cNvSpPr/>
            <p:nvPr/>
          </p:nvSpPr>
          <p:spPr>
            <a:xfrm flipH="1">
              <a:off x="4106520" y="3116160"/>
              <a:ext cx="541800" cy="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87" name="Line 12"/>
            <p:cNvSpPr/>
            <p:nvPr/>
          </p:nvSpPr>
          <p:spPr>
            <a:xfrm flipH="1">
              <a:off x="4106520" y="3801960"/>
              <a:ext cx="541800" cy="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88" name="CustomShape 13"/>
            <p:cNvSpPr/>
            <p:nvPr/>
          </p:nvSpPr>
          <p:spPr>
            <a:xfrm rot="16200000">
              <a:off x="2891160" y="2560680"/>
              <a:ext cx="100800" cy="100800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</a:ln>
          </p:spPr>
        </p:sp>
        <p:sp>
          <p:nvSpPr>
            <p:cNvPr id="89" name="CustomShape 14"/>
            <p:cNvSpPr/>
            <p:nvPr/>
          </p:nvSpPr>
          <p:spPr>
            <a:xfrm rot="16200000">
              <a:off x="2891160" y="4211640"/>
              <a:ext cx="100800" cy="100800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</a:ln>
          </p:spPr>
        </p:sp>
        <p:sp>
          <p:nvSpPr>
            <p:cNvPr id="90" name="CustomShape 15"/>
            <p:cNvSpPr/>
            <p:nvPr/>
          </p:nvSpPr>
          <p:spPr>
            <a:xfrm rot="16200000">
              <a:off x="4660920" y="3074760"/>
              <a:ext cx="100800" cy="100800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</a:ln>
          </p:spPr>
        </p:sp>
        <p:sp>
          <p:nvSpPr>
            <p:cNvPr id="91" name="CustomShape 16"/>
            <p:cNvSpPr/>
            <p:nvPr/>
          </p:nvSpPr>
          <p:spPr>
            <a:xfrm rot="16200000">
              <a:off x="4660920" y="3422160"/>
              <a:ext cx="100800" cy="100800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</a:ln>
          </p:spPr>
        </p:sp>
        <p:sp>
          <p:nvSpPr>
            <p:cNvPr id="92" name="CustomShape 17"/>
            <p:cNvSpPr/>
            <p:nvPr/>
          </p:nvSpPr>
          <p:spPr>
            <a:xfrm rot="16200000">
              <a:off x="4644000" y="3760560"/>
              <a:ext cx="100800" cy="100800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</a:ln>
          </p:spPr>
        </p:sp>
        <p:sp>
          <p:nvSpPr>
            <p:cNvPr id="93" name="CustomShape 18"/>
            <p:cNvSpPr/>
            <p:nvPr/>
          </p:nvSpPr>
          <p:spPr>
            <a:xfrm>
              <a:off x="4449240" y="3861000"/>
              <a:ext cx="324000" cy="36432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>
                  <a:solidFill>
                    <a:srgbClr val="000000"/>
                  </a:solidFill>
                  <a:latin typeface="Calibri"/>
                </a:rPr>
                <a:t>0</a:t>
              </a:r>
              <a:endParaRPr/>
            </a:p>
          </p:txBody>
        </p:sp>
        <p:sp>
          <p:nvSpPr>
            <p:cNvPr id="94" name="CustomShape 19"/>
            <p:cNvSpPr/>
            <p:nvPr/>
          </p:nvSpPr>
          <p:spPr>
            <a:xfrm>
              <a:off x="4449240" y="2652840"/>
              <a:ext cx="324000" cy="36432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>
                  <a:solidFill>
                    <a:srgbClr val="000000"/>
                  </a:solidFill>
                  <a:latin typeface="Calibri"/>
                </a:rPr>
                <a:t>1</a:t>
              </a:r>
              <a:endParaRPr/>
            </a:p>
          </p:txBody>
        </p:sp>
        <p:sp>
          <p:nvSpPr>
            <p:cNvPr id="95" name="CustomShape 20"/>
            <p:cNvSpPr/>
            <p:nvPr/>
          </p:nvSpPr>
          <p:spPr>
            <a:xfrm>
              <a:off x="7903080" y="3285720"/>
              <a:ext cx="1249200" cy="36432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>
                  <a:solidFill>
                    <a:srgbClr val="FF0000"/>
                  </a:solidFill>
                  <a:latin typeface="Calibri"/>
                </a:rPr>
                <a:t>VCC 3.3V</a:t>
              </a:r>
              <a:endParaRPr/>
            </a:p>
          </p:txBody>
        </p:sp>
        <p:sp>
          <p:nvSpPr>
            <p:cNvPr id="96" name="Line 21"/>
            <p:cNvSpPr/>
            <p:nvPr/>
          </p:nvSpPr>
          <p:spPr>
            <a:xfrm>
              <a:off x="4747320" y="3474000"/>
              <a:ext cx="1338480" cy="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97" name="Line 22"/>
            <p:cNvSpPr/>
            <p:nvPr/>
          </p:nvSpPr>
          <p:spPr>
            <a:xfrm>
              <a:off x="4697640" y="3801960"/>
              <a:ext cx="13680" cy="102240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98" name="CustomShape 23"/>
            <p:cNvSpPr/>
            <p:nvPr/>
          </p:nvSpPr>
          <p:spPr>
            <a:xfrm>
              <a:off x="4643640" y="1436760"/>
              <a:ext cx="100800" cy="100800"/>
            </a:xfrm>
            <a:prstGeom prst="ellipse">
              <a:avLst/>
            </a:prstGeom>
            <a:solidFill>
              <a:srgbClr val="4F6228"/>
            </a:solidFill>
            <a:ln w="19050" cmpd="sng">
              <a:solidFill>
                <a:schemeClr val="tx1"/>
              </a:solidFill>
            </a:ln>
          </p:spPr>
        </p:sp>
        <p:sp>
          <p:nvSpPr>
            <p:cNvPr id="99" name="Line 24"/>
            <p:cNvSpPr/>
            <p:nvPr/>
          </p:nvSpPr>
          <p:spPr>
            <a:xfrm flipV="1">
              <a:off x="4694400" y="956520"/>
              <a:ext cx="0" cy="48024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100" name="CustomShape 25"/>
            <p:cNvSpPr/>
            <p:nvPr/>
          </p:nvSpPr>
          <p:spPr>
            <a:xfrm>
              <a:off x="4677840" y="4773600"/>
              <a:ext cx="100800" cy="100800"/>
            </a:xfrm>
            <a:prstGeom prst="ellipse">
              <a:avLst/>
            </a:prstGeom>
            <a:solidFill>
              <a:srgbClr val="4F6228"/>
            </a:solidFill>
            <a:ln w="19050" cmpd="sng">
              <a:solidFill>
                <a:schemeClr val="tx1"/>
              </a:solidFill>
            </a:ln>
          </p:spPr>
        </p:sp>
        <p:sp>
          <p:nvSpPr>
            <p:cNvPr id="101" name="Line 26"/>
            <p:cNvSpPr/>
            <p:nvPr/>
          </p:nvSpPr>
          <p:spPr>
            <a:xfrm flipV="1">
              <a:off x="4719960" y="4824360"/>
              <a:ext cx="0" cy="48024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102" name="CustomShape 27"/>
            <p:cNvSpPr/>
            <p:nvPr/>
          </p:nvSpPr>
          <p:spPr>
            <a:xfrm>
              <a:off x="4117680" y="5385600"/>
              <a:ext cx="1264320" cy="36432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>
                  <a:solidFill>
                    <a:srgbClr val="4F6228"/>
                  </a:solidFill>
                  <a:latin typeface="Calibri"/>
                </a:rPr>
                <a:t>Reset PIN</a:t>
              </a:r>
              <a:endParaRPr/>
            </a:p>
          </p:txBody>
        </p:sp>
        <p:sp>
          <p:nvSpPr>
            <p:cNvPr id="103" name="Line 28"/>
            <p:cNvSpPr/>
            <p:nvPr/>
          </p:nvSpPr>
          <p:spPr>
            <a:xfrm>
              <a:off x="2681280" y="4773600"/>
              <a:ext cx="520920" cy="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104" name="Line 29"/>
            <p:cNvSpPr/>
            <p:nvPr/>
          </p:nvSpPr>
          <p:spPr>
            <a:xfrm>
              <a:off x="2811600" y="4867560"/>
              <a:ext cx="260640" cy="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105" name="Line 30"/>
            <p:cNvSpPr/>
            <p:nvPr/>
          </p:nvSpPr>
          <p:spPr>
            <a:xfrm>
              <a:off x="2872080" y="4961880"/>
              <a:ext cx="139320" cy="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106" name="Line 31"/>
            <p:cNvSpPr/>
            <p:nvPr/>
          </p:nvSpPr>
          <p:spPr>
            <a:xfrm>
              <a:off x="2907000" y="5055840"/>
              <a:ext cx="69840" cy="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107" name="CustomShape 32"/>
            <p:cNvSpPr/>
            <p:nvPr/>
          </p:nvSpPr>
          <p:spPr>
            <a:xfrm>
              <a:off x="2593080" y="5360760"/>
              <a:ext cx="703440" cy="36432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>
                  <a:solidFill>
                    <a:srgbClr val="000000"/>
                  </a:solidFill>
                  <a:latin typeface="Calibri"/>
                </a:rPr>
                <a:t>GND</a:t>
              </a:r>
              <a:endParaRPr/>
            </a:p>
          </p:txBody>
        </p:sp>
        <p:sp>
          <p:nvSpPr>
            <p:cNvPr id="108" name="Line 33"/>
            <p:cNvSpPr/>
            <p:nvPr/>
          </p:nvSpPr>
          <p:spPr>
            <a:xfrm>
              <a:off x="2941920" y="4210560"/>
              <a:ext cx="0" cy="55332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109" name="CustomShape 34"/>
            <p:cNvSpPr/>
            <p:nvPr/>
          </p:nvSpPr>
          <p:spPr>
            <a:xfrm>
              <a:off x="2892240" y="1436760"/>
              <a:ext cx="100800" cy="100800"/>
            </a:xfrm>
            <a:prstGeom prst="ellipse">
              <a:avLst/>
            </a:prstGeom>
            <a:solidFill>
              <a:srgbClr val="4F6228"/>
            </a:solidFill>
            <a:ln w="19050" cmpd="sng">
              <a:solidFill>
                <a:schemeClr val="tx1"/>
              </a:solidFill>
            </a:ln>
          </p:spPr>
        </p:sp>
        <p:sp>
          <p:nvSpPr>
            <p:cNvPr id="110" name="Line 35"/>
            <p:cNvSpPr/>
            <p:nvPr/>
          </p:nvSpPr>
          <p:spPr>
            <a:xfrm flipV="1">
              <a:off x="2943000" y="956520"/>
              <a:ext cx="0" cy="48024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111" name="Line 36"/>
            <p:cNvSpPr/>
            <p:nvPr/>
          </p:nvSpPr>
          <p:spPr>
            <a:xfrm>
              <a:off x="4694400" y="1538280"/>
              <a:ext cx="16920" cy="159480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112" name="Line 37"/>
            <p:cNvSpPr/>
            <p:nvPr/>
          </p:nvSpPr>
          <p:spPr>
            <a:xfrm>
              <a:off x="2945880" y="1532160"/>
              <a:ext cx="0" cy="104220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113" name="CustomShape 38"/>
            <p:cNvSpPr/>
            <p:nvPr/>
          </p:nvSpPr>
          <p:spPr>
            <a:xfrm>
              <a:off x="2362680" y="294120"/>
              <a:ext cx="1096560" cy="6386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fr-FR">
                  <a:solidFill>
                    <a:srgbClr val="4F6228"/>
                  </a:solidFill>
                  <a:latin typeface="Calibri"/>
                </a:rPr>
                <a:t>GPIO5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fr-FR">
                  <a:solidFill>
                    <a:srgbClr val="4F6228"/>
                  </a:solidFill>
                  <a:latin typeface="Calibri"/>
                </a:rPr>
                <a:t>(PIN 18)</a:t>
              </a:r>
              <a:endParaRPr/>
            </a:p>
          </p:txBody>
        </p:sp>
        <p:sp>
          <p:nvSpPr>
            <p:cNvPr id="114" name="CustomShape 39"/>
            <p:cNvSpPr/>
            <p:nvPr/>
          </p:nvSpPr>
          <p:spPr>
            <a:xfrm>
              <a:off x="4129200" y="310320"/>
              <a:ext cx="1096560" cy="6386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fr-FR">
                  <a:solidFill>
                    <a:srgbClr val="4F6228"/>
                  </a:solidFill>
                  <a:latin typeface="Calibri"/>
                </a:rPr>
                <a:t>GPIO4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fr-FR">
                  <a:solidFill>
                    <a:srgbClr val="4F6228"/>
                  </a:solidFill>
                  <a:latin typeface="Calibri"/>
                </a:rPr>
                <a:t>(PIN 16)</a:t>
              </a:r>
              <a:endParaRPr/>
            </a:p>
          </p:txBody>
        </p:sp>
        <p:sp>
          <p:nvSpPr>
            <p:cNvPr id="115" name="Line 40"/>
            <p:cNvSpPr/>
            <p:nvPr/>
          </p:nvSpPr>
          <p:spPr>
            <a:xfrm flipV="1">
              <a:off x="6510960" y="3465720"/>
              <a:ext cx="947520" cy="612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</p:grpSp>
      <p:sp>
        <p:nvSpPr>
          <p:cNvPr id="45" name="CustomShape 1"/>
          <p:cNvSpPr/>
          <p:nvPr/>
        </p:nvSpPr>
        <p:spPr>
          <a:xfrm>
            <a:off x="457200" y="3427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fr-FR" sz="3200" b="1" dirty="0" err="1" smtClean="0">
                <a:latin typeface="Calibri"/>
              </a:rPr>
              <a:t>Schematic</a:t>
            </a:r>
            <a:endParaRPr b="1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457200" y="342720"/>
            <a:ext cx="8228880" cy="61106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fr-FR" sz="3200" b="1" dirty="0" smtClean="0">
                <a:latin typeface="Calibri"/>
              </a:rPr>
              <a:t>Main code</a:t>
            </a:r>
            <a:endParaRPr b="1" dirty="0"/>
          </a:p>
          <a:p>
            <a:pPr marL="800100" lvl="1" indent="-342900">
              <a:buSzPct val="75000"/>
              <a:buFont typeface="Arial" panose="020B0604020202020204" pitchFamily="34" charset="0"/>
              <a:buChar char="•"/>
            </a:pPr>
            <a:r>
              <a:rPr lang="fr-FR" sz="2400" b="1" dirty="0" smtClean="0">
                <a:latin typeface="Calibri"/>
              </a:rPr>
              <a:t>First of all, </a:t>
            </a:r>
            <a:r>
              <a:rPr lang="fr-FR" sz="2400" b="1" dirty="0" err="1" smtClean="0">
                <a:latin typeface="Calibri"/>
              </a:rPr>
              <a:t>install</a:t>
            </a:r>
            <a:r>
              <a:rPr lang="fr-FR" sz="2400" b="1" dirty="0" smtClean="0">
                <a:latin typeface="Calibri"/>
              </a:rPr>
              <a:t> </a:t>
            </a:r>
            <a:r>
              <a:rPr lang="fr-FR" sz="2400" b="1" dirty="0" err="1" smtClean="0">
                <a:latin typeface="Calibri"/>
              </a:rPr>
              <a:t>wiringPI</a:t>
            </a:r>
            <a:r>
              <a:rPr lang="fr-FR" sz="2400" b="1" dirty="0" smtClean="0">
                <a:latin typeface="Calibri"/>
              </a:rPr>
              <a:t> </a:t>
            </a:r>
            <a:r>
              <a:rPr lang="fr-FR" sz="2400" b="1" dirty="0" smtClean="0">
                <a:latin typeface="Calibri"/>
                <a:hlinkClick r:id="rId2"/>
              </a:rPr>
              <a:t>http://wiringpi.com/download-and-install/</a:t>
            </a:r>
            <a:endParaRPr lang="fr-FR" sz="2400" b="1" dirty="0" smtClean="0">
              <a:latin typeface="Calibri"/>
            </a:endParaRPr>
          </a:p>
          <a:p>
            <a:pPr marL="800100" lvl="1" indent="-342900">
              <a:buSzPct val="75000"/>
              <a:buFont typeface="Arial" panose="020B0604020202020204" pitchFamily="34" charset="0"/>
              <a:buChar char="•"/>
            </a:pPr>
            <a:r>
              <a:rPr lang="fr-FR" sz="2400" b="1" dirty="0" smtClean="0">
                <a:latin typeface="Calibri"/>
              </a:rPr>
              <a:t>Script to </a:t>
            </a:r>
            <a:r>
              <a:rPr lang="fr-FR" sz="2400" b="1" dirty="0" err="1" smtClean="0">
                <a:latin typeface="Calibri"/>
              </a:rPr>
              <a:t>run</a:t>
            </a:r>
            <a:r>
              <a:rPr lang="fr-FR" sz="2400" b="1" dirty="0" smtClean="0">
                <a:latin typeface="Calibri"/>
              </a:rPr>
              <a:t> at startup (daemon)</a:t>
            </a:r>
          </a:p>
          <a:p>
            <a:pPr lvl="2"/>
            <a:r>
              <a:rPr lang="en-US" sz="1100" b="1" dirty="0">
                <a:latin typeface="Courier" pitchFamily="1" charset="0"/>
              </a:rPr>
              <a:t>#!/bin/bash</a:t>
            </a:r>
          </a:p>
          <a:p>
            <a:pPr lvl="1"/>
            <a:endParaRPr lang="en-US" sz="1100" b="1" dirty="0">
              <a:latin typeface="Courier" pitchFamily="1" charset="0"/>
            </a:endParaRPr>
          </a:p>
          <a:p>
            <a:pPr lvl="1"/>
            <a:r>
              <a:rPr lang="en-US" sz="1100" b="1" dirty="0">
                <a:latin typeface="Courier" pitchFamily="1" charset="0"/>
              </a:rPr>
              <a:t>	RELAY_GPIO=5</a:t>
            </a:r>
          </a:p>
          <a:p>
            <a:pPr lvl="1"/>
            <a:r>
              <a:rPr lang="en-US" sz="1100" b="1" dirty="0">
                <a:latin typeface="Courier" pitchFamily="1" charset="0"/>
              </a:rPr>
              <a:t>	</a:t>
            </a:r>
            <a:r>
              <a:rPr lang="en-US" sz="1100" dirty="0">
                <a:latin typeface="Courier" pitchFamily="1" charset="0"/>
              </a:rPr>
              <a:t>BUTTON_GPIO=4</a:t>
            </a:r>
          </a:p>
          <a:p>
            <a:pPr lvl="1"/>
            <a:endParaRPr lang="en-US" sz="1100" dirty="0">
              <a:latin typeface="Courier" pitchFamily="1" charset="0"/>
            </a:endParaRPr>
          </a:p>
          <a:p>
            <a:pPr lvl="1"/>
            <a:r>
              <a:rPr lang="en-US" sz="1100" dirty="0">
                <a:latin typeface="Courier" pitchFamily="1" charset="0"/>
              </a:rPr>
              <a:t>	trap </a:t>
            </a:r>
            <a:r>
              <a:rPr lang="en-US" sz="1100" dirty="0" err="1">
                <a:latin typeface="Courier" pitchFamily="1" charset="0"/>
              </a:rPr>
              <a:t>stopRelay</a:t>
            </a:r>
            <a:r>
              <a:rPr lang="en-US" sz="1100" dirty="0">
                <a:latin typeface="Courier" pitchFamily="1" charset="0"/>
              </a:rPr>
              <a:t> 1 2 3 6 9 14 15</a:t>
            </a:r>
          </a:p>
          <a:p>
            <a:pPr lvl="1"/>
            <a:endParaRPr lang="en-US" sz="1100" dirty="0">
              <a:latin typeface="Courier" pitchFamily="1" charset="0"/>
            </a:endParaRPr>
          </a:p>
          <a:p>
            <a:pPr lvl="1"/>
            <a:r>
              <a:rPr lang="en-US" sz="1100" dirty="0">
                <a:latin typeface="Courier" pitchFamily="1" charset="0"/>
              </a:rPr>
              <a:t>	function </a:t>
            </a:r>
            <a:r>
              <a:rPr lang="en-US" sz="1100" dirty="0" err="1">
                <a:latin typeface="Courier" pitchFamily="1" charset="0"/>
              </a:rPr>
              <a:t>stopRelay</a:t>
            </a:r>
            <a:r>
              <a:rPr lang="en-US" sz="1100" dirty="0">
                <a:latin typeface="Courier" pitchFamily="1" charset="0"/>
              </a:rPr>
              <a:t>(){</a:t>
            </a:r>
          </a:p>
          <a:p>
            <a:pPr lvl="1"/>
            <a:r>
              <a:rPr lang="en-US" sz="1100" dirty="0">
                <a:latin typeface="Courier" pitchFamily="1" charset="0"/>
              </a:rPr>
              <a:t>		</a:t>
            </a:r>
            <a:r>
              <a:rPr lang="en-US" sz="1100" dirty="0" err="1">
                <a:latin typeface="Courier" pitchFamily="1" charset="0"/>
              </a:rPr>
              <a:t>gpio</a:t>
            </a:r>
            <a:r>
              <a:rPr lang="en-US" sz="1100" dirty="0">
                <a:latin typeface="Courier" pitchFamily="1" charset="0"/>
              </a:rPr>
              <a:t> write $RELAY_GPIO  0</a:t>
            </a:r>
          </a:p>
          <a:p>
            <a:pPr lvl="1"/>
            <a:r>
              <a:rPr lang="en-US" sz="1100" dirty="0">
                <a:latin typeface="Courier" pitchFamily="1" charset="0"/>
              </a:rPr>
              <a:t>		exit 0</a:t>
            </a:r>
          </a:p>
          <a:p>
            <a:pPr lvl="1"/>
            <a:r>
              <a:rPr lang="en-US" sz="1100" dirty="0">
                <a:latin typeface="Courier" pitchFamily="1" charset="0"/>
              </a:rPr>
              <a:t>	}</a:t>
            </a:r>
          </a:p>
          <a:p>
            <a:pPr lvl="1"/>
            <a:r>
              <a:rPr lang="en-US" sz="1100" dirty="0">
                <a:latin typeface="Courier" pitchFamily="1" charset="0"/>
              </a:rPr>
              <a:t>	</a:t>
            </a:r>
            <a:r>
              <a:rPr lang="en-US" sz="1100" dirty="0" err="1">
                <a:latin typeface="Courier" pitchFamily="1" charset="0"/>
              </a:rPr>
              <a:t>gpio</a:t>
            </a:r>
            <a:r>
              <a:rPr lang="en-US" sz="1100" dirty="0">
                <a:latin typeface="Courier" pitchFamily="1" charset="0"/>
              </a:rPr>
              <a:t> mode $RELAY_GPIO out</a:t>
            </a:r>
          </a:p>
          <a:p>
            <a:pPr lvl="1"/>
            <a:r>
              <a:rPr lang="en-US" sz="1100" dirty="0">
                <a:latin typeface="Courier" pitchFamily="1" charset="0"/>
              </a:rPr>
              <a:t>	</a:t>
            </a:r>
            <a:r>
              <a:rPr lang="en-US" sz="1100" dirty="0" err="1">
                <a:latin typeface="Courier" pitchFamily="1" charset="0"/>
              </a:rPr>
              <a:t>gpio</a:t>
            </a:r>
            <a:r>
              <a:rPr lang="en-US" sz="1100" dirty="0">
                <a:latin typeface="Courier" pitchFamily="1" charset="0"/>
              </a:rPr>
              <a:t> mode $BUTTON_GPIO in</a:t>
            </a:r>
          </a:p>
          <a:p>
            <a:pPr lvl="1"/>
            <a:endParaRPr lang="en-US" sz="1100" dirty="0">
              <a:latin typeface="Courier" pitchFamily="1" charset="0"/>
            </a:endParaRPr>
          </a:p>
          <a:p>
            <a:pPr lvl="1"/>
            <a:r>
              <a:rPr lang="en-US" sz="1100" dirty="0">
                <a:latin typeface="Courier" pitchFamily="1" charset="0"/>
              </a:rPr>
              <a:t>	</a:t>
            </a:r>
            <a:r>
              <a:rPr lang="en-US" sz="1100" dirty="0" err="1">
                <a:latin typeface="Courier" pitchFamily="1" charset="0"/>
              </a:rPr>
              <a:t>gpio</a:t>
            </a:r>
            <a:r>
              <a:rPr lang="en-US" sz="1100" dirty="0">
                <a:latin typeface="Courier" pitchFamily="1" charset="0"/>
              </a:rPr>
              <a:t> write $RELAY_GPIO  1</a:t>
            </a:r>
          </a:p>
          <a:p>
            <a:pPr lvl="1"/>
            <a:r>
              <a:rPr lang="en-US" sz="1100" dirty="0">
                <a:latin typeface="Courier" pitchFamily="1" charset="0"/>
              </a:rPr>
              <a:t>	while [ 1 ] ; do</a:t>
            </a:r>
          </a:p>
          <a:p>
            <a:pPr lvl="1"/>
            <a:r>
              <a:rPr lang="en-US" sz="1100" dirty="0">
                <a:latin typeface="Courier" pitchFamily="1" charset="0"/>
              </a:rPr>
              <a:t>		BUTT=`/</a:t>
            </a:r>
            <a:r>
              <a:rPr lang="en-US" sz="1100" dirty="0" err="1">
                <a:latin typeface="Courier" pitchFamily="1" charset="0"/>
              </a:rPr>
              <a:t>usr</a:t>
            </a:r>
            <a:r>
              <a:rPr lang="en-US" sz="1100" dirty="0">
                <a:latin typeface="Courier" pitchFamily="1" charset="0"/>
              </a:rPr>
              <a:t>/local/bin/</a:t>
            </a:r>
            <a:r>
              <a:rPr lang="en-US" sz="1100" dirty="0" err="1">
                <a:latin typeface="Courier" pitchFamily="1" charset="0"/>
              </a:rPr>
              <a:t>gpio</a:t>
            </a:r>
            <a:r>
              <a:rPr lang="en-US" sz="1100" dirty="0">
                <a:latin typeface="Courier" pitchFamily="1" charset="0"/>
              </a:rPr>
              <a:t> read $BUTTON_GPIO`</a:t>
            </a:r>
          </a:p>
          <a:p>
            <a:pPr lvl="1"/>
            <a:r>
              <a:rPr lang="en-US" sz="1100" dirty="0">
                <a:latin typeface="Courier" pitchFamily="1" charset="0"/>
              </a:rPr>
              <a:t>		if [ $BUTT -</a:t>
            </a:r>
            <a:r>
              <a:rPr lang="en-US" sz="1100" dirty="0" err="1">
                <a:latin typeface="Courier" pitchFamily="1" charset="0"/>
              </a:rPr>
              <a:t>eq</a:t>
            </a:r>
            <a:r>
              <a:rPr lang="en-US" sz="1100" dirty="0">
                <a:latin typeface="Courier" pitchFamily="1" charset="0"/>
              </a:rPr>
              <a:t> 1 ] ; then</a:t>
            </a:r>
          </a:p>
          <a:p>
            <a:pPr lvl="1"/>
            <a:r>
              <a:rPr lang="en-US" sz="1100" dirty="0">
                <a:latin typeface="Courier" pitchFamily="1" charset="0"/>
              </a:rPr>
              <a:t>			while [ $BUTT -</a:t>
            </a:r>
            <a:r>
              <a:rPr lang="en-US" sz="1100" dirty="0" err="1">
                <a:latin typeface="Courier" pitchFamily="1" charset="0"/>
              </a:rPr>
              <a:t>eq</a:t>
            </a:r>
            <a:r>
              <a:rPr lang="en-US" sz="1100" dirty="0">
                <a:latin typeface="Courier" pitchFamily="1" charset="0"/>
              </a:rPr>
              <a:t> 1 ] ; do</a:t>
            </a:r>
          </a:p>
          <a:p>
            <a:pPr lvl="1"/>
            <a:r>
              <a:rPr lang="en-US" sz="1100" dirty="0">
                <a:latin typeface="Courier" pitchFamily="1" charset="0"/>
              </a:rPr>
              <a:t>				sleep 0.2</a:t>
            </a:r>
          </a:p>
          <a:p>
            <a:pPr lvl="1"/>
            <a:r>
              <a:rPr lang="en-US" sz="1100" dirty="0">
                <a:latin typeface="Courier" pitchFamily="1" charset="0"/>
              </a:rPr>
              <a:t>				BUTT=`/</a:t>
            </a:r>
            <a:r>
              <a:rPr lang="en-US" sz="1100" dirty="0" err="1">
                <a:latin typeface="Courier" pitchFamily="1" charset="0"/>
              </a:rPr>
              <a:t>usr</a:t>
            </a:r>
            <a:r>
              <a:rPr lang="en-US" sz="1100" dirty="0">
                <a:latin typeface="Courier" pitchFamily="1" charset="0"/>
              </a:rPr>
              <a:t>/local/bin/</a:t>
            </a:r>
            <a:r>
              <a:rPr lang="en-US" sz="1100" dirty="0" err="1">
                <a:latin typeface="Courier" pitchFamily="1" charset="0"/>
              </a:rPr>
              <a:t>gpio</a:t>
            </a:r>
            <a:r>
              <a:rPr lang="en-US" sz="1100" dirty="0">
                <a:latin typeface="Courier" pitchFamily="1" charset="0"/>
              </a:rPr>
              <a:t> read $BUTTON_GPIO `</a:t>
            </a:r>
          </a:p>
          <a:p>
            <a:pPr lvl="1"/>
            <a:r>
              <a:rPr lang="en-US" sz="1100" dirty="0">
                <a:latin typeface="Courier" pitchFamily="1" charset="0"/>
              </a:rPr>
              <a:t>			done</a:t>
            </a:r>
          </a:p>
          <a:p>
            <a:pPr lvl="1"/>
            <a:r>
              <a:rPr lang="en-US" sz="1100" dirty="0">
                <a:latin typeface="Courier" pitchFamily="1" charset="0"/>
              </a:rPr>
              <a:t>			echo </a:t>
            </a:r>
            <a:r>
              <a:rPr lang="en-US" sz="1100" dirty="0" err="1">
                <a:latin typeface="Courier" pitchFamily="1" charset="0"/>
              </a:rPr>
              <a:t>init</a:t>
            </a:r>
            <a:r>
              <a:rPr lang="en-US" sz="1100" dirty="0">
                <a:latin typeface="Courier" pitchFamily="1" charset="0"/>
              </a:rPr>
              <a:t> 0</a:t>
            </a:r>
          </a:p>
          <a:p>
            <a:pPr lvl="1"/>
            <a:r>
              <a:rPr lang="en-US" sz="1100" dirty="0">
                <a:latin typeface="Courier" pitchFamily="1" charset="0"/>
              </a:rPr>
              <a:t>		fi</a:t>
            </a:r>
          </a:p>
          <a:p>
            <a:pPr lvl="1"/>
            <a:r>
              <a:rPr lang="en-US" sz="1100" dirty="0">
                <a:latin typeface="Courier" pitchFamily="1" charset="0"/>
              </a:rPr>
              <a:t>	done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Create  </a:t>
            </a:r>
            <a:r>
              <a:rPr lang="en-US" sz="2400" dirty="0">
                <a:latin typeface="Calibri"/>
              </a:rPr>
              <a:t>a service (</a:t>
            </a:r>
            <a:r>
              <a:rPr lang="en-US" sz="2400" dirty="0" err="1">
                <a:latin typeface="Calibri"/>
              </a:rPr>
              <a:t>init.d</a:t>
            </a:r>
            <a:r>
              <a:rPr lang="en-US" sz="2400" dirty="0">
                <a:latin typeface="Calibri"/>
              </a:rPr>
              <a:t> script) from /</a:t>
            </a:r>
            <a:r>
              <a:rPr lang="en-US" sz="2400" dirty="0" err="1">
                <a:latin typeface="Calibri"/>
              </a:rPr>
              <a:t>etc</a:t>
            </a:r>
            <a:r>
              <a:rPr lang="en-US" sz="2400" dirty="0">
                <a:latin typeface="Calibri"/>
              </a:rPr>
              <a:t>/</a:t>
            </a:r>
            <a:r>
              <a:rPr lang="en-US" sz="2400" dirty="0" err="1">
                <a:latin typeface="Calibri"/>
              </a:rPr>
              <a:t>init.d</a:t>
            </a:r>
            <a:r>
              <a:rPr lang="en-US" sz="2400" dirty="0">
                <a:latin typeface="Calibri"/>
              </a:rPr>
              <a:t>/skeleton</a:t>
            </a:r>
          </a:p>
          <a:p>
            <a:pPr>
              <a:lnSpc>
                <a:spcPct val="100000"/>
              </a:lnSpc>
            </a:pPr>
            <a:endParaRPr sz="2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83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221</Words>
  <Application>Microsoft Office PowerPoint</Application>
  <PresentationFormat>Affichage à l'écran (4:3)</PresentationFormat>
  <Paragraphs>56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Benoit HERARD</cp:lastModifiedBy>
  <cp:revision>9</cp:revision>
  <dcterms:modified xsi:type="dcterms:W3CDTF">2015-12-02T21:44:06Z</dcterms:modified>
</cp:coreProperties>
</file>