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1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0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29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5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SzPct val="70000"/>
        <a:buFont typeface="Arial"/>
        <a:buChar char="•"/>
        <a:defRPr sz="2400" kern="1200" spc="5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/>
        <a:buChar char="•"/>
        <a:defRPr sz="2000" kern="1200" spc="5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/>
        <a:buChar char="•"/>
        <a:defRPr sz="1800" kern="1200" spc="5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SzPct val="70000"/>
        <a:buFont typeface="Arial"/>
        <a:buChar char="•"/>
        <a:defRPr sz="1600" kern="1200" spc="5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397416" y="2352407"/>
            <a:ext cx="3390900" cy="2360429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ko-KR" altLang="en-US" sz="2800">
                <a:solidFill>
                  <a:schemeClr val="bg2"/>
                </a:solidFill>
              </a:rPr>
              <a:t>감성분류를 토대로 </a:t>
            </a:r>
            <a:br>
              <a:rPr lang="en-US" altLang="ko-KR" sz="2800">
                <a:solidFill>
                  <a:schemeClr val="bg2"/>
                </a:solidFill>
              </a:rPr>
            </a:br>
            <a:br>
              <a:rPr lang="en-US" altLang="ko-KR" sz="2800">
                <a:solidFill>
                  <a:schemeClr val="bg2"/>
                </a:solidFill>
              </a:rPr>
            </a:br>
            <a:r>
              <a:rPr lang="ko-KR" altLang="en-US" sz="2800">
                <a:solidFill>
                  <a:schemeClr val="bg2"/>
                </a:solidFill>
              </a:rPr>
              <a:t>추천시스템 만들기</a:t>
            </a:r>
            <a:br>
              <a:rPr lang="en-US" altLang="ko-KR" sz="2800">
                <a:solidFill>
                  <a:schemeClr val="bg2"/>
                </a:solidFill>
              </a:rPr>
            </a:br>
            <a:br>
              <a:rPr lang="en-US" altLang="ko-KR" sz="2800">
                <a:solidFill>
                  <a:schemeClr val="bg2"/>
                </a:solidFill>
              </a:rPr>
            </a:br>
            <a:endParaRPr lang="ko-KR" altLang="en-US" sz="2800">
              <a:solidFill>
                <a:schemeClr val="bg2"/>
              </a:solidFill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2"/>
          <a:srcRect r="11110"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2327FD-8234-38CB-86C8-FADFC752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7) </a:t>
            </a:r>
            <a:r>
              <a:rPr lang="ko-KR" altLang="en-US" sz="2500" dirty="0"/>
              <a:t>리뷰 예측하기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73737" y="780908"/>
            <a:ext cx="6027890" cy="5628837"/>
          </a:xfrm>
        </p:spPr>
      </p:pic>
    </p:spTree>
    <p:extLst>
      <p:ext uri="{BB962C8B-B14F-4D97-AF65-F5344CB8AC3E}">
        <p14:creationId xmlns:p14="http://schemas.microsoft.com/office/powerpoint/2010/main" val="422333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BE379-4785-4815-8FC9-A24E80D37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2F85E-7856-415B-BA26-EFA2D2EF0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1304E1-64DB-1CCB-2017-1B2A323E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26" y="1695893"/>
            <a:ext cx="2732567" cy="348748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9D8B-9B5D-625F-37F3-93A0B8B6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568842"/>
            <a:ext cx="4770120" cy="5762846"/>
          </a:xfrm>
        </p:spPr>
        <p:txBody>
          <a:bodyPr anchor="ctr">
            <a:normAutofit/>
          </a:bodyPr>
          <a:lstStyle/>
          <a:p>
            <a:pPr algn="just"/>
            <a:r>
              <a:rPr lang="ko-KR" altLang="en-US" dirty="0"/>
              <a:t>데이터 수집</a:t>
            </a:r>
            <a:endParaRPr lang="en-US" altLang="ko-KR" dirty="0"/>
          </a:p>
          <a:p>
            <a:pPr algn="just"/>
            <a:r>
              <a:rPr lang="ko-KR" altLang="en-US" dirty="0"/>
              <a:t>훈련 </a:t>
            </a:r>
            <a:r>
              <a:rPr lang="en-US" altLang="ko-KR" dirty="0"/>
              <a:t>/ </a:t>
            </a:r>
            <a:r>
              <a:rPr lang="ko-KR" altLang="en-US" dirty="0"/>
              <a:t>테스트 데이터 나누기</a:t>
            </a:r>
            <a:endParaRPr lang="en-US" altLang="ko-KR" dirty="0"/>
          </a:p>
          <a:p>
            <a:pPr algn="just"/>
            <a:r>
              <a:rPr lang="ko-KR" altLang="en-US" dirty="0"/>
              <a:t>데이터 정제 및 토큰화</a:t>
            </a:r>
            <a:endParaRPr lang="en-US" altLang="ko-KR" dirty="0"/>
          </a:p>
          <a:p>
            <a:pPr algn="just"/>
            <a:r>
              <a:rPr lang="ko-KR" altLang="en-US" dirty="0"/>
              <a:t>정수 인코딩</a:t>
            </a:r>
            <a:endParaRPr lang="en-US" altLang="ko-KR" dirty="0"/>
          </a:p>
          <a:p>
            <a:pPr algn="just"/>
            <a:r>
              <a:rPr lang="ko-KR" altLang="en-US" dirty="0"/>
              <a:t>빈 샘플 제거 및 패딩 작업</a:t>
            </a:r>
            <a:endParaRPr lang="en-US" altLang="ko-KR" dirty="0"/>
          </a:p>
          <a:p>
            <a:pPr algn="just"/>
            <a:r>
              <a:rPr lang="en-US" altLang="ko-KR" dirty="0"/>
              <a:t>LSTM</a:t>
            </a:r>
            <a:r>
              <a:rPr lang="ko-KR" altLang="en-US" dirty="0"/>
              <a:t>으로 훈련모델 만들기</a:t>
            </a:r>
            <a:endParaRPr lang="en-US" altLang="ko-KR" dirty="0"/>
          </a:p>
          <a:p>
            <a:pPr algn="just"/>
            <a:r>
              <a:rPr lang="ko-KR" altLang="en-US" dirty="0"/>
              <a:t>리뷰 예측하기</a:t>
            </a:r>
            <a:endParaRPr lang="en-US" altLang="ko-KR" dirty="0"/>
          </a:p>
          <a:p>
            <a:pPr algn="just"/>
            <a:r>
              <a:rPr lang="ko-KR" altLang="en-US" dirty="0"/>
              <a:t>긍정 </a:t>
            </a:r>
            <a:r>
              <a:rPr lang="en-US" altLang="ko-KR" dirty="0"/>
              <a:t>/ </a:t>
            </a:r>
            <a:r>
              <a:rPr lang="ko-KR" altLang="en-US" dirty="0"/>
              <a:t>부정문 추출</a:t>
            </a:r>
            <a:endParaRPr lang="en-US" altLang="ko-KR" dirty="0"/>
          </a:p>
          <a:p>
            <a:pPr algn="just"/>
            <a:r>
              <a:rPr lang="en-US" altLang="ko-KR" dirty="0"/>
              <a:t>TF-IDF</a:t>
            </a:r>
            <a:r>
              <a:rPr lang="ko-KR" altLang="en-US" dirty="0"/>
              <a:t>로 긍정문의 유사도 측정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13612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7D380D-88F4-9C64-4F88-94AD95A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3378172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5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1) </a:t>
            </a:r>
            <a:r>
              <a:rPr lang="ko-KR" altLang="en-US" sz="25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데이터 수집</a:t>
            </a:r>
            <a:endParaRPr lang="en-US" altLang="ko-KR" sz="25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140"/>
          <a:stretch>
            <a:fillRect/>
          </a:stretch>
        </p:blipFill>
        <p:spPr>
          <a:xfrm>
            <a:off x="5181600" y="807906"/>
            <a:ext cx="6567378" cy="3316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134E3-D9D2-B843-95E0-11961E1E96B5}"/>
              </a:ext>
            </a:extLst>
          </p:cNvPr>
          <p:cNvSpPr txBox="1"/>
          <p:nvPr/>
        </p:nvSpPr>
        <p:spPr>
          <a:xfrm>
            <a:off x="5334936" y="4561367"/>
            <a:ext cx="6265185" cy="172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lt"/>
              </a:rPr>
              <a:t>리뷰에서 데이터 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1575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개 수집</a:t>
            </a:r>
            <a:endParaRPr lang="en-US" altLang="ko-KR" dirty="0">
              <a:solidFill>
                <a:schemeClr val="tx2"/>
              </a:solidFill>
              <a:latin typeface="+mj-lt"/>
            </a:endParaRPr>
          </a:p>
          <a:p>
            <a:pPr marL="285750" indent="-228600" latinLnBrk="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lt"/>
              </a:rPr>
              <a:t>긍정 리뷰 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874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개 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 , 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부정 리뷰 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700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개</a:t>
            </a:r>
            <a:endParaRPr lang="en-US" altLang="ko-KR" dirty="0">
              <a:solidFill>
                <a:schemeClr val="tx2"/>
              </a:solidFill>
              <a:latin typeface="+mj-lt"/>
            </a:endParaRPr>
          </a:p>
          <a:p>
            <a:pPr marL="285750" indent="-228600" latinLnBrk="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lt"/>
              </a:rPr>
              <a:t>커피 맛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공부 환경 등의 키워드에  맞춰 긍정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dirty="0">
                <a:solidFill>
                  <a:schemeClr val="tx2"/>
                </a:solidFill>
                <a:latin typeface="+mj-lt"/>
              </a:rPr>
              <a:t>부정 으로 라벨링</a:t>
            </a:r>
            <a:endParaRPr lang="en-US" altLang="ko-K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41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06D4B3-9553-1CC8-3968-D706D27D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2) </a:t>
            </a:r>
            <a:r>
              <a:rPr lang="ko-KR" altLang="en-US" sz="2500" dirty="0"/>
              <a:t>훈련데이터와 테스트 데이터로 나누기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647E252-8DB5-986B-FA15-6C5D1079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62" y="568842"/>
            <a:ext cx="5426075" cy="35025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377E6-521F-951E-4088-3856927690AB}"/>
              </a:ext>
            </a:extLst>
          </p:cNvPr>
          <p:cNvSpPr txBox="1"/>
          <p:nvPr/>
        </p:nvSpPr>
        <p:spPr>
          <a:xfrm>
            <a:off x="6028888" y="4701308"/>
            <a:ext cx="5319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훈련데이터와 테스트 데이터를 </a:t>
            </a:r>
            <a:r>
              <a:rPr lang="en-US" altLang="ko-KR" dirty="0"/>
              <a:t>8:2 </a:t>
            </a:r>
            <a:r>
              <a:rPr lang="ko-KR" altLang="en-US" dirty="0"/>
              <a:t>비율로 나눔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훈련데이터 </a:t>
            </a:r>
            <a:r>
              <a:rPr lang="en-US" altLang="ko-KR" dirty="0"/>
              <a:t>1180</a:t>
            </a:r>
            <a:r>
              <a:rPr lang="ko-KR" altLang="en-US" dirty="0"/>
              <a:t>개 테스트 데이터 </a:t>
            </a:r>
            <a:r>
              <a:rPr lang="en-US" altLang="ko-KR" dirty="0"/>
              <a:t>394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이후 중복 값 및 </a:t>
            </a:r>
            <a:r>
              <a:rPr lang="ko-KR" altLang="en-US" dirty="0" err="1"/>
              <a:t>결측지</a:t>
            </a:r>
            <a:r>
              <a:rPr lang="ko-KR" altLang="en-US" dirty="0"/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246606438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C9121F-FBB2-83A1-335F-EE3FFEC7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3) </a:t>
            </a:r>
            <a:r>
              <a:rPr lang="ko-KR" altLang="en-US" sz="2500" dirty="0"/>
              <a:t>데이터 정제</a:t>
            </a:r>
            <a:br>
              <a:rPr lang="en-US" altLang="ko-KR" sz="2500" dirty="0"/>
            </a:br>
            <a:r>
              <a:rPr lang="ko-KR" altLang="en-US" sz="2500" dirty="0"/>
              <a:t>및 토큰화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텍스트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34049" y="417573"/>
            <a:ext cx="6096001" cy="2678052"/>
          </a:xfrm>
        </p:spPr>
      </p:pic>
      <p:pic>
        <p:nvPicPr>
          <p:cNvPr id="13" name="그림 12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6858" y="3762375"/>
            <a:ext cx="6022715" cy="2700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9F1AFF-3637-6E5F-114C-CFF4D61046CE}"/>
              </a:ext>
            </a:extLst>
          </p:cNvPr>
          <p:cNvSpPr txBox="1"/>
          <p:nvPr/>
        </p:nvSpPr>
        <p:spPr>
          <a:xfrm>
            <a:off x="1181932" y="5006110"/>
            <a:ext cx="475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한글과 공백 외 모두 제거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테스트 데이터도 같은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과정 수행</a:t>
            </a:r>
          </a:p>
        </p:txBody>
      </p:sp>
    </p:spTree>
    <p:extLst>
      <p:ext uri="{BB962C8B-B14F-4D97-AF65-F5344CB8AC3E}">
        <p14:creationId xmlns:p14="http://schemas.microsoft.com/office/powerpoint/2010/main" val="34118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2AA9D23-D795-4113-1DEC-DA6594C7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674255"/>
            <a:ext cx="6096000" cy="5726546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68F57CF-2744-4825-63B4-4BF763F7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3) </a:t>
            </a:r>
            <a:r>
              <a:rPr lang="ko-KR" altLang="en-US" sz="2500" dirty="0"/>
              <a:t>데이터 정제</a:t>
            </a:r>
            <a:br>
              <a:rPr lang="en-US" altLang="ko-KR" sz="2500" dirty="0"/>
            </a:br>
            <a:r>
              <a:rPr lang="ko-KR" altLang="en-US" sz="2500" dirty="0"/>
              <a:t>및 토큰화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E44C-7DDE-3E7C-7A45-839BB1ECC0BF}"/>
              </a:ext>
            </a:extLst>
          </p:cNvPr>
          <p:cNvSpPr txBox="1"/>
          <p:nvPr/>
        </p:nvSpPr>
        <p:spPr>
          <a:xfrm>
            <a:off x="1181932" y="5006110"/>
            <a:ext cx="4750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불용어</a:t>
            </a:r>
            <a:r>
              <a:rPr lang="ko-KR" altLang="en-US" sz="1500" dirty="0"/>
              <a:t> 정의 후 토큰화 진행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테스트 데이터도 같은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과정 수행</a:t>
            </a:r>
          </a:p>
        </p:txBody>
      </p:sp>
    </p:spTree>
    <p:extLst>
      <p:ext uri="{BB962C8B-B14F-4D97-AF65-F5344CB8AC3E}">
        <p14:creationId xmlns:p14="http://schemas.microsoft.com/office/powerpoint/2010/main" val="359447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1FA86E-06DB-2479-3AC7-15AFAE47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4) </a:t>
            </a:r>
            <a:r>
              <a:rPr lang="ko-KR" altLang="en-US" sz="2500" dirty="0"/>
              <a:t>정수 인코딩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2B0DD5C-8858-0864-001E-1ECE537E2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90" y="476478"/>
            <a:ext cx="5974629" cy="6035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20077-0F62-4322-41A4-49347D839962}"/>
              </a:ext>
            </a:extLst>
          </p:cNvPr>
          <p:cNvSpPr txBox="1"/>
          <p:nvPr/>
        </p:nvSpPr>
        <p:spPr>
          <a:xfrm>
            <a:off x="458985" y="4975520"/>
            <a:ext cx="47018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i="0" dirty="0">
                <a:solidFill>
                  <a:srgbClr val="000000"/>
                </a:solidFill>
                <a:effectLst/>
                <a:latin typeface="Helvetica Neue"/>
              </a:rPr>
              <a:t>결론</a:t>
            </a:r>
            <a:endParaRPr lang="en-US" altLang="ko-KR" sz="15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500" b="1" i="0" dirty="0">
                <a:solidFill>
                  <a:srgbClr val="000000"/>
                </a:solidFill>
                <a:effectLst/>
                <a:latin typeface="Helvetica Neue"/>
              </a:rPr>
              <a:t>희귀 단어 등장 빈도 비율이 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Helvetica Neue"/>
              </a:rPr>
              <a:t>20% 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Helvetica Neue"/>
              </a:rPr>
              <a:t>가까이 되므로 </a:t>
            </a:r>
            <a:endParaRPr lang="en-US" altLang="ko-KR" sz="15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500" b="1" i="0" dirty="0">
                <a:solidFill>
                  <a:srgbClr val="000000"/>
                </a:solidFill>
                <a:effectLst/>
                <a:latin typeface="Helvetica Neue"/>
              </a:rPr>
              <a:t>등장 빈도수가 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Helvetica Neue"/>
              </a:rPr>
              <a:t>2 </a:t>
            </a:r>
            <a:r>
              <a:rPr lang="ko-KR" altLang="en-US" sz="1500" b="1" i="0" dirty="0">
                <a:solidFill>
                  <a:srgbClr val="000000"/>
                </a:solidFill>
                <a:effectLst/>
                <a:latin typeface="Helvetica Neue"/>
              </a:rPr>
              <a:t>이하인 단어들을 제거하지 않는다</a:t>
            </a:r>
            <a:r>
              <a:rPr lang="en-US" altLang="ko-KR" sz="15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99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7B33C3F3-75B7-4A43-B4AB-C0AE8EC9E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33" y="568324"/>
            <a:ext cx="5501579" cy="156598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B568AF0-CB3F-A232-2DDF-75EC4F6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568325"/>
            <a:ext cx="3879850" cy="571023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dirty="0"/>
              <a:t>5) </a:t>
            </a:r>
            <a:r>
              <a:rPr lang="ko-KR" altLang="en-US" sz="2500" dirty="0"/>
              <a:t>빈 샘플 제거</a:t>
            </a:r>
            <a:br>
              <a:rPr lang="en-US" altLang="ko-KR" sz="2500" dirty="0"/>
            </a:br>
            <a:r>
              <a:rPr lang="ko-KR" altLang="en-US" sz="2500" dirty="0"/>
              <a:t>및</a:t>
            </a:r>
            <a:br>
              <a:rPr lang="en-US" altLang="ko-KR" sz="2500" dirty="0"/>
            </a:br>
            <a:r>
              <a:rPr lang="ko-KR" altLang="en-US" sz="2500" dirty="0"/>
              <a:t>패딩 작업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F9A14B0-191E-24AD-7EF0-E3CCDEDAE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0" y="2441827"/>
            <a:ext cx="5430982" cy="41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199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34051" y="598203"/>
            <a:ext cx="6073773" cy="603740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A44C7D5-E5F1-DF4E-ABCB-E337362D9195}"/>
              </a:ext>
            </a:extLst>
          </p:cNvPr>
          <p:cNvSpPr txBox="1">
            <a:spLocks/>
          </p:cNvSpPr>
          <p:nvPr/>
        </p:nvSpPr>
        <p:spPr>
          <a:xfrm>
            <a:off x="776288" y="568325"/>
            <a:ext cx="3879850" cy="5710238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/>
              <a:t>6) LSTM</a:t>
            </a:r>
            <a:r>
              <a:rPr lang="ko-KR" altLang="en-US" sz="2500" dirty="0"/>
              <a:t>으로 감성분류</a:t>
            </a:r>
            <a:endParaRPr lang="en-US" altLang="ko-KR" sz="2500" dirty="0"/>
          </a:p>
          <a:p>
            <a:pPr algn="ctr"/>
            <a:r>
              <a:rPr lang="ko-KR" altLang="en-US" sz="2500" dirty="0"/>
              <a:t>진행하기</a:t>
            </a:r>
          </a:p>
        </p:txBody>
      </p:sp>
    </p:spTree>
    <p:extLst>
      <p:ext uri="{BB962C8B-B14F-4D97-AF65-F5344CB8AC3E}">
        <p14:creationId xmlns:p14="http://schemas.microsoft.com/office/powerpoint/2010/main" val="5566650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63b22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6"/>
      </a:hlink>
      <a:folHlink>
        <a:srgbClr val="7f7f7f"/>
      </a:folHlink>
    </a:clrScheme>
    <a:fontScheme name="Goudy and Gill Sans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>와이드스크린</ep:PresentationFormat>
  <ep:Paragraphs>58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ClassicFrameVTI</vt:lpstr>
      <vt:lpstr>감성분류를 토대로   추천시스템 만들기</vt:lpstr>
      <vt:lpstr>INDEX</vt:lpstr>
      <vt:lpstr>1) 데이터 수집</vt:lpstr>
      <vt:lpstr>2) 훈련데이터와 테스트 데이터로 나누기</vt:lpstr>
      <vt:lpstr>3) 데이터 정제 및 토큰화</vt:lpstr>
      <vt:lpstr>3) 데이터 정제 및 토큰화</vt:lpstr>
      <vt:lpstr>4) 정수 인코딩</vt:lpstr>
      <vt:lpstr>5) 빈 샘플 제거 및 패딩 작업</vt:lpstr>
      <vt:lpstr>슬라이드 9</vt:lpstr>
      <vt:lpstr>7) 리뷰 예측하기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2022-10-21T05:58:27.000</dcterms:created>
  <dc:creator>장 동훈</dc:creator>
  <cp:lastModifiedBy>Dong_Hun</cp:lastModifiedBy>
  <dcterms:modified xsi:type="dcterms:W3CDTF">2022-10-21T07:13:13.703</dcterms:modified>
  <cp:revision>5</cp:revision>
  <dc:title>감성분류를 토대로   추천시스템 만들기  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