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78" r:id="rId11"/>
    <p:sldId id="262" r:id="rId12"/>
    <p:sldId id="263" r:id="rId13"/>
    <p:sldId id="264" r:id="rId14"/>
    <p:sldId id="279" r:id="rId15"/>
    <p:sldId id="280" r:id="rId16"/>
    <p:sldId id="281" r:id="rId17"/>
    <p:sldId id="282" r:id="rId18"/>
    <p:sldId id="283" r:id="rId19"/>
    <p:sldId id="28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cfecd3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3cfecd3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cfecd3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cfecd3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5832cb62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5832cb62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832cb62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832cb62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832cb62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832cb62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832cb62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832cb62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90ec3b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590ec3b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832cb62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832cb62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49651" y="417150"/>
            <a:ext cx="7244700" cy="13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424"/>
                </a:solidFill>
                <a:highlight>
                  <a:srgbClr val="FFFFFF"/>
                </a:highlight>
              </a:rPr>
              <a:t>Project evaluation</a:t>
            </a:r>
            <a:endParaRPr sz="2400">
              <a:solidFill>
                <a:srgbClr val="252424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424"/>
                </a:solidFill>
                <a:highlight>
                  <a:srgbClr val="FFFFFF"/>
                </a:highlight>
              </a:rPr>
              <a:t>ML/DM</a:t>
            </a:r>
            <a:endParaRPr sz="2400">
              <a:solidFill>
                <a:srgbClr val="252424"/>
              </a:solidFill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23400" y="269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Students: Soumaya belfeki</a:t>
            </a:r>
            <a:endParaRPr sz="16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475" y="294425"/>
            <a:ext cx="1290825" cy="13758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87900" y="3616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     </a:t>
            </a:r>
            <a:r>
              <a:rPr lang="en" sz="6300"/>
              <a:t>Jury</a:t>
            </a:r>
            <a:r>
              <a:rPr lang="en" sz="5500"/>
              <a:t>: </a:t>
            </a:r>
            <a:br>
              <a:rPr lang="en" sz="5500"/>
            </a:br>
            <a:r>
              <a:rPr lang="en" sz="5500"/>
              <a:t>				</a:t>
            </a:r>
            <a:r>
              <a:rPr lang="en" sz="6700">
                <a:solidFill>
                  <a:schemeClr val="dk1"/>
                </a:solidFill>
              </a:rPr>
              <a:t>Dr.</a:t>
            </a:r>
            <a:r>
              <a:rPr lang="en" sz="6700"/>
              <a:t> </a:t>
            </a:r>
            <a:r>
              <a:rPr lang="en" sz="6700">
                <a:solidFill>
                  <a:schemeClr val="dk1"/>
                </a:solidFill>
              </a:rPr>
              <a:t>Mohamed Lassaad Ammari</a:t>
            </a:r>
            <a:br>
              <a:rPr lang="en" sz="6700">
                <a:solidFill>
                  <a:schemeClr val="dk1"/>
                </a:solidFill>
              </a:rPr>
            </a:br>
            <a:r>
              <a:rPr lang="en" sz="6700">
                <a:solidFill>
                  <a:schemeClr val="dk1"/>
                </a:solidFill>
              </a:rPr>
              <a:t> </a:t>
            </a:r>
            <a:endParaRPr sz="6700">
              <a:solidFill>
                <a:schemeClr val="dk1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dk1"/>
                </a:solidFill>
              </a:rPr>
              <a:t>Dr. Tarek Aroui</a:t>
            </a:r>
            <a:r>
              <a:rPr lang="en" sz="6700"/>
              <a:t> </a:t>
            </a:r>
            <a:endParaRPr sz="6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DEF8CE-0ACC-A0DA-C033-F3752A7B5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46" y="1017725"/>
            <a:ext cx="7280434" cy="3150415"/>
          </a:xfrm>
          <a:prstGeom prst="rect">
            <a:avLst/>
          </a:prstGeom>
        </p:spPr>
      </p:pic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30367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3-	a. Logistic regression  : </a:t>
            </a:r>
            <a:r>
              <a:rPr lang="en-US" sz="1800" dirty="0">
                <a:solidFill>
                  <a:schemeClr val="dk2"/>
                </a:solidFill>
              </a:rPr>
              <a:t>hyperparameter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1"/>
          <p:cNvSpPr txBox="1"/>
          <p:nvPr/>
        </p:nvSpPr>
        <p:spPr>
          <a:xfrm>
            <a:off x="5399359" y="4482925"/>
            <a:ext cx="191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0000"/>
                </a:solidFill>
              </a:rPr>
              <a:t>Number of Split</a:t>
            </a:r>
            <a:endParaRPr sz="1600" b="1" dirty="0">
              <a:solidFill>
                <a:srgbClr val="FF0000"/>
              </a:solidFill>
            </a:endParaRPr>
          </a:p>
        </p:txBody>
      </p:sp>
      <p:cxnSp>
        <p:nvCxnSpPr>
          <p:cNvPr id="134" name="Google Shape;134;p21"/>
          <p:cNvCxnSpPr>
            <a:cxnSpLocks/>
          </p:cNvCxnSpPr>
          <p:nvPr/>
        </p:nvCxnSpPr>
        <p:spPr>
          <a:xfrm rot="10800000">
            <a:off x="5511680" y="2470578"/>
            <a:ext cx="1238400" cy="2082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E8D6D0-E6D4-FEC9-DD35-45E14470D3BF}"/>
              </a:ext>
            </a:extLst>
          </p:cNvPr>
          <p:cNvSpPr txBox="1"/>
          <p:nvPr/>
        </p:nvSpPr>
        <p:spPr>
          <a:xfrm>
            <a:off x="-434340" y="332902"/>
            <a:ext cx="5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dk2"/>
                </a:solidFill>
              </a:rPr>
              <a:t>	</a:t>
            </a:r>
            <a:r>
              <a:rPr lang="en" sz="1800" dirty="0">
                <a:solidFill>
                  <a:schemeClr val="dk2"/>
                </a:solidFill>
              </a:rPr>
              <a:t>3- a. Logistic regression </a:t>
            </a:r>
            <a:r>
              <a:rPr lang="en" sz="1400" dirty="0">
                <a:solidFill>
                  <a:schemeClr val="dk2"/>
                </a:solidFill>
              </a:rPr>
              <a:t>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E2310-753E-32FC-7502-75027BB8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2" y="1005943"/>
            <a:ext cx="4978656" cy="3777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909EF7-9282-1A94-E74D-E60758BFA2D2}"/>
              </a:ext>
            </a:extLst>
          </p:cNvPr>
          <p:cNvSpPr txBox="1"/>
          <p:nvPr/>
        </p:nvSpPr>
        <p:spPr>
          <a:xfrm>
            <a:off x="4831080" y="1736513"/>
            <a:ext cx="3611880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   For the first model (logistic regression ) AUC =0.710  means classifier will distinguish the positive class value from negative class value because it is finding more number of TP and TN compare to FP and FN.</a:t>
            </a:r>
            <a:endParaRPr lang="en-US" sz="12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6D4A8-93AF-F8D8-67CB-D72CB99288A5}"/>
              </a:ext>
            </a:extLst>
          </p:cNvPr>
          <p:cNvSpPr txBox="1"/>
          <p:nvPr/>
        </p:nvSpPr>
        <p:spPr>
          <a:xfrm>
            <a:off x="3192780" y="3924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ROC and AUC for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34222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79E4C8-2447-673E-04BA-248DD2CBB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77" y="3191461"/>
            <a:ext cx="6153466" cy="1085906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BDB2DA5-B8C4-6826-F4E3-E1049E9C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7" y="1107727"/>
            <a:ext cx="6159817" cy="78109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5AAB69E-23B5-0044-984A-F16B11F19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77" y="1888817"/>
            <a:ext cx="6197919" cy="1365865"/>
          </a:xfrm>
          <a:prstGeom prst="rect">
            <a:avLst/>
          </a:prstGeom>
        </p:spPr>
      </p:pic>
      <p:cxnSp>
        <p:nvCxnSpPr>
          <p:cNvPr id="9" name="Google Shape;147;p22">
            <a:extLst>
              <a:ext uri="{FF2B5EF4-FFF2-40B4-BE49-F238E27FC236}">
                <a16:creationId xmlns:a16="http://schemas.microsoft.com/office/drawing/2014/main" id="{1A350BF0-9857-611F-AEB5-71F801BC85EF}"/>
              </a:ext>
            </a:extLst>
          </p:cNvPr>
          <p:cNvCxnSpPr>
            <a:cxnSpLocks/>
          </p:cNvCxnSpPr>
          <p:nvPr/>
        </p:nvCxnSpPr>
        <p:spPr>
          <a:xfrm flipH="1" flipV="1">
            <a:off x="2860549" y="1341705"/>
            <a:ext cx="355091" cy="328570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stealth" w="med" len="med"/>
          </a:ln>
        </p:spPr>
      </p:cxnSp>
      <p:pic>
        <p:nvPicPr>
          <p:cNvPr id="11" name="Google Shape;148;p22">
            <a:extLst>
              <a:ext uri="{FF2B5EF4-FFF2-40B4-BE49-F238E27FC236}">
                <a16:creationId xmlns:a16="http://schemas.microsoft.com/office/drawing/2014/main" id="{DF080313-A22E-4A97-1E8C-EF9AF56E1D2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1400" y="4354370"/>
            <a:ext cx="2163297" cy="5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41;p22">
            <a:extLst>
              <a:ext uri="{FF2B5EF4-FFF2-40B4-BE49-F238E27FC236}">
                <a16:creationId xmlns:a16="http://schemas.microsoft.com/office/drawing/2014/main" id="{4419279D-2EF2-1D40-E839-AE6DD3C97680}"/>
              </a:ext>
            </a:extLst>
          </p:cNvPr>
          <p:cNvSpPr txBox="1">
            <a:spLocks/>
          </p:cNvSpPr>
          <p:nvPr/>
        </p:nvSpPr>
        <p:spPr>
          <a:xfrm>
            <a:off x="311700" y="4189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ct val="61111"/>
            </a:pPr>
            <a:r>
              <a:rPr lang="en-US" sz="1800" dirty="0">
                <a:solidFill>
                  <a:schemeClr val="dk2"/>
                </a:solidFill>
              </a:rPr>
              <a:t>4-	b. decision Tree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2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1;p22">
            <a:extLst>
              <a:ext uri="{FF2B5EF4-FFF2-40B4-BE49-F238E27FC236}">
                <a16:creationId xmlns:a16="http://schemas.microsoft.com/office/drawing/2014/main" id="{AA158580-57FC-4127-DF9E-E66543E3D778}"/>
              </a:ext>
            </a:extLst>
          </p:cNvPr>
          <p:cNvSpPr txBox="1">
            <a:spLocks/>
          </p:cNvSpPr>
          <p:nvPr/>
        </p:nvSpPr>
        <p:spPr>
          <a:xfrm>
            <a:off x="311700" y="307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ct val="61111"/>
            </a:pPr>
            <a:r>
              <a:rPr lang="en-US" sz="1800" dirty="0">
                <a:solidFill>
                  <a:schemeClr val="dk2"/>
                </a:solidFill>
              </a:rPr>
              <a:t>3-	b. decision Tree  : feature important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20255-CFE2-D928-53FB-61B26659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779056"/>
            <a:ext cx="7849320" cy="367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515D3-79C3-5FFB-4EB9-7DA323F2ADCA}"/>
              </a:ext>
            </a:extLst>
          </p:cNvPr>
          <p:cNvSpPr txBox="1"/>
          <p:nvPr/>
        </p:nvSpPr>
        <p:spPr>
          <a:xfrm>
            <a:off x="2750820" y="533712"/>
            <a:ext cx="6038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ROC and AUC for decision tree(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metric for comparing classifiers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047DE-F19C-EEFE-CAD7-FF25121DD189}"/>
              </a:ext>
            </a:extLst>
          </p:cNvPr>
          <p:cNvSpPr txBox="1"/>
          <p:nvPr/>
        </p:nvSpPr>
        <p:spPr>
          <a:xfrm>
            <a:off x="106680" y="522491"/>
            <a:ext cx="457200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dk2"/>
                </a:solidFill>
              </a:rPr>
              <a:t>3-	b. decision Tree :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307832-4CD1-FF28-B0C2-70126CB1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7" y="852710"/>
            <a:ext cx="5229373" cy="4053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5D7059-4C47-97FE-422A-9A58A04910C7}"/>
              </a:ext>
            </a:extLst>
          </p:cNvPr>
          <p:cNvSpPr txBox="1"/>
          <p:nvPr/>
        </p:nvSpPr>
        <p:spPr>
          <a:xfrm>
            <a:off x="4926330" y="1102490"/>
            <a:ext cx="3863340" cy="167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spc="-5" dirty="0">
                <a:solidFill>
                  <a:srgbClr val="292929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For the  model (decision Tree) AUC =0.778  means classifier will distinguish the positive class value from negative class value because it is finding more number of TP and TN compare to FP and FN.</a:t>
            </a:r>
            <a:endParaRPr lang="en-US" sz="1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E728E-7E18-F3C0-34D8-0CBF7D4B9A5E}"/>
              </a:ext>
            </a:extLst>
          </p:cNvPr>
          <p:cNvSpPr txBox="1"/>
          <p:nvPr/>
        </p:nvSpPr>
        <p:spPr>
          <a:xfrm>
            <a:off x="4678680" y="3140156"/>
            <a:ext cx="4572000" cy="1027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Here we infer s that value of AUC in first model is 0.778 while in second it is 0.710 which means our second model is better compare to our first model</a:t>
            </a:r>
            <a:endParaRPr lang="en-US" sz="12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5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3E9A27-8143-F4E2-7683-658EE51B4827}"/>
              </a:ext>
            </a:extLst>
          </p:cNvPr>
          <p:cNvSpPr txBox="1"/>
          <p:nvPr/>
        </p:nvSpPr>
        <p:spPr>
          <a:xfrm>
            <a:off x="502920" y="240551"/>
            <a:ext cx="457200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ct val="61111"/>
            </a:pPr>
            <a:r>
              <a:rPr lang="en-US" sz="1400" dirty="0">
                <a:solidFill>
                  <a:schemeClr val="dk2"/>
                </a:solidFill>
              </a:rPr>
              <a:t>4- </a:t>
            </a:r>
            <a:r>
              <a:rPr lang="en-US" dirty="0">
                <a:solidFill>
                  <a:schemeClr val="dk2"/>
                </a:solidFill>
              </a:rPr>
              <a:t>comparing   confusing matrix results</a:t>
            </a: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DED572-C7E7-9FF8-CB31-2AB40FFC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793021"/>
            <a:ext cx="3583425" cy="2605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32EEC-19DA-490C-0AF0-58700CA61C19}"/>
              </a:ext>
            </a:extLst>
          </p:cNvPr>
          <p:cNvSpPr txBox="1"/>
          <p:nvPr/>
        </p:nvSpPr>
        <p:spPr>
          <a:xfrm>
            <a:off x="800099" y="3478103"/>
            <a:ext cx="3050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Confusing matrix logistic regression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CA47FA-4098-93CE-34DB-26FD96D4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793021"/>
            <a:ext cx="3284221" cy="24988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1C410F-A4D7-85C4-89C8-CB1C7DB19FF9}"/>
              </a:ext>
            </a:extLst>
          </p:cNvPr>
          <p:cNvSpPr txBox="1"/>
          <p:nvPr/>
        </p:nvSpPr>
        <p:spPr>
          <a:xfrm>
            <a:off x="5471160" y="3398520"/>
            <a:ext cx="3050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Confusing matrix decision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81BB3-0428-91C5-6352-DA876FB59AE8}"/>
              </a:ext>
            </a:extLst>
          </p:cNvPr>
          <p:cNvSpPr txBox="1"/>
          <p:nvPr/>
        </p:nvSpPr>
        <p:spPr>
          <a:xfrm>
            <a:off x="1600201" y="4046220"/>
            <a:ext cx="5586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decision tree model model we predict more  TN then the logistic regression while </a:t>
            </a:r>
          </a:p>
          <a:p>
            <a:pPr algn="ctr"/>
            <a:r>
              <a:rPr lang="en-US" dirty="0"/>
              <a:t>   </a:t>
            </a:r>
            <a:endParaRPr lang="ar-QA" dirty="0"/>
          </a:p>
          <a:p>
            <a:pPr algn="ctr"/>
            <a:r>
              <a:rPr lang="en-US" dirty="0"/>
              <a:t>In logistic model we predict  more TP then the decision tree model</a:t>
            </a:r>
          </a:p>
        </p:txBody>
      </p:sp>
    </p:spTree>
    <p:extLst>
      <p:ext uri="{BB962C8B-B14F-4D97-AF65-F5344CB8AC3E}">
        <p14:creationId xmlns:p14="http://schemas.microsoft.com/office/powerpoint/2010/main" val="328427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180F47-7065-692E-568C-7322D057F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47223"/>
              </p:ext>
            </p:extLst>
          </p:nvPr>
        </p:nvGraphicFramePr>
        <p:xfrm>
          <a:off x="1777047" y="871123"/>
          <a:ext cx="5026025" cy="2803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336825267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660270634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98429432"/>
                    </a:ext>
                  </a:extLst>
                </a:gridCol>
              </a:tblGrid>
              <a:tr h="26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Regression Logistic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487277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07.7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62779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0.67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0.69 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352713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0.81 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0.84 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12399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0.73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0.76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463889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 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77787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 positive(TP)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049683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 negative(TN)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09137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 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45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5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97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Plan</a:t>
            </a:r>
            <a:endParaRPr u="sng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607100" y="1182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Dataset description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preprocessing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Model training: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Logistic regression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Decision Tree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Testing performance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1-	Dataset description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229650" y="1152475"/>
            <a:ext cx="870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</a:rPr>
              <a:t>Name</a:t>
            </a:r>
            <a:r>
              <a:rPr lang="en" sz="1100" dirty="0">
                <a:solidFill>
                  <a:schemeClr val="dk1"/>
                </a:solidFill>
              </a:rPr>
              <a:t>: Travel insurance prediction : Kaggel reference [1]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5" dirty="0">
                <a:solidFill>
                  <a:schemeClr val="dk1"/>
                </a:solidFill>
              </a:rPr>
              <a:t>	</a:t>
            </a:r>
            <a:r>
              <a:rPr lang="en" sz="1325" u="sng" dirty="0">
                <a:solidFill>
                  <a:schemeClr val="dk1"/>
                </a:solidFill>
              </a:rPr>
              <a:t>Attributs </a:t>
            </a:r>
            <a:r>
              <a:rPr lang="en" sz="1325" dirty="0">
                <a:solidFill>
                  <a:schemeClr val="dk1"/>
                </a:solidFill>
              </a:rPr>
              <a:t>: 10</a:t>
            </a:r>
            <a:endParaRPr sz="1325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5" dirty="0">
                <a:solidFill>
                  <a:schemeClr val="dk1"/>
                </a:solidFill>
              </a:rPr>
              <a:t>	</a:t>
            </a:r>
            <a:r>
              <a:rPr lang="en" sz="1325" u="sng" dirty="0">
                <a:solidFill>
                  <a:schemeClr val="dk1"/>
                </a:solidFill>
              </a:rPr>
              <a:t>Nb of examples</a:t>
            </a:r>
            <a:r>
              <a:rPr lang="en" sz="1325" dirty="0">
                <a:solidFill>
                  <a:schemeClr val="dk1"/>
                </a:solidFill>
              </a:rPr>
              <a:t>: </a:t>
            </a:r>
            <a:r>
              <a:rPr lang="en" sz="1325" b="1" dirty="0">
                <a:solidFill>
                  <a:schemeClr val="dk1"/>
                </a:solidFill>
              </a:rPr>
              <a:t>1800</a:t>
            </a:r>
            <a:endParaRPr sz="1325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25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	</a:t>
            </a: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4D6441B-71FF-F6C4-108E-F47FC6C0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719" y="445025"/>
            <a:ext cx="3784581" cy="4123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64774-DA4E-AA0A-37D0-935203B5395C}"/>
              </a:ext>
            </a:extLst>
          </p:cNvPr>
          <p:cNvSpPr txBox="1"/>
          <p:nvPr/>
        </p:nvSpPr>
        <p:spPr>
          <a:xfrm>
            <a:off x="311700" y="2598379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u="sng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Problem :</a:t>
            </a:r>
          </a:p>
          <a:p>
            <a:pPr algn="l"/>
            <a:endParaRPr lang="en-US" sz="1200" i="1" dirty="0">
              <a:solidFill>
                <a:srgbClr val="000000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228600" indent="-228600" algn="l"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we want to investigate "what factors/variables affect the purchase of an insurance</a:t>
            </a:r>
          </a:p>
          <a:p>
            <a:pPr algn="l"/>
            <a:endParaRPr lang="en-US" sz="1200" dirty="0">
              <a:solidFill>
                <a:srgbClr val="000000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2. Make predictions whether a customer will purchase the insurance policy from the company or not based on their characteristics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2-	Data preprocessing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6"/>
          <p:cNvSpPr txBox="1"/>
          <p:nvPr/>
        </p:nvSpPr>
        <p:spPr>
          <a:xfrm>
            <a:off x="1908350" y="3287825"/>
            <a:ext cx="1720500" cy="128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#we use panda drop() function to drop unnamed column</a:t>
            </a:r>
            <a:endParaRPr sz="105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" name="Google Shape;80;p16"/>
          <p:cNvCxnSpPr>
            <a:cxnSpLocks/>
          </p:cNvCxnSpPr>
          <p:nvPr/>
        </p:nvCxnSpPr>
        <p:spPr>
          <a:xfrm>
            <a:off x="969115" y="2761425"/>
            <a:ext cx="1121700" cy="5010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dot"/>
            <a:round/>
            <a:headEnd type="stealth" w="med" len="med"/>
            <a:tailEnd type="none" w="med" len="med"/>
          </a:ln>
        </p:spPr>
      </p:cxnSp>
      <p:sp>
        <p:nvSpPr>
          <p:cNvPr id="82" name="Google Shape;82;p16"/>
          <p:cNvSpPr txBox="1"/>
          <p:nvPr/>
        </p:nvSpPr>
        <p:spPr>
          <a:xfrm>
            <a:off x="4324450" y="3412363"/>
            <a:ext cx="3448800" cy="62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raw_data.isnull().sum()</a:t>
            </a: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" name="Google Shape;86;p16"/>
          <p:cNvCxnSpPr>
            <a:stCxn id="82" idx="0"/>
          </p:cNvCxnSpPr>
          <p:nvPr/>
        </p:nvCxnSpPr>
        <p:spPr>
          <a:xfrm flipV="1">
            <a:off x="6048850" y="2860363"/>
            <a:ext cx="1781700" cy="552000"/>
          </a:xfrm>
          <a:prstGeom prst="straightConnector1">
            <a:avLst/>
          </a:prstGeom>
          <a:noFill/>
          <a:ln w="9525" cap="flat" cmpd="sng">
            <a:solidFill>
              <a:srgbClr val="A31515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87" name="Google Shape;87;p16"/>
          <p:cNvCxnSpPr>
            <a:cxnSpLocks/>
          </p:cNvCxnSpPr>
          <p:nvPr/>
        </p:nvCxnSpPr>
        <p:spPr>
          <a:xfrm>
            <a:off x="6020625" y="3982258"/>
            <a:ext cx="2003100" cy="667800"/>
          </a:xfrm>
          <a:prstGeom prst="straightConnector1">
            <a:avLst/>
          </a:prstGeom>
          <a:noFill/>
          <a:ln w="9525" cap="flat" cmpd="sng">
            <a:solidFill>
              <a:srgbClr val="A31515"/>
            </a:solidFill>
            <a:prstDash val="dot"/>
            <a:round/>
            <a:headEnd type="none" w="med" len="med"/>
            <a:tailEnd type="stealth" w="med" len="med"/>
          </a:ln>
        </p:spPr>
      </p:cxn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1BF0C6F0-1301-A108-BC71-9D40C85DD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" y="1017725"/>
            <a:ext cx="8841922" cy="1743700"/>
          </a:xfrm>
          <a:prstGeom prst="rect">
            <a:avLst/>
          </a:prstGeom>
        </p:spPr>
      </p:pic>
      <p:sp>
        <p:nvSpPr>
          <p:cNvPr id="4" name="Google Shape;79;p16">
            <a:extLst>
              <a:ext uri="{FF2B5EF4-FFF2-40B4-BE49-F238E27FC236}">
                <a16:creationId xmlns:a16="http://schemas.microsoft.com/office/drawing/2014/main" id="{D45DABA6-258D-7842-A2B6-185FCF719ACD}"/>
              </a:ext>
            </a:extLst>
          </p:cNvPr>
          <p:cNvSpPr txBox="1"/>
          <p:nvPr/>
        </p:nvSpPr>
        <p:spPr>
          <a:xfrm>
            <a:off x="7038238" y="3068086"/>
            <a:ext cx="1720500" cy="150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#we use panda is null () function to </a:t>
            </a:r>
            <a:r>
              <a:rPr lang="en-US" sz="1050" dirty="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check null and missing value</a:t>
            </a:r>
            <a:endParaRPr sz="105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2-	Data preprocessing : balincing dataset</a:t>
            </a:r>
            <a:endParaRPr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434575" y="1064750"/>
            <a:ext cx="702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Undersampling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a technique to balance  datasets by keeping all of the data in the minority class and decreasing the size of the majority class</a:t>
            </a:r>
            <a:endParaRPr dirty="0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48935684-323A-FEDF-890C-2F82DA249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64" y="1792483"/>
            <a:ext cx="3754116" cy="2834501"/>
          </a:xfrm>
          <a:prstGeom prst="rect">
            <a:avLst/>
          </a:prstGeom>
        </p:spPr>
      </p:pic>
      <p:sp>
        <p:nvSpPr>
          <p:cNvPr id="8" name="Google Shape;79;p16">
            <a:extLst>
              <a:ext uri="{FF2B5EF4-FFF2-40B4-BE49-F238E27FC236}">
                <a16:creationId xmlns:a16="http://schemas.microsoft.com/office/drawing/2014/main" id="{3C714A7D-FBB7-0B7D-EEAC-5B22DD80424D}"/>
              </a:ext>
            </a:extLst>
          </p:cNvPr>
          <p:cNvSpPr txBox="1"/>
          <p:nvPr/>
        </p:nvSpPr>
        <p:spPr>
          <a:xfrm>
            <a:off x="3992337" y="3231129"/>
            <a:ext cx="1720500" cy="84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1050" dirty="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under sampling</a:t>
            </a:r>
            <a:endParaRPr sz="1050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" name="Google Shape;80;p16">
            <a:extLst>
              <a:ext uri="{FF2B5EF4-FFF2-40B4-BE49-F238E27FC236}">
                <a16:creationId xmlns:a16="http://schemas.microsoft.com/office/drawing/2014/main" id="{4CEBA38D-E837-6CA1-F30C-39B2BA95C5F1}"/>
              </a:ext>
            </a:extLst>
          </p:cNvPr>
          <p:cNvCxnSpPr>
            <a:cxnSpLocks/>
          </p:cNvCxnSpPr>
          <p:nvPr/>
        </p:nvCxnSpPr>
        <p:spPr>
          <a:xfrm flipH="1">
            <a:off x="4222977" y="3683436"/>
            <a:ext cx="885825" cy="468862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dot"/>
            <a:round/>
            <a:headEnd type="stealth" w="med" len="med"/>
            <a:tailEnd type="none" w="med" len="med"/>
          </a:ln>
        </p:spPr>
      </p:cxn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AB3EF85B-7AFD-61A9-F2A4-0CC00DA01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20" y="1792483"/>
            <a:ext cx="3754116" cy="28345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2-	 Data preprocessing : convert categorical variable to numeric value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4A888B5-E6D9-4398-0A21-E158B6DA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665514"/>
            <a:ext cx="8520599" cy="1468240"/>
          </a:xfrm>
          <a:prstGeom prst="rect">
            <a:avLst/>
          </a:prstGeom>
        </p:spPr>
      </p:pic>
      <p:cxnSp>
        <p:nvCxnSpPr>
          <p:cNvPr id="4" name="Google Shape;86;p16">
            <a:extLst>
              <a:ext uri="{FF2B5EF4-FFF2-40B4-BE49-F238E27FC236}">
                <a16:creationId xmlns:a16="http://schemas.microsoft.com/office/drawing/2014/main" id="{78A854F6-E189-B328-87D4-F69B313A9BBC}"/>
              </a:ext>
            </a:extLst>
          </p:cNvPr>
          <p:cNvCxnSpPr>
            <a:cxnSpLocks/>
          </p:cNvCxnSpPr>
          <p:nvPr/>
        </p:nvCxnSpPr>
        <p:spPr>
          <a:xfrm flipH="1" flipV="1">
            <a:off x="2661558" y="3151561"/>
            <a:ext cx="922564" cy="1123950"/>
          </a:xfrm>
          <a:prstGeom prst="straightConnector1">
            <a:avLst/>
          </a:prstGeom>
          <a:noFill/>
          <a:ln w="9525" cap="flat" cmpd="sng">
            <a:solidFill>
              <a:srgbClr val="A31515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6" name="Google Shape;86;p16">
            <a:extLst>
              <a:ext uri="{FF2B5EF4-FFF2-40B4-BE49-F238E27FC236}">
                <a16:creationId xmlns:a16="http://schemas.microsoft.com/office/drawing/2014/main" id="{C54EF4E4-B248-EF18-B259-1C716FA98FF8}"/>
              </a:ext>
            </a:extLst>
          </p:cNvPr>
          <p:cNvCxnSpPr>
            <a:cxnSpLocks/>
          </p:cNvCxnSpPr>
          <p:nvPr/>
        </p:nvCxnSpPr>
        <p:spPr>
          <a:xfrm flipV="1">
            <a:off x="6727371" y="3151561"/>
            <a:ext cx="818604" cy="1123950"/>
          </a:xfrm>
          <a:prstGeom prst="straightConnector1">
            <a:avLst/>
          </a:prstGeom>
          <a:noFill/>
          <a:ln w="9525" cap="flat" cmpd="sng">
            <a:solidFill>
              <a:srgbClr val="A31515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11" name="Google Shape;79;p16">
            <a:extLst>
              <a:ext uri="{FF2B5EF4-FFF2-40B4-BE49-F238E27FC236}">
                <a16:creationId xmlns:a16="http://schemas.microsoft.com/office/drawing/2014/main" id="{92BFCBD8-2531-4A87-F99A-34410F9597FF}"/>
              </a:ext>
            </a:extLst>
          </p:cNvPr>
          <p:cNvSpPr txBox="1"/>
          <p:nvPr/>
        </p:nvSpPr>
        <p:spPr>
          <a:xfrm>
            <a:off x="4295496" y="3633844"/>
            <a:ext cx="1720500" cy="128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make categorical variable into numeric value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8">
            <a:extLst>
              <a:ext uri="{FF2B5EF4-FFF2-40B4-BE49-F238E27FC236}">
                <a16:creationId xmlns:a16="http://schemas.microsoft.com/office/drawing/2014/main" id="{82FABB94-6D82-9FA3-B9DE-8636CB81FB8B}"/>
              </a:ext>
            </a:extLst>
          </p:cNvPr>
          <p:cNvSpPr txBox="1">
            <a:spLocks/>
          </p:cNvSpPr>
          <p:nvPr/>
        </p:nvSpPr>
        <p:spPr>
          <a:xfrm>
            <a:off x="238221" y="45319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-US" sz="1800" dirty="0">
                <a:solidFill>
                  <a:schemeClr val="dk2"/>
                </a:solidFill>
              </a:rPr>
              <a:t>2-	 Data preprocessing : selecting feature</a:t>
            </a:r>
            <a:endParaRPr lang="en-US" dirty="0"/>
          </a:p>
        </p:txBody>
      </p:sp>
      <p:pic>
        <p:nvPicPr>
          <p:cNvPr id="4" name="Picture 3" descr="A picture containing Teams&#10;&#10;Description automatically generated">
            <a:extLst>
              <a:ext uri="{FF2B5EF4-FFF2-40B4-BE49-F238E27FC236}">
                <a16:creationId xmlns:a16="http://schemas.microsoft.com/office/drawing/2014/main" id="{DC850696-F108-77CC-EE9B-433DA0C2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9" y="1025890"/>
            <a:ext cx="4631090" cy="3860906"/>
          </a:xfrm>
          <a:prstGeom prst="rect">
            <a:avLst/>
          </a:prstGeom>
        </p:spPr>
      </p:pic>
      <p:sp>
        <p:nvSpPr>
          <p:cNvPr id="5" name="Google Shape;79;p16">
            <a:extLst>
              <a:ext uri="{FF2B5EF4-FFF2-40B4-BE49-F238E27FC236}">
                <a16:creationId xmlns:a16="http://schemas.microsoft.com/office/drawing/2014/main" id="{CE7AB5CB-181D-2030-3FBF-9E7A1398270B}"/>
              </a:ext>
            </a:extLst>
          </p:cNvPr>
          <p:cNvSpPr txBox="1"/>
          <p:nvPr/>
        </p:nvSpPr>
        <p:spPr>
          <a:xfrm>
            <a:off x="5838546" y="1837701"/>
            <a:ext cx="1720500" cy="106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#all the variable are not dependent on each other 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3096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3-	Model training (1)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9"/>
          <p:cNvSpPr txBox="1"/>
          <p:nvPr/>
        </p:nvSpPr>
        <p:spPr>
          <a:xfrm>
            <a:off x="311700" y="1735098"/>
            <a:ext cx="49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</a:rPr>
              <a:t>X</a:t>
            </a:r>
            <a:endParaRPr sz="2400" b="1" dirty="0">
              <a:solidFill>
                <a:srgbClr val="FF0000"/>
              </a:solidFill>
            </a:endParaRPr>
          </a:p>
        </p:txBody>
      </p:sp>
      <p:cxnSp>
        <p:nvCxnSpPr>
          <p:cNvPr id="113" name="Google Shape;113;p19"/>
          <p:cNvCxnSpPr>
            <a:cxnSpLocks/>
          </p:cNvCxnSpPr>
          <p:nvPr/>
        </p:nvCxnSpPr>
        <p:spPr>
          <a:xfrm flipV="1">
            <a:off x="803100" y="1236237"/>
            <a:ext cx="1020415" cy="60883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4" name="Google Shape;114;p19"/>
          <p:cNvSpPr txBox="1"/>
          <p:nvPr/>
        </p:nvSpPr>
        <p:spPr>
          <a:xfrm>
            <a:off x="470205" y="2511009"/>
            <a:ext cx="49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</a:rPr>
              <a:t>y</a:t>
            </a:r>
            <a:endParaRPr sz="2400" b="1" dirty="0">
              <a:solidFill>
                <a:srgbClr val="FF0000"/>
              </a:solidFill>
            </a:endParaRPr>
          </a:p>
        </p:txBody>
      </p:sp>
      <p:cxnSp>
        <p:nvCxnSpPr>
          <p:cNvPr id="115" name="Google Shape;115;p19"/>
          <p:cNvCxnSpPr>
            <a:cxnSpLocks/>
          </p:cNvCxnSpPr>
          <p:nvPr/>
        </p:nvCxnSpPr>
        <p:spPr>
          <a:xfrm flipV="1">
            <a:off x="922365" y="1910262"/>
            <a:ext cx="1061805" cy="69280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EEFCE3-C518-A28D-ACC4-75A6D7A4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35" y="1096774"/>
            <a:ext cx="6386380" cy="2576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F5DF7-C90D-695E-8402-47A4C3D05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8" y="1860874"/>
            <a:ext cx="6137192" cy="2502029"/>
          </a:xfrm>
          <a:prstGeom prst="rect">
            <a:avLst/>
          </a:prstGeom>
        </p:spPr>
      </p:pic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3-	a. Logistic regression  [2]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900" y="4069500"/>
            <a:ext cx="4250775" cy="10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7630725" y="3010800"/>
            <a:ext cx="191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score</a:t>
            </a:r>
            <a:endParaRPr sz="1600" b="1">
              <a:solidFill>
                <a:srgbClr val="FF0000"/>
              </a:solidFill>
            </a:endParaRPr>
          </a:p>
        </p:txBody>
      </p:sp>
      <p:cxnSp>
        <p:nvCxnSpPr>
          <p:cNvPr id="125" name="Google Shape;125;p20"/>
          <p:cNvCxnSpPr>
            <a:endCxn id="123" idx="0"/>
          </p:cNvCxnSpPr>
          <p:nvPr/>
        </p:nvCxnSpPr>
        <p:spPr>
          <a:xfrm flipH="1">
            <a:off x="6827287" y="3441900"/>
            <a:ext cx="1134300" cy="627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126" name="Google Shape;126;p20"/>
          <p:cNvCxnSpPr>
            <a:cxnSpLocks/>
          </p:cNvCxnSpPr>
          <p:nvPr/>
        </p:nvCxnSpPr>
        <p:spPr>
          <a:xfrm rot="10800000">
            <a:off x="2707418" y="2272925"/>
            <a:ext cx="5152200" cy="73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stealth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B93C8C7-85D9-7457-4AA8-1514021C5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68" y="1375436"/>
            <a:ext cx="6197919" cy="5397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041e105-1a46-401c-8bc1-f282c809100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75A97A0B786F49B4BECC39A321B69E" ma:contentTypeVersion="3" ma:contentTypeDescription="Create a new document." ma:contentTypeScope="" ma:versionID="82c2a37d49c9795250e95187d5e9a5bf">
  <xsd:schema xmlns:xsd="http://www.w3.org/2001/XMLSchema" xmlns:xs="http://www.w3.org/2001/XMLSchema" xmlns:p="http://schemas.microsoft.com/office/2006/metadata/properties" xmlns:ns2="1041e105-1a46-401c-8bc1-f282c8091006" targetNamespace="http://schemas.microsoft.com/office/2006/metadata/properties" ma:root="true" ma:fieldsID="cab5bfe951a917baeb91d1cb4eaffcca" ns2:_="">
    <xsd:import namespace="1041e105-1a46-401c-8bc1-f282c809100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41e105-1a46-401c-8bc1-f282c809100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EBFC18-3220-48F3-AC30-575EB683AEDE}">
  <ds:schemaRefs>
    <ds:schemaRef ds:uri="http://schemas.microsoft.com/office/2006/metadata/properties"/>
    <ds:schemaRef ds:uri="http://schemas.microsoft.com/office/infopath/2007/PartnerControls"/>
    <ds:schemaRef ds:uri="1041e105-1a46-401c-8bc1-f282c8091006"/>
  </ds:schemaRefs>
</ds:datastoreItem>
</file>

<file path=customXml/itemProps2.xml><?xml version="1.0" encoding="utf-8"?>
<ds:datastoreItem xmlns:ds="http://schemas.openxmlformats.org/officeDocument/2006/customXml" ds:itemID="{79AD9884-EDA3-478A-B7A3-06482FEC86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41e105-1a46-401c-8bc1-f282c8091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3F657-4FF0-4CEC-84FF-FEE7A30D03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488</Words>
  <Application>Microsoft Office PowerPoint</Application>
  <PresentationFormat>On-screen Show (16:9)</PresentationFormat>
  <Paragraphs>84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Calibri</vt:lpstr>
      <vt:lpstr>Courier New</vt:lpstr>
      <vt:lpstr>Helvetica Neue</vt:lpstr>
      <vt:lpstr>Simple Light</vt:lpstr>
      <vt:lpstr>Project evaluation ML/DM</vt:lpstr>
      <vt:lpstr>Plan</vt:lpstr>
      <vt:lpstr>1- Dataset description </vt:lpstr>
      <vt:lpstr>2- Data preprocessing </vt:lpstr>
      <vt:lpstr>2- Data preprocessing : balincing dataset</vt:lpstr>
      <vt:lpstr>2-  Data preprocessing : convert categorical variable to numeric value</vt:lpstr>
      <vt:lpstr>PowerPoint Presentation</vt:lpstr>
      <vt:lpstr>3- Model training (1) </vt:lpstr>
      <vt:lpstr>3- a. Logistic regression  [2] </vt:lpstr>
      <vt:lpstr>3- a. Logistic regression  : hyperparameter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evaluation ML/DM</dc:title>
  <cp:lastModifiedBy>سميه العادل   بلفقي</cp:lastModifiedBy>
  <cp:revision>37</cp:revision>
  <dcterms:modified xsi:type="dcterms:W3CDTF">2022-12-27T20:06:08Z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0x0101000C75A97A0B786F49B4BECC39A321B69E</vt:lpwstr>
  </property>
  <property fmtid="{D5CDD505-2E9C-101B-9397-08002B2CF9AE}" pid="3" name="MSIP_Label_0b46f0c7-1e5b-43db-99eb-3257df1e5bf6_Enabled">
    <vt:lpwstr>true</vt:lpwstr>
  </property>
  <property fmtid="{D5CDD505-2E9C-101B-9397-08002B2CF9AE}" pid="4" name="MSIP_Label_0b46f0c7-1e5b-43db-99eb-3257df1e5bf6_SetDate">
    <vt:lpwstr>2022-12-26T18:57:13Z</vt:lpwstr>
  </property>
  <property fmtid="{D5CDD505-2E9C-101B-9397-08002B2CF9AE}" pid="5" name="MSIP_Label_0b46f0c7-1e5b-43db-99eb-3257df1e5bf6_Method">
    <vt:lpwstr>Standard</vt:lpwstr>
  </property>
  <property fmtid="{D5CDD505-2E9C-101B-9397-08002B2CF9AE}" pid="6" name="MSIP_Label_0b46f0c7-1e5b-43db-99eb-3257df1e5bf6_Name">
    <vt:lpwstr>0b46f0c7-1e5b-43db-99eb-3257df1e5bf6</vt:lpwstr>
  </property>
  <property fmtid="{D5CDD505-2E9C-101B-9397-08002B2CF9AE}" pid="7" name="MSIP_Label_0b46f0c7-1e5b-43db-99eb-3257df1e5bf6_SiteId">
    <vt:lpwstr>2dcae639-d4a4-4454-82c7-592ab66fc7bd</vt:lpwstr>
  </property>
  <property fmtid="{D5CDD505-2E9C-101B-9397-08002B2CF9AE}" pid="8" name="MSIP_Label_0b46f0c7-1e5b-43db-99eb-3257df1e5bf6_ActionId">
    <vt:lpwstr>e33f51a8-4704-419d-9824-7ca8a7435957</vt:lpwstr>
  </property>
  <property fmtid="{D5CDD505-2E9C-101B-9397-08002B2CF9AE}" pid="9" name="MSIP_Label_0b46f0c7-1e5b-43db-99eb-3257df1e5bf6_ContentBits">
    <vt:lpwstr>0</vt:lpwstr>
  </property>
</Properties>
</file>