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02f92149d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02f92149d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cfb7466ab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cfb7466ab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04ab1d816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04ab1d816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cfb7466a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cfb7466a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04ab1d8160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04ab1d816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04ab1d8160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04ab1d816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04ab1d8160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04ab1d8160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04ab1d8160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04ab1d816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fb7466abf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fb7466ab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4ab1d816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4ab1d816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4ab1d816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04ab1d816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4ab1d816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04ab1d816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04ab1d816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04ab1d816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04ab1d816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04ab1d816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cfb7466ab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cfb7466ab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fb7466ab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fb7466ab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880"/>
              <a:t>Mobility, Policy, and COVID-19 Data in Prediction of Death Case Load</a:t>
            </a:r>
            <a:endParaRPr sz="388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Sami Belhareth, Kshitij Pisal, Vasistha Vinod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Mobility</a:t>
            </a:r>
            <a:endParaRPr/>
          </a:p>
        </p:txBody>
      </p:sp>
      <p:pic>
        <p:nvPicPr>
          <p:cNvPr id="115" name="Google Shape;115;p22"/>
          <p:cNvPicPr preferRelativeResize="0"/>
          <p:nvPr/>
        </p:nvPicPr>
        <p:blipFill>
          <a:blip r:embed="rId3">
            <a:alphaModFix/>
          </a:blip>
          <a:stretch>
            <a:fillRect/>
          </a:stretch>
        </p:blipFill>
        <p:spPr>
          <a:xfrm>
            <a:off x="921324" y="1115273"/>
            <a:ext cx="7301365" cy="3796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Mobility</a:t>
            </a:r>
            <a:endParaRPr/>
          </a:p>
        </p:txBody>
      </p:sp>
      <p:pic>
        <p:nvPicPr>
          <p:cNvPr id="121" name="Google Shape;121;p23"/>
          <p:cNvPicPr preferRelativeResize="0"/>
          <p:nvPr/>
        </p:nvPicPr>
        <p:blipFill>
          <a:blip r:embed="rId3">
            <a:alphaModFix/>
          </a:blip>
          <a:stretch>
            <a:fillRect/>
          </a:stretch>
        </p:blipFill>
        <p:spPr>
          <a:xfrm>
            <a:off x="3039857" y="71138"/>
            <a:ext cx="5087844" cy="5001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pic>
        <p:nvPicPr>
          <p:cNvPr id="127" name="Google Shape;127;p24"/>
          <p:cNvPicPr preferRelativeResize="0"/>
          <p:nvPr/>
        </p:nvPicPr>
        <p:blipFill>
          <a:blip r:embed="rId3">
            <a:alphaModFix/>
          </a:blip>
          <a:stretch>
            <a:fillRect/>
          </a:stretch>
        </p:blipFill>
        <p:spPr>
          <a:xfrm>
            <a:off x="546349" y="1290824"/>
            <a:ext cx="8369700" cy="3331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pic>
        <p:nvPicPr>
          <p:cNvPr id="133" name="Google Shape;133;p25"/>
          <p:cNvPicPr preferRelativeResize="0"/>
          <p:nvPr/>
        </p:nvPicPr>
        <p:blipFill>
          <a:blip r:embed="rId3">
            <a:alphaModFix/>
          </a:blip>
          <a:stretch>
            <a:fillRect/>
          </a:stretch>
        </p:blipFill>
        <p:spPr>
          <a:xfrm>
            <a:off x="2339683" y="0"/>
            <a:ext cx="6194583" cy="51434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Discussion</a:t>
            </a:r>
            <a:endParaRPr/>
          </a:p>
        </p:txBody>
      </p:sp>
      <p:sp>
        <p:nvSpPr>
          <p:cNvPr id="139" name="Google Shape;139;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Due to the difficulties in obtaining high performance form LSTM models with a irregular time series dataset, we attempted to increase the features input in LSTM to determine if the model becomes more reliable than the simpler models, such as an ARIMA model. </a:t>
            </a:r>
            <a:endParaRPr/>
          </a:p>
          <a:p>
            <a:pPr indent="-317500" lvl="1" marL="914400" rtl="0" algn="l">
              <a:spcBef>
                <a:spcPts val="0"/>
              </a:spcBef>
              <a:spcAft>
                <a:spcPts val="0"/>
              </a:spcAft>
              <a:buSzPts val="1400"/>
              <a:buChar char="○"/>
            </a:pPr>
            <a:r>
              <a:rPr lang="en"/>
              <a:t>In conjunction with the irregularity of the time series data, the additional input features reduced the model's ability to generalize over the testing set</a:t>
            </a:r>
            <a:endParaRPr/>
          </a:p>
          <a:p>
            <a:pPr indent="-342900" lvl="0" marL="457200" rtl="0" algn="l">
              <a:spcBef>
                <a:spcPts val="0"/>
              </a:spcBef>
              <a:spcAft>
                <a:spcPts val="0"/>
              </a:spcAft>
              <a:buSzPts val="1800"/>
              <a:buChar char="●"/>
            </a:pPr>
            <a:r>
              <a:rPr lang="en"/>
              <a:t>The LSTM models with mobility data but no policy data tends to perform worse than the other models for most regions. </a:t>
            </a:r>
            <a:endParaRPr/>
          </a:p>
          <a:p>
            <a:pPr indent="-317500" lvl="1" marL="914400" rtl="0" algn="l">
              <a:spcBef>
                <a:spcPts val="0"/>
              </a:spcBef>
              <a:spcAft>
                <a:spcPts val="0"/>
              </a:spcAft>
              <a:buSzPts val="1400"/>
              <a:buChar char="○"/>
            </a:pPr>
            <a:r>
              <a:rPr lang="en"/>
              <a:t>May indicate the size of the region over which we are attempting to forecast may be too large for a small number of mobility metrics to capture</a:t>
            </a:r>
            <a:endParaRPr/>
          </a:p>
          <a:p>
            <a:pPr indent="-317500" lvl="1" marL="914400" rtl="0" algn="l">
              <a:spcBef>
                <a:spcPts val="0"/>
              </a:spcBef>
              <a:spcAft>
                <a:spcPts val="0"/>
              </a:spcAft>
              <a:buSzPts val="1400"/>
              <a:buChar char="○"/>
            </a:pPr>
            <a:r>
              <a:rPr lang="en"/>
              <a:t>Performance of the LSTM model with mobility data but no policy data may be improved if we were to forecast for a county or city.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Work</a:t>
            </a:r>
            <a:endParaRPr/>
          </a:p>
        </p:txBody>
      </p:sp>
      <p:sp>
        <p:nvSpPr>
          <p:cNvPr id="145" name="Google Shape;145;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Reducing issues relating to the sparsity of data can be done through: imputing missing values, input augmentation, and time decay factors</a:t>
            </a:r>
            <a:endParaRPr/>
          </a:p>
          <a:p>
            <a:pPr indent="-342900" lvl="0" marL="457200" rtl="0" algn="l">
              <a:spcBef>
                <a:spcPts val="0"/>
              </a:spcBef>
              <a:spcAft>
                <a:spcPts val="0"/>
              </a:spcAft>
              <a:buSzPts val="1800"/>
              <a:buChar char="●"/>
            </a:pPr>
            <a:r>
              <a:rPr lang="en"/>
              <a:t>Incorporate attention mechanism/ transformer models to improve the predictions</a:t>
            </a:r>
            <a:endParaRPr/>
          </a:p>
          <a:p>
            <a:pPr indent="-342900" lvl="0" marL="457200" rtl="0" algn="l">
              <a:spcBef>
                <a:spcPts val="0"/>
              </a:spcBef>
              <a:spcAft>
                <a:spcPts val="0"/>
              </a:spcAft>
              <a:buSzPts val="1800"/>
              <a:buChar char="●"/>
            </a:pPr>
            <a:r>
              <a:rPr lang="en"/>
              <a:t>Increasing the granularity of the data may permit more accurate forecasting, as aggregating data for a large region may lead to a loss of region-specific relationships between the input features</a:t>
            </a:r>
            <a:endParaRPr/>
          </a:p>
          <a:p>
            <a:pPr indent="-342900" lvl="0" marL="457200" rtl="0" algn="l">
              <a:spcBef>
                <a:spcPts val="0"/>
              </a:spcBef>
              <a:spcAft>
                <a:spcPts val="0"/>
              </a:spcAft>
              <a:buSzPts val="1800"/>
              <a:buChar char="●"/>
            </a:pPr>
            <a:r>
              <a:rPr lang="en"/>
              <a:t>Use linear regression to pad the data</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51" name="Google Shape;151;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a:t>
            </a:r>
            <a:r>
              <a:rPr lang="en"/>
              <a:t>he inclusion of the additional features — namely the mobility data and the policy data — does not lead to predictable increases in the performance of the LSTM model</a:t>
            </a:r>
            <a:endParaRPr/>
          </a:p>
          <a:p>
            <a:pPr indent="-342900" lvl="0" marL="457200" rtl="0" algn="l">
              <a:spcBef>
                <a:spcPts val="0"/>
              </a:spcBef>
              <a:spcAft>
                <a:spcPts val="0"/>
              </a:spcAft>
              <a:buSzPts val="1800"/>
              <a:buChar char="●"/>
            </a:pPr>
            <a:r>
              <a:rPr lang="en"/>
              <a:t>Furthermore, the impact of their inclusion is different for each region</a:t>
            </a:r>
            <a:endParaRPr/>
          </a:p>
          <a:p>
            <a:pPr indent="-342900" lvl="0" marL="457200" rtl="0" algn="l">
              <a:spcBef>
                <a:spcPts val="0"/>
              </a:spcBef>
              <a:spcAft>
                <a:spcPts val="0"/>
              </a:spcAft>
              <a:buSzPts val="1800"/>
              <a:buChar char="●"/>
            </a:pPr>
            <a:r>
              <a:rPr lang="en"/>
              <a:t>We discovered that traditional ARIMA models perform better than the LSTMs, particularly in regions where the population density is high</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9"/>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n"/>
              <a:t>The COVID-19 pandemic has resulted in a significant loss of economic output and human life. </a:t>
            </a:r>
            <a:endParaRPr/>
          </a:p>
          <a:p>
            <a:pPr indent="-334327" lvl="0" marL="457200" rtl="0" algn="l">
              <a:spcBef>
                <a:spcPts val="0"/>
              </a:spcBef>
              <a:spcAft>
                <a:spcPts val="0"/>
              </a:spcAft>
              <a:buSzPct val="100000"/>
              <a:buChar char="●"/>
            </a:pPr>
            <a:r>
              <a:rPr lang="en"/>
              <a:t>A means by which to accurately forecast the spread of the disease in relation to government policy is of critical importance when determining how to minimize both the spread of disease and economic impact. </a:t>
            </a:r>
            <a:endParaRPr/>
          </a:p>
          <a:p>
            <a:pPr indent="-334327" lvl="0" marL="457200" rtl="0" algn="l">
              <a:spcBef>
                <a:spcPts val="0"/>
              </a:spcBef>
              <a:spcAft>
                <a:spcPts val="0"/>
              </a:spcAft>
              <a:buSzPct val="100000"/>
              <a:buChar char="●"/>
            </a:pPr>
            <a:r>
              <a:rPr lang="en"/>
              <a:t>The objectives of our study are to investigate the dependence of COVID-19-related deaths on the mobility habits of individuals and the government response data. We will investigate if there are differences in the effects of incorporating the mobility and government policy data for regions of varying population density. </a:t>
            </a:r>
            <a:endParaRPr/>
          </a:p>
          <a:p>
            <a:pPr indent="-334327" lvl="0" marL="457200" rtl="0" algn="l">
              <a:spcBef>
                <a:spcPts val="0"/>
              </a:spcBef>
              <a:spcAft>
                <a:spcPts val="0"/>
              </a:spcAft>
              <a:buSzPct val="100000"/>
              <a:buChar char="●"/>
            </a:pPr>
            <a:r>
              <a:rPr lang="en"/>
              <a:t>We will train an LSTM model, evaluate its performance using the root mean squared error between the predicted number of deaths and the actual number of deaths, and compare it to an ARIMA model.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a:t>
            </a:r>
            <a:r>
              <a:rPr lang="en"/>
              <a:t>any parts of the world are yet to procure vaccines and administer to their citizens.</a:t>
            </a:r>
            <a:endParaRPr/>
          </a:p>
          <a:p>
            <a:pPr indent="-342900" lvl="0" marL="457200" rtl="0" algn="l">
              <a:spcBef>
                <a:spcPts val="0"/>
              </a:spcBef>
              <a:spcAft>
                <a:spcPts val="0"/>
              </a:spcAft>
              <a:buSzPts val="1800"/>
              <a:buChar char="●"/>
            </a:pPr>
            <a:r>
              <a:rPr lang="en"/>
              <a:t>It is highly important to understand which policies are effective to curb the disease while causing minimum disruption to the daily lives of the citizens.</a:t>
            </a:r>
            <a:endParaRPr/>
          </a:p>
          <a:p>
            <a:pPr indent="-342900" lvl="0" marL="457200" rtl="0" algn="l">
              <a:spcBef>
                <a:spcPts val="0"/>
              </a:spcBef>
              <a:spcAft>
                <a:spcPts val="0"/>
              </a:spcAft>
              <a:buSzPts val="1800"/>
              <a:buChar char="●"/>
            </a:pPr>
            <a:r>
              <a:rPr lang="en"/>
              <a:t>A data-driven approach can provide granular detail on the importance of restrictions that are the most responsible for stopping the spread of disease. </a:t>
            </a:r>
            <a:endParaRPr/>
          </a:p>
          <a:p>
            <a:pPr indent="-342900" lvl="0" marL="457200" rtl="0" algn="l">
              <a:spcBef>
                <a:spcPts val="0"/>
              </a:spcBef>
              <a:spcAft>
                <a:spcPts val="0"/>
              </a:spcAft>
              <a:buSzPts val="1800"/>
              <a:buChar char="●"/>
            </a:pPr>
            <a:r>
              <a:rPr lang="en"/>
              <a:t>This allows policymakers to ease up on restrictions that hardly have any effect on the spread of the disease but do have economic impact.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Definition</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a:t>
            </a:r>
            <a:r>
              <a:rPr lang="en"/>
              <a:t>e will attempt to minimize the root mean squared error  (RMSE) between the predicted number of deaths and the actual number of deaths using an LSTM network trained on one of the following combinations of input features: </a:t>
            </a:r>
            <a:endParaRPr/>
          </a:p>
          <a:p>
            <a:pPr indent="-342900" lvl="0" marL="457200" rtl="0" algn="l">
              <a:spcBef>
                <a:spcPts val="1200"/>
              </a:spcBef>
              <a:spcAft>
                <a:spcPts val="0"/>
              </a:spcAft>
              <a:buSzPts val="1800"/>
              <a:buChar char="●"/>
            </a:pPr>
            <a:r>
              <a:rPr lang="en"/>
              <a:t>cases, deaths, and mobility data.</a:t>
            </a:r>
            <a:endParaRPr/>
          </a:p>
          <a:p>
            <a:pPr indent="-342900" lvl="0" marL="457200" rtl="0" algn="l">
              <a:spcBef>
                <a:spcPts val="0"/>
              </a:spcBef>
              <a:spcAft>
                <a:spcPts val="0"/>
              </a:spcAft>
              <a:buSzPts val="1800"/>
              <a:buChar char="●"/>
            </a:pPr>
            <a:r>
              <a:rPr lang="en"/>
              <a:t>cases, deaths and policy data.</a:t>
            </a:r>
            <a:endParaRPr/>
          </a:p>
          <a:p>
            <a:pPr indent="-342900" lvl="0" marL="457200" rtl="0" algn="l">
              <a:spcBef>
                <a:spcPts val="0"/>
              </a:spcBef>
              <a:spcAft>
                <a:spcPts val="0"/>
              </a:spcAft>
              <a:buSzPts val="1800"/>
              <a:buChar char="●"/>
            </a:pPr>
            <a:r>
              <a:rPr lang="en"/>
              <a:t>cases, deaths, mobility data, and policy data.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Related work and Survey</a:t>
            </a:r>
            <a:endParaRPr/>
          </a:p>
        </p:txBody>
      </p:sp>
      <p:sp>
        <p:nvSpPr>
          <p:cNvPr id="79" name="Google Shape;79;p17"/>
          <p:cNvSpPr txBox="1"/>
          <p:nvPr>
            <p:ph idx="1" type="body"/>
          </p:nvPr>
        </p:nvSpPr>
        <p:spPr>
          <a:xfrm>
            <a:off x="311700" y="1152475"/>
            <a:ext cx="46854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EpiDEEP makes use of neural networks to learn meaningful representations of incidence curves in a continuous feature space and accurately predict future incidences (Adhikari et al.)</a:t>
            </a:r>
            <a:endParaRPr/>
          </a:p>
          <a:p>
            <a:pPr indent="-334327" lvl="0" marL="457200" rtl="0" algn="l">
              <a:spcBef>
                <a:spcPts val="0"/>
              </a:spcBef>
              <a:spcAft>
                <a:spcPts val="0"/>
              </a:spcAft>
              <a:buSzPct val="100000"/>
              <a:buChar char="●"/>
            </a:pPr>
            <a:r>
              <a:rPr lang="en"/>
              <a:t>EpiFNP is a functional neural process model, which models the forecasting task as a probabilistic generative process (Kamarthi et al. 2021)</a:t>
            </a:r>
            <a:endParaRPr/>
          </a:p>
          <a:p>
            <a:pPr indent="-334327" lvl="0" marL="457200" rtl="0" algn="l">
              <a:spcBef>
                <a:spcPts val="0"/>
              </a:spcBef>
              <a:spcAft>
                <a:spcPts val="0"/>
              </a:spcAft>
              <a:buSzPct val="100000"/>
              <a:buChar char="●"/>
            </a:pPr>
            <a:r>
              <a:rPr lang="en"/>
              <a:t>LSTM models have been used to predict the spread of COVID-19 by incorporating meteorological and mobility data (Rashed &amp; Hirata 2021) </a:t>
            </a:r>
            <a:endParaRPr/>
          </a:p>
        </p:txBody>
      </p:sp>
      <p:pic>
        <p:nvPicPr>
          <p:cNvPr id="80" name="Google Shape;80;p17"/>
          <p:cNvPicPr preferRelativeResize="0"/>
          <p:nvPr/>
        </p:nvPicPr>
        <p:blipFill>
          <a:blip r:embed="rId3">
            <a:alphaModFix/>
          </a:blip>
          <a:stretch>
            <a:fillRect/>
          </a:stretch>
        </p:blipFill>
        <p:spPr>
          <a:xfrm>
            <a:off x="5200075" y="445025"/>
            <a:ext cx="3842101" cy="1861142"/>
          </a:xfrm>
          <a:prstGeom prst="rect">
            <a:avLst/>
          </a:prstGeom>
          <a:noFill/>
          <a:ln>
            <a:noFill/>
          </a:ln>
        </p:spPr>
      </p:pic>
      <p:sp>
        <p:nvSpPr>
          <p:cNvPr id="81" name="Google Shape;81;p17"/>
          <p:cNvSpPr txBox="1"/>
          <p:nvPr/>
        </p:nvSpPr>
        <p:spPr>
          <a:xfrm>
            <a:off x="5492600" y="2259450"/>
            <a:ext cx="3215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Adhikari, B., Xu, X., Ramakrishnan, N., &amp; Prakash, B. A. (2019, July). Epideep: Exploiting embeddings for epidemic forecasting. In Proceedings of the 25th ACM SIGKDD International Conference on Knowledge Discovery &amp; Data Mining (pp. 577-586).</a:t>
            </a:r>
            <a:endParaRPr sz="700"/>
          </a:p>
        </p:txBody>
      </p:sp>
      <p:pic>
        <p:nvPicPr>
          <p:cNvPr id="82" name="Google Shape;82;p17"/>
          <p:cNvPicPr preferRelativeResize="0"/>
          <p:nvPr/>
        </p:nvPicPr>
        <p:blipFill>
          <a:blip r:embed="rId4">
            <a:alphaModFix/>
          </a:blip>
          <a:stretch>
            <a:fillRect/>
          </a:stretch>
        </p:blipFill>
        <p:spPr>
          <a:xfrm>
            <a:off x="5121688" y="2784100"/>
            <a:ext cx="3957525" cy="1784775"/>
          </a:xfrm>
          <a:prstGeom prst="rect">
            <a:avLst/>
          </a:prstGeom>
          <a:noFill/>
          <a:ln>
            <a:noFill/>
          </a:ln>
        </p:spPr>
      </p:pic>
      <p:sp>
        <p:nvSpPr>
          <p:cNvPr id="83" name="Google Shape;83;p17"/>
          <p:cNvSpPr txBox="1"/>
          <p:nvPr/>
        </p:nvSpPr>
        <p:spPr>
          <a:xfrm>
            <a:off x="5513275" y="4527900"/>
            <a:ext cx="32157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Kamarthi, H., Kong, L., Rodríguez, A., Zhang, C., &amp; Prakash, B. A. (2021). When in Doubt: Neural Non-Parametric Uncertainty Quantification for Epidemic Forecasting. arXiv preprint arXiv:2106.03904.</a:t>
            </a:r>
            <a:endParaRPr sz="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Method: Intuition</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Human mobility and government policy should both have significant impacts on the </a:t>
            </a:r>
            <a:r>
              <a:rPr lang="en"/>
              <a:t>forecast</a:t>
            </a:r>
            <a:r>
              <a:rPr lang="en"/>
              <a:t> of COVID-19 cases, as COVID-19 is transmitted via being near an infected individual, which an absence of mobility or strong government policy can both prevent.</a:t>
            </a:r>
            <a:endParaRPr/>
          </a:p>
          <a:p>
            <a:pPr indent="-342900" lvl="0" marL="457200" rtl="0" algn="l">
              <a:spcBef>
                <a:spcPts val="0"/>
              </a:spcBef>
              <a:spcAft>
                <a:spcPts val="0"/>
              </a:spcAft>
              <a:buSzPts val="1800"/>
              <a:buChar char="●"/>
            </a:pPr>
            <a:r>
              <a:rPr lang="en"/>
              <a:t>However, the relationship between the effects of population density with human mobility and government policy is still unclear.</a:t>
            </a:r>
            <a:endParaRPr/>
          </a:p>
          <a:p>
            <a:pPr indent="-342900" lvl="0" marL="457200" rtl="0" algn="l">
              <a:spcBef>
                <a:spcPts val="0"/>
              </a:spcBef>
              <a:spcAft>
                <a:spcPts val="0"/>
              </a:spcAft>
              <a:buSzPts val="1800"/>
              <a:buChar char="●"/>
            </a:pPr>
            <a:r>
              <a:rPr lang="en"/>
              <a:t>Seeing the success of deep learning models in forecasting, we wanted to determine how the deep learning models perform relative to simpler, non-machine learning algorithms.</a:t>
            </a:r>
            <a:endParaRPr/>
          </a:p>
          <a:p>
            <a:pPr indent="-342900" lvl="0" marL="457200" rtl="0" algn="l">
              <a:spcBef>
                <a:spcPts val="0"/>
              </a:spcBef>
              <a:spcAft>
                <a:spcPts val="0"/>
              </a:spcAft>
              <a:buSzPts val="1800"/>
              <a:buChar char="●"/>
            </a:pPr>
            <a:r>
              <a:rPr lang="en"/>
              <a:t>We created ARIMA and LSTM models for </a:t>
            </a:r>
            <a:r>
              <a:rPr lang="en"/>
              <a:t>comparison</a:t>
            </a:r>
            <a:r>
              <a:rPr lang="en"/>
              <a:t> of traditional state of the art models with RNN models that have been proven to incorporate features to give better predictions.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Approaches</a:t>
            </a:r>
            <a:endParaRPr/>
          </a:p>
        </p:txBody>
      </p:sp>
      <p:sp>
        <p:nvSpPr>
          <p:cNvPr id="95" name="Google Shape;95;p19"/>
          <p:cNvSpPr txBox="1"/>
          <p:nvPr>
            <p:ph idx="1" type="body"/>
          </p:nvPr>
        </p:nvSpPr>
        <p:spPr>
          <a:xfrm>
            <a:off x="0" y="1152475"/>
            <a:ext cx="59208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Long short-term memory (LSTM) network</a:t>
            </a:r>
            <a:endParaRPr/>
          </a:p>
          <a:p>
            <a:pPr indent="-342900" lvl="0" marL="457200" rtl="0" algn="l">
              <a:spcBef>
                <a:spcPts val="0"/>
              </a:spcBef>
              <a:spcAft>
                <a:spcPts val="0"/>
              </a:spcAft>
              <a:buSzPts val="1800"/>
              <a:buChar char="●"/>
            </a:pPr>
            <a:r>
              <a:rPr lang="en"/>
              <a:t>Inputs:</a:t>
            </a:r>
            <a:endParaRPr/>
          </a:p>
          <a:p>
            <a:pPr indent="-317500" lvl="1" marL="914400" rtl="0" algn="l">
              <a:spcBef>
                <a:spcPts val="0"/>
              </a:spcBef>
              <a:spcAft>
                <a:spcPts val="0"/>
              </a:spcAft>
              <a:buSzPts val="1400"/>
              <a:buChar char="○"/>
            </a:pPr>
            <a:r>
              <a:rPr lang="en"/>
              <a:t>Apple mobility data</a:t>
            </a:r>
            <a:endParaRPr/>
          </a:p>
          <a:p>
            <a:pPr indent="-317500" lvl="1" marL="914400" rtl="0" algn="l">
              <a:spcBef>
                <a:spcPts val="0"/>
              </a:spcBef>
              <a:spcAft>
                <a:spcPts val="0"/>
              </a:spcAft>
              <a:buSzPts val="1400"/>
              <a:buChar char="○"/>
            </a:pPr>
            <a:r>
              <a:rPr lang="en"/>
              <a:t>NYTimes COVID-19 case data</a:t>
            </a:r>
            <a:endParaRPr/>
          </a:p>
          <a:p>
            <a:pPr indent="-317500" lvl="1" marL="914400" rtl="0" algn="l">
              <a:spcBef>
                <a:spcPts val="0"/>
              </a:spcBef>
              <a:spcAft>
                <a:spcPts val="0"/>
              </a:spcAft>
              <a:buSzPts val="1400"/>
              <a:buChar char="○"/>
            </a:pPr>
            <a:r>
              <a:rPr lang="en"/>
              <a:t>Oxford policy data</a:t>
            </a:r>
            <a:endParaRPr/>
          </a:p>
          <a:p>
            <a:pPr indent="-342900" lvl="0" marL="457200" rtl="0" algn="l">
              <a:spcBef>
                <a:spcPts val="0"/>
              </a:spcBef>
              <a:spcAft>
                <a:spcPts val="0"/>
              </a:spcAft>
              <a:buSzPts val="1800"/>
              <a:buChar char="●"/>
            </a:pPr>
            <a:r>
              <a:rPr lang="en"/>
              <a:t>Outputs:</a:t>
            </a:r>
            <a:endParaRPr/>
          </a:p>
          <a:p>
            <a:pPr indent="-317500" lvl="1" marL="914400" rtl="0" algn="l">
              <a:spcBef>
                <a:spcPts val="0"/>
              </a:spcBef>
              <a:spcAft>
                <a:spcPts val="0"/>
              </a:spcAft>
              <a:buSzPts val="1400"/>
              <a:buChar char="○"/>
            </a:pPr>
            <a:r>
              <a:rPr lang="en"/>
              <a:t>Forecast of COVID-19 cases and related deaths 7 days out</a:t>
            </a:r>
            <a:endParaRPr/>
          </a:p>
          <a:p>
            <a:pPr indent="-317500" lvl="1" marL="914400" rtl="0" algn="l">
              <a:spcBef>
                <a:spcPts val="0"/>
              </a:spcBef>
              <a:spcAft>
                <a:spcPts val="0"/>
              </a:spcAft>
              <a:buSzPts val="1400"/>
              <a:buChar char="○"/>
            </a:pPr>
            <a:r>
              <a:rPr lang="en"/>
              <a:t>Forecast of COVID-19 cases and related deaths 14 days out</a:t>
            </a:r>
            <a:endParaRPr/>
          </a:p>
        </p:txBody>
      </p:sp>
      <p:pic>
        <p:nvPicPr>
          <p:cNvPr id="96" name="Google Shape;96;p19"/>
          <p:cNvPicPr preferRelativeResize="0"/>
          <p:nvPr/>
        </p:nvPicPr>
        <p:blipFill>
          <a:blip r:embed="rId3">
            <a:alphaModFix/>
          </a:blip>
          <a:stretch>
            <a:fillRect/>
          </a:stretch>
        </p:blipFill>
        <p:spPr>
          <a:xfrm>
            <a:off x="5920850" y="1017725"/>
            <a:ext cx="3223150" cy="2884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Proposed Approaches</a:t>
            </a:r>
            <a:endParaRPr/>
          </a:p>
        </p:txBody>
      </p:sp>
      <p:sp>
        <p:nvSpPr>
          <p:cNvPr id="102" name="Google Shape;102;p20"/>
          <p:cNvSpPr txBox="1"/>
          <p:nvPr>
            <p:ph idx="1" type="body"/>
          </p:nvPr>
        </p:nvSpPr>
        <p:spPr>
          <a:xfrm>
            <a:off x="311700" y="1152475"/>
            <a:ext cx="3077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Overview of the flow of information in an LSTM model.</a:t>
            </a:r>
            <a:endParaRPr/>
          </a:p>
        </p:txBody>
      </p:sp>
      <p:pic>
        <p:nvPicPr>
          <p:cNvPr id="103" name="Google Shape;103;p20"/>
          <p:cNvPicPr preferRelativeResize="0"/>
          <p:nvPr/>
        </p:nvPicPr>
        <p:blipFill>
          <a:blip r:embed="rId3">
            <a:alphaModFix/>
          </a:blip>
          <a:stretch>
            <a:fillRect/>
          </a:stretch>
        </p:blipFill>
        <p:spPr>
          <a:xfrm>
            <a:off x="3388675" y="1152475"/>
            <a:ext cx="5503125" cy="37614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Approaches</a:t>
            </a:r>
            <a:endParaRPr/>
          </a:p>
        </p:txBody>
      </p:sp>
      <p:sp>
        <p:nvSpPr>
          <p:cNvPr id="109" name="Google Shape;10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Hyperparameters:</a:t>
            </a:r>
            <a:endParaRPr/>
          </a:p>
          <a:p>
            <a:pPr indent="-342900" lvl="0" marL="457200" rtl="0" algn="l">
              <a:spcBef>
                <a:spcPts val="1200"/>
              </a:spcBef>
              <a:spcAft>
                <a:spcPts val="0"/>
              </a:spcAft>
              <a:buSzPts val="1800"/>
              <a:buChar char="●"/>
            </a:pPr>
            <a:r>
              <a:rPr lang="en"/>
              <a:t>S</a:t>
            </a:r>
            <a:r>
              <a:rPr lang="en"/>
              <a:t>equence Length for feature input = 14</a:t>
            </a:r>
            <a:endParaRPr/>
          </a:p>
          <a:p>
            <a:pPr indent="-342900" lvl="0" marL="457200" rtl="0" algn="l">
              <a:spcBef>
                <a:spcPts val="0"/>
              </a:spcBef>
              <a:spcAft>
                <a:spcPts val="0"/>
              </a:spcAft>
              <a:buSzPts val="1800"/>
              <a:buChar char="●"/>
            </a:pPr>
            <a:r>
              <a:rPr lang="en"/>
              <a:t>Forecast lead = 7 (AND 14) </a:t>
            </a:r>
            <a:endParaRPr/>
          </a:p>
          <a:p>
            <a:pPr indent="-342900" lvl="0" marL="457200" rtl="0" algn="l">
              <a:spcBef>
                <a:spcPts val="0"/>
              </a:spcBef>
              <a:spcAft>
                <a:spcPts val="0"/>
              </a:spcAft>
              <a:buSzPts val="1800"/>
              <a:buChar char="●"/>
            </a:pPr>
            <a:r>
              <a:rPr lang="en"/>
              <a:t>Learning Rate = 5e-5</a:t>
            </a:r>
            <a:endParaRPr/>
          </a:p>
          <a:p>
            <a:pPr indent="-342900" lvl="0" marL="457200" rtl="0" algn="l">
              <a:spcBef>
                <a:spcPts val="0"/>
              </a:spcBef>
              <a:spcAft>
                <a:spcPts val="0"/>
              </a:spcAft>
              <a:buSzPts val="1800"/>
              <a:buChar char="●"/>
            </a:pPr>
            <a:r>
              <a:rPr lang="en"/>
              <a:t>Number of Hidden Units in LSTM = 40 </a:t>
            </a:r>
            <a:endParaRPr/>
          </a:p>
          <a:p>
            <a:pPr indent="-342900" lvl="0" marL="457200" rtl="0" algn="l">
              <a:spcBef>
                <a:spcPts val="0"/>
              </a:spcBef>
              <a:spcAft>
                <a:spcPts val="0"/>
              </a:spcAft>
              <a:buSzPts val="1800"/>
              <a:buChar char="●"/>
            </a:pPr>
            <a:r>
              <a:rPr lang="en"/>
              <a:t>Number of Epochs = 200</a:t>
            </a:r>
            <a:endParaRPr/>
          </a:p>
          <a:p>
            <a:pPr indent="-342900" lvl="0" marL="457200" rtl="0" algn="l">
              <a:spcBef>
                <a:spcPts val="0"/>
              </a:spcBef>
              <a:spcAft>
                <a:spcPts val="0"/>
              </a:spcAft>
              <a:buSzPts val="1800"/>
              <a:buChar char="●"/>
            </a:pPr>
            <a:r>
              <a:rPr lang="en"/>
              <a:t>Number of Layers = 1</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