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Poppin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SemiBold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PoppinsSemiBold-italic.fntdata"/><Relationship Id="rId27" Type="http://schemas.openxmlformats.org/officeDocument/2006/relationships/font" Target="fonts/Poppin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a9db24c4f_2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a9db24c4f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ed261341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ed261341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c1f08f8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2c1f08f8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ed261341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ed261341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2c1f08f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2c1f08f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2c1f08f8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2c1f08f8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a9db24c4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a9db24c4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a9db24c4f_2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a9db24c4f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ed261341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ed261341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c1f08f8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c1f08f8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a9db24c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a9db24c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ed261341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ed261341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70625" y="3113525"/>
            <a:ext cx="3086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3255150" y="-526800"/>
            <a:ext cx="3369000" cy="1314000"/>
          </a:xfrm>
          <a:prstGeom prst="roundRect">
            <a:avLst>
              <a:gd fmla="val 16667" name="adj"/>
            </a:avLst>
          </a:prstGeom>
          <a:solidFill>
            <a:srgbClr val="2A64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3285750" y="50225"/>
            <a:ext cx="3307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Team Members</a:t>
            </a:r>
            <a:endParaRPr sz="16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97750" y="1042400"/>
            <a:ext cx="84627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Srinivas Belidhe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Anjani Kumar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Yash Patel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Sahil Rahman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3285750" y="-526800"/>
            <a:ext cx="3369000" cy="1314000"/>
          </a:xfrm>
          <a:prstGeom prst="roundRect">
            <a:avLst>
              <a:gd fmla="val 16667" name="adj"/>
            </a:avLst>
          </a:prstGeom>
          <a:solidFill>
            <a:srgbClr val="2A64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3285750" y="50225"/>
            <a:ext cx="3307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Video Link</a:t>
            </a:r>
            <a:endParaRPr sz="16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564900" y="1440750"/>
            <a:ext cx="78450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https://youtu.be/EK06CkQ7WhQ</a:t>
            </a:r>
            <a:endParaRPr sz="17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4294967295" type="ctrTitle"/>
          </p:nvPr>
        </p:nvSpPr>
        <p:spPr>
          <a:xfrm>
            <a:off x="2997663" y="2342463"/>
            <a:ext cx="40392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Poppins SemiBold"/>
                <a:ea typeface="Poppins SemiBold"/>
                <a:cs typeface="Poppins SemiBold"/>
                <a:sym typeface="Poppins SemiBold"/>
              </a:rPr>
              <a:t>Thank </a:t>
            </a:r>
            <a:r>
              <a:rPr lang="en" sz="3500">
                <a:solidFill>
                  <a:srgbClr val="02FE8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You</a:t>
            </a:r>
            <a:r>
              <a:rPr lang="en" sz="3500">
                <a:latin typeface="Poppins SemiBold"/>
                <a:ea typeface="Poppins SemiBold"/>
                <a:cs typeface="Poppins SemiBold"/>
                <a:sym typeface="Poppins SemiBold"/>
              </a:rPr>
              <a:t>;</a:t>
            </a:r>
            <a:endParaRPr sz="35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0" y="2187000"/>
            <a:ext cx="2997600" cy="1002300"/>
          </a:xfrm>
          <a:prstGeom prst="rect">
            <a:avLst/>
          </a:prstGeom>
          <a:solidFill>
            <a:srgbClr val="010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433350" y="455625"/>
            <a:ext cx="4832400" cy="5871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699275" y="478500"/>
            <a:ext cx="45360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Problem Statement</a:t>
            </a:r>
            <a:endParaRPr sz="27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47050" y="1709150"/>
            <a:ext cx="8208600" cy="26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 SemiBold"/>
              <a:buChar char="●"/>
            </a:pPr>
            <a:r>
              <a:rPr lang="en" sz="1450">
                <a:solidFill>
                  <a:srgbClr val="FFFFFF"/>
                </a:solidFill>
              </a:rPr>
              <a:t>The farmer's interest is focused on getting the best return from his produce, which usually equates to maximum price for unlimited quantities.</a:t>
            </a:r>
            <a:endParaRPr sz="145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 SemiBold"/>
              <a:buChar char="●"/>
            </a:pPr>
            <a:r>
              <a:rPr lang="en" sz="1450">
                <a:solidFill>
                  <a:srgbClr val="FFFFFF"/>
                </a:solidFill>
              </a:rPr>
              <a:t>Vendors and retailers want high quality and reliable supplies from the farmer, at the most competitive prices.</a:t>
            </a:r>
            <a:endParaRPr sz="145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Poppins SemiBold"/>
              <a:buChar char="●"/>
            </a:pPr>
            <a:r>
              <a:rPr lang="en" sz="1450">
                <a:solidFill>
                  <a:srgbClr val="FFFFFF"/>
                </a:solidFill>
              </a:rPr>
              <a:t>Consumers are interested in obtaining high quality products at low prices. Clearly, there are conflicting interests here</a:t>
            </a:r>
            <a:r>
              <a:rPr lang="en" sz="1150">
                <a:solidFill>
                  <a:srgbClr val="FFFFFF"/>
                </a:solidFill>
              </a:rPr>
              <a:t>.</a:t>
            </a:r>
            <a:endParaRPr sz="115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75" y="455625"/>
            <a:ext cx="587100" cy="5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40175" y="1692450"/>
            <a:ext cx="7793400" cy="17586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709575" y="2166296"/>
            <a:ext cx="73155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Track: Open Innovation </a:t>
            </a:r>
            <a:endParaRPr sz="27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-332100" y="-293625"/>
            <a:ext cx="3015300" cy="1194600"/>
          </a:xfrm>
          <a:prstGeom prst="roundRect">
            <a:avLst>
              <a:gd fmla="val 16667" name="adj"/>
            </a:avLst>
          </a:prstGeom>
          <a:solidFill>
            <a:srgbClr val="1853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156100" y="218175"/>
            <a:ext cx="264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Solution</a:t>
            </a:r>
            <a:endParaRPr sz="2700">
              <a:solidFill>
                <a:srgbClr val="02FE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320471" y="2706139"/>
            <a:ext cx="67536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</a:rPr>
              <a:t>We will be building a portal where in farmer can sell his own crop directly to consumers / local vendors with the price they want to sell without any middlemen or producers</a:t>
            </a:r>
            <a:endParaRPr sz="16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2450288" y="2012850"/>
            <a:ext cx="61458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oppins SemiBold"/>
                <a:ea typeface="Poppins SemiBold"/>
                <a:cs typeface="Poppins SemiBold"/>
                <a:sym typeface="Poppins SemiBold"/>
              </a:rPr>
              <a:t>Farmernest - A Farmer Portal</a:t>
            </a:r>
            <a:endParaRPr sz="30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492850" y="2012850"/>
            <a:ext cx="1617900" cy="1617900"/>
          </a:xfrm>
          <a:prstGeom prst="rect">
            <a:avLst/>
          </a:prstGeom>
          <a:solidFill>
            <a:srgbClr val="2A64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878912" y="2248192"/>
            <a:ext cx="8460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66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0" y="2012850"/>
            <a:ext cx="488100" cy="1617900"/>
          </a:xfrm>
          <a:prstGeom prst="rect">
            <a:avLst/>
          </a:prstGeom>
          <a:solidFill>
            <a:srgbClr val="010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 rot="1336377">
            <a:off x="9700036" y="-423110"/>
            <a:ext cx="846131" cy="5989720"/>
          </a:xfrm>
          <a:prstGeom prst="rect">
            <a:avLst/>
          </a:prstGeom>
          <a:solidFill>
            <a:srgbClr val="FFFFFF">
              <a:alpha val="3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332100" y="-293625"/>
            <a:ext cx="3440400" cy="1194600"/>
          </a:xfrm>
          <a:prstGeom prst="roundRect">
            <a:avLst>
              <a:gd fmla="val 16667" name="adj"/>
            </a:avLst>
          </a:prstGeom>
          <a:solidFill>
            <a:srgbClr val="1853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156100" y="218175"/>
            <a:ext cx="34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Solution</a:t>
            </a:r>
            <a:endParaRPr sz="2700">
              <a:solidFill>
                <a:srgbClr val="02FE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492850" y="2012850"/>
            <a:ext cx="1617900" cy="1617900"/>
          </a:xfrm>
          <a:prstGeom prst="rect">
            <a:avLst/>
          </a:prstGeom>
          <a:solidFill>
            <a:srgbClr val="2A64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878912" y="2248192"/>
            <a:ext cx="8460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sz="66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2012850"/>
            <a:ext cx="488100" cy="1617900"/>
          </a:xfrm>
          <a:prstGeom prst="rect">
            <a:avLst/>
          </a:prstGeom>
          <a:solidFill>
            <a:srgbClr val="010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 rot="1336377">
            <a:off x="9700036" y="-423110"/>
            <a:ext cx="846131" cy="5989720"/>
          </a:xfrm>
          <a:prstGeom prst="rect">
            <a:avLst/>
          </a:prstGeom>
          <a:solidFill>
            <a:srgbClr val="FFFFFF">
              <a:alpha val="3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240450" y="2688238"/>
            <a:ext cx="6753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F"/>
                </a:solidFill>
              </a:rPr>
              <a:t>Few of the benefits that can be achieved with this portal are listed below</a:t>
            </a:r>
            <a:endParaRPr sz="1450">
              <a:solidFill>
                <a:srgbClr val="FFFFFF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50"/>
              <a:buChar char="❖"/>
            </a:pPr>
            <a:r>
              <a:rPr lang="en" sz="1450">
                <a:solidFill>
                  <a:srgbClr val="FFFFFF"/>
                </a:solidFill>
              </a:rPr>
              <a:t>Consumers/vendors will receive quality product in reasonable price directly from farmer</a:t>
            </a:r>
            <a:endParaRPr sz="1450">
              <a:solidFill>
                <a:srgbClr val="FFFFFF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❖"/>
            </a:pPr>
            <a:r>
              <a:rPr lang="en" sz="1450">
                <a:solidFill>
                  <a:srgbClr val="FFFFFF"/>
                </a:solidFill>
              </a:rPr>
              <a:t>Organic farming will be looked up on</a:t>
            </a:r>
            <a:endParaRPr sz="1450">
              <a:solidFill>
                <a:srgbClr val="FFFFFF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❖"/>
            </a:pPr>
            <a:r>
              <a:rPr lang="en" sz="1450">
                <a:solidFill>
                  <a:schemeClr val="dk1"/>
                </a:solidFill>
              </a:rPr>
              <a:t>Farmers will not be in financial crisis to large extent</a:t>
            </a:r>
            <a:endParaRPr sz="14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2363763" y="2063475"/>
            <a:ext cx="61458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oppins SemiBold"/>
                <a:ea typeface="Poppins SemiBold"/>
                <a:cs typeface="Poppins SemiBold"/>
                <a:sym typeface="Poppins SemiBold"/>
              </a:rPr>
              <a:t>Farmernest - Farmer Portal</a:t>
            </a:r>
            <a:endParaRPr sz="30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433350" y="455625"/>
            <a:ext cx="3495000" cy="5871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622800" y="455625"/>
            <a:ext cx="31161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Github Link</a:t>
            </a:r>
            <a:endParaRPr sz="27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47050" y="1709150"/>
            <a:ext cx="7735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61FF"/>
              </a:buClr>
              <a:buSzPts val="1700"/>
              <a:buFont typeface="Poppins SemiBold"/>
              <a:buChar char="●"/>
            </a:pPr>
            <a:r>
              <a:rPr lang="en" sz="1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https://github.com/sbelidhe07/farmernest</a:t>
            </a:r>
            <a:endParaRPr sz="17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75" y="455625"/>
            <a:ext cx="587100" cy="5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433350" y="455625"/>
            <a:ext cx="3495000" cy="5871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622800" y="455625"/>
            <a:ext cx="31161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Demo </a:t>
            </a: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Link</a:t>
            </a:r>
            <a:endParaRPr sz="27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47050" y="1709150"/>
            <a:ext cx="7735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61FF"/>
              </a:buClr>
              <a:buSzPts val="1700"/>
              <a:buFont typeface="Poppins SemiBold"/>
              <a:buChar char="●"/>
            </a:pPr>
            <a:r>
              <a:rPr lang="en" sz="1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https://youtu.be/EK06CkQ7WhQ</a:t>
            </a:r>
            <a:endParaRPr sz="17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75" y="455625"/>
            <a:ext cx="587100" cy="5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374625" y="597375"/>
            <a:ext cx="4220700" cy="5373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114" name="Google Shape;114;p20"/>
          <p:cNvSpPr txBox="1"/>
          <p:nvPr>
            <p:ph type="ctrTitle"/>
          </p:nvPr>
        </p:nvSpPr>
        <p:spPr>
          <a:xfrm>
            <a:off x="386325" y="578025"/>
            <a:ext cx="4197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oppins SemiBold"/>
                <a:ea typeface="Poppins SemiBold"/>
                <a:cs typeface="Poppins SemiBold"/>
                <a:sym typeface="Poppins SemiBold"/>
              </a:rPr>
              <a:t>UI / UX Screenshots</a:t>
            </a:r>
            <a:endParaRPr sz="25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5" name="Google Shape;115;p20"/>
          <p:cNvSpPr/>
          <p:nvPr/>
        </p:nvSpPr>
        <p:spPr>
          <a:xfrm rot="1336377">
            <a:off x="9700036" y="-423110"/>
            <a:ext cx="846131" cy="5989720"/>
          </a:xfrm>
          <a:prstGeom prst="rect">
            <a:avLst/>
          </a:prstGeom>
          <a:solidFill>
            <a:srgbClr val="FFFFFF">
              <a:alpha val="3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589800" y="1412750"/>
            <a:ext cx="80064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Please refer to this link for screenshots https://github.com/sbelidhe07/farmernest/tree/main/screenshots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161050" y="1582250"/>
            <a:ext cx="8255100" cy="31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Python Flask - For Routing Urls</a:t>
            </a:r>
            <a:endParaRPr sz="1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MongoDB Atlas - For Cloud Data Storage</a:t>
            </a:r>
            <a:endParaRPr sz="1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HTML , CSS , Bootstrap </a:t>
            </a:r>
            <a:r>
              <a:rPr lang="en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 / 5 , Jquery - User Interfaces </a:t>
            </a:r>
            <a:endParaRPr sz="1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WebRTC - Video Chatting as part of  Support Activity</a:t>
            </a:r>
            <a:endParaRPr sz="1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2FE8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372425" y="587250"/>
            <a:ext cx="4220700" cy="5373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123" name="Google Shape;123;p21"/>
          <p:cNvSpPr txBox="1"/>
          <p:nvPr>
            <p:ph idx="4294967295" type="ctrTitle"/>
          </p:nvPr>
        </p:nvSpPr>
        <p:spPr>
          <a:xfrm>
            <a:off x="372425" y="567900"/>
            <a:ext cx="4197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oppins SemiBold"/>
                <a:ea typeface="Poppins SemiBold"/>
                <a:cs typeface="Poppins SemiBold"/>
                <a:sym typeface="Poppins SemiBold"/>
              </a:rPr>
              <a:t>Technologies Used</a:t>
            </a:r>
            <a:endParaRPr sz="25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4" name="Google Shape;124;p21"/>
          <p:cNvSpPr/>
          <p:nvPr/>
        </p:nvSpPr>
        <p:spPr>
          <a:xfrm rot="1336377">
            <a:off x="9700036" y="-423110"/>
            <a:ext cx="846131" cy="5989720"/>
          </a:xfrm>
          <a:prstGeom prst="rect">
            <a:avLst/>
          </a:prstGeom>
          <a:solidFill>
            <a:srgbClr val="FFFFFF">
              <a:alpha val="3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