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65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music-classification.github.io/tutorial/part1_intro/what-is-music-classification.html" TargetMode="External"/><Relationship Id="rId7" Type="http://schemas.openxmlformats.org/officeDocument/2006/relationships/image" Target="../media/image4.svg"/><Relationship Id="rId2" Type="http://schemas.openxmlformats.org/officeDocument/2006/relationships/hyperlink" Target="https://www.digitalmusicnews.com/2023/07/22/top-streaming-genres-of-2023-so-far-and-consumption-habits/" TargetMode="External"/><Relationship Id="rId1" Type="http://schemas.openxmlformats.org/officeDocument/2006/relationships/hyperlink" Target="https://www.kaggle.com/datasets/andradaolteanu/gtzan-dataset-music-genre-classification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hyperlink" Target="https://www.kaggle.com/datasets/andradaolteanu/gtzan-dataset-music-genre-classification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hyperlink" Target="https://www.digitalmusicnews.com/2023/07/22/top-streaming-genres-of-2023-so-far-and-consumption-habits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hyperlink" Target="https://music-classification.github.io/tutorial/part1_intro/what-is-music-classification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58835-5E83-4F2F-9426-437D4F64C47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FD3E1C-8473-4B50-8D02-FEA84A1762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Project is on a classification model on music genres.</a:t>
          </a:r>
        </a:p>
      </dgm:t>
    </dgm:pt>
    <dgm:pt modelId="{18714DA4-C699-4BDA-90D5-68AD717A24AB}" type="parTrans" cxnId="{3C3B80E6-4E18-4B8E-90A9-ED04F7FF1AD9}">
      <dgm:prSet/>
      <dgm:spPr/>
      <dgm:t>
        <a:bodyPr/>
        <a:lstStyle/>
        <a:p>
          <a:endParaRPr lang="en-US"/>
        </a:p>
      </dgm:t>
    </dgm:pt>
    <dgm:pt modelId="{E9E5C518-06B3-4C7C-B395-69BA75713EE8}" type="sibTrans" cxnId="{3C3B80E6-4E18-4B8E-90A9-ED04F7FF1AD9}">
      <dgm:prSet/>
      <dgm:spPr/>
      <dgm:t>
        <a:bodyPr/>
        <a:lstStyle/>
        <a:p>
          <a:endParaRPr lang="en-US"/>
        </a:p>
      </dgm:t>
    </dgm:pt>
    <dgm:pt modelId="{9F3A7FB6-525E-40B8-8D00-9C5F402A36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According to an article by Ashley King, “the top streaming genres of 2023 so far are as follows: R&amp;B/Hip-Hop, Rock, Pop, Latin, Country, Dance/Electronic, World Music, Christian/Gospel, Classical, and Jazz” (King, 2023). </a:t>
          </a:r>
        </a:p>
      </dgm:t>
    </dgm:pt>
    <dgm:pt modelId="{60D32BDE-A929-4D95-A976-37ECAAC4BEC6}" type="parTrans" cxnId="{E136F482-A246-44C6-A772-289C53E1900D}">
      <dgm:prSet/>
      <dgm:spPr/>
      <dgm:t>
        <a:bodyPr/>
        <a:lstStyle/>
        <a:p>
          <a:endParaRPr lang="en-US"/>
        </a:p>
      </dgm:t>
    </dgm:pt>
    <dgm:pt modelId="{EC5835CC-6A3D-43B0-A07E-D3BA813537AB}" type="sibTrans" cxnId="{E136F482-A246-44C6-A772-289C53E1900D}">
      <dgm:prSet/>
      <dgm:spPr/>
      <dgm:t>
        <a:bodyPr/>
        <a:lstStyle/>
        <a:p>
          <a:endParaRPr lang="en-US"/>
        </a:p>
      </dgm:t>
    </dgm:pt>
    <dgm:pt modelId="{8CE9DE55-706A-4E77-93FD-BB783DA1DCCD}" type="pres">
      <dgm:prSet presAssocID="{EC358835-5E83-4F2F-9426-437D4F64C475}" presName="root" presStyleCnt="0">
        <dgm:presLayoutVars>
          <dgm:dir/>
          <dgm:resizeHandles val="exact"/>
        </dgm:presLayoutVars>
      </dgm:prSet>
      <dgm:spPr/>
    </dgm:pt>
    <dgm:pt modelId="{422E4C4F-171C-4695-87FB-4D7B10508D86}" type="pres">
      <dgm:prSet presAssocID="{F4FD3E1C-8473-4B50-8D02-FEA84A176226}" presName="compNode" presStyleCnt="0"/>
      <dgm:spPr/>
    </dgm:pt>
    <dgm:pt modelId="{3F630830-5257-4194-9C3E-1E3049D1C32A}" type="pres">
      <dgm:prSet presAssocID="{F4FD3E1C-8473-4B50-8D02-FEA84A176226}" presName="bgRect" presStyleLbl="bgShp" presStyleIdx="0" presStyleCnt="2"/>
      <dgm:spPr/>
    </dgm:pt>
    <dgm:pt modelId="{4191D0B9-1509-4F0B-824A-AF0007BAFE57}" type="pres">
      <dgm:prSet presAssocID="{F4FD3E1C-8473-4B50-8D02-FEA84A17622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8A1327FF-38DA-4225-99B4-B526D7C60178}" type="pres">
      <dgm:prSet presAssocID="{F4FD3E1C-8473-4B50-8D02-FEA84A176226}" presName="spaceRect" presStyleCnt="0"/>
      <dgm:spPr/>
    </dgm:pt>
    <dgm:pt modelId="{0E44F095-A98F-418E-A2FF-B48F316C812A}" type="pres">
      <dgm:prSet presAssocID="{F4FD3E1C-8473-4B50-8D02-FEA84A176226}" presName="parTx" presStyleLbl="revTx" presStyleIdx="0" presStyleCnt="2">
        <dgm:presLayoutVars>
          <dgm:chMax val="0"/>
          <dgm:chPref val="0"/>
        </dgm:presLayoutVars>
      </dgm:prSet>
      <dgm:spPr/>
    </dgm:pt>
    <dgm:pt modelId="{ECDAA3D2-1ADC-4772-B10E-E205DBC9B37F}" type="pres">
      <dgm:prSet presAssocID="{E9E5C518-06B3-4C7C-B395-69BA75713EE8}" presName="sibTrans" presStyleCnt="0"/>
      <dgm:spPr/>
    </dgm:pt>
    <dgm:pt modelId="{F51CB7F1-C37B-46B9-80FB-E590C597F171}" type="pres">
      <dgm:prSet presAssocID="{9F3A7FB6-525E-40B8-8D00-9C5F402A3652}" presName="compNode" presStyleCnt="0"/>
      <dgm:spPr/>
    </dgm:pt>
    <dgm:pt modelId="{EC312C12-5BBF-4E8C-8328-597BCF792CCB}" type="pres">
      <dgm:prSet presAssocID="{9F3A7FB6-525E-40B8-8D00-9C5F402A3652}" presName="bgRect" presStyleLbl="bgShp" presStyleIdx="1" presStyleCnt="2"/>
      <dgm:spPr/>
    </dgm:pt>
    <dgm:pt modelId="{215DF993-EAFB-4D6A-9D42-AEA58CE3C631}" type="pres">
      <dgm:prSet presAssocID="{9F3A7FB6-525E-40B8-8D00-9C5F402A365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DAC23ED5-5516-45A3-9492-5B0EC30957DA}" type="pres">
      <dgm:prSet presAssocID="{9F3A7FB6-525E-40B8-8D00-9C5F402A3652}" presName="spaceRect" presStyleCnt="0"/>
      <dgm:spPr/>
    </dgm:pt>
    <dgm:pt modelId="{F2960724-B5FE-4060-9F36-457C5C1A3416}" type="pres">
      <dgm:prSet presAssocID="{9F3A7FB6-525E-40B8-8D00-9C5F402A365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4792C13-FD7A-4263-BC06-972F526D82DE}" type="presOf" srcId="{EC358835-5E83-4F2F-9426-437D4F64C475}" destId="{8CE9DE55-706A-4E77-93FD-BB783DA1DCCD}" srcOrd="0" destOrd="0" presId="urn:microsoft.com/office/officeart/2018/2/layout/IconVerticalSolidList"/>
    <dgm:cxn modelId="{E91A5E48-EF77-411F-9688-570BBFC6B23D}" type="presOf" srcId="{F4FD3E1C-8473-4B50-8D02-FEA84A176226}" destId="{0E44F095-A98F-418E-A2FF-B48F316C812A}" srcOrd="0" destOrd="0" presId="urn:microsoft.com/office/officeart/2018/2/layout/IconVerticalSolidList"/>
    <dgm:cxn modelId="{2460E177-EB32-48A3-BB38-40ED2D42DDE1}" type="presOf" srcId="{9F3A7FB6-525E-40B8-8D00-9C5F402A3652}" destId="{F2960724-B5FE-4060-9F36-457C5C1A3416}" srcOrd="0" destOrd="0" presId="urn:microsoft.com/office/officeart/2018/2/layout/IconVerticalSolidList"/>
    <dgm:cxn modelId="{E136F482-A246-44C6-A772-289C53E1900D}" srcId="{EC358835-5E83-4F2F-9426-437D4F64C475}" destId="{9F3A7FB6-525E-40B8-8D00-9C5F402A3652}" srcOrd="1" destOrd="0" parTransId="{60D32BDE-A929-4D95-A976-37ECAAC4BEC6}" sibTransId="{EC5835CC-6A3D-43B0-A07E-D3BA813537AB}"/>
    <dgm:cxn modelId="{3C3B80E6-4E18-4B8E-90A9-ED04F7FF1AD9}" srcId="{EC358835-5E83-4F2F-9426-437D4F64C475}" destId="{F4FD3E1C-8473-4B50-8D02-FEA84A176226}" srcOrd="0" destOrd="0" parTransId="{18714DA4-C699-4BDA-90D5-68AD717A24AB}" sibTransId="{E9E5C518-06B3-4C7C-B395-69BA75713EE8}"/>
    <dgm:cxn modelId="{1B62E756-C0FE-44F0-89A1-8042F736E26E}" type="presParOf" srcId="{8CE9DE55-706A-4E77-93FD-BB783DA1DCCD}" destId="{422E4C4F-171C-4695-87FB-4D7B10508D86}" srcOrd="0" destOrd="0" presId="urn:microsoft.com/office/officeart/2018/2/layout/IconVerticalSolidList"/>
    <dgm:cxn modelId="{AE15B9AC-F7EA-449B-95DA-7119EB673BEE}" type="presParOf" srcId="{422E4C4F-171C-4695-87FB-4D7B10508D86}" destId="{3F630830-5257-4194-9C3E-1E3049D1C32A}" srcOrd="0" destOrd="0" presId="urn:microsoft.com/office/officeart/2018/2/layout/IconVerticalSolidList"/>
    <dgm:cxn modelId="{6AA1FC87-C75F-44D9-97AA-2072CE234A46}" type="presParOf" srcId="{422E4C4F-171C-4695-87FB-4D7B10508D86}" destId="{4191D0B9-1509-4F0B-824A-AF0007BAFE57}" srcOrd="1" destOrd="0" presId="urn:microsoft.com/office/officeart/2018/2/layout/IconVerticalSolidList"/>
    <dgm:cxn modelId="{2BC6A5CD-0080-4E8B-B9AE-E11A3F6AD992}" type="presParOf" srcId="{422E4C4F-171C-4695-87FB-4D7B10508D86}" destId="{8A1327FF-38DA-4225-99B4-B526D7C60178}" srcOrd="2" destOrd="0" presId="urn:microsoft.com/office/officeart/2018/2/layout/IconVerticalSolidList"/>
    <dgm:cxn modelId="{B461675B-2ACC-4A28-B4E3-4E4601587AB1}" type="presParOf" srcId="{422E4C4F-171C-4695-87FB-4D7B10508D86}" destId="{0E44F095-A98F-418E-A2FF-B48F316C812A}" srcOrd="3" destOrd="0" presId="urn:microsoft.com/office/officeart/2018/2/layout/IconVerticalSolidList"/>
    <dgm:cxn modelId="{92059BA1-1613-4727-880E-D74F2556A553}" type="presParOf" srcId="{8CE9DE55-706A-4E77-93FD-BB783DA1DCCD}" destId="{ECDAA3D2-1ADC-4772-B10E-E205DBC9B37F}" srcOrd="1" destOrd="0" presId="urn:microsoft.com/office/officeart/2018/2/layout/IconVerticalSolidList"/>
    <dgm:cxn modelId="{0F93511E-44B4-4FD9-B58E-B026163FFF83}" type="presParOf" srcId="{8CE9DE55-706A-4E77-93FD-BB783DA1DCCD}" destId="{F51CB7F1-C37B-46B9-80FB-E590C597F171}" srcOrd="2" destOrd="0" presId="urn:microsoft.com/office/officeart/2018/2/layout/IconVerticalSolidList"/>
    <dgm:cxn modelId="{0E1D86A4-2816-4C34-95AF-5BF0D230B28B}" type="presParOf" srcId="{F51CB7F1-C37B-46B9-80FB-E590C597F171}" destId="{EC312C12-5BBF-4E8C-8328-597BCF792CCB}" srcOrd="0" destOrd="0" presId="urn:microsoft.com/office/officeart/2018/2/layout/IconVerticalSolidList"/>
    <dgm:cxn modelId="{58D37034-EA8B-451E-B415-1FB7F8050E91}" type="presParOf" srcId="{F51CB7F1-C37B-46B9-80FB-E590C597F171}" destId="{215DF993-EAFB-4D6A-9D42-AEA58CE3C631}" srcOrd="1" destOrd="0" presId="urn:microsoft.com/office/officeart/2018/2/layout/IconVerticalSolidList"/>
    <dgm:cxn modelId="{56009D3F-D7BD-40B4-BEA9-7E5106CA7A0B}" type="presParOf" srcId="{F51CB7F1-C37B-46B9-80FB-E590C597F171}" destId="{DAC23ED5-5516-45A3-9492-5B0EC30957DA}" srcOrd="2" destOrd="0" presId="urn:microsoft.com/office/officeart/2018/2/layout/IconVerticalSolidList"/>
    <dgm:cxn modelId="{93B15367-5F5F-42C5-A5B6-4C1C36C739D3}" type="presParOf" srcId="{F51CB7F1-C37B-46B9-80FB-E590C597F171}" destId="{F2960724-B5FE-4060-9F36-457C5C1A34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87C21A-2D17-4B2F-93F9-653E4BD16B2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F4A389-1B1F-4206-9364-00A3EA23FA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KNN Classification Model was able to successfully look at 10 different audio files and predict the genres.</a:t>
          </a:r>
        </a:p>
      </dgm:t>
    </dgm:pt>
    <dgm:pt modelId="{FA1E18C6-F6BE-4576-9DAA-4F72319A14DD}" type="parTrans" cxnId="{CADDC4B0-3993-41B6-B9B9-EFBE9A23CEDC}">
      <dgm:prSet/>
      <dgm:spPr/>
      <dgm:t>
        <a:bodyPr/>
        <a:lstStyle/>
        <a:p>
          <a:endParaRPr lang="en-US"/>
        </a:p>
      </dgm:t>
    </dgm:pt>
    <dgm:pt modelId="{1C25911E-F1C8-4069-8216-6AAC348F3994}" type="sibTrans" cxnId="{CADDC4B0-3993-41B6-B9B9-EFBE9A23CEDC}">
      <dgm:prSet/>
      <dgm:spPr/>
      <dgm:t>
        <a:bodyPr/>
        <a:lstStyle/>
        <a:p>
          <a:endParaRPr lang="en-US"/>
        </a:p>
      </dgm:t>
    </dgm:pt>
    <dgm:pt modelId="{060F4B70-4936-40BA-9EE1-E2C646C71E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accuracy scores were random, and never saw them over 68%.</a:t>
          </a:r>
        </a:p>
      </dgm:t>
    </dgm:pt>
    <dgm:pt modelId="{97CAF935-D9F1-43D1-BFC2-EB8BB9558767}" type="parTrans" cxnId="{E0AB0459-2784-430C-84C4-4569BD62933D}">
      <dgm:prSet/>
      <dgm:spPr/>
      <dgm:t>
        <a:bodyPr/>
        <a:lstStyle/>
        <a:p>
          <a:endParaRPr lang="en-US"/>
        </a:p>
      </dgm:t>
    </dgm:pt>
    <dgm:pt modelId="{49FDE939-FFFB-4F10-B67E-ECE4FAA34E55}" type="sibTrans" cxnId="{E0AB0459-2784-430C-84C4-4569BD62933D}">
      <dgm:prSet/>
      <dgm:spPr/>
      <dgm:t>
        <a:bodyPr/>
        <a:lstStyle/>
        <a:p>
          <a:endParaRPr lang="en-US"/>
        </a:p>
      </dgm:t>
    </dgm:pt>
    <dgm:pt modelId="{2BEFD30B-2C1B-4E0C-823E-52B7AF5086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KNN Model was also able to do a KNN Clustering Plot based on random files chosen.</a:t>
          </a:r>
        </a:p>
      </dgm:t>
    </dgm:pt>
    <dgm:pt modelId="{ADB105FA-EF68-46B0-B9B2-94BCCB7D617D}" type="parTrans" cxnId="{C7291139-8C18-4EA5-A236-C3B3B4C198DA}">
      <dgm:prSet/>
      <dgm:spPr/>
      <dgm:t>
        <a:bodyPr/>
        <a:lstStyle/>
        <a:p>
          <a:endParaRPr lang="en-US"/>
        </a:p>
      </dgm:t>
    </dgm:pt>
    <dgm:pt modelId="{DBA75B28-83A1-4764-9B8F-2956B23483D3}" type="sibTrans" cxnId="{C7291139-8C18-4EA5-A236-C3B3B4C198DA}">
      <dgm:prSet/>
      <dgm:spPr/>
      <dgm:t>
        <a:bodyPr/>
        <a:lstStyle/>
        <a:p>
          <a:endParaRPr lang="en-US"/>
        </a:p>
      </dgm:t>
    </dgm:pt>
    <dgm:pt modelId="{26AAC952-D3B8-430F-96AE-59CC4C354D2F}" type="pres">
      <dgm:prSet presAssocID="{3F87C21A-2D17-4B2F-93F9-653E4BD16B2C}" presName="root" presStyleCnt="0">
        <dgm:presLayoutVars>
          <dgm:dir/>
          <dgm:resizeHandles val="exact"/>
        </dgm:presLayoutVars>
      </dgm:prSet>
      <dgm:spPr/>
    </dgm:pt>
    <dgm:pt modelId="{2F76DCE9-8321-40B5-9FEC-91C9E51F8A7A}" type="pres">
      <dgm:prSet presAssocID="{F8F4A389-1B1F-4206-9364-00A3EA23FA67}" presName="compNode" presStyleCnt="0"/>
      <dgm:spPr/>
    </dgm:pt>
    <dgm:pt modelId="{E66FE330-126E-4B16-9484-801ADD3A13C2}" type="pres">
      <dgm:prSet presAssocID="{F8F4A389-1B1F-4206-9364-00A3EA23FA67}" presName="bgRect" presStyleLbl="bgShp" presStyleIdx="0" presStyleCnt="3"/>
      <dgm:spPr/>
    </dgm:pt>
    <dgm:pt modelId="{6CFC556E-4787-40CD-9DB3-FFED96CC4C0D}" type="pres">
      <dgm:prSet presAssocID="{F8F4A389-1B1F-4206-9364-00A3EA23FA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48F910B-9EE3-4760-8C6C-FB437522356D}" type="pres">
      <dgm:prSet presAssocID="{F8F4A389-1B1F-4206-9364-00A3EA23FA67}" presName="spaceRect" presStyleCnt="0"/>
      <dgm:spPr/>
    </dgm:pt>
    <dgm:pt modelId="{5DA78BF6-BA50-4CFF-A80A-913351B00285}" type="pres">
      <dgm:prSet presAssocID="{F8F4A389-1B1F-4206-9364-00A3EA23FA67}" presName="parTx" presStyleLbl="revTx" presStyleIdx="0" presStyleCnt="3">
        <dgm:presLayoutVars>
          <dgm:chMax val="0"/>
          <dgm:chPref val="0"/>
        </dgm:presLayoutVars>
      </dgm:prSet>
      <dgm:spPr/>
    </dgm:pt>
    <dgm:pt modelId="{2FF42968-30D0-45E6-A8CE-2B669733E22F}" type="pres">
      <dgm:prSet presAssocID="{1C25911E-F1C8-4069-8216-6AAC348F3994}" presName="sibTrans" presStyleCnt="0"/>
      <dgm:spPr/>
    </dgm:pt>
    <dgm:pt modelId="{6801DFCC-4306-4961-B3BB-384E8D95A08A}" type="pres">
      <dgm:prSet presAssocID="{060F4B70-4936-40BA-9EE1-E2C646C71EC2}" presName="compNode" presStyleCnt="0"/>
      <dgm:spPr/>
    </dgm:pt>
    <dgm:pt modelId="{72A226AD-94BD-4D3E-9278-B49A737A3BA0}" type="pres">
      <dgm:prSet presAssocID="{060F4B70-4936-40BA-9EE1-E2C646C71EC2}" presName="bgRect" presStyleLbl="bgShp" presStyleIdx="1" presStyleCnt="3"/>
      <dgm:spPr/>
    </dgm:pt>
    <dgm:pt modelId="{A1CE266A-75D2-4362-B96A-994092FF48CD}" type="pres">
      <dgm:prSet presAssocID="{060F4B70-4936-40BA-9EE1-E2C646C71E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150715BC-6B32-4A18-9A57-99A3F5ED2A36}" type="pres">
      <dgm:prSet presAssocID="{060F4B70-4936-40BA-9EE1-E2C646C71EC2}" presName="spaceRect" presStyleCnt="0"/>
      <dgm:spPr/>
    </dgm:pt>
    <dgm:pt modelId="{D1583F1A-1886-4FFA-9550-34A1A84E19B4}" type="pres">
      <dgm:prSet presAssocID="{060F4B70-4936-40BA-9EE1-E2C646C71EC2}" presName="parTx" presStyleLbl="revTx" presStyleIdx="1" presStyleCnt="3">
        <dgm:presLayoutVars>
          <dgm:chMax val="0"/>
          <dgm:chPref val="0"/>
        </dgm:presLayoutVars>
      </dgm:prSet>
      <dgm:spPr/>
    </dgm:pt>
    <dgm:pt modelId="{BA0A9AE3-AB85-4E3C-917B-A2F0B769ADF4}" type="pres">
      <dgm:prSet presAssocID="{49FDE939-FFFB-4F10-B67E-ECE4FAA34E55}" presName="sibTrans" presStyleCnt="0"/>
      <dgm:spPr/>
    </dgm:pt>
    <dgm:pt modelId="{E778B687-4578-4D7A-B938-83C6953C39B6}" type="pres">
      <dgm:prSet presAssocID="{2BEFD30B-2C1B-4E0C-823E-52B7AF5086C5}" presName="compNode" presStyleCnt="0"/>
      <dgm:spPr/>
    </dgm:pt>
    <dgm:pt modelId="{6772D3B3-EEA2-45E9-9D01-D400960B971B}" type="pres">
      <dgm:prSet presAssocID="{2BEFD30B-2C1B-4E0C-823E-52B7AF5086C5}" presName="bgRect" presStyleLbl="bgShp" presStyleIdx="2" presStyleCnt="3"/>
      <dgm:spPr/>
    </dgm:pt>
    <dgm:pt modelId="{3F5822FC-DCCD-4212-BCB3-F59D6FEC53DB}" type="pres">
      <dgm:prSet presAssocID="{2BEFD30B-2C1B-4E0C-823E-52B7AF5086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4F5403E-F6CF-4094-9E6B-4D86CB9D6CFD}" type="pres">
      <dgm:prSet presAssocID="{2BEFD30B-2C1B-4E0C-823E-52B7AF5086C5}" presName="spaceRect" presStyleCnt="0"/>
      <dgm:spPr/>
    </dgm:pt>
    <dgm:pt modelId="{E6E2F632-7AB8-49DC-AD68-C11C259E31C8}" type="pres">
      <dgm:prSet presAssocID="{2BEFD30B-2C1B-4E0C-823E-52B7AF5086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0334615-9643-40CB-951D-823762A8CC13}" type="presOf" srcId="{3F87C21A-2D17-4B2F-93F9-653E4BD16B2C}" destId="{26AAC952-D3B8-430F-96AE-59CC4C354D2F}" srcOrd="0" destOrd="0" presId="urn:microsoft.com/office/officeart/2018/2/layout/IconVerticalSolidList"/>
    <dgm:cxn modelId="{C7291139-8C18-4EA5-A236-C3B3B4C198DA}" srcId="{3F87C21A-2D17-4B2F-93F9-653E4BD16B2C}" destId="{2BEFD30B-2C1B-4E0C-823E-52B7AF5086C5}" srcOrd="2" destOrd="0" parTransId="{ADB105FA-EF68-46B0-B9B2-94BCCB7D617D}" sibTransId="{DBA75B28-83A1-4764-9B8F-2956B23483D3}"/>
    <dgm:cxn modelId="{E0AB0459-2784-430C-84C4-4569BD62933D}" srcId="{3F87C21A-2D17-4B2F-93F9-653E4BD16B2C}" destId="{060F4B70-4936-40BA-9EE1-E2C646C71EC2}" srcOrd="1" destOrd="0" parTransId="{97CAF935-D9F1-43D1-BFC2-EB8BB9558767}" sibTransId="{49FDE939-FFFB-4F10-B67E-ECE4FAA34E55}"/>
    <dgm:cxn modelId="{CADDC4B0-3993-41B6-B9B9-EFBE9A23CEDC}" srcId="{3F87C21A-2D17-4B2F-93F9-653E4BD16B2C}" destId="{F8F4A389-1B1F-4206-9364-00A3EA23FA67}" srcOrd="0" destOrd="0" parTransId="{FA1E18C6-F6BE-4576-9DAA-4F72319A14DD}" sibTransId="{1C25911E-F1C8-4069-8216-6AAC348F3994}"/>
    <dgm:cxn modelId="{2C627DCE-AFEE-41DD-AE19-27ECABF4A3F1}" type="presOf" srcId="{060F4B70-4936-40BA-9EE1-E2C646C71EC2}" destId="{D1583F1A-1886-4FFA-9550-34A1A84E19B4}" srcOrd="0" destOrd="0" presId="urn:microsoft.com/office/officeart/2018/2/layout/IconVerticalSolidList"/>
    <dgm:cxn modelId="{67F3AEE4-14DE-415A-99CA-A214EC93F0DD}" type="presOf" srcId="{F8F4A389-1B1F-4206-9364-00A3EA23FA67}" destId="{5DA78BF6-BA50-4CFF-A80A-913351B00285}" srcOrd="0" destOrd="0" presId="urn:microsoft.com/office/officeart/2018/2/layout/IconVerticalSolidList"/>
    <dgm:cxn modelId="{861748FC-6FC0-44F3-8876-E8BA97D1ECBD}" type="presOf" srcId="{2BEFD30B-2C1B-4E0C-823E-52B7AF5086C5}" destId="{E6E2F632-7AB8-49DC-AD68-C11C259E31C8}" srcOrd="0" destOrd="0" presId="urn:microsoft.com/office/officeart/2018/2/layout/IconVerticalSolidList"/>
    <dgm:cxn modelId="{70C7CB46-EAD9-4DD5-9691-C5F9334319A2}" type="presParOf" srcId="{26AAC952-D3B8-430F-96AE-59CC4C354D2F}" destId="{2F76DCE9-8321-40B5-9FEC-91C9E51F8A7A}" srcOrd="0" destOrd="0" presId="urn:microsoft.com/office/officeart/2018/2/layout/IconVerticalSolidList"/>
    <dgm:cxn modelId="{7D6D1914-6BAC-4019-8C65-975FEB2CF0C8}" type="presParOf" srcId="{2F76DCE9-8321-40B5-9FEC-91C9E51F8A7A}" destId="{E66FE330-126E-4B16-9484-801ADD3A13C2}" srcOrd="0" destOrd="0" presId="urn:microsoft.com/office/officeart/2018/2/layout/IconVerticalSolidList"/>
    <dgm:cxn modelId="{1E2D4330-E8D3-447F-8AE8-99F5677E45CF}" type="presParOf" srcId="{2F76DCE9-8321-40B5-9FEC-91C9E51F8A7A}" destId="{6CFC556E-4787-40CD-9DB3-FFED96CC4C0D}" srcOrd="1" destOrd="0" presId="urn:microsoft.com/office/officeart/2018/2/layout/IconVerticalSolidList"/>
    <dgm:cxn modelId="{92196B16-DD75-4DFB-B226-812ED3DA3CC6}" type="presParOf" srcId="{2F76DCE9-8321-40B5-9FEC-91C9E51F8A7A}" destId="{648F910B-9EE3-4760-8C6C-FB437522356D}" srcOrd="2" destOrd="0" presId="urn:microsoft.com/office/officeart/2018/2/layout/IconVerticalSolidList"/>
    <dgm:cxn modelId="{C9EB158F-3946-4D66-BD95-54EDCB4F8437}" type="presParOf" srcId="{2F76DCE9-8321-40B5-9FEC-91C9E51F8A7A}" destId="{5DA78BF6-BA50-4CFF-A80A-913351B00285}" srcOrd="3" destOrd="0" presId="urn:microsoft.com/office/officeart/2018/2/layout/IconVerticalSolidList"/>
    <dgm:cxn modelId="{FB601EDE-5B3D-4B44-9946-665EF19F462A}" type="presParOf" srcId="{26AAC952-D3B8-430F-96AE-59CC4C354D2F}" destId="{2FF42968-30D0-45E6-A8CE-2B669733E22F}" srcOrd="1" destOrd="0" presId="urn:microsoft.com/office/officeart/2018/2/layout/IconVerticalSolidList"/>
    <dgm:cxn modelId="{E2B1731C-4134-48B2-A662-BB290F757752}" type="presParOf" srcId="{26AAC952-D3B8-430F-96AE-59CC4C354D2F}" destId="{6801DFCC-4306-4961-B3BB-384E8D95A08A}" srcOrd="2" destOrd="0" presId="urn:microsoft.com/office/officeart/2018/2/layout/IconVerticalSolidList"/>
    <dgm:cxn modelId="{E7C6AA0A-6221-47CC-BD5F-CC89361C289B}" type="presParOf" srcId="{6801DFCC-4306-4961-B3BB-384E8D95A08A}" destId="{72A226AD-94BD-4D3E-9278-B49A737A3BA0}" srcOrd="0" destOrd="0" presId="urn:microsoft.com/office/officeart/2018/2/layout/IconVerticalSolidList"/>
    <dgm:cxn modelId="{2A011242-6521-4DC8-B447-B4EFAA11506D}" type="presParOf" srcId="{6801DFCC-4306-4961-B3BB-384E8D95A08A}" destId="{A1CE266A-75D2-4362-B96A-994092FF48CD}" srcOrd="1" destOrd="0" presId="urn:microsoft.com/office/officeart/2018/2/layout/IconVerticalSolidList"/>
    <dgm:cxn modelId="{17FCE7EC-A037-4058-82BA-EEF4B049264E}" type="presParOf" srcId="{6801DFCC-4306-4961-B3BB-384E8D95A08A}" destId="{150715BC-6B32-4A18-9A57-99A3F5ED2A36}" srcOrd="2" destOrd="0" presId="urn:microsoft.com/office/officeart/2018/2/layout/IconVerticalSolidList"/>
    <dgm:cxn modelId="{CFEEF563-35B2-44D0-992C-B0ECB43FAF24}" type="presParOf" srcId="{6801DFCC-4306-4961-B3BB-384E8D95A08A}" destId="{D1583F1A-1886-4FFA-9550-34A1A84E19B4}" srcOrd="3" destOrd="0" presId="urn:microsoft.com/office/officeart/2018/2/layout/IconVerticalSolidList"/>
    <dgm:cxn modelId="{D6753F69-40AE-4B0E-ABC2-6CAFCBA5030C}" type="presParOf" srcId="{26AAC952-D3B8-430F-96AE-59CC4C354D2F}" destId="{BA0A9AE3-AB85-4E3C-917B-A2F0B769ADF4}" srcOrd="3" destOrd="0" presId="urn:microsoft.com/office/officeart/2018/2/layout/IconVerticalSolidList"/>
    <dgm:cxn modelId="{E17E5756-2521-4A41-9409-191AFB05F4CB}" type="presParOf" srcId="{26AAC952-D3B8-430F-96AE-59CC4C354D2F}" destId="{E778B687-4578-4D7A-B938-83C6953C39B6}" srcOrd="4" destOrd="0" presId="urn:microsoft.com/office/officeart/2018/2/layout/IconVerticalSolidList"/>
    <dgm:cxn modelId="{D430FF33-73FF-4E7F-8735-AABB6A343D0D}" type="presParOf" srcId="{E778B687-4578-4D7A-B938-83C6953C39B6}" destId="{6772D3B3-EEA2-45E9-9D01-D400960B971B}" srcOrd="0" destOrd="0" presId="urn:microsoft.com/office/officeart/2018/2/layout/IconVerticalSolidList"/>
    <dgm:cxn modelId="{453ED4F7-08A7-49DA-A6B4-C5ED5E464646}" type="presParOf" srcId="{E778B687-4578-4D7A-B938-83C6953C39B6}" destId="{3F5822FC-DCCD-4212-BCB3-F59D6FEC53DB}" srcOrd="1" destOrd="0" presId="urn:microsoft.com/office/officeart/2018/2/layout/IconVerticalSolidList"/>
    <dgm:cxn modelId="{4501E869-94C5-4A0E-8E13-627EAA1724CE}" type="presParOf" srcId="{E778B687-4578-4D7A-B938-83C6953C39B6}" destId="{F4F5403E-F6CF-4094-9E6B-4D86CB9D6CFD}" srcOrd="2" destOrd="0" presId="urn:microsoft.com/office/officeart/2018/2/layout/IconVerticalSolidList"/>
    <dgm:cxn modelId="{445720E7-83BE-43F5-BE5F-18BD081D11CC}" type="presParOf" srcId="{E778B687-4578-4D7A-B938-83C6953C39B6}" destId="{E6E2F632-7AB8-49DC-AD68-C11C259E31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AC27CE-7E85-4780-8DEC-56A1A9D1F43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5C33AC-F1DB-4A1B-A961-F02E17B835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1"/>
            <a:t>GTZAN Dataset - Music Genre Classification</a:t>
          </a:r>
          <a:r>
            <a:rPr lang="en-US"/>
            <a:t>. (n.d.). Retrieved from https://www.kaggle.com: </a:t>
          </a:r>
          <a:r>
            <a:rPr lang="en-US">
              <a:hlinkClick xmlns:r="http://schemas.openxmlformats.org/officeDocument/2006/relationships" r:id="rId1"/>
            </a:rPr>
            <a:t>https://www.kaggle.com/datasets/andradaolteanu/gtzan-dataset-music-genre-classification</a:t>
          </a:r>
          <a:endParaRPr lang="en-US"/>
        </a:p>
      </dgm:t>
    </dgm:pt>
    <dgm:pt modelId="{256D9952-A17F-4A4F-9174-9489FA970D40}" type="parTrans" cxnId="{D0009920-0D1A-487B-92CB-F940C90BBC97}">
      <dgm:prSet/>
      <dgm:spPr/>
      <dgm:t>
        <a:bodyPr/>
        <a:lstStyle/>
        <a:p>
          <a:endParaRPr lang="en-US"/>
        </a:p>
      </dgm:t>
    </dgm:pt>
    <dgm:pt modelId="{AB78BF22-BF6F-45D9-8641-584CA5DFFD04}" type="sibTrans" cxnId="{D0009920-0D1A-487B-92CB-F940C90BBC97}">
      <dgm:prSet/>
      <dgm:spPr/>
      <dgm:t>
        <a:bodyPr/>
        <a:lstStyle/>
        <a:p>
          <a:endParaRPr lang="en-US"/>
        </a:p>
      </dgm:t>
    </dgm:pt>
    <dgm:pt modelId="{AE20CCF1-9ECE-4B1C-B712-26D8A237DE1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King, A. (2023, July 22). </a:t>
          </a:r>
          <a:r>
            <a:rPr lang="en-US" i="1"/>
            <a:t>Top Streaming Genres of 2023 So Far &amp; Consumption Habits.</a:t>
          </a:r>
          <a:r>
            <a:rPr lang="en-US"/>
            <a:t> Retrieved from https://www.digitalmusicnews.com: </a:t>
          </a:r>
          <a:r>
            <a:rPr lang="en-US">
              <a:hlinkClick xmlns:r="http://schemas.openxmlformats.org/officeDocument/2006/relationships" r:id="rId2"/>
            </a:rPr>
            <a:t>https://www.digitalmusicnews.com/2023/07/22/top-streaming-genres-of-2023-so-far-and-consumption-habits/</a:t>
          </a:r>
          <a:endParaRPr lang="en-US"/>
        </a:p>
      </dgm:t>
    </dgm:pt>
    <dgm:pt modelId="{BF43FDC0-B01C-4C96-A9FD-1FF7297F4772}" type="parTrans" cxnId="{9C6F6FA3-E29A-4905-91EC-3860D1155519}">
      <dgm:prSet/>
      <dgm:spPr/>
      <dgm:t>
        <a:bodyPr/>
        <a:lstStyle/>
        <a:p>
          <a:endParaRPr lang="en-US"/>
        </a:p>
      </dgm:t>
    </dgm:pt>
    <dgm:pt modelId="{839F1CF3-2284-4E27-AF3D-13D908D9F8F8}" type="sibTrans" cxnId="{9C6F6FA3-E29A-4905-91EC-3860D1155519}">
      <dgm:prSet/>
      <dgm:spPr/>
      <dgm:t>
        <a:bodyPr/>
        <a:lstStyle/>
        <a:p>
          <a:endParaRPr lang="en-US"/>
        </a:p>
      </dgm:t>
    </dgm:pt>
    <dgm:pt modelId="{6F139E49-F836-49AA-9924-7F9FE832D1E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1"/>
            <a:t>Music Classification: Beyond Supervised Learning, Towards Real-world Applications</a:t>
          </a:r>
          <a:r>
            <a:rPr lang="en-US"/>
            <a:t>. (2023). Retrieved from https://music-classification.github.io: </a:t>
          </a:r>
          <a:r>
            <a:rPr lang="en-US">
              <a:hlinkClick xmlns:r="http://schemas.openxmlformats.org/officeDocument/2006/relationships" r:id="rId3"/>
            </a:rPr>
            <a:t>https://music-classification.github.io/tutorial/part1_intro/what-is-music-classification.html</a:t>
          </a:r>
          <a:endParaRPr lang="en-US"/>
        </a:p>
      </dgm:t>
    </dgm:pt>
    <dgm:pt modelId="{7BFF480D-5468-4024-BBEC-7044FAEB6D60}" type="parTrans" cxnId="{A987533E-55A4-43BB-A322-978C22BE4C04}">
      <dgm:prSet/>
      <dgm:spPr/>
      <dgm:t>
        <a:bodyPr/>
        <a:lstStyle/>
        <a:p>
          <a:endParaRPr lang="en-US"/>
        </a:p>
      </dgm:t>
    </dgm:pt>
    <dgm:pt modelId="{B4A089ED-E4B1-4C4C-8009-7AF61A981EA4}" type="sibTrans" cxnId="{A987533E-55A4-43BB-A322-978C22BE4C04}">
      <dgm:prSet/>
      <dgm:spPr/>
      <dgm:t>
        <a:bodyPr/>
        <a:lstStyle/>
        <a:p>
          <a:endParaRPr lang="en-US"/>
        </a:p>
      </dgm:t>
    </dgm:pt>
    <dgm:pt modelId="{2837AE0E-FBD8-493B-BB5B-7D817AF50039}" type="pres">
      <dgm:prSet presAssocID="{19AC27CE-7E85-4780-8DEC-56A1A9D1F43B}" presName="root" presStyleCnt="0">
        <dgm:presLayoutVars>
          <dgm:dir/>
          <dgm:resizeHandles val="exact"/>
        </dgm:presLayoutVars>
      </dgm:prSet>
      <dgm:spPr/>
    </dgm:pt>
    <dgm:pt modelId="{FE2395AE-2BBD-4DF7-95CC-9329B5D6A6A4}" type="pres">
      <dgm:prSet presAssocID="{4D5C33AC-F1DB-4A1B-A961-F02E17B83517}" presName="compNode" presStyleCnt="0"/>
      <dgm:spPr/>
    </dgm:pt>
    <dgm:pt modelId="{3B397C5F-E0D3-47F8-8F2F-8B70EADE707B}" type="pres">
      <dgm:prSet presAssocID="{4D5C33AC-F1DB-4A1B-A961-F02E17B83517}" presName="iconBgRect" presStyleLbl="bgShp" presStyleIdx="0" presStyleCnt="3"/>
      <dgm:spPr/>
    </dgm:pt>
    <dgm:pt modelId="{2CA74B93-1016-4159-9A1D-3D9E4DAC896E}" type="pres">
      <dgm:prSet presAssocID="{4D5C33AC-F1DB-4A1B-A961-F02E17B83517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7BD00D6-492B-4FCA-9992-9E9B15CFBD35}" type="pres">
      <dgm:prSet presAssocID="{4D5C33AC-F1DB-4A1B-A961-F02E17B83517}" presName="spaceRect" presStyleCnt="0"/>
      <dgm:spPr/>
    </dgm:pt>
    <dgm:pt modelId="{AB42B669-B9E2-4D21-A3D1-FFC9287C4E1A}" type="pres">
      <dgm:prSet presAssocID="{4D5C33AC-F1DB-4A1B-A961-F02E17B83517}" presName="textRect" presStyleLbl="revTx" presStyleIdx="0" presStyleCnt="3">
        <dgm:presLayoutVars>
          <dgm:chMax val="1"/>
          <dgm:chPref val="1"/>
        </dgm:presLayoutVars>
      </dgm:prSet>
      <dgm:spPr/>
    </dgm:pt>
    <dgm:pt modelId="{DE8DE84F-967D-4185-B832-3FAE9E020972}" type="pres">
      <dgm:prSet presAssocID="{AB78BF22-BF6F-45D9-8641-584CA5DFFD04}" presName="sibTrans" presStyleCnt="0"/>
      <dgm:spPr/>
    </dgm:pt>
    <dgm:pt modelId="{0024374C-B900-41A9-A841-144B89F19B46}" type="pres">
      <dgm:prSet presAssocID="{AE20CCF1-9ECE-4B1C-B712-26D8A237DE1F}" presName="compNode" presStyleCnt="0"/>
      <dgm:spPr/>
    </dgm:pt>
    <dgm:pt modelId="{8E12DF58-7284-474E-93F6-9B0D29ED6990}" type="pres">
      <dgm:prSet presAssocID="{AE20CCF1-9ECE-4B1C-B712-26D8A237DE1F}" presName="iconBgRect" presStyleLbl="bgShp" presStyleIdx="1" presStyleCnt="3"/>
      <dgm:spPr/>
    </dgm:pt>
    <dgm:pt modelId="{A8B792E8-9129-46AD-805D-B009C985A057}" type="pres">
      <dgm:prSet presAssocID="{AE20CCF1-9ECE-4B1C-B712-26D8A237DE1F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B142F212-25AD-4B42-87D0-A7F3FC877BBC}" type="pres">
      <dgm:prSet presAssocID="{AE20CCF1-9ECE-4B1C-B712-26D8A237DE1F}" presName="spaceRect" presStyleCnt="0"/>
      <dgm:spPr/>
    </dgm:pt>
    <dgm:pt modelId="{6462C7ED-908C-429E-8911-A086FA17E022}" type="pres">
      <dgm:prSet presAssocID="{AE20CCF1-9ECE-4B1C-B712-26D8A237DE1F}" presName="textRect" presStyleLbl="revTx" presStyleIdx="1" presStyleCnt="3">
        <dgm:presLayoutVars>
          <dgm:chMax val="1"/>
          <dgm:chPref val="1"/>
        </dgm:presLayoutVars>
      </dgm:prSet>
      <dgm:spPr/>
    </dgm:pt>
    <dgm:pt modelId="{A22B469C-8D8F-4321-869C-EE8B312CD04A}" type="pres">
      <dgm:prSet presAssocID="{839F1CF3-2284-4E27-AF3D-13D908D9F8F8}" presName="sibTrans" presStyleCnt="0"/>
      <dgm:spPr/>
    </dgm:pt>
    <dgm:pt modelId="{80EC15A6-E4F8-43DB-8578-B4508A775993}" type="pres">
      <dgm:prSet presAssocID="{6F139E49-F836-49AA-9924-7F9FE832D1E7}" presName="compNode" presStyleCnt="0"/>
      <dgm:spPr/>
    </dgm:pt>
    <dgm:pt modelId="{3D2AC3ED-380B-4E78-8366-F0BD5F016AC8}" type="pres">
      <dgm:prSet presAssocID="{6F139E49-F836-49AA-9924-7F9FE832D1E7}" presName="iconBgRect" presStyleLbl="bgShp" presStyleIdx="2" presStyleCnt="3"/>
      <dgm:spPr/>
    </dgm:pt>
    <dgm:pt modelId="{735811BE-B85B-4D3C-ADDF-3393975D0D4C}" type="pres">
      <dgm:prSet presAssocID="{6F139E49-F836-49AA-9924-7F9FE832D1E7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90E422E-3DD8-4AC3-85AC-FDF3F06F5733}" type="pres">
      <dgm:prSet presAssocID="{6F139E49-F836-49AA-9924-7F9FE832D1E7}" presName="spaceRect" presStyleCnt="0"/>
      <dgm:spPr/>
    </dgm:pt>
    <dgm:pt modelId="{C46B701E-6174-4A37-8C8F-D4CE1AEAB29D}" type="pres">
      <dgm:prSet presAssocID="{6F139E49-F836-49AA-9924-7F9FE832D1E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0009920-0D1A-487B-92CB-F940C90BBC97}" srcId="{19AC27CE-7E85-4780-8DEC-56A1A9D1F43B}" destId="{4D5C33AC-F1DB-4A1B-A961-F02E17B83517}" srcOrd="0" destOrd="0" parTransId="{256D9952-A17F-4A4F-9174-9489FA970D40}" sibTransId="{AB78BF22-BF6F-45D9-8641-584CA5DFFD04}"/>
    <dgm:cxn modelId="{738C072C-0267-42AA-8452-471BCEEE7B1F}" type="presOf" srcId="{AE20CCF1-9ECE-4B1C-B712-26D8A237DE1F}" destId="{6462C7ED-908C-429E-8911-A086FA17E022}" srcOrd="0" destOrd="0" presId="urn:microsoft.com/office/officeart/2018/5/layout/IconCircleLabelList"/>
    <dgm:cxn modelId="{A987533E-55A4-43BB-A322-978C22BE4C04}" srcId="{19AC27CE-7E85-4780-8DEC-56A1A9D1F43B}" destId="{6F139E49-F836-49AA-9924-7F9FE832D1E7}" srcOrd="2" destOrd="0" parTransId="{7BFF480D-5468-4024-BBEC-7044FAEB6D60}" sibTransId="{B4A089ED-E4B1-4C4C-8009-7AF61A981EA4}"/>
    <dgm:cxn modelId="{E6CD5D6E-24F1-4F3E-B349-F7958D9CD2C0}" type="presOf" srcId="{6F139E49-F836-49AA-9924-7F9FE832D1E7}" destId="{C46B701E-6174-4A37-8C8F-D4CE1AEAB29D}" srcOrd="0" destOrd="0" presId="urn:microsoft.com/office/officeart/2018/5/layout/IconCircleLabelList"/>
    <dgm:cxn modelId="{CACBB896-0B99-4589-84C6-44D7C918B866}" type="presOf" srcId="{4D5C33AC-F1DB-4A1B-A961-F02E17B83517}" destId="{AB42B669-B9E2-4D21-A3D1-FFC9287C4E1A}" srcOrd="0" destOrd="0" presId="urn:microsoft.com/office/officeart/2018/5/layout/IconCircleLabelList"/>
    <dgm:cxn modelId="{9C6F6FA3-E29A-4905-91EC-3860D1155519}" srcId="{19AC27CE-7E85-4780-8DEC-56A1A9D1F43B}" destId="{AE20CCF1-9ECE-4B1C-B712-26D8A237DE1F}" srcOrd="1" destOrd="0" parTransId="{BF43FDC0-B01C-4C96-A9FD-1FF7297F4772}" sibTransId="{839F1CF3-2284-4E27-AF3D-13D908D9F8F8}"/>
    <dgm:cxn modelId="{608A5CB2-57DA-4E48-AFA9-E3512469ACDD}" type="presOf" srcId="{19AC27CE-7E85-4780-8DEC-56A1A9D1F43B}" destId="{2837AE0E-FBD8-493B-BB5B-7D817AF50039}" srcOrd="0" destOrd="0" presId="urn:microsoft.com/office/officeart/2018/5/layout/IconCircleLabelList"/>
    <dgm:cxn modelId="{538FAC50-8CAB-4E8C-A209-57D2EDD6BB5F}" type="presParOf" srcId="{2837AE0E-FBD8-493B-BB5B-7D817AF50039}" destId="{FE2395AE-2BBD-4DF7-95CC-9329B5D6A6A4}" srcOrd="0" destOrd="0" presId="urn:microsoft.com/office/officeart/2018/5/layout/IconCircleLabelList"/>
    <dgm:cxn modelId="{401F025A-7C17-4548-A611-CF542589F0C9}" type="presParOf" srcId="{FE2395AE-2BBD-4DF7-95CC-9329B5D6A6A4}" destId="{3B397C5F-E0D3-47F8-8F2F-8B70EADE707B}" srcOrd="0" destOrd="0" presId="urn:microsoft.com/office/officeart/2018/5/layout/IconCircleLabelList"/>
    <dgm:cxn modelId="{02D2613D-82DE-40CD-967A-D42567789333}" type="presParOf" srcId="{FE2395AE-2BBD-4DF7-95CC-9329B5D6A6A4}" destId="{2CA74B93-1016-4159-9A1D-3D9E4DAC896E}" srcOrd="1" destOrd="0" presId="urn:microsoft.com/office/officeart/2018/5/layout/IconCircleLabelList"/>
    <dgm:cxn modelId="{623271A6-FD39-4621-9652-A08387F488AD}" type="presParOf" srcId="{FE2395AE-2BBD-4DF7-95CC-9329B5D6A6A4}" destId="{B7BD00D6-492B-4FCA-9992-9E9B15CFBD35}" srcOrd="2" destOrd="0" presId="urn:microsoft.com/office/officeart/2018/5/layout/IconCircleLabelList"/>
    <dgm:cxn modelId="{9A612B8A-B945-4EC0-9DCB-CA3B4EE0A5F4}" type="presParOf" srcId="{FE2395AE-2BBD-4DF7-95CC-9329B5D6A6A4}" destId="{AB42B669-B9E2-4D21-A3D1-FFC9287C4E1A}" srcOrd="3" destOrd="0" presId="urn:microsoft.com/office/officeart/2018/5/layout/IconCircleLabelList"/>
    <dgm:cxn modelId="{1EC37AC9-F954-4449-A2A4-8EE4D44A61C5}" type="presParOf" srcId="{2837AE0E-FBD8-493B-BB5B-7D817AF50039}" destId="{DE8DE84F-967D-4185-B832-3FAE9E020972}" srcOrd="1" destOrd="0" presId="urn:microsoft.com/office/officeart/2018/5/layout/IconCircleLabelList"/>
    <dgm:cxn modelId="{DA36DAD2-A82C-44CD-844C-9FBB5B5809F6}" type="presParOf" srcId="{2837AE0E-FBD8-493B-BB5B-7D817AF50039}" destId="{0024374C-B900-41A9-A841-144B89F19B46}" srcOrd="2" destOrd="0" presId="urn:microsoft.com/office/officeart/2018/5/layout/IconCircleLabelList"/>
    <dgm:cxn modelId="{FFA33530-D3ED-4713-B4DC-21AC631B3F2E}" type="presParOf" srcId="{0024374C-B900-41A9-A841-144B89F19B46}" destId="{8E12DF58-7284-474E-93F6-9B0D29ED6990}" srcOrd="0" destOrd="0" presId="urn:microsoft.com/office/officeart/2018/5/layout/IconCircleLabelList"/>
    <dgm:cxn modelId="{3DD8F7DD-3538-4818-A7E9-30DFB5BF8671}" type="presParOf" srcId="{0024374C-B900-41A9-A841-144B89F19B46}" destId="{A8B792E8-9129-46AD-805D-B009C985A057}" srcOrd="1" destOrd="0" presId="urn:microsoft.com/office/officeart/2018/5/layout/IconCircleLabelList"/>
    <dgm:cxn modelId="{C10BB969-AE8E-4A7D-B44D-76ADC020129C}" type="presParOf" srcId="{0024374C-B900-41A9-A841-144B89F19B46}" destId="{B142F212-25AD-4B42-87D0-A7F3FC877BBC}" srcOrd="2" destOrd="0" presId="urn:microsoft.com/office/officeart/2018/5/layout/IconCircleLabelList"/>
    <dgm:cxn modelId="{BCB9B984-2928-44FE-ABE4-1FA41AC1A8BC}" type="presParOf" srcId="{0024374C-B900-41A9-A841-144B89F19B46}" destId="{6462C7ED-908C-429E-8911-A086FA17E022}" srcOrd="3" destOrd="0" presId="urn:microsoft.com/office/officeart/2018/5/layout/IconCircleLabelList"/>
    <dgm:cxn modelId="{05B8BB01-3374-4A5B-A654-5798D5C32B85}" type="presParOf" srcId="{2837AE0E-FBD8-493B-BB5B-7D817AF50039}" destId="{A22B469C-8D8F-4321-869C-EE8B312CD04A}" srcOrd="3" destOrd="0" presId="urn:microsoft.com/office/officeart/2018/5/layout/IconCircleLabelList"/>
    <dgm:cxn modelId="{68C91D17-258F-43EF-A18B-FEAFC4511EE2}" type="presParOf" srcId="{2837AE0E-FBD8-493B-BB5B-7D817AF50039}" destId="{80EC15A6-E4F8-43DB-8578-B4508A775993}" srcOrd="4" destOrd="0" presId="urn:microsoft.com/office/officeart/2018/5/layout/IconCircleLabelList"/>
    <dgm:cxn modelId="{1D02C78C-D00B-4C81-9275-3ACA663CDAAC}" type="presParOf" srcId="{80EC15A6-E4F8-43DB-8578-B4508A775993}" destId="{3D2AC3ED-380B-4E78-8366-F0BD5F016AC8}" srcOrd="0" destOrd="0" presId="urn:microsoft.com/office/officeart/2018/5/layout/IconCircleLabelList"/>
    <dgm:cxn modelId="{65C91679-C9F8-4479-81DD-A4C8CCDD03CF}" type="presParOf" srcId="{80EC15A6-E4F8-43DB-8578-B4508A775993}" destId="{735811BE-B85B-4D3C-ADDF-3393975D0D4C}" srcOrd="1" destOrd="0" presId="urn:microsoft.com/office/officeart/2018/5/layout/IconCircleLabelList"/>
    <dgm:cxn modelId="{FE5B92D2-9C62-497D-B999-F5E418F4BE50}" type="presParOf" srcId="{80EC15A6-E4F8-43DB-8578-B4508A775993}" destId="{890E422E-3DD8-4AC3-85AC-FDF3F06F5733}" srcOrd="2" destOrd="0" presId="urn:microsoft.com/office/officeart/2018/5/layout/IconCircleLabelList"/>
    <dgm:cxn modelId="{717E9F60-4815-4B40-8949-07F5C3051CAF}" type="presParOf" srcId="{80EC15A6-E4F8-43DB-8578-B4508A775993}" destId="{C46B701E-6174-4A37-8C8F-D4CE1AEAB29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30830-5257-4194-9C3E-1E3049D1C32A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1D0B9-1509-4F0B-824A-AF0007BAFE57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4F095-A98F-418E-A2FF-B48F316C812A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Project is on a classification model on music genres.</a:t>
          </a:r>
        </a:p>
      </dsp:txBody>
      <dsp:txXfrm>
        <a:off x="1507738" y="707092"/>
        <a:ext cx="9007861" cy="1305401"/>
      </dsp:txXfrm>
    </dsp:sp>
    <dsp:sp modelId="{EC312C12-5BBF-4E8C-8328-597BCF792CCB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DF993-EAFB-4D6A-9D42-AEA58CE3C631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60724-B5FE-4060-9F36-457C5C1A3416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According to an article by Ashley King, “the top streaming genres of 2023 so far are as follows: R&amp;B/Hip-Hop, Rock, Pop, Latin, Country, Dance/Electronic, World Music, Christian/Gospel, Classical, and Jazz” (King, 2023). </a:t>
          </a:r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FE330-126E-4B16-9484-801ADD3A13C2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C556E-4787-40CD-9DB3-FFED96CC4C0D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78BF6-BA50-4CFF-A80A-913351B00285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KNN Classification Model was able to successfully look at 10 different audio files and predict the genres.</a:t>
          </a:r>
        </a:p>
      </dsp:txBody>
      <dsp:txXfrm>
        <a:off x="1435590" y="531"/>
        <a:ext cx="9080009" cy="1242935"/>
      </dsp:txXfrm>
    </dsp:sp>
    <dsp:sp modelId="{72A226AD-94BD-4D3E-9278-B49A737A3BA0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CE266A-75D2-4362-B96A-994092FF48C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83F1A-1886-4FFA-9550-34A1A84E19B4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accuracy scores were random, and never saw them over 68%.</a:t>
          </a:r>
        </a:p>
      </dsp:txBody>
      <dsp:txXfrm>
        <a:off x="1435590" y="1554201"/>
        <a:ext cx="9080009" cy="1242935"/>
      </dsp:txXfrm>
    </dsp:sp>
    <dsp:sp modelId="{6772D3B3-EEA2-45E9-9D01-D400960B971B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822FC-DCCD-4212-BCB3-F59D6FEC53DB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2F632-7AB8-49DC-AD68-C11C259E31C8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KNN Model was also able to do a KNN Clustering Plot based on random files chosen.</a:t>
          </a:r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97C5F-E0D3-47F8-8F2F-8B70EADE707B}">
      <dsp:nvSpPr>
        <dsp:cNvPr id="0" name=""/>
        <dsp:cNvSpPr/>
      </dsp:nvSpPr>
      <dsp:spPr>
        <a:xfrm>
          <a:off x="679050" y="4206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74B93-1016-4159-9A1D-3D9E4DAC896E}">
      <dsp:nvSpPr>
        <dsp:cNvPr id="0" name=""/>
        <dsp:cNvSpPr/>
      </dsp:nvSpPr>
      <dsp:spPr>
        <a:xfrm>
          <a:off x="1081237" y="8228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2B669-B9E2-4D21-A3D1-FFC9287C4E1A}">
      <dsp:nvSpPr>
        <dsp:cNvPr id="0" name=""/>
        <dsp:cNvSpPr/>
      </dsp:nvSpPr>
      <dsp:spPr>
        <a:xfrm>
          <a:off x="75768" y="2895669"/>
          <a:ext cx="309375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i="1" kern="1200"/>
            <a:t>GTZAN Dataset - Music Genre Classification</a:t>
          </a:r>
          <a:r>
            <a:rPr lang="en-US" sz="1100" kern="1200"/>
            <a:t>. (n.d.). Retrieved from https://www.kaggle.com: </a:t>
          </a:r>
          <a:r>
            <a:rPr lang="en-US" sz="1100" kern="1200">
              <a:hlinkClick xmlns:r="http://schemas.openxmlformats.org/officeDocument/2006/relationships" r:id="rId3"/>
            </a:rPr>
            <a:t>https://www.kaggle.com/datasets/andradaolteanu/gtzan-dataset-music-genre-classification</a:t>
          </a:r>
          <a:endParaRPr lang="en-US" sz="1100" kern="1200"/>
        </a:p>
      </dsp:txBody>
      <dsp:txXfrm>
        <a:off x="75768" y="2895669"/>
        <a:ext cx="3093750" cy="1035000"/>
      </dsp:txXfrm>
    </dsp:sp>
    <dsp:sp modelId="{8E12DF58-7284-474E-93F6-9B0D29ED6990}">
      <dsp:nvSpPr>
        <dsp:cNvPr id="0" name=""/>
        <dsp:cNvSpPr/>
      </dsp:nvSpPr>
      <dsp:spPr>
        <a:xfrm>
          <a:off x="4314206" y="4206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792E8-9129-46AD-805D-B009C985A057}">
      <dsp:nvSpPr>
        <dsp:cNvPr id="0" name=""/>
        <dsp:cNvSpPr/>
      </dsp:nvSpPr>
      <dsp:spPr>
        <a:xfrm>
          <a:off x="4716393" y="822856"/>
          <a:ext cx="1082812" cy="108281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2C7ED-908C-429E-8911-A086FA17E022}">
      <dsp:nvSpPr>
        <dsp:cNvPr id="0" name=""/>
        <dsp:cNvSpPr/>
      </dsp:nvSpPr>
      <dsp:spPr>
        <a:xfrm>
          <a:off x="3710925" y="2895669"/>
          <a:ext cx="309375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King, A. (2023, July 22). </a:t>
          </a:r>
          <a:r>
            <a:rPr lang="en-US" sz="1100" i="1" kern="1200"/>
            <a:t>Top Streaming Genres of 2023 So Far &amp; Consumption Habits.</a:t>
          </a:r>
          <a:r>
            <a:rPr lang="en-US" sz="1100" kern="1200"/>
            <a:t> Retrieved from https://www.digitalmusicnews.com: </a:t>
          </a:r>
          <a:r>
            <a:rPr lang="en-US" sz="1100" kern="1200">
              <a:hlinkClick xmlns:r="http://schemas.openxmlformats.org/officeDocument/2006/relationships" r:id="rId6"/>
            </a:rPr>
            <a:t>https://www.digitalmusicnews.com/2023/07/22/top-streaming-genres-of-2023-so-far-and-consumption-habits/</a:t>
          </a:r>
          <a:endParaRPr lang="en-US" sz="1100" kern="1200"/>
        </a:p>
      </dsp:txBody>
      <dsp:txXfrm>
        <a:off x="3710925" y="2895669"/>
        <a:ext cx="3093750" cy="1035000"/>
      </dsp:txXfrm>
    </dsp:sp>
    <dsp:sp modelId="{3D2AC3ED-380B-4E78-8366-F0BD5F016AC8}">
      <dsp:nvSpPr>
        <dsp:cNvPr id="0" name=""/>
        <dsp:cNvSpPr/>
      </dsp:nvSpPr>
      <dsp:spPr>
        <a:xfrm>
          <a:off x="7949362" y="4206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811BE-B85B-4D3C-ADDF-3393975D0D4C}">
      <dsp:nvSpPr>
        <dsp:cNvPr id="0" name=""/>
        <dsp:cNvSpPr/>
      </dsp:nvSpPr>
      <dsp:spPr>
        <a:xfrm>
          <a:off x="8351550" y="822856"/>
          <a:ext cx="1082812" cy="10828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B701E-6174-4A37-8C8F-D4CE1AEAB29D}">
      <dsp:nvSpPr>
        <dsp:cNvPr id="0" name=""/>
        <dsp:cNvSpPr/>
      </dsp:nvSpPr>
      <dsp:spPr>
        <a:xfrm>
          <a:off x="7346081" y="2895669"/>
          <a:ext cx="309375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i="1" kern="1200"/>
            <a:t>Music Classification: Beyond Supervised Learning, Towards Real-world Applications</a:t>
          </a:r>
          <a:r>
            <a:rPr lang="en-US" sz="1100" kern="1200"/>
            <a:t>. (2023). Retrieved from https://music-classification.github.io: </a:t>
          </a:r>
          <a:r>
            <a:rPr lang="en-US" sz="1100" kern="1200">
              <a:hlinkClick xmlns:r="http://schemas.openxmlformats.org/officeDocument/2006/relationships" r:id="rId9"/>
            </a:rPr>
            <a:t>https://music-classification.github.io/tutorial/part1_intro/what-is-music-classification.html</a:t>
          </a:r>
          <a:endParaRPr lang="en-US" sz="1100" kern="1200"/>
        </a:p>
      </dsp:txBody>
      <dsp:txXfrm>
        <a:off x="7346081" y="2895669"/>
        <a:ext cx="3093750" cy="103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6265-43EE-E7E8-842D-A6B745681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3BD1B-49A9-FE2E-A75D-DE9555C6F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145F8-92E9-DADA-EA25-04A82B99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062F-713C-4305-9ED1-094F75AEA42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06F35-D1B8-4399-315D-8EFD27D2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48FD-C8CF-12BD-3D6C-3A2E1D2D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C78-1B83-455B-B512-B8D41BE02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4460-1B52-A9A4-17CE-8E7FA957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F1BB6-CC79-1F0B-4ED7-9005F4D38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2DDED-94D2-5887-62E3-5A834D83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062F-713C-4305-9ED1-094F75AEA42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6D09C-8AC9-ED50-CF2F-B3164DF3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300E8-C40D-F104-673E-DFA215D8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C78-1B83-455B-B512-B8D41BE02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4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DB7E6-31C7-13BA-EF84-101FE9615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BF9AE-BBC6-4E5A-A620-1677C1D47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4DFCF-1E7C-1C7E-822A-B8F6C49C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062F-713C-4305-9ED1-094F75AEA42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90C31-960C-0AE2-D26B-DA953C75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7C158-7441-A76F-CC7A-AF723797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C78-1B83-455B-B512-B8D41BE02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7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1400-E98F-B1A6-A280-43E74747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004B3-F20A-4FF4-13BF-7672ED398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19E9-BD67-FE99-B97B-ABB52236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062F-713C-4305-9ED1-094F75AEA42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A84FA-8C95-A28D-C499-9796F74F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806FA-5956-176B-A931-00255442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C78-1B83-455B-B512-B8D41BE02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7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BC7F-BEE6-B412-D8E6-2EB5C74F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A9A8A-A3AA-A920-4D14-3F061308B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1682-8441-C216-EC36-87FF10D5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062F-713C-4305-9ED1-094F75AEA42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99F26-D1EC-D94E-DF81-A8EC3625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202A3-BE4C-806E-4BE7-5957FB0D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C78-1B83-455B-B512-B8D41BE02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3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2C6D-C5B6-E376-ABD2-855636A8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9D7ED-A65E-69AE-9A2A-F4B46D510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83827-D47E-41F1-A98C-386860C00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5551B-3605-D3B0-9CDF-432DA9E4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062F-713C-4305-9ED1-094F75AEA42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7F344-3592-C3B4-F0A5-1520FA66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25207-9694-B948-0FC5-F3D4D8DB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C78-1B83-455B-B512-B8D41BE02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6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D351A-529C-726D-1317-9F85F497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85BA0-E0B5-B700-C14B-7E2A757FD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C0139-3AB4-9583-3B9E-2D15D4E0C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003E4-037B-4041-814B-1FED85069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31C7D-61F3-82C5-CF4C-02DE8276B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786A7-5685-04DD-C3E9-0F15C1E4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062F-713C-4305-9ED1-094F75AEA42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FC8B2-D818-0DCF-A4B1-0B456439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1D1C7-56CC-818F-61E0-9AF49E26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C78-1B83-455B-B512-B8D41BE02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052E-9569-C4B3-9A2B-5315C276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B2616-B3E4-10ED-9B38-004608AC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062F-713C-4305-9ED1-094F75AEA42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AEC52-51D0-339C-FC00-6994334F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9189A-35BE-EDF8-E71E-3A5ECE67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C78-1B83-455B-B512-B8D41BE02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8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D0CA8-6014-9861-3428-446676C5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062F-713C-4305-9ED1-094F75AEA42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7E837-8FF2-5AEB-5F61-BF981A0C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A16EA-959B-1962-FCDC-8051C080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C78-1B83-455B-B512-B8D41BE02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7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C738-7FB8-FC07-83F9-BBAFF2BE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DC6F0-AA40-D579-8834-1530DB9F5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CB0E6-7AF0-A237-47A8-46B5C393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06152-FE4D-D2F8-6050-11EC5A7F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062F-713C-4305-9ED1-094F75AEA42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AD54E-E112-07B7-9FD9-C8029EB2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3127F-CCE0-DAEF-BA2A-B302A898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C78-1B83-455B-B512-B8D41BE02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6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9289-71C9-1884-8892-16A527A2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F8233-F877-54F1-97BA-D88B10662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0A8E9-A41A-1C3A-31AF-A5B0FC236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92F6C-95AA-4094-9E79-2135B658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062F-713C-4305-9ED1-094F75AEA42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44C8F-18FD-8E43-1395-475A93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53A39-D358-C98D-E063-03BC3497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C78-1B83-455B-B512-B8D41BE02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29F1E-95AD-D7E4-BF20-84B3F6915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0E941-2F91-9042-AD5A-E5F3C10E0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21901-C82D-20EE-4FA3-207276998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9062F-713C-4305-9ED1-094F75AEA42A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6C104-6EAF-2194-E354-3764309A4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AE1B2-CFA0-819A-F04C-F1EA4BC43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64C78-1B83-455B-B512-B8D41BE02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0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1CEA24-8518-4C08-A11E-B7E64FB3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11338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17B7F-502E-F7A3-A21B-2434A80F7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8515" y="1416581"/>
            <a:ext cx="6092786" cy="2127287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GTZAN - Music Genre</a:t>
            </a:r>
            <a:br>
              <a:rPr lang="en-US" sz="4800"/>
            </a:br>
            <a:r>
              <a:rPr lang="en-US" sz="4800"/>
              <a:t>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C3F4F-63C7-FC45-5654-747069531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8515" y="3764975"/>
            <a:ext cx="6092786" cy="2192683"/>
          </a:xfrm>
        </p:spPr>
        <p:txBody>
          <a:bodyPr>
            <a:normAutofit/>
          </a:bodyPr>
          <a:lstStyle/>
          <a:p>
            <a:pPr algn="l"/>
            <a:r>
              <a:rPr lang="en-US"/>
              <a:t>By: Stephanie Benavidez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AA74EAB-FD76-4F40-A962-CEADC3054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1425172"/>
            <a:ext cx="1469410" cy="469534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Graphic 6" descr="Music">
            <a:extLst>
              <a:ext uri="{FF2B5EF4-FFF2-40B4-BE49-F238E27FC236}">
                <a16:creationId xmlns:a16="http://schemas.microsoft.com/office/drawing/2014/main" id="{C92CB9BA-4173-63AD-A410-B3D96A42E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899" y="2355650"/>
            <a:ext cx="3756276" cy="375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6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5C157-32C8-FD6A-7D01-D93F91772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</p:spPr>
        <p:txBody>
          <a:bodyPr>
            <a:normAutofit/>
          </a:bodyPr>
          <a:lstStyle/>
          <a:p>
            <a:r>
              <a:rPr lang="en-US" sz="3600" kern="1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If the KNN model is choosing random audio files, does that change the accuracy level too? </a:t>
            </a:r>
            <a:br>
              <a:rPr lang="en-US" sz="36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EF83B-444C-DE55-B1D9-8C3239DC8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Yes, each time the model is ran the accuracy level changes.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53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4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Rectangle 45">
            <a:extLst>
              <a:ext uri="{FF2B5EF4-FFF2-40B4-BE49-F238E27FC236}">
                <a16:creationId xmlns:a16="http://schemas.microsoft.com/office/drawing/2014/main" id="{01697F4A-0E1E-4884-AA46-CC7353040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2706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2EEC2-6EBF-59A8-3745-E4084F3A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026" y="540167"/>
            <a:ext cx="5828376" cy="2135867"/>
          </a:xfrm>
        </p:spPr>
        <p:txBody>
          <a:bodyPr anchor="b">
            <a:normAutofit/>
          </a:bodyPr>
          <a:lstStyle/>
          <a:p>
            <a:r>
              <a:rPr lang="en-US" sz="30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If the KNN model chooses random audio files, what is the range that it is set to predict?</a:t>
            </a:r>
            <a:br>
              <a:rPr lang="en-US" sz="30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/>
          </a:p>
        </p:txBody>
      </p:sp>
      <p:sp>
        <p:nvSpPr>
          <p:cNvPr id="57" name="Rectangle 47">
            <a:extLst>
              <a:ext uri="{FF2B5EF4-FFF2-40B4-BE49-F238E27FC236}">
                <a16:creationId xmlns:a16="http://schemas.microsoft.com/office/drawing/2014/main" id="{CC9201A9-0BDD-4980-9442-7A5E65D8C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1253406"/>
            <a:ext cx="303950" cy="4351188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91EF2-43D6-AFA2-2E6B-744549DE5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2" r="26077" b="-2"/>
          <a:stretch/>
        </p:blipFill>
        <p:spPr>
          <a:xfrm>
            <a:off x="303950" y="1253406"/>
            <a:ext cx="4351188" cy="43511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03DC7-B801-0288-5618-CB6290B62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026" y="2880452"/>
            <a:ext cx="5828376" cy="3095445"/>
          </a:xfrm>
        </p:spPr>
        <p:txBody>
          <a:bodyPr anchor="t">
            <a:normAutofit/>
          </a:bodyPr>
          <a:lstStyle/>
          <a:p>
            <a:r>
              <a:rPr lang="en-US" sz="1800"/>
              <a:t>Currently, the range is set to 10. </a:t>
            </a:r>
          </a:p>
        </p:txBody>
      </p:sp>
      <p:cxnSp>
        <p:nvCxnSpPr>
          <p:cNvPr id="58" name="Straight Connector 49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1">
            <a:extLst>
              <a:ext uri="{FF2B5EF4-FFF2-40B4-BE49-F238E27FC236}">
                <a16:creationId xmlns:a16="http://schemas.microsoft.com/office/drawing/2014/main" id="{25443840-A796-4C43-8DC1-1B738EFE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5193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75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6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81322-6883-D423-CE33-89402E22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kern="1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Is there anything wrong with any of the audio files?</a:t>
            </a:r>
            <a:br>
              <a:rPr lang="en-US" sz="36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35" name="Group 20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36" name="Freeform: Shape 21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22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23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9F4E-40F7-4E12-356E-C98A58AE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en-US" sz="20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error reading exception, each time I ran the model, the only file that seemed to be corrupt was a jazz audio file.</a:t>
            </a:r>
            <a:endParaRPr lang="en-US" sz="2000" kern="10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007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9C83B4-CCB6-412E-B7FF-BA0CF31B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BA989C-D286-48D4-B3F1-84F3CBF09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EC1FB-ABB8-1D05-3201-AF6DA7FA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541007"/>
            <a:ext cx="3401568" cy="3775985"/>
          </a:xfrm>
        </p:spPr>
        <p:txBody>
          <a:bodyPr>
            <a:normAutofit fontScale="90000"/>
          </a:bodyPr>
          <a:lstStyle/>
          <a:p>
            <a:r>
              <a:rPr lang="en-US" sz="4000" kern="1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If so, does the coding allow you to see what is wrong with the file?</a:t>
            </a:r>
            <a:br>
              <a:rPr lang="en-US" sz="40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925B56-689F-4DFB-8FD0-9BB9D8DE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179493" cy="2385844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233DCD-C902-4E2F-ABB5-F2498FBB5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25B7C80-EAF5-443A-8461-946150B5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CD3602-8169-45DE-B122-457CF0F10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3D416A-6D94-4560-9975-67C1FD20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EE5FDC-1EEC-4871-BD9E-EF321D5F8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53321" y="4487852"/>
            <a:ext cx="2747353" cy="2375262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DE1D26D-7254-43D9-9405-A77E66782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8F69F4-6E29-4950-A92E-ADD768EC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A0AEE0D-D2B5-4616-8383-D61A58F0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EA69949-F890-4A2C-84CB-7F0EAF6BD2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5246F-D9AA-F667-EF12-02EB57B5E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614" y="2475189"/>
            <a:ext cx="5747085" cy="1908746"/>
          </a:xfrm>
        </p:spPr>
        <p:txBody>
          <a:bodyPr/>
          <a:lstStyle/>
          <a:p>
            <a:pPr marL="123444" indent="-123444" defTabSz="493776">
              <a:spcBef>
                <a:spcPts val="540"/>
              </a:spcBef>
            </a:pPr>
            <a:r>
              <a:rPr lang="en-US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Yes, the screenshot below shows what is wrong with that audio file.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E7E81-A41B-6D63-5175-23200F5E9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12" y="2799729"/>
            <a:ext cx="4573243" cy="24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53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D8BAD-81F6-B775-C450-BD1CFC0B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en-US" sz="31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Is there anything else that was trying to be accomplished but couldn’t?</a:t>
            </a:r>
            <a:br>
              <a:rPr lang="en-US" sz="3100" kern="10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100" dirty="0">
              <a:solidFill>
                <a:schemeClr val="tx2"/>
              </a:solidFill>
            </a:endParaRPr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C9020-EFCB-80AC-BF11-486EF75C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Yes, after the model randomly chose the audio files, I wanted to get the PNG file to pull in together. Unfortunately, I was not able to.</a:t>
            </a:r>
          </a:p>
        </p:txBody>
      </p:sp>
    </p:spTree>
    <p:extLst>
      <p:ext uri="{BB962C8B-B14F-4D97-AF65-F5344CB8AC3E}">
        <p14:creationId xmlns:p14="http://schemas.microsoft.com/office/powerpoint/2010/main" val="4230092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B46A-D054-11BB-697E-BAF0B0C4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Conclusion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9E8C8B-B132-1EAA-AF9E-A4B25B8108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217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A872-C6E6-DA37-9885-1C5BB920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	</a:t>
            </a:r>
            <a:endParaRPr lang="en-US" dirty="0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E186DBBA-2208-1887-BBB2-2E12F3663C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744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5E14-73E9-8EE3-3171-8013E3E8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788E132-6112-BF20-C237-733C266F63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350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E5F4B-2082-4493-647E-2F129CE7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Data Source</a:t>
            </a: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21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73090-4324-E6A8-176C-EC64ED2BB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 the,(GTZAN Dataset - Music Genre Classification, n.d.), it has 10 genres of music, with 100 audio files per genre. </a:t>
            </a:r>
            <a:r>
              <a:rPr lang="en-US" sz="2000">
                <a:solidFill>
                  <a:schemeClr val="tx2"/>
                </a:solidFill>
                <a:latin typeface="Arial" panose="020B0604020202020204" pitchFamily="34" charset="0"/>
              </a:rPr>
              <a:t>The 10 genres are : </a:t>
            </a:r>
          </a:p>
          <a:p>
            <a:pPr lvl="1"/>
            <a:r>
              <a:rPr lang="en-US" sz="2000">
                <a:solidFill>
                  <a:schemeClr val="tx2"/>
                </a:solidFill>
                <a:latin typeface="Arial" panose="020B0604020202020204" pitchFamily="34" charset="0"/>
              </a:rPr>
              <a:t>Blues</a:t>
            </a:r>
          </a:p>
          <a:p>
            <a:pPr lvl="1"/>
            <a:r>
              <a:rPr lang="en-US" sz="2000">
                <a:solidFill>
                  <a:schemeClr val="tx2"/>
                </a:solidFill>
                <a:latin typeface="Arial" panose="020B0604020202020204" pitchFamily="34" charset="0"/>
              </a:rPr>
              <a:t>Classical</a:t>
            </a:r>
          </a:p>
          <a:p>
            <a:pPr lvl="1"/>
            <a:r>
              <a:rPr lang="en-US" sz="2000">
                <a:solidFill>
                  <a:schemeClr val="tx2"/>
                </a:solidFill>
                <a:latin typeface="Arial" panose="020B0604020202020204" pitchFamily="34" charset="0"/>
              </a:rPr>
              <a:t>Country</a:t>
            </a:r>
          </a:p>
          <a:p>
            <a:pPr lvl="1"/>
            <a:r>
              <a:rPr lang="en-US" sz="2000">
                <a:solidFill>
                  <a:schemeClr val="tx2"/>
                </a:solidFill>
                <a:latin typeface="Arial" panose="020B0604020202020204" pitchFamily="34" charset="0"/>
              </a:rPr>
              <a:t>Disco</a:t>
            </a:r>
          </a:p>
          <a:p>
            <a:pPr lvl="1"/>
            <a:r>
              <a:rPr lang="en-US" sz="2000">
                <a:solidFill>
                  <a:schemeClr val="tx2"/>
                </a:solidFill>
                <a:latin typeface="Arial" panose="020B0604020202020204" pitchFamily="34" charset="0"/>
              </a:rPr>
              <a:t>Hip Hop</a:t>
            </a:r>
          </a:p>
          <a:p>
            <a:pPr lvl="1"/>
            <a:r>
              <a:rPr lang="en-US" sz="2000">
                <a:solidFill>
                  <a:schemeClr val="tx2"/>
                </a:solidFill>
                <a:latin typeface="Arial" panose="020B0604020202020204" pitchFamily="34" charset="0"/>
              </a:rPr>
              <a:t>Jazz</a:t>
            </a:r>
          </a:p>
          <a:p>
            <a:pPr lvl="1"/>
            <a:r>
              <a:rPr lang="en-US" sz="2000">
                <a:solidFill>
                  <a:schemeClr val="tx2"/>
                </a:solidFill>
                <a:latin typeface="Arial" panose="020B0604020202020204" pitchFamily="34" charset="0"/>
              </a:rPr>
              <a:t>Metal </a:t>
            </a:r>
          </a:p>
          <a:p>
            <a:pPr lvl="1"/>
            <a:r>
              <a:rPr lang="en-US" sz="2000">
                <a:solidFill>
                  <a:schemeClr val="tx2"/>
                </a:solidFill>
                <a:latin typeface="Arial" panose="020B0604020202020204" pitchFamily="34" charset="0"/>
              </a:rPr>
              <a:t>Pop</a:t>
            </a:r>
          </a:p>
          <a:p>
            <a:pPr lvl="1"/>
            <a:r>
              <a:rPr lang="en-US" sz="2000">
                <a:solidFill>
                  <a:schemeClr val="tx2"/>
                </a:solidFill>
                <a:latin typeface="Arial" panose="020B0604020202020204" pitchFamily="34" charset="0"/>
              </a:rPr>
              <a:t>Reggae</a:t>
            </a:r>
          </a:p>
          <a:p>
            <a:pPr lvl="1"/>
            <a:r>
              <a:rPr lang="en-US" sz="2000">
                <a:solidFill>
                  <a:schemeClr val="tx2"/>
                </a:solidFill>
                <a:latin typeface="Arial" panose="020B0604020202020204" pitchFamily="34" charset="0"/>
              </a:rPr>
              <a:t>Rock</a:t>
            </a:r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36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82A6FC-D9C9-8CAE-EB63-A9263641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For the research and ethical questions asked throughout this project, they are as follows: </a:t>
            </a:r>
            <a:endParaRPr lang="en-US" sz="40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684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541CEA24-8518-4C08-A11E-B7E64FB3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11338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27300-28DA-3BD7-E8E6-CD32709A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515" y="1416581"/>
            <a:ext cx="6092786" cy="21272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1. Will the model be able to understand the quality of the audio to choose the correct genre?</a:t>
            </a:r>
            <a:br>
              <a:rPr lang="en-US" sz="3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D0932-0C96-082D-B7A3-8ACBE6072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515" y="3764975"/>
            <a:ext cx="6092786" cy="21926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quality of the audio file is good, then yes it will be able to choose the correct genre.</a:t>
            </a:r>
          </a:p>
        </p:txBody>
      </p:sp>
      <p:cxnSp>
        <p:nvCxnSpPr>
          <p:cNvPr id="37" name="Straight Connector 27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29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1">
            <a:extLst>
              <a:ext uri="{FF2B5EF4-FFF2-40B4-BE49-F238E27FC236}">
                <a16:creationId xmlns:a16="http://schemas.microsoft.com/office/drawing/2014/main" id="{4AA74EAB-FD76-4F40-A962-CEADC3054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1425172"/>
            <a:ext cx="1469410" cy="469534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Graphic 6" descr="Dictionary Remove">
            <a:extLst>
              <a:ext uri="{FF2B5EF4-FFF2-40B4-BE49-F238E27FC236}">
                <a16:creationId xmlns:a16="http://schemas.microsoft.com/office/drawing/2014/main" id="{437E4EBF-A9A9-E8AC-266B-DBB56BA62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899" y="2355650"/>
            <a:ext cx="3756276" cy="375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BFB804-B327-B7C1-69D7-7C4C9BA6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2. Are there enough good-quality audio files to predict the genre?</a:t>
            </a:r>
            <a:br>
              <a:rPr lang="en-US" sz="400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E992-B8CC-FFB3-5CF4-2C27E911E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135" y="4001587"/>
            <a:ext cx="518803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Yes, there are over 1,000 audio files from 10 different genres.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837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5B6C9-78AF-12FB-3F6B-48703EA6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05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300" kern="1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Will the model allow you to know if one of the audio files is not of excellent quality, or is it giving an error that something is wrong?</a:t>
            </a:r>
            <a:br>
              <a:rPr lang="en-US" sz="33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3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9438-526B-5468-02A3-CC03215FB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en-US" sz="20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Yes, I have written an error reading exception in the coding that bypasses the bad file.</a:t>
            </a:r>
            <a:endParaRPr lang="en-US" sz="2000" kern="10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15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FF3DE-3F65-2AA1-1516-25EAD771F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2800" kern="1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Can I get at least an 80% accuracy level within the KNN classification model used?</a:t>
            </a:r>
            <a:br>
              <a:rPr lang="en-US" sz="2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EA9C-17C3-820E-D5F6-946C607E9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Since the KNN model is set on choosing random audio files, the accuracy level changes with those random files. </a:t>
            </a: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51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3DC68B-54DD-4053-BE4D-615259684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F0844-06C5-3218-A564-EFFCEF8B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6331" y="540167"/>
            <a:ext cx="2824070" cy="2135867"/>
          </a:xfrm>
        </p:spPr>
        <p:txBody>
          <a:bodyPr anchor="b">
            <a:normAutofit/>
          </a:bodyPr>
          <a:lstStyle/>
          <a:p>
            <a:r>
              <a:rPr lang="en-US" sz="30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Will the KNN Model choose random files?</a:t>
            </a:r>
            <a:br>
              <a:rPr lang="en-US" sz="3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F31C88-3DEF-4EA8-AE3A-49441413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713232"/>
            <a:ext cx="422899" cy="540410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06DE4-BBC9-B9F4-9B6C-A2B1362E6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05" y="1701388"/>
            <a:ext cx="7400808" cy="44166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56CE9-0B6D-2570-72F0-7C6712A7A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6331" y="2880452"/>
            <a:ext cx="2824070" cy="3095445"/>
          </a:xfrm>
        </p:spPr>
        <p:txBody>
          <a:bodyPr anchor="t">
            <a:normAutofit/>
          </a:bodyPr>
          <a:lstStyle/>
          <a:p>
            <a:r>
              <a:rPr lang="en-US" sz="1800"/>
              <a:t>Yes, the KNN Model is coded to do a random shuffle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EACA08E-D537-41C6-96A5-5900E05D3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46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683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 Neue Medium</vt:lpstr>
      <vt:lpstr>Office Theme</vt:lpstr>
      <vt:lpstr>GTZAN - Music Genre Classification</vt:lpstr>
      <vt:lpstr>Introduction</vt:lpstr>
      <vt:lpstr>Data Source</vt:lpstr>
      <vt:lpstr>For the research and ethical questions asked throughout this project, they are as follows: </vt:lpstr>
      <vt:lpstr>1. Will the model be able to understand the quality of the audio to choose the correct genre? </vt:lpstr>
      <vt:lpstr>2. Are there enough good-quality audio files to predict the genre? </vt:lpstr>
      <vt:lpstr>3. Will the model allow you to know if one of the audio files is not of excellent quality, or is it giving an error that something is wrong? </vt:lpstr>
      <vt:lpstr>4. Can I get at least an 80% accuracy level within the KNN classification model used? </vt:lpstr>
      <vt:lpstr>5. Will the KNN Model choose random files? </vt:lpstr>
      <vt:lpstr>6. If the KNN model is choosing random audio files, does that change the accuracy level too?  </vt:lpstr>
      <vt:lpstr>7. If the KNN model chooses random audio files, what is the range that it is set to predict? </vt:lpstr>
      <vt:lpstr>8. Is there anything wrong with any of the audio files? </vt:lpstr>
      <vt:lpstr>9. If so, does the coding allow you to see what is wrong with the file? </vt:lpstr>
      <vt:lpstr>10. Is there anything else that was trying to be accomplished but couldn’t? </vt:lpstr>
      <vt:lpstr>In Conclusion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GTZAN - Music Genre Classification</dc:title>
  <dc:creator>Stephanie Benavidez</dc:creator>
  <cp:lastModifiedBy>Stephanie Benavidez</cp:lastModifiedBy>
  <cp:revision>5</cp:revision>
  <dcterms:created xsi:type="dcterms:W3CDTF">2023-09-23T21:49:23Z</dcterms:created>
  <dcterms:modified xsi:type="dcterms:W3CDTF">2023-09-24T02:13:03Z</dcterms:modified>
</cp:coreProperties>
</file>