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80" r:id="rId5"/>
    <p:sldId id="260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74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climate-indicators/weather-climate" TargetMode="External"/><Relationship Id="rId7" Type="http://schemas.openxmlformats.org/officeDocument/2006/relationships/hyperlink" Target="https://www.webmd.com/diet/health-benefits-almonds" TargetMode="External"/><Relationship Id="rId2" Type="http://schemas.openxmlformats.org/officeDocument/2006/relationships/hyperlink" Target="http://www.epa.gov/" TargetMode="External"/><Relationship Id="rId1" Type="http://schemas.openxmlformats.org/officeDocument/2006/relationships/hyperlink" Target="https://www.almonds.com/sites/default/files/2016_almond_industry_factsheet.pdf" TargetMode="External"/><Relationship Id="rId6" Type="http://schemas.openxmlformats.org/officeDocument/2006/relationships/hyperlink" Target="http://www.webmd.com/" TargetMode="External"/><Relationship Id="rId5" Type="http://schemas.openxmlformats.org/officeDocument/2006/relationships/hyperlink" Target="https://www.fao.org/faostat/en/" TargetMode="External"/><Relationship Id="rId4" Type="http://schemas.openxmlformats.org/officeDocument/2006/relationships/hyperlink" Target="http://www.fao.org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climate-indicators/weather-climate" TargetMode="External"/><Relationship Id="rId7" Type="http://schemas.openxmlformats.org/officeDocument/2006/relationships/hyperlink" Target="https://www.webmd.com/diet/health-benefits-almonds" TargetMode="External"/><Relationship Id="rId2" Type="http://schemas.openxmlformats.org/officeDocument/2006/relationships/hyperlink" Target="http://www.epa.gov/" TargetMode="External"/><Relationship Id="rId1" Type="http://schemas.openxmlformats.org/officeDocument/2006/relationships/hyperlink" Target="https://www.almonds.com/sites/default/files/2016_almond_industry_factsheet.pdf" TargetMode="External"/><Relationship Id="rId6" Type="http://schemas.openxmlformats.org/officeDocument/2006/relationships/hyperlink" Target="http://www.webmd.com/" TargetMode="External"/><Relationship Id="rId5" Type="http://schemas.openxmlformats.org/officeDocument/2006/relationships/hyperlink" Target="https://www.fao.org/faostat/en/" TargetMode="External"/><Relationship Id="rId4" Type="http://schemas.openxmlformats.org/officeDocument/2006/relationships/hyperlink" Target="http://www.fao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A096C-7A6A-42EE-8D65-4F16B92F8E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C7FC86-4577-4149-853A-842D58835B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temperatures showing a positive trend supportive of global warming patterns? </a:t>
          </a:r>
        </a:p>
      </dgm:t>
    </dgm:pt>
    <dgm:pt modelId="{34D074D5-9921-4443-AC36-3BBB185B8723}" type="parTrans" cxnId="{00562B8A-5DA3-4788-AF37-BC4B508BEAC8}">
      <dgm:prSet/>
      <dgm:spPr/>
      <dgm:t>
        <a:bodyPr/>
        <a:lstStyle/>
        <a:p>
          <a:endParaRPr lang="en-US"/>
        </a:p>
      </dgm:t>
    </dgm:pt>
    <dgm:pt modelId="{342FBE19-6067-4172-99C9-8B12F179214A}" type="sibTrans" cxnId="{00562B8A-5DA3-4788-AF37-BC4B508BEAC8}">
      <dgm:prSet/>
      <dgm:spPr/>
      <dgm:t>
        <a:bodyPr/>
        <a:lstStyle/>
        <a:p>
          <a:endParaRPr lang="en-US"/>
        </a:p>
      </dgm:t>
    </dgm:pt>
    <dgm:pt modelId="{73D60C79-B554-44B6-8A65-C6F48F1B4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crop yields decreasing or increasing over time?</a:t>
          </a:r>
        </a:p>
      </dgm:t>
    </dgm:pt>
    <dgm:pt modelId="{98983BEA-28B7-4DA7-BD25-D91EEEBEDBC8}" type="parTrans" cxnId="{7ABC128A-7D2C-4201-B8A0-1E6C4BA2198A}">
      <dgm:prSet/>
      <dgm:spPr/>
      <dgm:t>
        <a:bodyPr/>
        <a:lstStyle/>
        <a:p>
          <a:endParaRPr lang="en-US"/>
        </a:p>
      </dgm:t>
    </dgm:pt>
    <dgm:pt modelId="{E266537A-9FEC-4E17-8076-F170D892B2FF}" type="sibTrans" cxnId="{7ABC128A-7D2C-4201-B8A0-1E6C4BA2198A}">
      <dgm:prSet/>
      <dgm:spPr/>
      <dgm:t>
        <a:bodyPr/>
        <a:lstStyle/>
        <a:p>
          <a:endParaRPr lang="en-US"/>
        </a:p>
      </dgm:t>
    </dgm:pt>
    <dgm:pt modelId="{2F8436DD-F0FA-4ADC-8BD0-CAEA33CEB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there signs that increased costs (i.e., water, fertilizers, pesticides, transportation) have cut into profit margins over time?</a:t>
          </a:r>
        </a:p>
      </dgm:t>
    </dgm:pt>
    <dgm:pt modelId="{F753496A-4C72-4DD6-A197-BC3F6CF3469A}" type="parTrans" cxnId="{1C15C9BA-106F-4CF2-AFA9-82E7B759BFC8}">
      <dgm:prSet/>
      <dgm:spPr/>
      <dgm:t>
        <a:bodyPr/>
        <a:lstStyle/>
        <a:p>
          <a:endParaRPr lang="en-US"/>
        </a:p>
      </dgm:t>
    </dgm:pt>
    <dgm:pt modelId="{A04D1DDF-BCB5-4DF0-8EF2-E7F8C56C67EB}" type="sibTrans" cxnId="{1C15C9BA-106F-4CF2-AFA9-82E7B759BFC8}">
      <dgm:prSet/>
      <dgm:spPr/>
      <dgm:t>
        <a:bodyPr/>
        <a:lstStyle/>
        <a:p>
          <a:endParaRPr lang="en-US"/>
        </a:p>
      </dgm:t>
    </dgm:pt>
    <dgm:pt modelId="{FF56120C-3387-4411-988F-24D2C17F1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I am a farmer, is it still worth planting almonds next year?</a:t>
          </a:r>
        </a:p>
      </dgm:t>
    </dgm:pt>
    <dgm:pt modelId="{B36D1C5B-E7E2-435E-B23D-C55D1C7CAFB9}" type="parTrans" cxnId="{E30E6CED-A95B-42E4-932D-278FC7371FB9}">
      <dgm:prSet/>
      <dgm:spPr/>
      <dgm:t>
        <a:bodyPr/>
        <a:lstStyle/>
        <a:p>
          <a:endParaRPr lang="en-US"/>
        </a:p>
      </dgm:t>
    </dgm:pt>
    <dgm:pt modelId="{4DCF89D4-520F-4605-9977-302EF5E6A6F4}" type="sibTrans" cxnId="{E30E6CED-A95B-42E4-932D-278FC7371FB9}">
      <dgm:prSet/>
      <dgm:spPr/>
      <dgm:t>
        <a:bodyPr/>
        <a:lstStyle/>
        <a:p>
          <a:endParaRPr lang="en-US"/>
        </a:p>
      </dgm:t>
    </dgm:pt>
    <dgm:pt modelId="{8ED67C74-DE35-47D2-BEEC-CF2A1E114098}" type="pres">
      <dgm:prSet presAssocID="{745A096C-7A6A-42EE-8D65-4F16B92F8E3E}" presName="root" presStyleCnt="0">
        <dgm:presLayoutVars>
          <dgm:dir/>
          <dgm:resizeHandles val="exact"/>
        </dgm:presLayoutVars>
      </dgm:prSet>
      <dgm:spPr/>
    </dgm:pt>
    <dgm:pt modelId="{94AAC20E-C619-4426-8980-2791E325614E}" type="pres">
      <dgm:prSet presAssocID="{93C7FC86-4577-4149-853A-842D58835BD4}" presName="compNode" presStyleCnt="0"/>
      <dgm:spPr/>
    </dgm:pt>
    <dgm:pt modelId="{24D2A44D-B613-40CB-BE9E-F42360C75BA9}" type="pres">
      <dgm:prSet presAssocID="{93C7FC86-4577-4149-853A-842D58835BD4}" presName="bgRect" presStyleLbl="bgShp" presStyleIdx="0" presStyleCnt="4"/>
      <dgm:spPr>
        <a:solidFill>
          <a:schemeClr val="accent4">
            <a:lumMod val="40000"/>
            <a:lumOff val="60000"/>
          </a:schemeClr>
        </a:solidFill>
      </dgm:spPr>
    </dgm:pt>
    <dgm:pt modelId="{BD2C80F6-70FD-4813-BB67-AE013C3F0C5E}" type="pres">
      <dgm:prSet presAssocID="{93C7FC86-4577-4149-853A-842D58835B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5E430BA7-DE3D-4436-8C26-C31DCC08C5ED}" type="pres">
      <dgm:prSet presAssocID="{93C7FC86-4577-4149-853A-842D58835BD4}" presName="spaceRect" presStyleCnt="0"/>
      <dgm:spPr/>
    </dgm:pt>
    <dgm:pt modelId="{45FACB50-3150-4011-88A2-141EB7EBDB85}" type="pres">
      <dgm:prSet presAssocID="{93C7FC86-4577-4149-853A-842D58835BD4}" presName="parTx" presStyleLbl="revTx" presStyleIdx="0" presStyleCnt="4">
        <dgm:presLayoutVars>
          <dgm:chMax val="0"/>
          <dgm:chPref val="0"/>
        </dgm:presLayoutVars>
      </dgm:prSet>
      <dgm:spPr/>
    </dgm:pt>
    <dgm:pt modelId="{CE5A1ED3-3EF2-41AB-98AB-584DCBD0C808}" type="pres">
      <dgm:prSet presAssocID="{342FBE19-6067-4172-99C9-8B12F179214A}" presName="sibTrans" presStyleCnt="0"/>
      <dgm:spPr/>
    </dgm:pt>
    <dgm:pt modelId="{6C6AFE34-BF69-4E19-BAF2-6F92D8BE2451}" type="pres">
      <dgm:prSet presAssocID="{73D60C79-B554-44B6-8A65-C6F48F1B468A}" presName="compNode" presStyleCnt="0"/>
      <dgm:spPr/>
    </dgm:pt>
    <dgm:pt modelId="{46A958BB-A07F-4CD1-BE2F-DE17BD9057D3}" type="pres">
      <dgm:prSet presAssocID="{73D60C79-B554-44B6-8A65-C6F48F1B468A}" presName="bgRect" presStyleLbl="bgShp" presStyleIdx="1" presStyleCnt="4"/>
      <dgm:spPr>
        <a:solidFill>
          <a:schemeClr val="accent4">
            <a:lumMod val="40000"/>
            <a:lumOff val="60000"/>
          </a:schemeClr>
        </a:solidFill>
      </dgm:spPr>
    </dgm:pt>
    <dgm:pt modelId="{9654A422-BB67-484F-A781-D2A193C91703}" type="pres">
      <dgm:prSet presAssocID="{73D60C79-B554-44B6-8A65-C6F48F1B46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1BECACF7-4D00-4741-8E86-1EA619D6EADD}" type="pres">
      <dgm:prSet presAssocID="{73D60C79-B554-44B6-8A65-C6F48F1B468A}" presName="spaceRect" presStyleCnt="0"/>
      <dgm:spPr/>
    </dgm:pt>
    <dgm:pt modelId="{17CCD2CE-4A36-4AC6-9FE9-442E172E84BC}" type="pres">
      <dgm:prSet presAssocID="{73D60C79-B554-44B6-8A65-C6F48F1B468A}" presName="parTx" presStyleLbl="revTx" presStyleIdx="1" presStyleCnt="4">
        <dgm:presLayoutVars>
          <dgm:chMax val="0"/>
          <dgm:chPref val="0"/>
        </dgm:presLayoutVars>
      </dgm:prSet>
      <dgm:spPr/>
    </dgm:pt>
    <dgm:pt modelId="{670002C8-D121-4ADE-861B-F2D4C92B20D5}" type="pres">
      <dgm:prSet presAssocID="{E266537A-9FEC-4E17-8076-F170D892B2FF}" presName="sibTrans" presStyleCnt="0"/>
      <dgm:spPr/>
    </dgm:pt>
    <dgm:pt modelId="{10817189-EB65-4C4F-9CC1-2F4836110975}" type="pres">
      <dgm:prSet presAssocID="{2F8436DD-F0FA-4ADC-8BD0-CAEA33CEB6C1}" presName="compNode" presStyleCnt="0"/>
      <dgm:spPr/>
    </dgm:pt>
    <dgm:pt modelId="{B359F7C2-E1B4-492C-8D12-E68C36F7744A}" type="pres">
      <dgm:prSet presAssocID="{2F8436DD-F0FA-4ADC-8BD0-CAEA33CEB6C1}" presName="bgRect" presStyleLbl="bgShp" presStyleIdx="2" presStyleCnt="4"/>
      <dgm:spPr>
        <a:solidFill>
          <a:schemeClr val="accent4">
            <a:lumMod val="40000"/>
            <a:lumOff val="60000"/>
          </a:schemeClr>
        </a:solidFill>
      </dgm:spPr>
    </dgm:pt>
    <dgm:pt modelId="{6E91ADA7-0CFA-4B71-9B31-ADFA494A3C9F}" type="pres">
      <dgm:prSet presAssocID="{2F8436DD-F0FA-4ADC-8BD0-CAEA33CEB6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6347C8A0-8815-489A-A8BF-98868BFDF628}" type="pres">
      <dgm:prSet presAssocID="{2F8436DD-F0FA-4ADC-8BD0-CAEA33CEB6C1}" presName="spaceRect" presStyleCnt="0"/>
      <dgm:spPr/>
    </dgm:pt>
    <dgm:pt modelId="{FE3D13EA-E0C9-4BB4-958D-D71B4C9E4634}" type="pres">
      <dgm:prSet presAssocID="{2F8436DD-F0FA-4ADC-8BD0-CAEA33CEB6C1}" presName="parTx" presStyleLbl="revTx" presStyleIdx="2" presStyleCnt="4">
        <dgm:presLayoutVars>
          <dgm:chMax val="0"/>
          <dgm:chPref val="0"/>
        </dgm:presLayoutVars>
      </dgm:prSet>
      <dgm:spPr/>
    </dgm:pt>
    <dgm:pt modelId="{DE3EB11B-7EB5-4B8E-85A5-05D05C6207C5}" type="pres">
      <dgm:prSet presAssocID="{A04D1DDF-BCB5-4DF0-8EF2-E7F8C56C67EB}" presName="sibTrans" presStyleCnt="0"/>
      <dgm:spPr/>
    </dgm:pt>
    <dgm:pt modelId="{0AF20D59-CACC-4F96-8E15-C1C94C2F9129}" type="pres">
      <dgm:prSet presAssocID="{FF56120C-3387-4411-988F-24D2C17F11DC}" presName="compNode" presStyleCnt="0"/>
      <dgm:spPr/>
    </dgm:pt>
    <dgm:pt modelId="{02FF467E-1ABA-4576-9B1A-49600D0CDDBB}" type="pres">
      <dgm:prSet presAssocID="{FF56120C-3387-4411-988F-24D2C17F11DC}" presName="bgRect" presStyleLbl="bgShp" presStyleIdx="3" presStyleCnt="4"/>
      <dgm:spPr>
        <a:solidFill>
          <a:schemeClr val="accent4">
            <a:lumMod val="40000"/>
            <a:lumOff val="60000"/>
          </a:schemeClr>
        </a:solidFill>
      </dgm:spPr>
    </dgm:pt>
    <dgm:pt modelId="{296FB91E-DDAE-4674-9618-E53EC14632F8}" type="pres">
      <dgm:prSet presAssocID="{FF56120C-3387-4411-988F-24D2C17F11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DA33E280-3502-4C80-971A-362265B49874}" type="pres">
      <dgm:prSet presAssocID="{FF56120C-3387-4411-988F-24D2C17F11DC}" presName="spaceRect" presStyleCnt="0"/>
      <dgm:spPr/>
    </dgm:pt>
    <dgm:pt modelId="{53E42E2E-1F74-4E9F-86B2-2B0FEAC440F2}" type="pres">
      <dgm:prSet presAssocID="{FF56120C-3387-4411-988F-24D2C17F11D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9FF600-1720-4300-B0BD-49A08F3C590B}" type="presOf" srcId="{2F8436DD-F0FA-4ADC-8BD0-CAEA33CEB6C1}" destId="{FE3D13EA-E0C9-4BB4-958D-D71B4C9E4634}" srcOrd="0" destOrd="0" presId="urn:microsoft.com/office/officeart/2018/2/layout/IconVerticalSolidList"/>
    <dgm:cxn modelId="{94EA0802-D92D-47B8-A7C2-2E17E5F27F21}" type="presOf" srcId="{73D60C79-B554-44B6-8A65-C6F48F1B468A}" destId="{17CCD2CE-4A36-4AC6-9FE9-442E172E84BC}" srcOrd="0" destOrd="0" presId="urn:microsoft.com/office/officeart/2018/2/layout/IconVerticalSolidList"/>
    <dgm:cxn modelId="{D5147208-A672-4F9E-B318-7FFACC3C38F7}" type="presOf" srcId="{745A096C-7A6A-42EE-8D65-4F16B92F8E3E}" destId="{8ED67C74-DE35-47D2-BEEC-CF2A1E114098}" srcOrd="0" destOrd="0" presId="urn:microsoft.com/office/officeart/2018/2/layout/IconVerticalSolidList"/>
    <dgm:cxn modelId="{9517E06F-5D02-4127-8770-C1BD25099B44}" type="presOf" srcId="{93C7FC86-4577-4149-853A-842D58835BD4}" destId="{45FACB50-3150-4011-88A2-141EB7EBDB85}" srcOrd="0" destOrd="0" presId="urn:microsoft.com/office/officeart/2018/2/layout/IconVerticalSolidList"/>
    <dgm:cxn modelId="{7ABC128A-7D2C-4201-B8A0-1E6C4BA2198A}" srcId="{745A096C-7A6A-42EE-8D65-4F16B92F8E3E}" destId="{73D60C79-B554-44B6-8A65-C6F48F1B468A}" srcOrd="1" destOrd="0" parTransId="{98983BEA-28B7-4DA7-BD25-D91EEEBEDBC8}" sibTransId="{E266537A-9FEC-4E17-8076-F170D892B2FF}"/>
    <dgm:cxn modelId="{00562B8A-5DA3-4788-AF37-BC4B508BEAC8}" srcId="{745A096C-7A6A-42EE-8D65-4F16B92F8E3E}" destId="{93C7FC86-4577-4149-853A-842D58835BD4}" srcOrd="0" destOrd="0" parTransId="{34D074D5-9921-4443-AC36-3BBB185B8723}" sibTransId="{342FBE19-6067-4172-99C9-8B12F179214A}"/>
    <dgm:cxn modelId="{EF80F6AA-B40C-4275-A12E-FA3BEE00AC15}" type="presOf" srcId="{FF56120C-3387-4411-988F-24D2C17F11DC}" destId="{53E42E2E-1F74-4E9F-86B2-2B0FEAC440F2}" srcOrd="0" destOrd="0" presId="urn:microsoft.com/office/officeart/2018/2/layout/IconVerticalSolidList"/>
    <dgm:cxn modelId="{1C15C9BA-106F-4CF2-AFA9-82E7B759BFC8}" srcId="{745A096C-7A6A-42EE-8D65-4F16B92F8E3E}" destId="{2F8436DD-F0FA-4ADC-8BD0-CAEA33CEB6C1}" srcOrd="2" destOrd="0" parTransId="{F753496A-4C72-4DD6-A197-BC3F6CF3469A}" sibTransId="{A04D1DDF-BCB5-4DF0-8EF2-E7F8C56C67EB}"/>
    <dgm:cxn modelId="{E30E6CED-A95B-42E4-932D-278FC7371FB9}" srcId="{745A096C-7A6A-42EE-8D65-4F16B92F8E3E}" destId="{FF56120C-3387-4411-988F-24D2C17F11DC}" srcOrd="3" destOrd="0" parTransId="{B36D1C5B-E7E2-435E-B23D-C55D1C7CAFB9}" sibTransId="{4DCF89D4-520F-4605-9977-302EF5E6A6F4}"/>
    <dgm:cxn modelId="{8098CD78-1B9F-47E2-B411-FAC3FC0B03C1}" type="presParOf" srcId="{8ED67C74-DE35-47D2-BEEC-CF2A1E114098}" destId="{94AAC20E-C619-4426-8980-2791E325614E}" srcOrd="0" destOrd="0" presId="urn:microsoft.com/office/officeart/2018/2/layout/IconVerticalSolidList"/>
    <dgm:cxn modelId="{C09CBDEB-186E-4DE4-A9E3-A9160551F906}" type="presParOf" srcId="{94AAC20E-C619-4426-8980-2791E325614E}" destId="{24D2A44D-B613-40CB-BE9E-F42360C75BA9}" srcOrd="0" destOrd="0" presId="urn:microsoft.com/office/officeart/2018/2/layout/IconVerticalSolidList"/>
    <dgm:cxn modelId="{B0FCBF2D-1005-4AE5-8E85-847915F2BAA3}" type="presParOf" srcId="{94AAC20E-C619-4426-8980-2791E325614E}" destId="{BD2C80F6-70FD-4813-BB67-AE013C3F0C5E}" srcOrd="1" destOrd="0" presId="urn:microsoft.com/office/officeart/2018/2/layout/IconVerticalSolidList"/>
    <dgm:cxn modelId="{91C80637-2B14-42B3-B008-AC78E9EC272F}" type="presParOf" srcId="{94AAC20E-C619-4426-8980-2791E325614E}" destId="{5E430BA7-DE3D-4436-8C26-C31DCC08C5ED}" srcOrd="2" destOrd="0" presId="urn:microsoft.com/office/officeart/2018/2/layout/IconVerticalSolidList"/>
    <dgm:cxn modelId="{093EF0D5-4169-454A-818B-881AEA9F184C}" type="presParOf" srcId="{94AAC20E-C619-4426-8980-2791E325614E}" destId="{45FACB50-3150-4011-88A2-141EB7EBDB85}" srcOrd="3" destOrd="0" presId="urn:microsoft.com/office/officeart/2018/2/layout/IconVerticalSolidList"/>
    <dgm:cxn modelId="{51243F00-FFE2-4975-8B7B-0ABF3CE7AA53}" type="presParOf" srcId="{8ED67C74-DE35-47D2-BEEC-CF2A1E114098}" destId="{CE5A1ED3-3EF2-41AB-98AB-584DCBD0C808}" srcOrd="1" destOrd="0" presId="urn:microsoft.com/office/officeart/2018/2/layout/IconVerticalSolidList"/>
    <dgm:cxn modelId="{C868CCCF-2E7E-4139-B28F-067A014FA02B}" type="presParOf" srcId="{8ED67C74-DE35-47D2-BEEC-CF2A1E114098}" destId="{6C6AFE34-BF69-4E19-BAF2-6F92D8BE2451}" srcOrd="2" destOrd="0" presId="urn:microsoft.com/office/officeart/2018/2/layout/IconVerticalSolidList"/>
    <dgm:cxn modelId="{D4B1C463-DED8-44D1-8FC9-3703FCB65FF5}" type="presParOf" srcId="{6C6AFE34-BF69-4E19-BAF2-6F92D8BE2451}" destId="{46A958BB-A07F-4CD1-BE2F-DE17BD9057D3}" srcOrd="0" destOrd="0" presId="urn:microsoft.com/office/officeart/2018/2/layout/IconVerticalSolidList"/>
    <dgm:cxn modelId="{05DEFD16-6A83-4502-B59D-CA4735954910}" type="presParOf" srcId="{6C6AFE34-BF69-4E19-BAF2-6F92D8BE2451}" destId="{9654A422-BB67-484F-A781-D2A193C91703}" srcOrd="1" destOrd="0" presId="urn:microsoft.com/office/officeart/2018/2/layout/IconVerticalSolidList"/>
    <dgm:cxn modelId="{F1524420-0CB5-4D0B-AAAB-087E230CB8FB}" type="presParOf" srcId="{6C6AFE34-BF69-4E19-BAF2-6F92D8BE2451}" destId="{1BECACF7-4D00-4741-8E86-1EA619D6EADD}" srcOrd="2" destOrd="0" presId="urn:microsoft.com/office/officeart/2018/2/layout/IconVerticalSolidList"/>
    <dgm:cxn modelId="{B2D868D8-90EE-4046-9B96-47A37AFBC9B9}" type="presParOf" srcId="{6C6AFE34-BF69-4E19-BAF2-6F92D8BE2451}" destId="{17CCD2CE-4A36-4AC6-9FE9-442E172E84BC}" srcOrd="3" destOrd="0" presId="urn:microsoft.com/office/officeart/2018/2/layout/IconVerticalSolidList"/>
    <dgm:cxn modelId="{06853FE4-5CF9-4029-A08B-5232C7FE11BD}" type="presParOf" srcId="{8ED67C74-DE35-47D2-BEEC-CF2A1E114098}" destId="{670002C8-D121-4ADE-861B-F2D4C92B20D5}" srcOrd="3" destOrd="0" presId="urn:microsoft.com/office/officeart/2018/2/layout/IconVerticalSolidList"/>
    <dgm:cxn modelId="{35A96EE5-100E-4742-BD0B-0B17675245F8}" type="presParOf" srcId="{8ED67C74-DE35-47D2-BEEC-CF2A1E114098}" destId="{10817189-EB65-4C4F-9CC1-2F4836110975}" srcOrd="4" destOrd="0" presId="urn:microsoft.com/office/officeart/2018/2/layout/IconVerticalSolidList"/>
    <dgm:cxn modelId="{58426F82-CF00-4BD7-B77A-55BCD8A6A23F}" type="presParOf" srcId="{10817189-EB65-4C4F-9CC1-2F4836110975}" destId="{B359F7C2-E1B4-492C-8D12-E68C36F7744A}" srcOrd="0" destOrd="0" presId="urn:microsoft.com/office/officeart/2018/2/layout/IconVerticalSolidList"/>
    <dgm:cxn modelId="{C7FF350F-5AC0-4F36-B89A-5F2E1AA1002B}" type="presParOf" srcId="{10817189-EB65-4C4F-9CC1-2F4836110975}" destId="{6E91ADA7-0CFA-4B71-9B31-ADFA494A3C9F}" srcOrd="1" destOrd="0" presId="urn:microsoft.com/office/officeart/2018/2/layout/IconVerticalSolidList"/>
    <dgm:cxn modelId="{3BBB459D-F084-4C89-A91C-7C0F3F42C481}" type="presParOf" srcId="{10817189-EB65-4C4F-9CC1-2F4836110975}" destId="{6347C8A0-8815-489A-A8BF-98868BFDF628}" srcOrd="2" destOrd="0" presId="urn:microsoft.com/office/officeart/2018/2/layout/IconVerticalSolidList"/>
    <dgm:cxn modelId="{2A122844-3447-43CA-AD9F-E76B11A10312}" type="presParOf" srcId="{10817189-EB65-4C4F-9CC1-2F4836110975}" destId="{FE3D13EA-E0C9-4BB4-958D-D71B4C9E4634}" srcOrd="3" destOrd="0" presId="urn:microsoft.com/office/officeart/2018/2/layout/IconVerticalSolidList"/>
    <dgm:cxn modelId="{4CAC0E27-830C-45FC-9C70-69E9C7788EAB}" type="presParOf" srcId="{8ED67C74-DE35-47D2-BEEC-CF2A1E114098}" destId="{DE3EB11B-7EB5-4B8E-85A5-05D05C6207C5}" srcOrd="5" destOrd="0" presId="urn:microsoft.com/office/officeart/2018/2/layout/IconVerticalSolidList"/>
    <dgm:cxn modelId="{4D2D3B60-8360-43FC-B792-EADBFD0417E2}" type="presParOf" srcId="{8ED67C74-DE35-47D2-BEEC-CF2A1E114098}" destId="{0AF20D59-CACC-4F96-8E15-C1C94C2F9129}" srcOrd="6" destOrd="0" presId="urn:microsoft.com/office/officeart/2018/2/layout/IconVerticalSolidList"/>
    <dgm:cxn modelId="{E6B380C3-4F58-4EA3-B904-B838EF3966E3}" type="presParOf" srcId="{0AF20D59-CACC-4F96-8E15-C1C94C2F9129}" destId="{02FF467E-1ABA-4576-9B1A-49600D0CDDBB}" srcOrd="0" destOrd="0" presId="urn:microsoft.com/office/officeart/2018/2/layout/IconVerticalSolidList"/>
    <dgm:cxn modelId="{D93E9C3C-39EC-4DA3-9870-E7777B7AC27F}" type="presParOf" srcId="{0AF20D59-CACC-4F96-8E15-C1C94C2F9129}" destId="{296FB91E-DDAE-4674-9618-E53EC14632F8}" srcOrd="1" destOrd="0" presId="urn:microsoft.com/office/officeart/2018/2/layout/IconVerticalSolidList"/>
    <dgm:cxn modelId="{C63F9B0E-EC6A-4BCC-BF26-64BE2443A784}" type="presParOf" srcId="{0AF20D59-CACC-4F96-8E15-C1C94C2F9129}" destId="{DA33E280-3502-4C80-971A-362265B49874}" srcOrd="2" destOrd="0" presId="urn:microsoft.com/office/officeart/2018/2/layout/IconVerticalSolidList"/>
    <dgm:cxn modelId="{E7CC05D7-1441-499A-AD1F-2EFD9D45904A}" type="presParOf" srcId="{0AF20D59-CACC-4F96-8E15-C1C94C2F9129}" destId="{53E42E2E-1F74-4E9F-86B2-2B0FEAC440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E6EF05-FFCA-4E6D-86D2-1F51F59652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5DCF35-8F4F-43F6-97F8-CCB18D816CC9}">
      <dgm:prSet/>
      <dgm:spPr/>
      <dgm:t>
        <a:bodyPr/>
        <a:lstStyle/>
        <a:p>
          <a:r>
            <a:rPr lang="en-US"/>
            <a:t>Extraction from source</a:t>
          </a:r>
        </a:p>
      </dgm:t>
    </dgm:pt>
    <dgm:pt modelId="{20F850C1-D24A-4118-96B8-B0D0F69E6BF3}" type="parTrans" cxnId="{5821D4C3-2243-41D6-80EE-789BB28E654D}">
      <dgm:prSet/>
      <dgm:spPr/>
      <dgm:t>
        <a:bodyPr/>
        <a:lstStyle/>
        <a:p>
          <a:endParaRPr lang="en-US"/>
        </a:p>
      </dgm:t>
    </dgm:pt>
    <dgm:pt modelId="{022D96CE-B40B-47A2-BA78-BD34E0BE5565}" type="sibTrans" cxnId="{5821D4C3-2243-41D6-80EE-789BB28E654D}">
      <dgm:prSet/>
      <dgm:spPr/>
      <dgm:t>
        <a:bodyPr/>
        <a:lstStyle/>
        <a:p>
          <a:endParaRPr lang="en-US"/>
        </a:p>
      </dgm:t>
    </dgm:pt>
    <dgm:pt modelId="{79C1D5CB-B816-4160-9953-0A76EDB1F54F}">
      <dgm:prSet/>
      <dgm:spPr/>
      <dgm:t>
        <a:bodyPr/>
        <a:lstStyle/>
        <a:p>
          <a:r>
            <a:rPr lang="en-US" dirty="0"/>
            <a:t>Dropped unnecessary columns</a:t>
          </a:r>
        </a:p>
      </dgm:t>
    </dgm:pt>
    <dgm:pt modelId="{8AA12F9B-80BE-47FE-A3B3-7517F5CB4B12}" type="parTrans" cxnId="{B7FF5D4E-2708-4D56-9F85-BFC63DB9EE0A}">
      <dgm:prSet/>
      <dgm:spPr/>
      <dgm:t>
        <a:bodyPr/>
        <a:lstStyle/>
        <a:p>
          <a:endParaRPr lang="en-US"/>
        </a:p>
      </dgm:t>
    </dgm:pt>
    <dgm:pt modelId="{65A08854-13B9-4127-8045-080917CB077C}" type="sibTrans" cxnId="{B7FF5D4E-2708-4D56-9F85-BFC63DB9EE0A}">
      <dgm:prSet/>
      <dgm:spPr/>
      <dgm:t>
        <a:bodyPr/>
        <a:lstStyle/>
        <a:p>
          <a:endParaRPr lang="en-US"/>
        </a:p>
      </dgm:t>
    </dgm:pt>
    <dgm:pt modelId="{D0F4384F-181C-45A4-9493-5C26BFA8531B}">
      <dgm:prSet/>
      <dgm:spPr/>
      <dgm:t>
        <a:bodyPr/>
        <a:lstStyle/>
        <a:p>
          <a:r>
            <a:rPr lang="en-US" dirty="0"/>
            <a:t>Renamed columns</a:t>
          </a:r>
        </a:p>
      </dgm:t>
    </dgm:pt>
    <dgm:pt modelId="{9D2A1193-1DB6-4DF7-96E6-103549B933B7}" type="parTrans" cxnId="{718A312C-F29A-4A00-814F-7E474E9E2449}">
      <dgm:prSet/>
      <dgm:spPr/>
      <dgm:t>
        <a:bodyPr/>
        <a:lstStyle/>
        <a:p>
          <a:endParaRPr lang="en-US"/>
        </a:p>
      </dgm:t>
    </dgm:pt>
    <dgm:pt modelId="{E51D5B1E-5819-49D1-8EC0-FE0FFD543640}" type="sibTrans" cxnId="{718A312C-F29A-4A00-814F-7E474E9E2449}">
      <dgm:prSet/>
      <dgm:spPr/>
      <dgm:t>
        <a:bodyPr/>
        <a:lstStyle/>
        <a:p>
          <a:endParaRPr lang="en-US"/>
        </a:p>
      </dgm:t>
    </dgm:pt>
    <dgm:pt modelId="{C2E0B128-BAAF-4CF4-83E6-471FEB3E5586}">
      <dgm:prSet/>
      <dgm:spPr/>
      <dgm:t>
        <a:bodyPr/>
        <a:lstStyle/>
        <a:p>
          <a:r>
            <a:rPr lang="en-US" dirty="0"/>
            <a:t>Subsets</a:t>
          </a:r>
        </a:p>
      </dgm:t>
    </dgm:pt>
    <dgm:pt modelId="{7B8BDAA0-025E-44B4-9918-F0B6015F8DC5}" type="parTrans" cxnId="{44B86848-C8C9-49C5-AB8B-27773072929F}">
      <dgm:prSet/>
      <dgm:spPr/>
      <dgm:t>
        <a:bodyPr/>
        <a:lstStyle/>
        <a:p>
          <a:endParaRPr lang="en-US"/>
        </a:p>
      </dgm:t>
    </dgm:pt>
    <dgm:pt modelId="{C3A331BB-8140-456C-A2B9-58E9264990E9}" type="sibTrans" cxnId="{44B86848-C8C9-49C5-AB8B-27773072929F}">
      <dgm:prSet/>
      <dgm:spPr/>
      <dgm:t>
        <a:bodyPr/>
        <a:lstStyle/>
        <a:p>
          <a:endParaRPr lang="en-US"/>
        </a:p>
      </dgm:t>
    </dgm:pt>
    <dgm:pt modelId="{189E63BE-E9DC-4200-B208-1F0E51B13D3C}">
      <dgm:prSet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Minimal missing values*</a:t>
          </a:r>
        </a:p>
      </dgm:t>
    </dgm:pt>
    <dgm:pt modelId="{999F5DFC-3D60-4A0C-BA56-3EF77F388DBE}" type="parTrans" cxnId="{CDE9A39A-BE20-488B-9950-E77889E9226F}">
      <dgm:prSet/>
      <dgm:spPr/>
      <dgm:t>
        <a:bodyPr/>
        <a:lstStyle/>
        <a:p>
          <a:endParaRPr lang="en-US"/>
        </a:p>
      </dgm:t>
    </dgm:pt>
    <dgm:pt modelId="{7C6C7CF2-7441-4393-B061-0C4BDBD09A00}" type="sibTrans" cxnId="{CDE9A39A-BE20-488B-9950-E77889E9226F}">
      <dgm:prSet/>
      <dgm:spPr/>
      <dgm:t>
        <a:bodyPr/>
        <a:lstStyle/>
        <a:p>
          <a:endParaRPr lang="en-US"/>
        </a:p>
      </dgm:t>
    </dgm:pt>
    <dgm:pt modelId="{437C564F-1E0C-4E9D-993F-2B36EE8DC984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Checked datatypes</a:t>
          </a:r>
          <a:endParaRPr lang="en-US" dirty="0"/>
        </a:p>
      </dgm:t>
    </dgm:pt>
    <dgm:pt modelId="{E75FAC01-1498-435D-B409-E022DA7DD411}" type="parTrans" cxnId="{1C82FAF5-47E9-45CF-869E-6C7699962392}">
      <dgm:prSet/>
      <dgm:spPr/>
      <dgm:t>
        <a:bodyPr/>
        <a:lstStyle/>
        <a:p>
          <a:endParaRPr lang="en-US"/>
        </a:p>
      </dgm:t>
    </dgm:pt>
    <dgm:pt modelId="{FA35CEFE-709B-4DB5-AA00-010B3C0733E1}" type="sibTrans" cxnId="{1C82FAF5-47E9-45CF-869E-6C7699962392}">
      <dgm:prSet/>
      <dgm:spPr/>
      <dgm:t>
        <a:bodyPr/>
        <a:lstStyle/>
        <a:p>
          <a:endParaRPr lang="en-US"/>
        </a:p>
      </dgm:t>
    </dgm:pt>
    <dgm:pt modelId="{BA4124C8-D97F-49E7-B5E3-F524A358653E}" type="pres">
      <dgm:prSet presAssocID="{60E6EF05-FFCA-4E6D-86D2-1F51F59652D7}" presName="linear" presStyleCnt="0">
        <dgm:presLayoutVars>
          <dgm:animLvl val="lvl"/>
          <dgm:resizeHandles val="exact"/>
        </dgm:presLayoutVars>
      </dgm:prSet>
      <dgm:spPr/>
    </dgm:pt>
    <dgm:pt modelId="{068400A3-B114-4C2B-A24A-9ECD76D59F11}" type="pres">
      <dgm:prSet presAssocID="{105DCF35-8F4F-43F6-97F8-CCB18D816CC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9D21E72-8041-4C11-9008-6E0BEE51DDA0}" type="pres">
      <dgm:prSet presAssocID="{022D96CE-B40B-47A2-BA78-BD34E0BE5565}" presName="spacer" presStyleCnt="0"/>
      <dgm:spPr/>
    </dgm:pt>
    <dgm:pt modelId="{050164A1-A527-40E4-AFF4-BB28891C01D5}" type="pres">
      <dgm:prSet presAssocID="{79C1D5CB-B816-4160-9953-0A76EDB1F54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9A6CF78-2E16-493A-9C5F-80C9070DBB84}" type="pres">
      <dgm:prSet presAssocID="{65A08854-13B9-4127-8045-080917CB077C}" presName="spacer" presStyleCnt="0"/>
      <dgm:spPr/>
    </dgm:pt>
    <dgm:pt modelId="{7DDB0693-B68C-4055-8B9F-B630EC851226}" type="pres">
      <dgm:prSet presAssocID="{D0F4384F-181C-45A4-9493-5C26BFA853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5B3B58-B5DD-46C7-963A-317CBEBF3649}" type="pres">
      <dgm:prSet presAssocID="{E51D5B1E-5819-49D1-8EC0-FE0FFD543640}" presName="spacer" presStyleCnt="0"/>
      <dgm:spPr/>
    </dgm:pt>
    <dgm:pt modelId="{8D9E42D0-C96A-42EE-8E2B-82FBE4510C8A}" type="pres">
      <dgm:prSet presAssocID="{437C564F-1E0C-4E9D-993F-2B36EE8DC98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ABD41C-B402-426C-86DE-50EBC0A0F5BD}" type="pres">
      <dgm:prSet presAssocID="{FA35CEFE-709B-4DB5-AA00-010B3C0733E1}" presName="spacer" presStyleCnt="0"/>
      <dgm:spPr/>
    </dgm:pt>
    <dgm:pt modelId="{2DD0D432-F574-44F2-8BAB-61D5A302805D}" type="pres">
      <dgm:prSet presAssocID="{189E63BE-E9DC-4200-B208-1F0E51B13D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A22F766-94A8-E245-A175-C8C19B619E29}" type="pres">
      <dgm:prSet presAssocID="{7C6C7CF2-7441-4393-B061-0C4BDBD09A00}" presName="spacer" presStyleCnt="0"/>
      <dgm:spPr/>
    </dgm:pt>
    <dgm:pt modelId="{724DA548-C5CB-1C45-8D89-AFBA526A5334}" type="pres">
      <dgm:prSet presAssocID="{C2E0B128-BAAF-4CF4-83E6-471FEB3E558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3A9FA0C-182E-4312-8AEB-6AFF924C0874}" type="presOf" srcId="{60E6EF05-FFCA-4E6D-86D2-1F51F59652D7}" destId="{BA4124C8-D97F-49E7-B5E3-F524A358653E}" srcOrd="0" destOrd="0" presId="urn:microsoft.com/office/officeart/2005/8/layout/vList2"/>
    <dgm:cxn modelId="{02D12A0F-DDEE-40E7-87B4-181404E0FFFB}" type="presOf" srcId="{105DCF35-8F4F-43F6-97F8-CCB18D816CC9}" destId="{068400A3-B114-4C2B-A24A-9ECD76D59F11}" srcOrd="0" destOrd="0" presId="urn:microsoft.com/office/officeart/2005/8/layout/vList2"/>
    <dgm:cxn modelId="{718A312C-F29A-4A00-814F-7E474E9E2449}" srcId="{60E6EF05-FFCA-4E6D-86D2-1F51F59652D7}" destId="{D0F4384F-181C-45A4-9493-5C26BFA8531B}" srcOrd="2" destOrd="0" parTransId="{9D2A1193-1DB6-4DF7-96E6-103549B933B7}" sibTransId="{E51D5B1E-5819-49D1-8EC0-FE0FFD543640}"/>
    <dgm:cxn modelId="{30ED302F-FD4A-4220-9A5B-3D10FDAEFBDA}" type="presOf" srcId="{D0F4384F-181C-45A4-9493-5C26BFA8531B}" destId="{7DDB0693-B68C-4055-8B9F-B630EC851226}" srcOrd="0" destOrd="0" presId="urn:microsoft.com/office/officeart/2005/8/layout/vList2"/>
    <dgm:cxn modelId="{9E62F664-F416-0A42-9F97-CCD2EA6ECE2C}" type="presOf" srcId="{C2E0B128-BAAF-4CF4-83E6-471FEB3E5586}" destId="{724DA548-C5CB-1C45-8D89-AFBA526A5334}" srcOrd="0" destOrd="0" presId="urn:microsoft.com/office/officeart/2005/8/layout/vList2"/>
    <dgm:cxn modelId="{44B86848-C8C9-49C5-AB8B-27773072929F}" srcId="{60E6EF05-FFCA-4E6D-86D2-1F51F59652D7}" destId="{C2E0B128-BAAF-4CF4-83E6-471FEB3E5586}" srcOrd="5" destOrd="0" parTransId="{7B8BDAA0-025E-44B4-9918-F0B6015F8DC5}" sibTransId="{C3A331BB-8140-456C-A2B9-58E9264990E9}"/>
    <dgm:cxn modelId="{B7FF5D4E-2708-4D56-9F85-BFC63DB9EE0A}" srcId="{60E6EF05-FFCA-4E6D-86D2-1F51F59652D7}" destId="{79C1D5CB-B816-4160-9953-0A76EDB1F54F}" srcOrd="1" destOrd="0" parTransId="{8AA12F9B-80BE-47FE-A3B3-7517F5CB4B12}" sibTransId="{65A08854-13B9-4127-8045-080917CB077C}"/>
    <dgm:cxn modelId="{2606FE6F-E96E-41D2-974D-080913917A49}" type="presOf" srcId="{437C564F-1E0C-4E9D-993F-2B36EE8DC984}" destId="{8D9E42D0-C96A-42EE-8E2B-82FBE4510C8A}" srcOrd="0" destOrd="0" presId="urn:microsoft.com/office/officeart/2005/8/layout/vList2"/>
    <dgm:cxn modelId="{9207B896-2EA1-49A2-B032-F37DA36FC02A}" type="presOf" srcId="{79C1D5CB-B816-4160-9953-0A76EDB1F54F}" destId="{050164A1-A527-40E4-AFF4-BB28891C01D5}" srcOrd="0" destOrd="0" presId="urn:microsoft.com/office/officeart/2005/8/layout/vList2"/>
    <dgm:cxn modelId="{CDE9A39A-BE20-488B-9950-E77889E9226F}" srcId="{60E6EF05-FFCA-4E6D-86D2-1F51F59652D7}" destId="{189E63BE-E9DC-4200-B208-1F0E51B13D3C}" srcOrd="4" destOrd="0" parTransId="{999F5DFC-3D60-4A0C-BA56-3EF77F388DBE}" sibTransId="{7C6C7CF2-7441-4393-B061-0C4BDBD09A00}"/>
    <dgm:cxn modelId="{5821D4C3-2243-41D6-80EE-789BB28E654D}" srcId="{60E6EF05-FFCA-4E6D-86D2-1F51F59652D7}" destId="{105DCF35-8F4F-43F6-97F8-CCB18D816CC9}" srcOrd="0" destOrd="0" parTransId="{20F850C1-D24A-4118-96B8-B0D0F69E6BF3}" sibTransId="{022D96CE-B40B-47A2-BA78-BD34E0BE5565}"/>
    <dgm:cxn modelId="{1DD08ACE-2F25-49B3-9A08-B57C62CD9D29}" type="presOf" srcId="{189E63BE-E9DC-4200-B208-1F0E51B13D3C}" destId="{2DD0D432-F574-44F2-8BAB-61D5A302805D}" srcOrd="0" destOrd="0" presId="urn:microsoft.com/office/officeart/2005/8/layout/vList2"/>
    <dgm:cxn modelId="{1C82FAF5-47E9-45CF-869E-6C7699962392}" srcId="{60E6EF05-FFCA-4E6D-86D2-1F51F59652D7}" destId="{437C564F-1E0C-4E9D-993F-2B36EE8DC984}" srcOrd="3" destOrd="0" parTransId="{E75FAC01-1498-435D-B409-E022DA7DD411}" sibTransId="{FA35CEFE-709B-4DB5-AA00-010B3C0733E1}"/>
    <dgm:cxn modelId="{462813FD-0CA0-4DEF-85FE-96FCCB955B60}" type="presParOf" srcId="{BA4124C8-D97F-49E7-B5E3-F524A358653E}" destId="{068400A3-B114-4C2B-A24A-9ECD76D59F11}" srcOrd="0" destOrd="0" presId="urn:microsoft.com/office/officeart/2005/8/layout/vList2"/>
    <dgm:cxn modelId="{223CF87C-AA2B-4FDA-8318-37F64DB88C56}" type="presParOf" srcId="{BA4124C8-D97F-49E7-B5E3-F524A358653E}" destId="{99D21E72-8041-4C11-9008-6E0BEE51DDA0}" srcOrd="1" destOrd="0" presId="urn:microsoft.com/office/officeart/2005/8/layout/vList2"/>
    <dgm:cxn modelId="{582063B9-3159-4147-A8C3-FE5A674619F4}" type="presParOf" srcId="{BA4124C8-D97F-49E7-B5E3-F524A358653E}" destId="{050164A1-A527-40E4-AFF4-BB28891C01D5}" srcOrd="2" destOrd="0" presId="urn:microsoft.com/office/officeart/2005/8/layout/vList2"/>
    <dgm:cxn modelId="{16C8D5B2-02C7-4EFA-BA46-FEB3FF0226AF}" type="presParOf" srcId="{BA4124C8-D97F-49E7-B5E3-F524A358653E}" destId="{39A6CF78-2E16-493A-9C5F-80C9070DBB84}" srcOrd="3" destOrd="0" presId="urn:microsoft.com/office/officeart/2005/8/layout/vList2"/>
    <dgm:cxn modelId="{9938E79B-217D-4B6E-A054-43580E2562DF}" type="presParOf" srcId="{BA4124C8-D97F-49E7-B5E3-F524A358653E}" destId="{7DDB0693-B68C-4055-8B9F-B630EC851226}" srcOrd="4" destOrd="0" presId="urn:microsoft.com/office/officeart/2005/8/layout/vList2"/>
    <dgm:cxn modelId="{9C479E96-B888-4853-A958-C6013C62DCEF}" type="presParOf" srcId="{BA4124C8-D97F-49E7-B5E3-F524A358653E}" destId="{905B3B58-B5DD-46C7-963A-317CBEBF3649}" srcOrd="5" destOrd="0" presId="urn:microsoft.com/office/officeart/2005/8/layout/vList2"/>
    <dgm:cxn modelId="{46DFEA70-FB76-462E-BC96-7F0B0B35B43C}" type="presParOf" srcId="{BA4124C8-D97F-49E7-B5E3-F524A358653E}" destId="{8D9E42D0-C96A-42EE-8E2B-82FBE4510C8A}" srcOrd="6" destOrd="0" presId="urn:microsoft.com/office/officeart/2005/8/layout/vList2"/>
    <dgm:cxn modelId="{E40EE335-32E1-4A3C-BA77-80707E1016CA}" type="presParOf" srcId="{BA4124C8-D97F-49E7-B5E3-F524A358653E}" destId="{96ABD41C-B402-426C-86DE-50EBC0A0F5BD}" srcOrd="7" destOrd="0" presId="urn:microsoft.com/office/officeart/2005/8/layout/vList2"/>
    <dgm:cxn modelId="{971154BB-6505-4FA6-BD72-D5B3C06D19A5}" type="presParOf" srcId="{BA4124C8-D97F-49E7-B5E3-F524A358653E}" destId="{2DD0D432-F574-44F2-8BAB-61D5A302805D}" srcOrd="8" destOrd="0" presId="urn:microsoft.com/office/officeart/2005/8/layout/vList2"/>
    <dgm:cxn modelId="{71BFC912-756D-6A47-8E21-AF0406B7CB09}" type="presParOf" srcId="{BA4124C8-D97F-49E7-B5E3-F524A358653E}" destId="{0A22F766-94A8-E245-A175-C8C19B619E29}" srcOrd="9" destOrd="0" presId="urn:microsoft.com/office/officeart/2005/8/layout/vList2"/>
    <dgm:cxn modelId="{3D48EB81-9031-494B-9C97-6B1700422853}" type="presParOf" srcId="{BA4124C8-D97F-49E7-B5E3-F524A358653E}" destId="{724DA548-C5CB-1C45-8D89-AFBA526A533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5A096C-7A6A-42EE-8D65-4F16B92F8E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C7FC86-4577-4149-853A-842D58835B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temperatures showing a positive trend supportive of global warming patterns? </a:t>
          </a:r>
        </a:p>
      </dgm:t>
    </dgm:pt>
    <dgm:pt modelId="{34D074D5-9921-4443-AC36-3BBB185B8723}" type="parTrans" cxnId="{00562B8A-5DA3-4788-AF37-BC4B508BEAC8}">
      <dgm:prSet/>
      <dgm:spPr/>
      <dgm:t>
        <a:bodyPr/>
        <a:lstStyle/>
        <a:p>
          <a:endParaRPr lang="en-US"/>
        </a:p>
      </dgm:t>
    </dgm:pt>
    <dgm:pt modelId="{342FBE19-6067-4172-99C9-8B12F179214A}" type="sibTrans" cxnId="{00562B8A-5DA3-4788-AF37-BC4B508BEAC8}">
      <dgm:prSet/>
      <dgm:spPr/>
      <dgm:t>
        <a:bodyPr/>
        <a:lstStyle/>
        <a:p>
          <a:endParaRPr lang="en-US"/>
        </a:p>
      </dgm:t>
    </dgm:pt>
    <dgm:pt modelId="{CC123385-F026-4D36-A9AE-C5C68A40223D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Yes, temperatures show a positive trend over time within the data sources.</a:t>
          </a:r>
        </a:p>
      </dgm:t>
    </dgm:pt>
    <dgm:pt modelId="{986C84AC-DA84-46C3-A159-D37660FF05B0}" type="parTrans" cxnId="{72A638BA-EE62-4491-8C97-C9721A010553}">
      <dgm:prSet/>
      <dgm:spPr/>
      <dgm:t>
        <a:bodyPr/>
        <a:lstStyle/>
        <a:p>
          <a:endParaRPr lang="en-US"/>
        </a:p>
      </dgm:t>
    </dgm:pt>
    <dgm:pt modelId="{7027CD37-26FD-4647-838C-E2272373EE2D}" type="sibTrans" cxnId="{72A638BA-EE62-4491-8C97-C9721A010553}">
      <dgm:prSet/>
      <dgm:spPr/>
      <dgm:t>
        <a:bodyPr/>
        <a:lstStyle/>
        <a:p>
          <a:endParaRPr lang="en-US"/>
        </a:p>
      </dgm:t>
    </dgm:pt>
    <dgm:pt modelId="{73D60C79-B554-44B6-8A65-C6F48F1B4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crop yields decreasing or increasing over time?</a:t>
          </a:r>
        </a:p>
      </dgm:t>
    </dgm:pt>
    <dgm:pt modelId="{98983BEA-28B7-4DA7-BD25-D91EEEBEDBC8}" type="parTrans" cxnId="{7ABC128A-7D2C-4201-B8A0-1E6C4BA2198A}">
      <dgm:prSet/>
      <dgm:spPr/>
      <dgm:t>
        <a:bodyPr/>
        <a:lstStyle/>
        <a:p>
          <a:endParaRPr lang="en-US"/>
        </a:p>
      </dgm:t>
    </dgm:pt>
    <dgm:pt modelId="{E266537A-9FEC-4E17-8076-F170D892B2FF}" type="sibTrans" cxnId="{7ABC128A-7D2C-4201-B8A0-1E6C4BA2198A}">
      <dgm:prSet/>
      <dgm:spPr/>
      <dgm:t>
        <a:bodyPr/>
        <a:lstStyle/>
        <a:p>
          <a:endParaRPr lang="en-US"/>
        </a:p>
      </dgm:t>
    </dgm:pt>
    <dgm:pt modelId="{FA1C6583-387B-4B5F-99FD-E7426CB9D15F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Crop yields are increasing both in the area harvested AND, in the amount harvested per area unit.  </a:t>
          </a:r>
        </a:p>
      </dgm:t>
    </dgm:pt>
    <dgm:pt modelId="{3656CD4B-13AA-418B-92EE-0738F14B6822}" type="parTrans" cxnId="{ECEF2087-7C21-4AFE-8034-4670E5151114}">
      <dgm:prSet/>
      <dgm:spPr/>
      <dgm:t>
        <a:bodyPr/>
        <a:lstStyle/>
        <a:p>
          <a:endParaRPr lang="en-US"/>
        </a:p>
      </dgm:t>
    </dgm:pt>
    <dgm:pt modelId="{A57DFC38-0962-4EEB-99FE-5B3A88FB3A57}" type="sibTrans" cxnId="{ECEF2087-7C21-4AFE-8034-4670E5151114}">
      <dgm:prSet/>
      <dgm:spPr/>
      <dgm:t>
        <a:bodyPr/>
        <a:lstStyle/>
        <a:p>
          <a:endParaRPr lang="en-US"/>
        </a:p>
      </dgm:t>
    </dgm:pt>
    <dgm:pt modelId="{2F8436DD-F0FA-4ADC-8BD0-CAEA33CEB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there signs that increased costs (i.e., water, fertilizers, pesticides, transportation) have cut into profit margins over time?</a:t>
          </a:r>
        </a:p>
      </dgm:t>
    </dgm:pt>
    <dgm:pt modelId="{F753496A-4C72-4DD6-A197-BC3F6CF3469A}" type="parTrans" cxnId="{1C15C9BA-106F-4CF2-AFA9-82E7B759BFC8}">
      <dgm:prSet/>
      <dgm:spPr/>
      <dgm:t>
        <a:bodyPr/>
        <a:lstStyle/>
        <a:p>
          <a:endParaRPr lang="en-US"/>
        </a:p>
      </dgm:t>
    </dgm:pt>
    <dgm:pt modelId="{A04D1DDF-BCB5-4DF0-8EF2-E7F8C56C67EB}" type="sibTrans" cxnId="{1C15C9BA-106F-4CF2-AFA9-82E7B759BFC8}">
      <dgm:prSet/>
      <dgm:spPr/>
      <dgm:t>
        <a:bodyPr/>
        <a:lstStyle/>
        <a:p>
          <a:endParaRPr lang="en-US"/>
        </a:p>
      </dgm:t>
    </dgm:pt>
    <dgm:pt modelId="{30E734FC-D1AD-43C6-9200-52758172E657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Increasing value in exports, but also recent decreases in amount producer gets when selling suggesting lower profit margins.</a:t>
          </a:r>
        </a:p>
      </dgm:t>
    </dgm:pt>
    <dgm:pt modelId="{4A542C4F-4AB0-466E-9F1A-1EE2F2589307}" type="parTrans" cxnId="{3B2F7D70-1A67-4D85-A5E2-492B7CD63782}">
      <dgm:prSet/>
      <dgm:spPr/>
      <dgm:t>
        <a:bodyPr/>
        <a:lstStyle/>
        <a:p>
          <a:endParaRPr lang="en-US"/>
        </a:p>
      </dgm:t>
    </dgm:pt>
    <dgm:pt modelId="{9BA4D008-DD5E-417D-8B00-4FD81ABDB44E}" type="sibTrans" cxnId="{3B2F7D70-1A67-4D85-A5E2-492B7CD63782}">
      <dgm:prSet/>
      <dgm:spPr/>
      <dgm:t>
        <a:bodyPr/>
        <a:lstStyle/>
        <a:p>
          <a:endParaRPr lang="en-US"/>
        </a:p>
      </dgm:t>
    </dgm:pt>
    <dgm:pt modelId="{FF56120C-3387-4411-988F-24D2C17F1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I am a farmer, is it still worth planting almonds next year?</a:t>
          </a:r>
        </a:p>
      </dgm:t>
    </dgm:pt>
    <dgm:pt modelId="{B36D1C5B-E7E2-435E-B23D-C55D1C7CAFB9}" type="parTrans" cxnId="{E30E6CED-A95B-42E4-932D-278FC7371FB9}">
      <dgm:prSet/>
      <dgm:spPr/>
      <dgm:t>
        <a:bodyPr/>
        <a:lstStyle/>
        <a:p>
          <a:endParaRPr lang="en-US"/>
        </a:p>
      </dgm:t>
    </dgm:pt>
    <dgm:pt modelId="{4DCF89D4-520F-4605-9977-302EF5E6A6F4}" type="sibTrans" cxnId="{E30E6CED-A95B-42E4-932D-278FC7371FB9}">
      <dgm:prSet/>
      <dgm:spPr/>
      <dgm:t>
        <a:bodyPr/>
        <a:lstStyle/>
        <a:p>
          <a:endParaRPr lang="en-US"/>
        </a:p>
      </dgm:t>
    </dgm:pt>
    <dgm:pt modelId="{462774C6-6D54-4571-93C3-D0F88AF77D43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Model suggests roughly same crop yield as past couple years, but cost increases may make it less feasible to turn a </a:t>
          </a:r>
          <a:r>
            <a:rPr lang="en-US" sz="1400" dirty="0">
              <a:latin typeface="Calibri Light" panose="020F0302020204030204"/>
            </a:rPr>
            <a:t>profit</a:t>
          </a:r>
          <a:r>
            <a:rPr lang="en-US" sz="1400" dirty="0"/>
            <a:t>.</a:t>
          </a:r>
        </a:p>
      </dgm:t>
    </dgm:pt>
    <dgm:pt modelId="{3BECBDFF-DF64-4EB9-BDAF-3A781B0CF889}" type="parTrans" cxnId="{D2B6922A-C12A-451F-9AB0-F7DA806639A8}">
      <dgm:prSet/>
      <dgm:spPr/>
      <dgm:t>
        <a:bodyPr/>
        <a:lstStyle/>
        <a:p>
          <a:endParaRPr lang="en-US"/>
        </a:p>
      </dgm:t>
    </dgm:pt>
    <dgm:pt modelId="{3EA6D218-892F-4A2F-9894-0FF1DA7BAA54}" type="sibTrans" cxnId="{D2B6922A-C12A-451F-9AB0-F7DA806639A8}">
      <dgm:prSet/>
      <dgm:spPr/>
      <dgm:t>
        <a:bodyPr/>
        <a:lstStyle/>
        <a:p>
          <a:endParaRPr lang="en-US"/>
        </a:p>
      </dgm:t>
    </dgm:pt>
    <dgm:pt modelId="{8ED67C74-DE35-47D2-BEEC-CF2A1E114098}" type="pres">
      <dgm:prSet presAssocID="{745A096C-7A6A-42EE-8D65-4F16B92F8E3E}" presName="root" presStyleCnt="0">
        <dgm:presLayoutVars>
          <dgm:dir/>
          <dgm:resizeHandles val="exact"/>
        </dgm:presLayoutVars>
      </dgm:prSet>
      <dgm:spPr/>
    </dgm:pt>
    <dgm:pt modelId="{94AAC20E-C619-4426-8980-2791E325614E}" type="pres">
      <dgm:prSet presAssocID="{93C7FC86-4577-4149-853A-842D58835BD4}" presName="compNode" presStyleCnt="0"/>
      <dgm:spPr/>
    </dgm:pt>
    <dgm:pt modelId="{24D2A44D-B613-40CB-BE9E-F42360C75BA9}" type="pres">
      <dgm:prSet presAssocID="{93C7FC86-4577-4149-853A-842D58835BD4}" presName="bgRect" presStyleLbl="bgShp" presStyleIdx="0" presStyleCnt="4"/>
      <dgm:spPr>
        <a:solidFill>
          <a:schemeClr val="accent4">
            <a:lumMod val="40000"/>
            <a:lumOff val="60000"/>
          </a:schemeClr>
        </a:solidFill>
      </dgm:spPr>
    </dgm:pt>
    <dgm:pt modelId="{BD2C80F6-70FD-4813-BB67-AE013C3F0C5E}" type="pres">
      <dgm:prSet presAssocID="{93C7FC86-4577-4149-853A-842D58835B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5E430BA7-DE3D-4436-8C26-C31DCC08C5ED}" type="pres">
      <dgm:prSet presAssocID="{93C7FC86-4577-4149-853A-842D58835BD4}" presName="spaceRect" presStyleCnt="0"/>
      <dgm:spPr/>
    </dgm:pt>
    <dgm:pt modelId="{45FACB50-3150-4011-88A2-141EB7EBDB85}" type="pres">
      <dgm:prSet presAssocID="{93C7FC86-4577-4149-853A-842D58835BD4}" presName="parTx" presStyleLbl="revTx" presStyleIdx="0" presStyleCnt="8">
        <dgm:presLayoutVars>
          <dgm:chMax val="0"/>
          <dgm:chPref val="0"/>
        </dgm:presLayoutVars>
      </dgm:prSet>
      <dgm:spPr/>
    </dgm:pt>
    <dgm:pt modelId="{BA2DB7D6-6C20-41C0-84F8-C9FDDD8E9129}" type="pres">
      <dgm:prSet presAssocID="{93C7FC86-4577-4149-853A-842D58835BD4}" presName="desTx" presStyleLbl="revTx" presStyleIdx="1" presStyleCnt="8">
        <dgm:presLayoutVars/>
      </dgm:prSet>
      <dgm:spPr/>
    </dgm:pt>
    <dgm:pt modelId="{CE5A1ED3-3EF2-41AB-98AB-584DCBD0C808}" type="pres">
      <dgm:prSet presAssocID="{342FBE19-6067-4172-99C9-8B12F179214A}" presName="sibTrans" presStyleCnt="0"/>
      <dgm:spPr/>
    </dgm:pt>
    <dgm:pt modelId="{6C6AFE34-BF69-4E19-BAF2-6F92D8BE2451}" type="pres">
      <dgm:prSet presAssocID="{73D60C79-B554-44B6-8A65-C6F48F1B468A}" presName="compNode" presStyleCnt="0"/>
      <dgm:spPr/>
    </dgm:pt>
    <dgm:pt modelId="{46A958BB-A07F-4CD1-BE2F-DE17BD9057D3}" type="pres">
      <dgm:prSet presAssocID="{73D60C79-B554-44B6-8A65-C6F48F1B468A}" presName="bgRect" presStyleLbl="bgShp" presStyleIdx="1" presStyleCnt="4"/>
      <dgm:spPr>
        <a:solidFill>
          <a:schemeClr val="accent4">
            <a:lumMod val="40000"/>
            <a:lumOff val="60000"/>
          </a:schemeClr>
        </a:solidFill>
      </dgm:spPr>
    </dgm:pt>
    <dgm:pt modelId="{9654A422-BB67-484F-A781-D2A193C91703}" type="pres">
      <dgm:prSet presAssocID="{73D60C79-B554-44B6-8A65-C6F48F1B46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1BECACF7-4D00-4741-8E86-1EA619D6EADD}" type="pres">
      <dgm:prSet presAssocID="{73D60C79-B554-44B6-8A65-C6F48F1B468A}" presName="spaceRect" presStyleCnt="0"/>
      <dgm:spPr/>
    </dgm:pt>
    <dgm:pt modelId="{17CCD2CE-4A36-4AC6-9FE9-442E172E84BC}" type="pres">
      <dgm:prSet presAssocID="{73D60C79-B554-44B6-8A65-C6F48F1B468A}" presName="parTx" presStyleLbl="revTx" presStyleIdx="2" presStyleCnt="8">
        <dgm:presLayoutVars>
          <dgm:chMax val="0"/>
          <dgm:chPref val="0"/>
        </dgm:presLayoutVars>
      </dgm:prSet>
      <dgm:spPr/>
    </dgm:pt>
    <dgm:pt modelId="{54E847EF-6882-48CA-BD4D-70A07C3386DC}" type="pres">
      <dgm:prSet presAssocID="{73D60C79-B554-44B6-8A65-C6F48F1B468A}" presName="desTx" presStyleLbl="revTx" presStyleIdx="3" presStyleCnt="8">
        <dgm:presLayoutVars/>
      </dgm:prSet>
      <dgm:spPr/>
    </dgm:pt>
    <dgm:pt modelId="{670002C8-D121-4ADE-861B-F2D4C92B20D5}" type="pres">
      <dgm:prSet presAssocID="{E266537A-9FEC-4E17-8076-F170D892B2FF}" presName="sibTrans" presStyleCnt="0"/>
      <dgm:spPr/>
    </dgm:pt>
    <dgm:pt modelId="{10817189-EB65-4C4F-9CC1-2F4836110975}" type="pres">
      <dgm:prSet presAssocID="{2F8436DD-F0FA-4ADC-8BD0-CAEA33CEB6C1}" presName="compNode" presStyleCnt="0"/>
      <dgm:spPr/>
    </dgm:pt>
    <dgm:pt modelId="{B359F7C2-E1B4-492C-8D12-E68C36F7744A}" type="pres">
      <dgm:prSet presAssocID="{2F8436DD-F0FA-4ADC-8BD0-CAEA33CEB6C1}" presName="bgRect" presStyleLbl="bgShp" presStyleIdx="2" presStyleCnt="4"/>
      <dgm:spPr>
        <a:solidFill>
          <a:schemeClr val="accent4">
            <a:lumMod val="40000"/>
            <a:lumOff val="60000"/>
          </a:schemeClr>
        </a:solidFill>
      </dgm:spPr>
    </dgm:pt>
    <dgm:pt modelId="{6E91ADA7-0CFA-4B71-9B31-ADFA494A3C9F}" type="pres">
      <dgm:prSet presAssocID="{2F8436DD-F0FA-4ADC-8BD0-CAEA33CEB6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6347C8A0-8815-489A-A8BF-98868BFDF628}" type="pres">
      <dgm:prSet presAssocID="{2F8436DD-F0FA-4ADC-8BD0-CAEA33CEB6C1}" presName="spaceRect" presStyleCnt="0"/>
      <dgm:spPr/>
    </dgm:pt>
    <dgm:pt modelId="{FE3D13EA-E0C9-4BB4-958D-D71B4C9E4634}" type="pres">
      <dgm:prSet presAssocID="{2F8436DD-F0FA-4ADC-8BD0-CAEA33CEB6C1}" presName="parTx" presStyleLbl="revTx" presStyleIdx="4" presStyleCnt="8">
        <dgm:presLayoutVars>
          <dgm:chMax val="0"/>
          <dgm:chPref val="0"/>
        </dgm:presLayoutVars>
      </dgm:prSet>
      <dgm:spPr/>
    </dgm:pt>
    <dgm:pt modelId="{FC4289C0-8097-4F49-B784-3909BE785E04}" type="pres">
      <dgm:prSet presAssocID="{2F8436DD-F0FA-4ADC-8BD0-CAEA33CEB6C1}" presName="desTx" presStyleLbl="revTx" presStyleIdx="5" presStyleCnt="8">
        <dgm:presLayoutVars/>
      </dgm:prSet>
      <dgm:spPr/>
    </dgm:pt>
    <dgm:pt modelId="{DE3EB11B-7EB5-4B8E-85A5-05D05C6207C5}" type="pres">
      <dgm:prSet presAssocID="{A04D1DDF-BCB5-4DF0-8EF2-E7F8C56C67EB}" presName="sibTrans" presStyleCnt="0"/>
      <dgm:spPr/>
    </dgm:pt>
    <dgm:pt modelId="{0AF20D59-CACC-4F96-8E15-C1C94C2F9129}" type="pres">
      <dgm:prSet presAssocID="{FF56120C-3387-4411-988F-24D2C17F11DC}" presName="compNode" presStyleCnt="0"/>
      <dgm:spPr/>
    </dgm:pt>
    <dgm:pt modelId="{02FF467E-1ABA-4576-9B1A-49600D0CDDBB}" type="pres">
      <dgm:prSet presAssocID="{FF56120C-3387-4411-988F-24D2C17F11DC}" presName="bgRect" presStyleLbl="bgShp" presStyleIdx="3" presStyleCnt="4"/>
      <dgm:spPr>
        <a:solidFill>
          <a:schemeClr val="accent4">
            <a:lumMod val="40000"/>
            <a:lumOff val="60000"/>
          </a:schemeClr>
        </a:solidFill>
      </dgm:spPr>
    </dgm:pt>
    <dgm:pt modelId="{296FB91E-DDAE-4674-9618-E53EC14632F8}" type="pres">
      <dgm:prSet presAssocID="{FF56120C-3387-4411-988F-24D2C17F11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DA33E280-3502-4C80-971A-362265B49874}" type="pres">
      <dgm:prSet presAssocID="{FF56120C-3387-4411-988F-24D2C17F11DC}" presName="spaceRect" presStyleCnt="0"/>
      <dgm:spPr/>
    </dgm:pt>
    <dgm:pt modelId="{53E42E2E-1F74-4E9F-86B2-2B0FEAC440F2}" type="pres">
      <dgm:prSet presAssocID="{FF56120C-3387-4411-988F-24D2C17F11DC}" presName="parTx" presStyleLbl="revTx" presStyleIdx="6" presStyleCnt="8">
        <dgm:presLayoutVars>
          <dgm:chMax val="0"/>
          <dgm:chPref val="0"/>
        </dgm:presLayoutVars>
      </dgm:prSet>
      <dgm:spPr/>
    </dgm:pt>
    <dgm:pt modelId="{FB4B1DB2-A253-4A3C-9818-CCA3F919B51C}" type="pres">
      <dgm:prSet presAssocID="{FF56120C-3387-4411-988F-24D2C17F11DC}" presName="desTx" presStyleLbl="revTx" presStyleIdx="7" presStyleCnt="8">
        <dgm:presLayoutVars/>
      </dgm:prSet>
      <dgm:spPr/>
    </dgm:pt>
  </dgm:ptLst>
  <dgm:cxnLst>
    <dgm:cxn modelId="{389FF600-1720-4300-B0BD-49A08F3C590B}" type="presOf" srcId="{2F8436DD-F0FA-4ADC-8BD0-CAEA33CEB6C1}" destId="{FE3D13EA-E0C9-4BB4-958D-D71B4C9E4634}" srcOrd="0" destOrd="0" presId="urn:microsoft.com/office/officeart/2018/2/layout/IconVerticalSolidList"/>
    <dgm:cxn modelId="{94EA0802-D92D-47B8-A7C2-2E17E5F27F21}" type="presOf" srcId="{73D60C79-B554-44B6-8A65-C6F48F1B468A}" destId="{17CCD2CE-4A36-4AC6-9FE9-442E172E84BC}" srcOrd="0" destOrd="0" presId="urn:microsoft.com/office/officeart/2018/2/layout/IconVerticalSolidList"/>
    <dgm:cxn modelId="{D5147208-A672-4F9E-B318-7FFACC3C38F7}" type="presOf" srcId="{745A096C-7A6A-42EE-8D65-4F16B92F8E3E}" destId="{8ED67C74-DE35-47D2-BEEC-CF2A1E114098}" srcOrd="0" destOrd="0" presId="urn:microsoft.com/office/officeart/2018/2/layout/IconVerticalSolidList"/>
    <dgm:cxn modelId="{D2B6922A-C12A-451F-9AB0-F7DA806639A8}" srcId="{FF56120C-3387-4411-988F-24D2C17F11DC}" destId="{462774C6-6D54-4571-93C3-D0F88AF77D43}" srcOrd="0" destOrd="0" parTransId="{3BECBDFF-DF64-4EB9-BDAF-3A781B0CF889}" sibTransId="{3EA6D218-892F-4A2F-9894-0FF1DA7BAA54}"/>
    <dgm:cxn modelId="{D9309A68-4953-4D4C-B988-9497D2E6520C}" type="presOf" srcId="{462774C6-6D54-4571-93C3-D0F88AF77D43}" destId="{FB4B1DB2-A253-4A3C-9818-CCA3F919B51C}" srcOrd="0" destOrd="0" presId="urn:microsoft.com/office/officeart/2018/2/layout/IconVerticalSolidList"/>
    <dgm:cxn modelId="{9517E06F-5D02-4127-8770-C1BD25099B44}" type="presOf" srcId="{93C7FC86-4577-4149-853A-842D58835BD4}" destId="{45FACB50-3150-4011-88A2-141EB7EBDB85}" srcOrd="0" destOrd="0" presId="urn:microsoft.com/office/officeart/2018/2/layout/IconVerticalSolidList"/>
    <dgm:cxn modelId="{3B2F7D70-1A67-4D85-A5E2-492B7CD63782}" srcId="{2F8436DD-F0FA-4ADC-8BD0-CAEA33CEB6C1}" destId="{30E734FC-D1AD-43C6-9200-52758172E657}" srcOrd="0" destOrd="0" parTransId="{4A542C4F-4AB0-466E-9F1A-1EE2F2589307}" sibTransId="{9BA4D008-DD5E-417D-8B00-4FD81ABDB44E}"/>
    <dgm:cxn modelId="{66850473-AF53-4040-AE87-F9137021F591}" type="presOf" srcId="{FA1C6583-387B-4B5F-99FD-E7426CB9D15F}" destId="{54E847EF-6882-48CA-BD4D-70A07C3386DC}" srcOrd="0" destOrd="0" presId="urn:microsoft.com/office/officeart/2018/2/layout/IconVerticalSolidList"/>
    <dgm:cxn modelId="{ECEF2087-7C21-4AFE-8034-4670E5151114}" srcId="{73D60C79-B554-44B6-8A65-C6F48F1B468A}" destId="{FA1C6583-387B-4B5F-99FD-E7426CB9D15F}" srcOrd="0" destOrd="0" parTransId="{3656CD4B-13AA-418B-92EE-0738F14B6822}" sibTransId="{A57DFC38-0962-4EEB-99FE-5B3A88FB3A57}"/>
    <dgm:cxn modelId="{7ABC128A-7D2C-4201-B8A0-1E6C4BA2198A}" srcId="{745A096C-7A6A-42EE-8D65-4F16B92F8E3E}" destId="{73D60C79-B554-44B6-8A65-C6F48F1B468A}" srcOrd="1" destOrd="0" parTransId="{98983BEA-28B7-4DA7-BD25-D91EEEBEDBC8}" sibTransId="{E266537A-9FEC-4E17-8076-F170D892B2FF}"/>
    <dgm:cxn modelId="{00562B8A-5DA3-4788-AF37-BC4B508BEAC8}" srcId="{745A096C-7A6A-42EE-8D65-4F16B92F8E3E}" destId="{93C7FC86-4577-4149-853A-842D58835BD4}" srcOrd="0" destOrd="0" parTransId="{34D074D5-9921-4443-AC36-3BBB185B8723}" sibTransId="{342FBE19-6067-4172-99C9-8B12F179214A}"/>
    <dgm:cxn modelId="{EF80F6AA-B40C-4275-A12E-FA3BEE00AC15}" type="presOf" srcId="{FF56120C-3387-4411-988F-24D2C17F11DC}" destId="{53E42E2E-1F74-4E9F-86B2-2B0FEAC440F2}" srcOrd="0" destOrd="0" presId="urn:microsoft.com/office/officeart/2018/2/layout/IconVerticalSolidList"/>
    <dgm:cxn modelId="{72A638BA-EE62-4491-8C97-C9721A010553}" srcId="{93C7FC86-4577-4149-853A-842D58835BD4}" destId="{CC123385-F026-4D36-A9AE-C5C68A40223D}" srcOrd="0" destOrd="0" parTransId="{986C84AC-DA84-46C3-A159-D37660FF05B0}" sibTransId="{7027CD37-26FD-4647-838C-E2272373EE2D}"/>
    <dgm:cxn modelId="{1C15C9BA-106F-4CF2-AFA9-82E7B759BFC8}" srcId="{745A096C-7A6A-42EE-8D65-4F16B92F8E3E}" destId="{2F8436DD-F0FA-4ADC-8BD0-CAEA33CEB6C1}" srcOrd="2" destOrd="0" parTransId="{F753496A-4C72-4DD6-A197-BC3F6CF3469A}" sibTransId="{A04D1DDF-BCB5-4DF0-8EF2-E7F8C56C67EB}"/>
    <dgm:cxn modelId="{9E90CDBE-F48D-49B6-BC9B-03B8E80139D4}" type="presOf" srcId="{30E734FC-D1AD-43C6-9200-52758172E657}" destId="{FC4289C0-8097-4F49-B784-3909BE785E04}" srcOrd="0" destOrd="0" presId="urn:microsoft.com/office/officeart/2018/2/layout/IconVerticalSolidList"/>
    <dgm:cxn modelId="{E780B8DA-E6BE-41C1-A734-92B06B166484}" type="presOf" srcId="{CC123385-F026-4D36-A9AE-C5C68A40223D}" destId="{BA2DB7D6-6C20-41C0-84F8-C9FDDD8E9129}" srcOrd="0" destOrd="0" presId="urn:microsoft.com/office/officeart/2018/2/layout/IconVerticalSolidList"/>
    <dgm:cxn modelId="{E30E6CED-A95B-42E4-932D-278FC7371FB9}" srcId="{745A096C-7A6A-42EE-8D65-4F16B92F8E3E}" destId="{FF56120C-3387-4411-988F-24D2C17F11DC}" srcOrd="3" destOrd="0" parTransId="{B36D1C5B-E7E2-435E-B23D-C55D1C7CAFB9}" sibTransId="{4DCF89D4-520F-4605-9977-302EF5E6A6F4}"/>
    <dgm:cxn modelId="{8098CD78-1B9F-47E2-B411-FAC3FC0B03C1}" type="presParOf" srcId="{8ED67C74-DE35-47D2-BEEC-CF2A1E114098}" destId="{94AAC20E-C619-4426-8980-2791E325614E}" srcOrd="0" destOrd="0" presId="urn:microsoft.com/office/officeart/2018/2/layout/IconVerticalSolidList"/>
    <dgm:cxn modelId="{C09CBDEB-186E-4DE4-A9E3-A9160551F906}" type="presParOf" srcId="{94AAC20E-C619-4426-8980-2791E325614E}" destId="{24D2A44D-B613-40CB-BE9E-F42360C75BA9}" srcOrd="0" destOrd="0" presId="urn:microsoft.com/office/officeart/2018/2/layout/IconVerticalSolidList"/>
    <dgm:cxn modelId="{B0FCBF2D-1005-4AE5-8E85-847915F2BAA3}" type="presParOf" srcId="{94AAC20E-C619-4426-8980-2791E325614E}" destId="{BD2C80F6-70FD-4813-BB67-AE013C3F0C5E}" srcOrd="1" destOrd="0" presId="urn:microsoft.com/office/officeart/2018/2/layout/IconVerticalSolidList"/>
    <dgm:cxn modelId="{91C80637-2B14-42B3-B008-AC78E9EC272F}" type="presParOf" srcId="{94AAC20E-C619-4426-8980-2791E325614E}" destId="{5E430BA7-DE3D-4436-8C26-C31DCC08C5ED}" srcOrd="2" destOrd="0" presId="urn:microsoft.com/office/officeart/2018/2/layout/IconVerticalSolidList"/>
    <dgm:cxn modelId="{093EF0D5-4169-454A-818B-881AEA9F184C}" type="presParOf" srcId="{94AAC20E-C619-4426-8980-2791E325614E}" destId="{45FACB50-3150-4011-88A2-141EB7EBDB85}" srcOrd="3" destOrd="0" presId="urn:microsoft.com/office/officeart/2018/2/layout/IconVerticalSolidList"/>
    <dgm:cxn modelId="{74D4FF90-D460-4D89-968B-C50E029DCAC9}" type="presParOf" srcId="{94AAC20E-C619-4426-8980-2791E325614E}" destId="{BA2DB7D6-6C20-41C0-84F8-C9FDDD8E9129}" srcOrd="4" destOrd="0" presId="urn:microsoft.com/office/officeart/2018/2/layout/IconVerticalSolidList"/>
    <dgm:cxn modelId="{51243F00-FFE2-4975-8B7B-0ABF3CE7AA53}" type="presParOf" srcId="{8ED67C74-DE35-47D2-BEEC-CF2A1E114098}" destId="{CE5A1ED3-3EF2-41AB-98AB-584DCBD0C808}" srcOrd="1" destOrd="0" presId="urn:microsoft.com/office/officeart/2018/2/layout/IconVerticalSolidList"/>
    <dgm:cxn modelId="{C868CCCF-2E7E-4139-B28F-067A014FA02B}" type="presParOf" srcId="{8ED67C74-DE35-47D2-BEEC-CF2A1E114098}" destId="{6C6AFE34-BF69-4E19-BAF2-6F92D8BE2451}" srcOrd="2" destOrd="0" presId="urn:microsoft.com/office/officeart/2018/2/layout/IconVerticalSolidList"/>
    <dgm:cxn modelId="{D4B1C463-DED8-44D1-8FC9-3703FCB65FF5}" type="presParOf" srcId="{6C6AFE34-BF69-4E19-BAF2-6F92D8BE2451}" destId="{46A958BB-A07F-4CD1-BE2F-DE17BD9057D3}" srcOrd="0" destOrd="0" presId="urn:microsoft.com/office/officeart/2018/2/layout/IconVerticalSolidList"/>
    <dgm:cxn modelId="{05DEFD16-6A83-4502-B59D-CA4735954910}" type="presParOf" srcId="{6C6AFE34-BF69-4E19-BAF2-6F92D8BE2451}" destId="{9654A422-BB67-484F-A781-D2A193C91703}" srcOrd="1" destOrd="0" presId="urn:microsoft.com/office/officeart/2018/2/layout/IconVerticalSolidList"/>
    <dgm:cxn modelId="{F1524420-0CB5-4D0B-AAAB-087E230CB8FB}" type="presParOf" srcId="{6C6AFE34-BF69-4E19-BAF2-6F92D8BE2451}" destId="{1BECACF7-4D00-4741-8E86-1EA619D6EADD}" srcOrd="2" destOrd="0" presId="urn:microsoft.com/office/officeart/2018/2/layout/IconVerticalSolidList"/>
    <dgm:cxn modelId="{B2D868D8-90EE-4046-9B96-47A37AFBC9B9}" type="presParOf" srcId="{6C6AFE34-BF69-4E19-BAF2-6F92D8BE2451}" destId="{17CCD2CE-4A36-4AC6-9FE9-442E172E84BC}" srcOrd="3" destOrd="0" presId="urn:microsoft.com/office/officeart/2018/2/layout/IconVerticalSolidList"/>
    <dgm:cxn modelId="{2F0C0091-B2D4-43BB-8B18-8A09B51B3425}" type="presParOf" srcId="{6C6AFE34-BF69-4E19-BAF2-6F92D8BE2451}" destId="{54E847EF-6882-48CA-BD4D-70A07C3386DC}" srcOrd="4" destOrd="0" presId="urn:microsoft.com/office/officeart/2018/2/layout/IconVerticalSolidList"/>
    <dgm:cxn modelId="{06853FE4-5CF9-4029-A08B-5232C7FE11BD}" type="presParOf" srcId="{8ED67C74-DE35-47D2-BEEC-CF2A1E114098}" destId="{670002C8-D121-4ADE-861B-F2D4C92B20D5}" srcOrd="3" destOrd="0" presId="urn:microsoft.com/office/officeart/2018/2/layout/IconVerticalSolidList"/>
    <dgm:cxn modelId="{35A96EE5-100E-4742-BD0B-0B17675245F8}" type="presParOf" srcId="{8ED67C74-DE35-47D2-BEEC-CF2A1E114098}" destId="{10817189-EB65-4C4F-9CC1-2F4836110975}" srcOrd="4" destOrd="0" presId="urn:microsoft.com/office/officeart/2018/2/layout/IconVerticalSolidList"/>
    <dgm:cxn modelId="{58426F82-CF00-4BD7-B77A-55BCD8A6A23F}" type="presParOf" srcId="{10817189-EB65-4C4F-9CC1-2F4836110975}" destId="{B359F7C2-E1B4-492C-8D12-E68C36F7744A}" srcOrd="0" destOrd="0" presId="urn:microsoft.com/office/officeart/2018/2/layout/IconVerticalSolidList"/>
    <dgm:cxn modelId="{C7FF350F-5AC0-4F36-B89A-5F2E1AA1002B}" type="presParOf" srcId="{10817189-EB65-4C4F-9CC1-2F4836110975}" destId="{6E91ADA7-0CFA-4B71-9B31-ADFA494A3C9F}" srcOrd="1" destOrd="0" presId="urn:microsoft.com/office/officeart/2018/2/layout/IconVerticalSolidList"/>
    <dgm:cxn modelId="{3BBB459D-F084-4C89-A91C-7C0F3F42C481}" type="presParOf" srcId="{10817189-EB65-4C4F-9CC1-2F4836110975}" destId="{6347C8A0-8815-489A-A8BF-98868BFDF628}" srcOrd="2" destOrd="0" presId="urn:microsoft.com/office/officeart/2018/2/layout/IconVerticalSolidList"/>
    <dgm:cxn modelId="{2A122844-3447-43CA-AD9F-E76B11A10312}" type="presParOf" srcId="{10817189-EB65-4C4F-9CC1-2F4836110975}" destId="{FE3D13EA-E0C9-4BB4-958D-D71B4C9E4634}" srcOrd="3" destOrd="0" presId="urn:microsoft.com/office/officeart/2018/2/layout/IconVerticalSolidList"/>
    <dgm:cxn modelId="{5E952317-19F7-451E-8FEF-E06C08F08B78}" type="presParOf" srcId="{10817189-EB65-4C4F-9CC1-2F4836110975}" destId="{FC4289C0-8097-4F49-B784-3909BE785E04}" srcOrd="4" destOrd="0" presId="urn:microsoft.com/office/officeart/2018/2/layout/IconVerticalSolidList"/>
    <dgm:cxn modelId="{4CAC0E27-830C-45FC-9C70-69E9C7788EAB}" type="presParOf" srcId="{8ED67C74-DE35-47D2-BEEC-CF2A1E114098}" destId="{DE3EB11B-7EB5-4B8E-85A5-05D05C6207C5}" srcOrd="5" destOrd="0" presId="urn:microsoft.com/office/officeart/2018/2/layout/IconVerticalSolidList"/>
    <dgm:cxn modelId="{4D2D3B60-8360-43FC-B792-EADBFD0417E2}" type="presParOf" srcId="{8ED67C74-DE35-47D2-BEEC-CF2A1E114098}" destId="{0AF20D59-CACC-4F96-8E15-C1C94C2F9129}" srcOrd="6" destOrd="0" presId="urn:microsoft.com/office/officeart/2018/2/layout/IconVerticalSolidList"/>
    <dgm:cxn modelId="{E6B380C3-4F58-4EA3-B904-B838EF3966E3}" type="presParOf" srcId="{0AF20D59-CACC-4F96-8E15-C1C94C2F9129}" destId="{02FF467E-1ABA-4576-9B1A-49600D0CDDBB}" srcOrd="0" destOrd="0" presId="urn:microsoft.com/office/officeart/2018/2/layout/IconVerticalSolidList"/>
    <dgm:cxn modelId="{D93E9C3C-39EC-4DA3-9870-E7777B7AC27F}" type="presParOf" srcId="{0AF20D59-CACC-4F96-8E15-C1C94C2F9129}" destId="{296FB91E-DDAE-4674-9618-E53EC14632F8}" srcOrd="1" destOrd="0" presId="urn:microsoft.com/office/officeart/2018/2/layout/IconVerticalSolidList"/>
    <dgm:cxn modelId="{C63F9B0E-EC6A-4BCC-BF26-64BE2443A784}" type="presParOf" srcId="{0AF20D59-CACC-4F96-8E15-C1C94C2F9129}" destId="{DA33E280-3502-4C80-971A-362265B49874}" srcOrd="2" destOrd="0" presId="urn:microsoft.com/office/officeart/2018/2/layout/IconVerticalSolidList"/>
    <dgm:cxn modelId="{E7CC05D7-1441-499A-AD1F-2EFD9D45904A}" type="presParOf" srcId="{0AF20D59-CACC-4F96-8E15-C1C94C2F9129}" destId="{53E42E2E-1F74-4E9F-86B2-2B0FEAC440F2}" srcOrd="3" destOrd="0" presId="urn:microsoft.com/office/officeart/2018/2/layout/IconVerticalSolidList"/>
    <dgm:cxn modelId="{C4F21570-9E97-42F1-BD49-F2AFCC35A5BF}" type="presParOf" srcId="{0AF20D59-CACC-4F96-8E15-C1C94C2F9129}" destId="{FB4B1DB2-A253-4A3C-9818-CCA3F919B51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5D22EC-A376-48B8-90A5-0D751F93BDA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CBABC5-9C24-45BF-AA48-5EBE5E0BBE56}">
      <dgm:prSet/>
      <dgm:spPr/>
      <dgm:t>
        <a:bodyPr/>
        <a:lstStyle/>
        <a:p>
          <a:r>
            <a:rPr lang="en-US"/>
            <a:t>California, A. B. (2016, June). </a:t>
          </a:r>
          <a:r>
            <a:rPr lang="en-US" i="1"/>
            <a:t>California Almond Industry Facts.</a:t>
          </a:r>
          <a:r>
            <a:rPr lang="en-US"/>
            <a:t> Retrieved from almonds.com: </a:t>
          </a:r>
          <a:r>
            <a:rPr lang="en-US">
              <a:hlinkClick xmlns:r="http://schemas.openxmlformats.org/officeDocument/2006/relationships" r:id="rId1"/>
            </a:rPr>
            <a:t>https://www.almonds.com/sites/default/files/2016_almond_industry_factsheet.pdf</a:t>
          </a:r>
          <a:endParaRPr lang="en-US"/>
        </a:p>
      </dgm:t>
    </dgm:pt>
    <dgm:pt modelId="{454D6E23-00C6-4989-90D7-1413FD740307}" type="parTrans" cxnId="{674138B4-BED6-4BB2-B016-537B7FD40895}">
      <dgm:prSet/>
      <dgm:spPr/>
      <dgm:t>
        <a:bodyPr/>
        <a:lstStyle/>
        <a:p>
          <a:endParaRPr lang="en-US"/>
        </a:p>
      </dgm:t>
    </dgm:pt>
    <dgm:pt modelId="{55EE505E-5579-475B-B597-B34F346CC234}" type="sibTrans" cxnId="{674138B4-BED6-4BB2-B016-537B7FD40895}">
      <dgm:prSet/>
      <dgm:spPr/>
      <dgm:t>
        <a:bodyPr/>
        <a:lstStyle/>
        <a:p>
          <a:endParaRPr lang="en-US"/>
        </a:p>
      </dgm:t>
    </dgm:pt>
    <dgm:pt modelId="{13F890CD-FC1B-4959-BEC7-7AA4BA511033}">
      <dgm:prSet/>
      <dgm:spPr/>
      <dgm:t>
        <a:bodyPr/>
        <a:lstStyle/>
        <a:p>
          <a:r>
            <a:rPr lang="en-US" i="1"/>
            <a:t>Climate Change Indicators: Weather and Climate.</a:t>
          </a:r>
          <a:r>
            <a:rPr lang="en-US"/>
            <a:t> (2022, August 1). Retrieved from </a:t>
          </a:r>
          <a:r>
            <a:rPr lang="en-US">
              <a:hlinkClick xmlns:r="http://schemas.openxmlformats.org/officeDocument/2006/relationships" r:id="rId2"/>
            </a:rPr>
            <a:t>www.epa.gov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3"/>
            </a:rPr>
            <a:t>https://www.epa.gov/climate-indicators/weather-climate</a:t>
          </a:r>
          <a:endParaRPr lang="en-US"/>
        </a:p>
      </dgm:t>
    </dgm:pt>
    <dgm:pt modelId="{93AC51CF-43AD-4535-B06C-4E1C7B43EB17}" type="parTrans" cxnId="{91431FF8-B957-4C16-AC79-49A9152DA393}">
      <dgm:prSet/>
      <dgm:spPr/>
      <dgm:t>
        <a:bodyPr/>
        <a:lstStyle/>
        <a:p>
          <a:endParaRPr lang="en-US"/>
        </a:p>
      </dgm:t>
    </dgm:pt>
    <dgm:pt modelId="{112C2A3C-C489-4441-8915-F47DF5CB04FD}" type="sibTrans" cxnId="{91431FF8-B957-4C16-AC79-49A9152DA393}">
      <dgm:prSet/>
      <dgm:spPr/>
      <dgm:t>
        <a:bodyPr/>
        <a:lstStyle/>
        <a:p>
          <a:endParaRPr lang="en-US"/>
        </a:p>
      </dgm:t>
    </dgm:pt>
    <dgm:pt modelId="{0317F0BA-52A9-4521-A5E9-26EC5805FA7B}">
      <dgm:prSet/>
      <dgm:spPr/>
      <dgm:t>
        <a:bodyPr/>
        <a:lstStyle/>
        <a:p>
          <a:r>
            <a:rPr lang="en-US" i="1"/>
            <a:t>Crops and Livestock Products Data</a:t>
          </a:r>
          <a:r>
            <a:rPr lang="en-US"/>
            <a:t>. (n.d.). Retrieved from </a:t>
          </a:r>
          <a:r>
            <a:rPr lang="en-US">
              <a:hlinkClick xmlns:r="http://schemas.openxmlformats.org/officeDocument/2006/relationships" r:id="rId4"/>
            </a:rPr>
            <a:t>www.fao.org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5"/>
            </a:rPr>
            <a:t>https://www.fao.org/faostat/en/#data/QCL</a:t>
          </a:r>
          <a:endParaRPr lang="en-US"/>
        </a:p>
      </dgm:t>
    </dgm:pt>
    <dgm:pt modelId="{F4E700C5-8EE3-43B2-8D5C-28DE5FC85360}" type="parTrans" cxnId="{421CE941-1A9B-4DBC-8B0C-23431EC399D8}">
      <dgm:prSet/>
      <dgm:spPr/>
      <dgm:t>
        <a:bodyPr/>
        <a:lstStyle/>
        <a:p>
          <a:endParaRPr lang="en-US"/>
        </a:p>
      </dgm:t>
    </dgm:pt>
    <dgm:pt modelId="{EF19F746-735A-44ED-B1DA-9606CCC72122}" type="sibTrans" cxnId="{421CE941-1A9B-4DBC-8B0C-23431EC399D8}">
      <dgm:prSet/>
      <dgm:spPr/>
      <dgm:t>
        <a:bodyPr/>
        <a:lstStyle/>
        <a:p>
          <a:endParaRPr lang="en-US"/>
        </a:p>
      </dgm:t>
    </dgm:pt>
    <dgm:pt modelId="{B0AC4606-DA3B-4794-9426-A17A224B7C15}">
      <dgm:prSet/>
      <dgm:spPr/>
      <dgm:t>
        <a:bodyPr/>
        <a:lstStyle/>
        <a:p>
          <a:r>
            <a:rPr lang="en-US" i="1"/>
            <a:t>Food and Agriculture Organization</a:t>
          </a:r>
          <a:r>
            <a:rPr lang="en-US"/>
            <a:t>. (2023). Retrieved from </a:t>
          </a:r>
          <a:r>
            <a:rPr lang="en-US">
              <a:hlinkClick xmlns:r="http://schemas.openxmlformats.org/officeDocument/2006/relationships" r:id="rId4"/>
            </a:rPr>
            <a:t>www.fao.org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5"/>
            </a:rPr>
            <a:t>https://www.fao.org/faostat/en/#data</a:t>
          </a:r>
          <a:endParaRPr lang="en-US"/>
        </a:p>
      </dgm:t>
    </dgm:pt>
    <dgm:pt modelId="{A5DFCFA2-4746-455C-95C0-966ED29E7030}" type="parTrans" cxnId="{F1426152-1550-48D6-9B95-82003E0E7009}">
      <dgm:prSet/>
      <dgm:spPr/>
      <dgm:t>
        <a:bodyPr/>
        <a:lstStyle/>
        <a:p>
          <a:endParaRPr lang="en-US"/>
        </a:p>
      </dgm:t>
    </dgm:pt>
    <dgm:pt modelId="{B0739FDC-8AF0-498E-8E74-9768BE1C3857}" type="sibTrans" cxnId="{F1426152-1550-48D6-9B95-82003E0E7009}">
      <dgm:prSet/>
      <dgm:spPr/>
      <dgm:t>
        <a:bodyPr/>
        <a:lstStyle/>
        <a:p>
          <a:endParaRPr lang="en-US"/>
        </a:p>
      </dgm:t>
    </dgm:pt>
    <dgm:pt modelId="{8C2417F8-E171-4C81-B644-41FBCD26DFF6}">
      <dgm:prSet/>
      <dgm:spPr/>
      <dgm:t>
        <a:bodyPr/>
        <a:lstStyle/>
        <a:p>
          <a:r>
            <a:rPr lang="en-US" i="1"/>
            <a:t>Producer Price Trade Data - Crops and livestock products</a:t>
          </a:r>
          <a:r>
            <a:rPr lang="en-US"/>
            <a:t>. (n.d.). Retrieved from </a:t>
          </a:r>
          <a:r>
            <a:rPr lang="en-US">
              <a:hlinkClick xmlns:r="http://schemas.openxmlformats.org/officeDocument/2006/relationships" r:id="rId4"/>
            </a:rPr>
            <a:t>www.fao.org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5"/>
            </a:rPr>
            <a:t>https://www.fao.org/faostat/en/#data/TCL</a:t>
          </a:r>
          <a:endParaRPr lang="en-US"/>
        </a:p>
      </dgm:t>
    </dgm:pt>
    <dgm:pt modelId="{599ED151-8CEF-4A84-AD17-5856F8078442}" type="parTrans" cxnId="{E86B3361-10B8-4443-8ADB-BC73EC80D367}">
      <dgm:prSet/>
      <dgm:spPr/>
      <dgm:t>
        <a:bodyPr/>
        <a:lstStyle/>
        <a:p>
          <a:endParaRPr lang="en-US"/>
        </a:p>
      </dgm:t>
    </dgm:pt>
    <dgm:pt modelId="{B3E75948-0785-4F17-A973-662F3969DD02}" type="sibTrans" cxnId="{E86B3361-10B8-4443-8ADB-BC73EC80D367}">
      <dgm:prSet/>
      <dgm:spPr/>
      <dgm:t>
        <a:bodyPr/>
        <a:lstStyle/>
        <a:p>
          <a:endParaRPr lang="en-US"/>
        </a:p>
      </dgm:t>
    </dgm:pt>
    <dgm:pt modelId="{4B8461C1-B71E-468F-A44D-AA1859E7E274}">
      <dgm:prSet/>
      <dgm:spPr/>
      <dgm:t>
        <a:bodyPr/>
        <a:lstStyle/>
        <a:p>
          <a:r>
            <a:rPr lang="en-US" i="1"/>
            <a:t>Producer Prices Data</a:t>
          </a:r>
          <a:r>
            <a:rPr lang="en-US"/>
            <a:t>. (n.d.). Retrieved from </a:t>
          </a:r>
          <a:r>
            <a:rPr lang="en-US">
              <a:hlinkClick xmlns:r="http://schemas.openxmlformats.org/officeDocument/2006/relationships" r:id="rId4"/>
            </a:rPr>
            <a:t>www.fao.org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5"/>
            </a:rPr>
            <a:t>https://www.fao.org/faostat/en/#data/PP</a:t>
          </a:r>
          <a:endParaRPr lang="en-US"/>
        </a:p>
      </dgm:t>
    </dgm:pt>
    <dgm:pt modelId="{DB7228C8-85E4-4C12-AA57-88B76B0B8390}" type="parTrans" cxnId="{82607307-668D-4E59-841E-5B6387994359}">
      <dgm:prSet/>
      <dgm:spPr/>
      <dgm:t>
        <a:bodyPr/>
        <a:lstStyle/>
        <a:p>
          <a:endParaRPr lang="en-US"/>
        </a:p>
      </dgm:t>
    </dgm:pt>
    <dgm:pt modelId="{8EA08E14-96E5-4AC2-AA35-6C035F739E15}" type="sibTrans" cxnId="{82607307-668D-4E59-841E-5B6387994359}">
      <dgm:prSet/>
      <dgm:spPr/>
      <dgm:t>
        <a:bodyPr/>
        <a:lstStyle/>
        <a:p>
          <a:endParaRPr lang="en-US"/>
        </a:p>
      </dgm:t>
    </dgm:pt>
    <dgm:pt modelId="{9ED8B507-146A-4E56-8BB5-30538093F5EC}">
      <dgm:prSet/>
      <dgm:spPr/>
      <dgm:t>
        <a:bodyPr/>
        <a:lstStyle/>
        <a:p>
          <a:r>
            <a:rPr lang="en-US" i="1"/>
            <a:t>SDG Indicators</a:t>
          </a:r>
          <a:r>
            <a:rPr lang="en-US"/>
            <a:t>. (n.d.). Retrieved from </a:t>
          </a:r>
          <a:r>
            <a:rPr lang="en-US">
              <a:hlinkClick xmlns:r="http://schemas.openxmlformats.org/officeDocument/2006/relationships" r:id="rId4"/>
            </a:rPr>
            <a:t>www.fao.org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5"/>
            </a:rPr>
            <a:t>https://www.fao.org/faostat/en/#data/SDGB</a:t>
          </a:r>
          <a:endParaRPr lang="en-US"/>
        </a:p>
      </dgm:t>
    </dgm:pt>
    <dgm:pt modelId="{A86D9F01-168F-447F-B8B8-D103D87DA127}" type="parTrans" cxnId="{40CA6799-AF83-4DD2-9A4C-9EC78B0B5BC6}">
      <dgm:prSet/>
      <dgm:spPr/>
      <dgm:t>
        <a:bodyPr/>
        <a:lstStyle/>
        <a:p>
          <a:endParaRPr lang="en-US"/>
        </a:p>
      </dgm:t>
    </dgm:pt>
    <dgm:pt modelId="{554CA8E9-DC90-4E5F-9DEC-C3C5B24E0414}" type="sibTrans" cxnId="{40CA6799-AF83-4DD2-9A4C-9EC78B0B5BC6}">
      <dgm:prSet/>
      <dgm:spPr/>
      <dgm:t>
        <a:bodyPr/>
        <a:lstStyle/>
        <a:p>
          <a:endParaRPr lang="en-US"/>
        </a:p>
      </dgm:t>
    </dgm:pt>
    <dgm:pt modelId="{BC2A665F-DABC-4780-B289-7F04AB28E5D6}">
      <dgm:prSet/>
      <dgm:spPr/>
      <dgm:t>
        <a:bodyPr/>
        <a:lstStyle/>
        <a:p>
          <a:r>
            <a:rPr lang="en-US" i="1"/>
            <a:t>Temperature Change on Land Data</a:t>
          </a:r>
          <a:r>
            <a:rPr lang="en-US"/>
            <a:t>. (n.d.). Retrieved from </a:t>
          </a:r>
          <a:r>
            <a:rPr lang="en-US">
              <a:hlinkClick xmlns:r="http://schemas.openxmlformats.org/officeDocument/2006/relationships" r:id="rId4"/>
            </a:rPr>
            <a:t>www.fao.org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5"/>
            </a:rPr>
            <a:t>https://www.fao.org/faostat/en/#data/ET</a:t>
          </a:r>
          <a:endParaRPr lang="en-US"/>
        </a:p>
      </dgm:t>
    </dgm:pt>
    <dgm:pt modelId="{C33B59DD-8FBE-4701-B3B5-AEA401317D11}" type="parTrans" cxnId="{6384512F-7BC9-45DB-97E1-2CB33A7402D6}">
      <dgm:prSet/>
      <dgm:spPr/>
      <dgm:t>
        <a:bodyPr/>
        <a:lstStyle/>
        <a:p>
          <a:endParaRPr lang="en-US"/>
        </a:p>
      </dgm:t>
    </dgm:pt>
    <dgm:pt modelId="{12180851-4200-4251-AD2D-25B8D704D700}" type="sibTrans" cxnId="{6384512F-7BC9-45DB-97E1-2CB33A7402D6}">
      <dgm:prSet/>
      <dgm:spPr/>
      <dgm:t>
        <a:bodyPr/>
        <a:lstStyle/>
        <a:p>
          <a:endParaRPr lang="en-US"/>
        </a:p>
      </dgm:t>
    </dgm:pt>
    <dgm:pt modelId="{1A220CBC-2AC0-4B12-B9C7-16851EBD1F11}">
      <dgm:prSet/>
      <dgm:spPr/>
      <dgm:t>
        <a:bodyPr/>
        <a:lstStyle/>
        <a:p>
          <a:r>
            <a:rPr lang="en-US"/>
            <a:t>Zelman, K. M. (2022, November 10). </a:t>
          </a:r>
          <a:r>
            <a:rPr lang="en-US" i="1"/>
            <a:t>Health Benefits of Almonds.</a:t>
          </a:r>
          <a:r>
            <a:rPr lang="en-US"/>
            <a:t> Retrieved from </a:t>
          </a:r>
          <a:r>
            <a:rPr lang="en-US">
              <a:hlinkClick xmlns:r="http://schemas.openxmlformats.org/officeDocument/2006/relationships" r:id="rId6"/>
            </a:rPr>
            <a:t>www.webmd.com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7"/>
            </a:rPr>
            <a:t>https://www.webmd.com/diet/health-benefits-almonds</a:t>
          </a:r>
          <a:endParaRPr lang="en-US"/>
        </a:p>
      </dgm:t>
    </dgm:pt>
    <dgm:pt modelId="{6C41413F-C909-48C7-A23F-29A071123078}" type="parTrans" cxnId="{2A425D9B-07A9-4AE0-801A-4BAE25CCFC55}">
      <dgm:prSet/>
      <dgm:spPr/>
      <dgm:t>
        <a:bodyPr/>
        <a:lstStyle/>
        <a:p>
          <a:endParaRPr lang="en-US"/>
        </a:p>
      </dgm:t>
    </dgm:pt>
    <dgm:pt modelId="{1D1FA98A-0B98-4A3B-B252-E60215DB68A3}" type="sibTrans" cxnId="{2A425D9B-07A9-4AE0-801A-4BAE25CCFC55}">
      <dgm:prSet/>
      <dgm:spPr/>
      <dgm:t>
        <a:bodyPr/>
        <a:lstStyle/>
        <a:p>
          <a:endParaRPr lang="en-US"/>
        </a:p>
      </dgm:t>
    </dgm:pt>
    <dgm:pt modelId="{D9A8868F-987A-4531-B162-A44F2616C39E}" type="pres">
      <dgm:prSet presAssocID="{CE5D22EC-A376-48B8-90A5-0D751F93BDAD}" presName="vert0" presStyleCnt="0">
        <dgm:presLayoutVars>
          <dgm:dir/>
          <dgm:animOne val="branch"/>
          <dgm:animLvl val="lvl"/>
        </dgm:presLayoutVars>
      </dgm:prSet>
      <dgm:spPr/>
    </dgm:pt>
    <dgm:pt modelId="{F28DE90D-EF4B-4058-B991-F7BDD32AC597}" type="pres">
      <dgm:prSet presAssocID="{5DCBABC5-9C24-45BF-AA48-5EBE5E0BBE56}" presName="thickLine" presStyleLbl="alignNode1" presStyleIdx="0" presStyleCnt="9"/>
      <dgm:spPr/>
    </dgm:pt>
    <dgm:pt modelId="{64E1A218-BFB8-42BC-AD9A-046D6D6E4BA8}" type="pres">
      <dgm:prSet presAssocID="{5DCBABC5-9C24-45BF-AA48-5EBE5E0BBE56}" presName="horz1" presStyleCnt="0"/>
      <dgm:spPr/>
    </dgm:pt>
    <dgm:pt modelId="{4B43645F-0975-4E2E-9DFB-A4CD2713E025}" type="pres">
      <dgm:prSet presAssocID="{5DCBABC5-9C24-45BF-AA48-5EBE5E0BBE56}" presName="tx1" presStyleLbl="revTx" presStyleIdx="0" presStyleCnt="9"/>
      <dgm:spPr/>
    </dgm:pt>
    <dgm:pt modelId="{D869FF18-DD8D-4836-ACDE-6DF9E69BDC13}" type="pres">
      <dgm:prSet presAssocID="{5DCBABC5-9C24-45BF-AA48-5EBE5E0BBE56}" presName="vert1" presStyleCnt="0"/>
      <dgm:spPr/>
    </dgm:pt>
    <dgm:pt modelId="{C41100BF-5CAC-438F-8773-8757F57F9340}" type="pres">
      <dgm:prSet presAssocID="{13F890CD-FC1B-4959-BEC7-7AA4BA511033}" presName="thickLine" presStyleLbl="alignNode1" presStyleIdx="1" presStyleCnt="9"/>
      <dgm:spPr/>
    </dgm:pt>
    <dgm:pt modelId="{8E286832-F394-414D-A3A4-E5E264F296A4}" type="pres">
      <dgm:prSet presAssocID="{13F890CD-FC1B-4959-BEC7-7AA4BA511033}" presName="horz1" presStyleCnt="0"/>
      <dgm:spPr/>
    </dgm:pt>
    <dgm:pt modelId="{AB1D4C09-E818-4D44-9603-FA7AE78A44B0}" type="pres">
      <dgm:prSet presAssocID="{13F890CD-FC1B-4959-BEC7-7AA4BA511033}" presName="tx1" presStyleLbl="revTx" presStyleIdx="1" presStyleCnt="9"/>
      <dgm:spPr/>
    </dgm:pt>
    <dgm:pt modelId="{77E1C445-3BCD-4D6F-940B-0B9B6A888FDD}" type="pres">
      <dgm:prSet presAssocID="{13F890CD-FC1B-4959-BEC7-7AA4BA511033}" presName="vert1" presStyleCnt="0"/>
      <dgm:spPr/>
    </dgm:pt>
    <dgm:pt modelId="{2E7264C3-541B-475C-9FD8-84A55EE9D99C}" type="pres">
      <dgm:prSet presAssocID="{0317F0BA-52A9-4521-A5E9-26EC5805FA7B}" presName="thickLine" presStyleLbl="alignNode1" presStyleIdx="2" presStyleCnt="9"/>
      <dgm:spPr/>
    </dgm:pt>
    <dgm:pt modelId="{6D91DF6D-75D2-4EAC-98DA-5A2231816C61}" type="pres">
      <dgm:prSet presAssocID="{0317F0BA-52A9-4521-A5E9-26EC5805FA7B}" presName="horz1" presStyleCnt="0"/>
      <dgm:spPr/>
    </dgm:pt>
    <dgm:pt modelId="{A1FEAB68-9B05-4B0B-BC62-3AC346AD9E8E}" type="pres">
      <dgm:prSet presAssocID="{0317F0BA-52A9-4521-A5E9-26EC5805FA7B}" presName="tx1" presStyleLbl="revTx" presStyleIdx="2" presStyleCnt="9"/>
      <dgm:spPr/>
    </dgm:pt>
    <dgm:pt modelId="{D5281D13-3C0B-4CE8-87D8-2266CD6F5D59}" type="pres">
      <dgm:prSet presAssocID="{0317F0BA-52A9-4521-A5E9-26EC5805FA7B}" presName="vert1" presStyleCnt="0"/>
      <dgm:spPr/>
    </dgm:pt>
    <dgm:pt modelId="{4D794A4B-8DD0-4879-BCB3-AD321A0B2B7D}" type="pres">
      <dgm:prSet presAssocID="{B0AC4606-DA3B-4794-9426-A17A224B7C15}" presName="thickLine" presStyleLbl="alignNode1" presStyleIdx="3" presStyleCnt="9"/>
      <dgm:spPr/>
    </dgm:pt>
    <dgm:pt modelId="{7BDF5F3A-5953-4831-B989-3E47155EBD1E}" type="pres">
      <dgm:prSet presAssocID="{B0AC4606-DA3B-4794-9426-A17A224B7C15}" presName="horz1" presStyleCnt="0"/>
      <dgm:spPr/>
    </dgm:pt>
    <dgm:pt modelId="{1B237B2A-8975-47FE-A40E-E2A48E351945}" type="pres">
      <dgm:prSet presAssocID="{B0AC4606-DA3B-4794-9426-A17A224B7C15}" presName="tx1" presStyleLbl="revTx" presStyleIdx="3" presStyleCnt="9"/>
      <dgm:spPr/>
    </dgm:pt>
    <dgm:pt modelId="{FDF82AD7-4215-4188-BCE0-FD653CF86D5D}" type="pres">
      <dgm:prSet presAssocID="{B0AC4606-DA3B-4794-9426-A17A224B7C15}" presName="vert1" presStyleCnt="0"/>
      <dgm:spPr/>
    </dgm:pt>
    <dgm:pt modelId="{77B79CA5-955D-42CC-AC2A-6FEA2CB195CC}" type="pres">
      <dgm:prSet presAssocID="{8C2417F8-E171-4C81-B644-41FBCD26DFF6}" presName="thickLine" presStyleLbl="alignNode1" presStyleIdx="4" presStyleCnt="9"/>
      <dgm:spPr/>
    </dgm:pt>
    <dgm:pt modelId="{4649159A-3A94-4376-B7FF-648535E5EA82}" type="pres">
      <dgm:prSet presAssocID="{8C2417F8-E171-4C81-B644-41FBCD26DFF6}" presName="horz1" presStyleCnt="0"/>
      <dgm:spPr/>
    </dgm:pt>
    <dgm:pt modelId="{72EEBC08-68B8-4B4F-A100-996922782DA2}" type="pres">
      <dgm:prSet presAssocID="{8C2417F8-E171-4C81-B644-41FBCD26DFF6}" presName="tx1" presStyleLbl="revTx" presStyleIdx="4" presStyleCnt="9"/>
      <dgm:spPr/>
    </dgm:pt>
    <dgm:pt modelId="{6F954046-6FEC-49AF-BD5B-66784EB06FCE}" type="pres">
      <dgm:prSet presAssocID="{8C2417F8-E171-4C81-B644-41FBCD26DFF6}" presName="vert1" presStyleCnt="0"/>
      <dgm:spPr/>
    </dgm:pt>
    <dgm:pt modelId="{835039B9-568C-44BC-A956-185304C3432B}" type="pres">
      <dgm:prSet presAssocID="{4B8461C1-B71E-468F-A44D-AA1859E7E274}" presName="thickLine" presStyleLbl="alignNode1" presStyleIdx="5" presStyleCnt="9"/>
      <dgm:spPr/>
    </dgm:pt>
    <dgm:pt modelId="{E8A528F5-BDC6-469D-90E0-15C3E49924C2}" type="pres">
      <dgm:prSet presAssocID="{4B8461C1-B71E-468F-A44D-AA1859E7E274}" presName="horz1" presStyleCnt="0"/>
      <dgm:spPr/>
    </dgm:pt>
    <dgm:pt modelId="{5E200034-CD94-4EE7-8733-64EFE103CDF7}" type="pres">
      <dgm:prSet presAssocID="{4B8461C1-B71E-468F-A44D-AA1859E7E274}" presName="tx1" presStyleLbl="revTx" presStyleIdx="5" presStyleCnt="9"/>
      <dgm:spPr/>
    </dgm:pt>
    <dgm:pt modelId="{3D5711C5-ADAF-47D3-A36F-7C3B394A4B3A}" type="pres">
      <dgm:prSet presAssocID="{4B8461C1-B71E-468F-A44D-AA1859E7E274}" presName="vert1" presStyleCnt="0"/>
      <dgm:spPr/>
    </dgm:pt>
    <dgm:pt modelId="{2852A06E-8846-4F3D-B4E7-DB56B17D0A27}" type="pres">
      <dgm:prSet presAssocID="{9ED8B507-146A-4E56-8BB5-30538093F5EC}" presName="thickLine" presStyleLbl="alignNode1" presStyleIdx="6" presStyleCnt="9"/>
      <dgm:spPr/>
    </dgm:pt>
    <dgm:pt modelId="{35653ED1-475C-4202-ADCA-8A2B306612DA}" type="pres">
      <dgm:prSet presAssocID="{9ED8B507-146A-4E56-8BB5-30538093F5EC}" presName="horz1" presStyleCnt="0"/>
      <dgm:spPr/>
    </dgm:pt>
    <dgm:pt modelId="{07501B15-A99E-41F2-8FD4-96DF7C9C2A9A}" type="pres">
      <dgm:prSet presAssocID="{9ED8B507-146A-4E56-8BB5-30538093F5EC}" presName="tx1" presStyleLbl="revTx" presStyleIdx="6" presStyleCnt="9"/>
      <dgm:spPr/>
    </dgm:pt>
    <dgm:pt modelId="{52A9C0DA-4CF0-43C4-8364-34FA55131871}" type="pres">
      <dgm:prSet presAssocID="{9ED8B507-146A-4E56-8BB5-30538093F5EC}" presName="vert1" presStyleCnt="0"/>
      <dgm:spPr/>
    </dgm:pt>
    <dgm:pt modelId="{0E4544C3-9273-4A4D-9AE2-2477BC821BE6}" type="pres">
      <dgm:prSet presAssocID="{BC2A665F-DABC-4780-B289-7F04AB28E5D6}" presName="thickLine" presStyleLbl="alignNode1" presStyleIdx="7" presStyleCnt="9"/>
      <dgm:spPr/>
    </dgm:pt>
    <dgm:pt modelId="{07F2864C-E1B7-4310-9D3F-499A26D888BC}" type="pres">
      <dgm:prSet presAssocID="{BC2A665F-DABC-4780-B289-7F04AB28E5D6}" presName="horz1" presStyleCnt="0"/>
      <dgm:spPr/>
    </dgm:pt>
    <dgm:pt modelId="{96B615BB-A501-4E49-BBF6-284E7C9A9181}" type="pres">
      <dgm:prSet presAssocID="{BC2A665F-DABC-4780-B289-7F04AB28E5D6}" presName="tx1" presStyleLbl="revTx" presStyleIdx="7" presStyleCnt="9"/>
      <dgm:spPr/>
    </dgm:pt>
    <dgm:pt modelId="{2A000949-97B5-4574-8E87-4E23CCF95258}" type="pres">
      <dgm:prSet presAssocID="{BC2A665F-DABC-4780-B289-7F04AB28E5D6}" presName="vert1" presStyleCnt="0"/>
      <dgm:spPr/>
    </dgm:pt>
    <dgm:pt modelId="{DFB28B98-B195-492D-9406-70FDB3D7505F}" type="pres">
      <dgm:prSet presAssocID="{1A220CBC-2AC0-4B12-B9C7-16851EBD1F11}" presName="thickLine" presStyleLbl="alignNode1" presStyleIdx="8" presStyleCnt="9"/>
      <dgm:spPr/>
    </dgm:pt>
    <dgm:pt modelId="{A3BE7AAE-E9D4-41E9-8AB6-5338F5861534}" type="pres">
      <dgm:prSet presAssocID="{1A220CBC-2AC0-4B12-B9C7-16851EBD1F11}" presName="horz1" presStyleCnt="0"/>
      <dgm:spPr/>
    </dgm:pt>
    <dgm:pt modelId="{255CEF37-DC50-49BD-AB99-7EDB069590C3}" type="pres">
      <dgm:prSet presAssocID="{1A220CBC-2AC0-4B12-B9C7-16851EBD1F11}" presName="tx1" presStyleLbl="revTx" presStyleIdx="8" presStyleCnt="9"/>
      <dgm:spPr/>
    </dgm:pt>
    <dgm:pt modelId="{51648A09-C69D-4380-846E-4FFCB2BF8E08}" type="pres">
      <dgm:prSet presAssocID="{1A220CBC-2AC0-4B12-B9C7-16851EBD1F11}" presName="vert1" presStyleCnt="0"/>
      <dgm:spPr/>
    </dgm:pt>
  </dgm:ptLst>
  <dgm:cxnLst>
    <dgm:cxn modelId="{A6E8DB00-2AA1-4D7F-8E13-8C04525AED89}" type="presOf" srcId="{CE5D22EC-A376-48B8-90A5-0D751F93BDAD}" destId="{D9A8868F-987A-4531-B162-A44F2616C39E}" srcOrd="0" destOrd="0" presId="urn:microsoft.com/office/officeart/2008/layout/LinedList"/>
    <dgm:cxn modelId="{196A3506-DC59-4CC7-AE1B-EADBE376B6AF}" type="presOf" srcId="{B0AC4606-DA3B-4794-9426-A17A224B7C15}" destId="{1B237B2A-8975-47FE-A40E-E2A48E351945}" srcOrd="0" destOrd="0" presId="urn:microsoft.com/office/officeart/2008/layout/LinedList"/>
    <dgm:cxn modelId="{82607307-668D-4E59-841E-5B6387994359}" srcId="{CE5D22EC-A376-48B8-90A5-0D751F93BDAD}" destId="{4B8461C1-B71E-468F-A44D-AA1859E7E274}" srcOrd="5" destOrd="0" parTransId="{DB7228C8-85E4-4C12-AA57-88B76B0B8390}" sibTransId="{8EA08E14-96E5-4AC2-AA35-6C035F739E15}"/>
    <dgm:cxn modelId="{6384512F-7BC9-45DB-97E1-2CB33A7402D6}" srcId="{CE5D22EC-A376-48B8-90A5-0D751F93BDAD}" destId="{BC2A665F-DABC-4780-B289-7F04AB28E5D6}" srcOrd="7" destOrd="0" parTransId="{C33B59DD-8FBE-4701-B3B5-AEA401317D11}" sibTransId="{12180851-4200-4251-AD2D-25B8D704D700}"/>
    <dgm:cxn modelId="{497CA136-BFF6-4399-A0E5-A14B3D66873A}" type="presOf" srcId="{8C2417F8-E171-4C81-B644-41FBCD26DFF6}" destId="{72EEBC08-68B8-4B4F-A100-996922782DA2}" srcOrd="0" destOrd="0" presId="urn:microsoft.com/office/officeart/2008/layout/LinedList"/>
    <dgm:cxn modelId="{4F05183B-C5AD-4868-91DC-72914679373D}" type="presOf" srcId="{5DCBABC5-9C24-45BF-AA48-5EBE5E0BBE56}" destId="{4B43645F-0975-4E2E-9DFB-A4CD2713E025}" srcOrd="0" destOrd="0" presId="urn:microsoft.com/office/officeart/2008/layout/LinedList"/>
    <dgm:cxn modelId="{E86B3361-10B8-4443-8ADB-BC73EC80D367}" srcId="{CE5D22EC-A376-48B8-90A5-0D751F93BDAD}" destId="{8C2417F8-E171-4C81-B644-41FBCD26DFF6}" srcOrd="4" destOrd="0" parTransId="{599ED151-8CEF-4A84-AD17-5856F8078442}" sibTransId="{B3E75948-0785-4F17-A973-662F3969DD02}"/>
    <dgm:cxn modelId="{421CE941-1A9B-4DBC-8B0C-23431EC399D8}" srcId="{CE5D22EC-A376-48B8-90A5-0D751F93BDAD}" destId="{0317F0BA-52A9-4521-A5E9-26EC5805FA7B}" srcOrd="2" destOrd="0" parTransId="{F4E700C5-8EE3-43B2-8D5C-28DE5FC85360}" sibTransId="{EF19F746-735A-44ED-B1DA-9606CCC72122}"/>
    <dgm:cxn modelId="{7272E571-7850-45AB-866E-F3357562AD9F}" type="presOf" srcId="{0317F0BA-52A9-4521-A5E9-26EC5805FA7B}" destId="{A1FEAB68-9B05-4B0B-BC62-3AC346AD9E8E}" srcOrd="0" destOrd="0" presId="urn:microsoft.com/office/officeart/2008/layout/LinedList"/>
    <dgm:cxn modelId="{F1426152-1550-48D6-9B95-82003E0E7009}" srcId="{CE5D22EC-A376-48B8-90A5-0D751F93BDAD}" destId="{B0AC4606-DA3B-4794-9426-A17A224B7C15}" srcOrd="3" destOrd="0" parTransId="{A5DFCFA2-4746-455C-95C0-966ED29E7030}" sibTransId="{B0739FDC-8AF0-498E-8E74-9768BE1C3857}"/>
    <dgm:cxn modelId="{E7CC5F81-F3AA-4B4C-843E-46E2EB94DBDA}" type="presOf" srcId="{1A220CBC-2AC0-4B12-B9C7-16851EBD1F11}" destId="{255CEF37-DC50-49BD-AB99-7EDB069590C3}" srcOrd="0" destOrd="0" presId="urn:microsoft.com/office/officeart/2008/layout/LinedList"/>
    <dgm:cxn modelId="{249BE495-C6D9-4F59-9F74-4CF9C752B952}" type="presOf" srcId="{9ED8B507-146A-4E56-8BB5-30538093F5EC}" destId="{07501B15-A99E-41F2-8FD4-96DF7C9C2A9A}" srcOrd="0" destOrd="0" presId="urn:microsoft.com/office/officeart/2008/layout/LinedList"/>
    <dgm:cxn modelId="{40CA6799-AF83-4DD2-9A4C-9EC78B0B5BC6}" srcId="{CE5D22EC-A376-48B8-90A5-0D751F93BDAD}" destId="{9ED8B507-146A-4E56-8BB5-30538093F5EC}" srcOrd="6" destOrd="0" parTransId="{A86D9F01-168F-447F-B8B8-D103D87DA127}" sibTransId="{554CA8E9-DC90-4E5F-9DEC-C3C5B24E0414}"/>
    <dgm:cxn modelId="{2A425D9B-07A9-4AE0-801A-4BAE25CCFC55}" srcId="{CE5D22EC-A376-48B8-90A5-0D751F93BDAD}" destId="{1A220CBC-2AC0-4B12-B9C7-16851EBD1F11}" srcOrd="8" destOrd="0" parTransId="{6C41413F-C909-48C7-A23F-29A071123078}" sibTransId="{1D1FA98A-0B98-4A3B-B252-E60215DB68A3}"/>
    <dgm:cxn modelId="{89C0679E-577E-41C3-A013-DCCD83047647}" type="presOf" srcId="{4B8461C1-B71E-468F-A44D-AA1859E7E274}" destId="{5E200034-CD94-4EE7-8733-64EFE103CDF7}" srcOrd="0" destOrd="0" presId="urn:microsoft.com/office/officeart/2008/layout/LinedList"/>
    <dgm:cxn modelId="{674138B4-BED6-4BB2-B016-537B7FD40895}" srcId="{CE5D22EC-A376-48B8-90A5-0D751F93BDAD}" destId="{5DCBABC5-9C24-45BF-AA48-5EBE5E0BBE56}" srcOrd="0" destOrd="0" parTransId="{454D6E23-00C6-4989-90D7-1413FD740307}" sibTransId="{55EE505E-5579-475B-B597-B34F346CC234}"/>
    <dgm:cxn modelId="{1397FDC9-E35D-4440-AE8C-7243A1D84CDD}" type="presOf" srcId="{13F890CD-FC1B-4959-BEC7-7AA4BA511033}" destId="{AB1D4C09-E818-4D44-9603-FA7AE78A44B0}" srcOrd="0" destOrd="0" presId="urn:microsoft.com/office/officeart/2008/layout/LinedList"/>
    <dgm:cxn modelId="{91431FF8-B957-4C16-AC79-49A9152DA393}" srcId="{CE5D22EC-A376-48B8-90A5-0D751F93BDAD}" destId="{13F890CD-FC1B-4959-BEC7-7AA4BA511033}" srcOrd="1" destOrd="0" parTransId="{93AC51CF-43AD-4535-B06C-4E1C7B43EB17}" sibTransId="{112C2A3C-C489-4441-8915-F47DF5CB04FD}"/>
    <dgm:cxn modelId="{A47292F9-A1FA-4A31-8147-C30123872F9E}" type="presOf" srcId="{BC2A665F-DABC-4780-B289-7F04AB28E5D6}" destId="{96B615BB-A501-4E49-BBF6-284E7C9A9181}" srcOrd="0" destOrd="0" presId="urn:microsoft.com/office/officeart/2008/layout/LinedList"/>
    <dgm:cxn modelId="{4ED9675A-2227-4DA0-BEA9-699E2132EE80}" type="presParOf" srcId="{D9A8868F-987A-4531-B162-A44F2616C39E}" destId="{F28DE90D-EF4B-4058-B991-F7BDD32AC597}" srcOrd="0" destOrd="0" presId="urn:microsoft.com/office/officeart/2008/layout/LinedList"/>
    <dgm:cxn modelId="{EDE7479D-FE52-47DA-96F0-BA302B2894F7}" type="presParOf" srcId="{D9A8868F-987A-4531-B162-A44F2616C39E}" destId="{64E1A218-BFB8-42BC-AD9A-046D6D6E4BA8}" srcOrd="1" destOrd="0" presId="urn:microsoft.com/office/officeart/2008/layout/LinedList"/>
    <dgm:cxn modelId="{DA8525EB-1863-484B-B235-E24193E0402B}" type="presParOf" srcId="{64E1A218-BFB8-42BC-AD9A-046D6D6E4BA8}" destId="{4B43645F-0975-4E2E-9DFB-A4CD2713E025}" srcOrd="0" destOrd="0" presId="urn:microsoft.com/office/officeart/2008/layout/LinedList"/>
    <dgm:cxn modelId="{B3B18CC4-33D7-4FB2-B912-E069D5A57856}" type="presParOf" srcId="{64E1A218-BFB8-42BC-AD9A-046D6D6E4BA8}" destId="{D869FF18-DD8D-4836-ACDE-6DF9E69BDC13}" srcOrd="1" destOrd="0" presId="urn:microsoft.com/office/officeart/2008/layout/LinedList"/>
    <dgm:cxn modelId="{6BB14E9F-C94C-47CF-8F99-57E24616F37D}" type="presParOf" srcId="{D9A8868F-987A-4531-B162-A44F2616C39E}" destId="{C41100BF-5CAC-438F-8773-8757F57F9340}" srcOrd="2" destOrd="0" presId="urn:microsoft.com/office/officeart/2008/layout/LinedList"/>
    <dgm:cxn modelId="{B1F9A557-3450-4243-9656-1FC23B3DCDAE}" type="presParOf" srcId="{D9A8868F-987A-4531-B162-A44F2616C39E}" destId="{8E286832-F394-414D-A3A4-E5E264F296A4}" srcOrd="3" destOrd="0" presId="urn:microsoft.com/office/officeart/2008/layout/LinedList"/>
    <dgm:cxn modelId="{D5296EAB-2AAF-4D9E-9507-6E29293AA228}" type="presParOf" srcId="{8E286832-F394-414D-A3A4-E5E264F296A4}" destId="{AB1D4C09-E818-4D44-9603-FA7AE78A44B0}" srcOrd="0" destOrd="0" presId="urn:microsoft.com/office/officeart/2008/layout/LinedList"/>
    <dgm:cxn modelId="{E7552A6B-B619-4434-B671-63767A3FBCF6}" type="presParOf" srcId="{8E286832-F394-414D-A3A4-E5E264F296A4}" destId="{77E1C445-3BCD-4D6F-940B-0B9B6A888FDD}" srcOrd="1" destOrd="0" presId="urn:microsoft.com/office/officeart/2008/layout/LinedList"/>
    <dgm:cxn modelId="{D2375B50-B699-4358-A54A-6D66FC8DF5DA}" type="presParOf" srcId="{D9A8868F-987A-4531-B162-A44F2616C39E}" destId="{2E7264C3-541B-475C-9FD8-84A55EE9D99C}" srcOrd="4" destOrd="0" presId="urn:microsoft.com/office/officeart/2008/layout/LinedList"/>
    <dgm:cxn modelId="{318C1EC1-8D58-4D35-8058-136B7C785CCE}" type="presParOf" srcId="{D9A8868F-987A-4531-B162-A44F2616C39E}" destId="{6D91DF6D-75D2-4EAC-98DA-5A2231816C61}" srcOrd="5" destOrd="0" presId="urn:microsoft.com/office/officeart/2008/layout/LinedList"/>
    <dgm:cxn modelId="{7F1B1D18-1F08-4E97-AEA3-150764233A6C}" type="presParOf" srcId="{6D91DF6D-75D2-4EAC-98DA-5A2231816C61}" destId="{A1FEAB68-9B05-4B0B-BC62-3AC346AD9E8E}" srcOrd="0" destOrd="0" presId="urn:microsoft.com/office/officeart/2008/layout/LinedList"/>
    <dgm:cxn modelId="{F207245A-7F5D-442C-9A6F-5C7B031E2E17}" type="presParOf" srcId="{6D91DF6D-75D2-4EAC-98DA-5A2231816C61}" destId="{D5281D13-3C0B-4CE8-87D8-2266CD6F5D59}" srcOrd="1" destOrd="0" presId="urn:microsoft.com/office/officeart/2008/layout/LinedList"/>
    <dgm:cxn modelId="{EA1F1683-E83B-4372-A519-B4EF119B23D2}" type="presParOf" srcId="{D9A8868F-987A-4531-B162-A44F2616C39E}" destId="{4D794A4B-8DD0-4879-BCB3-AD321A0B2B7D}" srcOrd="6" destOrd="0" presId="urn:microsoft.com/office/officeart/2008/layout/LinedList"/>
    <dgm:cxn modelId="{4AA7DBCB-3CBA-4638-8EB1-FE5A653E9DB9}" type="presParOf" srcId="{D9A8868F-987A-4531-B162-A44F2616C39E}" destId="{7BDF5F3A-5953-4831-B989-3E47155EBD1E}" srcOrd="7" destOrd="0" presId="urn:microsoft.com/office/officeart/2008/layout/LinedList"/>
    <dgm:cxn modelId="{05CEC5E4-79D6-4CBC-BB44-D5EEEDC530A5}" type="presParOf" srcId="{7BDF5F3A-5953-4831-B989-3E47155EBD1E}" destId="{1B237B2A-8975-47FE-A40E-E2A48E351945}" srcOrd="0" destOrd="0" presId="urn:microsoft.com/office/officeart/2008/layout/LinedList"/>
    <dgm:cxn modelId="{F862030D-B285-4B17-9AAD-D422F21E87AF}" type="presParOf" srcId="{7BDF5F3A-5953-4831-B989-3E47155EBD1E}" destId="{FDF82AD7-4215-4188-BCE0-FD653CF86D5D}" srcOrd="1" destOrd="0" presId="urn:microsoft.com/office/officeart/2008/layout/LinedList"/>
    <dgm:cxn modelId="{DBEE1A87-5118-4343-A32B-DA9C7BA14C79}" type="presParOf" srcId="{D9A8868F-987A-4531-B162-A44F2616C39E}" destId="{77B79CA5-955D-42CC-AC2A-6FEA2CB195CC}" srcOrd="8" destOrd="0" presId="urn:microsoft.com/office/officeart/2008/layout/LinedList"/>
    <dgm:cxn modelId="{8F64E0CF-D487-403B-9F86-C1287959B6A4}" type="presParOf" srcId="{D9A8868F-987A-4531-B162-A44F2616C39E}" destId="{4649159A-3A94-4376-B7FF-648535E5EA82}" srcOrd="9" destOrd="0" presId="urn:microsoft.com/office/officeart/2008/layout/LinedList"/>
    <dgm:cxn modelId="{0904CB62-D664-47E3-B4D5-A838681FDE50}" type="presParOf" srcId="{4649159A-3A94-4376-B7FF-648535E5EA82}" destId="{72EEBC08-68B8-4B4F-A100-996922782DA2}" srcOrd="0" destOrd="0" presId="urn:microsoft.com/office/officeart/2008/layout/LinedList"/>
    <dgm:cxn modelId="{B43C0129-D147-4C69-846E-2BF555BFAF89}" type="presParOf" srcId="{4649159A-3A94-4376-B7FF-648535E5EA82}" destId="{6F954046-6FEC-49AF-BD5B-66784EB06FCE}" srcOrd="1" destOrd="0" presId="urn:microsoft.com/office/officeart/2008/layout/LinedList"/>
    <dgm:cxn modelId="{BE7DFB84-2244-429B-B9D1-40C554D3E004}" type="presParOf" srcId="{D9A8868F-987A-4531-B162-A44F2616C39E}" destId="{835039B9-568C-44BC-A956-185304C3432B}" srcOrd="10" destOrd="0" presId="urn:microsoft.com/office/officeart/2008/layout/LinedList"/>
    <dgm:cxn modelId="{5225BD36-6CEC-4ED2-A772-B321F694D1A2}" type="presParOf" srcId="{D9A8868F-987A-4531-B162-A44F2616C39E}" destId="{E8A528F5-BDC6-469D-90E0-15C3E49924C2}" srcOrd="11" destOrd="0" presId="urn:microsoft.com/office/officeart/2008/layout/LinedList"/>
    <dgm:cxn modelId="{2AAD2A49-9AC1-4093-B540-FBE0D1BC206C}" type="presParOf" srcId="{E8A528F5-BDC6-469D-90E0-15C3E49924C2}" destId="{5E200034-CD94-4EE7-8733-64EFE103CDF7}" srcOrd="0" destOrd="0" presId="urn:microsoft.com/office/officeart/2008/layout/LinedList"/>
    <dgm:cxn modelId="{E5B3A187-DD71-439F-862C-5D21ACD10158}" type="presParOf" srcId="{E8A528F5-BDC6-469D-90E0-15C3E49924C2}" destId="{3D5711C5-ADAF-47D3-A36F-7C3B394A4B3A}" srcOrd="1" destOrd="0" presId="urn:microsoft.com/office/officeart/2008/layout/LinedList"/>
    <dgm:cxn modelId="{229936F2-E3D2-4FCB-87B1-45B80B9AB0B7}" type="presParOf" srcId="{D9A8868F-987A-4531-B162-A44F2616C39E}" destId="{2852A06E-8846-4F3D-B4E7-DB56B17D0A27}" srcOrd="12" destOrd="0" presId="urn:microsoft.com/office/officeart/2008/layout/LinedList"/>
    <dgm:cxn modelId="{612517AD-1E32-4AAB-BCF1-5EB58181D73A}" type="presParOf" srcId="{D9A8868F-987A-4531-B162-A44F2616C39E}" destId="{35653ED1-475C-4202-ADCA-8A2B306612DA}" srcOrd="13" destOrd="0" presId="urn:microsoft.com/office/officeart/2008/layout/LinedList"/>
    <dgm:cxn modelId="{7E7E9F9E-F1AC-4727-BBBB-AC9C66B2DAF2}" type="presParOf" srcId="{35653ED1-475C-4202-ADCA-8A2B306612DA}" destId="{07501B15-A99E-41F2-8FD4-96DF7C9C2A9A}" srcOrd="0" destOrd="0" presId="urn:microsoft.com/office/officeart/2008/layout/LinedList"/>
    <dgm:cxn modelId="{663F6616-4D9D-4ECC-BC37-870ECAA80608}" type="presParOf" srcId="{35653ED1-475C-4202-ADCA-8A2B306612DA}" destId="{52A9C0DA-4CF0-43C4-8364-34FA55131871}" srcOrd="1" destOrd="0" presId="urn:microsoft.com/office/officeart/2008/layout/LinedList"/>
    <dgm:cxn modelId="{97FCCE61-DA26-4B49-BB85-38309869FDB0}" type="presParOf" srcId="{D9A8868F-987A-4531-B162-A44F2616C39E}" destId="{0E4544C3-9273-4A4D-9AE2-2477BC821BE6}" srcOrd="14" destOrd="0" presId="urn:microsoft.com/office/officeart/2008/layout/LinedList"/>
    <dgm:cxn modelId="{8FC239E6-3AA6-4951-903A-1A3F5FD4D397}" type="presParOf" srcId="{D9A8868F-987A-4531-B162-A44F2616C39E}" destId="{07F2864C-E1B7-4310-9D3F-499A26D888BC}" srcOrd="15" destOrd="0" presId="urn:microsoft.com/office/officeart/2008/layout/LinedList"/>
    <dgm:cxn modelId="{46E1C31E-B77E-4163-B978-FDF694524931}" type="presParOf" srcId="{07F2864C-E1B7-4310-9D3F-499A26D888BC}" destId="{96B615BB-A501-4E49-BBF6-284E7C9A9181}" srcOrd="0" destOrd="0" presId="urn:microsoft.com/office/officeart/2008/layout/LinedList"/>
    <dgm:cxn modelId="{5B505D97-B593-41C4-80D5-55D53191A95A}" type="presParOf" srcId="{07F2864C-E1B7-4310-9D3F-499A26D888BC}" destId="{2A000949-97B5-4574-8E87-4E23CCF95258}" srcOrd="1" destOrd="0" presId="urn:microsoft.com/office/officeart/2008/layout/LinedList"/>
    <dgm:cxn modelId="{209AD8FB-70F1-4B81-A355-84DDC2594934}" type="presParOf" srcId="{D9A8868F-987A-4531-B162-A44F2616C39E}" destId="{DFB28B98-B195-492D-9406-70FDB3D7505F}" srcOrd="16" destOrd="0" presId="urn:microsoft.com/office/officeart/2008/layout/LinedList"/>
    <dgm:cxn modelId="{363324C0-6379-408F-AA2B-BCE2B5B52991}" type="presParOf" srcId="{D9A8868F-987A-4531-B162-A44F2616C39E}" destId="{A3BE7AAE-E9D4-41E9-8AB6-5338F5861534}" srcOrd="17" destOrd="0" presId="urn:microsoft.com/office/officeart/2008/layout/LinedList"/>
    <dgm:cxn modelId="{94F8B6D1-B0B4-4D00-B14A-04BEAF71D0F1}" type="presParOf" srcId="{A3BE7AAE-E9D4-41E9-8AB6-5338F5861534}" destId="{255CEF37-DC50-49BD-AB99-7EDB069590C3}" srcOrd="0" destOrd="0" presId="urn:microsoft.com/office/officeart/2008/layout/LinedList"/>
    <dgm:cxn modelId="{67850124-00BF-4427-9E30-C1B089AA28B8}" type="presParOf" srcId="{A3BE7AAE-E9D4-41E9-8AB6-5338F5861534}" destId="{51648A09-C69D-4380-846E-4FFCB2BF8E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2A44D-B613-40CB-BE9E-F42360C75BA9}">
      <dsp:nvSpPr>
        <dsp:cNvPr id="0" name=""/>
        <dsp:cNvSpPr/>
      </dsp:nvSpPr>
      <dsp:spPr>
        <a:xfrm>
          <a:off x="0" y="1551"/>
          <a:ext cx="6984693" cy="78646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C80F6-70FD-4813-BB67-AE013C3F0C5E}">
      <dsp:nvSpPr>
        <dsp:cNvPr id="0" name=""/>
        <dsp:cNvSpPr/>
      </dsp:nvSpPr>
      <dsp:spPr>
        <a:xfrm>
          <a:off x="237906" y="178507"/>
          <a:ext cx="432557" cy="432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ACB50-3150-4011-88A2-141EB7EBDB85}">
      <dsp:nvSpPr>
        <dsp:cNvPr id="0" name=""/>
        <dsp:cNvSpPr/>
      </dsp:nvSpPr>
      <dsp:spPr>
        <a:xfrm>
          <a:off x="908371" y="1551"/>
          <a:ext cx="6076321" cy="786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5" tIns="83235" rIns="83235" bIns="832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Are temperatures showing a positive trend supportive of global warming patterns? </a:t>
          </a:r>
        </a:p>
      </dsp:txBody>
      <dsp:txXfrm>
        <a:off x="908371" y="1551"/>
        <a:ext cx="6076321" cy="786468"/>
      </dsp:txXfrm>
    </dsp:sp>
    <dsp:sp modelId="{46A958BB-A07F-4CD1-BE2F-DE17BD9057D3}">
      <dsp:nvSpPr>
        <dsp:cNvPr id="0" name=""/>
        <dsp:cNvSpPr/>
      </dsp:nvSpPr>
      <dsp:spPr>
        <a:xfrm>
          <a:off x="0" y="984637"/>
          <a:ext cx="6984693" cy="78646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4A422-BB67-484F-A781-D2A193C91703}">
      <dsp:nvSpPr>
        <dsp:cNvPr id="0" name=""/>
        <dsp:cNvSpPr/>
      </dsp:nvSpPr>
      <dsp:spPr>
        <a:xfrm>
          <a:off x="237906" y="1161593"/>
          <a:ext cx="432557" cy="432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CD2CE-4A36-4AC6-9FE9-442E172E84BC}">
      <dsp:nvSpPr>
        <dsp:cNvPr id="0" name=""/>
        <dsp:cNvSpPr/>
      </dsp:nvSpPr>
      <dsp:spPr>
        <a:xfrm>
          <a:off x="908371" y="984637"/>
          <a:ext cx="6076321" cy="786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5" tIns="83235" rIns="83235" bIns="832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Are crop yields decreasing or increasing over time?</a:t>
          </a:r>
        </a:p>
      </dsp:txBody>
      <dsp:txXfrm>
        <a:off x="908371" y="984637"/>
        <a:ext cx="6076321" cy="786468"/>
      </dsp:txXfrm>
    </dsp:sp>
    <dsp:sp modelId="{B359F7C2-E1B4-492C-8D12-E68C36F7744A}">
      <dsp:nvSpPr>
        <dsp:cNvPr id="0" name=""/>
        <dsp:cNvSpPr/>
      </dsp:nvSpPr>
      <dsp:spPr>
        <a:xfrm>
          <a:off x="0" y="1967723"/>
          <a:ext cx="6984693" cy="78646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ADA7-0CFA-4B71-9B31-ADFA494A3C9F}">
      <dsp:nvSpPr>
        <dsp:cNvPr id="0" name=""/>
        <dsp:cNvSpPr/>
      </dsp:nvSpPr>
      <dsp:spPr>
        <a:xfrm>
          <a:off x="237906" y="2144679"/>
          <a:ext cx="432557" cy="432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D13EA-E0C9-4BB4-958D-D71B4C9E4634}">
      <dsp:nvSpPr>
        <dsp:cNvPr id="0" name=""/>
        <dsp:cNvSpPr/>
      </dsp:nvSpPr>
      <dsp:spPr>
        <a:xfrm>
          <a:off x="908371" y="1967723"/>
          <a:ext cx="6076321" cy="786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5" tIns="83235" rIns="83235" bIns="832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Are there signs that increased costs (i.e., water, fertilizers, pesticides, transportation) have cut into profit margins over time?</a:t>
          </a:r>
        </a:p>
      </dsp:txBody>
      <dsp:txXfrm>
        <a:off x="908371" y="1967723"/>
        <a:ext cx="6076321" cy="786468"/>
      </dsp:txXfrm>
    </dsp:sp>
    <dsp:sp modelId="{02FF467E-1ABA-4576-9B1A-49600D0CDDBB}">
      <dsp:nvSpPr>
        <dsp:cNvPr id="0" name=""/>
        <dsp:cNvSpPr/>
      </dsp:nvSpPr>
      <dsp:spPr>
        <a:xfrm>
          <a:off x="0" y="2950809"/>
          <a:ext cx="6984693" cy="78646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FB91E-DDAE-4674-9618-E53EC14632F8}">
      <dsp:nvSpPr>
        <dsp:cNvPr id="0" name=""/>
        <dsp:cNvSpPr/>
      </dsp:nvSpPr>
      <dsp:spPr>
        <a:xfrm>
          <a:off x="237906" y="3127764"/>
          <a:ext cx="432557" cy="432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42E2E-1F74-4E9F-86B2-2B0FEAC440F2}">
      <dsp:nvSpPr>
        <dsp:cNvPr id="0" name=""/>
        <dsp:cNvSpPr/>
      </dsp:nvSpPr>
      <dsp:spPr>
        <a:xfrm>
          <a:off x="908371" y="2950809"/>
          <a:ext cx="6076321" cy="786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5" tIns="83235" rIns="83235" bIns="832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I am a farmer, is it still worth planting almonds next year?</a:t>
          </a:r>
        </a:p>
      </dsp:txBody>
      <dsp:txXfrm>
        <a:off x="908371" y="2950809"/>
        <a:ext cx="6076321" cy="786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400A3-B114-4C2B-A24A-9ECD76D59F11}">
      <dsp:nvSpPr>
        <dsp:cNvPr id="0" name=""/>
        <dsp:cNvSpPr/>
      </dsp:nvSpPr>
      <dsp:spPr>
        <a:xfrm>
          <a:off x="0" y="521"/>
          <a:ext cx="4356625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Extraction from source</a:t>
          </a:r>
        </a:p>
      </dsp:txBody>
      <dsp:txXfrm>
        <a:off x="25759" y="26280"/>
        <a:ext cx="4305107" cy="476152"/>
      </dsp:txXfrm>
    </dsp:sp>
    <dsp:sp modelId="{050164A1-A527-40E4-AFF4-BB28891C01D5}">
      <dsp:nvSpPr>
        <dsp:cNvPr id="0" name=""/>
        <dsp:cNvSpPr/>
      </dsp:nvSpPr>
      <dsp:spPr>
        <a:xfrm>
          <a:off x="0" y="591551"/>
          <a:ext cx="4356625" cy="52767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Dropped unnecessary columns</a:t>
          </a:r>
        </a:p>
      </dsp:txBody>
      <dsp:txXfrm>
        <a:off x="25759" y="617310"/>
        <a:ext cx="4305107" cy="476152"/>
      </dsp:txXfrm>
    </dsp:sp>
    <dsp:sp modelId="{7DDB0693-B68C-4055-8B9F-B630EC851226}">
      <dsp:nvSpPr>
        <dsp:cNvPr id="0" name=""/>
        <dsp:cNvSpPr/>
      </dsp:nvSpPr>
      <dsp:spPr>
        <a:xfrm>
          <a:off x="0" y="1182582"/>
          <a:ext cx="4356625" cy="52767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Renamed columns</a:t>
          </a:r>
        </a:p>
      </dsp:txBody>
      <dsp:txXfrm>
        <a:off x="25759" y="1208341"/>
        <a:ext cx="4305107" cy="476152"/>
      </dsp:txXfrm>
    </dsp:sp>
    <dsp:sp modelId="{8D9E42D0-C96A-42EE-8E2B-82FBE4510C8A}">
      <dsp:nvSpPr>
        <dsp:cNvPr id="0" name=""/>
        <dsp:cNvSpPr/>
      </dsp:nvSpPr>
      <dsp:spPr>
        <a:xfrm>
          <a:off x="0" y="1773612"/>
          <a:ext cx="4356625" cy="52767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Checked datatypes</a:t>
          </a:r>
          <a:endParaRPr lang="en-US" sz="2200" kern="1200" dirty="0"/>
        </a:p>
      </dsp:txBody>
      <dsp:txXfrm>
        <a:off x="25759" y="1799371"/>
        <a:ext cx="4305107" cy="476152"/>
      </dsp:txXfrm>
    </dsp:sp>
    <dsp:sp modelId="{2DD0D432-F574-44F2-8BAB-61D5A302805D}">
      <dsp:nvSpPr>
        <dsp:cNvPr id="0" name=""/>
        <dsp:cNvSpPr/>
      </dsp:nvSpPr>
      <dsp:spPr>
        <a:xfrm>
          <a:off x="0" y="2364642"/>
          <a:ext cx="4356625" cy="52767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/>
              <a:cs typeface="Arial"/>
            </a:rPr>
            <a:t>Minimal missing values*</a:t>
          </a:r>
        </a:p>
      </dsp:txBody>
      <dsp:txXfrm>
        <a:off x="25759" y="2390401"/>
        <a:ext cx="4305107" cy="476152"/>
      </dsp:txXfrm>
    </dsp:sp>
    <dsp:sp modelId="{724DA548-C5CB-1C45-8D89-AFBA526A5334}">
      <dsp:nvSpPr>
        <dsp:cNvPr id="0" name=""/>
        <dsp:cNvSpPr/>
      </dsp:nvSpPr>
      <dsp:spPr>
        <a:xfrm>
          <a:off x="0" y="2955672"/>
          <a:ext cx="4356625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Subsets</a:t>
          </a:r>
        </a:p>
      </dsp:txBody>
      <dsp:txXfrm>
        <a:off x="25759" y="2981431"/>
        <a:ext cx="4305107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2A44D-B613-40CB-BE9E-F42360C75BA9}">
      <dsp:nvSpPr>
        <dsp:cNvPr id="0" name=""/>
        <dsp:cNvSpPr/>
      </dsp:nvSpPr>
      <dsp:spPr>
        <a:xfrm>
          <a:off x="0" y="3375"/>
          <a:ext cx="7733841" cy="739483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C80F6-70FD-4813-BB67-AE013C3F0C5E}">
      <dsp:nvSpPr>
        <dsp:cNvPr id="0" name=""/>
        <dsp:cNvSpPr/>
      </dsp:nvSpPr>
      <dsp:spPr>
        <a:xfrm>
          <a:off x="223693" y="169759"/>
          <a:ext cx="407113" cy="406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ACB50-3150-4011-88A2-141EB7EBDB85}">
      <dsp:nvSpPr>
        <dsp:cNvPr id="0" name=""/>
        <dsp:cNvSpPr/>
      </dsp:nvSpPr>
      <dsp:spPr>
        <a:xfrm>
          <a:off x="854500" y="3375"/>
          <a:ext cx="3480228" cy="78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53" tIns="83153" rIns="83153" bIns="831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Are temperatures showing a positive trend supportive of global warming patterns? </a:t>
          </a:r>
        </a:p>
      </dsp:txBody>
      <dsp:txXfrm>
        <a:off x="854500" y="3375"/>
        <a:ext cx="3480228" cy="785700"/>
      </dsp:txXfrm>
    </dsp:sp>
    <dsp:sp modelId="{BA2DB7D6-6C20-41C0-84F8-C9FDDD8E9129}">
      <dsp:nvSpPr>
        <dsp:cNvPr id="0" name=""/>
        <dsp:cNvSpPr/>
      </dsp:nvSpPr>
      <dsp:spPr>
        <a:xfrm>
          <a:off x="4334728" y="3375"/>
          <a:ext cx="3373230" cy="739483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62" tIns="78262" rIns="78262" bIns="782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Yes, temperatures show a positive trend over time within the data sources.</a:t>
          </a:r>
        </a:p>
      </dsp:txBody>
      <dsp:txXfrm>
        <a:off x="4334728" y="3375"/>
        <a:ext cx="3373230" cy="739483"/>
      </dsp:txXfrm>
    </dsp:sp>
    <dsp:sp modelId="{46A958BB-A07F-4CD1-BE2F-DE17BD9057D3}">
      <dsp:nvSpPr>
        <dsp:cNvPr id="0" name=""/>
        <dsp:cNvSpPr/>
      </dsp:nvSpPr>
      <dsp:spPr>
        <a:xfrm>
          <a:off x="0" y="985501"/>
          <a:ext cx="7733841" cy="739483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4A422-BB67-484F-A781-D2A193C91703}">
      <dsp:nvSpPr>
        <dsp:cNvPr id="0" name=""/>
        <dsp:cNvSpPr/>
      </dsp:nvSpPr>
      <dsp:spPr>
        <a:xfrm>
          <a:off x="223693" y="1151885"/>
          <a:ext cx="407113" cy="406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CD2CE-4A36-4AC6-9FE9-442E172E84BC}">
      <dsp:nvSpPr>
        <dsp:cNvPr id="0" name=""/>
        <dsp:cNvSpPr/>
      </dsp:nvSpPr>
      <dsp:spPr>
        <a:xfrm>
          <a:off x="854500" y="985501"/>
          <a:ext cx="3480228" cy="78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53" tIns="83153" rIns="83153" bIns="831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Are crop yields decreasing or increasing over time?</a:t>
          </a:r>
        </a:p>
      </dsp:txBody>
      <dsp:txXfrm>
        <a:off x="854500" y="985501"/>
        <a:ext cx="3480228" cy="785700"/>
      </dsp:txXfrm>
    </dsp:sp>
    <dsp:sp modelId="{54E847EF-6882-48CA-BD4D-70A07C3386DC}">
      <dsp:nvSpPr>
        <dsp:cNvPr id="0" name=""/>
        <dsp:cNvSpPr/>
      </dsp:nvSpPr>
      <dsp:spPr>
        <a:xfrm>
          <a:off x="4334728" y="985501"/>
          <a:ext cx="3373230" cy="739483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62" tIns="78262" rIns="78262" bIns="782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yields are increasing both in the area harvested AND, in the amount harvested per area unit.  </a:t>
          </a:r>
        </a:p>
      </dsp:txBody>
      <dsp:txXfrm>
        <a:off x="4334728" y="985501"/>
        <a:ext cx="3373230" cy="739483"/>
      </dsp:txXfrm>
    </dsp:sp>
    <dsp:sp modelId="{B359F7C2-E1B4-492C-8D12-E68C36F7744A}">
      <dsp:nvSpPr>
        <dsp:cNvPr id="0" name=""/>
        <dsp:cNvSpPr/>
      </dsp:nvSpPr>
      <dsp:spPr>
        <a:xfrm>
          <a:off x="0" y="1967627"/>
          <a:ext cx="7733841" cy="739483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ADA7-0CFA-4B71-9B31-ADFA494A3C9F}">
      <dsp:nvSpPr>
        <dsp:cNvPr id="0" name=""/>
        <dsp:cNvSpPr/>
      </dsp:nvSpPr>
      <dsp:spPr>
        <a:xfrm>
          <a:off x="223693" y="2134011"/>
          <a:ext cx="407113" cy="406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D13EA-E0C9-4BB4-958D-D71B4C9E4634}">
      <dsp:nvSpPr>
        <dsp:cNvPr id="0" name=""/>
        <dsp:cNvSpPr/>
      </dsp:nvSpPr>
      <dsp:spPr>
        <a:xfrm>
          <a:off x="854500" y="1967627"/>
          <a:ext cx="3480228" cy="78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53" tIns="83153" rIns="83153" bIns="831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Are there signs that increased costs (i.e., water, fertilizers, pesticides, transportation) have cut into profit margins over time?</a:t>
          </a:r>
        </a:p>
      </dsp:txBody>
      <dsp:txXfrm>
        <a:off x="854500" y="1967627"/>
        <a:ext cx="3480228" cy="785700"/>
      </dsp:txXfrm>
    </dsp:sp>
    <dsp:sp modelId="{FC4289C0-8097-4F49-B784-3909BE785E04}">
      <dsp:nvSpPr>
        <dsp:cNvPr id="0" name=""/>
        <dsp:cNvSpPr/>
      </dsp:nvSpPr>
      <dsp:spPr>
        <a:xfrm>
          <a:off x="4334728" y="1967627"/>
          <a:ext cx="3373230" cy="739483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62" tIns="78262" rIns="78262" bIns="782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Increasing value in exports, but also recent decreases in amount producer gets when selling suggesting lower profit margins.</a:t>
          </a:r>
        </a:p>
      </dsp:txBody>
      <dsp:txXfrm>
        <a:off x="4334728" y="1967627"/>
        <a:ext cx="3373230" cy="739483"/>
      </dsp:txXfrm>
    </dsp:sp>
    <dsp:sp modelId="{02FF467E-1ABA-4576-9B1A-49600D0CDDBB}">
      <dsp:nvSpPr>
        <dsp:cNvPr id="0" name=""/>
        <dsp:cNvSpPr/>
      </dsp:nvSpPr>
      <dsp:spPr>
        <a:xfrm>
          <a:off x="0" y="2949753"/>
          <a:ext cx="7733841" cy="739483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FB91E-DDAE-4674-9618-E53EC14632F8}">
      <dsp:nvSpPr>
        <dsp:cNvPr id="0" name=""/>
        <dsp:cNvSpPr/>
      </dsp:nvSpPr>
      <dsp:spPr>
        <a:xfrm>
          <a:off x="223693" y="3116137"/>
          <a:ext cx="407113" cy="4067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42E2E-1F74-4E9F-86B2-2B0FEAC440F2}">
      <dsp:nvSpPr>
        <dsp:cNvPr id="0" name=""/>
        <dsp:cNvSpPr/>
      </dsp:nvSpPr>
      <dsp:spPr>
        <a:xfrm>
          <a:off x="854500" y="2949753"/>
          <a:ext cx="3480228" cy="78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53" tIns="83153" rIns="83153" bIns="831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I am a farmer, is it still worth planting almonds next year?</a:t>
          </a:r>
        </a:p>
      </dsp:txBody>
      <dsp:txXfrm>
        <a:off x="854500" y="2949753"/>
        <a:ext cx="3480228" cy="785700"/>
      </dsp:txXfrm>
    </dsp:sp>
    <dsp:sp modelId="{FB4B1DB2-A253-4A3C-9818-CCA3F919B51C}">
      <dsp:nvSpPr>
        <dsp:cNvPr id="0" name=""/>
        <dsp:cNvSpPr/>
      </dsp:nvSpPr>
      <dsp:spPr>
        <a:xfrm>
          <a:off x="4334728" y="2949753"/>
          <a:ext cx="3373230" cy="739483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62" tIns="78262" rIns="78262" bIns="782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suggests roughly same crop yield as past couple years, but cost increases may make it less feasible to turn a </a:t>
          </a:r>
          <a:r>
            <a:rPr lang="en-US" sz="1400" kern="1200" dirty="0">
              <a:latin typeface="Calibri Light" panose="020F0302020204030204"/>
            </a:rPr>
            <a:t>profit</a:t>
          </a:r>
          <a:r>
            <a:rPr lang="en-US" sz="1400" kern="1200" dirty="0"/>
            <a:t>.</a:t>
          </a:r>
        </a:p>
      </dsp:txBody>
      <dsp:txXfrm>
        <a:off x="4334728" y="2949753"/>
        <a:ext cx="3373230" cy="7394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DE90D-EF4B-4058-B991-F7BDD32AC597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3645F-0975-4E2E-9DFB-A4CD2713E025}">
      <dsp:nvSpPr>
        <dsp:cNvPr id="0" name=""/>
        <dsp:cNvSpPr/>
      </dsp:nvSpPr>
      <dsp:spPr>
        <a:xfrm>
          <a:off x="0" y="67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California, A. B. (2016, June). </a:t>
          </a:r>
          <a:r>
            <a:rPr lang="en-US" sz="1400" i="1" kern="1200"/>
            <a:t>California Almond Industry Facts.</a:t>
          </a:r>
          <a:r>
            <a:rPr lang="en-US" sz="1400" kern="1200"/>
            <a:t> Retrieved from almonds.com: </a:t>
          </a:r>
          <a:r>
            <a:rPr lang="en-US" sz="1400" kern="1200">
              <a:hlinkClick xmlns:r="http://schemas.openxmlformats.org/officeDocument/2006/relationships" r:id="rId1"/>
            </a:rPr>
            <a:t>https://www.almonds.com/sites/default/files/2016_almond_industry_factsheet.pdf</a:t>
          </a:r>
          <a:endParaRPr lang="en-US" sz="1400" kern="1200"/>
        </a:p>
      </dsp:txBody>
      <dsp:txXfrm>
        <a:off x="0" y="675"/>
        <a:ext cx="6900512" cy="614976"/>
      </dsp:txXfrm>
    </dsp:sp>
    <dsp:sp modelId="{C41100BF-5CAC-438F-8773-8757F57F9340}">
      <dsp:nvSpPr>
        <dsp:cNvPr id="0" name=""/>
        <dsp:cNvSpPr/>
      </dsp:nvSpPr>
      <dsp:spPr>
        <a:xfrm>
          <a:off x="0" y="61565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D4C09-E818-4D44-9603-FA7AE78A44B0}">
      <dsp:nvSpPr>
        <dsp:cNvPr id="0" name=""/>
        <dsp:cNvSpPr/>
      </dsp:nvSpPr>
      <dsp:spPr>
        <a:xfrm>
          <a:off x="0" y="61565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Climate Change Indicators: Weather and Climate.</a:t>
          </a:r>
          <a:r>
            <a:rPr lang="en-US" sz="1400" kern="1200"/>
            <a:t> (2022, August 1). Retrieved from </a:t>
          </a:r>
          <a:r>
            <a:rPr lang="en-US" sz="1400" kern="1200">
              <a:hlinkClick xmlns:r="http://schemas.openxmlformats.org/officeDocument/2006/relationships" r:id="rId2"/>
            </a:rPr>
            <a:t>www.epa.gov</a:t>
          </a:r>
          <a:r>
            <a:rPr lang="en-US" sz="1400" kern="1200"/>
            <a:t>: </a:t>
          </a:r>
          <a:r>
            <a:rPr lang="en-US" sz="1400" kern="1200">
              <a:hlinkClick xmlns:r="http://schemas.openxmlformats.org/officeDocument/2006/relationships" r:id="rId3"/>
            </a:rPr>
            <a:t>https://www.epa.gov/climate-indicators/weather-climate</a:t>
          </a:r>
          <a:endParaRPr lang="en-US" sz="1400" kern="1200"/>
        </a:p>
      </dsp:txBody>
      <dsp:txXfrm>
        <a:off x="0" y="615652"/>
        <a:ext cx="6900512" cy="614976"/>
      </dsp:txXfrm>
    </dsp:sp>
    <dsp:sp modelId="{2E7264C3-541B-475C-9FD8-84A55EE9D99C}">
      <dsp:nvSpPr>
        <dsp:cNvPr id="0" name=""/>
        <dsp:cNvSpPr/>
      </dsp:nvSpPr>
      <dsp:spPr>
        <a:xfrm>
          <a:off x="0" y="12306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EAB68-9B05-4B0B-BC62-3AC346AD9E8E}">
      <dsp:nvSpPr>
        <dsp:cNvPr id="0" name=""/>
        <dsp:cNvSpPr/>
      </dsp:nvSpPr>
      <dsp:spPr>
        <a:xfrm>
          <a:off x="0" y="123062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Crops and Livestock Products Data</a:t>
          </a:r>
          <a:r>
            <a:rPr lang="en-US" sz="1400" kern="1200"/>
            <a:t>. (n.d.). Retrieved from </a:t>
          </a:r>
          <a:r>
            <a:rPr lang="en-US" sz="1400" kern="1200">
              <a:hlinkClick xmlns:r="http://schemas.openxmlformats.org/officeDocument/2006/relationships" r:id="rId4"/>
            </a:rPr>
            <a:t>www.fao.org</a:t>
          </a:r>
          <a:r>
            <a:rPr lang="en-US" sz="1400" kern="1200"/>
            <a:t>: </a:t>
          </a:r>
          <a:r>
            <a:rPr lang="en-US" sz="1400" kern="1200">
              <a:hlinkClick xmlns:r="http://schemas.openxmlformats.org/officeDocument/2006/relationships" r:id="rId5"/>
            </a:rPr>
            <a:t>https://www.fao.org/faostat/en/#data/QCL</a:t>
          </a:r>
          <a:endParaRPr lang="en-US" sz="1400" kern="1200"/>
        </a:p>
      </dsp:txBody>
      <dsp:txXfrm>
        <a:off x="0" y="1230628"/>
        <a:ext cx="6900512" cy="614976"/>
      </dsp:txXfrm>
    </dsp:sp>
    <dsp:sp modelId="{4D794A4B-8DD0-4879-BCB3-AD321A0B2B7D}">
      <dsp:nvSpPr>
        <dsp:cNvPr id="0" name=""/>
        <dsp:cNvSpPr/>
      </dsp:nvSpPr>
      <dsp:spPr>
        <a:xfrm>
          <a:off x="0" y="18456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37B2A-8975-47FE-A40E-E2A48E351945}">
      <dsp:nvSpPr>
        <dsp:cNvPr id="0" name=""/>
        <dsp:cNvSpPr/>
      </dsp:nvSpPr>
      <dsp:spPr>
        <a:xfrm>
          <a:off x="0" y="184560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Food and Agriculture Organization</a:t>
          </a:r>
          <a:r>
            <a:rPr lang="en-US" sz="1400" kern="1200"/>
            <a:t>. (2023). Retrieved from </a:t>
          </a:r>
          <a:r>
            <a:rPr lang="en-US" sz="1400" kern="1200">
              <a:hlinkClick xmlns:r="http://schemas.openxmlformats.org/officeDocument/2006/relationships" r:id="rId4"/>
            </a:rPr>
            <a:t>www.fao.org</a:t>
          </a:r>
          <a:r>
            <a:rPr lang="en-US" sz="1400" kern="1200"/>
            <a:t>: </a:t>
          </a:r>
          <a:r>
            <a:rPr lang="en-US" sz="1400" kern="1200">
              <a:hlinkClick xmlns:r="http://schemas.openxmlformats.org/officeDocument/2006/relationships" r:id="rId5"/>
            </a:rPr>
            <a:t>https://www.fao.org/faostat/en/#data</a:t>
          </a:r>
          <a:endParaRPr lang="en-US" sz="1400" kern="1200"/>
        </a:p>
      </dsp:txBody>
      <dsp:txXfrm>
        <a:off x="0" y="1845605"/>
        <a:ext cx="6900512" cy="614976"/>
      </dsp:txXfrm>
    </dsp:sp>
    <dsp:sp modelId="{77B79CA5-955D-42CC-AC2A-6FEA2CB195CC}">
      <dsp:nvSpPr>
        <dsp:cNvPr id="0" name=""/>
        <dsp:cNvSpPr/>
      </dsp:nvSpPr>
      <dsp:spPr>
        <a:xfrm>
          <a:off x="0" y="246058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EBC08-68B8-4B4F-A100-996922782DA2}">
      <dsp:nvSpPr>
        <dsp:cNvPr id="0" name=""/>
        <dsp:cNvSpPr/>
      </dsp:nvSpPr>
      <dsp:spPr>
        <a:xfrm>
          <a:off x="0" y="246058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Producer Price Trade Data - Crops and livestock products</a:t>
          </a:r>
          <a:r>
            <a:rPr lang="en-US" sz="1400" kern="1200"/>
            <a:t>. (n.d.). Retrieved from </a:t>
          </a:r>
          <a:r>
            <a:rPr lang="en-US" sz="1400" kern="1200">
              <a:hlinkClick xmlns:r="http://schemas.openxmlformats.org/officeDocument/2006/relationships" r:id="rId4"/>
            </a:rPr>
            <a:t>www.fao.org</a:t>
          </a:r>
          <a:r>
            <a:rPr lang="en-US" sz="1400" kern="1200"/>
            <a:t>: </a:t>
          </a:r>
          <a:r>
            <a:rPr lang="en-US" sz="1400" kern="1200">
              <a:hlinkClick xmlns:r="http://schemas.openxmlformats.org/officeDocument/2006/relationships" r:id="rId5"/>
            </a:rPr>
            <a:t>https://www.fao.org/faostat/en/#data/TCL</a:t>
          </a:r>
          <a:endParaRPr lang="en-US" sz="1400" kern="1200"/>
        </a:p>
      </dsp:txBody>
      <dsp:txXfrm>
        <a:off x="0" y="2460582"/>
        <a:ext cx="6900512" cy="614976"/>
      </dsp:txXfrm>
    </dsp:sp>
    <dsp:sp modelId="{835039B9-568C-44BC-A956-185304C3432B}">
      <dsp:nvSpPr>
        <dsp:cNvPr id="0" name=""/>
        <dsp:cNvSpPr/>
      </dsp:nvSpPr>
      <dsp:spPr>
        <a:xfrm>
          <a:off x="0" y="307555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00034-CD94-4EE7-8733-64EFE103CDF7}">
      <dsp:nvSpPr>
        <dsp:cNvPr id="0" name=""/>
        <dsp:cNvSpPr/>
      </dsp:nvSpPr>
      <dsp:spPr>
        <a:xfrm>
          <a:off x="0" y="307555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Producer Prices Data</a:t>
          </a:r>
          <a:r>
            <a:rPr lang="en-US" sz="1400" kern="1200"/>
            <a:t>. (n.d.). Retrieved from </a:t>
          </a:r>
          <a:r>
            <a:rPr lang="en-US" sz="1400" kern="1200">
              <a:hlinkClick xmlns:r="http://schemas.openxmlformats.org/officeDocument/2006/relationships" r:id="rId4"/>
            </a:rPr>
            <a:t>www.fao.org</a:t>
          </a:r>
          <a:r>
            <a:rPr lang="en-US" sz="1400" kern="1200"/>
            <a:t>: </a:t>
          </a:r>
          <a:r>
            <a:rPr lang="en-US" sz="1400" kern="1200">
              <a:hlinkClick xmlns:r="http://schemas.openxmlformats.org/officeDocument/2006/relationships" r:id="rId5"/>
            </a:rPr>
            <a:t>https://www.fao.org/faostat/en/#data/PP</a:t>
          </a:r>
          <a:endParaRPr lang="en-US" sz="1400" kern="1200"/>
        </a:p>
      </dsp:txBody>
      <dsp:txXfrm>
        <a:off x="0" y="3075558"/>
        <a:ext cx="6900512" cy="614976"/>
      </dsp:txXfrm>
    </dsp:sp>
    <dsp:sp modelId="{2852A06E-8846-4F3D-B4E7-DB56B17D0A27}">
      <dsp:nvSpPr>
        <dsp:cNvPr id="0" name=""/>
        <dsp:cNvSpPr/>
      </dsp:nvSpPr>
      <dsp:spPr>
        <a:xfrm>
          <a:off x="0" y="36905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01B15-A99E-41F2-8FD4-96DF7C9C2A9A}">
      <dsp:nvSpPr>
        <dsp:cNvPr id="0" name=""/>
        <dsp:cNvSpPr/>
      </dsp:nvSpPr>
      <dsp:spPr>
        <a:xfrm>
          <a:off x="0" y="369053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SDG Indicators</a:t>
          </a:r>
          <a:r>
            <a:rPr lang="en-US" sz="1400" kern="1200"/>
            <a:t>. (n.d.). Retrieved from </a:t>
          </a:r>
          <a:r>
            <a:rPr lang="en-US" sz="1400" kern="1200">
              <a:hlinkClick xmlns:r="http://schemas.openxmlformats.org/officeDocument/2006/relationships" r:id="rId4"/>
            </a:rPr>
            <a:t>www.fao.org</a:t>
          </a:r>
          <a:r>
            <a:rPr lang="en-US" sz="1400" kern="1200"/>
            <a:t>: </a:t>
          </a:r>
          <a:r>
            <a:rPr lang="en-US" sz="1400" kern="1200">
              <a:hlinkClick xmlns:r="http://schemas.openxmlformats.org/officeDocument/2006/relationships" r:id="rId5"/>
            </a:rPr>
            <a:t>https://www.fao.org/faostat/en/#data/SDGB</a:t>
          </a:r>
          <a:endParaRPr lang="en-US" sz="1400" kern="1200"/>
        </a:p>
      </dsp:txBody>
      <dsp:txXfrm>
        <a:off x="0" y="3690535"/>
        <a:ext cx="6900512" cy="614976"/>
      </dsp:txXfrm>
    </dsp:sp>
    <dsp:sp modelId="{0E4544C3-9273-4A4D-9AE2-2477BC821BE6}">
      <dsp:nvSpPr>
        <dsp:cNvPr id="0" name=""/>
        <dsp:cNvSpPr/>
      </dsp:nvSpPr>
      <dsp:spPr>
        <a:xfrm>
          <a:off x="0" y="43055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615BB-A501-4E49-BBF6-284E7C9A9181}">
      <dsp:nvSpPr>
        <dsp:cNvPr id="0" name=""/>
        <dsp:cNvSpPr/>
      </dsp:nvSpPr>
      <dsp:spPr>
        <a:xfrm>
          <a:off x="0" y="430551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Temperature Change on Land Data</a:t>
          </a:r>
          <a:r>
            <a:rPr lang="en-US" sz="1400" kern="1200"/>
            <a:t>. (n.d.). Retrieved from </a:t>
          </a:r>
          <a:r>
            <a:rPr lang="en-US" sz="1400" kern="1200">
              <a:hlinkClick xmlns:r="http://schemas.openxmlformats.org/officeDocument/2006/relationships" r:id="rId4"/>
            </a:rPr>
            <a:t>www.fao.org</a:t>
          </a:r>
          <a:r>
            <a:rPr lang="en-US" sz="1400" kern="1200"/>
            <a:t>: </a:t>
          </a:r>
          <a:r>
            <a:rPr lang="en-US" sz="1400" kern="1200">
              <a:hlinkClick xmlns:r="http://schemas.openxmlformats.org/officeDocument/2006/relationships" r:id="rId5"/>
            </a:rPr>
            <a:t>https://www.fao.org/faostat/en/#data/ET</a:t>
          </a:r>
          <a:endParaRPr lang="en-US" sz="1400" kern="1200"/>
        </a:p>
      </dsp:txBody>
      <dsp:txXfrm>
        <a:off x="0" y="4305512"/>
        <a:ext cx="6900512" cy="614976"/>
      </dsp:txXfrm>
    </dsp:sp>
    <dsp:sp modelId="{DFB28B98-B195-492D-9406-70FDB3D7505F}">
      <dsp:nvSpPr>
        <dsp:cNvPr id="0" name=""/>
        <dsp:cNvSpPr/>
      </dsp:nvSpPr>
      <dsp:spPr>
        <a:xfrm>
          <a:off x="0" y="492048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CEF37-DC50-49BD-AB99-7EDB069590C3}">
      <dsp:nvSpPr>
        <dsp:cNvPr id="0" name=""/>
        <dsp:cNvSpPr/>
      </dsp:nvSpPr>
      <dsp:spPr>
        <a:xfrm>
          <a:off x="0" y="492048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Zelman, K. M. (2022, November 10). </a:t>
          </a:r>
          <a:r>
            <a:rPr lang="en-US" sz="1400" i="1" kern="1200"/>
            <a:t>Health Benefits of Almonds.</a:t>
          </a:r>
          <a:r>
            <a:rPr lang="en-US" sz="1400" kern="1200"/>
            <a:t> Retrieved from </a:t>
          </a:r>
          <a:r>
            <a:rPr lang="en-US" sz="1400" kern="1200">
              <a:hlinkClick xmlns:r="http://schemas.openxmlformats.org/officeDocument/2006/relationships" r:id="rId6"/>
            </a:rPr>
            <a:t>www.webmd.com</a:t>
          </a:r>
          <a:r>
            <a:rPr lang="en-US" sz="1400" kern="1200"/>
            <a:t>: </a:t>
          </a:r>
          <a:r>
            <a:rPr lang="en-US" sz="1400" kern="1200">
              <a:hlinkClick xmlns:r="http://schemas.openxmlformats.org/officeDocument/2006/relationships" r:id="rId7"/>
            </a:rPr>
            <a:t>https://www.webmd.com/diet/health-benefits-almonds</a:t>
          </a:r>
          <a:endParaRPr lang="en-US" sz="1400" kern="1200"/>
        </a:p>
      </dsp:txBody>
      <dsp:txXfrm>
        <a:off x="0" y="4920488"/>
        <a:ext cx="6900512" cy="61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9F59D-DA11-2948-A584-2C4C80D2D92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2F1E0-CA16-334F-BF03-F9F611BC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nings.co.nz/diy-advice/garden/planting-and-growing/how-to-grow-an-almond-tre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076" y="843941"/>
            <a:ext cx="8587154" cy="2093553"/>
          </a:xfrm>
          <a:solidFill>
            <a:srgbClr val="E2F0D9">
              <a:alpha val="83137"/>
            </a:srgbClr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/>
              </a:rPr>
              <a:t>Predicting Almond Yield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sz="2700" dirty="0">
                <a:ea typeface="+mj-lt"/>
                <a:cs typeface="+mj-lt"/>
              </a:rPr>
              <a:t>Stephanie Benavidez and Kimberly Adams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E72DA-3ADC-4A3F-E615-A21C04BE8B76}"/>
              </a:ext>
            </a:extLst>
          </p:cNvPr>
          <p:cNvSpPr txBox="1"/>
          <p:nvPr/>
        </p:nvSpPr>
        <p:spPr>
          <a:xfrm>
            <a:off x="8463868" y="6706859"/>
            <a:ext cx="3788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0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https://www.bunnings.co.nz/diy-advice/garden/planting-and-growing/how-to-grow-an-almond-tree</a:t>
            </a:r>
            <a:endParaRPr lang="en-US" sz="70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F4A2-A636-3A56-F6E4-293CDDC2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39"/>
            <a:ext cx="10515600" cy="761556"/>
          </a:xfrm>
        </p:spPr>
        <p:txBody>
          <a:bodyPr/>
          <a:lstStyle/>
          <a:p>
            <a:pPr algn="ctr"/>
            <a:r>
              <a:rPr lang="en-US"/>
              <a:t>ARIMA Modeling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F8439-AF23-8570-A4FB-0BF41AB35AA0}"/>
              </a:ext>
            </a:extLst>
          </p:cNvPr>
          <p:cNvGrpSpPr/>
          <p:nvPr/>
        </p:nvGrpSpPr>
        <p:grpSpPr>
          <a:xfrm>
            <a:off x="318491" y="1244190"/>
            <a:ext cx="11555018" cy="5479537"/>
            <a:chOff x="479686" y="1851285"/>
            <a:chExt cx="7308850" cy="3465950"/>
          </a:xfrm>
        </p:grpSpPr>
        <p:pic>
          <p:nvPicPr>
            <p:cNvPr id="1029" name="Picture 5" descr="A graph with lines and text&#10;&#10;Description automatically generated">
              <a:extLst>
                <a:ext uri="{FF2B5EF4-FFF2-40B4-BE49-F238E27FC236}">
                  <a16:creationId xmlns:a16="http://schemas.microsoft.com/office/drawing/2014/main" id="{EA0B67B9-7B2E-D393-9C0A-6842E44C0E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86" y="1851285"/>
              <a:ext cx="24257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 graph with lines and text&#10;&#10;Description automatically generated">
              <a:extLst>
                <a:ext uri="{FF2B5EF4-FFF2-40B4-BE49-F238E27FC236}">
                  <a16:creationId xmlns:a16="http://schemas.microsoft.com/office/drawing/2014/main" id="{FEA76E85-5A06-4126-393E-F4ADDD013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086" y="1889384"/>
              <a:ext cx="2438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A graph of 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692DC861-F20C-3A50-BD27-64772EDF1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136" y="1889384"/>
              <a:ext cx="2438400" cy="165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A graph with a line and a black and orange line&#10;&#10;Description automatically generated">
              <a:extLst>
                <a:ext uri="{FF2B5EF4-FFF2-40B4-BE49-F238E27FC236}">
                  <a16:creationId xmlns:a16="http://schemas.microsoft.com/office/drawing/2014/main" id="{E15F3890-3EFF-5EB5-3EE9-985A3F813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86" y="3630010"/>
              <a:ext cx="2335218" cy="1687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5" descr="A graph with lines and text&#10;&#10;Description automatically generated">
              <a:extLst>
                <a:ext uri="{FF2B5EF4-FFF2-40B4-BE49-F238E27FC236}">
                  <a16:creationId xmlns:a16="http://schemas.microsoft.com/office/drawing/2014/main" id="{6E2908B9-E932-C0B7-A3F2-DF981E838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911" y="3603650"/>
              <a:ext cx="2438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7">
            <a:extLst>
              <a:ext uri="{FF2B5EF4-FFF2-40B4-BE49-F238E27FC236}">
                <a16:creationId xmlns:a16="http://schemas.microsoft.com/office/drawing/2014/main" id="{6592DAA5-6BFD-6742-3B05-5FB2866A1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9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AD9825C-6C42-5C2D-B2F2-A5FADB89F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AA18A17-A89B-D61A-FBE4-3A3DE60E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9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500B30-203B-7126-E3B9-21A7322DC66F}"/>
              </a:ext>
            </a:extLst>
          </p:cNvPr>
          <p:cNvSpPr/>
          <p:nvPr/>
        </p:nvSpPr>
        <p:spPr>
          <a:xfrm>
            <a:off x="337984" y="872612"/>
            <a:ext cx="11516032" cy="737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7C211-CF54-926B-D43E-8C0F45B49E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6029" y="4014611"/>
            <a:ext cx="3701989" cy="26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1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DA0D34-E3F5-B756-5C25-4CA3481AA3F1}"/>
              </a:ext>
            </a:extLst>
          </p:cNvPr>
          <p:cNvSpPr/>
          <p:nvPr/>
        </p:nvSpPr>
        <p:spPr>
          <a:xfrm>
            <a:off x="0" y="0"/>
            <a:ext cx="12192000" cy="872612"/>
          </a:xfrm>
          <a:prstGeom prst="rect">
            <a:avLst/>
          </a:prstGeom>
          <a:solidFill>
            <a:srgbClr val="E632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66D66-F73D-84C7-EB2A-CE3C271A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190"/>
            <a:ext cx="10515600" cy="59424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Metrics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7190DA-6093-63E7-C5F4-548CBECD0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78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FDF2A3-F530-AA5F-C70C-889E6493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50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8EF18A9-2204-032E-64A1-3709DE8E8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96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D9379-61A8-CD94-6953-49953B8C855D}"/>
              </a:ext>
            </a:extLst>
          </p:cNvPr>
          <p:cNvSpPr txBox="1"/>
          <p:nvPr/>
        </p:nvSpPr>
        <p:spPr>
          <a:xfrm>
            <a:off x="433464" y="5365596"/>
            <a:ext cx="1140876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Overall, the ARIMA model for Set One had lower error.</a:t>
            </a: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Export values consistently had the highest error rates.</a:t>
            </a: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Temperature change and yield had fairly low error rates.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27ED26-DEB6-5443-820D-5F59BEE78322}"/>
              </a:ext>
            </a:extLst>
          </p:cNvPr>
          <p:cNvSpPr/>
          <p:nvPr/>
        </p:nvSpPr>
        <p:spPr>
          <a:xfrm>
            <a:off x="6145" y="6612192"/>
            <a:ext cx="12185854" cy="245807"/>
          </a:xfrm>
          <a:prstGeom prst="rect">
            <a:avLst/>
          </a:prstGeom>
          <a:solidFill>
            <a:srgbClr val="E632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ACAEFC-1DC3-D036-51C4-7A08B2A5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612"/>
            <a:ext cx="12192000" cy="43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5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96266F-A276-3B66-E34E-60CC530B27CE}"/>
              </a:ext>
            </a:extLst>
          </p:cNvPr>
          <p:cNvSpPr/>
          <p:nvPr/>
        </p:nvSpPr>
        <p:spPr>
          <a:xfrm>
            <a:off x="491612" y="1511709"/>
            <a:ext cx="5788741" cy="4651888"/>
          </a:xfrm>
          <a:prstGeom prst="roundRect">
            <a:avLst>
              <a:gd name="adj" fmla="val 814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E052C-914C-70ED-00EA-5985ED03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340544"/>
            <a:ext cx="5393361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Model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E606-56B4-1C3D-E0F7-5F500D9A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8" y="1666107"/>
            <a:ext cx="5610124" cy="4510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00" dirty="0">
                <a:latin typeface="Arial"/>
                <a:cs typeface="Times New Roman"/>
              </a:rPr>
              <a:t>The ARIMA model for Set One had lower error than Set Two. </a:t>
            </a:r>
          </a:p>
          <a:p>
            <a:pPr lvl="1"/>
            <a:r>
              <a:rPr lang="en-US" kern="100" dirty="0">
                <a:effectLst/>
                <a:latin typeface="Arial"/>
                <a:ea typeface="Calibri"/>
                <a:cs typeface="Times New Roman"/>
              </a:rPr>
              <a:t>Most </a:t>
            </a:r>
            <a:r>
              <a:rPr lang="en-US" kern="100" dirty="0">
                <a:latin typeface="Arial"/>
                <a:ea typeface="Calibri"/>
                <a:cs typeface="Times New Roman"/>
              </a:rPr>
              <a:t>likely due to variation smoothing from the longer time frame.</a:t>
            </a:r>
            <a:r>
              <a:rPr lang="en-US" dirty="0"/>
              <a:t> </a:t>
            </a:r>
            <a:endParaRPr lang="en-US" kern="100" dirty="0">
              <a:effectLst/>
              <a:latin typeface="Arial"/>
              <a:ea typeface="Calibri"/>
              <a:cs typeface="Times New Roman"/>
            </a:endParaRPr>
          </a:p>
          <a:p>
            <a:r>
              <a:rPr lang="en-US" kern="100" dirty="0">
                <a:effectLst/>
                <a:latin typeface="Arial"/>
                <a:ea typeface="Calibri"/>
                <a:cs typeface="Times New Roman"/>
              </a:rPr>
              <a:t>None of the model predictions were remarkably accurate.</a:t>
            </a:r>
          </a:p>
          <a:p>
            <a:pPr lvl="1"/>
            <a:r>
              <a:rPr lang="en-US" kern="100" dirty="0">
                <a:effectLst/>
                <a:latin typeface="Arial"/>
                <a:ea typeface="Calibri"/>
                <a:cs typeface="Times New Roman"/>
              </a:rPr>
              <a:t>Best predictions were for temperature change and </a:t>
            </a:r>
            <a:r>
              <a:rPr lang="en-US" kern="100" dirty="0">
                <a:latin typeface="Arial"/>
                <a:cs typeface="Times New Roman"/>
              </a:rPr>
              <a:t>yield.</a:t>
            </a:r>
          </a:p>
          <a:p>
            <a:pPr lvl="2"/>
            <a:r>
              <a:rPr lang="en-US" sz="2400" kern="100" dirty="0">
                <a:latin typeface="Arial"/>
                <a:cs typeface="Times New Roman"/>
              </a:rPr>
              <a:t>But…model sometimes overestimates the crop yield</a:t>
            </a:r>
          </a:p>
        </p:txBody>
      </p:sp>
      <p:pic>
        <p:nvPicPr>
          <p:cNvPr id="5" name="Picture 4" descr="A close up of a tree branch with nuts&#10;&#10;Description automatically generated">
            <a:extLst>
              <a:ext uri="{FF2B5EF4-FFF2-40B4-BE49-F238E27FC236}">
                <a16:creationId xmlns:a16="http://schemas.microsoft.com/office/drawing/2014/main" id="{7D1FD57B-0E4B-C049-25F9-EC35C234B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r="16875"/>
          <a:stretch/>
        </p:blipFill>
        <p:spPr>
          <a:xfrm>
            <a:off x="6731339" y="869127"/>
            <a:ext cx="5122238" cy="51222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021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CA372-9632-55DB-5D66-6FF6A912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Answers to Original Questions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69F5FF7-5194-9897-D3B4-AD9D736E7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6" r="3" b="3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D7151AB-63DB-84DC-DC9E-D0F45A2CF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29326"/>
              </p:ext>
            </p:extLst>
          </p:nvPr>
        </p:nvGraphicFramePr>
        <p:xfrm>
          <a:off x="4263527" y="2697481"/>
          <a:ext cx="7733841" cy="373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554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318E5-8C63-9873-D505-8DDB574E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Resources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159E29-4838-C28C-E021-44F965E72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71362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85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6CE7B-7824-24D1-85E4-BB1AF1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Almonds</a:t>
            </a:r>
            <a:endParaRPr lang="en-US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FE9E-4756-4465-B2B6-44D5F97E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Multiple nutritional benefits</a:t>
            </a:r>
          </a:p>
          <a:p>
            <a:r>
              <a:rPr lang="en-US" sz="2200" dirty="0">
                <a:cs typeface="Calibri"/>
              </a:rPr>
              <a:t>Industry generates over $21 billion in revenue each year</a:t>
            </a:r>
          </a:p>
          <a:p>
            <a:r>
              <a:rPr lang="en-US" sz="2200" dirty="0">
                <a:cs typeface="Calibri"/>
              </a:rPr>
              <a:t>Supports over 104,000 jobs in California alone</a:t>
            </a:r>
          </a:p>
          <a:p>
            <a:r>
              <a:rPr lang="en-US" sz="2200" dirty="0">
                <a:cs typeface="Calibri"/>
              </a:rPr>
              <a:t>California produces roughly 80% of the world's supply</a:t>
            </a:r>
          </a:p>
          <a:p>
            <a:r>
              <a:rPr lang="en-US" sz="2200" dirty="0">
                <a:cs typeface="Calibri"/>
              </a:rPr>
              <a:t>91% of farms are family owned</a:t>
            </a:r>
          </a:p>
        </p:txBody>
      </p:sp>
      <p:pic>
        <p:nvPicPr>
          <p:cNvPr id="7" name="Picture 6" descr="A pile of almonds&#10;&#10;Description automatically generated">
            <a:extLst>
              <a:ext uri="{FF2B5EF4-FFF2-40B4-BE49-F238E27FC236}">
                <a16:creationId xmlns:a16="http://schemas.microsoft.com/office/drawing/2014/main" id="{FCD1D8F4-72F6-0268-4EAA-8888E12A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6" r="1886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B5A9C-8819-04A7-0959-3A25D4F57215}"/>
              </a:ext>
            </a:extLst>
          </p:cNvPr>
          <p:cNvSpPr txBox="1"/>
          <p:nvPr/>
        </p:nvSpPr>
        <p:spPr>
          <a:xfrm>
            <a:off x="8581292" y="6717323"/>
            <a:ext cx="3786554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00">
                <a:solidFill>
                  <a:srgbClr val="FFFFFF"/>
                </a:solidFill>
                <a:ea typeface="+mn-lt"/>
                <a:cs typeface="+mn-lt"/>
              </a:rPr>
              <a:t>https://www.goodhousekeeping.com/health/diet-nutrition/a19503705/almonds-nutrition/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CE7B-7824-24D1-85E4-BB1AF1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>
                <a:cs typeface="Calibri Light"/>
              </a:rPr>
              <a:t>Shifting Climate</a:t>
            </a:r>
            <a:endParaRPr lang="en-US" sz="3600"/>
          </a:p>
        </p:txBody>
      </p:sp>
      <p:pic>
        <p:nvPicPr>
          <p:cNvPr id="14" name="Picture 13" descr="Green and dry land">
            <a:extLst>
              <a:ext uri="{FF2B5EF4-FFF2-40B4-BE49-F238E27FC236}">
                <a16:creationId xmlns:a16="http://schemas.microsoft.com/office/drawing/2014/main" id="{4AD6CC98-F1FB-D4B6-339D-97F7F6E2C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40" b="230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FE9E-4756-4465-B2B6-44D5F97E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Multiple aspects are changing, for example:</a:t>
            </a:r>
          </a:p>
          <a:p>
            <a:pPr lvl="1"/>
            <a:r>
              <a:rPr lang="en-US" sz="1800">
                <a:cs typeface="Calibri"/>
              </a:rPr>
              <a:t>Temperature</a:t>
            </a:r>
          </a:p>
          <a:p>
            <a:pPr lvl="1"/>
            <a:r>
              <a:rPr lang="en-US" sz="1800">
                <a:cs typeface="Calibri"/>
              </a:rPr>
              <a:t>Rainfall</a:t>
            </a:r>
          </a:p>
          <a:p>
            <a:pPr lvl="1"/>
            <a:r>
              <a:rPr lang="en-US" sz="1800">
                <a:cs typeface="Calibri"/>
              </a:rPr>
              <a:t>Frequency and severity of extreme weather events</a:t>
            </a:r>
          </a:p>
          <a:p>
            <a:r>
              <a:rPr lang="en-US" sz="2200">
                <a:cs typeface="Calibri"/>
              </a:rPr>
              <a:t>Potential impacts to the agricultural growing season</a:t>
            </a:r>
          </a:p>
        </p:txBody>
      </p:sp>
    </p:spTree>
    <p:extLst>
      <p:ext uri="{BB962C8B-B14F-4D97-AF65-F5344CB8AC3E}">
        <p14:creationId xmlns:p14="http://schemas.microsoft.com/office/powerpoint/2010/main" val="339518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7A557-1C35-1DE4-6949-C2DA2D21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Project Questions</a:t>
            </a:r>
            <a:endParaRPr lang="en-US" sz="54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2097870-37BD-8E17-39C1-1C175E3CF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94" r="20342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B360D60-1384-A7A7-07AB-0AC53332C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11396"/>
              </p:ext>
            </p:extLst>
          </p:nvPr>
        </p:nvGraphicFramePr>
        <p:xfrm>
          <a:off x="5012675" y="2697481"/>
          <a:ext cx="6984693" cy="373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37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7A7CF-1536-5BF4-5F1E-D30177894902}"/>
              </a:ext>
            </a:extLst>
          </p:cNvPr>
          <p:cNvSpPr/>
          <p:nvPr/>
        </p:nvSpPr>
        <p:spPr>
          <a:xfrm>
            <a:off x="0" y="-4916"/>
            <a:ext cx="12192000" cy="116512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90A15-04FD-0B43-ACDC-33E4D51D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2" y="97004"/>
            <a:ext cx="10775033" cy="1003532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C21D-2FCE-A8DB-6C94-5DC57F86D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65" y="1470297"/>
            <a:ext cx="3307772" cy="3984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Food and Agriculture Organization (FAO) of the United Nations</a:t>
            </a:r>
            <a:endParaRPr lang="en-US" sz="2000" b="1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Collects measures of important markers of food production, needs, and costs as well as the population characteristics of different countries.</a:t>
            </a:r>
            <a:endParaRPr lang="en-US" sz="2400">
              <a:cs typeface="Calibri" panose="020F05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970682-2C4A-0E40-CE5D-70B707423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79101"/>
              </p:ext>
            </p:extLst>
          </p:nvPr>
        </p:nvGraphicFramePr>
        <p:xfrm>
          <a:off x="3607246" y="1445639"/>
          <a:ext cx="8354448" cy="505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6096">
                  <a:extLst>
                    <a:ext uri="{9D8B030D-6E8A-4147-A177-3AD203B41FA5}">
                      <a16:colId xmlns:a16="http://schemas.microsoft.com/office/drawing/2014/main" val="3148897633"/>
                    </a:ext>
                  </a:extLst>
                </a:gridCol>
                <a:gridCol w="2803339">
                  <a:extLst>
                    <a:ext uri="{9D8B030D-6E8A-4147-A177-3AD203B41FA5}">
                      <a16:colId xmlns:a16="http://schemas.microsoft.com/office/drawing/2014/main" val="3846828812"/>
                    </a:ext>
                  </a:extLst>
                </a:gridCol>
                <a:gridCol w="2845013">
                  <a:extLst>
                    <a:ext uri="{9D8B030D-6E8A-4147-A177-3AD203B41FA5}">
                      <a16:colId xmlns:a16="http://schemas.microsoft.com/office/drawing/2014/main" val="560181806"/>
                    </a:ext>
                  </a:extLst>
                </a:gridCol>
              </a:tblGrid>
              <a:tr h="252689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Crop Yield 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Almonds produced per hectare</a:t>
                      </a:r>
                    </a:p>
                  </a:txBody>
                  <a:tcPr marL="54251" marR="54251" marT="27125" marB="27125">
                    <a:lnL w="12700">
                      <a:solidFill>
                        <a:schemeClr val="accent6"/>
                      </a:solidFill>
                    </a:lnL>
                    <a:lnR w="12700">
                      <a:solidFill>
                        <a:schemeClr val="accent6"/>
                      </a:solidFill>
                    </a:lnR>
                    <a:lnT w="12700">
                      <a:solidFill>
                        <a:schemeClr val="accent6"/>
                      </a:solidFill>
                    </a:lnT>
                    <a:lnB w="1270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Area Harvested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effectLst/>
                      </a:endParaRPr>
                    </a:p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hectares harvested</a:t>
                      </a:r>
                    </a:p>
                  </a:txBody>
                  <a:tcPr marL="54251" marR="54251" marT="27125" marB="27125">
                    <a:lnL w="12700">
                      <a:solidFill>
                        <a:schemeClr val="accent6"/>
                      </a:solidFill>
                    </a:lnL>
                    <a:lnR w="12700">
                      <a:solidFill>
                        <a:schemeClr val="accent6"/>
                      </a:solidFill>
                    </a:lnR>
                    <a:lnT w="12700">
                      <a:solidFill>
                        <a:schemeClr val="accent6"/>
                      </a:solidFill>
                    </a:lnT>
                    <a:lnB w="1270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Temperature Change</a:t>
                      </a:r>
                    </a:p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effectLst/>
                        </a:rPr>
                        <a:t>Degrees difference from previous year</a:t>
                      </a:r>
                      <a:endParaRPr lang="en-US" sz="1350"/>
                    </a:p>
                  </a:txBody>
                  <a:tcPr marL="54251" marR="54251" marT="27125" marB="27125">
                    <a:lnL w="12700">
                      <a:solidFill>
                        <a:schemeClr val="accent6"/>
                      </a:solidFill>
                    </a:lnL>
                    <a:lnR w="12700">
                      <a:solidFill>
                        <a:schemeClr val="accent6"/>
                      </a:solidFill>
                    </a:lnR>
                    <a:lnT w="12700">
                      <a:solidFill>
                        <a:schemeClr val="accent6"/>
                      </a:solidFill>
                    </a:lnT>
                    <a:lnB w="12700">
                      <a:solidFill>
                        <a:schemeClr val="accent6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90523"/>
                  </a:ext>
                </a:extLst>
              </a:tr>
              <a:tr h="203882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Producer Price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Amount growers get at crop sale</a:t>
                      </a:r>
                    </a:p>
                  </a:txBody>
                  <a:tcPr marL="54251" marR="54251" marT="27125" marB="27125">
                    <a:lnL w="12700">
                      <a:solidFill>
                        <a:schemeClr val="accent6"/>
                      </a:solidFill>
                    </a:lnL>
                    <a:lnR w="12700">
                      <a:solidFill>
                        <a:schemeClr val="accent6"/>
                      </a:solidFill>
                    </a:lnR>
                    <a:lnT w="12700">
                      <a:solidFill>
                        <a:schemeClr val="accent6"/>
                      </a:solidFill>
                    </a:lnT>
                    <a:lnB w="1270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Exports &amp; Imports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Yearly total value of exported and amount of imported crop</a:t>
                      </a:r>
                    </a:p>
                  </a:txBody>
                  <a:tcPr marL="54251" marR="54251" marT="27125" marB="27125">
                    <a:lnL w="12700">
                      <a:solidFill>
                        <a:schemeClr val="accent6"/>
                      </a:solidFill>
                    </a:lnL>
                    <a:lnR w="12700">
                      <a:solidFill>
                        <a:schemeClr val="accent6"/>
                      </a:solidFill>
                    </a:lnR>
                    <a:lnT w="12700">
                      <a:solidFill>
                        <a:schemeClr val="accent6"/>
                      </a:solidFill>
                    </a:lnT>
                    <a:lnB w="1270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Level of Water Stress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effectLst/>
                        <a:latin typeface="Calibri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effectLst/>
                        <a:latin typeface="Calibri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effectLst/>
                        <a:latin typeface="Calibri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effectLst/>
                        <a:latin typeface="Calibri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effectLst/>
                        <a:latin typeface="Calibri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effectLst/>
                        <a:latin typeface="Calibri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effectLst/>
                        <a:latin typeface="Calibri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effectLst/>
                        <a:latin typeface="Calibri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Proportion of water withdrawn </a:t>
                      </a:r>
                      <a:endParaRPr lang="en-US" sz="1400" dirty="0"/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from available sources</a:t>
                      </a:r>
                      <a:endParaRPr lang="en-US" sz="1400" dirty="0"/>
                    </a:p>
                  </a:txBody>
                  <a:tcPr marL="54251" marR="54251" marT="27125" marB="27125">
                    <a:lnL w="12700">
                      <a:solidFill>
                        <a:schemeClr val="accent6"/>
                      </a:solidFill>
                    </a:lnL>
                    <a:lnR w="12700">
                      <a:solidFill>
                        <a:schemeClr val="accent6"/>
                      </a:solidFill>
                    </a:lnR>
                    <a:lnT w="12700">
                      <a:solidFill>
                        <a:schemeClr val="accent6"/>
                      </a:solidFill>
                    </a:lnT>
                    <a:lnB w="12700">
                      <a:solidFill>
                        <a:schemeClr val="accent6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233308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3461CA03-8E1E-656B-9CCD-9638CD461873}"/>
              </a:ext>
            </a:extLst>
          </p:cNvPr>
          <p:cNvGrpSpPr/>
          <p:nvPr/>
        </p:nvGrpSpPr>
        <p:grpSpPr>
          <a:xfrm>
            <a:off x="3848121" y="1784549"/>
            <a:ext cx="7144750" cy="4045956"/>
            <a:chOff x="3815347" y="2112291"/>
            <a:chExt cx="7144750" cy="4045956"/>
          </a:xfrm>
        </p:grpSpPr>
        <p:pic>
          <p:nvPicPr>
            <p:cNvPr id="7" name="Picture 6" descr="A group of almonds with leaves&#10;&#10;Description automatically generated">
              <a:extLst>
                <a:ext uri="{FF2B5EF4-FFF2-40B4-BE49-F238E27FC236}">
                  <a16:creationId xmlns:a16="http://schemas.microsoft.com/office/drawing/2014/main" id="{8F0637FA-84B0-0D0B-BFC0-2DA1F802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119" b="19192"/>
            <a:stretch/>
          </p:blipFill>
          <p:spPr>
            <a:xfrm>
              <a:off x="3815347" y="2295084"/>
              <a:ext cx="2133600" cy="1331772"/>
            </a:xfrm>
            <a:prstGeom prst="rect">
              <a:avLst/>
            </a:prstGeom>
          </p:spPr>
        </p:pic>
        <p:pic>
          <p:nvPicPr>
            <p:cNvPr id="8" name="Picture 7" descr="A green square with black text&#10;&#10;Description automatically generated">
              <a:extLst>
                <a:ext uri="{FF2B5EF4-FFF2-40B4-BE49-F238E27FC236}">
                  <a16:creationId xmlns:a16="http://schemas.microsoft.com/office/drawing/2014/main" id="{A9084790-DB3C-AB42-41FF-760BDC360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5326" y="2288925"/>
              <a:ext cx="1796716" cy="1718678"/>
            </a:xfrm>
            <a:prstGeom prst="rect">
              <a:avLst/>
            </a:prstGeom>
          </p:spPr>
        </p:pic>
        <p:pic>
          <p:nvPicPr>
            <p:cNvPr id="9" name="Picture 8" descr="A thermometer with red liquid&#10;&#10;Description automatically generated">
              <a:extLst>
                <a:ext uri="{FF2B5EF4-FFF2-40B4-BE49-F238E27FC236}">
                  <a16:creationId xmlns:a16="http://schemas.microsoft.com/office/drawing/2014/main" id="{43B6A5A3-B06F-A92E-6DAF-E7952BACF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195" t="8572" r="31707" b="485"/>
            <a:stretch/>
          </p:blipFill>
          <p:spPr>
            <a:xfrm>
              <a:off x="10191007" y="2112291"/>
              <a:ext cx="769090" cy="1828663"/>
            </a:xfrm>
            <a:prstGeom prst="rect">
              <a:avLst/>
            </a:prstGeom>
          </p:spPr>
        </p:pic>
        <p:pic>
          <p:nvPicPr>
            <p:cNvPr id="17" name="Picture 16" descr="A blue water droplet&#10;&#10;Description automatically generated">
              <a:extLst>
                <a:ext uri="{FF2B5EF4-FFF2-40B4-BE49-F238E27FC236}">
                  <a16:creationId xmlns:a16="http://schemas.microsoft.com/office/drawing/2014/main" id="{105E5B71-FCC3-8F37-9194-EF00B3800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29587" y="4862929"/>
              <a:ext cx="729248" cy="1196140"/>
            </a:xfrm>
            <a:prstGeom prst="rect">
              <a:avLst/>
            </a:prstGeom>
          </p:spPr>
        </p:pic>
        <p:pic>
          <p:nvPicPr>
            <p:cNvPr id="18" name="Picture 17" descr="A blue and green globe&#10;&#10;Description automatically generated">
              <a:extLst>
                <a:ext uri="{FF2B5EF4-FFF2-40B4-BE49-F238E27FC236}">
                  <a16:creationId xmlns:a16="http://schemas.microsoft.com/office/drawing/2014/main" id="{951D539F-92F5-11B3-0F6B-7117E4E7D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96543" y="4857332"/>
              <a:ext cx="1314283" cy="1300915"/>
            </a:xfrm>
            <a:prstGeom prst="rect">
              <a:avLst/>
            </a:prstGeom>
          </p:spPr>
        </p:pic>
        <p:pic>
          <p:nvPicPr>
            <p:cNvPr id="19" name="Picture 18" descr="A green dollar sign with a white background&#10;&#10;Description automatically generated">
              <a:extLst>
                <a:ext uri="{FF2B5EF4-FFF2-40B4-BE49-F238E27FC236}">
                  <a16:creationId xmlns:a16="http://schemas.microsoft.com/office/drawing/2014/main" id="{9B19B31B-E479-2889-43EB-67838710E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00563" y="4802688"/>
              <a:ext cx="784560" cy="1303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7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46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7CB0A-1627-CC94-3B39-A37F180F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Data Cleanup</a:t>
            </a:r>
            <a:endParaRPr lang="en-US" sz="5400"/>
          </a:p>
        </p:txBody>
      </p:sp>
      <p:sp>
        <p:nvSpPr>
          <p:cNvPr id="47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5" name="Picture 464">
            <a:extLst>
              <a:ext uri="{FF2B5EF4-FFF2-40B4-BE49-F238E27FC236}">
                <a16:creationId xmlns:a16="http://schemas.microsoft.com/office/drawing/2014/main" id="{DFBAF413-2633-D7AB-F1D6-434BA3625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1276" y="203579"/>
            <a:ext cx="6757268" cy="45421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5BE2BE-53BC-D666-AA1A-05E8C1907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573203"/>
              </p:ext>
            </p:extLst>
          </p:nvPr>
        </p:nvGraphicFramePr>
        <p:xfrm>
          <a:off x="640080" y="2706624"/>
          <a:ext cx="4356625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1DAEB6B-EAD5-7BA5-F09F-B46D3F9809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198068"/>
              </p:ext>
            </p:extLst>
          </p:nvPr>
        </p:nvGraphicFramePr>
        <p:xfrm>
          <a:off x="5211276" y="4911875"/>
          <a:ext cx="6977676" cy="16337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25892">
                  <a:extLst>
                    <a:ext uri="{9D8B030D-6E8A-4147-A177-3AD203B41FA5}">
                      <a16:colId xmlns:a16="http://schemas.microsoft.com/office/drawing/2014/main" val="33878380"/>
                    </a:ext>
                  </a:extLst>
                </a:gridCol>
                <a:gridCol w="2281389">
                  <a:extLst>
                    <a:ext uri="{9D8B030D-6E8A-4147-A177-3AD203B41FA5}">
                      <a16:colId xmlns:a16="http://schemas.microsoft.com/office/drawing/2014/main" val="521150194"/>
                    </a:ext>
                  </a:extLst>
                </a:gridCol>
                <a:gridCol w="2370395">
                  <a:extLst>
                    <a:ext uri="{9D8B030D-6E8A-4147-A177-3AD203B41FA5}">
                      <a16:colId xmlns:a16="http://schemas.microsoft.com/office/drawing/2014/main" val="1920099546"/>
                    </a:ext>
                  </a:extLst>
                </a:gridCol>
              </a:tblGrid>
              <a:tr h="3796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76313"/>
                  </a:ext>
                </a:extLst>
              </a:tr>
              <a:tr h="33500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1961 - 2001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1991 - 2001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2000 - 2020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34208"/>
                  </a:ext>
                </a:extLst>
              </a:tr>
              <a:tr h="902263">
                <a:tc>
                  <a:txBody>
                    <a:bodyPr/>
                    <a:lstStyle/>
                    <a:p>
                      <a:pPr algn="l"/>
                      <a:r>
                        <a:rPr lang="en-US" sz="1600" u="sng"/>
                        <a:t>All variables except: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Producer price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Water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/>
                        <a:t>All variables except: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Water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All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5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64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8CE22-C210-88A7-306C-0405058C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Data Exploration</a:t>
            </a:r>
          </a:p>
        </p:txBody>
      </p:sp>
      <p:pic>
        <p:nvPicPr>
          <p:cNvPr id="5" name="Picture 4" descr="Computer code representation.">
            <a:extLst>
              <a:ext uri="{FF2B5EF4-FFF2-40B4-BE49-F238E27FC236}">
                <a16:creationId xmlns:a16="http://schemas.microsoft.com/office/drawing/2014/main" id="{A4E4E8CA-BAC2-9005-40B1-76017A04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35" b="20400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38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0EC86-BB0A-C2A3-D332-9427A1D9CC38}"/>
              </a:ext>
            </a:extLst>
          </p:cNvPr>
          <p:cNvSpPr txBox="1"/>
          <p:nvPr/>
        </p:nvSpPr>
        <p:spPr>
          <a:xfrm>
            <a:off x="4654294" y="4777739"/>
            <a:ext cx="6897626" cy="13992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Box plots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Correlation matrixes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Line graphs</a:t>
            </a:r>
          </a:p>
        </p:txBody>
      </p:sp>
    </p:spTree>
    <p:extLst>
      <p:ext uri="{BB962C8B-B14F-4D97-AF65-F5344CB8AC3E}">
        <p14:creationId xmlns:p14="http://schemas.microsoft.com/office/powerpoint/2010/main" val="331562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A656A6-68E7-3510-EE70-3842A60CB29C}"/>
              </a:ext>
            </a:extLst>
          </p:cNvPr>
          <p:cNvSpPr/>
          <p:nvPr/>
        </p:nvSpPr>
        <p:spPr>
          <a:xfrm>
            <a:off x="0" y="-6145"/>
            <a:ext cx="12191999" cy="91562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7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A6ED18-CB50-062C-DDF5-519AC19BD5B1}"/>
              </a:ext>
            </a:extLst>
          </p:cNvPr>
          <p:cNvGrpSpPr/>
          <p:nvPr/>
        </p:nvGrpSpPr>
        <p:grpSpPr>
          <a:xfrm>
            <a:off x="134852" y="1194650"/>
            <a:ext cx="11919213" cy="5344718"/>
            <a:chOff x="1136402" y="1839255"/>
            <a:chExt cx="9944703" cy="44603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98F574-A701-090B-AF17-7C7BEAECA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402" y="1839894"/>
              <a:ext cx="3216275" cy="2514600"/>
            </a:xfrm>
            <a:prstGeom prst="rect">
              <a:avLst/>
            </a:prstGeom>
          </p:spPr>
        </p:pic>
        <p:pic>
          <p:nvPicPr>
            <p:cNvPr id="7" name="Picture 6" descr="A graph showing the growth of a number of years&#10;&#10;Description automatically generated">
              <a:extLst>
                <a:ext uri="{FF2B5EF4-FFF2-40B4-BE49-F238E27FC236}">
                  <a16:creationId xmlns:a16="http://schemas.microsoft.com/office/drawing/2014/main" id="{1FF3BE9B-0E53-765D-0826-7D944CE3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6275" y="1840473"/>
              <a:ext cx="3278418" cy="2475190"/>
            </a:xfrm>
            <a:prstGeom prst="rect">
              <a:avLst/>
            </a:prstGeom>
          </p:spPr>
        </p:pic>
        <p:pic>
          <p:nvPicPr>
            <p:cNvPr id="8" name="Picture 7" descr="A graph with a line&#10;&#10;Description automatically generated">
              <a:extLst>
                <a:ext uri="{FF2B5EF4-FFF2-40B4-BE49-F238E27FC236}">
                  <a16:creationId xmlns:a16="http://schemas.microsoft.com/office/drawing/2014/main" id="{BAEDF72D-8F39-539C-AB4E-8FD9AB5F0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6759" y="1839255"/>
              <a:ext cx="3294346" cy="2453721"/>
            </a:xfrm>
            <a:prstGeom prst="rect">
              <a:avLst/>
            </a:prstGeom>
          </p:spPr>
        </p:pic>
        <p:pic>
          <p:nvPicPr>
            <p:cNvPr id="10" name="Picture 9" descr="A graph of export value over time&#10;&#10;Description automatically generated">
              <a:extLst>
                <a:ext uri="{FF2B5EF4-FFF2-40B4-BE49-F238E27FC236}">
                  <a16:creationId xmlns:a16="http://schemas.microsoft.com/office/drawing/2014/main" id="{574CCA78-66A1-3268-CDBA-A414BE2AF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3318" y="4459418"/>
              <a:ext cx="2255380" cy="183502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3D5DEC-3735-12CB-ACA7-62FDA91EB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7125" y="4456792"/>
              <a:ext cx="2395538" cy="1806804"/>
            </a:xfrm>
            <a:prstGeom prst="rect">
              <a:avLst/>
            </a:prstGeom>
          </p:spPr>
        </p:pic>
        <p:pic>
          <p:nvPicPr>
            <p:cNvPr id="5" name="Picture 4" descr="A line graph with numbers and a line&#10;&#10;Description automatically generated">
              <a:extLst>
                <a:ext uri="{FF2B5EF4-FFF2-40B4-BE49-F238E27FC236}">
                  <a16:creationId xmlns:a16="http://schemas.microsoft.com/office/drawing/2014/main" id="{2DE27F55-0D9E-CCA9-7EC1-0A3581D6D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9338" y="4440668"/>
              <a:ext cx="2395538" cy="1839052"/>
            </a:xfrm>
            <a:prstGeom prst="rect">
              <a:avLst/>
            </a:prstGeom>
          </p:spPr>
        </p:pic>
        <p:pic>
          <p:nvPicPr>
            <p:cNvPr id="6" name="Picture 5" descr="A graph with a line&#10;&#10;Description automatically generated">
              <a:extLst>
                <a:ext uri="{FF2B5EF4-FFF2-40B4-BE49-F238E27FC236}">
                  <a16:creationId xmlns:a16="http://schemas.microsoft.com/office/drawing/2014/main" id="{51D61AC0-865F-5F99-A9AD-A4E18CF6C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2206" y="4431078"/>
              <a:ext cx="2310033" cy="1868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2ADCD2-7FB3-1610-D3C8-612518DE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57"/>
            <a:ext cx="10515600" cy="7839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</a:t>
            </a:r>
            <a:r>
              <a:rPr lang="en-US" sz="5200" kern="1200">
                <a:latin typeface="+mj-lt"/>
                <a:ea typeface="+mj-ea"/>
                <a:cs typeface="+mj-cs"/>
              </a:rPr>
              <a:t> </a:t>
            </a:r>
            <a:r>
              <a:rPr lang="en-US" sz="5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Graphs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633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62525-7031-AA7F-B368-7B946034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Preparing the data for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BEF3-5A1E-1454-B129-C0A8866E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741644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Split each subset into training / test data sets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Train-Test Split for Set One (1961 - 2021, 60 years)</a:t>
            </a:r>
          </a:p>
          <a:p>
            <a:pPr marL="1143000" lvl="4">
              <a:spcBef>
                <a:spcPts val="1000"/>
              </a:spcBef>
            </a:pPr>
            <a:r>
              <a:rPr lang="en-US" sz="2000" dirty="0"/>
              <a:t>Train 1961 – 2010, 50 years</a:t>
            </a:r>
          </a:p>
          <a:p>
            <a:pPr marL="1143000" lvl="4">
              <a:spcBef>
                <a:spcPts val="1000"/>
              </a:spcBef>
            </a:pPr>
            <a:r>
              <a:rPr lang="en-US" sz="2000" dirty="0"/>
              <a:t>Test 2011 – 2021, 10 years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Train-Test Split for Set Two (1991 - 2021, 30 years).</a:t>
            </a:r>
          </a:p>
          <a:p>
            <a:pPr marL="1143000" lvl="4">
              <a:spcBef>
                <a:spcPts val="1000"/>
              </a:spcBef>
            </a:pPr>
            <a:r>
              <a:rPr lang="en-US" sz="2000" dirty="0"/>
              <a:t>Train 1991 – 2015, 25 years</a:t>
            </a:r>
          </a:p>
          <a:p>
            <a:pPr marL="1143000" lvl="4">
              <a:spcBef>
                <a:spcPts val="1000"/>
              </a:spcBef>
              <a:spcAft>
                <a:spcPts val="800"/>
              </a:spcAft>
            </a:pPr>
            <a:r>
              <a:rPr lang="en-US" sz="2000" dirty="0"/>
              <a:t>Test 2016 – 2021, 5 years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022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929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Predicting Almond Yield Stephanie Benavidez and Kimberly Adams</vt:lpstr>
      <vt:lpstr>Almonds</vt:lpstr>
      <vt:lpstr>Shifting Climate</vt:lpstr>
      <vt:lpstr>Project Questions</vt:lpstr>
      <vt:lpstr>Data</vt:lpstr>
      <vt:lpstr>Data Cleanup</vt:lpstr>
      <vt:lpstr>Data Exploration</vt:lpstr>
      <vt:lpstr>Line Graphs</vt:lpstr>
      <vt:lpstr>Preparing the data for modeling</vt:lpstr>
      <vt:lpstr>ARIMA Modeling</vt:lpstr>
      <vt:lpstr>Metrics</vt:lpstr>
      <vt:lpstr>Model Conclusions</vt:lpstr>
      <vt:lpstr>Answers to Original 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Benavidez</dc:creator>
  <cp:lastModifiedBy>Stephanie Benavidez</cp:lastModifiedBy>
  <cp:revision>12</cp:revision>
  <dcterms:created xsi:type="dcterms:W3CDTF">2023-08-11T00:23:07Z</dcterms:created>
  <dcterms:modified xsi:type="dcterms:W3CDTF">2023-08-12T01:28:01Z</dcterms:modified>
</cp:coreProperties>
</file>