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00B024C-DA80-425C-B835-981DE29D16D6}">
  <a:tblStyle styleId="{300B024C-DA80-425C-B835-981DE29D16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ef34b2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ef34b2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ff9bbdf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ff9bbdf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ff9bbdf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ff9bbdf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565aa0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565aa0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23d0a2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23d0a2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23d0a28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23d0a28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ef34b2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bef34b2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bef34b28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bef34b2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d23d0a28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d23d0a28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bef34b28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bef34b28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31e36602fd62b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31e36602fd62b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bef34b28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bef34b28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41a4ce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41a4ce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bef34b2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bef34b2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d23d0a28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d23d0a28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d3cdee94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d3cdee94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bef34b28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bef34b28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bef34b28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bef34b2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bef34b28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bef34b28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bef34b28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bef34b28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bef34b28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bef34b28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ff9bbdfc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ff9bbdf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bef34b28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bef34b28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ff9bbdfc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ff9bbdf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f9bbdf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f9bbdf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f9bbdf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f9bbdf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ef34b2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ef34b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ef34b2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ef34b2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d23d0a2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d23d0a2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d2955bd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d2955bd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71250" y="421350"/>
            <a:ext cx="7801500" cy="23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An Efficient and Usable Client-Side Cross Platform Compatible Phishing Prevention Application</a:t>
            </a:r>
            <a:endParaRPr b="1"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FIRST REVIEW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76675" y="2729450"/>
            <a:ext cx="36180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Submitted by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N. Dhanush		2016103021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G. Santhosh		2016103057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Ben Stewart	2016103513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48250" y="2729450"/>
            <a:ext cx="36180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Guide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Dr. Angelin Gladston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Associate Professor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Department of CSE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2"/>
          <p:cNvGraphicFramePr/>
          <p:nvPr/>
        </p:nvGraphicFramePr>
        <p:xfrm>
          <a:off x="478438" y="91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{300B024C-DA80-425C-B835-981DE29D16D6}</a:tableStyleId>
              </a:tblPr>
              <a:tblGrid>
                <a:gridCol w="2572325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Journal/Conf. , Year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Large-Scale Automatic Classification of Phishing Pages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Proc. Netw. Distrib. Syst. Security Symp., 2010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model can be used with reliable accuracy.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Needs blacklist for updating.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CANTINA: A feature-rich machine learning framework for detecting phishing Web sites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ACM Trans. Inf. Syst. Secur., 2011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SHA1 based similarity check for similar looking sites.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SHA1 could be manipulated.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novel approach to protect against phishing attacks at client side using auto-updated white-list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EURASIP J. Inf. Secur., vol. 2016, no. 1, Dec. 2016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Auto-updated whitelist for faster detection of sites on average.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temporally resilient.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Fuzzy Rough Set Feature Selection to Enhance Phishing Attack Detection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IEEE International Conference on Fuzzy Systems, June 2019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selection.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user oriented application.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PROPOSED SYSTEM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2695825" y="1749050"/>
            <a:ext cx="40551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Platform independent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Browser add-on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Reduce false warnings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Context independent detection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Static observations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SYSTEM ARCHITECTURE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94100"/>
            <a:ext cx="73437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200800" y="726950"/>
            <a:ext cx="4884600" cy="18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HIGH LEVEL 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BLOCK DIAGRAM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525" y="101100"/>
            <a:ext cx="3458050" cy="494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217025" y="471300"/>
            <a:ext cx="85449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MODULE LIST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1627050" y="1343425"/>
            <a:ext cx="40683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Add on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Background script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Content script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Background process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Dispatcher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Phish Detector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Target Identifier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4847825" y="1343425"/>
            <a:ext cx="40683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Web Browser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HTML content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Output UI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50" y="1276988"/>
            <a:ext cx="8243901" cy="31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type="ctrTitle"/>
          </p:nvPr>
        </p:nvSpPr>
        <p:spPr>
          <a:xfrm>
            <a:off x="217025" y="471300"/>
            <a:ext cx="85449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ADD-ON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46" name="Google Shape;146;p28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load redirect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Add listener to that event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Get the list of redirects from listener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is fully loaded 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	Send the list of redirects to content script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2" name="Google Shape;152;p29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load redirect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is fully loaded 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URL from the tab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HTML content from innerHTML tag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redirection list from background script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them to the background process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ctrTitle"/>
          </p:nvPr>
        </p:nvSpPr>
        <p:spPr>
          <a:xfrm>
            <a:off x="217025" y="471300"/>
            <a:ext cx="85449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 PROCESS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b="21396" l="0" r="0" t="20946"/>
          <a:stretch/>
        </p:blipFill>
        <p:spPr>
          <a:xfrm>
            <a:off x="2155775" y="1046725"/>
            <a:ext cx="4667400" cy="375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DISPATCHER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4" name="Google Shape;164;p31"/>
          <p:cNvSpPr txBox="1"/>
          <p:nvPr>
            <p:ph idx="1" type="subTitle"/>
          </p:nvPr>
        </p:nvSpPr>
        <p:spPr>
          <a:xfrm>
            <a:off x="506150" y="1375300"/>
            <a:ext cx="4544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address is in whitelist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the GREEN signal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content to phish detector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results from phish detector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If phish is FALSE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the GREEN signal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  <p:sp>
        <p:nvSpPr>
          <p:cNvPr id="165" name="Google Shape;165;p31"/>
          <p:cNvSpPr txBox="1"/>
          <p:nvPr>
            <p:ph idx="1" type="subTitle"/>
          </p:nvPr>
        </p:nvSpPr>
        <p:spPr>
          <a:xfrm>
            <a:off x="4525900" y="1449875"/>
            <a:ext cx="4544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the RED signal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 content to target identifier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target is found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Publish target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No target matched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611400" y="317600"/>
            <a:ext cx="19212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OUTLINE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910850" y="1571775"/>
            <a:ext cx="53223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INTRODUCTION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OVERALL OBJECTIVE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LITERATURE SURVEY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PROPOSED SYSTEM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HIGH LEVEL BLOCK DIAGRAM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MODULE LIST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IMPLEMENTATION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EVALUATION METRICS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REFERENCES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PHISH DETECTOR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1" name="Google Shape;171;p32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URL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fuzzy set feature values for the URL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Load the saved random forest model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Publish the result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ctrTitle"/>
          </p:nvPr>
        </p:nvSpPr>
        <p:spPr>
          <a:xfrm>
            <a:off x="1956150" y="369700"/>
            <a:ext cx="52317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RANDOM FOREST MODEL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7" name="Google Shape;177;p33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record in dataset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fuzzy set feature values 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Create an arff file to save results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Train the dataset with at least 7 splits as random forest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Save the model as pkl file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TARGET IDENTIFIER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83" name="Google Shape;183;p34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hash value for page content 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Compare with values in hash list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If match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Display target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No target found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875" y="1131788"/>
            <a:ext cx="7168250" cy="35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5"/>
          <p:cNvSpPr txBox="1"/>
          <p:nvPr>
            <p:ph type="ctrTitle"/>
          </p:nvPr>
        </p:nvSpPr>
        <p:spPr>
          <a:xfrm>
            <a:off x="217025" y="471300"/>
            <a:ext cx="85449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WEB BROWSER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ctrTitle"/>
          </p:nvPr>
        </p:nvSpPr>
        <p:spPr>
          <a:xfrm>
            <a:off x="2060275" y="25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OUTPUT UI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95" name="Google Shape;195;p36"/>
          <p:cNvSpPr txBox="1"/>
          <p:nvPr>
            <p:ph idx="1" type="subTitle"/>
          </p:nvPr>
        </p:nvSpPr>
        <p:spPr>
          <a:xfrm>
            <a:off x="1027500" y="1001900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Begin</a:t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If site is phish</a:t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	Change icon to red</a:t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	Display warning message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If site has target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	Display target link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Else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	Display no target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Else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Change icon to green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Display safe to proceed message</a:t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End</a:t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IMPLEMENTATION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01" name="Google Shape;201;p37"/>
          <p:cNvSpPr txBox="1"/>
          <p:nvPr>
            <p:ph idx="1" type="subTitle"/>
          </p:nvPr>
        </p:nvSpPr>
        <p:spPr>
          <a:xfrm>
            <a:off x="2478775" y="1853875"/>
            <a:ext cx="4032000" cy="11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CONTENT SCRIPT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BACKGROUND SCRIPT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875" y="1069100"/>
            <a:ext cx="6155851" cy="38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13" name="Google Shape;213;p39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//Retrieve URL JS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tablink = tab.url;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//Retrieve Page content PHP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$site=$_POST['url'];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$html = file_get_contents($site);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</a:t>
            </a:r>
            <a:r>
              <a:rPr b="1" lang="en" sz="3000">
                <a:solidFill>
                  <a:srgbClr val="FFFFFF"/>
                </a:solidFill>
              </a:rPr>
              <a:t> SCRIPT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875" y="1069100"/>
            <a:ext cx="6155851" cy="38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</a:t>
            </a:r>
            <a:r>
              <a:rPr b="1" lang="en" sz="3000">
                <a:solidFill>
                  <a:srgbClr val="FFFFFF"/>
                </a:solidFill>
              </a:rPr>
              <a:t>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25" name="Google Shape;225;p41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//URL path item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url: pathItem.url,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status: pathItem.status_line,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redirect_type: pathItem.redirect_type,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redirect_url: pathItem.redirect_url,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meta_timer: pathItem.meta_timer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INTRODUCTION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031525" y="1717325"/>
            <a:ext cx="33492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Phishing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Lists of such sites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Time constraints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Computational resources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Vulnerabilities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ctrTitle"/>
          </p:nvPr>
        </p:nvSpPr>
        <p:spPr>
          <a:xfrm>
            <a:off x="2314950" y="618800"/>
            <a:ext cx="45141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EVALUATION METRICS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31" name="Google Shape;231;p42"/>
          <p:cNvSpPr txBox="1"/>
          <p:nvPr>
            <p:ph idx="1" type="subTitle"/>
          </p:nvPr>
        </p:nvSpPr>
        <p:spPr>
          <a:xfrm>
            <a:off x="721900" y="1462800"/>
            <a:ext cx="7952100" cy="31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Phish detection accuracy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Accuracy = (TP+TN)/(TP+TN+FP+FN)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Target detection ratio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Detection Ratio = (TP)/(TP+TN+FP+FN)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Memory usage profiling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Current total memory usage = </a:t>
            </a:r>
            <a:r>
              <a:rPr lang="en" sz="1800">
                <a:solidFill>
                  <a:srgbClr val="FFFFFF"/>
                </a:solidFill>
              </a:rPr>
              <a:t>Total Memory - (Free + Buffers + Cached)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Addon rendering time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Rendering Time = End time - Start time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Temporal resilience accuracy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Accuracy = (TP+TN)/(TP+TN+FP+FN)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ctrTitle"/>
          </p:nvPr>
        </p:nvSpPr>
        <p:spPr>
          <a:xfrm>
            <a:off x="2052475" y="3810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REFERENCES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37" name="Google Shape;237;p43"/>
          <p:cNvSpPr txBox="1"/>
          <p:nvPr>
            <p:ph idx="1" type="subTitle"/>
          </p:nvPr>
        </p:nvSpPr>
        <p:spPr>
          <a:xfrm>
            <a:off x="406650" y="1196700"/>
            <a:ext cx="8330700" cy="31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Mahdieh Zabihimayvan and Derek Doran, "Fuzzy Rough Set Feature Selection to Enhance Phishing Attack Detection", IEEE International Conference on Fuzzy Systems, June 2019.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S. Marchal, G. Armano, T. Gröndahl, K. Saari, N. Singh, N. Asokan, "Off-the-hook: An efficient and usable client-side phishing prevention application", IEEE Trans. Comput., vol. 66, no. 10, pp. 1717-1733, Oct. 2017.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A. K. Jain, B. B. Gupta, "A novel approach to protect against phishing attacks at client side using auto-updated white-list", EURASIP J. Inf. Secur., vol. 2016, no. 1, Dec. 2016.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G. Xiang, J. Hong, C. P. Rosé, L. Cranor, "CANTINA: A feature-rich machine learning framework for detecting phishing Web sites", ACM Trans. Inf. Syst. Secur., vol. 14, no. 2, 2011.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Implementation for the Usage of Google Safe Browsing APIs (v4), 2019, [online] Available: https://github.com/google/safebrowsing.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C. Whittaker, B. Ryner, and M. Nazif, “Large-scale automatic classification of phishing pages,” in Proc. Netw. Distrib. Syst. Security Symp., 2010, pp. 1–14.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OVERALL OBJECTIVE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2478775" y="1853875"/>
            <a:ext cx="40320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Create a phishing list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 application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Web browser add-on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Provide temporal resilience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Remove false positives from list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LITERATURE SURVEY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Previous work by Samuel Marchal, Giovanni Armano, Tommi Grondahl, Kalle Saari, Nidhi Singh, and N. Asokan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IEEE Trans. Comput., vol. 66, no. 10, pp. 1717-1733, Oct. 2017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Implemented a client-side phishing prevention application.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Had background tasks communicate with a browser add-on.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Not platform independent.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AUTOMATIC PHISHING CLASSIFICATION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Colin Whittaker, Brian Ryner and Marria Nazif for Google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Proc. Netw. Distrib. Syst. Security Symp., 2010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Features used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URL of the page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HTML page contents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host server details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Needs blacklist updating.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CANTINA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Guang Xiang, Jason Hong, Carolyn P. Rose and  Lorrie Cranor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ACM Trans. Inf. Syst. Secur., 2011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Page similarity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SHA 1 algorithm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Easy to break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Performance gains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AUTO UPDATED WHITELIST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Ankit Kumar Jain and B. B. Gupta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EURASIP J. Inf. Secur., vol. 2016, no. 1, Dec. 2016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Whitelist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sz="1800">
                <a:solidFill>
                  <a:srgbClr val="FFFFFF"/>
                </a:solidFill>
              </a:rPr>
              <a:t>the domain name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sz="1800">
                <a:solidFill>
                  <a:srgbClr val="FFFFFF"/>
                </a:solidFill>
              </a:rPr>
              <a:t>the IP address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Reverts to old system if not in whitelist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FUZZY ROUGH SET FEATURE SELECTION TO ENHANCE PHISHING ATTACK DETECTION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Mahdieh Zabihimayvan and Derek Doran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IEEE International Conference on Fuzzy Systems, June 2019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Fuzzy Rough Set (FRS) theory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Feature selection algorithm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Random Forest classification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 third party features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