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9"/>
  </p:notesMasterIdLst>
  <p:sldIdLst>
    <p:sldId id="256" r:id="rId2"/>
    <p:sldId id="294" r:id="rId3"/>
    <p:sldId id="295" r:id="rId4"/>
    <p:sldId id="293" r:id="rId5"/>
    <p:sldId id="296" r:id="rId6"/>
    <p:sldId id="297" r:id="rId7"/>
    <p:sldId id="305" r:id="rId8"/>
    <p:sldId id="301" r:id="rId9"/>
    <p:sldId id="306" r:id="rId10"/>
    <p:sldId id="307" r:id="rId11"/>
    <p:sldId id="324" r:id="rId12"/>
    <p:sldId id="258" r:id="rId13"/>
    <p:sldId id="259" r:id="rId14"/>
    <p:sldId id="277" r:id="rId15"/>
    <p:sldId id="268" r:id="rId16"/>
    <p:sldId id="309" r:id="rId17"/>
    <p:sldId id="310" r:id="rId18"/>
    <p:sldId id="269" r:id="rId19"/>
    <p:sldId id="281" r:id="rId20"/>
    <p:sldId id="311" r:id="rId21"/>
    <p:sldId id="270" r:id="rId22"/>
    <p:sldId id="303" r:id="rId23"/>
    <p:sldId id="312" r:id="rId24"/>
    <p:sldId id="271" r:id="rId25"/>
    <p:sldId id="313" r:id="rId26"/>
    <p:sldId id="283" r:id="rId27"/>
    <p:sldId id="314" r:id="rId28"/>
    <p:sldId id="272" r:id="rId29"/>
    <p:sldId id="315" r:id="rId30"/>
    <p:sldId id="325" r:id="rId31"/>
    <p:sldId id="326" r:id="rId32"/>
    <p:sldId id="330" r:id="rId33"/>
    <p:sldId id="316" r:id="rId34"/>
    <p:sldId id="327" r:id="rId35"/>
    <p:sldId id="318" r:id="rId36"/>
    <p:sldId id="319" r:id="rId37"/>
    <p:sldId id="320" r:id="rId38"/>
    <p:sldId id="329" r:id="rId39"/>
    <p:sldId id="321" r:id="rId40"/>
    <p:sldId id="322" r:id="rId41"/>
    <p:sldId id="323" r:id="rId42"/>
    <p:sldId id="328" r:id="rId43"/>
    <p:sldId id="264" r:id="rId44"/>
    <p:sldId id="292" r:id="rId45"/>
    <p:sldId id="304" r:id="rId46"/>
    <p:sldId id="317" r:id="rId47"/>
    <p:sldId id="26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095" autoAdjust="0"/>
    <p:restoredTop sz="94660" autoAdjust="0"/>
  </p:normalViewPr>
  <p:slideViewPr>
    <p:cSldViewPr snapToGrid="0">
      <p:cViewPr varScale="1">
        <p:scale>
          <a:sx n="69" d="100"/>
          <a:sy n="69" d="100"/>
        </p:scale>
        <p:origin x="-720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7542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002BB-715E-4192-BB47-1D61DB880AC9}" type="datetimeFigureOut">
              <a:rPr lang="en-US" smtClean="0"/>
              <a:pPr/>
              <a:t>4/17/2017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2EF6C-F898-4BD2-9953-960D842179D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E21419-7135-4949-B86C-EF08B19C89DA}" type="datetime1">
              <a:rPr lang="en-US" smtClean="0"/>
              <a:pPr/>
              <a:t>4/17/2017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FE56F-DB01-4968-AAD8-F4EF4DBA86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6D8FF8-3363-4942-935B-765F9EEC824E}" type="datetime1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FE56F-DB01-4968-AAD8-F4EF4DBA86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4101F0-B43E-4566-96B5-C9F91EDB1BEE}" type="datetime1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FE56F-DB01-4968-AAD8-F4EF4DBA86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D4C033-AE7E-44CA-927F-E6EB7E45F7B8}" type="datetime1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FE56F-DB01-4968-AAD8-F4EF4DBA86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D353D5-C597-418B-BACC-191ACE44FE4B}" type="datetime1">
              <a:rPr lang="en-US" smtClean="0"/>
              <a:pPr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FE56F-DB01-4968-AAD8-F4EF4DBA86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4E1C6C-603E-490E-8E4B-34C3E54987F5}" type="datetime1">
              <a:rPr lang="en-US" smtClean="0"/>
              <a:pPr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FE56F-DB01-4968-AAD8-F4EF4DBA86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A95270-D96B-45CF-B605-8C1668AEF113}" type="datetime1">
              <a:rPr lang="en-US" smtClean="0"/>
              <a:pPr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FE56F-DB01-4968-AAD8-F4EF4DBA86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BF1681-3641-46BF-A5C7-B46FBDE33C96}" type="datetime1">
              <a:rPr lang="en-US" smtClean="0"/>
              <a:pPr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FE56F-DB01-4968-AAD8-F4EF4DBA86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0B2A9F-8AE0-4B22-B181-5C797B8DAB60}" type="datetime1">
              <a:rPr lang="en-US" smtClean="0"/>
              <a:pPr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FE56F-DB01-4968-AAD8-F4EF4DBA86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3F43BB-DB1B-4C57-A1B2-2DBFAC2B148E}" type="datetime1">
              <a:rPr lang="en-US" smtClean="0"/>
              <a:pPr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FE56F-DB01-4968-AAD8-F4EF4DBA86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FAACAA-0209-4B91-9525-254BE23F71E3}" type="datetime1">
              <a:rPr lang="en-US" smtClean="0"/>
              <a:pPr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4FE56F-DB01-4968-AAD8-F4EF4DBA86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39E24D1-92EA-413D-806B-9FC193A8A3B4}" type="datetime1">
              <a:rPr lang="en-US" smtClean="0"/>
              <a:pPr/>
              <a:t>4/17/2017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E4FE56F-DB01-4968-AAD8-F4EF4DBA86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8516" y="1121898"/>
            <a:ext cx="9875520" cy="147218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DETECTION OF EVENTS FROM BIOMEDICAL DOCUMENTS AND DEDUCTION OF RELATIONS AMONG EVENTS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0080" y="3637301"/>
            <a:ext cx="987552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Student name:  </a:t>
            </a:r>
            <a:r>
              <a:rPr lang="en-US" dirty="0" err="1" smtClean="0"/>
              <a:t>Inshuya</a:t>
            </a:r>
            <a:r>
              <a:rPr lang="en-US" dirty="0" smtClean="0"/>
              <a:t> M</a:t>
            </a:r>
          </a:p>
          <a:p>
            <a:r>
              <a:rPr lang="en-US" dirty="0" smtClean="0"/>
              <a:t>Roll No. : 2015207001</a:t>
            </a:r>
          </a:p>
          <a:p>
            <a:r>
              <a:rPr lang="en-US" dirty="0" smtClean="0"/>
              <a:t>Name of the Guide:  Dr. T V </a:t>
            </a:r>
            <a:r>
              <a:rPr lang="en-US" dirty="0" err="1" smtClean="0"/>
              <a:t>Geetha</a:t>
            </a:r>
            <a:endParaRPr lang="en-US" dirty="0" smtClean="0"/>
          </a:p>
          <a:p>
            <a:r>
              <a:rPr lang="en-US" dirty="0" smtClean="0"/>
              <a:t>		        Senior Professor</a:t>
            </a:r>
          </a:p>
          <a:p>
            <a:r>
              <a:rPr lang="en-US" dirty="0" smtClean="0"/>
              <a:t>		        Department of Computer Science and Engineering</a:t>
            </a:r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E56F-DB01-4968-AAD8-F4EF4DBA86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982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3200400" y="0"/>
            <a:ext cx="68302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Phase II Block Diagram – Contd.</a:t>
            </a:r>
            <a:endParaRPr lang="en-IN" sz="29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13164" y="637311"/>
            <a:ext cx="2036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Trigger word Classification</a:t>
            </a:r>
            <a:endParaRPr lang="en-IN" dirty="0" smtClean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E56F-DB01-4968-AAD8-F4EF4DBA8683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2439672" y="529891"/>
            <a:ext cx="8358246" cy="6286544"/>
            <a:chOff x="500034" y="-24"/>
            <a:chExt cx="8358246" cy="6286544"/>
          </a:xfrm>
        </p:grpSpPr>
        <p:grpSp>
          <p:nvGrpSpPr>
            <p:cNvPr id="30" name="Group 38"/>
            <p:cNvGrpSpPr/>
            <p:nvPr/>
          </p:nvGrpSpPr>
          <p:grpSpPr>
            <a:xfrm>
              <a:off x="500034" y="-24"/>
              <a:ext cx="8358246" cy="6286544"/>
              <a:chOff x="500034" y="357166"/>
              <a:chExt cx="8358246" cy="6286544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500034" y="1643050"/>
                <a:ext cx="8358246" cy="50006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5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" name="Flowchart: Magnetic Disk 33"/>
              <p:cNvSpPr/>
              <p:nvPr/>
            </p:nvSpPr>
            <p:spPr>
              <a:xfrm>
                <a:off x="1785918" y="357166"/>
                <a:ext cx="1000132" cy="1071570"/>
              </a:xfrm>
              <a:prstGeom prst="flowChartMagneticDisk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sz="15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IN" sz="1500" dirty="0" smtClean="0">
                    <a:latin typeface="Times New Roman" pitchFamily="18" charset="0"/>
                    <a:cs typeface="Times New Roman" pitchFamily="18" charset="0"/>
                  </a:rPr>
                  <a:t>GENIA Event Corpus</a:t>
                </a:r>
                <a:endParaRPr lang="en-IN" sz="15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3357554" y="357166"/>
                <a:ext cx="2071702" cy="1000132"/>
              </a:xfrm>
              <a:prstGeom prst="roundRect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500" dirty="0" smtClean="0">
                    <a:latin typeface="Times New Roman" pitchFamily="18" charset="0"/>
                    <a:cs typeface="Times New Roman" pitchFamily="18" charset="0"/>
                  </a:rPr>
                  <a:t>Acquiring Positive &amp; Negative Sample</a:t>
                </a:r>
                <a:endParaRPr lang="en-IN" sz="15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714348" y="1785926"/>
                <a:ext cx="2500330" cy="4786346"/>
              </a:xfrm>
              <a:prstGeom prst="roundRect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IN" sz="1500" b="1" dirty="0" smtClean="0">
                    <a:latin typeface="Times New Roman" pitchFamily="18" charset="0"/>
                    <a:cs typeface="Times New Roman" pitchFamily="18" charset="0"/>
                  </a:rPr>
                  <a:t>Feature-based Relation Extraction</a:t>
                </a:r>
                <a:endParaRPr lang="en-IN" sz="15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857224" y="2428868"/>
                <a:ext cx="2286016" cy="2071702"/>
              </a:xfrm>
              <a:prstGeom prst="roundRect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IN" sz="1500" b="1" dirty="0" smtClean="0">
                    <a:latin typeface="Times New Roman" pitchFamily="18" charset="0"/>
                    <a:cs typeface="Times New Roman" pitchFamily="18" charset="0"/>
                  </a:rPr>
                  <a:t>Feature Extraction</a:t>
                </a:r>
              </a:p>
              <a:p>
                <a:pPr algn="ctr"/>
                <a:endParaRPr lang="en-IN" sz="15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IN" sz="1500" dirty="0" smtClean="0">
                    <a:latin typeface="Times New Roman" pitchFamily="18" charset="0"/>
                    <a:cs typeface="Times New Roman" pitchFamily="18" charset="0"/>
                  </a:rPr>
                  <a:t>Unigram Representation</a:t>
                </a:r>
              </a:p>
              <a:p>
                <a:pPr algn="ctr"/>
                <a:r>
                  <a:rPr lang="en-IN" sz="1500" dirty="0" smtClean="0">
                    <a:latin typeface="Times New Roman" pitchFamily="18" charset="0"/>
                    <a:cs typeface="Times New Roman" pitchFamily="18" charset="0"/>
                  </a:rPr>
                  <a:t>Bigram Representation</a:t>
                </a:r>
              </a:p>
              <a:p>
                <a:pPr algn="ctr"/>
                <a:r>
                  <a:rPr lang="en-IN" sz="1500" dirty="0" smtClean="0">
                    <a:latin typeface="Times New Roman" pitchFamily="18" charset="0"/>
                    <a:cs typeface="Times New Roman" pitchFamily="18" charset="0"/>
                  </a:rPr>
                  <a:t>POS tags</a:t>
                </a:r>
              </a:p>
              <a:p>
                <a:pPr algn="ctr"/>
                <a:r>
                  <a:rPr lang="en-IN" sz="1500" dirty="0" smtClean="0">
                    <a:latin typeface="Times New Roman" pitchFamily="18" charset="0"/>
                    <a:cs typeface="Times New Roman" pitchFamily="18" charset="0"/>
                  </a:rPr>
                  <a:t>Number of triggers</a:t>
                </a:r>
              </a:p>
              <a:p>
                <a:pPr algn="ctr"/>
                <a:r>
                  <a:rPr lang="en-IN" sz="1500" dirty="0" smtClean="0">
                    <a:latin typeface="Times New Roman" pitchFamily="18" charset="0"/>
                    <a:cs typeface="Times New Roman" pitchFamily="18" charset="0"/>
                  </a:rPr>
                  <a:t>Number of arguments</a:t>
                </a:r>
              </a:p>
              <a:p>
                <a:pPr algn="ctr"/>
                <a:r>
                  <a:rPr lang="en-IN" sz="1500" dirty="0" smtClean="0">
                    <a:latin typeface="Times New Roman" pitchFamily="18" charset="0"/>
                    <a:cs typeface="Times New Roman" pitchFamily="18" charset="0"/>
                  </a:rPr>
                  <a:t>Trigger type</a:t>
                </a:r>
              </a:p>
              <a:p>
                <a:pPr algn="ctr"/>
                <a:endParaRPr lang="en-IN" sz="15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endParaRPr lang="en-IN" sz="15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1000100" y="5500702"/>
                <a:ext cx="2071702" cy="928694"/>
              </a:xfrm>
              <a:prstGeom prst="roundRect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500" dirty="0" smtClean="0">
                    <a:latin typeface="Times New Roman" pitchFamily="18" charset="0"/>
                    <a:cs typeface="Times New Roman" pitchFamily="18" charset="0"/>
                  </a:rPr>
                  <a:t>Classification</a:t>
                </a:r>
              </a:p>
              <a:p>
                <a:pPr algn="ctr"/>
                <a:r>
                  <a:rPr lang="en-IN" sz="1500" dirty="0" smtClean="0">
                    <a:latin typeface="Times New Roman" pitchFamily="18" charset="0"/>
                    <a:cs typeface="Times New Roman" pitchFamily="18" charset="0"/>
                  </a:rPr>
                  <a:t>(Related/Not)</a:t>
                </a:r>
              </a:p>
              <a:p>
                <a:pPr algn="ctr"/>
                <a:endParaRPr lang="en-IN" sz="15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IN" sz="1500" dirty="0" smtClean="0">
                    <a:latin typeface="Times New Roman" pitchFamily="18" charset="0"/>
                    <a:cs typeface="Times New Roman" pitchFamily="18" charset="0"/>
                  </a:rPr>
                  <a:t>Linear SVM Classifier</a:t>
                </a:r>
                <a:endParaRPr lang="en-IN" sz="15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 rot="5400000">
                <a:off x="1892281" y="4606933"/>
                <a:ext cx="21431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ounded Rectangle 39"/>
              <p:cNvSpPr/>
              <p:nvPr/>
            </p:nvSpPr>
            <p:spPr>
              <a:xfrm>
                <a:off x="3500430" y="1857364"/>
                <a:ext cx="2500330" cy="4500594"/>
              </a:xfrm>
              <a:prstGeom prst="roundRect">
                <a:avLst/>
              </a:prstGeom>
              <a:ln w="571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IN" sz="1500" b="1" dirty="0" smtClean="0">
                    <a:latin typeface="Times New Roman" pitchFamily="18" charset="0"/>
                    <a:cs typeface="Times New Roman" pitchFamily="18" charset="0"/>
                  </a:rPr>
                  <a:t>Word Embedding-based Relation Extraction</a:t>
                </a:r>
                <a:endParaRPr lang="en-IN" sz="15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714744" y="2500306"/>
                <a:ext cx="2143140" cy="857256"/>
              </a:xfrm>
              <a:prstGeom prst="roundRect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sz="15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IN" sz="1500" dirty="0" smtClean="0">
                    <a:latin typeface="Times New Roman" pitchFamily="18" charset="0"/>
                    <a:cs typeface="Times New Roman" pitchFamily="18" charset="0"/>
                  </a:rPr>
                  <a:t>Linear Context-based </a:t>
                </a:r>
              </a:p>
              <a:p>
                <a:pPr algn="ctr"/>
                <a:r>
                  <a:rPr lang="en-IN" sz="1500" dirty="0" smtClean="0">
                    <a:latin typeface="Times New Roman" pitchFamily="18" charset="0"/>
                    <a:cs typeface="Times New Roman" pitchFamily="18" charset="0"/>
                  </a:rPr>
                  <a:t>Word-embedding </a:t>
                </a:r>
              </a:p>
              <a:p>
                <a:pPr algn="ctr"/>
                <a:r>
                  <a:rPr lang="en-IN" sz="1500" dirty="0" smtClean="0">
                    <a:latin typeface="Times New Roman" pitchFamily="18" charset="0"/>
                    <a:cs typeface="Times New Roman" pitchFamily="18" charset="0"/>
                  </a:rPr>
                  <a:t>(Triggers &amp; arguments) </a:t>
                </a:r>
              </a:p>
              <a:p>
                <a:pPr algn="ctr"/>
                <a:endParaRPr lang="en-IN" sz="15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3714744" y="3714752"/>
                <a:ext cx="2143140" cy="642942"/>
              </a:xfrm>
              <a:prstGeom prst="roundRect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sz="15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IN" sz="1500" dirty="0" smtClean="0">
                    <a:latin typeface="Times New Roman" pitchFamily="18" charset="0"/>
                    <a:cs typeface="Times New Roman" pitchFamily="18" charset="0"/>
                  </a:rPr>
                  <a:t>Summation of learnt embedding</a:t>
                </a:r>
              </a:p>
              <a:p>
                <a:pPr algn="ctr"/>
                <a:endParaRPr lang="en-IN" sz="15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3714744" y="4714884"/>
                <a:ext cx="2143140" cy="1214446"/>
              </a:xfrm>
              <a:prstGeom prst="roundRect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sz="15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IN" sz="1500" dirty="0" smtClean="0">
                    <a:latin typeface="Times New Roman" pitchFamily="18" charset="0"/>
                    <a:cs typeface="Times New Roman" pitchFamily="18" charset="0"/>
                  </a:rPr>
                  <a:t>Classification</a:t>
                </a:r>
              </a:p>
              <a:p>
                <a:pPr algn="ctr"/>
                <a:r>
                  <a:rPr lang="en-IN" sz="1500" dirty="0" smtClean="0">
                    <a:latin typeface="Times New Roman" pitchFamily="18" charset="0"/>
                    <a:cs typeface="Times New Roman" pitchFamily="18" charset="0"/>
                  </a:rPr>
                  <a:t>(Related/Not)</a:t>
                </a:r>
              </a:p>
              <a:p>
                <a:pPr algn="ctr"/>
                <a:endParaRPr lang="en-IN" sz="15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IN" sz="1500" dirty="0" smtClean="0">
                    <a:latin typeface="Times New Roman" pitchFamily="18" charset="0"/>
                    <a:cs typeface="Times New Roman" pitchFamily="18" charset="0"/>
                  </a:rPr>
                  <a:t>Random Forest Classifier</a:t>
                </a:r>
              </a:p>
              <a:p>
                <a:pPr algn="ctr"/>
                <a:endParaRPr lang="en-IN" sz="15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5" name="Straight Arrow Connector 44"/>
              <p:cNvCxnSpPr>
                <a:stCxn id="41" idx="2"/>
                <a:endCxn id="43" idx="0"/>
              </p:cNvCxnSpPr>
              <p:nvPr/>
            </p:nvCxnSpPr>
            <p:spPr>
              <a:xfrm rot="5400000">
                <a:off x="4607719" y="3536157"/>
                <a:ext cx="35719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rot="5400000">
                <a:off x="4608513" y="4535495"/>
                <a:ext cx="35719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ounded Rectangle 46"/>
              <p:cNvSpPr/>
              <p:nvPr/>
            </p:nvSpPr>
            <p:spPr>
              <a:xfrm>
                <a:off x="6215074" y="1857364"/>
                <a:ext cx="2500330" cy="4500594"/>
              </a:xfrm>
              <a:prstGeom prst="roundRect">
                <a:avLst/>
              </a:prstGeom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IN" sz="1500" b="1" dirty="0" smtClean="0">
                    <a:latin typeface="Times New Roman" pitchFamily="18" charset="0"/>
                    <a:cs typeface="Times New Roman" pitchFamily="18" charset="0"/>
                  </a:rPr>
                  <a:t>Concept-based Relation Extraction</a:t>
                </a:r>
                <a:endParaRPr lang="en-IN" sz="15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357950" y="2500306"/>
                <a:ext cx="2143140" cy="857256"/>
              </a:xfrm>
              <a:prstGeom prst="roundRect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500" dirty="0" smtClean="0">
                    <a:latin typeface="Times New Roman" pitchFamily="18" charset="0"/>
                    <a:cs typeface="Times New Roman" pitchFamily="18" charset="0"/>
                  </a:rPr>
                  <a:t>Acquiring Bio-medical concepts in the events</a:t>
                </a: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357950" y="3714752"/>
                <a:ext cx="2143140" cy="8572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500" dirty="0" smtClean="0">
                    <a:latin typeface="Times New Roman" pitchFamily="18" charset="0"/>
                    <a:cs typeface="Times New Roman" pitchFamily="18" charset="0"/>
                  </a:rPr>
                  <a:t>Inferring relationship among the concepts</a:t>
                </a: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357950" y="4857760"/>
                <a:ext cx="2143140" cy="857256"/>
              </a:xfrm>
              <a:prstGeom prst="roundRect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500" dirty="0" smtClean="0">
                    <a:latin typeface="Times New Roman" pitchFamily="18" charset="0"/>
                    <a:cs typeface="Times New Roman" pitchFamily="18" charset="0"/>
                  </a:rPr>
                  <a:t>Identifying related events</a:t>
                </a:r>
              </a:p>
            </p:txBody>
          </p:sp>
          <p:cxnSp>
            <p:nvCxnSpPr>
              <p:cNvPr id="51" name="Straight Arrow Connector 50"/>
              <p:cNvCxnSpPr>
                <a:stCxn id="48" idx="2"/>
                <a:endCxn id="49" idx="0"/>
              </p:cNvCxnSpPr>
              <p:nvPr/>
            </p:nvCxnSpPr>
            <p:spPr>
              <a:xfrm rot="5400000">
                <a:off x="7250925" y="3536157"/>
                <a:ext cx="35719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endCxn id="50" idx="0"/>
              </p:cNvCxnSpPr>
              <p:nvPr/>
            </p:nvCxnSpPr>
            <p:spPr>
              <a:xfrm rot="5400000">
                <a:off x="7287438" y="4714090"/>
                <a:ext cx="28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rot="5400000">
                <a:off x="4215604" y="1499380"/>
                <a:ext cx="28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ounded Rectangle 53"/>
              <p:cNvSpPr/>
              <p:nvPr/>
            </p:nvSpPr>
            <p:spPr>
              <a:xfrm>
                <a:off x="1285852" y="4714884"/>
                <a:ext cx="1500198" cy="642942"/>
              </a:xfrm>
              <a:prstGeom prst="roundRect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500" dirty="0" smtClean="0">
                    <a:latin typeface="Times New Roman" pitchFamily="18" charset="0"/>
                    <a:cs typeface="Times New Roman" pitchFamily="18" charset="0"/>
                  </a:rPr>
                  <a:t>Vector Representation</a:t>
                </a:r>
                <a:endParaRPr lang="en-IN" sz="15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31" name="Straight Arrow Connector 30"/>
            <p:cNvCxnSpPr/>
            <p:nvPr/>
          </p:nvCxnSpPr>
          <p:spPr>
            <a:xfrm>
              <a:off x="2786050" y="785794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1929588" y="5071280"/>
              <a:ext cx="14287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87890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4059381" y="304800"/>
            <a:ext cx="51816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Phase II Block Diagram – Contd.</a:t>
            </a:r>
            <a:endParaRPr lang="en-IN" sz="29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52946" y="1205353"/>
            <a:ext cx="462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Event-based Document Retrieval </a:t>
            </a:r>
            <a:endParaRPr lang="en-IN" dirty="0" smtClean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E56F-DB01-4968-AAD8-F4EF4DBA868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605117" y="2556953"/>
            <a:ext cx="7929618" cy="1357322"/>
          </a:xfrm>
          <a:prstGeom prst="roundRect">
            <a:avLst/>
          </a:prstGeom>
          <a:ln w="57150">
            <a:solidFill>
              <a:srgbClr val="E6625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Event-Based Document Retrieval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Bevel 14"/>
          <p:cNvSpPr/>
          <p:nvPr/>
        </p:nvSpPr>
        <p:spPr>
          <a:xfrm>
            <a:off x="3390935" y="3057019"/>
            <a:ext cx="1714512" cy="642942"/>
          </a:xfrm>
          <a:prstGeom prst="bevel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Top n Documents</a:t>
            </a:r>
            <a:endParaRPr lang="en-IN" sz="1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Bevel 15"/>
          <p:cNvSpPr/>
          <p:nvPr/>
        </p:nvSpPr>
        <p:spPr>
          <a:xfrm>
            <a:off x="5819827" y="3057019"/>
            <a:ext cx="1714512" cy="642942"/>
          </a:xfrm>
          <a:prstGeom prst="bevel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Identified Events</a:t>
            </a:r>
            <a:endParaRPr lang="en-IN" sz="1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Bevel 16"/>
          <p:cNvSpPr/>
          <p:nvPr/>
        </p:nvSpPr>
        <p:spPr>
          <a:xfrm>
            <a:off x="8248719" y="3057019"/>
            <a:ext cx="1714512" cy="642942"/>
          </a:xfrm>
          <a:prstGeom prst="bevel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Identified Related Events</a:t>
            </a:r>
            <a:endParaRPr lang="en-IN" sz="15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4926852" y="2235482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7640702" y="2234688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91067" y="2056887"/>
            <a:ext cx="10715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Events</a:t>
            </a:r>
            <a:endParaRPr lang="en-IN" sz="1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77083" y="1914011"/>
            <a:ext cx="1428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Event-Event Relations</a:t>
            </a:r>
            <a:endParaRPr lang="en-IN" sz="1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890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Linear Context-Based Word Representation</a:t>
            </a:r>
          </a:p>
          <a:p>
            <a:r>
              <a:rPr lang="en-IN" dirty="0" smtClean="0"/>
              <a:t>Dependency-Based Word Representation</a:t>
            </a:r>
          </a:p>
          <a:p>
            <a:r>
              <a:rPr lang="en-IN" dirty="0" smtClean="0"/>
              <a:t>Trigger Identification and Classification</a:t>
            </a:r>
          </a:p>
          <a:p>
            <a:r>
              <a:rPr lang="en-IN" dirty="0" smtClean="0"/>
              <a:t>Argument Detection </a:t>
            </a:r>
          </a:p>
          <a:p>
            <a:r>
              <a:rPr lang="en-IN" dirty="0" smtClean="0"/>
              <a:t>Feature-Based Relation Extraction</a:t>
            </a:r>
          </a:p>
          <a:p>
            <a:r>
              <a:rPr lang="en-IN" dirty="0" smtClean="0"/>
              <a:t>Concept-Based Relation Extraction</a:t>
            </a:r>
          </a:p>
          <a:p>
            <a:r>
              <a:rPr lang="en-IN" dirty="0" smtClean="0"/>
              <a:t>Word Embedding-Based Relation Extraction</a:t>
            </a:r>
            <a:endParaRPr lang="en-US" dirty="0" smtClean="0"/>
          </a:p>
          <a:p>
            <a:r>
              <a:rPr lang="en-US" dirty="0" smtClean="0"/>
              <a:t>Event-based Biomedical Document Retrieval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E56F-DB01-4968-AAD8-F4EF4DBA8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9093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8484" y="74172"/>
            <a:ext cx="10917381" cy="113117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1. </a:t>
            </a:r>
            <a:r>
              <a:rPr lang="en-IN" b="1" dirty="0" smtClean="0"/>
              <a:t>Linear Context-Based Word Representation</a:t>
            </a:r>
            <a:endParaRPr lang="en-IN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51709" y="1447803"/>
            <a:ext cx="10359875" cy="5091545"/>
          </a:xfrm>
        </p:spPr>
        <p:txBody>
          <a:bodyPr>
            <a:normAutofit/>
          </a:bodyPr>
          <a:lstStyle/>
          <a:p>
            <a:r>
              <a:rPr lang="en-IN" sz="3000" b="1" dirty="0" smtClean="0"/>
              <a:t>Input :</a:t>
            </a:r>
            <a:r>
              <a:rPr lang="en-IN" sz="3000" dirty="0" smtClean="0"/>
              <a:t> GENIA Event-Corpus</a:t>
            </a:r>
          </a:p>
          <a:p>
            <a:r>
              <a:rPr lang="en-IN" sz="3000" b="1" dirty="0" smtClean="0"/>
              <a:t>Output :</a:t>
            </a:r>
            <a:r>
              <a:rPr lang="en-IN" sz="3000" dirty="0" smtClean="0"/>
              <a:t> Linear Context-Based Vector Representation of words</a:t>
            </a:r>
          </a:p>
          <a:p>
            <a:r>
              <a:rPr lang="en-IN" sz="3000" b="1" dirty="0" smtClean="0"/>
              <a:t>Algorithm : </a:t>
            </a:r>
            <a:endParaRPr lang="en-IN" sz="3000" dirty="0" smtClean="0"/>
          </a:p>
          <a:p>
            <a:pPr lvl="1"/>
            <a:r>
              <a:rPr lang="en-IN" sz="3000" dirty="0" smtClean="0"/>
              <a:t>Split the source text into sequence of sentences</a:t>
            </a:r>
          </a:p>
          <a:p>
            <a:pPr lvl="1"/>
            <a:r>
              <a:rPr lang="en-IN" sz="3000" dirty="0" smtClean="0"/>
              <a:t>Break the sentences into words, phrases and symbols</a:t>
            </a:r>
          </a:p>
          <a:p>
            <a:pPr lvl="1"/>
            <a:r>
              <a:rPr lang="en-IN" sz="3000" dirty="0" smtClean="0"/>
              <a:t>Use “word2vec” to convert sequence of words into linear context-based word representation</a:t>
            </a:r>
            <a:endParaRPr lang="en-IN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E56F-DB01-4968-AAD8-F4EF4DBA86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310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520" y="0"/>
            <a:ext cx="8683475" cy="5843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 - Screenshot</a:t>
            </a:r>
            <a:endParaRPr lang="en-US" dirty="0"/>
          </a:p>
        </p:txBody>
      </p:sp>
      <p:pic>
        <p:nvPicPr>
          <p:cNvPr id="7" name="Picture 6" descr="G:\CEG-AU\Project_2\Implementation\p2\Screenshot from 2017-01-11 23-02-3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7345" y="789710"/>
            <a:ext cx="8853055" cy="5015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E56F-DB01-4968-AAD8-F4EF4DBA868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19600" y="5971309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Linear Context-Based Word embedding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48002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417" y="74172"/>
            <a:ext cx="10709583" cy="113117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2. </a:t>
            </a:r>
            <a:r>
              <a:rPr lang="en-IN" b="1" dirty="0" smtClean="0"/>
              <a:t>Dependency-Based Word Representation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40873" y="990587"/>
            <a:ext cx="10751127" cy="5202383"/>
          </a:xfrm>
        </p:spPr>
        <p:txBody>
          <a:bodyPr>
            <a:noAutofit/>
          </a:bodyPr>
          <a:lstStyle/>
          <a:p>
            <a:r>
              <a:rPr lang="en-IN" sz="2600" b="1" dirty="0" smtClean="0"/>
              <a:t>Input :</a:t>
            </a:r>
            <a:r>
              <a:rPr lang="en-IN" sz="2600" dirty="0" smtClean="0"/>
              <a:t> </a:t>
            </a:r>
            <a:r>
              <a:rPr lang="en-IN" sz="2600" dirty="0" err="1" smtClean="0"/>
              <a:t>PubMed</a:t>
            </a:r>
            <a:r>
              <a:rPr lang="en-IN" sz="2600" dirty="0" smtClean="0"/>
              <a:t>/MEDLINE Corpus</a:t>
            </a:r>
          </a:p>
          <a:p>
            <a:r>
              <a:rPr lang="en-IN" sz="2600" b="1" dirty="0" smtClean="0"/>
              <a:t>Output :</a:t>
            </a:r>
            <a:r>
              <a:rPr lang="en-IN" sz="2600" dirty="0" smtClean="0"/>
              <a:t> Dependency-Based Vector Representation of words</a:t>
            </a:r>
          </a:p>
          <a:p>
            <a:r>
              <a:rPr lang="en-IN" sz="2600" b="1" dirty="0" smtClean="0"/>
              <a:t>Algorithm :</a:t>
            </a:r>
            <a:endParaRPr lang="en-IN" sz="2600" dirty="0" smtClean="0"/>
          </a:p>
          <a:p>
            <a:pPr lvl="1"/>
            <a:r>
              <a:rPr lang="en-IN" sz="2600" dirty="0" smtClean="0"/>
              <a:t>Acquire a local copy of </a:t>
            </a:r>
            <a:r>
              <a:rPr lang="en-IN" sz="2600" dirty="0" err="1" smtClean="0"/>
              <a:t>PubMed</a:t>
            </a:r>
            <a:r>
              <a:rPr lang="en-IN" sz="2600" dirty="0" smtClean="0"/>
              <a:t>/MEDLINE data</a:t>
            </a:r>
          </a:p>
          <a:p>
            <a:pPr lvl="1"/>
            <a:r>
              <a:rPr lang="en-IN" sz="2600" dirty="0" smtClean="0"/>
              <a:t>Perform deep dependency parsing on the text acquired(For each sentence)</a:t>
            </a:r>
          </a:p>
          <a:p>
            <a:pPr lvl="1"/>
            <a:r>
              <a:rPr lang="en-IN" sz="2600" dirty="0" smtClean="0"/>
              <a:t>Use extended version of skip-gram model to learn the word embedding</a:t>
            </a:r>
          </a:p>
          <a:p>
            <a:pPr lvl="2"/>
            <a:r>
              <a:rPr lang="en-IN" sz="2600" dirty="0" smtClean="0"/>
              <a:t>Input : (word, context) pair</a:t>
            </a:r>
          </a:p>
          <a:p>
            <a:pPr lvl="2"/>
            <a:r>
              <a:rPr lang="en-IN" sz="2600" dirty="0" smtClean="0"/>
              <a:t>Here context is result of dependency parsing</a:t>
            </a:r>
          </a:p>
          <a:p>
            <a:pPr lvl="2"/>
            <a:r>
              <a:rPr lang="en-IN" sz="2600" dirty="0" smtClean="0"/>
              <a:t>Train neural network to maximize P(D=1|w,c)</a:t>
            </a:r>
          </a:p>
          <a:p>
            <a:pPr lvl="2"/>
            <a:r>
              <a:rPr lang="en-IN" sz="2600" dirty="0" smtClean="0"/>
              <a:t>Where D=1, implies that the pair of word and context came from data</a:t>
            </a:r>
            <a:endParaRPr lang="en-IN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E56F-DB01-4968-AAD8-F4EF4DBA86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310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6228" y="277091"/>
            <a:ext cx="8683475" cy="5843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 - Screenshot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16582" y="599901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Dependency Parsed Sentences</a:t>
            </a:r>
            <a:endParaRPr lang="en-IN" dirty="0"/>
          </a:p>
        </p:txBody>
      </p:sp>
      <p:pic>
        <p:nvPicPr>
          <p:cNvPr id="5" name="Picture 4" descr="Screenshot from 2017-03-04 01-37-00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995056" y="1080656"/>
            <a:ext cx="8285018" cy="484909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E56F-DB01-4968-AAD8-F4EF4DBA86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002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955" y="471055"/>
            <a:ext cx="8683475" cy="5843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 - Screenshot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19600" y="5971309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Dependency-based Word embedding</a:t>
            </a:r>
            <a:endParaRPr lang="en-IN" dirty="0"/>
          </a:p>
        </p:txBody>
      </p:sp>
      <p:pic>
        <p:nvPicPr>
          <p:cNvPr id="5" name="Picture 4" descr="Screenshot from 2017-03-04 01-37-57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202873" y="1177636"/>
            <a:ext cx="8257309" cy="471054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E56F-DB01-4968-AAD8-F4EF4DBA86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002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417" y="74172"/>
            <a:ext cx="10016856" cy="113117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3.</a:t>
            </a:r>
            <a:r>
              <a:rPr lang="en-IN" b="1" dirty="0" smtClean="0"/>
              <a:t> Trigger Identification and Classification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51709" y="1239991"/>
            <a:ext cx="10359875" cy="5091545"/>
          </a:xfrm>
        </p:spPr>
        <p:txBody>
          <a:bodyPr>
            <a:noAutofit/>
          </a:bodyPr>
          <a:lstStyle/>
          <a:p>
            <a:r>
              <a:rPr lang="en-IN" sz="2600" b="1" dirty="0" smtClean="0"/>
              <a:t>Input :</a:t>
            </a:r>
          </a:p>
          <a:p>
            <a:pPr lvl="1"/>
            <a:r>
              <a:rPr lang="en-IN" sz="2600" dirty="0" smtClean="0"/>
              <a:t>Linear Context-Based Word Representation of trigger words</a:t>
            </a:r>
          </a:p>
          <a:p>
            <a:pPr lvl="1"/>
            <a:r>
              <a:rPr lang="en-IN" sz="2600" dirty="0" smtClean="0"/>
              <a:t>Dependency-Based Word Representation</a:t>
            </a:r>
          </a:p>
          <a:p>
            <a:pPr lvl="1"/>
            <a:r>
              <a:rPr lang="en-IN" sz="2600" dirty="0" err="1" smtClean="0"/>
              <a:t>PubMed</a:t>
            </a:r>
            <a:r>
              <a:rPr lang="en-IN" sz="2600" dirty="0" smtClean="0"/>
              <a:t>/MEDLINE Corpus</a:t>
            </a:r>
          </a:p>
          <a:p>
            <a:r>
              <a:rPr lang="en-IN" sz="2600" b="1" dirty="0" smtClean="0"/>
              <a:t>Output :</a:t>
            </a:r>
            <a:r>
              <a:rPr lang="en-IN" sz="2600" dirty="0" smtClean="0"/>
              <a:t> Identified Trigger words and their types</a:t>
            </a:r>
          </a:p>
          <a:p>
            <a:r>
              <a:rPr lang="en-IN" sz="2600" b="1" dirty="0" smtClean="0"/>
              <a:t>Algorithm : </a:t>
            </a:r>
            <a:endParaRPr lang="en-IN" sz="2600" dirty="0" smtClean="0"/>
          </a:p>
          <a:p>
            <a:pPr lvl="1"/>
            <a:r>
              <a:rPr lang="en-IN" sz="2600" dirty="0" smtClean="0"/>
              <a:t>Construct a look-up table for all the words in vocabulary</a:t>
            </a:r>
          </a:p>
          <a:p>
            <a:pPr lvl="1"/>
            <a:r>
              <a:rPr lang="en-IN" sz="2600" dirty="0" smtClean="0"/>
              <a:t>Concatenate the both forms of word-embedding to form distributed semantic feature vector</a:t>
            </a:r>
          </a:p>
          <a:p>
            <a:pPr lvl="1"/>
            <a:r>
              <a:rPr lang="en-IN" sz="2600" dirty="0" smtClean="0"/>
              <a:t>Train the Neural Network model to identify and categorize the triggers</a:t>
            </a:r>
          </a:p>
          <a:p>
            <a:pPr lvl="1"/>
            <a:r>
              <a:rPr lang="en-IN" sz="2600" dirty="0" smtClean="0"/>
              <a:t>Use the model to predict type of triggers words</a:t>
            </a:r>
          </a:p>
          <a:p>
            <a:pPr lvl="1"/>
            <a:endParaRPr lang="en-IN" sz="2600" dirty="0" smtClean="0"/>
          </a:p>
          <a:p>
            <a:pPr lvl="1"/>
            <a:endParaRPr lang="en-IN" sz="2600" dirty="0" smtClean="0"/>
          </a:p>
          <a:p>
            <a:pPr lvl="1"/>
            <a:endParaRPr lang="en-IN" sz="2600" dirty="0" smtClean="0"/>
          </a:p>
          <a:p>
            <a:pPr lvl="1"/>
            <a:endParaRPr lang="en-IN" sz="2600" dirty="0" smtClean="0"/>
          </a:p>
          <a:p>
            <a:pPr lvl="1"/>
            <a:endParaRPr lang="en-IN" sz="2600" dirty="0" smtClean="0"/>
          </a:p>
          <a:p>
            <a:pPr lvl="1"/>
            <a:endParaRPr lang="en-IN" sz="2600" dirty="0" smtClean="0"/>
          </a:p>
          <a:p>
            <a:endParaRPr lang="en-IN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E56F-DB01-4968-AAD8-F4EF4DBA86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310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805" y="814983"/>
            <a:ext cx="8406384" cy="709035"/>
          </a:xfrm>
        </p:spPr>
        <p:txBody>
          <a:bodyPr>
            <a:normAutofit/>
          </a:bodyPr>
          <a:lstStyle/>
          <a:p>
            <a:r>
              <a:rPr lang="en-IN" sz="3500" dirty="0" smtClean="0"/>
              <a:t>Algorithm – Neural Network</a:t>
            </a:r>
            <a:endParaRPr lang="en-IN" sz="3500" dirty="0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1551709" y="1447803"/>
            <a:ext cx="10359875" cy="5091545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IN" dirty="0" smtClean="0"/>
              <a:t>Decide the number of passes and hidden layers depending the on the size of the data</a:t>
            </a:r>
            <a:endParaRPr lang="en-IN" sz="2400" dirty="0" smtClean="0"/>
          </a:p>
          <a:p>
            <a:pPr lvl="0"/>
            <a:r>
              <a:rPr lang="en-IN" dirty="0" smtClean="0"/>
              <a:t>For each pass:</a:t>
            </a:r>
            <a:endParaRPr lang="en-IN" sz="2400" dirty="0" smtClean="0"/>
          </a:p>
          <a:p>
            <a:pPr lvl="1"/>
            <a:r>
              <a:rPr lang="en-IN" dirty="0" smtClean="0"/>
              <a:t>Do a forward propagation by updating the weights and bias variables</a:t>
            </a:r>
            <a:endParaRPr lang="en-IN" sz="2000" dirty="0" smtClean="0"/>
          </a:p>
          <a:p>
            <a:pPr lvl="1"/>
            <a:r>
              <a:rPr lang="en-IN" dirty="0" smtClean="0"/>
              <a:t>Calculate the loss</a:t>
            </a:r>
            <a:endParaRPr lang="en-IN" sz="2000" dirty="0" smtClean="0"/>
          </a:p>
          <a:p>
            <a:pPr lvl="1"/>
            <a:r>
              <a:rPr lang="en-IN" dirty="0" smtClean="0"/>
              <a:t>Do a back propagation by correcting and aiming to reduce the loss</a:t>
            </a:r>
            <a:endParaRPr lang="en-IN" sz="2000" dirty="0" smtClean="0"/>
          </a:p>
          <a:p>
            <a:pPr lvl="1"/>
            <a:r>
              <a:rPr lang="en-IN" dirty="0" smtClean="0"/>
              <a:t>Update the regularization terms</a:t>
            </a:r>
            <a:endParaRPr lang="en-IN" sz="2000" dirty="0" smtClean="0"/>
          </a:p>
          <a:p>
            <a:pPr lvl="1"/>
            <a:r>
              <a:rPr lang="en-IN" dirty="0" smtClean="0"/>
              <a:t>Update the gradient descent parameters</a:t>
            </a:r>
            <a:endParaRPr lang="en-IN" sz="2000" dirty="0" smtClean="0"/>
          </a:p>
          <a:p>
            <a:pPr lvl="1"/>
            <a:r>
              <a:rPr lang="en-IN" dirty="0" smtClean="0"/>
              <a:t>Assign the new parameters to the model</a:t>
            </a:r>
            <a:endParaRPr lang="en-IN" sz="2000" dirty="0" smtClean="0"/>
          </a:p>
          <a:p>
            <a:pPr lvl="0"/>
            <a:r>
              <a:rPr lang="en-IN" dirty="0" smtClean="0"/>
              <a:t>Repeat the process for various hidden layers</a:t>
            </a:r>
            <a:endParaRPr lang="en-IN" sz="2400" dirty="0" smtClean="0"/>
          </a:p>
          <a:p>
            <a:pPr lvl="0"/>
            <a:r>
              <a:rPr lang="en-IN" dirty="0" smtClean="0"/>
              <a:t>Use the best model to predict the triggers</a:t>
            </a:r>
            <a:endParaRPr lang="en-IN" sz="2400" dirty="0" smtClean="0"/>
          </a:p>
          <a:p>
            <a:pPr lvl="1"/>
            <a:endParaRPr lang="en-IN" sz="240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E56F-DB01-4968-AAD8-F4EF4DBA868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57721" y="-50523"/>
            <a:ext cx="10238533" cy="1131177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</a:t>
            </a:r>
            <a:r>
              <a:rPr kumimoji="0" lang="en-IN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Trigger Identification and Classification – Contd.</a:t>
            </a:r>
            <a:endParaRPr kumimoji="0" lang="en-IN" sz="3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216" y="1447800"/>
            <a:ext cx="10673368" cy="4800600"/>
          </a:xfrm>
        </p:spPr>
        <p:txBody>
          <a:bodyPr>
            <a:normAutofit/>
          </a:bodyPr>
          <a:lstStyle/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With the exponential growth of information, it is becoming increasingly difficult to find the knowledge submerged in Biomedical documents.</a:t>
            </a:r>
          </a:p>
          <a:p>
            <a:pPr algn="just"/>
            <a:endParaRPr lang="en-IN" sz="2200" dirty="0" smtClean="0"/>
          </a:p>
          <a:p>
            <a:pPr algn="just"/>
            <a:r>
              <a:rPr lang="en-IN" sz="2400" dirty="0" smtClean="0"/>
              <a:t>A lot of work has been done on biomedical event extraction focusing on rule-based and machine learning techniques.</a:t>
            </a:r>
          </a:p>
          <a:p>
            <a:pPr algn="just"/>
            <a:endParaRPr lang="en-IN" sz="2200" dirty="0" smtClean="0"/>
          </a:p>
          <a:p>
            <a:pPr algn="just"/>
            <a:r>
              <a:rPr lang="en-IN" sz="2200" dirty="0" smtClean="0"/>
              <a:t> </a:t>
            </a:r>
            <a:r>
              <a:rPr lang="en-IN" sz="2400" dirty="0" smtClean="0"/>
              <a:t>Events are things that happen or occur; they involve entities (people, objects, etc.) who perform or are affected by the events .</a:t>
            </a:r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0672-CD75-4512-AF09-30112046E804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101" y="193970"/>
            <a:ext cx="8683475" cy="5843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 - Screenshot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16582" y="6040581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Trigger word Classification</a:t>
            </a:r>
            <a:endParaRPr lang="en-IN" dirty="0"/>
          </a:p>
        </p:txBody>
      </p:sp>
      <p:pic>
        <p:nvPicPr>
          <p:cNvPr id="6" name="Picture 5" descr="trig_classification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801091" y="1039091"/>
            <a:ext cx="8825345" cy="494607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E56F-DB01-4968-AAD8-F4EF4DBA86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002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417" y="74172"/>
            <a:ext cx="8250347" cy="1131177"/>
          </a:xfrm>
        </p:spPr>
        <p:txBody>
          <a:bodyPr>
            <a:normAutofit/>
          </a:bodyPr>
          <a:lstStyle/>
          <a:p>
            <a:r>
              <a:rPr lang="en-US" b="1" dirty="0" smtClean="0"/>
              <a:t>4. </a:t>
            </a:r>
            <a:r>
              <a:rPr lang="en-IN" b="1" dirty="0" smtClean="0"/>
              <a:t>Argument Detection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51709" y="1087573"/>
            <a:ext cx="10359875" cy="5091545"/>
          </a:xfrm>
        </p:spPr>
        <p:txBody>
          <a:bodyPr>
            <a:noAutofit/>
          </a:bodyPr>
          <a:lstStyle/>
          <a:p>
            <a:r>
              <a:rPr lang="en-IN" sz="2300" b="1" dirty="0" smtClean="0"/>
              <a:t>Input :</a:t>
            </a:r>
            <a:r>
              <a:rPr lang="en-IN" sz="2300" dirty="0" smtClean="0"/>
              <a:t> </a:t>
            </a:r>
          </a:p>
          <a:p>
            <a:pPr lvl="1"/>
            <a:r>
              <a:rPr lang="en-IN" sz="2300" dirty="0" smtClean="0"/>
              <a:t>Identified Trigger words and their types</a:t>
            </a:r>
          </a:p>
          <a:p>
            <a:pPr lvl="1"/>
            <a:r>
              <a:rPr lang="en-IN" sz="2300" dirty="0" err="1" smtClean="0"/>
              <a:t>PubMed</a:t>
            </a:r>
            <a:r>
              <a:rPr lang="en-IN" sz="2300" dirty="0" smtClean="0"/>
              <a:t>/MEDLINE Corpus</a:t>
            </a:r>
          </a:p>
          <a:p>
            <a:r>
              <a:rPr lang="en-IN" sz="2300" b="1" dirty="0" smtClean="0"/>
              <a:t>Output :</a:t>
            </a:r>
            <a:r>
              <a:rPr lang="en-IN" sz="2300" dirty="0" smtClean="0"/>
              <a:t> Identified Arguments(Events)</a:t>
            </a:r>
          </a:p>
          <a:p>
            <a:r>
              <a:rPr lang="en-IN" sz="2300" b="1" dirty="0" smtClean="0"/>
              <a:t>Algorithm :</a:t>
            </a:r>
            <a:endParaRPr lang="en-IN" sz="2300" dirty="0" smtClean="0"/>
          </a:p>
          <a:p>
            <a:pPr lvl="1"/>
            <a:r>
              <a:rPr lang="en-IN" sz="2300" dirty="0" smtClean="0"/>
              <a:t>Acquire the tree parsing of the sentences using Stanford's </a:t>
            </a:r>
            <a:r>
              <a:rPr lang="en-IN" sz="2300" dirty="0" err="1" smtClean="0"/>
              <a:t>corenlp</a:t>
            </a:r>
            <a:r>
              <a:rPr lang="en-IN" sz="2300" dirty="0" smtClean="0"/>
              <a:t>.</a:t>
            </a:r>
          </a:p>
          <a:p>
            <a:pPr lvl="1"/>
            <a:r>
              <a:rPr lang="en-IN" sz="2300" dirty="0" smtClean="0"/>
              <a:t>Convert this to numerical vector representing the fragment counts in the tree</a:t>
            </a:r>
          </a:p>
          <a:p>
            <a:pPr lvl="1"/>
            <a:r>
              <a:rPr lang="en-IN" sz="2300" dirty="0" smtClean="0"/>
              <a:t>Acquire the topic model of each sentence using LDA topic modelling</a:t>
            </a:r>
          </a:p>
          <a:p>
            <a:pPr lvl="1"/>
            <a:r>
              <a:rPr lang="en-IN" sz="2300" dirty="0" smtClean="0"/>
              <a:t>Represent the topics as vectors of length of number of topics(here 20)</a:t>
            </a:r>
          </a:p>
          <a:p>
            <a:pPr lvl="1"/>
            <a:r>
              <a:rPr lang="en-IN" sz="2300" dirty="0" smtClean="0"/>
              <a:t>Merge two of these vectors</a:t>
            </a:r>
          </a:p>
          <a:p>
            <a:pPr lvl="1"/>
            <a:r>
              <a:rPr lang="en-IN" sz="2300" dirty="0" smtClean="0"/>
              <a:t>Use it as input to KNN algorithm to find similar sentences</a:t>
            </a:r>
          </a:p>
          <a:p>
            <a:pPr lvl="1"/>
            <a:r>
              <a:rPr lang="en-US" sz="2300" dirty="0" smtClean="0"/>
              <a:t>Use the neighbors with similar structure to implement the following algorithm</a:t>
            </a:r>
            <a:endParaRPr lang="en-IN" sz="2300" dirty="0" smtClean="0"/>
          </a:p>
          <a:p>
            <a:pPr lvl="1"/>
            <a:endParaRPr lang="en-IN" sz="2300" dirty="0" smtClean="0"/>
          </a:p>
          <a:p>
            <a:endParaRPr lang="en-IN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E56F-DB01-4968-AAD8-F4EF4DBA868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310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417" y="74172"/>
            <a:ext cx="8250347" cy="113117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4. </a:t>
            </a:r>
            <a:r>
              <a:rPr lang="en-IN" b="1" dirty="0" smtClean="0"/>
              <a:t>Argument Detection – Contd.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31672" y="6144491"/>
            <a:ext cx="4100945" cy="713509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Annotation Algorithm </a:t>
            </a:r>
          </a:p>
          <a:p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9054" y="983671"/>
            <a:ext cx="5223163" cy="5209310"/>
          </a:xfrm>
          <a:prstGeom prst="rect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E56F-DB01-4968-AAD8-F4EF4DBA868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310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392" y="277091"/>
            <a:ext cx="8683475" cy="5843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 - Screenshot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61164" y="599901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Annotated Sentences with Events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E56F-DB01-4968-AAD8-F4EF4DBA8683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026" name="Picture 2" descr="G:\CEG-AU\Project_2\Viva\op\anno_op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6425" y="878000"/>
            <a:ext cx="9096375" cy="51142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48002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418" y="74173"/>
            <a:ext cx="9670492" cy="784810"/>
          </a:xfrm>
        </p:spPr>
        <p:txBody>
          <a:bodyPr>
            <a:normAutofit/>
          </a:bodyPr>
          <a:lstStyle/>
          <a:p>
            <a:r>
              <a:rPr lang="en-US" b="1" dirty="0" smtClean="0"/>
              <a:t>5. </a:t>
            </a:r>
            <a:r>
              <a:rPr lang="en-IN" b="1" dirty="0" smtClean="0"/>
              <a:t>Feature-Based Relation Extraction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0" y="810494"/>
            <a:ext cx="10359875" cy="5091545"/>
          </a:xfrm>
        </p:spPr>
        <p:txBody>
          <a:bodyPr>
            <a:noAutofit/>
          </a:bodyPr>
          <a:lstStyle/>
          <a:p>
            <a:r>
              <a:rPr lang="en-IN" sz="2200" b="1" dirty="0" smtClean="0"/>
              <a:t>Input :</a:t>
            </a:r>
            <a:r>
              <a:rPr lang="en-IN" sz="2200" dirty="0" smtClean="0"/>
              <a:t> </a:t>
            </a:r>
          </a:p>
          <a:p>
            <a:pPr lvl="1"/>
            <a:r>
              <a:rPr lang="en-IN" sz="2200" dirty="0" smtClean="0"/>
              <a:t>Identified Events ( Trigger Words and Arguments )</a:t>
            </a:r>
          </a:p>
          <a:p>
            <a:pPr lvl="1"/>
            <a:r>
              <a:rPr lang="en-IN" sz="2200" dirty="0" err="1" smtClean="0"/>
              <a:t>PubMed</a:t>
            </a:r>
            <a:r>
              <a:rPr lang="en-IN" sz="2200" dirty="0" smtClean="0"/>
              <a:t>/MEDLINE Corpus</a:t>
            </a:r>
          </a:p>
          <a:p>
            <a:pPr lvl="1"/>
            <a:r>
              <a:rPr lang="en-IN" sz="2200" dirty="0" smtClean="0"/>
              <a:t>GENIA Event Corpus</a:t>
            </a:r>
          </a:p>
          <a:p>
            <a:r>
              <a:rPr lang="en-IN" sz="2200" b="1" dirty="0" smtClean="0"/>
              <a:t>Output :</a:t>
            </a:r>
            <a:r>
              <a:rPr lang="en-IN" sz="2200" dirty="0" smtClean="0"/>
              <a:t> Related Events</a:t>
            </a:r>
          </a:p>
          <a:p>
            <a:r>
              <a:rPr lang="en-IN" sz="2200" b="1" dirty="0" smtClean="0"/>
              <a:t>Algorithm : </a:t>
            </a:r>
            <a:endParaRPr lang="en-IN" sz="2200" dirty="0" smtClean="0"/>
          </a:p>
          <a:p>
            <a:pPr lvl="1"/>
            <a:r>
              <a:rPr lang="en-IN" sz="2200" dirty="0" smtClean="0"/>
              <a:t>Identify the pair of trigger candidates in same sentence or connected by co referent subject/object from different sentence</a:t>
            </a:r>
          </a:p>
          <a:p>
            <a:pPr lvl="1"/>
            <a:r>
              <a:rPr lang="en-IN" sz="2200" dirty="0" smtClean="0"/>
              <a:t>Acquire trigger-specific features like lexical and syntactic features</a:t>
            </a:r>
          </a:p>
          <a:p>
            <a:pPr lvl="1"/>
            <a:r>
              <a:rPr lang="en-IN" sz="2200" dirty="0" smtClean="0"/>
              <a:t>Acquire relation-specific features like conjunction dependency relation, head word lemma, etc.</a:t>
            </a:r>
          </a:p>
          <a:p>
            <a:pPr lvl="1"/>
            <a:r>
              <a:rPr lang="en-IN" sz="2200" dirty="0" smtClean="0"/>
              <a:t>Create a model with SVM</a:t>
            </a:r>
          </a:p>
          <a:p>
            <a:pPr lvl="2"/>
            <a:r>
              <a:rPr lang="en-IN" sz="2200" dirty="0" smtClean="0"/>
              <a:t>Use the above feature set as input</a:t>
            </a:r>
          </a:p>
          <a:p>
            <a:pPr lvl="2"/>
            <a:r>
              <a:rPr lang="en-IN" sz="2200" dirty="0" smtClean="0"/>
              <a:t>Consider the feature as data point</a:t>
            </a:r>
          </a:p>
          <a:p>
            <a:pPr lvl="2"/>
            <a:r>
              <a:rPr lang="en-IN" sz="2200" dirty="0" smtClean="0"/>
              <a:t>Find out the hyper-plane which separates the data into classes</a:t>
            </a:r>
          </a:p>
          <a:p>
            <a:pPr lvl="3"/>
            <a:endParaRPr lang="en-IN" sz="2200" dirty="0" smtClean="0"/>
          </a:p>
          <a:p>
            <a:pPr lvl="1"/>
            <a:endParaRPr lang="en-IN" sz="2200" dirty="0" smtClean="0"/>
          </a:p>
          <a:p>
            <a:pPr lvl="1"/>
            <a:endParaRPr lang="en-US" sz="2200" dirty="0" smtClean="0"/>
          </a:p>
          <a:p>
            <a:pPr lvl="1"/>
            <a:endParaRPr lang="en-US" sz="2200" dirty="0" smtClean="0"/>
          </a:p>
          <a:p>
            <a:pPr lvl="1"/>
            <a:endParaRPr lang="en-US" sz="2200" dirty="0" smtClean="0"/>
          </a:p>
          <a:p>
            <a:pPr lvl="1"/>
            <a:endParaRPr lang="en-IN" sz="2200" dirty="0" smtClean="0"/>
          </a:p>
          <a:p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E56F-DB01-4968-AAD8-F4EF4DBA868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310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392" y="83124"/>
            <a:ext cx="8683475" cy="5843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 - Screenshot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4582" y="5860472"/>
            <a:ext cx="574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Feature-based Event-Event Relation Discovery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E56F-DB01-4968-AAD8-F4EF4DBA868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2050" name="Picture 2" descr="G:\CEG-AU\Project_2\Viva\op\svm_op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4861" y="803565"/>
            <a:ext cx="9080698" cy="5105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48002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417" y="74172"/>
            <a:ext cx="9698201" cy="113117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6. </a:t>
            </a:r>
            <a:r>
              <a:rPr lang="en-IN" b="1" dirty="0" smtClean="0"/>
              <a:t>Concept-Based Relation Extraction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0" y="1170709"/>
            <a:ext cx="10359875" cy="5410201"/>
          </a:xfrm>
        </p:spPr>
        <p:txBody>
          <a:bodyPr>
            <a:noAutofit/>
          </a:bodyPr>
          <a:lstStyle/>
          <a:p>
            <a:r>
              <a:rPr lang="en-IN" sz="2600" b="1" dirty="0" smtClean="0"/>
              <a:t>Input :</a:t>
            </a:r>
            <a:r>
              <a:rPr lang="en-IN" sz="2600" dirty="0" smtClean="0"/>
              <a:t> </a:t>
            </a:r>
          </a:p>
          <a:p>
            <a:pPr lvl="1"/>
            <a:r>
              <a:rPr lang="en-IN" sz="2600" dirty="0" smtClean="0"/>
              <a:t>Identified Events ( Trigger Words and Arguments )</a:t>
            </a:r>
          </a:p>
          <a:p>
            <a:pPr lvl="1"/>
            <a:r>
              <a:rPr lang="en-IN" sz="2600" dirty="0" err="1" smtClean="0"/>
              <a:t>PubMed</a:t>
            </a:r>
            <a:r>
              <a:rPr lang="en-IN" sz="2600" dirty="0" smtClean="0"/>
              <a:t>/MEDLINE Corpus</a:t>
            </a:r>
          </a:p>
          <a:p>
            <a:pPr lvl="1"/>
            <a:r>
              <a:rPr lang="en-IN" sz="2600" dirty="0" smtClean="0"/>
              <a:t>Phase I’s result</a:t>
            </a:r>
          </a:p>
          <a:p>
            <a:r>
              <a:rPr lang="en-IN" sz="2600" b="1" dirty="0" smtClean="0"/>
              <a:t>Output :</a:t>
            </a:r>
            <a:r>
              <a:rPr lang="en-IN" sz="2600" dirty="0" smtClean="0"/>
              <a:t> Related Events</a:t>
            </a:r>
          </a:p>
          <a:p>
            <a:r>
              <a:rPr lang="en-IN" sz="2600" b="1" dirty="0" smtClean="0"/>
              <a:t>Algorithm : </a:t>
            </a:r>
            <a:endParaRPr lang="en-IN" sz="2600" dirty="0" smtClean="0"/>
          </a:p>
          <a:p>
            <a:pPr lvl="1"/>
            <a:r>
              <a:rPr lang="en-IN" sz="2600" dirty="0" smtClean="0"/>
              <a:t>Identify possible event pairs</a:t>
            </a:r>
          </a:p>
          <a:p>
            <a:pPr lvl="1"/>
            <a:r>
              <a:rPr lang="en-IN" sz="2600" dirty="0" smtClean="0"/>
              <a:t>Identify all the concepts available in the events</a:t>
            </a:r>
          </a:p>
          <a:p>
            <a:pPr lvl="1"/>
            <a:r>
              <a:rPr lang="en-IN" sz="2600" dirty="0" smtClean="0"/>
              <a:t>Use the result of phase I to check whether there is any relation between the concepts in the events</a:t>
            </a:r>
          </a:p>
          <a:p>
            <a:pPr lvl="1"/>
            <a:r>
              <a:rPr lang="en-IN" sz="2600" dirty="0" smtClean="0"/>
              <a:t>If found, mark the events are related</a:t>
            </a:r>
          </a:p>
          <a:p>
            <a:pPr lvl="1"/>
            <a:endParaRPr lang="en-US" sz="2600" dirty="0" smtClean="0"/>
          </a:p>
          <a:p>
            <a:pPr lvl="2"/>
            <a:endParaRPr lang="en-US" sz="2600" dirty="0" smtClean="0"/>
          </a:p>
          <a:p>
            <a:pPr lvl="2"/>
            <a:endParaRPr lang="en-US" sz="2600" dirty="0" smtClean="0"/>
          </a:p>
          <a:p>
            <a:pPr lvl="2"/>
            <a:endParaRPr lang="en-IN" sz="2600" dirty="0" smtClean="0"/>
          </a:p>
          <a:p>
            <a:pPr lvl="1"/>
            <a:endParaRPr lang="en-IN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E56F-DB01-4968-AAD8-F4EF4DBA868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310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083" y="263237"/>
            <a:ext cx="8683475" cy="5843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 - Screenshot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68436" y="6012872"/>
            <a:ext cx="574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Concept based Event-Event Relation Discovery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E56F-DB01-4968-AAD8-F4EF4DBA8683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4098" name="Picture 2" descr="G:\CEG-AU\Project_2\Viva\op\conceptrel_op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4862" y="928254"/>
            <a:ext cx="8945168" cy="5029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48002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332" y="392836"/>
            <a:ext cx="10972798" cy="798664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7. Word Embedding-Based Relation Extraction	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88473" y="886688"/>
            <a:ext cx="10623111" cy="5555675"/>
          </a:xfrm>
        </p:spPr>
        <p:txBody>
          <a:bodyPr>
            <a:noAutofit/>
          </a:bodyPr>
          <a:lstStyle/>
          <a:p>
            <a:r>
              <a:rPr lang="en-IN" sz="1800" b="1" dirty="0" smtClean="0"/>
              <a:t>Input  :</a:t>
            </a:r>
            <a:r>
              <a:rPr lang="en-IN" sz="1800" dirty="0" smtClean="0"/>
              <a:t> </a:t>
            </a:r>
          </a:p>
          <a:p>
            <a:pPr lvl="1"/>
            <a:r>
              <a:rPr lang="en-IN" sz="1800" dirty="0" smtClean="0"/>
              <a:t>Identified Events ( Trigger Words and Arguments )</a:t>
            </a:r>
          </a:p>
          <a:p>
            <a:pPr lvl="1"/>
            <a:r>
              <a:rPr lang="en-IN" sz="1800" dirty="0" err="1" smtClean="0"/>
              <a:t>PubMed</a:t>
            </a:r>
            <a:r>
              <a:rPr lang="en-IN" sz="1800" dirty="0" smtClean="0"/>
              <a:t>/MEDLINE Corpus</a:t>
            </a:r>
          </a:p>
          <a:p>
            <a:pPr lvl="1"/>
            <a:r>
              <a:rPr lang="en-IN" sz="1800" dirty="0" smtClean="0"/>
              <a:t>GENIA Event Corpus</a:t>
            </a:r>
          </a:p>
          <a:p>
            <a:r>
              <a:rPr lang="en-IN" sz="1800" b="1" dirty="0" smtClean="0"/>
              <a:t>Output :</a:t>
            </a:r>
            <a:r>
              <a:rPr lang="en-IN" sz="1800" dirty="0" smtClean="0"/>
              <a:t> Related Events</a:t>
            </a:r>
          </a:p>
          <a:p>
            <a:r>
              <a:rPr lang="en-IN" sz="1800" b="1" dirty="0" smtClean="0"/>
              <a:t>Algorithm : </a:t>
            </a:r>
            <a:endParaRPr lang="en-IN" sz="1800" dirty="0" smtClean="0"/>
          </a:p>
          <a:p>
            <a:pPr lvl="1"/>
            <a:r>
              <a:rPr lang="en-IN" sz="1800" dirty="0" smtClean="0"/>
              <a:t>Identify (S,R,T) triplets </a:t>
            </a:r>
          </a:p>
          <a:p>
            <a:pPr lvl="1"/>
            <a:r>
              <a:rPr lang="en-IN" sz="1800" dirty="0" smtClean="0"/>
              <a:t>Acquire linear context word-embedding for source and target</a:t>
            </a:r>
          </a:p>
          <a:p>
            <a:pPr lvl="1"/>
            <a:r>
              <a:rPr lang="en-IN" sz="1800" dirty="0" smtClean="0"/>
              <a:t>Find the embedding for the trigger and argument words</a:t>
            </a:r>
          </a:p>
          <a:p>
            <a:pPr lvl="1"/>
            <a:r>
              <a:rPr lang="en-IN" sz="1800" dirty="0" smtClean="0"/>
              <a:t>Sum the learnt embedding</a:t>
            </a:r>
          </a:p>
          <a:p>
            <a:pPr lvl="1"/>
            <a:r>
              <a:rPr lang="en-IN" sz="1800" dirty="0" smtClean="0"/>
              <a:t>Merge the embedding of both source and target</a:t>
            </a:r>
          </a:p>
          <a:p>
            <a:pPr lvl="1"/>
            <a:r>
              <a:rPr lang="en-IN" sz="1800" dirty="0" smtClean="0"/>
              <a:t>Let that be the input and class be whether they are related or not</a:t>
            </a:r>
          </a:p>
          <a:p>
            <a:pPr lvl="1"/>
            <a:r>
              <a:rPr lang="en-IN" sz="1800" dirty="0" smtClean="0"/>
              <a:t>Apply Random-Forest classifier to learn relation model</a:t>
            </a:r>
          </a:p>
          <a:p>
            <a:pPr lvl="2"/>
            <a:r>
              <a:rPr lang="en-IN" sz="1800" dirty="0" smtClean="0"/>
              <a:t> Repeated bagging (B times)</a:t>
            </a:r>
          </a:p>
          <a:p>
            <a:pPr lvl="2"/>
            <a:r>
              <a:rPr lang="en-IN" sz="1800" dirty="0" smtClean="0"/>
              <a:t>	Select a random  sample from training set</a:t>
            </a:r>
          </a:p>
          <a:p>
            <a:pPr lvl="2"/>
            <a:r>
              <a:rPr lang="en-IN" sz="1800" dirty="0" smtClean="0"/>
              <a:t>	Fit decision trees to these samples</a:t>
            </a:r>
          </a:p>
          <a:p>
            <a:pPr lvl="2"/>
            <a:r>
              <a:rPr lang="en-US" sz="1800" dirty="0" smtClean="0"/>
              <a:t>	Average/take majority vote of result</a:t>
            </a:r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E56F-DB01-4968-AAD8-F4EF4DBA868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310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849" y="83130"/>
            <a:ext cx="8683475" cy="5843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 - Screenshot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3018" y="6123701"/>
            <a:ext cx="574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Word-embedding based Event-Event Relation Discovery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E56F-DB01-4968-AAD8-F4EF4DBA8683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3074" name="Picture 2" descr="G:\CEG-AU\Project_2\Viva\op\randomforest_op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2570" y="983672"/>
            <a:ext cx="9129983" cy="51331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48002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– Contd.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65" y="1447800"/>
            <a:ext cx="10768619" cy="4800600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/>
              <a:t>This project addresses the problem of extracting such events from biomedical documents.</a:t>
            </a:r>
          </a:p>
          <a:p>
            <a:pPr algn="just">
              <a:buNone/>
            </a:pPr>
            <a:endParaRPr lang="en-IN" sz="2400" dirty="0" smtClean="0"/>
          </a:p>
          <a:p>
            <a:pPr algn="just"/>
            <a:r>
              <a:rPr lang="en-IN" sz="2400" dirty="0" smtClean="0"/>
              <a:t>Moreover, the relationship that exist among these events are of significance.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Hidden relations between these events are also deduced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The identified relations can be mapped onto the respective documents, which enriches the knowledge about the document.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0672-CD75-4512-AF09-30112046E804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196" y="378983"/>
            <a:ext cx="10903499" cy="701680"/>
          </a:xfrm>
        </p:spPr>
        <p:txBody>
          <a:bodyPr>
            <a:noAutofit/>
          </a:bodyPr>
          <a:lstStyle/>
          <a:p>
            <a:r>
              <a:rPr lang="en-IN" sz="3600" b="1" dirty="0" smtClean="0"/>
              <a:t>8.</a:t>
            </a:r>
            <a:r>
              <a:rPr lang="en-US" sz="3600" b="1" dirty="0" smtClean="0"/>
              <a:t> Event-based Biomedical Document Retrieval </a:t>
            </a:r>
            <a:r>
              <a:rPr lang="en-IN" sz="3600" b="1" dirty="0" smtClean="0"/>
              <a:t>	</a:t>
            </a:r>
            <a:endParaRPr lang="en-IN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88473" y="886688"/>
            <a:ext cx="10623111" cy="5555675"/>
          </a:xfrm>
        </p:spPr>
        <p:txBody>
          <a:bodyPr>
            <a:noAutofit/>
          </a:bodyPr>
          <a:lstStyle/>
          <a:p>
            <a:r>
              <a:rPr lang="en-US" sz="2200" b="1" dirty="0" smtClean="0"/>
              <a:t>Input : </a:t>
            </a:r>
          </a:p>
          <a:p>
            <a:pPr lvl="2"/>
            <a:r>
              <a:rPr lang="en-US" sz="2200" dirty="0" err="1" smtClean="0"/>
              <a:t>PubMed</a:t>
            </a:r>
            <a:r>
              <a:rPr lang="en-US" sz="2200" dirty="0" smtClean="0"/>
              <a:t> Documents</a:t>
            </a:r>
            <a:endParaRPr lang="en-IN" sz="2200" dirty="0" smtClean="0"/>
          </a:p>
          <a:p>
            <a:pPr lvl="2"/>
            <a:r>
              <a:rPr lang="en-US" sz="2200" dirty="0" smtClean="0"/>
              <a:t>Events and its type identified in each document</a:t>
            </a:r>
            <a:endParaRPr lang="en-IN" sz="2200" dirty="0" smtClean="0"/>
          </a:p>
          <a:p>
            <a:pPr lvl="2"/>
            <a:r>
              <a:rPr lang="en-US" sz="2200" dirty="0" smtClean="0"/>
              <a:t>Relations between the events identified</a:t>
            </a:r>
            <a:r>
              <a:rPr lang="en-US" sz="2200" b="1" dirty="0" smtClean="0"/>
              <a:t>	</a:t>
            </a:r>
            <a:endParaRPr lang="en-IN" sz="2200" dirty="0" smtClean="0"/>
          </a:p>
          <a:p>
            <a:r>
              <a:rPr lang="en-US" sz="2200" b="1" dirty="0" smtClean="0"/>
              <a:t>Output : </a:t>
            </a:r>
          </a:p>
          <a:p>
            <a:pPr lvl="2"/>
            <a:r>
              <a:rPr lang="en-US" sz="2200" dirty="0" smtClean="0"/>
              <a:t>Documents retrieved based on the events in it</a:t>
            </a:r>
            <a:endParaRPr lang="en-IN" sz="2200" dirty="0" smtClean="0"/>
          </a:p>
          <a:p>
            <a:r>
              <a:rPr lang="en-US" sz="2200" b="1" dirty="0" smtClean="0"/>
              <a:t>Steps Involved: </a:t>
            </a:r>
            <a:endParaRPr lang="en-IN" sz="2200" dirty="0" smtClean="0"/>
          </a:p>
          <a:p>
            <a:pPr lvl="2"/>
            <a:r>
              <a:rPr lang="en-IN" sz="2200" dirty="0" smtClean="0"/>
              <a:t>Use </a:t>
            </a:r>
            <a:r>
              <a:rPr lang="en-IN" sz="2200" dirty="0" err="1" smtClean="0"/>
              <a:t>Lucene</a:t>
            </a:r>
            <a:r>
              <a:rPr lang="en-IN" sz="2200" dirty="0" smtClean="0"/>
              <a:t> to build a retrieval system</a:t>
            </a:r>
          </a:p>
          <a:p>
            <a:pPr lvl="2"/>
            <a:r>
              <a:rPr lang="en-IN" sz="2200" dirty="0" smtClean="0"/>
              <a:t>Indexing should be done with the help of events(triggers and arguments) and type of events</a:t>
            </a:r>
          </a:p>
          <a:p>
            <a:pPr lvl="2"/>
            <a:r>
              <a:rPr lang="en-IN" sz="2200" dirty="0" smtClean="0"/>
              <a:t>Show the top 10 documents</a:t>
            </a:r>
          </a:p>
          <a:p>
            <a:pPr lvl="2"/>
            <a:r>
              <a:rPr lang="en-IN" sz="2200" dirty="0" smtClean="0"/>
              <a:t>Highlight the events which were searched for in the document</a:t>
            </a:r>
          </a:p>
          <a:p>
            <a:pPr lvl="2"/>
            <a:r>
              <a:rPr lang="en-US" sz="2200" dirty="0" smtClean="0"/>
              <a:t>Also show the related events present in the document</a:t>
            </a:r>
            <a:endParaRPr lang="en-IN" sz="2200" dirty="0" smtClean="0"/>
          </a:p>
          <a:p>
            <a:pPr lvl="2"/>
            <a:endParaRPr lang="en-IN" sz="2200" dirty="0" smtClean="0"/>
          </a:p>
          <a:p>
            <a:pPr marL="261938" lvl="2">
              <a:buNone/>
            </a:pPr>
            <a:r>
              <a:rPr lang="en-IN" sz="2200" dirty="0" smtClean="0"/>
              <a:t>Search can be done based on events and event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E56F-DB01-4968-AAD8-F4EF4DBA868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310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994" y="83130"/>
            <a:ext cx="8683475" cy="5843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 - Screenshot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3018" y="5915876"/>
            <a:ext cx="574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Event-based Document Retrieval</a:t>
            </a:r>
            <a:endParaRPr lang="en-IN" dirty="0"/>
          </a:p>
        </p:txBody>
      </p:sp>
      <p:pic>
        <p:nvPicPr>
          <p:cNvPr id="5" name="Picture 4" descr="op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563091" y="817424"/>
            <a:ext cx="7744691" cy="504305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E56F-DB01-4968-AAD8-F4EF4DBA868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002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994" y="83130"/>
            <a:ext cx="8683475" cy="5843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 of Retrieval System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8890" y="5597232"/>
            <a:ext cx="574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Event-Based Document Retrieval</a:t>
            </a:r>
            <a:endParaRPr lang="en-IN" dirty="0"/>
          </a:p>
        </p:txBody>
      </p:sp>
      <p:pic>
        <p:nvPicPr>
          <p:cNvPr id="5" name="Picture 4" descr="op2.png"/>
          <p:cNvPicPr/>
          <p:nvPr/>
        </p:nvPicPr>
        <p:blipFill>
          <a:blip r:embed="rId2"/>
          <a:srcRect l="23256"/>
          <a:stretch>
            <a:fillRect/>
          </a:stretch>
        </p:blipFill>
        <p:spPr>
          <a:xfrm>
            <a:off x="554201" y="1122232"/>
            <a:ext cx="4918364" cy="430875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E56F-DB01-4968-AAD8-F4EF4DBA8683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5122" name="Picture 2" descr="G:\CEG-AU\Project_2\Viva\op\ir_op2.png"/>
          <p:cNvPicPr>
            <a:picLocks noChangeAspect="1" noChangeArrowheads="1"/>
          </p:cNvPicPr>
          <p:nvPr/>
        </p:nvPicPr>
        <p:blipFill>
          <a:blip r:embed="rId3"/>
          <a:srcRect l="23233"/>
          <a:stretch>
            <a:fillRect/>
          </a:stretch>
        </p:blipFill>
        <p:spPr bwMode="auto">
          <a:xfrm>
            <a:off x="6192993" y="1136083"/>
            <a:ext cx="5826516" cy="42672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359251" y="5611087"/>
            <a:ext cx="574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Content-Based Document Retrieval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48002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452610" y="1334538"/>
          <a:ext cx="5868670" cy="891540"/>
        </p:xfrm>
        <a:graphic>
          <a:graphicData uri="http://schemas.openxmlformats.org/drawingml/2006/table">
            <a:tbl>
              <a:tblPr/>
              <a:tblGrid>
                <a:gridCol w="1955800"/>
                <a:gridCol w="1956435"/>
                <a:gridCol w="195643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300" b="1">
                          <a:latin typeface="Times New Roman"/>
                          <a:ea typeface="Calibri"/>
                          <a:cs typeface="Times New Roman"/>
                        </a:rPr>
                        <a:t>Actual/Predicted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300" b="1">
                          <a:latin typeface="Times New Roman"/>
                          <a:ea typeface="Calibri"/>
                          <a:cs typeface="Times New Roman"/>
                        </a:rPr>
                        <a:t>Class A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300" b="1">
                          <a:latin typeface="Times New Roman"/>
                          <a:ea typeface="Calibri"/>
                          <a:cs typeface="Times New Roman"/>
                        </a:rPr>
                        <a:t>Class B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300" b="1">
                          <a:latin typeface="Times New Roman"/>
                          <a:ea typeface="Calibri"/>
                          <a:cs typeface="Times New Roman"/>
                        </a:rPr>
                        <a:t>Class A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latin typeface="Times New Roman"/>
                          <a:ea typeface="Calibri"/>
                          <a:cs typeface="Times New Roman"/>
                        </a:rPr>
                        <a:t>TP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latin typeface="Times New Roman"/>
                          <a:ea typeface="Calibri"/>
                          <a:cs typeface="Times New Roman"/>
                        </a:rPr>
                        <a:t>FN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300" b="1">
                          <a:latin typeface="Times New Roman"/>
                          <a:ea typeface="Calibri"/>
                          <a:cs typeface="Times New Roman"/>
                        </a:rPr>
                        <a:t>Class B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latin typeface="Times New Roman"/>
                          <a:ea typeface="Calibri"/>
                          <a:cs typeface="Times New Roman"/>
                        </a:rPr>
                        <a:t>FP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latin typeface="Times New Roman"/>
                          <a:ea typeface="Calibri"/>
                          <a:cs typeface="Times New Roman"/>
                        </a:rPr>
                        <a:t>TN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2590800"/>
            <a:ext cx="1533525" cy="400050"/>
          </a:xfrm>
          <a:prstGeom prst="rect">
            <a:avLst/>
          </a:prstGeom>
          <a:noFill/>
        </p:spPr>
      </p:pic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85854" y="2632364"/>
            <a:ext cx="1304925" cy="400050"/>
          </a:xfrm>
          <a:prstGeom prst="rect">
            <a:avLst/>
          </a:prstGeom>
          <a:noFill/>
        </p:spPr>
      </p:pic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82690" y="2632364"/>
            <a:ext cx="1971675" cy="409575"/>
          </a:xfrm>
          <a:prstGeom prst="rect">
            <a:avLst/>
          </a:prstGeom>
          <a:noFill/>
        </p:spPr>
      </p:pic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39636" y="3616036"/>
            <a:ext cx="1704975" cy="485775"/>
          </a:xfrm>
          <a:prstGeom prst="rect">
            <a:avLst/>
          </a:prstGeom>
          <a:noFill/>
        </p:spPr>
      </p:pic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2050472" y="4793673"/>
            <a:ext cx="85344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Where    TP-True Positive, FP-False Positive, TN- True Negative, FN- False Negative, </a:t>
            </a:r>
          </a:p>
          <a:p>
            <a:r>
              <a:rPr lang="en-IN" dirty="0" smtClean="0"/>
              <a:t>	P-Total no. of positive samples, N-Total no. of negative samples,</a:t>
            </a:r>
          </a:p>
          <a:p>
            <a:r>
              <a:rPr lang="en-IN" dirty="0" smtClean="0"/>
              <a:t>	C is trigger class,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MacroAvg</a:t>
            </a:r>
            <a:r>
              <a:rPr lang="en-IN" dirty="0" smtClean="0"/>
              <a:t> is Macro Averaging of F1 score,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MicroAvg</a:t>
            </a:r>
            <a:r>
              <a:rPr lang="en-IN" dirty="0" smtClean="0"/>
              <a:t> is Micro Averaging of F1 score.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61163" y="3629892"/>
            <a:ext cx="1609725" cy="371475"/>
          </a:xfrm>
          <a:prstGeom prst="rect">
            <a:avLst/>
          </a:prstGeom>
          <a:noFill/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E56F-DB01-4968-AAD8-F4EF4DBA868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04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769" y="274638"/>
            <a:ext cx="999744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4895" b="-3571"/>
          <a:stretch>
            <a:fillRect/>
          </a:stretch>
        </p:blipFill>
        <p:spPr bwMode="auto">
          <a:xfrm>
            <a:off x="1620982" y="1496290"/>
            <a:ext cx="4765964" cy="401782"/>
          </a:xfrm>
          <a:prstGeom prst="rect">
            <a:avLst/>
          </a:prstGeom>
          <a:noFill/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1283" b="-699"/>
          <a:stretch>
            <a:fillRect/>
          </a:stretch>
        </p:blipFill>
        <p:spPr bwMode="auto">
          <a:xfrm>
            <a:off x="3796145" y="1510144"/>
            <a:ext cx="4765964" cy="374074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7127" y="2202885"/>
            <a:ext cx="2590800" cy="190500"/>
          </a:xfrm>
          <a:prstGeom prst="rect">
            <a:avLst/>
          </a:prstGeom>
          <a:noFill/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9253" b="3030"/>
          <a:stretch>
            <a:fillRect/>
          </a:stretch>
        </p:blipFill>
        <p:spPr bwMode="auto">
          <a:xfrm>
            <a:off x="1620982" y="2646218"/>
            <a:ext cx="4849091" cy="360218"/>
          </a:xfrm>
          <a:prstGeom prst="rect">
            <a:avLst/>
          </a:prstGeom>
          <a:noFill/>
        </p:spPr>
      </p:pic>
      <p:pic>
        <p:nvPicPr>
          <p:cNvPr id="26" name="Picture 25" descr="https://upload.wikimedia.org/wikipedia/commons/thumb/3/36/ROC_space-2.png/800px-ROC_space-2.png"/>
          <p:cNvPicPr/>
          <p:nvPr/>
        </p:nvPicPr>
        <p:blipFill>
          <a:blip r:embed="rId6"/>
          <a:srcRect l="4965" t="8320" r="6206" b="6538"/>
          <a:stretch>
            <a:fillRect/>
          </a:stretch>
        </p:blipFill>
        <p:spPr bwMode="auto">
          <a:xfrm>
            <a:off x="6550168" y="1276782"/>
            <a:ext cx="47720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7485" b="-9091"/>
          <a:stretch>
            <a:fillRect/>
          </a:stretch>
        </p:blipFill>
        <p:spPr bwMode="auto">
          <a:xfrm>
            <a:off x="1662545" y="3602182"/>
            <a:ext cx="4613564" cy="415636"/>
          </a:xfrm>
          <a:prstGeom prst="rect">
            <a:avLst/>
          </a:prstGeom>
          <a:noFill/>
        </p:spPr>
      </p:pic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9834" b="3852"/>
          <a:stretch>
            <a:fillRect/>
          </a:stretch>
        </p:blipFill>
        <p:spPr bwMode="auto">
          <a:xfrm>
            <a:off x="1662545" y="4267200"/>
            <a:ext cx="4835237" cy="540327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7938656" y="6012873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General ROC Graph</a:t>
            </a:r>
            <a:endParaRPr lang="en-IN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E56F-DB01-4968-AAD8-F4EF4DBA868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51704" y="5070766"/>
            <a:ext cx="514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Where	AUC – Area under the Curve</a:t>
            </a:r>
          </a:p>
          <a:p>
            <a:r>
              <a:rPr lang="en-IN" dirty="0" smtClean="0"/>
              <a:t>	ROC - Receiver Operating Characteristic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09104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479" y="274638"/>
            <a:ext cx="999744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Evaluation Results </a:t>
            </a:r>
            <a:br>
              <a:rPr lang="en-US" dirty="0" smtClean="0"/>
            </a:br>
            <a:r>
              <a:rPr lang="en-US" dirty="0" smtClean="0"/>
              <a:t>Trigger Word Classification</a:t>
            </a:r>
            <a:endParaRPr lang="en-US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685637" y="2080280"/>
          <a:ext cx="4257963" cy="2773680"/>
        </p:xfrm>
        <a:graphic>
          <a:graphicData uri="http://schemas.openxmlformats.org/drawingml/2006/table">
            <a:tbl>
              <a:tblPr/>
              <a:tblGrid>
                <a:gridCol w="1896729"/>
                <a:gridCol w="2361234"/>
              </a:tblGrid>
              <a:tr h="0">
                <a:tc>
                  <a:txBody>
                    <a:bodyPr/>
                    <a:lstStyle/>
                    <a:p>
                      <a:pPr marL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300" b="1" dirty="0">
                          <a:latin typeface="Times New Roman"/>
                          <a:ea typeface="Calibri"/>
                          <a:cs typeface="Times New Roman"/>
                        </a:rPr>
                        <a:t>Number of Hidden Layers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300" b="1">
                          <a:latin typeface="Times New Roman"/>
                          <a:ea typeface="Calibri"/>
                          <a:cs typeface="Times New Roman"/>
                        </a:rPr>
                        <a:t>AUC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latin typeface="Times New Roman"/>
                          <a:ea typeface="Calibri"/>
                          <a:cs typeface="Times New Roman"/>
                        </a:rPr>
                        <a:t>0.7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latin typeface="Times New Roman"/>
                          <a:ea typeface="Calibri"/>
                          <a:cs typeface="Times New Roman"/>
                        </a:rPr>
                        <a:t>0.7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latin typeface="Times New Roman"/>
                          <a:ea typeface="Calibri"/>
                          <a:cs typeface="Times New Roman"/>
                        </a:rPr>
                        <a:t>0.7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3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latin typeface="Times New Roman"/>
                          <a:ea typeface="Calibri"/>
                          <a:cs typeface="Times New Roman"/>
                        </a:rPr>
                        <a:t>0.69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300" dirty="0">
                          <a:latin typeface="Times New Roman"/>
                          <a:ea typeface="Calibri"/>
                          <a:cs typeface="Times New Roman"/>
                        </a:rPr>
                        <a:t>0.7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" name="Picture 1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9387" y="1648699"/>
            <a:ext cx="49244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7661564" y="5126190"/>
            <a:ext cx="303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ROC Curve– 3 Hidden Layers</a:t>
            </a:r>
            <a:endParaRPr lang="en-IN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E56F-DB01-4968-AAD8-F4EF4DBA868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04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107" y="-312953"/>
            <a:ext cx="9488147" cy="8475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3300" dirty="0" smtClean="0"/>
              <a:t>Trigger Word Classification </a:t>
            </a:r>
            <a:br>
              <a:rPr lang="en-US" sz="3300" dirty="0" smtClean="0"/>
            </a:br>
            <a:r>
              <a:rPr lang="en-US" sz="3300" dirty="0" smtClean="0"/>
              <a:t>Comparison with Existing System</a:t>
            </a:r>
            <a:endParaRPr lang="en-US" sz="3300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7" name="Picture 16" descr="classs_prec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858982"/>
            <a:ext cx="6149998" cy="2512868"/>
          </a:xfrm>
          <a:prstGeom prst="rect">
            <a:avLst/>
          </a:prstGeom>
        </p:spPr>
      </p:pic>
      <p:pic>
        <p:nvPicPr>
          <p:cNvPr id="18" name="Picture 17" descr="classs_rec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6289964" y="928251"/>
            <a:ext cx="5902036" cy="2554432"/>
          </a:xfrm>
          <a:prstGeom prst="rect">
            <a:avLst/>
          </a:prstGeom>
        </p:spPr>
      </p:pic>
      <p:pic>
        <p:nvPicPr>
          <p:cNvPr id="19" name="Picture 18" descr="classs_f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3214233" y="3971118"/>
            <a:ext cx="6122294" cy="25266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91346" y="2244436"/>
            <a:ext cx="246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Precision Comparison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9531928" y="2327563"/>
            <a:ext cx="266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Recall Comparison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6359196" y="5389417"/>
            <a:ext cx="296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F-Score Comparison</a:t>
            </a:r>
            <a:endParaRPr lang="en-IN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E56F-DB01-4968-AAD8-F4EF4DBA868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04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Results – Argument Identification</a:t>
            </a:r>
            <a:endParaRPr lang="en-US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7918" y="1876425"/>
            <a:ext cx="532447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5977" y="1682894"/>
            <a:ext cx="496252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1787239" y="5237018"/>
            <a:ext cx="375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Precision – Recall – F-Score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8451275" y="5223157"/>
            <a:ext cx="236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ROC Curve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260770" y="2466155"/>
            <a:ext cx="384721" cy="144082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IN" sz="1300" dirty="0" smtClean="0">
                <a:latin typeface="Times New Roman" pitchFamily="18" charset="0"/>
                <a:cs typeface="Times New Roman" pitchFamily="18" charset="0"/>
              </a:rPr>
              <a:t>Performance</a:t>
            </a:r>
            <a:endParaRPr lang="en-IN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E56F-DB01-4968-AAD8-F4EF4DBA868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04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581" y="-127145"/>
            <a:ext cx="999744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Event Discovery</a:t>
            </a:r>
            <a:br>
              <a:rPr lang="en-US" dirty="0" smtClean="0"/>
            </a:br>
            <a:r>
              <a:rPr lang="en-US" dirty="0" smtClean="0"/>
              <a:t>Comparison with Existing System</a:t>
            </a:r>
            <a:endParaRPr lang="en-US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3" name="Picture 12"/>
          <p:cNvPicPr/>
          <p:nvPr/>
        </p:nvPicPr>
        <p:blipFill>
          <a:blip r:embed="rId2"/>
          <a:srcRect b="8980"/>
          <a:stretch>
            <a:fillRect/>
          </a:stretch>
        </p:blipFill>
        <p:spPr bwMode="auto">
          <a:xfrm>
            <a:off x="3714749" y="2297687"/>
            <a:ext cx="5858741" cy="287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4170218" y="5153890"/>
            <a:ext cx="26323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" dirty="0" smtClean="0"/>
              <a:t>Event Extraction System</a:t>
            </a:r>
            <a:endParaRPr lang="en-IN" sz="13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E56F-DB01-4968-AAD8-F4EF4DBA868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904509" y="5527964"/>
            <a:ext cx="360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F-Score Comparison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09104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Evaluation Results</a:t>
            </a:r>
            <a:br>
              <a:rPr lang="en-US" dirty="0" smtClean="0"/>
            </a:br>
            <a:r>
              <a:rPr lang="en-US" dirty="0" smtClean="0"/>
              <a:t> Feature-Based Relation Extraction</a:t>
            </a:r>
            <a:endParaRPr lang="en-US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7716983" y="5153885"/>
            <a:ext cx="236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ROC Curve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1814946" y="2715491"/>
            <a:ext cx="38792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Macro-Averaged Precision : 0.844</a:t>
            </a:r>
          </a:p>
          <a:p>
            <a:endParaRPr lang="en-IN" dirty="0" smtClean="0"/>
          </a:p>
          <a:p>
            <a:r>
              <a:rPr lang="en-US" dirty="0" smtClean="0"/>
              <a:t>Macro-Averaged Recall : 0.752</a:t>
            </a:r>
          </a:p>
          <a:p>
            <a:endParaRPr lang="en-IN" dirty="0" smtClean="0"/>
          </a:p>
          <a:p>
            <a:r>
              <a:rPr lang="en-US" dirty="0" smtClean="0"/>
              <a:t>Macro-Averaged F-Score : 0.793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19" name="Picture 1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4588" y="1650855"/>
            <a:ext cx="492442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E56F-DB01-4968-AAD8-F4EF4DBA868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04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17" y="71414"/>
            <a:ext cx="9054107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Literature Survey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0672-CD75-4512-AF09-30112046E804}" type="slidenum">
              <a:rPr lang="en-IN" smtClean="0"/>
              <a:pPr/>
              <a:t>4</a:t>
            </a:fld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-1" y="791524"/>
          <a:ext cx="12192000" cy="6233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563447"/>
                <a:gridCol w="2313353"/>
                <a:gridCol w="2438400"/>
                <a:gridCol w="2438400"/>
              </a:tblGrid>
              <a:tr h="473205"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Paper Details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Summary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Algorithm Used/Proposed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Pros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Cons</a:t>
                      </a:r>
                      <a:endParaRPr lang="en-IN" dirty="0"/>
                    </a:p>
                  </a:txBody>
                  <a:tcPr marL="121920" marR="121920"/>
                </a:tc>
              </a:tr>
              <a:tr h="2796636">
                <a:tc>
                  <a:txBody>
                    <a:bodyPr/>
                    <a:lstStyle/>
                    <a:p>
                      <a:r>
                        <a:rPr lang="en-IN" dirty="0" smtClean="0"/>
                        <a:t>Title:  </a:t>
                      </a:r>
                      <a:r>
                        <a:rPr lang="en-IN" sz="1800" dirty="0" smtClean="0"/>
                        <a:t>Biomedical event trigger detection by dependency-based word embedding</a:t>
                      </a:r>
                    </a:p>
                    <a:p>
                      <a:endParaRPr lang="en-IN" dirty="0" smtClean="0"/>
                    </a:p>
                    <a:p>
                      <a:pPr algn="just"/>
                      <a:r>
                        <a:rPr lang="en-IN" dirty="0" smtClean="0"/>
                        <a:t>Year:2016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Aims to identify and classify triggers with help of neural network and word-embedding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Neural Network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Proves</a:t>
                      </a:r>
                      <a:r>
                        <a:rPr lang="en-IN" baseline="0" dirty="0" smtClean="0"/>
                        <a:t> word embedding shows better result for trigger classification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Learns</a:t>
                      </a:r>
                      <a:r>
                        <a:rPr lang="en-IN" baseline="0" dirty="0" smtClean="0"/>
                        <a:t> from a very small training data</a:t>
                      </a:r>
                      <a:endParaRPr lang="en-IN" dirty="0"/>
                    </a:p>
                  </a:txBody>
                  <a:tcPr marL="121920" marR="121920"/>
                </a:tc>
              </a:tr>
              <a:tr h="2796636">
                <a:tc>
                  <a:txBody>
                    <a:bodyPr/>
                    <a:lstStyle/>
                    <a:p>
                      <a:r>
                        <a:rPr lang="en-IN" dirty="0" smtClean="0"/>
                        <a:t>Title: </a:t>
                      </a:r>
                      <a:r>
                        <a:rPr kumimoji="0"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dirty="0" smtClean="0"/>
                        <a:t>A semi-supervised learning framework for biomedical event extraction based on hidden topics</a:t>
                      </a:r>
                      <a:endParaRPr lang="en-IN" b="0" dirty="0" smtClean="0"/>
                    </a:p>
                    <a:p>
                      <a:pPr algn="just"/>
                      <a:endParaRPr lang="en-IN" dirty="0" smtClean="0"/>
                    </a:p>
                    <a:p>
                      <a:pPr algn="just"/>
                      <a:r>
                        <a:rPr lang="en-IN" dirty="0" smtClean="0"/>
                        <a:t>Year:2015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Provides</a:t>
                      </a:r>
                      <a:r>
                        <a:rPr lang="en-IN" baseline="0" dirty="0" smtClean="0"/>
                        <a:t> an entire framework for trigger identification and argument identification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Support Vector Machine(SVM)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Finds both simple and complex events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Works only for events within a sentence</a:t>
                      </a:r>
                      <a:endParaRPr lang="en-IN" dirty="0"/>
                    </a:p>
                  </a:txBody>
                  <a:tcPr marL="121920" marR="12192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Evaluation Results</a:t>
            </a:r>
            <a:br>
              <a:rPr lang="en-US" dirty="0" smtClean="0"/>
            </a:br>
            <a:r>
              <a:rPr lang="en-US" dirty="0" smtClean="0"/>
              <a:t> Word Embedding-Based Relation Extraction</a:t>
            </a:r>
            <a:endParaRPr lang="en-IN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7536874" y="5153885"/>
            <a:ext cx="296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Precision – Recall – F-score</a:t>
            </a:r>
            <a:endParaRPr lang="en-IN" dirty="0"/>
          </a:p>
        </p:txBody>
      </p:sp>
      <p:pic>
        <p:nvPicPr>
          <p:cNvPr id="13" name="Picture 1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0688" y="1683327"/>
            <a:ext cx="48863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2992582" y="5320145"/>
            <a:ext cx="231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Accuracy</a:t>
            </a:r>
            <a:endParaRPr lang="en-IN" dirty="0"/>
          </a:p>
        </p:txBody>
      </p:sp>
      <p:pic>
        <p:nvPicPr>
          <p:cNvPr id="15" name="Picture 1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77898" y="1826203"/>
            <a:ext cx="5479473" cy="2925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373090" y="2535426"/>
            <a:ext cx="415498" cy="144998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IN" sz="1500" dirty="0" smtClean="0">
                <a:latin typeface="Times New Roman" pitchFamily="18" charset="0"/>
                <a:cs typeface="Times New Roman" pitchFamily="18" charset="0"/>
              </a:rPr>
              <a:t>Performance</a:t>
            </a:r>
            <a:endParaRPr lang="en-IN" sz="1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E56F-DB01-4968-AAD8-F4EF4DBA868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04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108378"/>
            <a:ext cx="999744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Comparison of Feature-Based and Word Embedding-Based Relation 	Extraction</a:t>
            </a:r>
            <a:endParaRPr lang="en-US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7" name="Picture 1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0807" y="1644759"/>
            <a:ext cx="5999884" cy="3509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5029200" y="5237018"/>
            <a:ext cx="328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Precision – Recall – F-Score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768440" y="2604701"/>
            <a:ext cx="384721" cy="144082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IN" sz="1300" dirty="0" smtClean="0">
                <a:latin typeface="Times New Roman" pitchFamily="18" charset="0"/>
                <a:cs typeface="Times New Roman" pitchFamily="18" charset="0"/>
              </a:rPr>
              <a:t>Performance</a:t>
            </a:r>
            <a:endParaRPr lang="en-IN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E56F-DB01-4968-AAD8-F4EF4DBA868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04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471" y="427032"/>
            <a:ext cx="999744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Concept-based Relation Extraction Inference</a:t>
            </a:r>
            <a:endParaRPr lang="en-US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3" name="Picture 12" descr="concept_rel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631638" y="1707757"/>
            <a:ext cx="5290689" cy="354311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05745" y="5430982"/>
            <a:ext cx="407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Percentage of New Relations Extracted</a:t>
            </a:r>
            <a:endParaRPr lang="en-IN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E56F-DB01-4968-AAD8-F4EF4DBA868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04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66" y="2"/>
            <a:ext cx="10702636" cy="5818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799" y="549829"/>
          <a:ext cx="11194473" cy="6099053"/>
        </p:xfrm>
        <a:graphic>
          <a:graphicData uri="http://schemas.openxmlformats.org/drawingml/2006/table">
            <a:tbl>
              <a:tblPr/>
              <a:tblGrid>
                <a:gridCol w="777667"/>
                <a:gridCol w="2643415"/>
                <a:gridCol w="2377977"/>
                <a:gridCol w="2386750"/>
                <a:gridCol w="3008664"/>
              </a:tblGrid>
              <a:tr h="3204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1" dirty="0">
                          <a:latin typeface="Times New Roman"/>
                          <a:ea typeface="Times New Roman"/>
                        </a:rPr>
                        <a:t>ID</a:t>
                      </a:r>
                      <a:endParaRPr lang="en-IN" sz="15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Times New Roman"/>
                          <a:ea typeface="Times New Roman"/>
                        </a:rPr>
                        <a:t>Module Name</a:t>
                      </a:r>
                      <a:endParaRPr lang="en-IN" sz="15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1" dirty="0">
                          <a:latin typeface="Times New Roman"/>
                          <a:ea typeface="Times New Roman"/>
                        </a:rPr>
                        <a:t>Assumptions</a:t>
                      </a:r>
                      <a:endParaRPr lang="en-IN" sz="15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Times New Roman"/>
                          <a:ea typeface="Times New Roman"/>
                        </a:rPr>
                        <a:t>Input</a:t>
                      </a:r>
                      <a:endParaRPr lang="en-IN" sz="15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Times New Roman"/>
                          <a:ea typeface="Times New Roman"/>
                        </a:rPr>
                        <a:t>Expected Output</a:t>
                      </a:r>
                      <a:endParaRPr lang="en-IN" sz="15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</a:tr>
              <a:tr h="9613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1_01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Linear Context-Based Word Representation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  <a:endParaRPr lang="en-IN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GENIA Event Corpus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Linear Context-Based word-embedding vectors are learnt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Similarity between words like </a:t>
                      </a:r>
                      <a:r>
                        <a:rPr lang="en-IN" sz="1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‘treat’, ‘treating</a:t>
                      </a:r>
                      <a:r>
                        <a:rPr lang="en-IN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', </a:t>
                      </a:r>
                      <a:r>
                        <a:rPr lang="en-IN" sz="1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‘treated’ should </a:t>
                      </a:r>
                      <a:r>
                        <a:rPr lang="en-IN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be high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613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2_01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Dependency-Based Word Representation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  <a:endParaRPr lang="en-IN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MEDLINE Corpus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-Dependency-Based word-embedding vectors are learnt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Similarity between words like </a:t>
                      </a:r>
                      <a:r>
                        <a:rPr lang="en-IN" sz="1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‘cure', ‘treat‘ and ‘heal’ </a:t>
                      </a:r>
                      <a:r>
                        <a:rPr lang="en-IN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should be high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613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3_01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Trigger Identification and Classification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Context-Based and Dependency-Based Word Representation are acquired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-MEDLINE Corpus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Test data : Set of sentences with no events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No trigger words identified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3173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3_02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Trigger Identification and Classification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Context-Based and Dependency-Based Word Representation are acquired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-MEDLINE Corpus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Test data : Set of sentences with events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IN" sz="1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All </a:t>
                      </a:r>
                      <a:r>
                        <a:rPr lang="en-IN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possible </a:t>
                      </a:r>
                      <a:r>
                        <a:rPr lang="en-IN" sz="1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trigger </a:t>
                      </a:r>
                      <a:r>
                        <a:rPr lang="en-IN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words </a:t>
                      </a:r>
                      <a:r>
                        <a:rPr lang="en-IN" sz="1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identified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IN" sz="1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Type</a:t>
                      </a:r>
                      <a:r>
                        <a:rPr lang="en-IN" sz="1400" baseline="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of trigger word is discovered</a:t>
                      </a:r>
                      <a:endParaRPr lang="en-IN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613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3_03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Trigger Identification and Classification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Context-Based and Dependency-Based Word Representation are acquired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-MEDLINE Corpus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Test data : Set of sentences with and without events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IN" sz="1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All </a:t>
                      </a:r>
                      <a:r>
                        <a:rPr lang="en-IN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possible triggers </a:t>
                      </a:r>
                      <a:r>
                        <a:rPr lang="en-IN" sz="1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identified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IN" sz="1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Type</a:t>
                      </a:r>
                      <a:r>
                        <a:rPr lang="en-IN" sz="1400" baseline="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of trigger word is discovered</a:t>
                      </a:r>
                      <a:endParaRPr lang="en-IN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High Precision, Recall and F-score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613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4_01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Argument Detection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Trigger words and their types are identified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	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MEDLINE Corpus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-Test data : Sentence with simple event is provided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Single argument event is detected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E56F-DB01-4968-AAD8-F4EF4DBA868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108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66" y="2"/>
            <a:ext cx="10702636" cy="5818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Cases – Contd.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549829"/>
          <a:ext cx="11582400" cy="6148778"/>
        </p:xfrm>
        <a:graphic>
          <a:graphicData uri="http://schemas.openxmlformats.org/drawingml/2006/table">
            <a:tbl>
              <a:tblPr/>
              <a:tblGrid>
                <a:gridCol w="804615"/>
                <a:gridCol w="2187967"/>
                <a:gridCol w="2175163"/>
                <a:gridCol w="3301730"/>
                <a:gridCol w="3112925"/>
              </a:tblGrid>
              <a:tr h="3204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1" dirty="0">
                          <a:latin typeface="Times New Roman"/>
                          <a:ea typeface="Times New Roman"/>
                        </a:rPr>
                        <a:t>ID</a:t>
                      </a:r>
                      <a:endParaRPr lang="en-IN" sz="15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1" dirty="0">
                          <a:latin typeface="Times New Roman"/>
                          <a:ea typeface="Times New Roman"/>
                        </a:rPr>
                        <a:t>Module Name</a:t>
                      </a:r>
                      <a:endParaRPr lang="en-IN" sz="15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Times New Roman"/>
                          <a:ea typeface="Times New Roman"/>
                        </a:rPr>
                        <a:t>Assumptions</a:t>
                      </a:r>
                      <a:endParaRPr lang="en-IN" sz="15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Times New Roman"/>
                          <a:ea typeface="Times New Roman"/>
                        </a:rPr>
                        <a:t>Input</a:t>
                      </a:r>
                      <a:endParaRPr lang="en-IN" sz="15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Times New Roman"/>
                          <a:ea typeface="Times New Roman"/>
                        </a:rPr>
                        <a:t>Expected Output</a:t>
                      </a:r>
                      <a:endParaRPr lang="en-IN" sz="15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</a:tr>
              <a:tr h="9613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4_02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Argument Detection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Trigger words and their types are identified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	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MEDLINE Corpus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-Test data : Sentence with complex event is provided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Multiple arguments event is detected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613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4_03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Argument Detection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Trigger words and their types are identified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	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MEDLINE Corpus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-Test data : Sentence with single and complex event is provided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Single and Multiple arguments event is detected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High Precision, Recall and F-score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613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5_01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Feature-Based Relation Extraction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Events are identified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MEDLINE Corpus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GENIA Event Corpus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Test data : Set of sentences with events and relations among them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All possible relations between the events are discovered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3173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5_02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Feature-Based Relation Extraction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Events are identified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MEDLINE Corpus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GENIA Event Corpus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Test data : Set of sentences with events and no relations among them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No relations between the events should be discovered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613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5_03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Feature-Based Relation Extraction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Events are identified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MEDLINE Corpus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GENIA Event Corpus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Test data : Set of sentences with events. Few with relations, few without relations.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All possible relations between the events are discovered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High Precision, Recall and F-score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613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6_01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Concept-Based </a:t>
                      </a:r>
                      <a:r>
                        <a:rPr lang="en-IN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Relation Extraction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Events are identified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MEDLINE </a:t>
                      </a:r>
                      <a:r>
                        <a:rPr lang="en-IN" sz="1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Corpus, Phase I’s result</a:t>
                      </a:r>
                      <a:endParaRPr lang="en-IN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Test data : Set of sentences with events and relations among them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All possible relations between the events are discovered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E56F-DB01-4968-AAD8-F4EF4DBA868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108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457" y="332511"/>
            <a:ext cx="10702636" cy="5818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Cases – Contd.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90946" y="1104017"/>
          <a:ext cx="11582400" cy="4226132"/>
        </p:xfrm>
        <a:graphic>
          <a:graphicData uri="http://schemas.openxmlformats.org/drawingml/2006/table">
            <a:tbl>
              <a:tblPr/>
              <a:tblGrid>
                <a:gridCol w="804615"/>
                <a:gridCol w="2187967"/>
                <a:gridCol w="2175163"/>
                <a:gridCol w="3301730"/>
                <a:gridCol w="3112925"/>
              </a:tblGrid>
              <a:tr h="3204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1" dirty="0">
                          <a:latin typeface="Times New Roman"/>
                          <a:ea typeface="Times New Roman"/>
                        </a:rPr>
                        <a:t>ID</a:t>
                      </a:r>
                      <a:endParaRPr lang="en-IN" sz="15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1" dirty="0">
                          <a:latin typeface="Times New Roman"/>
                          <a:ea typeface="Times New Roman"/>
                        </a:rPr>
                        <a:t>Module Name</a:t>
                      </a:r>
                      <a:endParaRPr lang="en-IN" sz="15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Times New Roman"/>
                          <a:ea typeface="Times New Roman"/>
                        </a:rPr>
                        <a:t>Assumptions</a:t>
                      </a:r>
                      <a:endParaRPr lang="en-IN" sz="15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Times New Roman"/>
                          <a:ea typeface="Times New Roman"/>
                        </a:rPr>
                        <a:t>Input</a:t>
                      </a:r>
                      <a:endParaRPr lang="en-IN" sz="15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1">
                          <a:latin typeface="Times New Roman"/>
                          <a:ea typeface="Times New Roman"/>
                        </a:rPr>
                        <a:t>Expected Output</a:t>
                      </a:r>
                      <a:endParaRPr lang="en-IN" sz="15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</a:tr>
              <a:tr h="9613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6_02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Concept-Based </a:t>
                      </a:r>
                      <a:r>
                        <a:rPr lang="en-IN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Relation Extraction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Events are identified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MEDLINE </a:t>
                      </a:r>
                      <a:r>
                        <a:rPr lang="en-IN" sz="1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Corpus, Phase I’s result</a:t>
                      </a:r>
                      <a:endParaRPr lang="en-IN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Test data : Set of sentences with events and no relations among them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No </a:t>
                      </a:r>
                      <a:r>
                        <a:rPr lang="en-IN" sz="1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relations or hidden relations </a:t>
                      </a:r>
                      <a:r>
                        <a:rPr lang="en-IN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between the events should be discovered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613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7_01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Word Embedding-Based Relation Extraction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Events are identified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MEDLINE Corpus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GENIA Event Corpus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Test data : Set of sentences with events and relations among them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All possible relations between the events are discovered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3173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7_02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Word Embedding-Based Relation Extraction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Events are identified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MEDLINE Corpus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GENIA Event Corpus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Test data : Set of sentences with events and no relations among them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No relations between the events should be discovered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613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7_03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Word Embedding-Based Relation Extraction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Events are identified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MEDLINE Corpus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GENIA Event Corpus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Test data : Set of sentences with events. Few with relations, few without relations.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All possible relations between the events are discovered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 High Precision, Recall and F-score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E56F-DB01-4968-AAD8-F4EF4DBA868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108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344" y="124695"/>
            <a:ext cx="9997440" cy="6650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364" y="678873"/>
            <a:ext cx="9997440" cy="4800600"/>
          </a:xfrm>
        </p:spPr>
        <p:txBody>
          <a:bodyPr>
            <a:noAutofit/>
          </a:bodyPr>
          <a:lstStyle/>
          <a:p>
            <a:pPr>
              <a:buNone/>
            </a:pPr>
            <a:endParaRPr lang="en-IN" sz="1500" dirty="0" smtClean="0"/>
          </a:p>
          <a:p>
            <a:pPr lvl="0"/>
            <a:r>
              <a:rPr lang="en-IN" sz="1800" dirty="0" err="1" smtClean="0"/>
              <a:t>Bishan</a:t>
            </a:r>
            <a:r>
              <a:rPr lang="en-IN" sz="1800" dirty="0" smtClean="0"/>
              <a:t> Yang and Tom Mitchell, "Joint Extraction of Events and Entities within a Document Context", Carnegie Mellon University, 2016.</a:t>
            </a:r>
          </a:p>
          <a:p>
            <a:pPr lvl="0"/>
            <a:r>
              <a:rPr lang="en-IN" sz="1800" dirty="0" err="1" smtClean="0"/>
              <a:t>Deyu</a:t>
            </a:r>
            <a:r>
              <a:rPr lang="en-IN" sz="1800" dirty="0" smtClean="0"/>
              <a:t> Zhou and </a:t>
            </a:r>
            <a:r>
              <a:rPr lang="en-IN" sz="1800" dirty="0" err="1" smtClean="0"/>
              <a:t>Dayou</a:t>
            </a:r>
            <a:r>
              <a:rPr lang="en-IN" sz="1800" dirty="0" smtClean="0"/>
              <a:t> </a:t>
            </a:r>
            <a:r>
              <a:rPr lang="en-IN" sz="1800" dirty="0" err="1" smtClean="0"/>
              <a:t>Zhong</a:t>
            </a:r>
            <a:r>
              <a:rPr lang="en-IN" sz="1800" dirty="0" smtClean="0"/>
              <a:t>, "A semi-supervised learning framework for biomedical event extraction based on hidden topics." in Journal of Artificial Intelligence in Medicine (ELSEVIER), Vol. 64, No.1, pp. 51-58, 2015.</a:t>
            </a:r>
          </a:p>
          <a:p>
            <a:pPr lvl="0"/>
            <a:r>
              <a:rPr lang="en-IN" sz="1800" dirty="0" smtClean="0"/>
              <a:t>Dirk </a:t>
            </a:r>
            <a:r>
              <a:rPr lang="en-IN" sz="1800" dirty="0" err="1" smtClean="0"/>
              <a:t>Weissenborn</a:t>
            </a:r>
            <a:r>
              <a:rPr lang="en-IN" sz="1800" dirty="0" smtClean="0"/>
              <a:t>, Michael Schroeder and George </a:t>
            </a:r>
            <a:r>
              <a:rPr lang="en-IN" sz="1800" dirty="0" err="1" smtClean="0"/>
              <a:t>Tsatsaronis</a:t>
            </a:r>
            <a:r>
              <a:rPr lang="en-IN" sz="1800" dirty="0" smtClean="0"/>
              <a:t>, "Discovering relations between indirectly connected biomedical concepts" in Journal of biomedical semantics, Vol. 6, No.1, pp. 1-19, 2015.</a:t>
            </a:r>
          </a:p>
          <a:p>
            <a:pPr lvl="0"/>
            <a:r>
              <a:rPr lang="en-IN" sz="1800" dirty="0" smtClean="0"/>
              <a:t>Geoffrey E Hinton et al., "Improving neural networks by preventing co-adaptation of feature detectors" in </a:t>
            </a:r>
            <a:r>
              <a:rPr lang="en-IN" sz="1800" dirty="0" err="1" smtClean="0"/>
              <a:t>arXiv</a:t>
            </a:r>
            <a:r>
              <a:rPr lang="en-IN" sz="1800" dirty="0" smtClean="0"/>
              <a:t> preprint </a:t>
            </a:r>
            <a:r>
              <a:rPr lang="en-IN" sz="1800" dirty="0" err="1" smtClean="0"/>
              <a:t>arXiv</a:t>
            </a:r>
            <a:r>
              <a:rPr lang="en-IN" sz="1800" dirty="0" smtClean="0"/>
              <a:t>, 2012.</a:t>
            </a:r>
          </a:p>
          <a:p>
            <a:pPr lvl="0"/>
            <a:r>
              <a:rPr lang="en-IN" sz="1800" dirty="0" err="1" smtClean="0"/>
              <a:t>Granroth</a:t>
            </a:r>
            <a:r>
              <a:rPr lang="en-IN" sz="1800" dirty="0" smtClean="0"/>
              <a:t>-Wilding, Mark, and Stephen Clark, " What Happens Next? Event Prediction Using a Compositional Neural Network Model." in Proceedings of the Thirtieth AAAI Conference on Artificial Intelligence, 2016.</a:t>
            </a:r>
          </a:p>
          <a:p>
            <a:pPr lvl="0"/>
            <a:r>
              <a:rPr lang="en-IN" sz="1800" dirty="0" err="1" smtClean="0"/>
              <a:t>Jian</a:t>
            </a:r>
            <a:r>
              <a:rPr lang="en-IN" sz="1800" dirty="0" smtClean="0"/>
              <a:t> Wang et al., "Biomedical event trigger detection by dependency-based word embedding" in Journal of  BMC Medical Genomics, Vol. 9, No. 4, pp. 123-133, 2016.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E56F-DB01-4968-AAD8-F4EF4DBA868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4753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344" y="124695"/>
            <a:ext cx="9997440" cy="6650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References –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509" y="1039092"/>
            <a:ext cx="9997440" cy="4800600"/>
          </a:xfrm>
        </p:spPr>
        <p:txBody>
          <a:bodyPr>
            <a:noAutofit/>
          </a:bodyPr>
          <a:lstStyle/>
          <a:p>
            <a:pPr lvl="0"/>
            <a:r>
              <a:rPr lang="en-IN" sz="1800" dirty="0" err="1" smtClean="0"/>
              <a:t>Kilicoglu</a:t>
            </a:r>
            <a:r>
              <a:rPr lang="en-IN" sz="1800" dirty="0" smtClean="0"/>
              <a:t> </a:t>
            </a:r>
            <a:r>
              <a:rPr lang="en-IN" sz="1800" dirty="0" err="1" smtClean="0"/>
              <a:t>Halil</a:t>
            </a:r>
            <a:r>
              <a:rPr lang="en-IN" sz="1800" dirty="0" smtClean="0"/>
              <a:t>, "Inferring Implicit Causal Relationships in Biomedical Literature", in Journal of Biomedical Natural Language Processing, Vol. 15, No. 1, pp. 46-55, 2016.</a:t>
            </a:r>
          </a:p>
          <a:p>
            <a:pPr lvl="0"/>
            <a:r>
              <a:rPr lang="en-IN" sz="1800" dirty="0" smtClean="0"/>
              <a:t>Makoto Miwa  et al., "Extracting semantically enriched events from biomedical literature" in Journal of BMC Bioinformatics, Vol. 13,  No.108,pp. 1-24, 2012.</a:t>
            </a:r>
          </a:p>
          <a:p>
            <a:pPr lvl="0"/>
            <a:r>
              <a:rPr lang="en-IN" sz="1800" dirty="0" smtClean="0"/>
              <a:t>Matthew D. </a:t>
            </a:r>
            <a:r>
              <a:rPr lang="en-IN" sz="1800" dirty="0" err="1" smtClean="0"/>
              <a:t>Zeiler</a:t>
            </a:r>
            <a:r>
              <a:rPr lang="en-IN" sz="1800" dirty="0" smtClean="0"/>
              <a:t>, "ADADELTA: an adaptive learning rate method" in </a:t>
            </a:r>
            <a:r>
              <a:rPr lang="en-IN" sz="1800" dirty="0" err="1" smtClean="0"/>
              <a:t>arXiv</a:t>
            </a:r>
            <a:r>
              <a:rPr lang="en-IN" sz="1800" dirty="0" smtClean="0"/>
              <a:t> preprint </a:t>
            </a:r>
            <a:r>
              <a:rPr lang="en-IN" sz="1800" dirty="0" err="1" smtClean="0"/>
              <a:t>arXiv</a:t>
            </a:r>
            <a:r>
              <a:rPr lang="en-IN" sz="1800" dirty="0" smtClean="0"/>
              <a:t>, 2012.</a:t>
            </a:r>
          </a:p>
          <a:p>
            <a:pPr lvl="0"/>
            <a:r>
              <a:rPr lang="en-IN" sz="1800" dirty="0" smtClean="0"/>
              <a:t>Omer Levy and </a:t>
            </a:r>
            <a:r>
              <a:rPr lang="en-IN" sz="1800" dirty="0" err="1" smtClean="0"/>
              <a:t>Yoav</a:t>
            </a:r>
            <a:r>
              <a:rPr lang="en-IN" sz="1800" dirty="0" smtClean="0"/>
              <a:t> Goldberg, "Dependency-Based Word Embeddings" in ACL, 2014.</a:t>
            </a:r>
          </a:p>
          <a:p>
            <a:pPr lvl="0"/>
            <a:r>
              <a:rPr lang="en-IN" sz="1800" dirty="0" err="1" smtClean="0"/>
              <a:t>Sampo</a:t>
            </a:r>
            <a:r>
              <a:rPr lang="en-IN" sz="1800" dirty="0" smtClean="0"/>
              <a:t> </a:t>
            </a:r>
            <a:r>
              <a:rPr lang="en-IN" sz="1800" dirty="0" err="1" smtClean="0"/>
              <a:t>Pyysalo</a:t>
            </a:r>
            <a:r>
              <a:rPr lang="en-IN" sz="1800" dirty="0" smtClean="0"/>
              <a:t> et al., "Event extraction across multiple levels of biological organization" in Journal of Bioinformatics,  Vol. 28,  No.18, pp. 575-581, 2012.</a:t>
            </a:r>
          </a:p>
          <a:p>
            <a:pPr lvl="0"/>
            <a:r>
              <a:rPr lang="en-IN" sz="1800" dirty="0" smtClean="0"/>
              <a:t>Stephanie L Hyland, </a:t>
            </a:r>
            <a:r>
              <a:rPr lang="en-IN" sz="1800" dirty="0" err="1" smtClean="0"/>
              <a:t>Theofanis</a:t>
            </a:r>
            <a:r>
              <a:rPr lang="en-IN" sz="1800" dirty="0" smtClean="0"/>
              <a:t> </a:t>
            </a:r>
            <a:r>
              <a:rPr lang="en-IN" sz="1800" dirty="0" err="1" smtClean="0"/>
              <a:t>Karaletsos</a:t>
            </a:r>
            <a:r>
              <a:rPr lang="en-IN" sz="1800" dirty="0" smtClean="0"/>
              <a:t>, and Gunnar </a:t>
            </a:r>
            <a:r>
              <a:rPr lang="en-IN" sz="1800" dirty="0" err="1" smtClean="0"/>
              <a:t>Rätsch</a:t>
            </a:r>
            <a:r>
              <a:rPr lang="en-IN" sz="1800" dirty="0" smtClean="0"/>
              <a:t>, "A generative model of words and relationships from multiple sources", in International Workshop on Embeddings and Semantics, 2015.</a:t>
            </a:r>
          </a:p>
          <a:p>
            <a:pPr lvl="0"/>
            <a:r>
              <a:rPr lang="en-IN" sz="1800" dirty="0" smtClean="0"/>
              <a:t>Tomas </a:t>
            </a:r>
            <a:r>
              <a:rPr lang="en-IN" sz="1800" dirty="0" err="1" smtClean="0"/>
              <a:t>Mikolov</a:t>
            </a:r>
            <a:r>
              <a:rPr lang="en-IN" sz="1800" dirty="0" smtClean="0"/>
              <a:t> et al., "Distributed representations of words and phrases and their compositionality" in Advances in neural information processing systems,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E56F-DB01-4968-AAD8-F4EF4DBA868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4753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17" y="71414"/>
            <a:ext cx="9054107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Literature Survey – Contd.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0672-CD75-4512-AF09-30112046E804}" type="slidenum">
              <a:rPr lang="en-IN" smtClean="0"/>
              <a:pPr/>
              <a:t>5</a:t>
            </a:fld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-1" y="791524"/>
          <a:ext cx="12192000" cy="6233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563447"/>
                <a:gridCol w="2313353"/>
                <a:gridCol w="2438400"/>
                <a:gridCol w="2438400"/>
              </a:tblGrid>
              <a:tr h="473205"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Paper Details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Summary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Algorithm Used/Proposed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Pros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Cons</a:t>
                      </a:r>
                      <a:endParaRPr lang="en-IN" dirty="0"/>
                    </a:p>
                  </a:txBody>
                  <a:tcPr marL="121920" marR="121920"/>
                </a:tc>
              </a:tr>
              <a:tr h="2796636"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Title: </a:t>
                      </a:r>
                      <a:r>
                        <a:rPr lang="en-IN" sz="1800" dirty="0" smtClean="0"/>
                        <a:t>Inferring Implicit Causal Relationships in Biomedical Literature</a:t>
                      </a:r>
                      <a:endParaRPr lang="en-IN" dirty="0" smtClean="0"/>
                    </a:p>
                    <a:p>
                      <a:pPr algn="just"/>
                      <a:endParaRPr lang="en-IN" dirty="0" smtClean="0"/>
                    </a:p>
                    <a:p>
                      <a:pPr algn="just"/>
                      <a:r>
                        <a:rPr lang="en-IN" dirty="0" smtClean="0"/>
                        <a:t>Year:2016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Aims</a:t>
                      </a:r>
                      <a:r>
                        <a:rPr lang="en-IN" baseline="0" dirty="0" smtClean="0"/>
                        <a:t> to find out the relations between the events which may or may not be in the same sentence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Support Vector Machine(SVM)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Works for events which are not inside</a:t>
                      </a:r>
                      <a:r>
                        <a:rPr kumimoji="0" lang="en-IN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the boundary of a single sentence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Proved good only for chemical and disease scenario</a:t>
                      </a:r>
                      <a:endParaRPr lang="en-IN" dirty="0"/>
                    </a:p>
                  </a:txBody>
                  <a:tcPr marL="121920" marR="121920"/>
                </a:tc>
              </a:tr>
              <a:tr h="2796636"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Title: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sz="1800" dirty="0" smtClean="0"/>
                        <a:t>Joint Extraction of Events and Entities within a Document Context</a:t>
                      </a:r>
                      <a:endParaRPr lang="en-IN" dirty="0" smtClean="0"/>
                    </a:p>
                    <a:p>
                      <a:pPr algn="just"/>
                      <a:endParaRPr lang="en-IN" dirty="0" smtClean="0"/>
                    </a:p>
                    <a:p>
                      <a:pPr algn="just"/>
                      <a:r>
                        <a:rPr lang="en-IN" dirty="0" smtClean="0"/>
                        <a:t>Year:2016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Proposes novel model architecture for joint extraction of entities and events. Doesn't follow the conventional</a:t>
                      </a:r>
                      <a:r>
                        <a:rPr lang="en-IN" baseline="0" dirty="0" smtClean="0"/>
                        <a:t> pipeline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Integer Linear Program(ILP)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Better accuracy in argument detection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Joint Model extraction are yet to be established</a:t>
                      </a:r>
                      <a:endParaRPr lang="en-IN" dirty="0"/>
                    </a:p>
                  </a:txBody>
                  <a:tcPr marL="121920" marR="12192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17" y="71414"/>
            <a:ext cx="9054107" cy="58259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Literature Survey – Contd.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0672-CD75-4512-AF09-30112046E804}" type="slidenum">
              <a:rPr lang="en-IN" smtClean="0"/>
              <a:pPr/>
              <a:t>6</a:t>
            </a:fld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-1" y="791524"/>
          <a:ext cx="12192000" cy="6233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563447"/>
                <a:gridCol w="2313353"/>
                <a:gridCol w="2438400"/>
                <a:gridCol w="2438400"/>
              </a:tblGrid>
              <a:tr h="473205"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Paper Details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Summary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Algorithm Used/Proposed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Pros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Cons</a:t>
                      </a:r>
                      <a:endParaRPr lang="en-IN" dirty="0"/>
                    </a:p>
                  </a:txBody>
                  <a:tcPr marL="121920" marR="121920"/>
                </a:tc>
              </a:tr>
              <a:tr h="2796636"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Title: </a:t>
                      </a:r>
                      <a:r>
                        <a:rPr lang="en-IN" sz="1800" dirty="0" smtClean="0"/>
                        <a:t>A generative model of words and relationships from multiple sources</a:t>
                      </a:r>
                      <a:endParaRPr lang="en-IN" dirty="0" smtClean="0"/>
                    </a:p>
                    <a:p>
                      <a:pPr algn="just"/>
                      <a:endParaRPr lang="en-IN" dirty="0" smtClean="0"/>
                    </a:p>
                    <a:p>
                      <a:pPr algn="just"/>
                      <a:r>
                        <a:rPr lang="en-IN" dirty="0" smtClean="0"/>
                        <a:t>Year:2015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I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Aims at finding hyponym of possible words in a document and define the relationship between them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Random</a:t>
                      </a:r>
                      <a:r>
                        <a:rPr lang="en-IN" baseline="0" dirty="0" smtClean="0"/>
                        <a:t> Forest Classifier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Multiple</a:t>
                      </a:r>
                      <a:r>
                        <a:rPr lang="en-IN" baseline="0" dirty="0" smtClean="0"/>
                        <a:t> data sources perform good on this model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 marL="121920" marR="121920"/>
                </a:tc>
              </a:tr>
              <a:tr h="2796636"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Title: </a:t>
                      </a:r>
                      <a:r>
                        <a:rPr lang="en-IN" sz="1800" dirty="0" smtClean="0"/>
                        <a:t>Dependency-Based Word Embeddings</a:t>
                      </a:r>
                      <a:endParaRPr lang="en-IN" dirty="0" smtClean="0"/>
                    </a:p>
                    <a:p>
                      <a:pPr algn="just"/>
                      <a:endParaRPr lang="en-IN" dirty="0" smtClean="0"/>
                    </a:p>
                    <a:p>
                      <a:pPr algn="just"/>
                      <a:r>
                        <a:rPr lang="en-IN" dirty="0" smtClean="0"/>
                        <a:t>Year:2014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Proposes</a:t>
                      </a:r>
                      <a:r>
                        <a:rPr lang="en-IN" baseline="0" dirty="0" smtClean="0"/>
                        <a:t> an improved version of skip-gram model for learning dependency-based word embedding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Skip-gram Model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Efficient in</a:t>
                      </a:r>
                      <a:r>
                        <a:rPr lang="en-IN" baseline="0" dirty="0" smtClean="0"/>
                        <a:t> learning dependency-based vectors for words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 marL="121920" marR="12192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3297405" y="207825"/>
            <a:ext cx="64146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8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Overall Block Diagram</a:t>
            </a:r>
            <a:endParaRPr lang="en-IN" sz="38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E56F-DB01-4968-AAD8-F4EF4DBA8683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437505" y="1210092"/>
            <a:ext cx="8215370" cy="4714908"/>
            <a:chOff x="428596" y="500042"/>
            <a:chExt cx="8215370" cy="4714908"/>
          </a:xfrm>
        </p:grpSpPr>
        <p:sp>
          <p:nvSpPr>
            <p:cNvPr id="24" name="Rounded Rectangle 23"/>
            <p:cNvSpPr/>
            <p:nvPr/>
          </p:nvSpPr>
          <p:spPr>
            <a:xfrm>
              <a:off x="428596" y="500042"/>
              <a:ext cx="8143932" cy="2000264"/>
            </a:xfrm>
            <a:prstGeom prst="roundRect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IN" b="1" dirty="0" smtClean="0">
                  <a:latin typeface="Times New Roman" pitchFamily="18" charset="0"/>
                  <a:cs typeface="Times New Roman" pitchFamily="18" charset="0"/>
                </a:rPr>
                <a:t>Discovering Relations between Biomedical Concepts</a:t>
              </a:r>
              <a:endParaRPr lang="en-IN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85786" y="1000108"/>
              <a:ext cx="1571636" cy="928694"/>
            </a:xfrm>
            <a:prstGeom prst="round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500" dirty="0" smtClean="0">
                  <a:latin typeface="Times New Roman" pitchFamily="18" charset="0"/>
                  <a:cs typeface="Times New Roman" pitchFamily="18" charset="0"/>
                </a:rPr>
                <a:t>Representation of concepts in documents by vectors</a:t>
              </a:r>
              <a:endParaRPr lang="en-IN" sz="15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643174" y="1000108"/>
              <a:ext cx="1571636" cy="928694"/>
            </a:xfrm>
            <a:prstGeom prst="round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500" dirty="0" smtClean="0">
                  <a:latin typeface="Times New Roman" pitchFamily="18" charset="0"/>
                  <a:cs typeface="Times New Roman" pitchFamily="18" charset="0"/>
                </a:rPr>
                <a:t>Classification of Documents</a:t>
              </a:r>
              <a:endParaRPr lang="en-IN" sz="15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572000" y="1000108"/>
              <a:ext cx="1571636" cy="928694"/>
            </a:xfrm>
            <a:prstGeom prst="round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500" dirty="0" smtClean="0">
                  <a:latin typeface="Times New Roman" pitchFamily="18" charset="0"/>
                  <a:cs typeface="Times New Roman" pitchFamily="18" charset="0"/>
                </a:rPr>
                <a:t>Concepts-triplet Identification</a:t>
              </a:r>
              <a:endParaRPr lang="en-IN" sz="15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500826" y="1000108"/>
              <a:ext cx="1571636" cy="928694"/>
            </a:xfrm>
            <a:prstGeom prst="roundRect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500" dirty="0" smtClean="0">
                  <a:latin typeface="Times New Roman" pitchFamily="18" charset="0"/>
                  <a:cs typeface="Times New Roman" pitchFamily="18" charset="0"/>
                </a:rPr>
                <a:t>Inference of Hidden Relation between concepts</a:t>
              </a:r>
              <a:endParaRPr lang="en-IN" sz="15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00034" y="3000372"/>
              <a:ext cx="8143932" cy="2214578"/>
            </a:xfrm>
            <a:prstGeom prst="roundRect">
              <a:avLst/>
            </a:prstGeom>
            <a:ln w="571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IN" b="1" dirty="0" smtClean="0">
                  <a:latin typeface="Times New Roman" pitchFamily="18" charset="0"/>
                  <a:cs typeface="Times New Roman" pitchFamily="18" charset="0"/>
                </a:rPr>
                <a:t>Discovering Biomedical Events and Relations </a:t>
              </a:r>
              <a:r>
                <a:rPr lang="en-IN" b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IN" b="1" dirty="0" smtClean="0">
                  <a:latin typeface="Times New Roman" pitchFamily="18" charset="0"/>
                  <a:cs typeface="Times New Roman" pitchFamily="18" charset="0"/>
                </a:rPr>
                <a:t>mong them</a:t>
              </a:r>
              <a:endParaRPr lang="en-IN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57224" y="3714752"/>
              <a:ext cx="1571636" cy="928694"/>
            </a:xfrm>
            <a:prstGeom prst="roundRect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500" dirty="0" smtClean="0">
                  <a:latin typeface="Times New Roman" pitchFamily="18" charset="0"/>
                  <a:cs typeface="Times New Roman" pitchFamily="18" charset="0"/>
                </a:rPr>
                <a:t>Trigger word Identification and Classification</a:t>
              </a:r>
              <a:endParaRPr lang="en-IN" sz="15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786050" y="3786190"/>
              <a:ext cx="1285884" cy="857256"/>
            </a:xfrm>
            <a:prstGeom prst="roundRect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500" dirty="0" smtClean="0">
                  <a:latin typeface="Times New Roman" pitchFamily="18" charset="0"/>
                  <a:cs typeface="Times New Roman" pitchFamily="18" charset="0"/>
                </a:rPr>
                <a:t>Argument detection</a:t>
              </a:r>
              <a:endParaRPr lang="en-IN" sz="15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357686" y="3429000"/>
              <a:ext cx="4071966" cy="1571636"/>
            </a:xfrm>
            <a:prstGeom prst="roundRect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IN" sz="1500" dirty="0" smtClean="0">
                  <a:latin typeface="Times New Roman" pitchFamily="18" charset="0"/>
                  <a:cs typeface="Times New Roman" pitchFamily="18" charset="0"/>
                </a:rPr>
                <a:t>Event-Event Relation Discovery</a:t>
              </a:r>
              <a:endParaRPr lang="en-IN" sz="15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500562" y="3857628"/>
              <a:ext cx="1143008" cy="785818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500" dirty="0" smtClean="0">
                  <a:latin typeface="Times New Roman" pitchFamily="18" charset="0"/>
                  <a:cs typeface="Times New Roman" pitchFamily="18" charset="0"/>
                </a:rPr>
                <a:t>Based on Event Features</a:t>
              </a:r>
              <a:endParaRPr lang="en-IN" sz="15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786446" y="3857628"/>
              <a:ext cx="1214446" cy="785818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500" dirty="0" smtClean="0">
                  <a:latin typeface="Times New Roman" pitchFamily="18" charset="0"/>
                  <a:cs typeface="Times New Roman" pitchFamily="18" charset="0"/>
                </a:rPr>
                <a:t>Based on Word Embedding </a:t>
              </a:r>
              <a:endParaRPr lang="en-IN" sz="15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143768" y="3857628"/>
              <a:ext cx="1143008" cy="785818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500" dirty="0" smtClean="0">
                  <a:latin typeface="Times New Roman" pitchFamily="18" charset="0"/>
                  <a:cs typeface="Times New Roman" pitchFamily="18" charset="0"/>
                </a:rPr>
                <a:t>Based on Concepts</a:t>
              </a:r>
              <a:endParaRPr lang="en-IN" sz="15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rot="5400000">
              <a:off x="6892941" y="2893215"/>
              <a:ext cx="192882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5" idx="3"/>
              <a:endCxn id="26" idx="1"/>
            </p:cNvCxnSpPr>
            <p:nvPr/>
          </p:nvCxnSpPr>
          <p:spPr>
            <a:xfrm>
              <a:off x="2357422" y="1464455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6" idx="3"/>
              <a:endCxn id="27" idx="1"/>
            </p:cNvCxnSpPr>
            <p:nvPr/>
          </p:nvCxnSpPr>
          <p:spPr>
            <a:xfrm>
              <a:off x="4214810" y="1464455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7" idx="3"/>
              <a:endCxn id="28" idx="1"/>
            </p:cNvCxnSpPr>
            <p:nvPr/>
          </p:nvCxnSpPr>
          <p:spPr>
            <a:xfrm>
              <a:off x="6143636" y="1464455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31" idx="1"/>
            </p:cNvCxnSpPr>
            <p:nvPr/>
          </p:nvCxnSpPr>
          <p:spPr>
            <a:xfrm>
              <a:off x="2428860" y="4214818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endCxn id="32" idx="1"/>
            </p:cNvCxnSpPr>
            <p:nvPr/>
          </p:nvCxnSpPr>
          <p:spPr>
            <a:xfrm>
              <a:off x="4071934" y="4214818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87890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3172679" y="-2"/>
            <a:ext cx="67333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Phase II Block Diagram</a:t>
            </a:r>
            <a:endParaRPr lang="en-IN" sz="33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40872" y="526475"/>
            <a:ext cx="360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Trigger word Classification</a:t>
            </a:r>
            <a:endParaRPr lang="en-IN" dirty="0" smtClean="0"/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E56F-DB01-4968-AAD8-F4EF4DBA8683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2294629" y="933001"/>
            <a:ext cx="8572560" cy="5572164"/>
            <a:chOff x="2294629" y="933001"/>
            <a:chExt cx="8572560" cy="5572164"/>
          </a:xfrm>
        </p:grpSpPr>
        <p:grpSp>
          <p:nvGrpSpPr>
            <p:cNvPr id="57" name="Group 56"/>
            <p:cNvGrpSpPr/>
            <p:nvPr/>
          </p:nvGrpSpPr>
          <p:grpSpPr>
            <a:xfrm>
              <a:off x="2294629" y="933001"/>
              <a:ext cx="8572560" cy="5572164"/>
              <a:chOff x="285720" y="1071546"/>
              <a:chExt cx="8572560" cy="5572164"/>
            </a:xfrm>
          </p:grpSpPr>
          <p:grpSp>
            <p:nvGrpSpPr>
              <p:cNvPr id="58" name="Group 93"/>
              <p:cNvGrpSpPr/>
              <p:nvPr/>
            </p:nvGrpSpPr>
            <p:grpSpPr>
              <a:xfrm>
                <a:off x="285720" y="1071546"/>
                <a:ext cx="8572560" cy="5572164"/>
                <a:chOff x="285720" y="-214338"/>
                <a:chExt cx="8572560" cy="5572164"/>
              </a:xfrm>
            </p:grpSpPr>
            <p:sp>
              <p:nvSpPr>
                <p:cNvPr id="60" name="Rounded Rectangle 59"/>
                <p:cNvSpPr/>
                <p:nvPr/>
              </p:nvSpPr>
              <p:spPr>
                <a:xfrm>
                  <a:off x="928662" y="4000504"/>
                  <a:ext cx="7929618" cy="1357322"/>
                </a:xfrm>
                <a:prstGeom prst="roundRect">
                  <a:avLst/>
                </a:prstGeom>
                <a:ln w="57150">
                  <a:solidFill>
                    <a:srgbClr val="E66258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IN" sz="1600" b="1" dirty="0" smtClean="0">
                      <a:latin typeface="Times New Roman" pitchFamily="18" charset="0"/>
                      <a:cs typeface="Times New Roman" pitchFamily="18" charset="0"/>
                    </a:rPr>
                    <a:t>Trigger Word Identification &amp; Classification</a:t>
                  </a:r>
                  <a:endParaRPr lang="en-IN" sz="16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61" name="Group 92"/>
                <p:cNvGrpSpPr/>
                <p:nvPr/>
              </p:nvGrpSpPr>
              <p:grpSpPr>
                <a:xfrm>
                  <a:off x="285720" y="-214338"/>
                  <a:ext cx="8429684" cy="5429288"/>
                  <a:chOff x="285720" y="-214314"/>
                  <a:chExt cx="8429684" cy="5429288"/>
                </a:xfrm>
              </p:grpSpPr>
              <p:sp>
                <p:nvSpPr>
                  <p:cNvPr id="62" name="Rounded Rectangle 61"/>
                  <p:cNvSpPr/>
                  <p:nvPr/>
                </p:nvSpPr>
                <p:spPr>
                  <a:xfrm>
                    <a:off x="285720" y="142876"/>
                    <a:ext cx="4071966" cy="2857496"/>
                  </a:xfrm>
                  <a:prstGeom prst="roundRect">
                    <a:avLst/>
                  </a:prstGeom>
                  <a:ln w="5715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IN" sz="1600" b="1" dirty="0" smtClean="0">
                        <a:latin typeface="Times New Roman" pitchFamily="18" charset="0"/>
                        <a:cs typeface="Times New Roman" pitchFamily="18" charset="0"/>
                      </a:rPr>
                      <a:t>Linear Context-based Word </a:t>
                    </a:r>
                    <a:r>
                      <a:rPr lang="en-IN" sz="1600" b="1" dirty="0">
                        <a:latin typeface="Times New Roman" pitchFamily="18" charset="0"/>
                        <a:cs typeface="Times New Roman" pitchFamily="18" charset="0"/>
                      </a:rPr>
                      <a:t>E</a:t>
                    </a:r>
                    <a:r>
                      <a:rPr lang="en-IN" sz="1600" b="1" dirty="0" smtClean="0">
                        <a:latin typeface="Times New Roman" pitchFamily="18" charset="0"/>
                        <a:cs typeface="Times New Roman" pitchFamily="18" charset="0"/>
                      </a:rPr>
                      <a:t>mbedding</a:t>
                    </a:r>
                    <a:endParaRPr lang="en-IN" sz="16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63" name="Rounded Rectangle 62"/>
                  <p:cNvSpPr/>
                  <p:nvPr/>
                </p:nvSpPr>
                <p:spPr>
                  <a:xfrm>
                    <a:off x="1500166" y="642918"/>
                    <a:ext cx="2643206" cy="1357322"/>
                  </a:xfrm>
                  <a:prstGeom prst="roundRect">
                    <a:avLst/>
                  </a:prstGeom>
                  <a:ln w="381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IN" sz="1500" dirty="0" smtClean="0">
                        <a:latin typeface="Times New Roman" pitchFamily="18" charset="0"/>
                        <a:cs typeface="Times New Roman" pitchFamily="18" charset="0"/>
                      </a:rPr>
                      <a:t>Pre-processing</a:t>
                    </a:r>
                    <a:endParaRPr lang="en-IN" sz="15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64" name="Flowchart: Magnetic Disk 5"/>
                  <p:cNvSpPr/>
                  <p:nvPr/>
                </p:nvSpPr>
                <p:spPr>
                  <a:xfrm>
                    <a:off x="428596" y="714380"/>
                    <a:ext cx="857256" cy="1142984"/>
                  </a:xfrm>
                  <a:prstGeom prst="flowChartMagneticDisk">
                    <a:avLst/>
                  </a:prstGeom>
                  <a:ln w="3810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500" dirty="0" smtClean="0">
                      <a:latin typeface="Times New Roman" pitchFamily="18" charset="0"/>
                      <a:cs typeface="Times New Roman" pitchFamily="18" charset="0"/>
                    </a:endParaRPr>
                  </a:p>
                  <a:p>
                    <a:pPr algn="ctr"/>
                    <a:r>
                      <a:rPr lang="en-IN" sz="1500" dirty="0" smtClean="0">
                        <a:latin typeface="Times New Roman" pitchFamily="18" charset="0"/>
                        <a:cs typeface="Times New Roman" pitchFamily="18" charset="0"/>
                      </a:rPr>
                      <a:t>GENIA Event Corpus</a:t>
                    </a:r>
                    <a:endParaRPr lang="en-IN" sz="15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65" name="Rounded Rectangle 64"/>
                  <p:cNvSpPr/>
                  <p:nvPr/>
                </p:nvSpPr>
                <p:spPr>
                  <a:xfrm>
                    <a:off x="1643042" y="1000108"/>
                    <a:ext cx="1000132" cy="642942"/>
                  </a:xfrm>
                  <a:prstGeom prst="roundRect">
                    <a:avLst/>
                  </a:prstGeom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500" dirty="0" smtClean="0">
                        <a:latin typeface="Times New Roman" pitchFamily="18" charset="0"/>
                        <a:cs typeface="Times New Roman" pitchFamily="18" charset="0"/>
                      </a:rPr>
                      <a:t>Sentence Splitting</a:t>
                    </a:r>
                    <a:endParaRPr lang="en-IN" sz="15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66" name="Rounded Rectangle 65"/>
                  <p:cNvSpPr/>
                  <p:nvPr/>
                </p:nvSpPr>
                <p:spPr>
                  <a:xfrm>
                    <a:off x="2786050" y="1000108"/>
                    <a:ext cx="1285884" cy="642942"/>
                  </a:xfrm>
                  <a:prstGeom prst="roundRect">
                    <a:avLst/>
                  </a:prstGeom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500" dirty="0" smtClean="0">
                        <a:latin typeface="Times New Roman" pitchFamily="18" charset="0"/>
                        <a:cs typeface="Times New Roman" pitchFamily="18" charset="0"/>
                      </a:rPr>
                      <a:t>Tokenization</a:t>
                    </a:r>
                    <a:endParaRPr lang="en-IN" sz="15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67" name="Straight Arrow Connector 66"/>
                  <p:cNvCxnSpPr>
                    <a:stCxn id="65" idx="3"/>
                    <a:endCxn id="66" idx="1"/>
                  </p:cNvCxnSpPr>
                  <p:nvPr/>
                </p:nvCxnSpPr>
                <p:spPr>
                  <a:xfrm>
                    <a:off x="2643174" y="1321579"/>
                    <a:ext cx="142876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Rounded Rectangle 67"/>
                  <p:cNvSpPr/>
                  <p:nvPr/>
                </p:nvSpPr>
                <p:spPr>
                  <a:xfrm>
                    <a:off x="2285984" y="2143140"/>
                    <a:ext cx="1357322" cy="714356"/>
                  </a:xfrm>
                  <a:prstGeom prst="roundRect">
                    <a:avLst/>
                  </a:prstGeom>
                  <a:ln w="381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500" dirty="0" smtClean="0">
                        <a:latin typeface="Times New Roman" pitchFamily="18" charset="0"/>
                        <a:cs typeface="Times New Roman" pitchFamily="18" charset="0"/>
                      </a:rPr>
                      <a:t>Building Trigger Dictionary</a:t>
                    </a:r>
                    <a:endParaRPr lang="en-IN" sz="15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69" name="Rounded Rectangle 68"/>
                  <p:cNvSpPr/>
                  <p:nvPr/>
                </p:nvSpPr>
                <p:spPr>
                  <a:xfrm>
                    <a:off x="642910" y="2143140"/>
                    <a:ext cx="1357322" cy="714356"/>
                  </a:xfrm>
                  <a:prstGeom prst="roundRect">
                    <a:avLst/>
                  </a:prstGeom>
                  <a:ln w="381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500" dirty="0" smtClean="0">
                        <a:latin typeface="Times New Roman" pitchFamily="18" charset="0"/>
                        <a:cs typeface="Times New Roman" pitchFamily="18" charset="0"/>
                      </a:rPr>
                      <a:t>Context-based Word Embedding</a:t>
                    </a:r>
                    <a:endParaRPr lang="en-IN" sz="15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70" name="Straight Arrow Connector 69"/>
                  <p:cNvCxnSpPr>
                    <a:endCxn id="63" idx="1"/>
                  </p:cNvCxnSpPr>
                  <p:nvPr/>
                </p:nvCxnSpPr>
                <p:spPr>
                  <a:xfrm>
                    <a:off x="1285852" y="1285872"/>
                    <a:ext cx="214314" cy="3570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Arrow Connector 70"/>
                  <p:cNvCxnSpPr>
                    <a:stCxn id="68" idx="1"/>
                    <a:endCxn id="69" idx="3"/>
                  </p:cNvCxnSpPr>
                  <p:nvPr/>
                </p:nvCxnSpPr>
                <p:spPr>
                  <a:xfrm rot="10800000">
                    <a:off x="2000232" y="2500318"/>
                    <a:ext cx="285752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2" name="Rounded Rectangle 71"/>
                  <p:cNvSpPr/>
                  <p:nvPr/>
                </p:nvSpPr>
                <p:spPr>
                  <a:xfrm>
                    <a:off x="5429256" y="357166"/>
                    <a:ext cx="3286148" cy="2428892"/>
                  </a:xfrm>
                  <a:prstGeom prst="roundRect">
                    <a:avLst/>
                  </a:prstGeom>
                  <a:ln w="57150"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IN" sz="1600" b="1" dirty="0" smtClean="0">
                        <a:latin typeface="Times New Roman" pitchFamily="18" charset="0"/>
                        <a:cs typeface="Times New Roman" pitchFamily="18" charset="0"/>
                      </a:rPr>
                      <a:t>Dependency-based </a:t>
                    </a:r>
                  </a:p>
                  <a:p>
                    <a:pPr algn="ctr"/>
                    <a:r>
                      <a:rPr lang="en-IN" sz="1600" b="1" dirty="0" smtClean="0">
                        <a:latin typeface="Times New Roman" pitchFamily="18" charset="0"/>
                        <a:cs typeface="Times New Roman" pitchFamily="18" charset="0"/>
                      </a:rPr>
                      <a:t>Word Embedding</a:t>
                    </a:r>
                  </a:p>
                  <a:p>
                    <a:pPr algn="ctr"/>
                    <a:endParaRPr lang="en-IN" sz="16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73" name="Rounded Rectangle 72"/>
                  <p:cNvSpPr/>
                  <p:nvPr/>
                </p:nvSpPr>
                <p:spPr>
                  <a:xfrm>
                    <a:off x="5786446" y="2001034"/>
                    <a:ext cx="1571636" cy="642942"/>
                  </a:xfrm>
                  <a:prstGeom prst="roundRect">
                    <a:avLst/>
                  </a:prstGeom>
                  <a:ln w="38100"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500" dirty="0" smtClean="0">
                        <a:latin typeface="Times New Roman" pitchFamily="18" charset="0"/>
                        <a:cs typeface="Times New Roman" pitchFamily="18" charset="0"/>
                      </a:rPr>
                      <a:t>Dependency-based</a:t>
                    </a:r>
                  </a:p>
                  <a:p>
                    <a:pPr algn="ctr"/>
                    <a:r>
                      <a:rPr lang="en-IN" sz="1500" dirty="0" smtClean="0">
                        <a:latin typeface="Times New Roman" pitchFamily="18" charset="0"/>
                        <a:cs typeface="Times New Roman" pitchFamily="18" charset="0"/>
                      </a:rPr>
                      <a:t>Word embedding</a:t>
                    </a:r>
                    <a:endParaRPr lang="en-IN" sz="15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74" name="Flowchart: Internal Storage 73"/>
                  <p:cNvSpPr/>
                  <p:nvPr/>
                </p:nvSpPr>
                <p:spPr>
                  <a:xfrm>
                    <a:off x="4643438" y="-214314"/>
                    <a:ext cx="571504" cy="3071810"/>
                  </a:xfrm>
                  <a:prstGeom prst="flowChartInternalStorage">
                    <a:avLst/>
                  </a:prstGeom>
                  <a:ln w="28575">
                    <a:solidFill>
                      <a:srgbClr val="7030A0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500" dirty="0" smtClean="0">
                        <a:latin typeface="Times New Roman" pitchFamily="18" charset="0"/>
                        <a:cs typeface="Times New Roman" pitchFamily="18" charset="0"/>
                      </a:rPr>
                      <a:t>L</a:t>
                    </a:r>
                  </a:p>
                  <a:p>
                    <a:pPr algn="ctr"/>
                    <a:r>
                      <a:rPr lang="en-IN" sz="1500" dirty="0" smtClean="0">
                        <a:latin typeface="Times New Roman" pitchFamily="18" charset="0"/>
                        <a:cs typeface="Times New Roman" pitchFamily="18" charset="0"/>
                      </a:rPr>
                      <a:t>o</a:t>
                    </a:r>
                  </a:p>
                  <a:p>
                    <a:pPr algn="ctr"/>
                    <a:r>
                      <a:rPr lang="en-IN" sz="1500" dirty="0" smtClean="0">
                        <a:latin typeface="Times New Roman" pitchFamily="18" charset="0"/>
                        <a:cs typeface="Times New Roman" pitchFamily="18" charset="0"/>
                      </a:rPr>
                      <a:t>o</a:t>
                    </a:r>
                  </a:p>
                  <a:p>
                    <a:pPr algn="ctr"/>
                    <a:r>
                      <a:rPr lang="en-IN" sz="1500" dirty="0">
                        <a:latin typeface="Times New Roman" pitchFamily="18" charset="0"/>
                        <a:cs typeface="Times New Roman" pitchFamily="18" charset="0"/>
                      </a:rPr>
                      <a:t>k</a:t>
                    </a:r>
                    <a:endParaRPr lang="en-IN" sz="1500" dirty="0" smtClean="0">
                      <a:latin typeface="Times New Roman" pitchFamily="18" charset="0"/>
                      <a:cs typeface="Times New Roman" pitchFamily="18" charset="0"/>
                    </a:endParaRPr>
                  </a:p>
                  <a:p>
                    <a:pPr algn="ctr"/>
                    <a:r>
                      <a:rPr lang="en-IN" sz="1500" dirty="0">
                        <a:latin typeface="Times New Roman" pitchFamily="18" charset="0"/>
                        <a:cs typeface="Times New Roman" pitchFamily="18" charset="0"/>
                      </a:rPr>
                      <a:t>u</a:t>
                    </a:r>
                    <a:endParaRPr lang="en-IN" sz="1500" dirty="0" smtClean="0">
                      <a:latin typeface="Times New Roman" pitchFamily="18" charset="0"/>
                      <a:cs typeface="Times New Roman" pitchFamily="18" charset="0"/>
                    </a:endParaRPr>
                  </a:p>
                  <a:p>
                    <a:pPr algn="ctr"/>
                    <a:r>
                      <a:rPr lang="en-IN" sz="1500" dirty="0" smtClean="0">
                        <a:latin typeface="Times New Roman" pitchFamily="18" charset="0"/>
                        <a:cs typeface="Times New Roman" pitchFamily="18" charset="0"/>
                      </a:rPr>
                      <a:t>p</a:t>
                    </a:r>
                  </a:p>
                  <a:p>
                    <a:pPr algn="ctr"/>
                    <a:endParaRPr lang="en-IN" sz="1500" dirty="0" smtClean="0">
                      <a:latin typeface="Times New Roman" pitchFamily="18" charset="0"/>
                      <a:cs typeface="Times New Roman" pitchFamily="18" charset="0"/>
                    </a:endParaRPr>
                  </a:p>
                  <a:p>
                    <a:pPr algn="ctr"/>
                    <a:r>
                      <a:rPr lang="en-IN" sz="1500" dirty="0" smtClean="0">
                        <a:latin typeface="Times New Roman" pitchFamily="18" charset="0"/>
                        <a:cs typeface="Times New Roman" pitchFamily="18" charset="0"/>
                      </a:rPr>
                      <a:t>T</a:t>
                    </a:r>
                  </a:p>
                  <a:p>
                    <a:pPr algn="ctr"/>
                    <a:r>
                      <a:rPr lang="en-IN" sz="1500" dirty="0">
                        <a:latin typeface="Times New Roman" pitchFamily="18" charset="0"/>
                        <a:cs typeface="Times New Roman" pitchFamily="18" charset="0"/>
                      </a:rPr>
                      <a:t>a</a:t>
                    </a:r>
                    <a:endParaRPr lang="en-IN" sz="1500" dirty="0" smtClean="0">
                      <a:latin typeface="Times New Roman" pitchFamily="18" charset="0"/>
                      <a:cs typeface="Times New Roman" pitchFamily="18" charset="0"/>
                    </a:endParaRPr>
                  </a:p>
                  <a:p>
                    <a:pPr algn="ctr"/>
                    <a:r>
                      <a:rPr lang="en-IN" sz="1500" dirty="0">
                        <a:latin typeface="Times New Roman" pitchFamily="18" charset="0"/>
                        <a:cs typeface="Times New Roman" pitchFamily="18" charset="0"/>
                      </a:rPr>
                      <a:t>b</a:t>
                    </a:r>
                    <a:endParaRPr lang="en-IN" sz="1500" dirty="0" smtClean="0">
                      <a:latin typeface="Times New Roman" pitchFamily="18" charset="0"/>
                      <a:cs typeface="Times New Roman" pitchFamily="18" charset="0"/>
                    </a:endParaRPr>
                  </a:p>
                  <a:p>
                    <a:pPr algn="ctr"/>
                    <a:r>
                      <a:rPr lang="en-IN" sz="1500" dirty="0">
                        <a:latin typeface="Times New Roman" pitchFamily="18" charset="0"/>
                        <a:cs typeface="Times New Roman" pitchFamily="18" charset="0"/>
                      </a:rPr>
                      <a:t>l</a:t>
                    </a:r>
                    <a:endParaRPr lang="en-IN" sz="1500" dirty="0" smtClean="0">
                      <a:latin typeface="Times New Roman" pitchFamily="18" charset="0"/>
                      <a:cs typeface="Times New Roman" pitchFamily="18" charset="0"/>
                    </a:endParaRPr>
                  </a:p>
                  <a:p>
                    <a:pPr algn="ctr"/>
                    <a:r>
                      <a:rPr lang="en-IN" sz="1500" dirty="0">
                        <a:latin typeface="Times New Roman" pitchFamily="18" charset="0"/>
                        <a:cs typeface="Times New Roman" pitchFamily="18" charset="0"/>
                      </a:rPr>
                      <a:t>e</a:t>
                    </a:r>
                    <a:endParaRPr lang="en-IN" sz="1500" dirty="0" smtClean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75" name="Bevel 74"/>
                  <p:cNvSpPr/>
                  <p:nvPr/>
                </p:nvSpPr>
                <p:spPr>
                  <a:xfrm>
                    <a:off x="3500430" y="3143248"/>
                    <a:ext cx="2857520" cy="642966"/>
                  </a:xfrm>
                  <a:prstGeom prst="bevel">
                    <a:avLst/>
                  </a:prstGeom>
                  <a:ln w="28575">
                    <a:solidFill>
                      <a:srgbClr val="7030A0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500" dirty="0" smtClean="0">
                      <a:latin typeface="Times New Roman" pitchFamily="18" charset="0"/>
                      <a:cs typeface="Times New Roman" pitchFamily="18" charset="0"/>
                    </a:endParaRPr>
                  </a:p>
                  <a:p>
                    <a:pPr algn="ctr"/>
                    <a:r>
                      <a:rPr lang="en-IN" sz="1500" dirty="0" smtClean="0">
                        <a:latin typeface="Times New Roman" pitchFamily="18" charset="0"/>
                        <a:cs typeface="Times New Roman" pitchFamily="18" charset="0"/>
                      </a:rPr>
                      <a:t>Distributed </a:t>
                    </a:r>
                    <a:r>
                      <a:rPr lang="en-IN" sz="1500" dirty="0">
                        <a:latin typeface="Times New Roman" pitchFamily="18" charset="0"/>
                        <a:cs typeface="Times New Roman" pitchFamily="18" charset="0"/>
                      </a:rPr>
                      <a:t>Semantic Feature Vector</a:t>
                    </a:r>
                  </a:p>
                  <a:p>
                    <a:pPr algn="ctr"/>
                    <a:endParaRPr lang="en-IN" sz="15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76" name="Straight Arrow Connector 75"/>
                  <p:cNvCxnSpPr>
                    <a:stCxn id="62" idx="3"/>
                    <a:endCxn id="74" idx="1"/>
                  </p:cNvCxnSpPr>
                  <p:nvPr/>
                </p:nvCxnSpPr>
                <p:spPr>
                  <a:xfrm flipV="1">
                    <a:off x="4357686" y="1321591"/>
                    <a:ext cx="285752" cy="25003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Arrow Connector 76"/>
                  <p:cNvCxnSpPr>
                    <a:stCxn id="72" idx="1"/>
                    <a:endCxn id="74" idx="3"/>
                  </p:cNvCxnSpPr>
                  <p:nvPr/>
                </p:nvCxnSpPr>
                <p:spPr>
                  <a:xfrm rot="10800000">
                    <a:off x="5214942" y="1321592"/>
                    <a:ext cx="214314" cy="250021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Arrow Connector 77"/>
                  <p:cNvCxnSpPr>
                    <a:stCxn id="74" idx="2"/>
                  </p:cNvCxnSpPr>
                  <p:nvPr/>
                </p:nvCxnSpPr>
                <p:spPr>
                  <a:xfrm rot="5400000">
                    <a:off x="4785520" y="3000372"/>
                    <a:ext cx="286546" cy="79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Rounded Rectangle 78"/>
                  <p:cNvSpPr/>
                  <p:nvPr/>
                </p:nvSpPr>
                <p:spPr>
                  <a:xfrm>
                    <a:off x="1285852" y="4429156"/>
                    <a:ext cx="1643074" cy="785818"/>
                  </a:xfrm>
                  <a:prstGeom prst="roundRect">
                    <a:avLst/>
                  </a:prstGeom>
                  <a:ln w="38100">
                    <a:solidFill>
                      <a:srgbClr val="E66258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500" dirty="0" smtClean="0">
                        <a:latin typeface="Times New Roman" pitchFamily="18" charset="0"/>
                        <a:cs typeface="Times New Roman" pitchFamily="18" charset="0"/>
                      </a:rPr>
                      <a:t>Training Neural Network Model for Classification</a:t>
                    </a:r>
                    <a:endParaRPr lang="en-IN" sz="15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80" name="Straight Arrow Connector 79"/>
                  <p:cNvCxnSpPr>
                    <a:stCxn id="75" idx="2"/>
                  </p:cNvCxnSpPr>
                  <p:nvPr/>
                </p:nvCxnSpPr>
                <p:spPr>
                  <a:xfrm rot="5400000">
                    <a:off x="4821251" y="3893359"/>
                    <a:ext cx="215084" cy="79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Rounded Rectangle 80"/>
                  <p:cNvSpPr/>
                  <p:nvPr/>
                </p:nvSpPr>
                <p:spPr>
                  <a:xfrm>
                    <a:off x="3643306" y="4429156"/>
                    <a:ext cx="1643074" cy="785818"/>
                  </a:xfrm>
                  <a:prstGeom prst="roundRect">
                    <a:avLst/>
                  </a:prstGeom>
                  <a:ln w="38100">
                    <a:solidFill>
                      <a:srgbClr val="E66258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500" dirty="0" smtClean="0">
                        <a:latin typeface="Times New Roman" pitchFamily="18" charset="0"/>
                        <a:cs typeface="Times New Roman" pitchFamily="18" charset="0"/>
                      </a:rPr>
                      <a:t>Identifying and Classifying Trigger Words</a:t>
                    </a:r>
                    <a:endParaRPr lang="en-IN" sz="15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82" name="Straight Arrow Connector 81"/>
                  <p:cNvCxnSpPr>
                    <a:stCxn id="79" idx="3"/>
                    <a:endCxn id="81" idx="1"/>
                  </p:cNvCxnSpPr>
                  <p:nvPr/>
                </p:nvCxnSpPr>
                <p:spPr>
                  <a:xfrm>
                    <a:off x="2928926" y="4822065"/>
                    <a:ext cx="714380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Arrow Connector 82"/>
                  <p:cNvCxnSpPr>
                    <a:stCxn id="81" idx="3"/>
                    <a:endCxn id="84" idx="4"/>
                  </p:cNvCxnSpPr>
                  <p:nvPr/>
                </p:nvCxnSpPr>
                <p:spPr>
                  <a:xfrm flipV="1">
                    <a:off x="5286380" y="4822053"/>
                    <a:ext cx="714380" cy="12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Bevel 83"/>
                  <p:cNvSpPr/>
                  <p:nvPr/>
                </p:nvSpPr>
                <p:spPr>
                  <a:xfrm>
                    <a:off x="6000760" y="4500570"/>
                    <a:ext cx="2571768" cy="642966"/>
                  </a:xfrm>
                  <a:prstGeom prst="bevel">
                    <a:avLst/>
                  </a:prstGeom>
                  <a:ln w="28575">
                    <a:solidFill>
                      <a:srgbClr val="7030A0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500" dirty="0" smtClean="0">
                      <a:latin typeface="Times New Roman" pitchFamily="18" charset="0"/>
                      <a:cs typeface="Times New Roman" pitchFamily="18" charset="0"/>
                    </a:endParaRPr>
                  </a:p>
                  <a:p>
                    <a:pPr algn="ctr"/>
                    <a:r>
                      <a:rPr lang="en-IN" sz="1500" dirty="0" smtClean="0">
                        <a:latin typeface="Times New Roman" pitchFamily="18" charset="0"/>
                        <a:cs typeface="Times New Roman" pitchFamily="18" charset="0"/>
                      </a:rPr>
                      <a:t>Trigger Words and their types</a:t>
                    </a:r>
                    <a:endParaRPr lang="en-IN" sz="1500" dirty="0">
                      <a:latin typeface="Times New Roman" pitchFamily="18" charset="0"/>
                      <a:cs typeface="Times New Roman" pitchFamily="18" charset="0"/>
                    </a:endParaRPr>
                  </a:p>
                  <a:p>
                    <a:pPr algn="ctr"/>
                    <a:endParaRPr lang="en-IN" sz="15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5" name="Flowchart: Magnetic Disk 84"/>
                  <p:cNvSpPr/>
                  <p:nvPr/>
                </p:nvSpPr>
                <p:spPr>
                  <a:xfrm>
                    <a:off x="7644628" y="1000132"/>
                    <a:ext cx="856462" cy="1071570"/>
                  </a:xfrm>
                  <a:prstGeom prst="flowChartMagneticDisk">
                    <a:avLst/>
                  </a:prstGeom>
                  <a:ln w="3810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500" dirty="0" err="1" smtClean="0">
                        <a:latin typeface="Times New Roman" pitchFamily="18" charset="0"/>
                        <a:cs typeface="Times New Roman" pitchFamily="18" charset="0"/>
                      </a:rPr>
                      <a:t>PubMed</a:t>
                    </a:r>
                    <a:r>
                      <a:rPr lang="en-IN" sz="1500" dirty="0" smtClean="0">
                        <a:latin typeface="Times New Roman" pitchFamily="18" charset="0"/>
                        <a:cs typeface="Times New Roman" pitchFamily="18" charset="0"/>
                      </a:rPr>
                      <a:t> Corpus</a:t>
                    </a:r>
                    <a:endParaRPr lang="en-IN" sz="15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86" name="Rounded Rectangle 85"/>
                  <p:cNvSpPr/>
                  <p:nvPr/>
                </p:nvSpPr>
                <p:spPr>
                  <a:xfrm>
                    <a:off x="5787240" y="1000108"/>
                    <a:ext cx="1571636" cy="642942"/>
                  </a:xfrm>
                  <a:prstGeom prst="roundRect">
                    <a:avLst/>
                  </a:prstGeom>
                  <a:ln w="38100"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500" dirty="0" smtClean="0">
                        <a:latin typeface="Times New Roman" pitchFamily="18" charset="0"/>
                        <a:cs typeface="Times New Roman" pitchFamily="18" charset="0"/>
                      </a:rPr>
                      <a:t>Dependency Parsing</a:t>
                    </a:r>
                    <a:endParaRPr lang="en-IN" sz="15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87" name="Straight Arrow Connector 86"/>
                  <p:cNvCxnSpPr>
                    <a:stCxn id="86" idx="2"/>
                  </p:cNvCxnSpPr>
                  <p:nvPr/>
                </p:nvCxnSpPr>
                <p:spPr>
                  <a:xfrm rot="5400000">
                    <a:off x="6394463" y="1821645"/>
                    <a:ext cx="357190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59" name="Straight Arrow Connector 58"/>
              <p:cNvCxnSpPr/>
              <p:nvPr/>
            </p:nvCxnSpPr>
            <p:spPr>
              <a:xfrm rot="10800000">
                <a:off x="7358082" y="2714620"/>
                <a:ext cx="285752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/>
            <p:cNvCxnSpPr/>
            <p:nvPr/>
          </p:nvCxnSpPr>
          <p:spPr>
            <a:xfrm rot="5400000">
              <a:off x="4842961" y="3221180"/>
              <a:ext cx="207027" cy="8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87890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3616033" y="138541"/>
            <a:ext cx="613756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Phase II Block Diagram – Contd.</a:t>
            </a:r>
            <a:endParaRPr lang="en-IN" sz="33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22217" y="836105"/>
            <a:ext cx="3602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Argument Detection</a:t>
            </a:r>
            <a:endParaRPr lang="en-IN" dirty="0" smtClean="0"/>
          </a:p>
          <a:p>
            <a:pPr algn="ctr"/>
            <a:endParaRPr lang="en-IN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E56F-DB01-4968-AAD8-F4EF4DBA8683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2686887" y="1357298"/>
            <a:ext cx="7858180" cy="4786346"/>
            <a:chOff x="428596" y="428604"/>
            <a:chExt cx="7858180" cy="4786346"/>
          </a:xfrm>
        </p:grpSpPr>
        <p:sp>
          <p:nvSpPr>
            <p:cNvPr id="27" name="Rectangle 26"/>
            <p:cNvSpPr/>
            <p:nvPr/>
          </p:nvSpPr>
          <p:spPr>
            <a:xfrm>
              <a:off x="1214414" y="1357298"/>
              <a:ext cx="1000132" cy="50006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500" dirty="0" smtClean="0">
                  <a:latin typeface="Times New Roman" pitchFamily="18" charset="0"/>
                  <a:cs typeface="Times New Roman" pitchFamily="18" charset="0"/>
                </a:rPr>
                <a:t>Sentence</a:t>
              </a:r>
              <a:endParaRPr lang="en-IN" sz="15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214546" y="428604"/>
              <a:ext cx="5572164" cy="2571768"/>
            </a:xfrm>
            <a:prstGeom prst="roundRect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IN" sz="1600" b="1" dirty="0" smtClean="0">
                  <a:latin typeface="Times New Roman" pitchFamily="18" charset="0"/>
                  <a:cs typeface="Times New Roman" pitchFamily="18" charset="0"/>
                </a:rPr>
                <a:t>Feature Extraction</a:t>
              </a:r>
              <a:endParaRPr lang="en-IN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Flowchart: Magnetic Disk 28"/>
            <p:cNvSpPr/>
            <p:nvPr/>
          </p:nvSpPr>
          <p:spPr>
            <a:xfrm>
              <a:off x="428596" y="1142984"/>
              <a:ext cx="857256" cy="1143008"/>
            </a:xfrm>
            <a:prstGeom prst="flowChartMagneticDisk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500" dirty="0" smtClean="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IN" sz="1500" dirty="0" smtClean="0">
                  <a:latin typeface="Times New Roman" pitchFamily="18" charset="0"/>
                  <a:cs typeface="Times New Roman" pitchFamily="18" charset="0"/>
                </a:rPr>
                <a:t>GENIA Event Corpus</a:t>
              </a:r>
              <a:endParaRPr lang="en-IN" sz="15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500298" y="1071546"/>
              <a:ext cx="1357322" cy="714380"/>
            </a:xfrm>
            <a:prstGeom prst="round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500" dirty="0" smtClean="0">
                  <a:latin typeface="Times New Roman" pitchFamily="18" charset="0"/>
                  <a:cs typeface="Times New Roman" pitchFamily="18" charset="0"/>
                </a:rPr>
                <a:t>Sentence </a:t>
              </a:r>
              <a:r>
                <a:rPr lang="en-IN" sz="1500" dirty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IN" sz="1500" dirty="0" smtClean="0">
                  <a:latin typeface="Times New Roman" pitchFamily="18" charset="0"/>
                  <a:cs typeface="Times New Roman" pitchFamily="18" charset="0"/>
                </a:rPr>
                <a:t>ree </a:t>
              </a:r>
              <a:r>
                <a:rPr lang="en-IN" sz="1500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IN" sz="1500" dirty="0" smtClean="0">
                  <a:latin typeface="Times New Roman" pitchFamily="18" charset="0"/>
                  <a:cs typeface="Times New Roman" pitchFamily="18" charset="0"/>
                </a:rPr>
                <a:t>arsing</a:t>
              </a:r>
              <a:endParaRPr lang="en-IN" sz="15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214810" y="1071546"/>
              <a:ext cx="1357322" cy="714380"/>
            </a:xfrm>
            <a:prstGeom prst="round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500" dirty="0" smtClean="0">
                  <a:latin typeface="Times New Roman" pitchFamily="18" charset="0"/>
                  <a:cs typeface="Times New Roman" pitchFamily="18" charset="0"/>
                </a:rPr>
                <a:t>Vector Construction of Fragments</a:t>
              </a:r>
              <a:endParaRPr lang="en-IN" sz="15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500298" y="2071678"/>
              <a:ext cx="1357322" cy="714380"/>
            </a:xfrm>
            <a:prstGeom prst="round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500" dirty="0" smtClean="0">
                  <a:latin typeface="Times New Roman" pitchFamily="18" charset="0"/>
                  <a:cs typeface="Times New Roman" pitchFamily="18" charset="0"/>
                </a:rPr>
                <a:t>LDA Topic Modelling</a:t>
              </a:r>
              <a:endParaRPr lang="en-IN" sz="15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214810" y="2071678"/>
              <a:ext cx="1428760" cy="714380"/>
            </a:xfrm>
            <a:prstGeom prst="round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500" dirty="0" smtClean="0">
                  <a:latin typeface="Times New Roman" pitchFamily="18" charset="0"/>
                  <a:cs typeface="Times New Roman" pitchFamily="18" charset="0"/>
                </a:rPr>
                <a:t>Representing Topics with Vectors</a:t>
              </a:r>
              <a:endParaRPr lang="en-IN" sz="15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" name="Straight Arrow Connector 33"/>
            <p:cNvCxnSpPr>
              <a:stCxn id="30" idx="3"/>
              <a:endCxn id="31" idx="1"/>
            </p:cNvCxnSpPr>
            <p:nvPr/>
          </p:nvCxnSpPr>
          <p:spPr>
            <a:xfrm>
              <a:off x="3857620" y="1428736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2" idx="3"/>
              <a:endCxn id="33" idx="1"/>
            </p:cNvCxnSpPr>
            <p:nvPr/>
          </p:nvCxnSpPr>
          <p:spPr>
            <a:xfrm>
              <a:off x="3857620" y="2428868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285852" y="1785926"/>
              <a:ext cx="92869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31" idx="3"/>
            </p:cNvCxnSpPr>
            <p:nvPr/>
          </p:nvCxnSpPr>
          <p:spPr>
            <a:xfrm>
              <a:off x="5572132" y="1428736"/>
              <a:ext cx="642942" cy="35719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33" idx="3"/>
            </p:cNvCxnSpPr>
            <p:nvPr/>
          </p:nvCxnSpPr>
          <p:spPr>
            <a:xfrm flipV="1">
              <a:off x="5643570" y="2071680"/>
              <a:ext cx="571504" cy="3571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ounded Rectangle 38"/>
            <p:cNvSpPr/>
            <p:nvPr/>
          </p:nvSpPr>
          <p:spPr>
            <a:xfrm>
              <a:off x="6215074" y="1643050"/>
              <a:ext cx="1357322" cy="642942"/>
            </a:xfrm>
            <a:prstGeom prst="roundRect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500" dirty="0" smtClean="0">
                  <a:latin typeface="Times New Roman" pitchFamily="18" charset="0"/>
                  <a:cs typeface="Times New Roman" pitchFamily="18" charset="0"/>
                </a:rPr>
                <a:t>Merging Vectors</a:t>
              </a:r>
              <a:endParaRPr lang="en-IN" sz="15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" name="Straight Arrow Connector 39"/>
            <p:cNvCxnSpPr>
              <a:stCxn id="28" idx="2"/>
            </p:cNvCxnSpPr>
            <p:nvPr/>
          </p:nvCxnSpPr>
          <p:spPr>
            <a:xfrm rot="5400000">
              <a:off x="4750595" y="3250405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ounded Rectangle 40"/>
            <p:cNvSpPr/>
            <p:nvPr/>
          </p:nvSpPr>
          <p:spPr>
            <a:xfrm>
              <a:off x="2214546" y="3500438"/>
              <a:ext cx="6072230" cy="1714512"/>
            </a:xfrm>
            <a:prstGeom prst="roundRect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IN" sz="1600" b="1" dirty="0" smtClean="0">
                  <a:latin typeface="Times New Roman" pitchFamily="18" charset="0"/>
                  <a:cs typeface="Times New Roman" pitchFamily="18" charset="0"/>
                </a:rPr>
                <a:t>Identifying Arguments</a:t>
              </a:r>
              <a:endParaRPr lang="en-IN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2357422" y="4000504"/>
              <a:ext cx="1571636" cy="1071570"/>
            </a:xfrm>
            <a:prstGeom prst="roundRect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500" dirty="0" smtClean="0">
                  <a:latin typeface="Times New Roman" pitchFamily="18" charset="0"/>
                  <a:cs typeface="Times New Roman" pitchFamily="18" charset="0"/>
                </a:rPr>
                <a:t>Finding Similar Sentences</a:t>
              </a:r>
            </a:p>
            <a:p>
              <a:pPr algn="ctr"/>
              <a:r>
                <a:rPr lang="en-IN" sz="1500" dirty="0" smtClean="0">
                  <a:latin typeface="Times New Roman" pitchFamily="18" charset="0"/>
                  <a:cs typeface="Times New Roman" pitchFamily="18" charset="0"/>
                </a:rPr>
                <a:t>(KNN Algorithm)</a:t>
              </a:r>
              <a:endParaRPr lang="en-IN" sz="15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286248" y="4000504"/>
              <a:ext cx="1714512" cy="1071570"/>
            </a:xfrm>
            <a:prstGeom prst="roundRect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500" dirty="0" smtClean="0">
                  <a:latin typeface="Times New Roman" pitchFamily="18" charset="0"/>
                  <a:cs typeface="Times New Roman" pitchFamily="18" charset="0"/>
                </a:rPr>
                <a:t>Finding Arguments</a:t>
              </a:r>
            </a:p>
            <a:p>
              <a:pPr algn="ctr"/>
              <a:r>
                <a:rPr lang="en-IN" sz="1500" dirty="0" smtClean="0">
                  <a:latin typeface="Times New Roman" pitchFamily="18" charset="0"/>
                  <a:cs typeface="Times New Roman" pitchFamily="18" charset="0"/>
                </a:rPr>
                <a:t>(Annotation Algorithm)</a:t>
              </a:r>
              <a:endParaRPr lang="en-IN" sz="15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Bevel 44"/>
            <p:cNvSpPr/>
            <p:nvPr/>
          </p:nvSpPr>
          <p:spPr>
            <a:xfrm>
              <a:off x="6286512" y="4214818"/>
              <a:ext cx="1714512" cy="642942"/>
            </a:xfrm>
            <a:prstGeom prst="bevel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500" dirty="0" smtClean="0">
                  <a:latin typeface="Times New Roman" pitchFamily="18" charset="0"/>
                  <a:cs typeface="Times New Roman" pitchFamily="18" charset="0"/>
                </a:rPr>
                <a:t>Arguments</a:t>
              </a:r>
              <a:endParaRPr lang="en-IN" sz="15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6" name="Straight Arrow Connector 45"/>
            <p:cNvCxnSpPr>
              <a:stCxn id="43" idx="3"/>
              <a:endCxn id="44" idx="1"/>
            </p:cNvCxnSpPr>
            <p:nvPr/>
          </p:nvCxnSpPr>
          <p:spPr>
            <a:xfrm>
              <a:off x="3929058" y="4536289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4" idx="3"/>
              <a:endCxn id="45" idx="4"/>
            </p:cNvCxnSpPr>
            <p:nvPr/>
          </p:nvCxnSpPr>
          <p:spPr>
            <a:xfrm>
              <a:off x="6000760" y="4536289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87890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2245</TotalTime>
  <Words>2383</Words>
  <Application>Microsoft Office PowerPoint</Application>
  <PresentationFormat>Custom</PresentationFormat>
  <Paragraphs>598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Solstice</vt:lpstr>
      <vt:lpstr>DETECTION OF EVENTS FROM BIOMEDICAL DOCUMENTS AND DEDUCTION OF RELATIONS AMONG EVENTS</vt:lpstr>
      <vt:lpstr>Introduction</vt:lpstr>
      <vt:lpstr>Introduction – Contd.</vt:lpstr>
      <vt:lpstr>Literature Survey</vt:lpstr>
      <vt:lpstr>Literature Survey – Contd.</vt:lpstr>
      <vt:lpstr>Literature Survey – Contd.</vt:lpstr>
      <vt:lpstr>Slide 7</vt:lpstr>
      <vt:lpstr>Slide 8</vt:lpstr>
      <vt:lpstr>Slide 9</vt:lpstr>
      <vt:lpstr>Slide 10</vt:lpstr>
      <vt:lpstr>Slide 11</vt:lpstr>
      <vt:lpstr>List of Modules</vt:lpstr>
      <vt:lpstr>1. Linear Context-Based Word Representation</vt:lpstr>
      <vt:lpstr>Output - Screenshot</vt:lpstr>
      <vt:lpstr>2. Dependency-Based Word Representation</vt:lpstr>
      <vt:lpstr>Output - Screenshot</vt:lpstr>
      <vt:lpstr>Output - Screenshot</vt:lpstr>
      <vt:lpstr>3. Trigger Identification and Classification</vt:lpstr>
      <vt:lpstr>Algorithm – Neural Network</vt:lpstr>
      <vt:lpstr>Output - Screenshot</vt:lpstr>
      <vt:lpstr>4. Argument Detection</vt:lpstr>
      <vt:lpstr>4. Argument Detection – Contd.</vt:lpstr>
      <vt:lpstr>Output - Screenshot</vt:lpstr>
      <vt:lpstr>5. Feature-Based Relation Extraction</vt:lpstr>
      <vt:lpstr>Output - Screenshot</vt:lpstr>
      <vt:lpstr>6. Concept-Based Relation Extraction</vt:lpstr>
      <vt:lpstr>Output - Screenshot</vt:lpstr>
      <vt:lpstr>7. Word Embedding-Based Relation Extraction </vt:lpstr>
      <vt:lpstr>Output - Screenshot</vt:lpstr>
      <vt:lpstr>8. Event-based Biomedical Document Retrieval  </vt:lpstr>
      <vt:lpstr>Output - Screenshot</vt:lpstr>
      <vt:lpstr>Comparison of Retrieval System</vt:lpstr>
      <vt:lpstr>Evaluation Metrics</vt:lpstr>
      <vt:lpstr>Evaluation Metrics</vt:lpstr>
      <vt:lpstr>Evaluation Results  Trigger Word Classification</vt:lpstr>
      <vt:lpstr> Trigger Word Classification  Comparison with Existing System</vt:lpstr>
      <vt:lpstr>Evaluation Results – Argument Identification</vt:lpstr>
      <vt:lpstr> Event Discovery Comparison with Existing System</vt:lpstr>
      <vt:lpstr>Evaluation Results  Feature-Based Relation Extraction</vt:lpstr>
      <vt:lpstr>Evaluation Results  Word Embedding-Based Relation Extraction</vt:lpstr>
      <vt:lpstr> Comparison of Feature-Based and Word Embedding-Based Relation  Extraction</vt:lpstr>
      <vt:lpstr>Concept-based Relation Extraction Inference</vt:lpstr>
      <vt:lpstr>Test Cases</vt:lpstr>
      <vt:lpstr>Test Cases – Contd.</vt:lpstr>
      <vt:lpstr>Test Cases – Contd.</vt:lpstr>
      <vt:lpstr>References </vt:lpstr>
      <vt:lpstr>References – Contd.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</dc:title>
  <dc:creator>Admin</dc:creator>
  <cp:lastModifiedBy>Inshu</cp:lastModifiedBy>
  <cp:revision>346</cp:revision>
  <dcterms:created xsi:type="dcterms:W3CDTF">2015-07-22T08:53:51Z</dcterms:created>
  <dcterms:modified xsi:type="dcterms:W3CDTF">2017-04-17T08:04:14Z</dcterms:modified>
</cp:coreProperties>
</file>