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3231e36602fd62b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231e36602fd62b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231e36602fd62b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231e36602fd62b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3231e36602fd62b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231e36602fd62b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231e36602fd62b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231e36602fd62b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231e36602fd62b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31e36602fd62b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231e36602fd62b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231e36602fd62b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231e36602fd62b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231e36602fd62b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231e36602fd62b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231e36602fd62b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dd555f49a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dd555f49a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de8265f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de8265f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231e36602fd62b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231e36602fd62b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231e36602fd62b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231e36602fd62b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ieeexplore.ieee.org/document/8004902" TargetMode="External"/><Relationship Id="rId4" Type="http://schemas.openxmlformats.org/officeDocument/2006/relationships/hyperlink" Target="https://stackoverflow.com/questions/5710867/downloading-and-unzipping-a-zip-file-without-writing-to-disk" TargetMode="External"/><Relationship Id="rId5" Type="http://schemas.openxmlformats.org/officeDocument/2006/relationships/hyperlink" Target="https://www.geeksforgeeks.org/pandas-parsing-json-datas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671250" y="421350"/>
            <a:ext cx="7801500" cy="21504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2600">
                <a:solidFill>
                  <a:srgbClr val="FFFFFF"/>
                </a:solidFill>
              </a:rPr>
              <a:t>A User-Centric Machine Learning Framework for Cyber Security Operations Center</a:t>
            </a:r>
            <a:endParaRPr b="1" sz="2600">
              <a:solidFill>
                <a:srgbClr val="FFFFFF"/>
              </a:solidFill>
            </a:endParaRPr>
          </a:p>
          <a:p>
            <a:pPr indent="0" lvl="0" marL="0" rtl="0" algn="l">
              <a:lnSpc>
                <a:spcPct val="115000"/>
              </a:lnSpc>
              <a:spcBef>
                <a:spcPts val="0"/>
              </a:spcBef>
              <a:spcAft>
                <a:spcPts val="0"/>
              </a:spcAft>
              <a:buNone/>
            </a:pPr>
            <a:r>
              <a:t/>
            </a:r>
            <a:endParaRPr b="1" sz="3000">
              <a:solidFill>
                <a:srgbClr val="FFFFFF"/>
              </a:solidFill>
            </a:endParaRPr>
          </a:p>
          <a:p>
            <a:pPr indent="0" lvl="0" marL="0" rtl="0" algn="ctr">
              <a:lnSpc>
                <a:spcPct val="115000"/>
              </a:lnSpc>
              <a:spcBef>
                <a:spcPts val="0"/>
              </a:spcBef>
              <a:spcAft>
                <a:spcPts val="0"/>
              </a:spcAft>
              <a:buNone/>
            </a:pPr>
            <a:r>
              <a:rPr b="1" lang="en" sz="1800">
                <a:solidFill>
                  <a:srgbClr val="FFFFFF"/>
                </a:solidFill>
              </a:rPr>
              <a:t>CREATIVE AND INNOVATIVE PROJECT REPORT</a:t>
            </a:r>
            <a:endParaRPr sz="1800">
              <a:solidFill>
                <a:srgbClr val="FFFFFF"/>
              </a:solidFill>
            </a:endParaRPr>
          </a:p>
        </p:txBody>
      </p:sp>
      <p:sp>
        <p:nvSpPr>
          <p:cNvPr id="55" name="Google Shape;55;p13"/>
          <p:cNvSpPr txBox="1"/>
          <p:nvPr>
            <p:ph idx="1" type="subTitle"/>
          </p:nvPr>
        </p:nvSpPr>
        <p:spPr>
          <a:xfrm>
            <a:off x="871775" y="2729452"/>
            <a:ext cx="8123100" cy="2062500"/>
          </a:xfrm>
          <a:prstGeom prst="rect">
            <a:avLst/>
          </a:prstGeom>
        </p:spPr>
        <p:txBody>
          <a:bodyPr anchorCtr="0" anchor="t" bIns="91425" lIns="91425" spcFirstLastPara="1" rIns="91425" wrap="square" tIns="91425">
            <a:noAutofit/>
          </a:bodyPr>
          <a:lstStyle/>
          <a:p>
            <a:pPr indent="457200" lvl="0" marL="3200400" rtl="0" algn="just">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3657600" rtl="0" algn="just">
              <a:lnSpc>
                <a:spcPct val="115000"/>
              </a:lnSpc>
              <a:spcBef>
                <a:spcPts val="0"/>
              </a:spcBef>
              <a:spcAft>
                <a:spcPts val="0"/>
              </a:spcAft>
              <a:buNone/>
            </a:pPr>
            <a:r>
              <a:t/>
            </a:r>
            <a:endParaRPr sz="1800">
              <a:solidFill>
                <a:srgbClr val="FFFFFF"/>
              </a:solidFill>
            </a:endParaRPr>
          </a:p>
          <a:p>
            <a:pPr indent="0" lvl="0" marL="3657600" rtl="0" algn="just">
              <a:lnSpc>
                <a:spcPct val="115000"/>
              </a:lnSpc>
              <a:spcBef>
                <a:spcPts val="0"/>
              </a:spcBef>
              <a:spcAft>
                <a:spcPts val="0"/>
              </a:spcAft>
              <a:buNone/>
            </a:pPr>
            <a:r>
              <a:rPr b="1" lang="en" sz="1800">
                <a:solidFill>
                  <a:srgbClr val="FFFFFF"/>
                </a:solidFill>
              </a:rPr>
              <a:t>Submitted by</a:t>
            </a:r>
            <a:endParaRPr b="1" sz="1800">
              <a:solidFill>
                <a:srgbClr val="FFFFFF"/>
              </a:solidFill>
            </a:endParaRPr>
          </a:p>
          <a:p>
            <a:pPr indent="0" lvl="0" marL="3657600" rtl="0" algn="just">
              <a:lnSpc>
                <a:spcPct val="115000"/>
              </a:lnSpc>
              <a:spcBef>
                <a:spcPts val="0"/>
              </a:spcBef>
              <a:spcAft>
                <a:spcPts val="0"/>
              </a:spcAft>
              <a:buNone/>
            </a:pPr>
            <a:r>
              <a:rPr lang="en" sz="1800">
                <a:solidFill>
                  <a:srgbClr val="FFFFFF"/>
                </a:solidFill>
                <a:latin typeface="Arial"/>
                <a:ea typeface="Arial"/>
                <a:cs typeface="Arial"/>
                <a:sym typeface="Arial"/>
              </a:rPr>
              <a:t>G. Santhosh		2016103057</a:t>
            </a:r>
            <a:endParaRPr sz="1800">
              <a:solidFill>
                <a:srgbClr val="FFFFFF"/>
              </a:solidFill>
              <a:latin typeface="Arial"/>
              <a:ea typeface="Arial"/>
              <a:cs typeface="Arial"/>
              <a:sym typeface="Arial"/>
            </a:endParaRPr>
          </a:p>
          <a:p>
            <a:pPr indent="0" lvl="0" marL="3657600" rtl="0" algn="just">
              <a:lnSpc>
                <a:spcPct val="115000"/>
              </a:lnSpc>
              <a:spcBef>
                <a:spcPts val="0"/>
              </a:spcBef>
              <a:spcAft>
                <a:spcPts val="0"/>
              </a:spcAft>
              <a:buNone/>
            </a:pPr>
            <a:r>
              <a:rPr lang="en" sz="1800">
                <a:solidFill>
                  <a:srgbClr val="FFFFFF"/>
                </a:solidFill>
                <a:latin typeface="Arial"/>
                <a:ea typeface="Arial"/>
                <a:cs typeface="Arial"/>
                <a:sym typeface="Arial"/>
              </a:rPr>
              <a:t>S. Ben Stewart	2016103513</a:t>
            </a:r>
            <a:endParaRPr sz="1800">
              <a:solidFill>
                <a:srgbClr val="FFFFFF"/>
              </a:solidFill>
              <a:latin typeface="Arial"/>
              <a:ea typeface="Arial"/>
              <a:cs typeface="Arial"/>
              <a:sym typeface="Arial"/>
            </a:endParaRPr>
          </a:p>
          <a:p>
            <a:pPr indent="0" lvl="0" marL="3657600" rtl="0" algn="just">
              <a:lnSpc>
                <a:spcPct val="115000"/>
              </a:lnSpc>
              <a:spcBef>
                <a:spcPts val="0"/>
              </a:spcBef>
              <a:spcAft>
                <a:spcPts val="0"/>
              </a:spcAft>
              <a:buNone/>
            </a:pPr>
            <a:r>
              <a:rPr lang="en" sz="1800">
                <a:solidFill>
                  <a:srgbClr val="FFFFFF"/>
                </a:solidFill>
              </a:rPr>
              <a:t>P. Udaykumar	2016103622</a:t>
            </a:r>
            <a:endParaRPr sz="1800">
              <a:solidFill>
                <a:srgbClr val="FFFFFF"/>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ctrTitle"/>
          </p:nvPr>
        </p:nvSpPr>
        <p:spPr>
          <a:xfrm>
            <a:off x="2168100" y="674275"/>
            <a:ext cx="4807800" cy="860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FFFFFF"/>
                </a:solidFill>
              </a:rPr>
              <a:t>FEATURE ENGINEERING</a:t>
            </a:r>
            <a:endParaRPr b="1" sz="3000">
              <a:solidFill>
                <a:srgbClr val="FFFFFF"/>
              </a:solidFill>
            </a:endParaRPr>
          </a:p>
        </p:txBody>
      </p:sp>
      <p:sp>
        <p:nvSpPr>
          <p:cNvPr id="109" name="Google Shape;109;p22"/>
          <p:cNvSpPr txBox="1"/>
          <p:nvPr>
            <p:ph idx="1" type="subTitle"/>
          </p:nvPr>
        </p:nvSpPr>
        <p:spPr>
          <a:xfrm>
            <a:off x="516925" y="1927500"/>
            <a:ext cx="7955700" cy="23427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lang="en" sz="1800">
                <a:solidFill>
                  <a:srgbClr val="FFFFFF"/>
                </a:solidFill>
              </a:rPr>
              <a:t>The models had been evaluated based on the Common Vulnerability Scoring System (CVSS) v3.0 standards which is commonly followed in the cyber security domain. But to make the model more generic we also introduced a few parameters for the social factors that would depend on the use case domain. All the input was stored as blobs within dataframes, which in turn were retrieved from the tables that pandas provides.</a:t>
            </a:r>
            <a:endParaRPr sz="1800">
              <a:solidFill>
                <a:srgbClr val="FFFFFF"/>
              </a:solidFill>
            </a:endParaRPr>
          </a:p>
          <a:p>
            <a:pPr indent="0" lvl="0" marL="457200" rtl="0" algn="just">
              <a:lnSpc>
                <a:spcPct val="115000"/>
              </a:lnSpc>
              <a:spcBef>
                <a:spcPts val="0"/>
              </a:spcBef>
              <a:spcAft>
                <a:spcPts val="0"/>
              </a:spcAft>
              <a:buNone/>
            </a:pPr>
            <a:r>
              <a:t/>
            </a:r>
            <a:endParaRPr sz="1800">
              <a:solidFill>
                <a:srgbClr val="FFFFFF"/>
              </a:solidFill>
            </a:endParaRPr>
          </a:p>
          <a:p>
            <a:pPr indent="0" lvl="0" marL="457200" rtl="0" algn="just">
              <a:lnSpc>
                <a:spcPct val="115000"/>
              </a:lnSpc>
              <a:spcBef>
                <a:spcPts val="0"/>
              </a:spcBef>
              <a:spcAft>
                <a:spcPts val="0"/>
              </a:spcAft>
              <a:buNone/>
            </a:pPr>
            <a:r>
              <a:t/>
            </a:r>
            <a:endParaRPr sz="18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ctrTitle"/>
          </p:nvPr>
        </p:nvSpPr>
        <p:spPr>
          <a:xfrm>
            <a:off x="2145000" y="697300"/>
            <a:ext cx="4854000" cy="860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FFFFFF"/>
                </a:solidFill>
              </a:rPr>
              <a:t>ALGORITHM SELECTION</a:t>
            </a:r>
            <a:endParaRPr b="1" sz="3000">
              <a:solidFill>
                <a:srgbClr val="FFFFFF"/>
              </a:solidFill>
            </a:endParaRPr>
          </a:p>
        </p:txBody>
      </p:sp>
      <p:sp>
        <p:nvSpPr>
          <p:cNvPr id="115" name="Google Shape;115;p23"/>
          <p:cNvSpPr txBox="1"/>
          <p:nvPr>
            <p:ph idx="1" type="subTitle"/>
          </p:nvPr>
        </p:nvSpPr>
        <p:spPr>
          <a:xfrm>
            <a:off x="516925" y="1927500"/>
            <a:ext cx="7955700" cy="23427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lang="en" sz="1800">
                <a:solidFill>
                  <a:srgbClr val="FFFFFF"/>
                </a:solidFill>
              </a:rPr>
              <a:t>The models had to be developed on the Lagrangian bias removed data sets and had work in all domains like spam calls, phishing emails and inappropriate conversations in social media. As a result they had to be tested against the same CVSS standard.  As the output is scalar as with the CVSS standard we could go with the k-means models as they would be efficient and generic enough.</a:t>
            </a:r>
            <a:endParaRPr sz="18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ctrTitle"/>
          </p:nvPr>
        </p:nvSpPr>
        <p:spPr>
          <a:xfrm>
            <a:off x="1576950" y="708825"/>
            <a:ext cx="5990100" cy="860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FFFFFF"/>
                </a:solidFill>
              </a:rPr>
              <a:t>PERFORMANCE EVALUATION</a:t>
            </a:r>
            <a:endParaRPr b="1" sz="3000">
              <a:solidFill>
                <a:srgbClr val="FFFFFF"/>
              </a:solidFill>
            </a:endParaRPr>
          </a:p>
        </p:txBody>
      </p:sp>
      <p:sp>
        <p:nvSpPr>
          <p:cNvPr id="121" name="Google Shape;121;p24"/>
          <p:cNvSpPr txBox="1"/>
          <p:nvPr>
            <p:ph idx="1" type="subTitle"/>
          </p:nvPr>
        </p:nvSpPr>
        <p:spPr>
          <a:xfrm>
            <a:off x="516925" y="1927500"/>
            <a:ext cx="7955700" cy="23427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lang="en" sz="1800">
                <a:solidFill>
                  <a:srgbClr val="FFFFFF"/>
                </a:solidFill>
              </a:rPr>
              <a:t>To test the models the golden standard of Common Vulnerability Scoring System (CVSS) v3.0 standards was used. This gives a score from 0 to 10 based on the ease to exploit the vulnerability and the industry impact it will be having. Thus the above will act as the gold standard. We will also check the information gain from the clustering of the data points and try to arrive at conclusions.</a:t>
            </a:r>
            <a:endParaRPr sz="18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type="ctrTitle"/>
          </p:nvPr>
        </p:nvSpPr>
        <p:spPr>
          <a:xfrm>
            <a:off x="3164875" y="708825"/>
            <a:ext cx="2910600" cy="860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FFFFFF"/>
                </a:solidFill>
              </a:rPr>
              <a:t>REFERENCES</a:t>
            </a:r>
            <a:endParaRPr b="1" sz="3000">
              <a:solidFill>
                <a:srgbClr val="FFFFFF"/>
              </a:solidFill>
            </a:endParaRPr>
          </a:p>
        </p:txBody>
      </p:sp>
      <p:sp>
        <p:nvSpPr>
          <p:cNvPr id="127" name="Google Shape;127;p25"/>
          <p:cNvSpPr txBox="1"/>
          <p:nvPr>
            <p:ph idx="1" type="subTitle"/>
          </p:nvPr>
        </p:nvSpPr>
        <p:spPr>
          <a:xfrm>
            <a:off x="516925" y="1927500"/>
            <a:ext cx="7955700" cy="23427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FFFFFF"/>
              </a:buClr>
              <a:buSzPts val="1800"/>
              <a:buAutoNum type="arabicPeriod"/>
            </a:pPr>
            <a:r>
              <a:rPr lang="en" sz="1800">
                <a:solidFill>
                  <a:srgbClr val="FFFFFF"/>
                </a:solidFill>
              </a:rPr>
              <a:t>A user-centric machine learning framework for cyber security operations center </a:t>
            </a:r>
            <a:r>
              <a:rPr lang="en" sz="1800" u="sng">
                <a:solidFill>
                  <a:schemeClr val="hlink"/>
                </a:solidFill>
                <a:hlinkClick r:id="rId3"/>
              </a:rPr>
              <a:t>https://ieeexplore.ieee.org/document/8004902</a:t>
            </a:r>
            <a:endParaRPr sz="1800">
              <a:solidFill>
                <a:srgbClr val="FFFFFF"/>
              </a:solidFill>
            </a:endParaRPr>
          </a:p>
          <a:p>
            <a:pPr indent="-342900" lvl="0" marL="457200" rtl="0" algn="just">
              <a:lnSpc>
                <a:spcPct val="115000"/>
              </a:lnSpc>
              <a:spcBef>
                <a:spcPts val="0"/>
              </a:spcBef>
              <a:spcAft>
                <a:spcPts val="0"/>
              </a:spcAft>
              <a:buClr>
                <a:srgbClr val="FFFFFF"/>
              </a:buClr>
              <a:buSzPts val="1800"/>
              <a:buAutoNum type="arabicPeriod"/>
            </a:pPr>
            <a:r>
              <a:rPr lang="en" sz="1800">
                <a:solidFill>
                  <a:srgbClr val="FFFFFF"/>
                </a:solidFill>
              </a:rPr>
              <a:t>Downloading and unzipping a .zip file without writing to disk </a:t>
            </a:r>
            <a:r>
              <a:rPr lang="en" sz="1800" u="sng">
                <a:solidFill>
                  <a:schemeClr val="hlink"/>
                </a:solidFill>
                <a:hlinkClick r:id="rId4"/>
              </a:rPr>
              <a:t>https://stackoverflow.com/questions/5710867/downloading-and-unzipping-a-zip-file-without-writing-to-disk</a:t>
            </a:r>
            <a:endParaRPr sz="1800">
              <a:solidFill>
                <a:srgbClr val="FFFFFF"/>
              </a:solidFill>
            </a:endParaRPr>
          </a:p>
          <a:p>
            <a:pPr indent="-342900" lvl="0" marL="457200" rtl="0" algn="just">
              <a:lnSpc>
                <a:spcPct val="115000"/>
              </a:lnSpc>
              <a:spcBef>
                <a:spcPts val="0"/>
              </a:spcBef>
              <a:spcAft>
                <a:spcPts val="0"/>
              </a:spcAft>
              <a:buClr>
                <a:srgbClr val="FFFFFF"/>
              </a:buClr>
              <a:buSzPts val="1800"/>
              <a:buAutoNum type="arabicPeriod"/>
            </a:pPr>
            <a:r>
              <a:rPr lang="en" sz="1800">
                <a:solidFill>
                  <a:srgbClr val="FFFFFF"/>
                </a:solidFill>
              </a:rPr>
              <a:t>Parsing JSON Dataset with Pandas </a:t>
            </a:r>
            <a:r>
              <a:rPr lang="en" sz="1800" u="sng">
                <a:solidFill>
                  <a:schemeClr val="hlink"/>
                </a:solidFill>
                <a:hlinkClick r:id="rId5"/>
              </a:rPr>
              <a:t>https://www.geeksforgeeks.org/pandas-parsing-json-dataset</a:t>
            </a:r>
            <a:endParaRPr sz="18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326875" y="685800"/>
            <a:ext cx="2335800" cy="860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FFFFFF"/>
                </a:solidFill>
              </a:rPr>
              <a:t>ABSTRACT</a:t>
            </a:r>
            <a:endParaRPr sz="3000">
              <a:solidFill>
                <a:srgbClr val="FFFFFF"/>
              </a:solidFill>
            </a:endParaRPr>
          </a:p>
        </p:txBody>
      </p:sp>
      <p:sp>
        <p:nvSpPr>
          <p:cNvPr id="61" name="Google Shape;61;p14"/>
          <p:cNvSpPr txBox="1"/>
          <p:nvPr>
            <p:ph idx="1" type="subTitle"/>
          </p:nvPr>
        </p:nvSpPr>
        <p:spPr>
          <a:xfrm>
            <a:off x="516925" y="1775100"/>
            <a:ext cx="7955700" cy="25623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lang="en" sz="1800">
                <a:solidFill>
                  <a:srgbClr val="FFFFFF"/>
                </a:solidFill>
              </a:rPr>
              <a:t>The datasets from the industry were hard to find and so we used the NVD provided by the U.S. Department of Homeland Security’s Computer Emergency Readiness Team (US-CERT). This had to be used to train a k-means model that is generic enough to support additional parameters. And finally the model would be tested on the golden standard of the Common Vulnerability Scoring System (CVSS) v3.0 standards. </a:t>
            </a:r>
            <a:endParaRPr sz="18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611400" y="317600"/>
            <a:ext cx="1921200" cy="860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FFFFFF"/>
                </a:solidFill>
              </a:rPr>
              <a:t>OUTLINE</a:t>
            </a:r>
            <a:endParaRPr b="1" sz="3000">
              <a:solidFill>
                <a:srgbClr val="FFFFFF"/>
              </a:solidFill>
            </a:endParaRPr>
          </a:p>
        </p:txBody>
      </p:sp>
      <p:sp>
        <p:nvSpPr>
          <p:cNvPr id="67" name="Google Shape;67;p15"/>
          <p:cNvSpPr txBox="1"/>
          <p:nvPr>
            <p:ph idx="1" type="subTitle"/>
          </p:nvPr>
        </p:nvSpPr>
        <p:spPr>
          <a:xfrm>
            <a:off x="516925" y="1564925"/>
            <a:ext cx="7955700" cy="31644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FFFFFF"/>
              </a:buClr>
              <a:buSzPts val="1800"/>
              <a:buAutoNum type="arabicPeriod"/>
            </a:pPr>
            <a:r>
              <a:rPr lang="en" sz="1800">
                <a:solidFill>
                  <a:srgbClr val="FFFFFF"/>
                </a:solidFill>
              </a:rPr>
              <a:t>PROBLEM STATEMENT</a:t>
            </a:r>
            <a:endParaRPr sz="1800">
              <a:solidFill>
                <a:srgbClr val="FFFFFF"/>
              </a:solidFill>
            </a:endParaRPr>
          </a:p>
          <a:p>
            <a:pPr indent="-342900" lvl="0" marL="457200" rtl="0" algn="just">
              <a:lnSpc>
                <a:spcPct val="115000"/>
              </a:lnSpc>
              <a:spcBef>
                <a:spcPts val="0"/>
              </a:spcBef>
              <a:spcAft>
                <a:spcPts val="0"/>
              </a:spcAft>
              <a:buClr>
                <a:srgbClr val="FFFFFF"/>
              </a:buClr>
              <a:buSzPts val="1800"/>
              <a:buAutoNum type="arabicPeriod"/>
            </a:pPr>
            <a:r>
              <a:rPr lang="en" sz="1800">
                <a:solidFill>
                  <a:srgbClr val="FFFFFF"/>
                </a:solidFill>
              </a:rPr>
              <a:t>PROBLEM DESCRIPTION</a:t>
            </a:r>
            <a:endParaRPr sz="1800">
              <a:solidFill>
                <a:srgbClr val="FFFFFF"/>
              </a:solidFill>
            </a:endParaRPr>
          </a:p>
          <a:p>
            <a:pPr indent="-342900" lvl="0" marL="457200" rtl="0" algn="just">
              <a:lnSpc>
                <a:spcPct val="115000"/>
              </a:lnSpc>
              <a:spcBef>
                <a:spcPts val="0"/>
              </a:spcBef>
              <a:spcAft>
                <a:spcPts val="0"/>
              </a:spcAft>
              <a:buClr>
                <a:srgbClr val="FFFFFF"/>
              </a:buClr>
              <a:buSzPts val="1800"/>
              <a:buAutoNum type="arabicPeriod"/>
            </a:pPr>
            <a:r>
              <a:rPr lang="en" sz="1800">
                <a:solidFill>
                  <a:srgbClr val="FFFFFF"/>
                </a:solidFill>
              </a:rPr>
              <a:t>FLOW CHART</a:t>
            </a:r>
            <a:endParaRPr sz="1800">
              <a:solidFill>
                <a:srgbClr val="FFFFFF"/>
              </a:solidFill>
            </a:endParaRPr>
          </a:p>
          <a:p>
            <a:pPr indent="-342900" lvl="0" marL="457200" rtl="0" algn="just">
              <a:lnSpc>
                <a:spcPct val="115000"/>
              </a:lnSpc>
              <a:spcBef>
                <a:spcPts val="0"/>
              </a:spcBef>
              <a:spcAft>
                <a:spcPts val="0"/>
              </a:spcAft>
              <a:buClr>
                <a:srgbClr val="FFFFFF"/>
              </a:buClr>
              <a:buSzPts val="1800"/>
              <a:buAutoNum type="arabicPeriod"/>
            </a:pPr>
            <a:r>
              <a:rPr lang="en" sz="1800">
                <a:solidFill>
                  <a:srgbClr val="FFFFFF"/>
                </a:solidFill>
              </a:rPr>
              <a:t>SYSTEM ARCHITECTURE</a:t>
            </a:r>
            <a:endParaRPr sz="1800">
              <a:solidFill>
                <a:srgbClr val="FFFFFF"/>
              </a:solidFill>
            </a:endParaRPr>
          </a:p>
          <a:p>
            <a:pPr indent="-342900" lvl="0" marL="457200" rtl="0" algn="just">
              <a:lnSpc>
                <a:spcPct val="115000"/>
              </a:lnSpc>
              <a:spcBef>
                <a:spcPts val="0"/>
              </a:spcBef>
              <a:spcAft>
                <a:spcPts val="0"/>
              </a:spcAft>
              <a:buClr>
                <a:srgbClr val="FFFFFF"/>
              </a:buClr>
              <a:buSzPts val="1800"/>
              <a:buAutoNum type="arabicPeriod"/>
            </a:pPr>
            <a:r>
              <a:rPr lang="en" sz="1800">
                <a:solidFill>
                  <a:srgbClr val="FFFFFF"/>
                </a:solidFill>
              </a:rPr>
              <a:t>REFERENCES</a:t>
            </a:r>
            <a:endParaRPr sz="18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ctrTitle"/>
          </p:nvPr>
        </p:nvSpPr>
        <p:spPr>
          <a:xfrm>
            <a:off x="2236225" y="685800"/>
            <a:ext cx="4517100" cy="860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FFFFFF"/>
                </a:solidFill>
              </a:rPr>
              <a:t>PROBLEM STATEMENT</a:t>
            </a:r>
            <a:endParaRPr sz="3000">
              <a:solidFill>
                <a:srgbClr val="FFFFFF"/>
              </a:solidFill>
            </a:endParaRPr>
          </a:p>
        </p:txBody>
      </p:sp>
      <p:sp>
        <p:nvSpPr>
          <p:cNvPr id="73" name="Google Shape;73;p16"/>
          <p:cNvSpPr txBox="1"/>
          <p:nvPr>
            <p:ph idx="1" type="subTitle"/>
          </p:nvPr>
        </p:nvSpPr>
        <p:spPr>
          <a:xfrm>
            <a:off x="516925" y="2232300"/>
            <a:ext cx="7955700" cy="12744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lang="en" sz="1800">
                <a:solidFill>
                  <a:srgbClr val="FFFFFF"/>
                </a:solidFill>
              </a:rPr>
              <a:t>To develop a generic model for the cyber security domain because all the machine learning models in this domain have been abstracted as per industry regulations.</a:t>
            </a:r>
            <a:endParaRPr sz="1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ctrTitle"/>
          </p:nvPr>
        </p:nvSpPr>
        <p:spPr>
          <a:xfrm>
            <a:off x="2129700" y="685800"/>
            <a:ext cx="4884600" cy="860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FFFFFF"/>
                </a:solidFill>
              </a:rPr>
              <a:t>PROBLEM DESCRIPTION</a:t>
            </a:r>
            <a:endParaRPr sz="3000">
              <a:solidFill>
                <a:srgbClr val="FFFFFF"/>
              </a:solidFill>
            </a:endParaRPr>
          </a:p>
        </p:txBody>
      </p:sp>
      <p:sp>
        <p:nvSpPr>
          <p:cNvPr id="79" name="Google Shape;79;p17"/>
          <p:cNvSpPr txBox="1"/>
          <p:nvPr>
            <p:ph idx="1" type="subTitle"/>
          </p:nvPr>
        </p:nvSpPr>
        <p:spPr>
          <a:xfrm>
            <a:off x="516925" y="1927500"/>
            <a:ext cx="7955700" cy="23427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lang="en" sz="1800">
                <a:solidFill>
                  <a:srgbClr val="FFFFFF"/>
                </a:solidFill>
              </a:rPr>
              <a:t>The cyber security domain has a few implementation for machine learning to be used but they have been abstracted because of the industry regulations. Thus here we try to develop a generic model that works for all datasets in the cyber security domain. The data sets of NVD will be used and the models developed and tested against the CVSS standard .</a:t>
            </a:r>
            <a:endParaRPr sz="1800">
              <a:solidFill>
                <a:srgbClr val="FFFFFF"/>
              </a:solidFill>
            </a:endParaRPr>
          </a:p>
          <a:p>
            <a:pPr indent="0" lvl="0" marL="457200" rtl="0" algn="just">
              <a:lnSpc>
                <a:spcPct val="115000"/>
              </a:lnSpc>
              <a:spcBef>
                <a:spcPts val="0"/>
              </a:spcBef>
              <a:spcAft>
                <a:spcPts val="0"/>
              </a:spcAft>
              <a:buNone/>
            </a:pPr>
            <a:r>
              <a:t/>
            </a:r>
            <a:endParaRPr sz="1800">
              <a:solidFill>
                <a:srgbClr val="FFFFFF"/>
              </a:solidFill>
            </a:endParaRPr>
          </a:p>
          <a:p>
            <a:pPr indent="0" lvl="0" marL="457200" rtl="0" algn="just">
              <a:lnSpc>
                <a:spcPct val="115000"/>
              </a:lnSpc>
              <a:spcBef>
                <a:spcPts val="0"/>
              </a:spcBef>
              <a:spcAft>
                <a:spcPts val="0"/>
              </a:spcAft>
              <a:buNone/>
            </a:pPr>
            <a:r>
              <a:t/>
            </a:r>
            <a:endParaRPr sz="18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ctrTitle"/>
          </p:nvPr>
        </p:nvSpPr>
        <p:spPr>
          <a:xfrm>
            <a:off x="2228825" y="152400"/>
            <a:ext cx="6243900" cy="860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FFFFFF"/>
                </a:solidFill>
              </a:rPr>
              <a:t>FLOW CHART</a:t>
            </a:r>
            <a:endParaRPr sz="3000">
              <a:solidFill>
                <a:srgbClr val="FFFFFF"/>
              </a:solidFill>
            </a:endParaRPr>
          </a:p>
        </p:txBody>
      </p:sp>
      <p:sp>
        <p:nvSpPr>
          <p:cNvPr id="85" name="Google Shape;85;p18"/>
          <p:cNvSpPr txBox="1"/>
          <p:nvPr>
            <p:ph idx="1" type="subTitle"/>
          </p:nvPr>
        </p:nvSpPr>
        <p:spPr>
          <a:xfrm>
            <a:off x="2455600" y="1013100"/>
            <a:ext cx="6539400" cy="3683400"/>
          </a:xfrm>
          <a:prstGeom prst="rect">
            <a:avLst/>
          </a:prstGeom>
        </p:spPr>
        <p:txBody>
          <a:bodyPr anchorCtr="0" anchor="t" bIns="91425" lIns="91425" spcFirstLastPara="1" rIns="91425" wrap="square" tIns="91425">
            <a:noAutofit/>
          </a:bodyPr>
          <a:lstStyle/>
          <a:p>
            <a:pPr indent="457200" lvl="0" marL="3200400" rtl="0" algn="just">
              <a:lnSpc>
                <a:spcPct val="115000"/>
              </a:lnSpc>
              <a:spcBef>
                <a:spcPts val="0"/>
              </a:spcBef>
              <a:spcAft>
                <a:spcPts val="0"/>
              </a:spcAft>
              <a:buNone/>
            </a:pPr>
            <a:r>
              <a:t/>
            </a:r>
            <a:endParaRPr sz="1100">
              <a:solidFill>
                <a:srgbClr val="000000"/>
              </a:solidFill>
              <a:latin typeface="Arial"/>
              <a:ea typeface="Arial"/>
              <a:cs typeface="Arial"/>
              <a:sym typeface="Arial"/>
            </a:endParaRPr>
          </a:p>
          <a:p>
            <a:pPr indent="-342900" lvl="0" marL="457200" rtl="0" algn="just">
              <a:lnSpc>
                <a:spcPct val="115000"/>
              </a:lnSpc>
              <a:spcBef>
                <a:spcPts val="0"/>
              </a:spcBef>
              <a:spcAft>
                <a:spcPts val="0"/>
              </a:spcAft>
              <a:buClr>
                <a:srgbClr val="FFFFFF"/>
              </a:buClr>
              <a:buSzPts val="1800"/>
              <a:buChar char="●"/>
            </a:pPr>
            <a:r>
              <a:rPr lang="en" sz="1800">
                <a:solidFill>
                  <a:srgbClr val="FFFFFF"/>
                </a:solidFill>
              </a:rPr>
              <a:t>Security Information and Event Management</a:t>
            </a:r>
            <a:endParaRPr sz="1800">
              <a:solidFill>
                <a:srgbClr val="FFFFFF"/>
              </a:solidFill>
            </a:endParaRPr>
          </a:p>
          <a:p>
            <a:pPr indent="-342900" lvl="0" marL="457200" rtl="0" algn="just">
              <a:lnSpc>
                <a:spcPct val="115000"/>
              </a:lnSpc>
              <a:spcBef>
                <a:spcPts val="0"/>
              </a:spcBef>
              <a:spcAft>
                <a:spcPts val="0"/>
              </a:spcAft>
              <a:buClr>
                <a:srgbClr val="FFFFFF"/>
              </a:buClr>
              <a:buSzPts val="1800"/>
              <a:buChar char="●"/>
            </a:pPr>
            <a:r>
              <a:rPr lang="en" sz="1800">
                <a:solidFill>
                  <a:srgbClr val="FFFFFF"/>
                </a:solidFill>
              </a:rPr>
              <a:t>National Vulnerability Database</a:t>
            </a:r>
            <a:endParaRPr sz="1800">
              <a:solidFill>
                <a:srgbClr val="FFFFFF"/>
              </a:solidFill>
            </a:endParaRPr>
          </a:p>
          <a:p>
            <a:pPr indent="-342900" lvl="0" marL="457200" rtl="0" algn="just">
              <a:lnSpc>
                <a:spcPct val="115000"/>
              </a:lnSpc>
              <a:spcBef>
                <a:spcPts val="0"/>
              </a:spcBef>
              <a:spcAft>
                <a:spcPts val="0"/>
              </a:spcAft>
              <a:buClr>
                <a:srgbClr val="FFFFFF"/>
              </a:buClr>
              <a:buSzPts val="1800"/>
              <a:buChar char="●"/>
            </a:pPr>
            <a:r>
              <a:rPr lang="en" sz="1800">
                <a:solidFill>
                  <a:srgbClr val="FFFFFF"/>
                </a:solidFill>
              </a:rPr>
              <a:t>U.S. Department of Homeland Security’s Computer Emergency Readiness Team (US-CERT)</a:t>
            </a:r>
            <a:endParaRPr sz="1800">
              <a:solidFill>
                <a:srgbClr val="FFFFFF"/>
              </a:solidFill>
            </a:endParaRPr>
          </a:p>
          <a:p>
            <a:pPr indent="-342900" lvl="0" marL="457200" rtl="0" algn="just">
              <a:lnSpc>
                <a:spcPct val="115000"/>
              </a:lnSpc>
              <a:spcBef>
                <a:spcPts val="0"/>
              </a:spcBef>
              <a:spcAft>
                <a:spcPts val="0"/>
              </a:spcAft>
              <a:buClr>
                <a:srgbClr val="FFFFFF"/>
              </a:buClr>
              <a:buSzPts val="1800"/>
              <a:buChar char="●"/>
            </a:pPr>
            <a:r>
              <a:rPr lang="en" sz="1800">
                <a:solidFill>
                  <a:srgbClr val="FFFFFF"/>
                </a:solidFill>
              </a:rPr>
              <a:t>Common Vulnerability Scoring System (CVSS) v3.0 standards</a:t>
            </a:r>
            <a:endParaRPr sz="1800">
              <a:solidFill>
                <a:srgbClr val="FFFFFF"/>
              </a:solidFill>
            </a:endParaRPr>
          </a:p>
        </p:txBody>
      </p:sp>
      <p:pic>
        <p:nvPicPr>
          <p:cNvPr id="86" name="Google Shape;86;p18"/>
          <p:cNvPicPr preferRelativeResize="0"/>
          <p:nvPr/>
        </p:nvPicPr>
        <p:blipFill>
          <a:blip r:embed="rId3">
            <a:alphaModFix/>
          </a:blip>
          <a:stretch>
            <a:fillRect/>
          </a:stretch>
        </p:blipFill>
        <p:spPr>
          <a:xfrm>
            <a:off x="381000" y="152400"/>
            <a:ext cx="1619213"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1318275" y="0"/>
            <a:ext cx="6098162"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ctrTitle"/>
          </p:nvPr>
        </p:nvSpPr>
        <p:spPr>
          <a:xfrm>
            <a:off x="2579425" y="674275"/>
            <a:ext cx="3830700" cy="860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FFFFFF"/>
                </a:solidFill>
              </a:rPr>
              <a:t>DATA COLLECTION</a:t>
            </a:r>
            <a:endParaRPr b="1" sz="3000">
              <a:solidFill>
                <a:srgbClr val="FFFFFF"/>
              </a:solidFill>
            </a:endParaRPr>
          </a:p>
        </p:txBody>
      </p:sp>
      <p:sp>
        <p:nvSpPr>
          <p:cNvPr id="97" name="Google Shape;97;p20"/>
          <p:cNvSpPr txBox="1"/>
          <p:nvPr>
            <p:ph idx="1" type="subTitle"/>
          </p:nvPr>
        </p:nvSpPr>
        <p:spPr>
          <a:xfrm>
            <a:off x="516925" y="1927500"/>
            <a:ext cx="7955700" cy="23427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lang="en" sz="1800">
                <a:solidFill>
                  <a:srgbClr val="FFFFFF"/>
                </a:solidFill>
              </a:rPr>
              <a:t>The data set provided by the National Vulnerability Database maintained by the U.S. Department of Homeland Security’s Computer Emergency Readiness Team (US-CERT) has been used. We used python to build all the modules. These data sets were provided at different endpoints by the organisation for the CDN to reduce the server load. Packages in python were used to hit the server and concatenate the data into a JSON file.</a:t>
            </a:r>
            <a:endParaRPr sz="1800">
              <a:solidFill>
                <a:srgbClr val="FFFFFF"/>
              </a:solidFill>
            </a:endParaRPr>
          </a:p>
          <a:p>
            <a:pPr indent="0" lvl="0" marL="457200" rtl="0" algn="just">
              <a:lnSpc>
                <a:spcPct val="115000"/>
              </a:lnSpc>
              <a:spcBef>
                <a:spcPts val="0"/>
              </a:spcBef>
              <a:spcAft>
                <a:spcPts val="0"/>
              </a:spcAft>
              <a:buNone/>
            </a:pPr>
            <a:r>
              <a:t/>
            </a:r>
            <a:endParaRPr sz="1800">
              <a:solidFill>
                <a:srgbClr val="FFFFFF"/>
              </a:solidFill>
            </a:endParaRPr>
          </a:p>
          <a:p>
            <a:pPr indent="0" lvl="0" marL="457200" rtl="0" algn="just">
              <a:lnSpc>
                <a:spcPct val="115000"/>
              </a:lnSpc>
              <a:spcBef>
                <a:spcPts val="0"/>
              </a:spcBef>
              <a:spcAft>
                <a:spcPts val="0"/>
              </a:spcAft>
              <a:buNone/>
            </a:pPr>
            <a:r>
              <a:t/>
            </a:r>
            <a:endParaRPr sz="18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ctrTitle"/>
          </p:nvPr>
        </p:nvSpPr>
        <p:spPr>
          <a:xfrm>
            <a:off x="2579425" y="674275"/>
            <a:ext cx="3830700" cy="860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FFFFFF"/>
                </a:solidFill>
              </a:rPr>
              <a:t>LABEL CREATION</a:t>
            </a:r>
            <a:endParaRPr b="1" sz="3000">
              <a:solidFill>
                <a:srgbClr val="FFFFFF"/>
              </a:solidFill>
            </a:endParaRPr>
          </a:p>
        </p:txBody>
      </p:sp>
      <p:sp>
        <p:nvSpPr>
          <p:cNvPr id="103" name="Google Shape;103;p21"/>
          <p:cNvSpPr txBox="1"/>
          <p:nvPr>
            <p:ph idx="1" type="subTitle"/>
          </p:nvPr>
        </p:nvSpPr>
        <p:spPr>
          <a:xfrm>
            <a:off x="516925" y="1927500"/>
            <a:ext cx="7955700" cy="23427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lang="en" sz="1800">
                <a:solidFill>
                  <a:srgbClr val="FFFFFF"/>
                </a:solidFill>
              </a:rPr>
              <a:t>The data was accumulated as JSON files in accordance to the year of data creation. And as the file size was a bit large we zipped files for later use and loaded them into our local hard disks. The JSON parser module in Python used a custom caching mechanism to provide faster access to the values of the required fields. This component was provided by Pandas and so we stuck to using the same for developing our machine learning models as well.</a:t>
            </a:r>
            <a:endParaRPr sz="1800">
              <a:solidFill>
                <a:srgbClr val="FFFFFF"/>
              </a:solidFill>
            </a:endParaRPr>
          </a:p>
          <a:p>
            <a:pPr indent="0" lvl="0" marL="457200" rtl="0" algn="just">
              <a:lnSpc>
                <a:spcPct val="115000"/>
              </a:lnSpc>
              <a:spcBef>
                <a:spcPts val="0"/>
              </a:spcBef>
              <a:spcAft>
                <a:spcPts val="0"/>
              </a:spcAft>
              <a:buNone/>
            </a:pPr>
            <a:r>
              <a:t/>
            </a:r>
            <a:endParaRPr sz="1800">
              <a:solidFill>
                <a:srgbClr val="FFFFFF"/>
              </a:solidFill>
            </a:endParaRPr>
          </a:p>
          <a:p>
            <a:pPr indent="0" lvl="0" marL="457200" rtl="0" algn="just">
              <a:lnSpc>
                <a:spcPct val="115000"/>
              </a:lnSpc>
              <a:spcBef>
                <a:spcPts val="0"/>
              </a:spcBef>
              <a:spcAft>
                <a:spcPts val="0"/>
              </a:spcAft>
              <a:buNone/>
            </a:pPr>
            <a:r>
              <a:t/>
            </a:r>
            <a:endParaRPr sz="18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