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Black" panose="020F0502020204030203" pitchFamily="34" charset="0"/>
      <p:bold r:id="rId22"/>
      <p:italic r:id="rId23"/>
      <p:boldItalic r:id="rId24"/>
    </p:embeddedFont>
    <p:embeddedFont>
      <p:font typeface="Lato Light" panose="020F050202020403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C47F37-C17D-4263-BC0A-873CAEEBE987}">
  <a:tblStyle styleId="{3CC47F37-C17D-4263-BC0A-873CAEEBE9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2836B7-48F4-441D-8799-DED50F6574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80353"/>
  </p:normalViewPr>
  <p:slideViewPr>
    <p:cSldViewPr snapToGrid="0">
      <p:cViewPr varScale="1">
        <p:scale>
          <a:sx n="153" d="100"/>
          <a:sy n="153" d="100"/>
        </p:scale>
        <p:origin x="1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This project demonstrates how we can apply data structure theory—specifically heaps and hash tables—to build an efficient real-world task management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E13DE442-C2CB-8F72-E390-852D004B8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E384BBF8-089F-DDD2-A9BD-298E434B0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8F0BC06B-44BA-0CAF-E65B-5FFF5AC9D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“Overall, our final system is 5–10 times faster than the early Phase 2 version.”</a:t>
            </a:r>
          </a:p>
          <a:p>
            <a:r>
              <a:rPr lang="en-US" dirty="0"/>
              <a:t>“It balances space and time efficiency elegantly.”</a:t>
            </a:r>
          </a:p>
          <a:p>
            <a:r>
              <a:rPr lang="en-US" dirty="0"/>
              <a:t>“Accuracy in task ordering is guaranteed by our deterministic priority logic.”</a:t>
            </a:r>
          </a:p>
          <a:p>
            <a:r>
              <a:rPr lang="en-US" dirty="0"/>
              <a:t>“While there’s minor space overhead, it’s acceptable given the speed gains.”</a:t>
            </a:r>
          </a:p>
          <a:p>
            <a:r>
              <a:rPr lang="en-US" dirty="0"/>
              <a:t>“This system is best suited for small-to-medium workloads but can scale further.”</a:t>
            </a:r>
          </a:p>
          <a:p>
            <a:r>
              <a:rPr lang="en-US" b="1" dirty="0"/>
              <a:t>Transition:</a:t>
            </a:r>
            <a:r>
              <a:rPr lang="en-US" dirty="0"/>
              <a:t> “Now, let’s look forward — how can this evolve in future work?”</a:t>
            </a:r>
          </a:p>
        </p:txBody>
      </p:sp>
    </p:spTree>
    <p:extLst>
      <p:ext uri="{BB962C8B-B14F-4D97-AF65-F5344CB8AC3E}">
        <p14:creationId xmlns:p14="http://schemas.microsoft.com/office/powerpoint/2010/main" val="1465229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50E9A60C-7794-508D-EFA9-55414FBCE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AFE79F0E-7C55-8127-62F7-A7A333F4D0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A0C027C5-639F-AF16-0F66-A3426CC88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“Future versions could integrate </a:t>
            </a:r>
            <a:r>
              <a:rPr lang="en-US" b="1" dirty="0"/>
              <a:t>persistent storage</a:t>
            </a:r>
            <a:r>
              <a:rPr lang="en-US" dirty="0"/>
              <a:t>, like SQLite or MongoDB, to maintain data between runs.”</a:t>
            </a:r>
          </a:p>
          <a:p>
            <a:r>
              <a:rPr lang="en-US" dirty="0"/>
              <a:t>“We plan to explore </a:t>
            </a:r>
            <a:r>
              <a:rPr lang="en-US" b="1" dirty="0"/>
              <a:t>concurrent and distributed scheduling</a:t>
            </a:r>
            <a:r>
              <a:rPr lang="en-US" dirty="0"/>
              <a:t> using multi-threading and async I/O.”</a:t>
            </a:r>
          </a:p>
          <a:p>
            <a:r>
              <a:rPr lang="en-US" dirty="0"/>
              <a:t>“Another idea is </a:t>
            </a:r>
            <a:r>
              <a:rPr lang="en-US" b="1" dirty="0"/>
              <a:t>multi-core optimization</a:t>
            </a:r>
            <a:r>
              <a:rPr lang="en-US" dirty="0"/>
              <a:t> or even GPU acceleration for massive datasets.”</a:t>
            </a:r>
          </a:p>
          <a:p>
            <a:r>
              <a:rPr lang="en-US" dirty="0"/>
              <a:t>“We could add a </a:t>
            </a:r>
            <a:r>
              <a:rPr lang="en-US" b="1" dirty="0"/>
              <a:t>web-based dashboard</a:t>
            </a:r>
            <a:r>
              <a:rPr lang="en-US" dirty="0"/>
              <a:t> for visualization using Flask or </a:t>
            </a:r>
            <a:r>
              <a:rPr lang="en-US" dirty="0" err="1"/>
              <a:t>FastAPI</a:t>
            </a:r>
            <a:r>
              <a:rPr lang="en-US" dirty="0"/>
              <a:t>.”</a:t>
            </a:r>
          </a:p>
          <a:p>
            <a:r>
              <a:rPr lang="en-US" dirty="0"/>
              <a:t>“Machine learning could help predict task urgency automatically.”</a:t>
            </a:r>
          </a:p>
          <a:p>
            <a:r>
              <a:rPr lang="en-US" dirty="0"/>
              <a:t>“Lastly, this model could apply to real-world domains — like cloud schedulers, manufacturing, or educational workflows.”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440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5AC00F83-2995-E542-7879-6C2476DB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FDF55ACC-1B07-98C6-F1C7-C1CA07CA64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59ECBA09-B6EE-5977-9112-139E62F55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“To summarize, the Task Scheduler successfully combines a Min-Heap and Hash Table to achieve efficient scheduling.”</a:t>
            </a:r>
          </a:p>
          <a:p>
            <a:r>
              <a:rPr lang="en-US" dirty="0"/>
              <a:t>“It scales logarithmically, is stable, and offers real-world applicability.”</a:t>
            </a:r>
          </a:p>
          <a:p>
            <a:r>
              <a:rPr lang="en-US" dirty="0"/>
              <a:t>“We demonstrated the effectiveness of core algorithmic principles through empirical validation.”</a:t>
            </a:r>
          </a:p>
          <a:p>
            <a:r>
              <a:rPr lang="en-US" dirty="0"/>
              <a:t>“Our future goal is to make it distributed, intelligent, and user-friendly.”</a:t>
            </a:r>
          </a:p>
          <a:p>
            <a:r>
              <a:rPr lang="en-US" dirty="0"/>
              <a:t>“Thank you for your attention — we’re happy to take any questions.”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6385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E92E2E6F-216F-66D9-B7DD-5069852D0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4424975B-7ADC-73AB-EEEB-1B4C8A7C6A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0EE41784-BFFA-9738-4F88-9B1A92DD8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5636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7200433F-8087-D2A7-D8C6-54F8A677A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5A1D25FE-6254-1B27-9E71-5BA845AAB3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1EBCA898-250F-D82E-7417-17B73A8C8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02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BC35E82B-1CB5-0471-6D50-1A67DFF38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6E1754D3-EB42-3163-B3A7-72AC60150F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FBAB5E4E-CA98-3AA7-5534-74880F091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06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CF7F83D0-244F-6418-70C8-125E9EB8D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026AF025-B2DE-0FF1-46F6-C81EC8A869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17F48BBB-13B9-2D77-CCD7-D45214FB6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“In our daily and professional lives, we juggle many tasks—deadlines, priorities, and dependencies.”</a:t>
            </a:r>
          </a:p>
          <a:p>
            <a:r>
              <a:rPr lang="en-US" dirty="0"/>
              <a:t>“Manually organizing these leads to inefficiencies, especially in agile or time-sensitive environments.”</a:t>
            </a:r>
          </a:p>
          <a:p>
            <a:r>
              <a:rPr lang="en-US" dirty="0"/>
              <a:t>“Our goal was to automate this process using data structures that guarantee performance.”</a:t>
            </a:r>
          </a:p>
          <a:p>
            <a:r>
              <a:rPr lang="en-US" dirty="0"/>
              <a:t>“We built a command-line Python application to manage and prioritize tasks dynamically.”</a:t>
            </a:r>
          </a:p>
          <a:p>
            <a:r>
              <a:rPr lang="en-US" b="1" dirty="0"/>
              <a:t>Extra talking point:</a:t>
            </a:r>
            <a:r>
              <a:rPr lang="en-US" dirty="0"/>
              <a:t> Relate it to a Scrum team or freelancer managing multiple clients.</a:t>
            </a:r>
          </a:p>
          <a:p>
            <a:r>
              <a:rPr lang="en-US" b="1" dirty="0"/>
              <a:t>Transition:</a:t>
            </a:r>
            <a:r>
              <a:rPr lang="en-US" dirty="0"/>
              <a:t> “To achieve this, we defined clear goals and chose the right data structures.”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59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03908953-CE46-41C1-7ECE-DE49F8980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3FA6E69B-9B46-F3F5-BA64-1D8890BE01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F05BB540-1F67-0DFF-823B-230D44369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“The main goal was to efficiently rank and retrieve the most urgent tasks.”</a:t>
            </a:r>
          </a:p>
          <a:p>
            <a:r>
              <a:rPr lang="en-US" dirty="0"/>
              <a:t>“We used a </a:t>
            </a:r>
            <a:r>
              <a:rPr lang="en-US" b="1" dirty="0"/>
              <a:t>Min-Heap</a:t>
            </a:r>
            <a:r>
              <a:rPr lang="en-US" dirty="0"/>
              <a:t> for sorting based on priority—ideal because it provides O(log n) operations.”</a:t>
            </a:r>
          </a:p>
          <a:p>
            <a:r>
              <a:rPr lang="en-US" dirty="0"/>
              <a:t>“A </a:t>
            </a:r>
            <a:r>
              <a:rPr lang="en-US" b="1" dirty="0"/>
              <a:t>Hash Table</a:t>
            </a:r>
            <a:r>
              <a:rPr lang="en-US" dirty="0"/>
              <a:t> (Python dictionary) was used for O(1) lookups and metadata management.”</a:t>
            </a:r>
          </a:p>
          <a:p>
            <a:r>
              <a:rPr lang="en-US" dirty="0"/>
              <a:t>“Together, they balance speed and flexibility, forming a hybrid model.”</a:t>
            </a:r>
          </a:p>
          <a:p>
            <a:r>
              <a:rPr lang="en-US" dirty="0"/>
              <a:t>“We also built a simple command-line interface for ease of testing and interaction.”</a:t>
            </a:r>
          </a:p>
          <a:p>
            <a:r>
              <a:rPr lang="en-US" b="1" dirty="0"/>
              <a:t>Transition:</a:t>
            </a:r>
            <a:r>
              <a:rPr lang="en-US" dirty="0"/>
              <a:t> “Let’s see why this hybrid approach makes sense algorithmically.”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0490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D93693B8-B5B2-1B1A-152C-B1E38B781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10BD36B3-531E-77CE-3116-8B678F2C40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C8726B58-7607-D6CE-6E9C-70E86E55B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“Each operation on the heap—insert or extract—runs in logarithmic time, ensuring fast access.”</a:t>
            </a:r>
          </a:p>
          <a:p>
            <a:r>
              <a:rPr lang="en-US" dirty="0"/>
              <a:t>“The hash table stores task details for constant-time lookups.”</a:t>
            </a:r>
          </a:p>
          <a:p>
            <a:r>
              <a:rPr lang="en-US" dirty="0"/>
              <a:t>“Our unique multi-attribute key—(deadline, urgency, task ID)—ensures deterministic ordering.”</a:t>
            </a:r>
          </a:p>
          <a:p>
            <a:r>
              <a:rPr lang="en-US" dirty="0"/>
              <a:t>“If two tasks have the same deadline and urgency, the system breaks ties using the ID.”</a:t>
            </a:r>
          </a:p>
          <a:p>
            <a:r>
              <a:rPr lang="en-US" dirty="0"/>
              <a:t>“This avoids unpredictability, which is critical in real-time scheduling.”</a:t>
            </a:r>
          </a:p>
          <a:p>
            <a:r>
              <a:rPr lang="en-US" b="1" dirty="0"/>
              <a:t>Transition:</a:t>
            </a:r>
            <a:r>
              <a:rPr lang="en-US" dirty="0"/>
              <a:t> “Now let’s discuss how this was implemented in Python.”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35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794F64FC-0DD3-7101-1E9A-7B630AFCD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0A86FAA5-0DB5-8100-C16B-51E7B801AF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4A52FE1B-F1ED-C12C-0960-ED07CCF9A6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“We implemented the system in Python using built-in modules: </a:t>
            </a:r>
            <a:r>
              <a:rPr lang="en-US" dirty="0" err="1"/>
              <a:t>heapq</a:t>
            </a:r>
            <a:r>
              <a:rPr lang="en-US" dirty="0"/>
              <a:t> and dictionaries.”</a:t>
            </a:r>
          </a:p>
          <a:p>
            <a:r>
              <a:rPr lang="en-US" dirty="0"/>
              <a:t>“The core methods are </a:t>
            </a:r>
            <a:r>
              <a:rPr lang="en-US" dirty="0" err="1"/>
              <a:t>add_task</a:t>
            </a:r>
            <a:r>
              <a:rPr lang="en-US" dirty="0"/>
              <a:t>, </a:t>
            </a:r>
            <a:r>
              <a:rPr lang="en-US" dirty="0" err="1"/>
              <a:t>get_next_task</a:t>
            </a:r>
            <a:r>
              <a:rPr lang="en-US" dirty="0"/>
              <a:t>, </a:t>
            </a:r>
            <a:r>
              <a:rPr lang="en-US" dirty="0" err="1"/>
              <a:t>find_task</a:t>
            </a:r>
            <a:r>
              <a:rPr lang="en-US" dirty="0"/>
              <a:t>, and </a:t>
            </a:r>
            <a:r>
              <a:rPr lang="en-US" dirty="0" err="1"/>
              <a:t>complete_task</a:t>
            </a:r>
            <a:r>
              <a:rPr lang="en-US" dirty="0"/>
              <a:t>.”</a:t>
            </a:r>
          </a:p>
          <a:p>
            <a:r>
              <a:rPr lang="en-US" dirty="0"/>
              <a:t>“Lazy deletion is used—rather than removing elements immediately, we mark them invalid.”</a:t>
            </a:r>
          </a:p>
          <a:p>
            <a:r>
              <a:rPr lang="en-US" dirty="0"/>
              <a:t>“This keeps the heap valid and improves performance.”</a:t>
            </a:r>
          </a:p>
          <a:p>
            <a:r>
              <a:rPr lang="en-US" dirty="0"/>
              <a:t>“Error handling ensures smooth CLI operation even with invalid user input.”</a:t>
            </a:r>
          </a:p>
          <a:p>
            <a:r>
              <a:rPr lang="en-US" b="1" dirty="0"/>
              <a:t>Extra:</a:t>
            </a:r>
            <a:r>
              <a:rPr lang="en-US" dirty="0"/>
              <a:t> Demonstrate a short example of adding and retrieving a task if time permits.</a:t>
            </a:r>
          </a:p>
          <a:p>
            <a:r>
              <a:rPr lang="en-US" b="1" dirty="0"/>
              <a:t>Transition:</a:t>
            </a:r>
            <a:r>
              <a:rPr lang="en-US" dirty="0"/>
              <a:t> “But we did face a few challenges while developing this hybrid model.”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41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CA2C2D1D-D306-BDAD-8D49-539E9B07A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43AA24BD-FF55-6A78-7F13-CC317E2F79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42E3E6A5-F4BD-B51D-90D7-BB22272AD9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“Dynamic updates were tricky. Python’s heap doesn’t support decrease-key, so we reinsert items.”</a:t>
            </a:r>
          </a:p>
          <a:p>
            <a:r>
              <a:rPr lang="en-US" dirty="0"/>
              <a:t>“This led to temporary heap fragmentation and increased memory usage.”</a:t>
            </a:r>
          </a:p>
          <a:p>
            <a:r>
              <a:rPr lang="en-US" dirty="0"/>
              <a:t>“We also had to ensure that the heap and hash table stayed synchronized at all times.”</a:t>
            </a:r>
          </a:p>
          <a:p>
            <a:r>
              <a:rPr lang="en-US" dirty="0"/>
              <a:t>“Our design introduced some redundancy—data stored in both structures—but it was a necessary trade-off.”</a:t>
            </a:r>
          </a:p>
          <a:p>
            <a:r>
              <a:rPr lang="en-US" dirty="0"/>
              <a:t>“Balancing complexity with performance was a key design decision.”</a:t>
            </a:r>
          </a:p>
          <a:p>
            <a:r>
              <a:rPr lang="en-US" b="1" dirty="0"/>
              <a:t>Transition:</a:t>
            </a:r>
            <a:r>
              <a:rPr lang="en-US" dirty="0"/>
              <a:t> “To address these challenges, we implemented several optimizations.”</a:t>
            </a:r>
          </a:p>
        </p:txBody>
      </p:sp>
    </p:spTree>
    <p:extLst>
      <p:ext uri="{BB962C8B-B14F-4D97-AF65-F5344CB8AC3E}">
        <p14:creationId xmlns:p14="http://schemas.microsoft.com/office/powerpoint/2010/main" val="394414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75B7FA4F-CA63-3E18-C4F7-2F6D0D03E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BA23DD78-9079-BBC5-2C24-18717D7414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15E485A8-68F9-16A0-48EB-001B03927F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“Phase 3 introduced major improvements.”</a:t>
            </a:r>
          </a:p>
          <a:p>
            <a:r>
              <a:rPr lang="en-US" dirty="0"/>
              <a:t>“First, we converted string dates to numeric timestamps—reducing comparison overhead by ~50%.”</a:t>
            </a:r>
          </a:p>
          <a:p>
            <a:r>
              <a:rPr lang="en-US" dirty="0"/>
              <a:t>“We also added an </a:t>
            </a:r>
            <a:r>
              <a:rPr lang="en-US" dirty="0" err="1"/>
              <a:t>is_deleted</a:t>
            </a:r>
            <a:r>
              <a:rPr lang="en-US" dirty="0"/>
              <a:t> flag for lazy deletion, improving efficiency.”</a:t>
            </a:r>
          </a:p>
          <a:p>
            <a:r>
              <a:rPr lang="en-US" dirty="0"/>
              <a:t>“New input validation blocks duplicate IDs and invalid data.”</a:t>
            </a:r>
          </a:p>
          <a:p>
            <a:r>
              <a:rPr lang="en-US" dirty="0"/>
              <a:t>“Finally, we added an update feature, allowing urgency and deadline changes dynamically.”</a:t>
            </a:r>
          </a:p>
          <a:p>
            <a:r>
              <a:rPr lang="en-US" dirty="0"/>
              <a:t>“These optimizations improved performance by around 60% overall.”</a:t>
            </a:r>
          </a:p>
          <a:p>
            <a:r>
              <a:rPr lang="en-US" b="1" dirty="0"/>
              <a:t>Transition:</a:t>
            </a:r>
            <a:r>
              <a:rPr lang="en-US" dirty="0"/>
              <a:t> “Let’s now look at the quantitative performance results.”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069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C3A2D1B7-90DC-4079-E3B4-9FFA977D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0ACA5407-E89C-810A-24D3-63963720AF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4633B12B-90A3-4EA5-7FAB-BCFD52C484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“This table shows results from running tasks of different sizes.”</a:t>
            </a:r>
          </a:p>
          <a:p>
            <a:r>
              <a:rPr lang="en-US" dirty="0"/>
              <a:t>“For 100 tasks: 0.0009 seconds, for 1,000: 0.0083, and for 10,000: about 0.08 seconds.”</a:t>
            </a:r>
          </a:p>
          <a:p>
            <a:r>
              <a:rPr lang="en-US" dirty="0"/>
              <a:t>“Memory scaled linearly as expected—from 0.1 MB to 11 MB.”</a:t>
            </a:r>
          </a:p>
          <a:p>
            <a:r>
              <a:rPr lang="en-US" dirty="0"/>
              <a:t>“The runtime followed a logarithmic trend, confirming theoretical efficiency.”</a:t>
            </a:r>
          </a:p>
          <a:p>
            <a:r>
              <a:rPr lang="en-US" dirty="0"/>
              <a:t>“The system remains responsive even for thousands of tasks.”</a:t>
            </a:r>
          </a:p>
          <a:p>
            <a:r>
              <a:rPr lang="en-US" b="1" dirty="0"/>
              <a:t>Transition:</a:t>
            </a:r>
            <a:r>
              <a:rPr lang="en-US" dirty="0"/>
              <a:t> “We also stress-tested the system to ensure scalability and stability.”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71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D9775F41-BEDC-8E3F-44E3-6D981C5C4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6f1c2d_30:notes">
            <a:extLst>
              <a:ext uri="{FF2B5EF4-FFF2-40B4-BE49-F238E27FC236}">
                <a16:creationId xmlns:a16="http://schemas.microsoft.com/office/drawing/2014/main" id="{31A96A48-8D23-2CF9-B79A-FEF7408CC3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6f1c2d_30:notes">
            <a:extLst>
              <a:ext uri="{FF2B5EF4-FFF2-40B4-BE49-F238E27FC236}">
                <a16:creationId xmlns:a16="http://schemas.microsoft.com/office/drawing/2014/main" id="{2C440E53-F0A3-43F0-05C6-3919F0B4B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“We tested insertion, retrieval, and completion across multiple workloads.”</a:t>
            </a:r>
          </a:p>
          <a:p>
            <a:r>
              <a:rPr lang="en-US" dirty="0"/>
              <a:t>“Even with 10,000 tasks, no crashes or memory leaks occurred.”</a:t>
            </a:r>
          </a:p>
          <a:p>
            <a:r>
              <a:rPr lang="en-US" dirty="0"/>
              <a:t>“Edge cases—like empty queues, invalid IDs, and duplicates—were handled gracefully.”</a:t>
            </a:r>
          </a:p>
          <a:p>
            <a:r>
              <a:rPr lang="en-US" dirty="0"/>
              <a:t>“We observed O(log n) growth in operation times, confirming scalability.”</a:t>
            </a:r>
          </a:p>
          <a:p>
            <a:r>
              <a:rPr lang="en-US" dirty="0"/>
              <a:t>“These tests validate our hybrid architecture for practical use.”</a:t>
            </a:r>
          </a:p>
          <a:p>
            <a:r>
              <a:rPr lang="en-US" b="1" dirty="0"/>
              <a:t>Transition:</a:t>
            </a:r>
            <a:r>
              <a:rPr lang="en-US" dirty="0"/>
              <a:t> “Let’s summarize what these results mean.”</a:t>
            </a:r>
          </a:p>
        </p:txBody>
      </p:sp>
    </p:spTree>
    <p:extLst>
      <p:ext uri="{BB962C8B-B14F-4D97-AF65-F5344CB8AC3E}">
        <p14:creationId xmlns:p14="http://schemas.microsoft.com/office/powerpoint/2010/main" val="285004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3955979" y="1475700"/>
            <a:ext cx="2891700" cy="293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.in.tum.de/~birler/papers/hashtable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inzhu-cai.github.io/418project.github.io/Report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227-7390/13/17/282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html/2502.10977v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3979A6-B542-EB0C-D3E7-1E910BB60C1D}"/>
              </a:ext>
            </a:extLst>
          </p:cNvPr>
          <p:cNvSpPr txBox="1">
            <a:spLocks/>
          </p:cNvSpPr>
          <p:nvPr/>
        </p:nvSpPr>
        <p:spPr>
          <a:xfrm>
            <a:off x="414098" y="1925904"/>
            <a:ext cx="8309116" cy="102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ato Black"/>
              <a:buNone/>
              <a:defRPr sz="5400" b="0" i="0" u="none" strike="noStrike" cap="none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r>
              <a:rPr lang="en-US" dirty="0"/>
              <a:t>Task Scheduler Program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3464BF-6323-AFD3-DF24-51FC1EEE9F3E}"/>
              </a:ext>
            </a:extLst>
          </p:cNvPr>
          <p:cNvSpPr txBox="1">
            <a:spLocks/>
          </p:cNvSpPr>
          <p:nvPr/>
        </p:nvSpPr>
        <p:spPr>
          <a:xfrm>
            <a:off x="5340743" y="3775045"/>
            <a:ext cx="4023009" cy="139992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MSCS-532 – Algorithms &amp; Data Structures</a:t>
            </a:r>
          </a:p>
          <a:p>
            <a:r>
              <a:rPr lang="en-US" b="1" dirty="0">
                <a:solidFill>
                  <a:schemeClr val="bg1"/>
                </a:solidFill>
              </a:rPr>
              <a:t>By: Bereket Gebremariam &amp; Sachin Karki</a:t>
            </a:r>
          </a:p>
          <a:p>
            <a:r>
              <a:rPr lang="en-US" b="1" dirty="0">
                <a:solidFill>
                  <a:schemeClr val="bg1"/>
                </a:solidFill>
              </a:rPr>
              <a:t>Instructor: Dr. Satish </a:t>
            </a:r>
            <a:r>
              <a:rPr lang="en-US" b="1" dirty="0" err="1">
                <a:solidFill>
                  <a:schemeClr val="bg1"/>
                </a:solidFill>
              </a:rPr>
              <a:t>Penmatsa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University of the Cumberlands | Fall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F3BEF601-59AD-0A56-D18C-9352615D1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4A581B5A-E618-2C8B-9DE1-6D612FDFB4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Results and Discussion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4E9A8DCF-8827-B78B-0EE3-406AD5E129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6E0E3-DC2B-7EB6-75C6-79AA1DC93BF4}"/>
              </a:ext>
            </a:extLst>
          </p:cNvPr>
          <p:cNvSpPr txBox="1"/>
          <p:nvPr/>
        </p:nvSpPr>
        <p:spPr>
          <a:xfrm>
            <a:off x="737850" y="1565674"/>
            <a:ext cx="6126112" cy="247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5–10× faster than Phase 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Strong balance of space and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Accurate task ordering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Minor overhead acceptable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Ideal for small to medium workloads</a:t>
            </a:r>
          </a:p>
        </p:txBody>
      </p:sp>
    </p:spTree>
    <p:extLst>
      <p:ext uri="{BB962C8B-B14F-4D97-AF65-F5344CB8AC3E}">
        <p14:creationId xmlns:p14="http://schemas.microsoft.com/office/powerpoint/2010/main" val="304878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E3425448-0463-9312-F2AC-1FCA7DB0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576AA13C-F2CF-D613-851F-195DE9DD42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Prospects &amp; Research Directions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0F509BE7-43BC-882D-4972-DB9353DB95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7C021-8F41-CFDC-BF32-C8E321A7F3D6}"/>
              </a:ext>
            </a:extLst>
          </p:cNvPr>
          <p:cNvSpPr txBox="1"/>
          <p:nvPr/>
        </p:nvSpPr>
        <p:spPr>
          <a:xfrm>
            <a:off x="737850" y="1565674"/>
            <a:ext cx="6126112" cy="2967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Persistent storage &amp; recovery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Concurrent &amp; distributed scheduling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Multi-core/GPU optimization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Web UI or API integration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ML-based task prioritization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Resilience and domain expansion</a:t>
            </a:r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8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816ED05B-759C-B3D7-DC0C-757330829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865CD371-92A6-CEED-9470-FFE637B5EF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Conclusion &amp; References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2DC15EEB-F495-932C-2D81-955B84A4A6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2D193-F98D-4669-3EE6-3CC883F7D445}"/>
              </a:ext>
            </a:extLst>
          </p:cNvPr>
          <p:cNvSpPr txBox="1"/>
          <p:nvPr/>
        </p:nvSpPr>
        <p:spPr>
          <a:xfrm>
            <a:off x="737850" y="1565674"/>
            <a:ext cx="6126112" cy="2967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Hybrid Heap + Hash Table = efficiency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Logarithmic scaling, low memory use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Validated real-world performance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Extensible for future research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References: </a:t>
            </a:r>
            <a:r>
              <a:rPr lang="en-US" sz="16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Cormen</a:t>
            </a: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et al., Knuth, Sedgewick &amp; Wayne, Liu &amp; Layland, </a:t>
            </a:r>
            <a:r>
              <a:rPr lang="en-US" sz="16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Sintoni</a:t>
            </a: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21779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D10E4A93-EE42-01BE-6AEB-40834CBCC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5294FF4F-D74E-35D9-F35E-CBF87224AA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410" y="525837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References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FBBD7131-B6A5-4B79-E9E1-C0346AFC0EB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4BE37-E545-369E-19F5-3F560266551E}"/>
              </a:ext>
            </a:extLst>
          </p:cNvPr>
          <p:cNvSpPr txBox="1"/>
          <p:nvPr/>
        </p:nvSpPr>
        <p:spPr>
          <a:xfrm>
            <a:off x="532015" y="1480726"/>
            <a:ext cx="7248698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Cormen</a:t>
            </a:r>
            <a:r>
              <a:rPr lang="en-US" dirty="0"/>
              <a:t>, T. H., </a:t>
            </a:r>
            <a:r>
              <a:rPr lang="en-US" dirty="0" err="1"/>
              <a:t>Leiserson</a:t>
            </a:r>
            <a:r>
              <a:rPr lang="en-US" dirty="0"/>
              <a:t>, C. E., Rivest, R. L., &amp; Stein, C. (2022). Introduction to Algorithms (4th ed.). MIT Press.</a:t>
            </a:r>
          </a:p>
          <a:p>
            <a:pPr>
              <a:lnSpc>
                <a:spcPct val="150000"/>
              </a:lnSpc>
            </a:pPr>
            <a:r>
              <a:rPr lang="en-US" dirty="0"/>
              <a:t>Ioannou, A., &amp; </a:t>
            </a:r>
            <a:r>
              <a:rPr lang="en-US" dirty="0" err="1"/>
              <a:t>Katevenis</a:t>
            </a:r>
            <a:r>
              <a:rPr lang="en-US" dirty="0"/>
              <a:t>, M. (2012). Pipelined Heap (Priority Queue) Management for Advanced Scheduling in High-Speed Networks. IEEE/ACM Transactions on Networking (TON), 20(4).</a:t>
            </a:r>
          </a:p>
          <a:p>
            <a:pPr>
              <a:lnSpc>
                <a:spcPct val="150000"/>
              </a:lnSpc>
            </a:pPr>
            <a:r>
              <a:rPr lang="en-US" dirty="0"/>
              <a:t>Knuth, D. E. (1998). The Art of Computer Programming, Vol. 3: Sorting and Searching (2nd ed.). Addison-Wesley Professional.</a:t>
            </a:r>
          </a:p>
          <a:p>
            <a:pPr>
              <a:lnSpc>
                <a:spcPct val="150000"/>
              </a:lnSpc>
            </a:pPr>
            <a:r>
              <a:rPr lang="en-US" dirty="0"/>
              <a:t>Liu, C. L., &amp; Layland, J. W. (1973). Scheduling Algorithms for Multiprogramming in a Hard-Real-Time Environment. Journal of the ACM (JACM), 20(1), 46–61.</a:t>
            </a:r>
          </a:p>
          <a:p>
            <a:pPr>
              <a:lnSpc>
                <a:spcPct val="150000"/>
              </a:lnSpc>
            </a:pPr>
            <a:r>
              <a:rPr lang="en-US" dirty="0"/>
              <a:t>Sedgewick, R., &amp; Wayne, K. (2011). Algorithms (4th ed.). Addison-Wesley Professional.</a:t>
            </a:r>
          </a:p>
        </p:txBody>
      </p:sp>
    </p:spTree>
    <p:extLst>
      <p:ext uri="{BB962C8B-B14F-4D97-AF65-F5344CB8AC3E}">
        <p14:creationId xmlns:p14="http://schemas.microsoft.com/office/powerpoint/2010/main" val="341324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380EE6A6-4128-2AEA-841B-D2C60C3CA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79F9B954-0EB6-0F10-7D83-B4299EE1F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410" y="525837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References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6506E703-C95A-67AA-7353-54C970C01C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006B-5740-EF3C-23D5-4A89DB2E84F7}"/>
              </a:ext>
            </a:extLst>
          </p:cNvPr>
          <p:cNvSpPr txBox="1"/>
          <p:nvPr/>
        </p:nvSpPr>
        <p:spPr>
          <a:xfrm>
            <a:off x="532015" y="1480726"/>
            <a:ext cx="7248698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Sintoni</a:t>
            </a:r>
            <a:r>
              <a:rPr lang="en-US" dirty="0"/>
              <a:t>, M., </a:t>
            </a:r>
            <a:r>
              <a:rPr lang="en-US" dirty="0" err="1"/>
              <a:t>Bonfà</a:t>
            </a:r>
            <a:r>
              <a:rPr lang="en-US" dirty="0"/>
              <a:t>, E., &amp; Davoli, F. (2014). An Efficient Data Structure for Dynamic Priority Queue Management. 2014 IEEE 10th International Conference on Network and Service Management (CNSM).</a:t>
            </a:r>
          </a:p>
          <a:p>
            <a:pPr>
              <a:lnSpc>
                <a:spcPct val="150000"/>
              </a:lnSpc>
            </a:pPr>
            <a:r>
              <a:rPr lang="en-US" dirty="0"/>
              <a:t>Birler, T., Mühlbauer, P., &amp; Kaden, M. (2023). Simple, Efficient, and Robust Hash Tables for Join Processing. </a:t>
            </a:r>
            <a:r>
              <a:rPr lang="en-US" i="1" dirty="0" err="1"/>
              <a:t>Technische</a:t>
            </a:r>
            <a:r>
              <a:rPr lang="en-US" i="1" dirty="0"/>
              <a:t> Universität München</a:t>
            </a:r>
            <a:r>
              <a:rPr lang="en-US" dirty="0"/>
              <a:t>. Retrieved from </a:t>
            </a:r>
            <a:r>
              <a:rPr lang="en-US" u="sng" dirty="0">
                <a:hlinkClick r:id="rId3"/>
              </a:rPr>
              <a:t>https://db.in.tum.de/~birler/papers/hashtable.pdf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Cai, X. (2022). Concurrent Extensible Hash Table (Project Report). </a:t>
            </a:r>
            <a:r>
              <a:rPr lang="en-US" i="1" dirty="0"/>
              <a:t>GitHub Pages</a:t>
            </a:r>
            <a:r>
              <a:rPr lang="en-US" dirty="0"/>
              <a:t>. Retrieved from </a:t>
            </a:r>
            <a:r>
              <a:rPr lang="en-US" u="sng" dirty="0">
                <a:hlinkClick r:id="rId4"/>
              </a:rPr>
              <a:t>https://xinzhu-cai.github.io/418project.github.io/Report.pdf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63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EA301EDA-EF9F-E66B-8286-DB2F00AB4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668F4798-8920-1870-0837-CB06EB0B9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410" y="525837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References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D0690510-A26C-6894-46FA-6E48C8D1DE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71038-41A7-31C2-D20C-748FDBB93ACF}"/>
              </a:ext>
            </a:extLst>
          </p:cNvPr>
          <p:cNvSpPr txBox="1"/>
          <p:nvPr/>
        </p:nvSpPr>
        <p:spPr>
          <a:xfrm>
            <a:off x="532015" y="1480726"/>
            <a:ext cx="7248698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Li, Y., &amp; Li, R. (2024). Performance Evaluation of Separate Chaining for Concurrent Hash Maps. </a:t>
            </a:r>
            <a:r>
              <a:rPr lang="en-US" i="1" dirty="0"/>
              <a:t>MDPI</a:t>
            </a:r>
            <a:r>
              <a:rPr lang="en-US" dirty="0"/>
              <a:t>, </a:t>
            </a:r>
            <a:r>
              <a:rPr lang="en-US" i="1" dirty="0"/>
              <a:t>13</a:t>
            </a:r>
            <a:r>
              <a:rPr lang="en-US" dirty="0"/>
              <a:t>(17), 2820. </a:t>
            </a:r>
            <a:r>
              <a:rPr lang="en-US" u="sng" dirty="0">
                <a:hlinkClick r:id="rId3"/>
              </a:rPr>
              <a:t>https://www.mdpi.com/2227-7390/13/17/2820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Srivastava, A., &amp; Gupta, P. (2025). The Bathroom Model: A Realistic Approach to Hash Table Algorithm Optimization. </a:t>
            </a:r>
            <a:r>
              <a:rPr lang="en-US" i="1" dirty="0" err="1"/>
              <a:t>arXiv</a:t>
            </a:r>
            <a:r>
              <a:rPr lang="en-US" dirty="0"/>
              <a:t>. Retrieved from </a:t>
            </a:r>
            <a:r>
              <a:rPr lang="en-US" u="sng" dirty="0">
                <a:hlinkClick r:id="rId4"/>
              </a:rPr>
              <a:t>https://arxiv.org/html/2502.10977v1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3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4D7907F8-3A6E-7294-54D7-E2F919206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E117C982-F3AE-B9D2-4D05-A76C7266F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Project Overview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DBA0F063-501F-4D32-9DEB-94E111FF4C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FC233-4383-61E9-9211-141DB8B8312C}"/>
              </a:ext>
            </a:extLst>
          </p:cNvPr>
          <p:cNvSpPr txBox="1"/>
          <p:nvPr/>
        </p:nvSpPr>
        <p:spPr>
          <a:xfrm>
            <a:off x="737850" y="1565674"/>
            <a:ext cx="6126112" cy="247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Modern workloads need intelligent prioritization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Manual scheduling is inefficient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Goal: automate prioritization using data structures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Python-based CLI implementation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Applies theoretical CS concepts practically</a:t>
            </a:r>
          </a:p>
        </p:txBody>
      </p:sp>
    </p:spTree>
    <p:extLst>
      <p:ext uri="{BB962C8B-B14F-4D97-AF65-F5344CB8AC3E}">
        <p14:creationId xmlns:p14="http://schemas.microsoft.com/office/powerpoint/2010/main" val="13454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311BD136-2B12-48E5-7DA2-E6E161CBC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6DF2D577-A3D7-FA5D-8644-A25AA4D23D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Goals and Core Data Structures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761F85C4-29C4-0E23-E636-8456E6CEBD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31333-7143-3C39-B090-3A6962F65465}"/>
              </a:ext>
            </a:extLst>
          </p:cNvPr>
          <p:cNvSpPr txBox="1"/>
          <p:nvPr/>
        </p:nvSpPr>
        <p:spPr>
          <a:xfrm>
            <a:off x="737850" y="1565674"/>
            <a:ext cx="6126112" cy="247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Min-Heap for priority-based ordering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Hash Table for O(1) metadata lookup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Hybrid integration for speed &amp; accuracy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 for managing tasks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Evaluate time-space trade-offs</a:t>
            </a:r>
          </a:p>
        </p:txBody>
      </p:sp>
    </p:spTree>
    <p:extLst>
      <p:ext uri="{BB962C8B-B14F-4D97-AF65-F5344CB8AC3E}">
        <p14:creationId xmlns:p14="http://schemas.microsoft.com/office/powerpoint/2010/main" val="126684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F58E8913-390E-CECE-6D70-34F10AA12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855A4A52-2DC3-8670-9BF8-14EEFA9D6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Design Rationale &amp; Logic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1301A94F-E19D-D02D-F4B6-661CD96F3D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AEF9C-8E1D-5EB3-080A-419673C66BD9}"/>
              </a:ext>
            </a:extLst>
          </p:cNvPr>
          <p:cNvSpPr txBox="1"/>
          <p:nvPr/>
        </p:nvSpPr>
        <p:spPr>
          <a:xfrm>
            <a:off x="737850" y="1565674"/>
            <a:ext cx="6126112" cy="247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Heap → O(log n) operations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Hash Table → O(1) retrieval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Multi-attribute key: (deadline, urgency, task ID)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Ensures deterministic task ordering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Space–time trade-off justified</a:t>
            </a:r>
          </a:p>
        </p:txBody>
      </p:sp>
    </p:spTree>
    <p:extLst>
      <p:ext uri="{BB962C8B-B14F-4D97-AF65-F5344CB8AC3E}">
        <p14:creationId xmlns:p14="http://schemas.microsoft.com/office/powerpoint/2010/main" val="197064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77481BEA-5AF3-7EB9-8ED0-EF8F0C0B9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2B3CECCD-C555-8EF0-6D64-6B3AFF5957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Implementation Overview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1114A135-0966-F822-3A3B-0406924963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8F60E-5EBF-9E32-1B3C-6B4051FCBCF8}"/>
              </a:ext>
            </a:extLst>
          </p:cNvPr>
          <p:cNvSpPr txBox="1"/>
          <p:nvPr/>
        </p:nvSpPr>
        <p:spPr>
          <a:xfrm>
            <a:off x="737850" y="1565674"/>
            <a:ext cx="6126112" cy="247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Python’s </a:t>
            </a:r>
            <a:r>
              <a:rPr lang="en-US" sz="16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heapq</a:t>
            </a: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dictionaries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Commands: </a:t>
            </a:r>
            <a:r>
              <a:rPr lang="en-US" sz="16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add_task</a:t>
            </a: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get_next_task</a:t>
            </a: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find_task</a:t>
            </a: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complete_task</a:t>
            </a:r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Lazy deletion to handle outdated entries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Multi-key sorting for accuracy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Robust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28783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4A84AFD8-13FF-03FE-402C-603832C83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55813825-283A-6EA0-D132-3C6F55682F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Challenges and Limitations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A21C77E6-7AEE-DCE1-92F6-28C80A6547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5AC1-65D1-E0F2-FE3B-B3DD0F0CE44B}"/>
              </a:ext>
            </a:extLst>
          </p:cNvPr>
          <p:cNvSpPr txBox="1"/>
          <p:nvPr/>
        </p:nvSpPr>
        <p:spPr>
          <a:xfrm>
            <a:off x="737850" y="1565674"/>
            <a:ext cx="6126112" cy="247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 updates require reinsertions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Heap fragmentation due to deletions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Sync issues between heap &amp; hash 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duplication overhead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Balancing complexity vs. efficiency</a:t>
            </a:r>
          </a:p>
        </p:txBody>
      </p:sp>
    </p:spTree>
    <p:extLst>
      <p:ext uri="{BB962C8B-B14F-4D97-AF65-F5344CB8AC3E}">
        <p14:creationId xmlns:p14="http://schemas.microsoft.com/office/powerpoint/2010/main" val="329239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3A2AD808-68FA-F529-CB39-2E56FF5C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8CE6E974-32C8-E7BC-1176-19D6A9768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Optimization and Enhancements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C31A561F-41B5-FDAB-0E4B-69B4C064B0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0632C-3D80-138E-1BFC-57A4300F3411}"/>
              </a:ext>
            </a:extLst>
          </p:cNvPr>
          <p:cNvSpPr txBox="1"/>
          <p:nvPr/>
        </p:nvSpPr>
        <p:spPr>
          <a:xfrm>
            <a:off x="737850" y="1565674"/>
            <a:ext cx="6126112" cy="247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Replaced string dates with timestamps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Added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is_deleted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flag for lazy removal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validation and duplicate check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Update feature for urgency/deadline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 improved by ~60%</a:t>
            </a:r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0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35F7D8FB-EACB-E6D8-E7FB-00F5754AB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0A6F02FC-F766-B075-E064-6044ED8DE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Performance Analysis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B2A09B30-AD95-2E38-B0E4-79E64250E8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2196B-80FA-A668-595C-7056FE68D56E}"/>
              </a:ext>
            </a:extLst>
          </p:cNvPr>
          <p:cNvSpPr txBox="1"/>
          <p:nvPr/>
        </p:nvSpPr>
        <p:spPr>
          <a:xfrm>
            <a:off x="737850" y="1565674"/>
            <a:ext cx="6126112" cy="247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100 tasks → 0.0009 s, ~0.1 MB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1,000 tasks → 0.0083 s, ~1.13 MB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10,000 tasks → 0.080 s, ~11 MB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Runtime grows log(n), memory linear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Stable and predictable scaling</a:t>
            </a:r>
          </a:p>
        </p:txBody>
      </p:sp>
    </p:spTree>
    <p:extLst>
      <p:ext uri="{BB962C8B-B14F-4D97-AF65-F5344CB8AC3E}">
        <p14:creationId xmlns:p14="http://schemas.microsoft.com/office/powerpoint/2010/main" val="79006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C030149E-FE89-6F4C-F7B7-0151342B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7D37B298-62CA-DB37-862B-C95DE84F2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Scaling and Validation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1A423F0C-BB65-5297-B6E4-35A25E110C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766ED-5173-595F-9071-00C46E204336}"/>
              </a:ext>
            </a:extLst>
          </p:cNvPr>
          <p:cNvSpPr txBox="1"/>
          <p:nvPr/>
        </p:nvSpPr>
        <p:spPr>
          <a:xfrm>
            <a:off x="737850" y="1565674"/>
            <a:ext cx="6126112" cy="247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Stress tests up to 10,000 tasks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Edge cases handled gracefully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Verified O(log n) performance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Stable heap behavior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crashes or leaks</a:t>
            </a:r>
            <a:endParaRPr lang="en-US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44499"/>
      </p:ext>
    </p:extLst>
  </p:cSld>
  <p:clrMapOvr>
    <a:masterClrMapping/>
  </p:clrMapOvr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1800</Words>
  <Application>Microsoft Macintosh PowerPoint</Application>
  <PresentationFormat>On-screen Show (16:9)</PresentationFormat>
  <Paragraphs>168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Lato Light</vt:lpstr>
      <vt:lpstr>Calibri</vt:lpstr>
      <vt:lpstr>Lato</vt:lpstr>
      <vt:lpstr>Lato Black</vt:lpstr>
      <vt:lpstr>Arial</vt:lpstr>
      <vt:lpstr>Silvia template</vt:lpstr>
      <vt:lpstr>PowerPoint Presentation</vt:lpstr>
      <vt:lpstr>Project Overview</vt:lpstr>
      <vt:lpstr>Goals and Core Data Structures</vt:lpstr>
      <vt:lpstr>Design Rationale &amp; Logic</vt:lpstr>
      <vt:lpstr>Implementation Overview</vt:lpstr>
      <vt:lpstr>Challenges and Limitations</vt:lpstr>
      <vt:lpstr>Optimization and Enhancements</vt:lpstr>
      <vt:lpstr>Performance Analysis</vt:lpstr>
      <vt:lpstr>Scaling and Validation</vt:lpstr>
      <vt:lpstr>Results and Discussion</vt:lpstr>
      <vt:lpstr>Future Prospects &amp; Research Directions</vt:lpstr>
      <vt:lpstr>Conclusion &amp; 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Sachin Karki</cp:lastModifiedBy>
  <cp:revision>7</cp:revision>
  <dcterms:modified xsi:type="dcterms:W3CDTF">2025-10-26T17:50:17Z</dcterms:modified>
</cp:coreProperties>
</file>