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7" d="100"/>
          <a:sy n="77" d="100"/>
        </p:scale>
        <p:origin x="1618" y="8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325C2C-5CC2-4CD1-A0E9-E4282E1DA571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AB4371E-1833-467B-8295-5330D6D924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3915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"Hello everyone, my name is Bereket Gebremariam, and today I’ll be sharing my project titled </a:t>
            </a:r>
            <a:r>
              <a:rPr lang="en-US" i="1" dirty="0"/>
              <a:t>Data Mining for Strategic Business Insights</a:t>
            </a:r>
            <a:r>
              <a:rPr lang="en-US" dirty="0"/>
              <a:t>.</a:t>
            </a:r>
            <a:br>
              <a:rPr lang="en-US" dirty="0"/>
            </a:br>
            <a:r>
              <a:rPr lang="en-US" dirty="0"/>
              <a:t>In this presentation, I’ll walk you through my approach, the key decisions I made, the challenges I faced, the insights I gained, and potential future improvements. This project was part of my MSCS634 course at the University of the Cumberlands."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371E-1833-467B-8295-5330D6D924E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08998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"The main goal of this project was to uncover strategic insights from a customer behavior dataset using data mining techniques.</a:t>
            </a:r>
            <a:br>
              <a:rPr lang="en-US" dirty="0"/>
            </a:br>
            <a:r>
              <a:rPr lang="en-US" dirty="0"/>
              <a:t>The dataset contained 350 customer records with 11 features, including demographic, behavioral, and transactional variables.</a:t>
            </a:r>
            <a:br>
              <a:rPr lang="en-US" dirty="0"/>
            </a:br>
            <a:r>
              <a:rPr lang="en-US" dirty="0"/>
              <a:t>I followed a structured process involving three main phases:</a:t>
            </a:r>
          </a:p>
          <a:p>
            <a:r>
              <a:rPr lang="en-US" dirty="0"/>
              <a:t>Data preparation</a:t>
            </a:r>
          </a:p>
          <a:p>
            <a:r>
              <a:rPr lang="en-US" dirty="0"/>
              <a:t>Predictive modeling</a:t>
            </a:r>
          </a:p>
          <a:p>
            <a:r>
              <a:rPr lang="en-US" dirty="0"/>
              <a:t>Pattern discovery.</a:t>
            </a:r>
            <a:br>
              <a:rPr lang="en-US" dirty="0"/>
            </a:br>
            <a:r>
              <a:rPr lang="en-US" dirty="0"/>
              <a:t>This structure helped me move logically from raw data to actionable recommendations."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371E-1833-467B-8295-5330D6D924E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8217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"Before running any models, I focused on preparing the dataset.</a:t>
            </a:r>
            <a:br>
              <a:rPr lang="en-US" dirty="0"/>
            </a:br>
            <a:r>
              <a:rPr lang="en-US" dirty="0"/>
              <a:t>First, I standardized column names to prevent coding errors.</a:t>
            </a:r>
            <a:br>
              <a:rPr lang="en-US" dirty="0"/>
            </a:br>
            <a:r>
              <a:rPr lang="en-US" dirty="0"/>
              <a:t>Next, I handled missing values—replacing missing membership types with the most common value, and removing rows with missing customer IDs.</a:t>
            </a:r>
            <a:br>
              <a:rPr lang="en-US" dirty="0"/>
            </a:br>
            <a:r>
              <a:rPr lang="en-US" dirty="0"/>
              <a:t>I also engineered a new feature, 'Shopping Frequency,' from the days since last purchase. This gave a more intuitive measure of customer engagement.</a:t>
            </a:r>
            <a:br>
              <a:rPr lang="en-US" dirty="0"/>
            </a:br>
            <a:r>
              <a:rPr lang="en-US" dirty="0"/>
              <a:t>These steps ensured that the data was clean, consistent, and ready for analysis."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371E-1833-467B-8295-5330D6D924E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00672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"I applied both regression and classification methods to predict and categorize customer spending behavior.</a:t>
            </a:r>
            <a:br>
              <a:rPr lang="en-US" dirty="0"/>
            </a:br>
            <a:r>
              <a:rPr lang="en-US" dirty="0"/>
              <a:t>For regression, I compared Multiple Linear Regression with Ridge Regression. Ridge performed slightly better, with an R² of about 0.78.</a:t>
            </a:r>
            <a:br>
              <a:rPr lang="en-US" dirty="0"/>
            </a:br>
            <a:r>
              <a:rPr lang="en-US" dirty="0"/>
              <a:t>For classification, I tested Decision Tree and k-Nearest Neighbors models. After hyperparameter tuning with </a:t>
            </a:r>
            <a:r>
              <a:rPr lang="en-US" dirty="0" err="1"/>
              <a:t>GridSearchCV</a:t>
            </a:r>
            <a:r>
              <a:rPr lang="en-US" dirty="0"/>
              <a:t>, the Decision Tree achieved high accuracy and an excellent F1-score.</a:t>
            </a:r>
            <a:br>
              <a:rPr lang="en-US" dirty="0"/>
            </a:br>
            <a:r>
              <a:rPr lang="en-US" dirty="0"/>
              <a:t>From these models, I learned that the number of items purchased, whether a discount was applied, and shopping frequency were the strongest predictors of spending."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371E-1833-467B-8295-5330D6D924E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8209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"Beyond predictions, I wanted to identify underlying patterns.</a:t>
            </a:r>
            <a:br>
              <a:rPr lang="en-US" dirty="0"/>
            </a:br>
            <a:r>
              <a:rPr lang="en-US" dirty="0"/>
              <a:t>I used K-Means clustering, which revealed three distinct customer groups:</a:t>
            </a:r>
          </a:p>
          <a:p>
            <a:r>
              <a:rPr lang="en-US" dirty="0"/>
              <a:t>High-Value Customers – frequent and high spenders, often premium members.</a:t>
            </a:r>
          </a:p>
          <a:p>
            <a:r>
              <a:rPr lang="en-US" dirty="0"/>
              <a:t>Core Customers – moderate spenders and purchasers.</a:t>
            </a:r>
          </a:p>
          <a:p>
            <a:r>
              <a:rPr lang="en-US" dirty="0"/>
              <a:t>Low-Engagement Customers – low spending, infrequent visits.</a:t>
            </a:r>
            <a:br>
              <a:rPr lang="en-US" dirty="0"/>
            </a:br>
            <a:r>
              <a:rPr lang="en-US" dirty="0"/>
              <a:t>Additionally, I applied Association Rule Mining with the </a:t>
            </a:r>
            <a:r>
              <a:rPr lang="en-US" dirty="0" err="1"/>
              <a:t>Apriori</a:t>
            </a:r>
            <a:r>
              <a:rPr lang="en-US" dirty="0"/>
              <a:t> algorithm. One key rule showed that customers from New York were more likely to have premium memberships—valuable for targeted marketing."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371E-1833-467B-8295-5330D6D924E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2831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"Based on the analysis, I developed four main recommendations:</a:t>
            </a:r>
          </a:p>
          <a:p>
            <a:r>
              <a:rPr lang="en-US" dirty="0"/>
              <a:t>Use classification models to identify likely high spenders and target them with exclusive promotions.</a:t>
            </a:r>
          </a:p>
          <a:p>
            <a:r>
              <a:rPr lang="en-US" dirty="0"/>
              <a:t>Design retention strategies for each customer cluster—for example, loyalty rewards for high-value customers, and welcome incentives for low-engagement ones.</a:t>
            </a:r>
          </a:p>
          <a:p>
            <a:r>
              <a:rPr lang="en-US" dirty="0"/>
              <a:t>Apply tiered discounting strategies, offering higher-value deals to top customers.</a:t>
            </a:r>
          </a:p>
          <a:p>
            <a:r>
              <a:rPr lang="en-US" dirty="0"/>
              <a:t>Use location-based insights to run geo-targeted campaigns, such as promoting premium upgrades in cities like New York."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371E-1833-467B-8295-5330D6D924EF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51595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"I took ethical considerations seriously throughout the project.</a:t>
            </a:r>
            <a:br>
              <a:rPr lang="en-US" dirty="0"/>
            </a:br>
            <a:r>
              <a:rPr lang="en-US" dirty="0"/>
              <a:t>No personally identifiable information beyond a simple customer ID was used.</a:t>
            </a:r>
            <a:br>
              <a:rPr lang="en-US" dirty="0"/>
            </a:br>
            <a:r>
              <a:rPr lang="en-US" dirty="0"/>
              <a:t>I reviewed the data for potential bias, especially regarding demographics like gender and age, ensuring segmentation was based on behavior rather than protected attributes.</a:t>
            </a:r>
            <a:br>
              <a:rPr lang="en-US" dirty="0"/>
            </a:br>
            <a:r>
              <a:rPr lang="en-US" dirty="0"/>
              <a:t>Finally, I documented my workflow and used interpretable models, such as Decision Trees, to make results transparent and easier to explain."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371E-1833-467B-8295-5330D6D924EF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463334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"This project demonstrated that data mining can provide meaningful, actionable business insights when applied systematically.</a:t>
            </a:r>
            <a:br>
              <a:rPr lang="en-US" dirty="0"/>
            </a:br>
            <a:r>
              <a:rPr lang="en-US" dirty="0"/>
              <a:t>The models and clustering results directly support targeted marketing, retention programs, and regional campaigns.</a:t>
            </a:r>
            <a:br>
              <a:rPr lang="en-US" dirty="0"/>
            </a:br>
            <a:r>
              <a:rPr lang="en-US" dirty="0"/>
              <a:t>For future work, I plan to expand the dataset with additional behavioral features, explore more advanced algorithms, and conduct deeper hyperparameter tuning to improve model performance."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AB4371E-1833-467B-8295-5330D6D924EF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2472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42567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42756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70785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84361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133832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59924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238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109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869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61445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55353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977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t>Data Mining for Strategic Business Insights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Bereket Gebremariam | University of the Cumberlands | MSCS634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Purpose: Uncover strategic business insights</a:t>
            </a:r>
          </a:p>
          <a:p>
            <a:pPr>
              <a:defRPr sz="1400"/>
            </a:pPr>
            <a:r>
              <a:t>Dataset: 350 customer records, 11 features</a:t>
            </a:r>
          </a:p>
          <a:p>
            <a:pPr>
              <a:defRPr sz="1400"/>
            </a:pPr>
            <a:r>
              <a:t>Methods: Data preparation, predictive modeling, pattern discovery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&amp;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Cleaned column names for coding consistency</a:t>
            </a:r>
          </a:p>
          <a:p>
            <a:pPr>
              <a:defRPr sz="1400"/>
            </a:pPr>
            <a:r>
              <a:t>Handled missing values (mode imputation, row removal)</a:t>
            </a:r>
          </a:p>
          <a:p>
            <a:pPr>
              <a:defRPr sz="1400"/>
            </a:pPr>
            <a:r>
              <a:t>Engineered 'Shopping_Frequency' feature from last purchase days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Predictive Modeling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Regression: Ridge Regression (R² ≈ 0.78) outperformed Multiple Linear Regression</a:t>
            </a:r>
          </a:p>
          <a:p>
            <a:pPr>
              <a:defRPr sz="1400"/>
            </a:pPr>
            <a:r>
              <a:t>Classification: Tuned Decision Tree achieved high accuracy and F1-score</a:t>
            </a:r>
          </a:p>
          <a:p>
            <a:pPr>
              <a:defRPr sz="1400"/>
            </a:pPr>
            <a:r>
              <a:t>Key factors: Items_Purchased, Discount_Applied, Shopping_Frequency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Pattern Discovery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K-Means Clustering: High-Value, Core, and Low-Engagement customers</a:t>
            </a:r>
          </a:p>
          <a:p>
            <a:pPr>
              <a:defRPr sz="1400"/>
            </a:pPr>
            <a:r>
              <a:t>Association Rule: {City=New York} → {Membership_Type=Premium}</a:t>
            </a:r>
          </a:p>
          <a:p>
            <a:pPr>
              <a:defRPr sz="1400"/>
            </a:pPr>
            <a:r>
              <a:t>Scatter plots confirmed clear separation between clusters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Targeted marketing for high spenders</a:t>
            </a:r>
          </a:p>
          <a:p>
            <a:pPr>
              <a:defRPr sz="1400"/>
            </a:pPr>
            <a:r>
              <a:t>Retention strategies customized per customer cluster</a:t>
            </a:r>
          </a:p>
          <a:p>
            <a:pPr>
              <a:defRPr sz="1400"/>
            </a:pPr>
            <a:r>
              <a:t>Tiered discounts based on value and engagement</a:t>
            </a:r>
          </a:p>
          <a:p>
            <a:pPr>
              <a:defRPr sz="1400"/>
            </a:pPr>
            <a:r>
              <a:t>Regional promotions informed by association rules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Ethical Considerations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Maintained data privacy; used only aggregated behavioral data</a:t>
            </a:r>
          </a:p>
          <a:p>
            <a:pPr>
              <a:defRPr sz="1400"/>
            </a:pPr>
            <a:r>
              <a:t>Reviewed for fairness and avoided demographic bias</a:t>
            </a:r>
          </a:p>
          <a:p>
            <a:pPr>
              <a:defRPr sz="1400"/>
            </a:pPr>
            <a:r>
              <a:t>Used interpretable models to ensure transparency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Takeaways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Data mining guided actionable marketing and retention strategies</a:t>
            </a:r>
          </a:p>
          <a:p>
            <a:pPr>
              <a:defRPr sz="1400"/>
            </a:pPr>
            <a:r>
              <a:t>Future: Expand dataset and features, deeper hyperparameter tuning</a:t>
            </a:r>
          </a:p>
          <a:p>
            <a:pPr>
              <a:defRPr sz="1400"/>
            </a:pPr>
            <a:r>
              <a:t>Test additional advanced algorithms for improved performance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1400"/>
            </a:pPr>
            <a:r>
              <a:t>I look forward to your feedback and questions.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9</TotalTime>
  <Words>901</Words>
  <Application>Microsoft Office PowerPoint</Application>
  <PresentationFormat>On-screen Show (4:3)</PresentationFormat>
  <Paragraphs>59</Paragraphs>
  <Slides>9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Aptos</vt:lpstr>
      <vt:lpstr>Arial</vt:lpstr>
      <vt:lpstr>Gill Sans MT</vt:lpstr>
      <vt:lpstr>Gallery</vt:lpstr>
      <vt:lpstr>Data Mining for Strategic Business Insights</vt:lpstr>
      <vt:lpstr>Project Overview</vt:lpstr>
      <vt:lpstr>Dataset &amp; Preprocessing</vt:lpstr>
      <vt:lpstr>Predictive Modeling</vt:lpstr>
      <vt:lpstr>Pattern Discovery</vt:lpstr>
      <vt:lpstr>Recommendations</vt:lpstr>
      <vt:lpstr>Ethical Considerations</vt:lpstr>
      <vt:lpstr>Key Takeaways &amp; Future Work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Bereket Sintayehu Gebremariam</cp:lastModifiedBy>
  <cp:revision>3</cp:revision>
  <dcterms:created xsi:type="dcterms:W3CDTF">2013-01-27T09:14:16Z</dcterms:created>
  <dcterms:modified xsi:type="dcterms:W3CDTF">2025-08-10T16:14:28Z</dcterms:modified>
  <cp:category/>
</cp:coreProperties>
</file>