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64" r:id="rId2"/>
    <p:sldId id="256" r:id="rId3"/>
    <p:sldId id="271" r:id="rId4"/>
    <p:sldId id="272" r:id="rId5"/>
    <p:sldId id="259" r:id="rId6"/>
    <p:sldId id="265" r:id="rId7"/>
    <p:sldId id="269" r:id="rId8"/>
    <p:sldId id="270" r:id="rId9"/>
    <p:sldId id="262"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EB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93" autoAdjust="0"/>
    <p:restoredTop sz="94660"/>
  </p:normalViewPr>
  <p:slideViewPr>
    <p:cSldViewPr>
      <p:cViewPr varScale="1">
        <p:scale>
          <a:sx n="95" d="100"/>
          <a:sy n="95" d="100"/>
        </p:scale>
        <p:origin x="1185" y="39"/>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53290F-6F97-49C5-AF04-4199C01B3755}" type="datetimeFigureOut">
              <a:rPr lang="en-US" smtClean="0"/>
              <a:pPr/>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BA92A-C39F-4869-BE3F-BDC7BF89EAFF}" type="slidenum">
              <a:rPr lang="en-US" smtClean="0"/>
              <a:pPr/>
              <a:t>‹#›</a:t>
            </a:fld>
            <a:endParaRPr lang="en-US"/>
          </a:p>
        </p:txBody>
      </p:sp>
    </p:spTree>
    <p:extLst>
      <p:ext uri="{BB962C8B-B14F-4D97-AF65-F5344CB8AC3E}">
        <p14:creationId xmlns:p14="http://schemas.microsoft.com/office/powerpoint/2010/main" val="2039908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8A53290F-6F97-49C5-AF04-4199C01B3755}" type="datetimeFigureOut">
              <a:rPr lang="en-US" smtClean="0"/>
              <a:pPr/>
              <a:t>6/9/2017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6BA92A-C39F-4869-BE3F-BDC7BF89EAFF}" type="slidenum">
              <a:rPr lang="en-US" smtClean="0"/>
              <a:pPr/>
              <a:t>‹#›</a:t>
            </a:fld>
            <a:endParaRPr lang="en-US"/>
          </a:p>
        </p:txBody>
      </p:sp>
    </p:spTree>
    <p:extLst>
      <p:ext uri="{BB962C8B-B14F-4D97-AF65-F5344CB8AC3E}">
        <p14:creationId xmlns:p14="http://schemas.microsoft.com/office/powerpoint/2010/main" val="3331448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53290F-6F97-49C5-AF04-4199C01B3755}" type="datetimeFigureOut">
              <a:rPr lang="en-US" smtClean="0"/>
              <a:pPr/>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BA92A-C39F-4869-BE3F-BDC7BF89EAFF}" type="slidenum">
              <a:rPr lang="en-US" smtClean="0"/>
              <a:pPr/>
              <a:t>‹#›</a:t>
            </a:fld>
            <a:endParaRPr lang="en-US"/>
          </a:p>
        </p:txBody>
      </p:sp>
    </p:spTree>
    <p:extLst>
      <p:ext uri="{BB962C8B-B14F-4D97-AF65-F5344CB8AC3E}">
        <p14:creationId xmlns:p14="http://schemas.microsoft.com/office/powerpoint/2010/main" val="2785598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53290F-6F97-49C5-AF04-4199C01B3755}" type="datetimeFigureOut">
              <a:rPr lang="en-US" smtClean="0"/>
              <a:pPr/>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BA92A-C39F-4869-BE3F-BDC7BF89EAFF}" type="slidenum">
              <a:rPr lang="en-US" smtClean="0"/>
              <a:pPr/>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72827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53290F-6F97-49C5-AF04-4199C01B3755}" type="datetimeFigureOut">
              <a:rPr lang="en-US" smtClean="0"/>
              <a:pPr/>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BA92A-C39F-4869-BE3F-BDC7BF89EAFF}" type="slidenum">
              <a:rPr lang="en-US" smtClean="0"/>
              <a:pPr/>
              <a:t>‹#›</a:t>
            </a:fld>
            <a:endParaRPr lang="en-US"/>
          </a:p>
        </p:txBody>
      </p:sp>
    </p:spTree>
    <p:extLst>
      <p:ext uri="{BB962C8B-B14F-4D97-AF65-F5344CB8AC3E}">
        <p14:creationId xmlns:p14="http://schemas.microsoft.com/office/powerpoint/2010/main" val="3614921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53290F-6F97-49C5-AF04-4199C01B3755}" type="datetimeFigureOut">
              <a:rPr lang="en-US" smtClean="0"/>
              <a:pPr/>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BA92A-C39F-4869-BE3F-BDC7BF89EAFF}" type="slidenum">
              <a:rPr lang="en-US" smtClean="0"/>
              <a:pPr/>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73281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53290F-6F97-49C5-AF04-4199C01B3755}" type="datetimeFigureOut">
              <a:rPr lang="en-US" smtClean="0"/>
              <a:pPr/>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BA92A-C39F-4869-BE3F-BDC7BF89EAFF}" type="slidenum">
              <a:rPr lang="en-US" smtClean="0"/>
              <a:pPr/>
              <a:t>‹#›</a:t>
            </a:fld>
            <a:endParaRPr lang="en-US"/>
          </a:p>
        </p:txBody>
      </p:sp>
    </p:spTree>
    <p:extLst>
      <p:ext uri="{BB962C8B-B14F-4D97-AF65-F5344CB8AC3E}">
        <p14:creationId xmlns:p14="http://schemas.microsoft.com/office/powerpoint/2010/main" val="534618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53290F-6F97-49C5-AF04-4199C01B3755}" type="datetimeFigureOut">
              <a:rPr lang="en-US" smtClean="0"/>
              <a:pPr/>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BA92A-C39F-4869-BE3F-BDC7BF89EAFF}" type="slidenum">
              <a:rPr lang="en-US" smtClean="0"/>
              <a:pPr/>
              <a:t>‹#›</a:t>
            </a:fld>
            <a:endParaRPr lang="en-US"/>
          </a:p>
        </p:txBody>
      </p:sp>
      <p:pic>
        <p:nvPicPr>
          <p:cNvPr id="7" name="Picture 4" descr="image00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36121" y="6400800"/>
            <a:ext cx="1243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008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53290F-6F97-49C5-AF04-4199C01B3755}" type="datetimeFigureOut">
              <a:rPr lang="en-US" smtClean="0"/>
              <a:pPr/>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BA92A-C39F-4869-BE3F-BDC7BF89EAFF}" type="slidenum">
              <a:rPr lang="en-US" smtClean="0"/>
              <a:pPr/>
              <a:t>‹#›</a:t>
            </a:fld>
            <a:endParaRPr lang="en-US"/>
          </a:p>
        </p:txBody>
      </p:sp>
      <p:pic>
        <p:nvPicPr>
          <p:cNvPr id="7" name="Picture 4" descr="image00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36121" y="6400800"/>
            <a:ext cx="1243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2713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53290F-6F97-49C5-AF04-4199C01B3755}" type="datetimeFigureOut">
              <a:rPr lang="en-US" smtClean="0"/>
              <a:pPr/>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BA92A-C39F-4869-BE3F-BDC7BF89EAFF}" type="slidenum">
              <a:rPr lang="en-US" smtClean="0"/>
              <a:pPr/>
              <a:t>‹#›</a:t>
            </a:fld>
            <a:endParaRPr lang="en-US"/>
          </a:p>
        </p:txBody>
      </p:sp>
      <p:pic>
        <p:nvPicPr>
          <p:cNvPr id="7" name="Picture 4" descr="image00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36121" y="6400800"/>
            <a:ext cx="1243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4787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53290F-6F97-49C5-AF04-4199C01B3755}" type="datetimeFigureOut">
              <a:rPr lang="en-US" smtClean="0"/>
              <a:pPr/>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BA92A-C39F-4869-BE3F-BDC7BF89EAFF}" type="slidenum">
              <a:rPr lang="en-US" smtClean="0"/>
              <a:pPr/>
              <a:t>‹#›</a:t>
            </a:fld>
            <a:endParaRPr lang="en-US"/>
          </a:p>
        </p:txBody>
      </p:sp>
      <p:pic>
        <p:nvPicPr>
          <p:cNvPr id="7" name="Picture 4" descr="image00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36121" y="6400800"/>
            <a:ext cx="1243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1861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53290F-6F97-49C5-AF04-4199C01B3755}" type="datetimeFigureOut">
              <a:rPr lang="en-US" smtClean="0"/>
              <a:pPr/>
              <a:t>6/9/2017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BA92A-C39F-4869-BE3F-BDC7BF89EAFF}" type="slidenum">
              <a:rPr lang="en-US" smtClean="0"/>
              <a:pPr/>
              <a:t>‹#›</a:t>
            </a:fld>
            <a:endParaRPr lang="en-US"/>
          </a:p>
        </p:txBody>
      </p:sp>
      <p:pic>
        <p:nvPicPr>
          <p:cNvPr id="8" name="Picture 4" descr="image00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36121" y="6400800"/>
            <a:ext cx="1243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0601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53290F-6F97-49C5-AF04-4199C01B3755}" type="datetimeFigureOut">
              <a:rPr lang="en-US" smtClean="0"/>
              <a:pPr/>
              <a:t>6/9/2017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6BA92A-C39F-4869-BE3F-BDC7BF89EAFF}" type="slidenum">
              <a:rPr lang="en-US" smtClean="0"/>
              <a:pPr/>
              <a:t>‹#›</a:t>
            </a:fld>
            <a:endParaRPr lang="en-US"/>
          </a:p>
        </p:txBody>
      </p:sp>
      <p:pic>
        <p:nvPicPr>
          <p:cNvPr id="10" name="Picture 4" descr="image00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36121" y="6400800"/>
            <a:ext cx="1243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1360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53290F-6F97-49C5-AF04-4199C01B3755}" type="datetimeFigureOut">
              <a:rPr lang="en-US" smtClean="0"/>
              <a:pPr/>
              <a:t>6/9/2017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6BA92A-C39F-4869-BE3F-BDC7BF89EAFF}" type="slidenum">
              <a:rPr lang="en-US" smtClean="0"/>
              <a:pPr/>
              <a:t>‹#›</a:t>
            </a:fld>
            <a:endParaRPr lang="en-US"/>
          </a:p>
        </p:txBody>
      </p:sp>
      <p:pic>
        <p:nvPicPr>
          <p:cNvPr id="6" name="Picture 4" descr="image00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36121" y="6400800"/>
            <a:ext cx="1243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0917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53290F-6F97-49C5-AF04-4199C01B3755}" type="datetimeFigureOut">
              <a:rPr lang="en-US" smtClean="0"/>
              <a:pPr/>
              <a:t>6/9/2017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6BA92A-C39F-4869-BE3F-BDC7BF89EAFF}" type="slidenum">
              <a:rPr lang="en-US" smtClean="0"/>
              <a:pPr/>
              <a:t>‹#›</a:t>
            </a:fld>
            <a:endParaRPr lang="en-US"/>
          </a:p>
        </p:txBody>
      </p:sp>
      <p:pic>
        <p:nvPicPr>
          <p:cNvPr id="5" name="Picture 4" descr="image00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36121" y="6400800"/>
            <a:ext cx="1243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5628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A53290F-6F97-49C5-AF04-4199C01B3755}" type="datetimeFigureOut">
              <a:rPr lang="en-US" smtClean="0"/>
              <a:pPr/>
              <a:t>6/9/2017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BA92A-C39F-4869-BE3F-BDC7BF89EAFF}" type="slidenum">
              <a:rPr lang="en-US" smtClean="0"/>
              <a:pPr/>
              <a:t>‹#›</a:t>
            </a:fld>
            <a:endParaRPr lang="en-US"/>
          </a:p>
        </p:txBody>
      </p:sp>
      <p:pic>
        <p:nvPicPr>
          <p:cNvPr id="8" name="Picture 4" descr="image00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36121" y="6400800"/>
            <a:ext cx="1243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5172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A53290F-6F97-49C5-AF04-4199C01B3755}" type="datetimeFigureOut">
              <a:rPr lang="en-US" smtClean="0"/>
              <a:pPr/>
              <a:t>6/9/2017</a:t>
            </a:fld>
            <a:endParaRPr lang="en-US"/>
          </a:p>
        </p:txBody>
      </p:sp>
      <p:sp>
        <p:nvSpPr>
          <p:cNvPr id="6" name="Footer Placeholder 5"/>
          <p:cNvSpPr>
            <a:spLocks noGrp="1"/>
          </p:cNvSpPr>
          <p:nvPr>
            <p:ph type="ftr" sz="quarter" idx="11"/>
          </p:nvPr>
        </p:nvSpPr>
        <p:spPr>
          <a:xfrm>
            <a:off x="533400" y="6172200"/>
            <a:ext cx="5811724" cy="365125"/>
          </a:xfrm>
        </p:spPr>
        <p:txBody>
          <a:bodyPr/>
          <a:lstStyle/>
          <a:p>
            <a:endParaRPr lang="en-US"/>
          </a:p>
        </p:txBody>
      </p:sp>
      <p:sp>
        <p:nvSpPr>
          <p:cNvPr id="7" name="Slide Number Placeholder 6"/>
          <p:cNvSpPr>
            <a:spLocks noGrp="1"/>
          </p:cNvSpPr>
          <p:nvPr>
            <p:ph type="sldNum" sz="quarter" idx="12"/>
          </p:nvPr>
        </p:nvSpPr>
        <p:spPr/>
        <p:txBody>
          <a:bodyPr/>
          <a:lstStyle/>
          <a:p>
            <a:fld id="{A86BA92A-C39F-4869-BE3F-BDC7BF89EAFF}" type="slidenum">
              <a:rPr lang="en-US" smtClean="0"/>
              <a:pPr/>
              <a:t>‹#›</a:t>
            </a:fld>
            <a:endParaRPr lang="en-US"/>
          </a:p>
        </p:txBody>
      </p:sp>
      <p:pic>
        <p:nvPicPr>
          <p:cNvPr id="8" name="Picture 4" descr="image00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36121" y="6400800"/>
            <a:ext cx="1243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6435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A53290F-6F97-49C5-AF04-4199C01B3755}" type="datetimeFigureOut">
              <a:rPr lang="en-US" smtClean="0"/>
              <a:pPr/>
              <a:t>6/9/2017</a:t>
            </a:fld>
            <a:endParaRPr 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A86BA92A-C39F-4869-BE3F-BDC7BF89EAFF}" type="slidenum">
              <a:rPr lang="en-US" smtClean="0"/>
              <a:pPr/>
              <a:t>‹#›</a:t>
            </a:fld>
            <a:endParaRPr lang="en-US"/>
          </a:p>
        </p:txBody>
      </p:sp>
    </p:spTree>
    <p:extLst>
      <p:ext uri="{BB962C8B-B14F-4D97-AF65-F5344CB8AC3E}">
        <p14:creationId xmlns:p14="http://schemas.microsoft.com/office/powerpoint/2010/main" val="731970331"/>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29436" y="1219200"/>
            <a:ext cx="8086725" cy="3352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spc="-120" baseline="0">
                <a:solidFill>
                  <a:schemeClr val="bg1"/>
                </a:solidFill>
                <a:latin typeface="Californian FB" panose="0207040306080B030204" pitchFamily="18" charset="0"/>
                <a:ea typeface="+mj-ea"/>
                <a:cs typeface="+mj-cs"/>
              </a:defRPr>
            </a:lvl1pPr>
          </a:lstStyle>
          <a:p>
            <a:r>
              <a:rPr lang="en-US" sz="4800" dirty="0">
                <a:solidFill>
                  <a:schemeClr val="tx1">
                    <a:lumMod val="85000"/>
                    <a:lumOff val="15000"/>
                  </a:schemeClr>
                </a:solidFill>
                <a:latin typeface="+mj-lt"/>
              </a:rPr>
              <a:t>Domain Mapping</a:t>
            </a:r>
          </a:p>
        </p:txBody>
      </p:sp>
      <p:sp>
        <p:nvSpPr>
          <p:cNvPr id="5" name="Title 1"/>
          <p:cNvSpPr txBox="1">
            <a:spLocks/>
          </p:cNvSpPr>
          <p:nvPr/>
        </p:nvSpPr>
        <p:spPr>
          <a:xfrm>
            <a:off x="429437" y="4191000"/>
            <a:ext cx="8086725" cy="2133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spc="-120" baseline="0">
                <a:solidFill>
                  <a:schemeClr val="bg1"/>
                </a:solidFill>
                <a:latin typeface="Californian FB" panose="0207040306080B030204" pitchFamily="18" charset="0"/>
                <a:ea typeface="+mj-ea"/>
                <a:cs typeface="+mj-cs"/>
              </a:defRPr>
            </a:lvl1pPr>
          </a:lstStyle>
          <a:p>
            <a:r>
              <a:rPr lang="en-US" sz="2800" dirty="0">
                <a:solidFill>
                  <a:schemeClr val="tx1">
                    <a:lumMod val="85000"/>
                    <a:lumOff val="15000"/>
                  </a:schemeClr>
                </a:solidFill>
                <a:latin typeface="+mn-lt"/>
              </a:rPr>
              <a:t>&lt;Company Name&gt;</a:t>
            </a:r>
          </a:p>
          <a:p>
            <a:r>
              <a:rPr lang="en-US" sz="2800" dirty="0">
                <a:solidFill>
                  <a:schemeClr val="tx1">
                    <a:lumMod val="85000"/>
                    <a:lumOff val="15000"/>
                  </a:schemeClr>
                </a:solidFill>
                <a:latin typeface="+mn-lt"/>
              </a:rPr>
              <a:t>&lt;Date&gt;</a:t>
            </a:r>
          </a:p>
        </p:txBody>
      </p:sp>
    </p:spTree>
    <p:extLst>
      <p:ext uri="{BB962C8B-B14F-4D97-AF65-F5344CB8AC3E}">
        <p14:creationId xmlns:p14="http://schemas.microsoft.com/office/powerpoint/2010/main" val="4175411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Freeform 273"/>
          <p:cNvSpPr>
            <a:spLocks/>
          </p:cNvSpPr>
          <p:nvPr/>
        </p:nvSpPr>
        <p:spPr bwMode="auto">
          <a:xfrm>
            <a:off x="9112250" y="1504950"/>
            <a:ext cx="1588" cy="168275"/>
          </a:xfrm>
          <a:custGeom>
            <a:avLst/>
            <a:gdLst>
              <a:gd name="T0" fmla="*/ 0 w 1588"/>
              <a:gd name="T1" fmla="*/ 0 h 106"/>
              <a:gd name="T2" fmla="*/ 0 w 1588"/>
              <a:gd name="T3" fmla="*/ 0 h 106"/>
              <a:gd name="T4" fmla="*/ 0 w 1588"/>
              <a:gd name="T5" fmla="*/ 2147483647 h 106"/>
              <a:gd name="T6" fmla="*/ 0 w 1588"/>
              <a:gd name="T7" fmla="*/ 2147483647 h 106"/>
              <a:gd name="T8" fmla="*/ 0 w 1588"/>
              <a:gd name="T9" fmla="*/ 0 h 106"/>
              <a:gd name="T10" fmla="*/ 0 w 1588"/>
              <a:gd name="T11" fmla="*/ 0 h 106"/>
              <a:gd name="T12" fmla="*/ 0 w 1588"/>
              <a:gd name="T13" fmla="*/ 0 h 106"/>
              <a:gd name="T14" fmla="*/ 0 w 1588"/>
              <a:gd name="T15" fmla="*/ 0 h 106"/>
              <a:gd name="T16" fmla="*/ 0 w 1588"/>
              <a:gd name="T17" fmla="*/ 2147483647 h 106"/>
              <a:gd name="T18" fmla="*/ 0 w 1588"/>
              <a:gd name="T19" fmla="*/ 2147483647 h 106"/>
              <a:gd name="T20" fmla="*/ 0 w 1588"/>
              <a:gd name="T21" fmla="*/ 0 h 106"/>
              <a:gd name="T22" fmla="*/ 0 w 1588"/>
              <a:gd name="T23" fmla="*/ 0 h 106"/>
              <a:gd name="T24" fmla="*/ 0 w 1588"/>
              <a:gd name="T25" fmla="*/ 0 h 1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88"/>
              <a:gd name="T40" fmla="*/ 0 h 106"/>
              <a:gd name="T41" fmla="*/ 1588 w 1588"/>
              <a:gd name="T42" fmla="*/ 106 h 1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88" h="106">
                <a:moveTo>
                  <a:pt x="0" y="0"/>
                </a:moveTo>
                <a:lnTo>
                  <a:pt x="0" y="0"/>
                </a:lnTo>
                <a:lnTo>
                  <a:pt x="0" y="106"/>
                </a:lnTo>
                <a:lnTo>
                  <a:pt x="0" y="0"/>
                </a:lnTo>
                <a:lnTo>
                  <a:pt x="0" y="106"/>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 name="Rectangle 14"/>
          <p:cNvSpPr txBox="1">
            <a:spLocks noChangeArrowheads="1"/>
          </p:cNvSpPr>
          <p:nvPr/>
        </p:nvSpPr>
        <p:spPr bwMode="auto">
          <a:xfrm>
            <a:off x="762000" y="152400"/>
            <a:ext cx="8153400" cy="1143000"/>
          </a:xfrm>
          <a:prstGeom prst="rect">
            <a:avLst/>
          </a:prstGeom>
          <a:noFill/>
          <a:ln w="9525">
            <a:noFill/>
            <a:miter lim="800000"/>
            <a:headEnd/>
            <a:tailEnd/>
          </a:ln>
        </p:spPr>
        <p:txBody>
          <a:bodyPr lIns="91429" tIns="45714" rIns="91429" bIns="45714" anchor="t">
            <a:noAutofit/>
          </a:bodyPr>
          <a:lstStyle/>
          <a:p>
            <a:pPr algn="l" eaLnBrk="0" hangingPunct="0">
              <a:lnSpc>
                <a:spcPct val="100000"/>
              </a:lnSpc>
              <a:spcBef>
                <a:spcPct val="0"/>
              </a:spcBef>
              <a:defRPr/>
            </a:pPr>
            <a:r>
              <a:rPr lang="en-US" sz="3200" b="1" kern="0" dirty="0">
                <a:latin typeface="+mj-lt"/>
                <a:ea typeface="+mj-ea"/>
                <a:cs typeface="+mj-cs"/>
              </a:rPr>
              <a:t>Overlapping Technology by Department</a:t>
            </a:r>
          </a:p>
        </p:txBody>
      </p:sp>
      <p:sp>
        <p:nvSpPr>
          <p:cNvPr id="96" name="Freeform 174"/>
          <p:cNvSpPr>
            <a:spLocks/>
          </p:cNvSpPr>
          <p:nvPr/>
        </p:nvSpPr>
        <p:spPr bwMode="auto">
          <a:xfrm>
            <a:off x="3962496" y="2458598"/>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92D05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Hyperion</a:t>
            </a:r>
          </a:p>
        </p:txBody>
      </p:sp>
      <p:sp>
        <p:nvSpPr>
          <p:cNvPr id="97" name="Freeform 174"/>
          <p:cNvSpPr>
            <a:spLocks/>
          </p:cNvSpPr>
          <p:nvPr/>
        </p:nvSpPr>
        <p:spPr bwMode="auto">
          <a:xfrm>
            <a:off x="2215158" y="2458598"/>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00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Company Website</a:t>
            </a:r>
          </a:p>
        </p:txBody>
      </p:sp>
      <p:sp>
        <p:nvSpPr>
          <p:cNvPr id="98" name="TextBox 97"/>
          <p:cNvSpPr txBox="1"/>
          <p:nvPr/>
        </p:nvSpPr>
        <p:spPr>
          <a:xfrm>
            <a:off x="1754298" y="1359246"/>
            <a:ext cx="1973617" cy="369332"/>
          </a:xfrm>
          <a:prstGeom prst="rect">
            <a:avLst/>
          </a:prstGeom>
          <a:noFill/>
        </p:spPr>
        <p:txBody>
          <a:bodyPr wrap="none" rtlCol="0">
            <a:spAutoFit/>
          </a:bodyPr>
          <a:lstStyle/>
          <a:p>
            <a:r>
              <a:rPr lang="en-US" dirty="0"/>
              <a:t>All Departments</a:t>
            </a:r>
          </a:p>
        </p:txBody>
      </p:sp>
      <p:sp>
        <p:nvSpPr>
          <p:cNvPr id="99" name="TextBox 98"/>
          <p:cNvSpPr txBox="1"/>
          <p:nvPr/>
        </p:nvSpPr>
        <p:spPr>
          <a:xfrm>
            <a:off x="4034159" y="1348199"/>
            <a:ext cx="918841" cy="369332"/>
          </a:xfrm>
          <a:prstGeom prst="rect">
            <a:avLst/>
          </a:prstGeom>
          <a:noFill/>
        </p:spPr>
        <p:txBody>
          <a:bodyPr wrap="none" rtlCol="0">
            <a:spAutoFit/>
          </a:bodyPr>
          <a:lstStyle/>
          <a:p>
            <a:r>
              <a:rPr lang="en-US" dirty="0"/>
              <a:t>HR/FIN</a:t>
            </a:r>
          </a:p>
        </p:txBody>
      </p:sp>
      <p:sp>
        <p:nvSpPr>
          <p:cNvPr id="104" name="Freeform 174"/>
          <p:cNvSpPr>
            <a:spLocks/>
          </p:cNvSpPr>
          <p:nvPr/>
        </p:nvSpPr>
        <p:spPr bwMode="auto">
          <a:xfrm>
            <a:off x="5594411" y="2458598"/>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00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Sales Logix</a:t>
            </a:r>
          </a:p>
        </p:txBody>
      </p:sp>
      <p:sp>
        <p:nvSpPr>
          <p:cNvPr id="105" name="Freeform 174"/>
          <p:cNvSpPr>
            <a:spLocks/>
          </p:cNvSpPr>
          <p:nvPr/>
        </p:nvSpPr>
        <p:spPr bwMode="auto">
          <a:xfrm>
            <a:off x="6982651" y="7381874"/>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FF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Crystal Reports</a:t>
            </a:r>
          </a:p>
        </p:txBody>
      </p:sp>
      <p:sp>
        <p:nvSpPr>
          <p:cNvPr id="106" name="Freeform 174"/>
          <p:cNvSpPr>
            <a:spLocks/>
          </p:cNvSpPr>
          <p:nvPr/>
        </p:nvSpPr>
        <p:spPr bwMode="auto">
          <a:xfrm>
            <a:off x="2233898" y="1828804"/>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92D05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err="1">
                <a:solidFill>
                  <a:schemeClr val="bg1"/>
                </a:solidFill>
              </a:rPr>
              <a:t>PowerBI</a:t>
            </a:r>
            <a:endParaRPr lang="en-US" altLang="en-US" sz="1200" dirty="0">
              <a:solidFill>
                <a:schemeClr val="bg1"/>
              </a:solidFill>
            </a:endParaRPr>
          </a:p>
        </p:txBody>
      </p:sp>
      <p:sp>
        <p:nvSpPr>
          <p:cNvPr id="107" name="Freeform 174"/>
          <p:cNvSpPr>
            <a:spLocks/>
          </p:cNvSpPr>
          <p:nvPr/>
        </p:nvSpPr>
        <p:spPr bwMode="auto">
          <a:xfrm>
            <a:off x="3911887" y="1828804"/>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00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ADP</a:t>
            </a:r>
          </a:p>
        </p:txBody>
      </p:sp>
      <p:sp>
        <p:nvSpPr>
          <p:cNvPr id="109" name="Freeform 174"/>
          <p:cNvSpPr>
            <a:spLocks/>
          </p:cNvSpPr>
          <p:nvPr/>
        </p:nvSpPr>
        <p:spPr bwMode="auto">
          <a:xfrm>
            <a:off x="2233897" y="3076120"/>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FF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Business Objects</a:t>
            </a:r>
          </a:p>
        </p:txBody>
      </p:sp>
      <p:sp>
        <p:nvSpPr>
          <p:cNvPr id="114" name="Freeform 174"/>
          <p:cNvSpPr>
            <a:spLocks/>
          </p:cNvSpPr>
          <p:nvPr/>
        </p:nvSpPr>
        <p:spPr bwMode="auto">
          <a:xfrm>
            <a:off x="5594410" y="3076120"/>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00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Sales Data Mart</a:t>
            </a:r>
          </a:p>
        </p:txBody>
      </p:sp>
      <p:sp>
        <p:nvSpPr>
          <p:cNvPr id="122" name="Freeform 174"/>
          <p:cNvSpPr>
            <a:spLocks/>
          </p:cNvSpPr>
          <p:nvPr/>
        </p:nvSpPr>
        <p:spPr bwMode="auto">
          <a:xfrm>
            <a:off x="2215158" y="3754555"/>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FF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Solomon Modules</a:t>
            </a:r>
          </a:p>
        </p:txBody>
      </p:sp>
      <p:sp>
        <p:nvSpPr>
          <p:cNvPr id="125" name="Freeform 174"/>
          <p:cNvSpPr>
            <a:spLocks/>
          </p:cNvSpPr>
          <p:nvPr/>
        </p:nvSpPr>
        <p:spPr bwMode="auto">
          <a:xfrm>
            <a:off x="3503615" y="7153274"/>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FF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100" dirty="0">
                <a:solidFill>
                  <a:schemeClr val="bg1"/>
                </a:solidFill>
              </a:rPr>
              <a:t>SPSS Research</a:t>
            </a:r>
          </a:p>
        </p:txBody>
      </p:sp>
      <p:sp>
        <p:nvSpPr>
          <p:cNvPr id="128" name="Freeform 174"/>
          <p:cNvSpPr>
            <a:spLocks/>
          </p:cNvSpPr>
          <p:nvPr/>
        </p:nvSpPr>
        <p:spPr bwMode="auto">
          <a:xfrm>
            <a:off x="5633319" y="1828804"/>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FF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100" dirty="0">
                <a:solidFill>
                  <a:schemeClr val="bg1"/>
                </a:solidFill>
              </a:rPr>
              <a:t>Crystal Reports</a:t>
            </a:r>
          </a:p>
        </p:txBody>
      </p:sp>
      <p:sp>
        <p:nvSpPr>
          <p:cNvPr id="129" name="Freeform 174"/>
          <p:cNvSpPr>
            <a:spLocks/>
          </p:cNvSpPr>
          <p:nvPr/>
        </p:nvSpPr>
        <p:spPr bwMode="auto">
          <a:xfrm>
            <a:off x="5567262" y="3754555"/>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FF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100" dirty="0">
                <a:solidFill>
                  <a:schemeClr val="bg1"/>
                </a:solidFill>
              </a:rPr>
              <a:t>Custom Analytics</a:t>
            </a:r>
          </a:p>
        </p:txBody>
      </p:sp>
      <p:sp>
        <p:nvSpPr>
          <p:cNvPr id="132" name="TextBox 131"/>
          <p:cNvSpPr txBox="1"/>
          <p:nvPr/>
        </p:nvSpPr>
        <p:spPr>
          <a:xfrm>
            <a:off x="5567262" y="1362964"/>
            <a:ext cx="1290738" cy="369332"/>
          </a:xfrm>
          <a:prstGeom prst="rect">
            <a:avLst/>
          </a:prstGeom>
          <a:noFill/>
        </p:spPr>
        <p:txBody>
          <a:bodyPr wrap="none" rtlCol="0">
            <a:spAutoFit/>
          </a:bodyPr>
          <a:lstStyle/>
          <a:p>
            <a:r>
              <a:rPr lang="en-US" dirty="0"/>
              <a:t>Sales/MKT</a:t>
            </a:r>
          </a:p>
        </p:txBody>
      </p:sp>
      <p:sp>
        <p:nvSpPr>
          <p:cNvPr id="133" name="Freeform 174"/>
          <p:cNvSpPr>
            <a:spLocks/>
          </p:cNvSpPr>
          <p:nvPr/>
        </p:nvSpPr>
        <p:spPr bwMode="auto">
          <a:xfrm>
            <a:off x="2204703" y="4429446"/>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92D05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MSOffice</a:t>
            </a:r>
          </a:p>
        </p:txBody>
      </p:sp>
    </p:spTree>
    <p:extLst>
      <p:ext uri="{BB962C8B-B14F-4D97-AF65-F5344CB8AC3E}">
        <p14:creationId xmlns:p14="http://schemas.microsoft.com/office/powerpoint/2010/main" val="233325479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Freeform 273"/>
          <p:cNvSpPr>
            <a:spLocks/>
          </p:cNvSpPr>
          <p:nvPr/>
        </p:nvSpPr>
        <p:spPr bwMode="auto">
          <a:xfrm>
            <a:off x="8367343" y="1526973"/>
            <a:ext cx="1588" cy="168275"/>
          </a:xfrm>
          <a:custGeom>
            <a:avLst/>
            <a:gdLst>
              <a:gd name="T0" fmla="*/ 0 w 1588"/>
              <a:gd name="T1" fmla="*/ 0 h 106"/>
              <a:gd name="T2" fmla="*/ 0 w 1588"/>
              <a:gd name="T3" fmla="*/ 0 h 106"/>
              <a:gd name="T4" fmla="*/ 0 w 1588"/>
              <a:gd name="T5" fmla="*/ 2147483647 h 106"/>
              <a:gd name="T6" fmla="*/ 0 w 1588"/>
              <a:gd name="T7" fmla="*/ 2147483647 h 106"/>
              <a:gd name="T8" fmla="*/ 0 w 1588"/>
              <a:gd name="T9" fmla="*/ 0 h 106"/>
              <a:gd name="T10" fmla="*/ 0 w 1588"/>
              <a:gd name="T11" fmla="*/ 0 h 106"/>
              <a:gd name="T12" fmla="*/ 0 w 1588"/>
              <a:gd name="T13" fmla="*/ 0 h 106"/>
              <a:gd name="T14" fmla="*/ 0 w 1588"/>
              <a:gd name="T15" fmla="*/ 0 h 106"/>
              <a:gd name="T16" fmla="*/ 0 w 1588"/>
              <a:gd name="T17" fmla="*/ 2147483647 h 106"/>
              <a:gd name="T18" fmla="*/ 0 w 1588"/>
              <a:gd name="T19" fmla="*/ 2147483647 h 106"/>
              <a:gd name="T20" fmla="*/ 0 w 1588"/>
              <a:gd name="T21" fmla="*/ 0 h 106"/>
              <a:gd name="T22" fmla="*/ 0 w 1588"/>
              <a:gd name="T23" fmla="*/ 0 h 106"/>
              <a:gd name="T24" fmla="*/ 0 w 1588"/>
              <a:gd name="T25" fmla="*/ 0 h 1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88"/>
              <a:gd name="T40" fmla="*/ 0 h 106"/>
              <a:gd name="T41" fmla="*/ 1588 w 1588"/>
              <a:gd name="T42" fmla="*/ 106 h 1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88" h="106">
                <a:moveTo>
                  <a:pt x="0" y="0"/>
                </a:moveTo>
                <a:lnTo>
                  <a:pt x="0" y="0"/>
                </a:lnTo>
                <a:lnTo>
                  <a:pt x="0" y="106"/>
                </a:lnTo>
                <a:lnTo>
                  <a:pt x="0" y="0"/>
                </a:lnTo>
                <a:lnTo>
                  <a:pt x="0" y="106"/>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 name="Rectangle 14"/>
          <p:cNvSpPr txBox="1">
            <a:spLocks noChangeArrowheads="1"/>
          </p:cNvSpPr>
          <p:nvPr/>
        </p:nvSpPr>
        <p:spPr bwMode="auto">
          <a:xfrm>
            <a:off x="457200" y="91946"/>
            <a:ext cx="7924800" cy="1143000"/>
          </a:xfrm>
          <a:prstGeom prst="rect">
            <a:avLst/>
          </a:prstGeom>
          <a:noFill/>
          <a:ln w="9525">
            <a:noFill/>
            <a:miter lim="800000"/>
            <a:headEnd/>
            <a:tailEnd/>
          </a:ln>
        </p:spPr>
        <p:txBody>
          <a:bodyPr lIns="91429" tIns="45714" rIns="91429" bIns="45714" anchor="t">
            <a:noAutofit/>
          </a:bodyPr>
          <a:lstStyle/>
          <a:p>
            <a:pPr algn="l" eaLnBrk="0" hangingPunct="0">
              <a:lnSpc>
                <a:spcPct val="100000"/>
              </a:lnSpc>
              <a:spcBef>
                <a:spcPct val="0"/>
              </a:spcBef>
              <a:defRPr/>
            </a:pPr>
            <a:r>
              <a:rPr lang="en-US" sz="3200" b="1" kern="0" dirty="0">
                <a:latin typeface="+mj-lt"/>
                <a:ea typeface="+mj-ea"/>
                <a:cs typeface="+mj-cs"/>
              </a:rPr>
              <a:t>Cloud Migration Candidates</a:t>
            </a:r>
          </a:p>
          <a:p>
            <a:pPr algn="l" eaLnBrk="0" hangingPunct="0">
              <a:lnSpc>
                <a:spcPct val="100000"/>
              </a:lnSpc>
              <a:spcBef>
                <a:spcPct val="0"/>
              </a:spcBef>
              <a:defRPr/>
            </a:pPr>
            <a:r>
              <a:rPr lang="en-US" sz="3200" b="1" kern="0" dirty="0">
                <a:latin typeface="+mj-lt"/>
                <a:ea typeface="+mj-ea"/>
                <a:cs typeface="+mj-cs"/>
              </a:rPr>
              <a:t>(Microsoft Confidential)</a:t>
            </a:r>
          </a:p>
        </p:txBody>
      </p:sp>
      <p:sp>
        <p:nvSpPr>
          <p:cNvPr id="105" name="Freeform 174"/>
          <p:cNvSpPr>
            <a:spLocks/>
          </p:cNvSpPr>
          <p:nvPr/>
        </p:nvSpPr>
        <p:spPr bwMode="auto">
          <a:xfrm>
            <a:off x="1492133" y="1786796"/>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00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Company Website</a:t>
            </a:r>
          </a:p>
        </p:txBody>
      </p:sp>
      <p:sp>
        <p:nvSpPr>
          <p:cNvPr id="106" name="Freeform 174"/>
          <p:cNvSpPr>
            <a:spLocks/>
          </p:cNvSpPr>
          <p:nvPr/>
        </p:nvSpPr>
        <p:spPr bwMode="auto">
          <a:xfrm>
            <a:off x="7179893" y="3565547"/>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00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Sales Logix</a:t>
            </a:r>
          </a:p>
        </p:txBody>
      </p:sp>
      <p:sp>
        <p:nvSpPr>
          <p:cNvPr id="109" name="Freeform 174"/>
          <p:cNvSpPr>
            <a:spLocks/>
          </p:cNvSpPr>
          <p:nvPr/>
        </p:nvSpPr>
        <p:spPr bwMode="auto">
          <a:xfrm>
            <a:off x="4898792" y="2369348"/>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FF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Business Objects</a:t>
            </a:r>
          </a:p>
        </p:txBody>
      </p:sp>
      <p:sp>
        <p:nvSpPr>
          <p:cNvPr id="110" name="Freeform 174"/>
          <p:cNvSpPr>
            <a:spLocks/>
          </p:cNvSpPr>
          <p:nvPr/>
        </p:nvSpPr>
        <p:spPr bwMode="auto">
          <a:xfrm>
            <a:off x="7179892" y="4191149"/>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00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Sales Data Mart</a:t>
            </a:r>
          </a:p>
        </p:txBody>
      </p:sp>
      <p:sp>
        <p:nvSpPr>
          <p:cNvPr id="112" name="Freeform 174"/>
          <p:cNvSpPr>
            <a:spLocks/>
          </p:cNvSpPr>
          <p:nvPr/>
        </p:nvSpPr>
        <p:spPr bwMode="auto">
          <a:xfrm>
            <a:off x="4859638" y="4781649"/>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FF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100" dirty="0">
                <a:solidFill>
                  <a:schemeClr val="bg1"/>
                </a:solidFill>
              </a:rPr>
              <a:t>Crystal Reports</a:t>
            </a:r>
          </a:p>
        </p:txBody>
      </p:sp>
      <p:sp>
        <p:nvSpPr>
          <p:cNvPr id="113" name="Freeform 174"/>
          <p:cNvSpPr>
            <a:spLocks/>
          </p:cNvSpPr>
          <p:nvPr/>
        </p:nvSpPr>
        <p:spPr bwMode="auto">
          <a:xfrm>
            <a:off x="4913388" y="1786796"/>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FF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100" dirty="0">
                <a:solidFill>
                  <a:schemeClr val="bg1"/>
                </a:solidFill>
              </a:rPr>
              <a:t>Custom Analytics</a:t>
            </a:r>
          </a:p>
        </p:txBody>
      </p:sp>
      <p:sp>
        <p:nvSpPr>
          <p:cNvPr id="126" name="Freeform 273"/>
          <p:cNvSpPr>
            <a:spLocks/>
          </p:cNvSpPr>
          <p:nvPr/>
        </p:nvSpPr>
        <p:spPr bwMode="auto">
          <a:xfrm>
            <a:off x="9112250" y="1123950"/>
            <a:ext cx="1588" cy="168275"/>
          </a:xfrm>
          <a:custGeom>
            <a:avLst/>
            <a:gdLst>
              <a:gd name="T0" fmla="*/ 0 w 1588"/>
              <a:gd name="T1" fmla="*/ 0 h 106"/>
              <a:gd name="T2" fmla="*/ 0 w 1588"/>
              <a:gd name="T3" fmla="*/ 0 h 106"/>
              <a:gd name="T4" fmla="*/ 0 w 1588"/>
              <a:gd name="T5" fmla="*/ 2147483647 h 106"/>
              <a:gd name="T6" fmla="*/ 0 w 1588"/>
              <a:gd name="T7" fmla="*/ 2147483647 h 106"/>
              <a:gd name="T8" fmla="*/ 0 w 1588"/>
              <a:gd name="T9" fmla="*/ 0 h 106"/>
              <a:gd name="T10" fmla="*/ 0 w 1588"/>
              <a:gd name="T11" fmla="*/ 0 h 106"/>
              <a:gd name="T12" fmla="*/ 0 w 1588"/>
              <a:gd name="T13" fmla="*/ 0 h 106"/>
              <a:gd name="T14" fmla="*/ 0 w 1588"/>
              <a:gd name="T15" fmla="*/ 0 h 106"/>
              <a:gd name="T16" fmla="*/ 0 w 1588"/>
              <a:gd name="T17" fmla="*/ 2147483647 h 106"/>
              <a:gd name="T18" fmla="*/ 0 w 1588"/>
              <a:gd name="T19" fmla="*/ 2147483647 h 106"/>
              <a:gd name="T20" fmla="*/ 0 w 1588"/>
              <a:gd name="T21" fmla="*/ 0 h 106"/>
              <a:gd name="T22" fmla="*/ 0 w 1588"/>
              <a:gd name="T23" fmla="*/ 0 h 106"/>
              <a:gd name="T24" fmla="*/ 0 w 1588"/>
              <a:gd name="T25" fmla="*/ 0 h 1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88"/>
              <a:gd name="T40" fmla="*/ 0 h 106"/>
              <a:gd name="T41" fmla="*/ 1588 w 1588"/>
              <a:gd name="T42" fmla="*/ 106 h 1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88" h="106">
                <a:moveTo>
                  <a:pt x="0" y="0"/>
                </a:moveTo>
                <a:lnTo>
                  <a:pt x="0" y="0"/>
                </a:lnTo>
                <a:lnTo>
                  <a:pt x="0" y="106"/>
                </a:lnTo>
                <a:lnTo>
                  <a:pt x="0" y="0"/>
                </a:lnTo>
                <a:lnTo>
                  <a:pt x="0" y="106"/>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 name="TextBox 126"/>
          <p:cNvSpPr txBox="1"/>
          <p:nvPr/>
        </p:nvSpPr>
        <p:spPr>
          <a:xfrm>
            <a:off x="1295400" y="1370222"/>
            <a:ext cx="1508746" cy="369332"/>
          </a:xfrm>
          <a:prstGeom prst="rect">
            <a:avLst/>
          </a:prstGeom>
          <a:noFill/>
        </p:spPr>
        <p:txBody>
          <a:bodyPr wrap="none" rtlCol="0">
            <a:spAutoFit/>
          </a:bodyPr>
          <a:lstStyle/>
          <a:p>
            <a:r>
              <a:rPr lang="en-US" dirty="0"/>
              <a:t>Cloud Apps</a:t>
            </a:r>
          </a:p>
        </p:txBody>
      </p:sp>
      <p:sp>
        <p:nvSpPr>
          <p:cNvPr id="128" name="TextBox 127"/>
          <p:cNvSpPr txBox="1"/>
          <p:nvPr/>
        </p:nvSpPr>
        <p:spPr>
          <a:xfrm>
            <a:off x="3148977" y="1370222"/>
            <a:ext cx="1661032" cy="369332"/>
          </a:xfrm>
          <a:prstGeom prst="rect">
            <a:avLst/>
          </a:prstGeom>
          <a:noFill/>
        </p:spPr>
        <p:txBody>
          <a:bodyPr wrap="none" rtlCol="0">
            <a:spAutoFit/>
          </a:bodyPr>
          <a:lstStyle/>
          <a:p>
            <a:r>
              <a:rPr lang="en-US" dirty="0"/>
              <a:t>Internal Apps</a:t>
            </a:r>
          </a:p>
        </p:txBody>
      </p:sp>
      <p:sp>
        <p:nvSpPr>
          <p:cNvPr id="129" name="TextBox 128"/>
          <p:cNvSpPr txBox="1"/>
          <p:nvPr/>
        </p:nvSpPr>
        <p:spPr>
          <a:xfrm>
            <a:off x="5046293" y="1370222"/>
            <a:ext cx="1093569" cy="369332"/>
          </a:xfrm>
          <a:prstGeom prst="rect">
            <a:avLst/>
          </a:prstGeom>
          <a:noFill/>
        </p:spPr>
        <p:txBody>
          <a:bodyPr wrap="none" rtlCol="0">
            <a:spAutoFit/>
          </a:bodyPr>
          <a:lstStyle/>
          <a:p>
            <a:r>
              <a:rPr lang="en-US" dirty="0"/>
              <a:t>3</a:t>
            </a:r>
            <a:r>
              <a:rPr lang="en-US" baseline="30000" dirty="0"/>
              <a:t>rd</a:t>
            </a:r>
            <a:r>
              <a:rPr lang="en-US" dirty="0"/>
              <a:t> Party</a:t>
            </a:r>
          </a:p>
        </p:txBody>
      </p:sp>
      <p:sp>
        <p:nvSpPr>
          <p:cNvPr id="131" name="Freeform 174"/>
          <p:cNvSpPr>
            <a:spLocks/>
          </p:cNvSpPr>
          <p:nvPr/>
        </p:nvSpPr>
        <p:spPr bwMode="auto">
          <a:xfrm>
            <a:off x="1492132" y="2369348"/>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chemeClr val="tx1"/>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O365</a:t>
            </a:r>
          </a:p>
        </p:txBody>
      </p:sp>
      <p:sp>
        <p:nvSpPr>
          <p:cNvPr id="132" name="Freeform 174"/>
          <p:cNvSpPr>
            <a:spLocks/>
          </p:cNvSpPr>
          <p:nvPr/>
        </p:nvSpPr>
        <p:spPr bwMode="auto">
          <a:xfrm>
            <a:off x="4876875" y="2987104"/>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FF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Visio</a:t>
            </a:r>
          </a:p>
        </p:txBody>
      </p:sp>
      <p:sp>
        <p:nvSpPr>
          <p:cNvPr id="133" name="Freeform 174"/>
          <p:cNvSpPr>
            <a:spLocks/>
          </p:cNvSpPr>
          <p:nvPr/>
        </p:nvSpPr>
        <p:spPr bwMode="auto">
          <a:xfrm>
            <a:off x="6058159" y="1786796"/>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FF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Exchange &amp; AD</a:t>
            </a:r>
          </a:p>
        </p:txBody>
      </p:sp>
      <p:sp>
        <p:nvSpPr>
          <p:cNvPr id="134" name="Freeform 174"/>
          <p:cNvSpPr>
            <a:spLocks/>
          </p:cNvSpPr>
          <p:nvPr/>
        </p:nvSpPr>
        <p:spPr bwMode="auto">
          <a:xfrm>
            <a:off x="3395053" y="1786796"/>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FF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Time Tracking</a:t>
            </a:r>
          </a:p>
        </p:txBody>
      </p:sp>
      <p:sp>
        <p:nvSpPr>
          <p:cNvPr id="137" name="Freeform 174"/>
          <p:cNvSpPr>
            <a:spLocks/>
          </p:cNvSpPr>
          <p:nvPr/>
        </p:nvSpPr>
        <p:spPr bwMode="auto">
          <a:xfrm>
            <a:off x="6045215" y="2987104"/>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92D05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Anti-Virus</a:t>
            </a:r>
          </a:p>
        </p:txBody>
      </p:sp>
      <p:sp>
        <p:nvSpPr>
          <p:cNvPr id="138" name="Freeform 174"/>
          <p:cNvSpPr>
            <a:spLocks/>
          </p:cNvSpPr>
          <p:nvPr/>
        </p:nvSpPr>
        <p:spPr bwMode="auto">
          <a:xfrm>
            <a:off x="4889021" y="3565547"/>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FF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Zen Asset </a:t>
            </a:r>
            <a:r>
              <a:rPr lang="en-US" altLang="en-US" sz="1200" dirty="0" err="1">
                <a:solidFill>
                  <a:schemeClr val="bg1"/>
                </a:solidFill>
              </a:rPr>
              <a:t>Mgmt</a:t>
            </a:r>
            <a:endParaRPr lang="en-US" altLang="en-US" sz="1200" dirty="0">
              <a:solidFill>
                <a:schemeClr val="bg1"/>
              </a:solidFill>
            </a:endParaRPr>
          </a:p>
        </p:txBody>
      </p:sp>
      <p:sp>
        <p:nvSpPr>
          <p:cNvPr id="139" name="Freeform 174"/>
          <p:cNvSpPr>
            <a:spLocks/>
          </p:cNvSpPr>
          <p:nvPr/>
        </p:nvSpPr>
        <p:spPr bwMode="auto">
          <a:xfrm>
            <a:off x="6033350" y="3565547"/>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92D05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Visual Studio</a:t>
            </a:r>
          </a:p>
        </p:txBody>
      </p:sp>
      <p:sp>
        <p:nvSpPr>
          <p:cNvPr id="140" name="Freeform 174"/>
          <p:cNvSpPr>
            <a:spLocks/>
          </p:cNvSpPr>
          <p:nvPr/>
        </p:nvSpPr>
        <p:spPr bwMode="auto">
          <a:xfrm>
            <a:off x="4867053" y="4191149"/>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FF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SQL 2012</a:t>
            </a:r>
          </a:p>
        </p:txBody>
      </p:sp>
      <p:sp>
        <p:nvSpPr>
          <p:cNvPr id="141" name="Freeform 174"/>
          <p:cNvSpPr>
            <a:spLocks/>
          </p:cNvSpPr>
          <p:nvPr/>
        </p:nvSpPr>
        <p:spPr bwMode="auto">
          <a:xfrm>
            <a:off x="6061448" y="2369348"/>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92D05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err="1">
                <a:solidFill>
                  <a:schemeClr val="bg1"/>
                </a:solidFill>
              </a:rPr>
              <a:t>Qlik</a:t>
            </a:r>
            <a:r>
              <a:rPr lang="en-US" altLang="en-US" sz="1200" dirty="0">
                <a:solidFill>
                  <a:schemeClr val="bg1"/>
                </a:solidFill>
              </a:rPr>
              <a:t> View Admin</a:t>
            </a:r>
          </a:p>
        </p:txBody>
      </p:sp>
      <p:sp>
        <p:nvSpPr>
          <p:cNvPr id="142" name="Freeform 174"/>
          <p:cNvSpPr>
            <a:spLocks/>
          </p:cNvSpPr>
          <p:nvPr/>
        </p:nvSpPr>
        <p:spPr bwMode="auto">
          <a:xfrm>
            <a:off x="7179893" y="1786796"/>
            <a:ext cx="1022590"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92D05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050" dirty="0">
                <a:solidFill>
                  <a:schemeClr val="bg1"/>
                </a:solidFill>
              </a:rPr>
              <a:t>Business </a:t>
            </a:r>
            <a:r>
              <a:rPr lang="en-US" altLang="en-US" sz="1050" dirty="0" err="1">
                <a:solidFill>
                  <a:schemeClr val="bg1"/>
                </a:solidFill>
              </a:rPr>
              <a:t>ObjectsTools</a:t>
            </a:r>
            <a:endParaRPr lang="en-US" altLang="en-US" sz="1050" dirty="0">
              <a:solidFill>
                <a:schemeClr val="bg1"/>
              </a:solidFill>
            </a:endParaRPr>
          </a:p>
        </p:txBody>
      </p:sp>
      <p:sp>
        <p:nvSpPr>
          <p:cNvPr id="143" name="Freeform 174"/>
          <p:cNvSpPr>
            <a:spLocks/>
          </p:cNvSpPr>
          <p:nvPr/>
        </p:nvSpPr>
        <p:spPr bwMode="auto">
          <a:xfrm>
            <a:off x="7224104" y="2369348"/>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FF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100" dirty="0">
                <a:solidFill>
                  <a:schemeClr val="bg1"/>
                </a:solidFill>
              </a:rPr>
              <a:t>Solomon Admin Tools</a:t>
            </a:r>
          </a:p>
        </p:txBody>
      </p:sp>
      <p:sp>
        <p:nvSpPr>
          <p:cNvPr id="144" name="Freeform 174"/>
          <p:cNvSpPr>
            <a:spLocks/>
          </p:cNvSpPr>
          <p:nvPr/>
        </p:nvSpPr>
        <p:spPr bwMode="auto">
          <a:xfrm>
            <a:off x="7194791" y="2987104"/>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00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Sales Logix </a:t>
            </a:r>
            <a:r>
              <a:rPr lang="en-US" altLang="en-US" sz="1200" dirty="0" err="1">
                <a:solidFill>
                  <a:schemeClr val="bg1"/>
                </a:solidFill>
              </a:rPr>
              <a:t>AdminTools</a:t>
            </a:r>
            <a:endParaRPr lang="en-US" altLang="en-US" sz="1200" dirty="0">
              <a:solidFill>
                <a:schemeClr val="bg1"/>
              </a:solidFill>
            </a:endParaRPr>
          </a:p>
        </p:txBody>
      </p:sp>
      <p:sp>
        <p:nvSpPr>
          <p:cNvPr id="145" name="Freeform 174"/>
          <p:cNvSpPr>
            <a:spLocks/>
          </p:cNvSpPr>
          <p:nvPr/>
        </p:nvSpPr>
        <p:spPr bwMode="auto">
          <a:xfrm>
            <a:off x="7162800" y="4781649"/>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FF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err="1">
                <a:solidFill>
                  <a:schemeClr val="bg1"/>
                </a:solidFill>
              </a:rPr>
              <a:t>Avamar</a:t>
            </a:r>
            <a:r>
              <a:rPr lang="en-US" altLang="en-US" sz="1200" dirty="0">
                <a:solidFill>
                  <a:schemeClr val="bg1"/>
                </a:solidFill>
              </a:rPr>
              <a:t> Backup</a:t>
            </a:r>
          </a:p>
        </p:txBody>
      </p:sp>
      <p:sp>
        <p:nvSpPr>
          <p:cNvPr id="146" name="Freeform 174"/>
          <p:cNvSpPr>
            <a:spLocks/>
          </p:cNvSpPr>
          <p:nvPr/>
        </p:nvSpPr>
        <p:spPr bwMode="auto">
          <a:xfrm>
            <a:off x="4845192" y="5436434"/>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92D05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CISCO VOIP</a:t>
            </a:r>
          </a:p>
        </p:txBody>
      </p:sp>
      <p:sp>
        <p:nvSpPr>
          <p:cNvPr id="147" name="Freeform 174"/>
          <p:cNvSpPr>
            <a:spLocks/>
          </p:cNvSpPr>
          <p:nvPr/>
        </p:nvSpPr>
        <p:spPr bwMode="auto">
          <a:xfrm>
            <a:off x="6096000" y="5436434"/>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FF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DR</a:t>
            </a:r>
          </a:p>
        </p:txBody>
      </p:sp>
      <p:sp>
        <p:nvSpPr>
          <p:cNvPr id="148" name="Freeform 174"/>
          <p:cNvSpPr>
            <a:spLocks/>
          </p:cNvSpPr>
          <p:nvPr/>
        </p:nvSpPr>
        <p:spPr bwMode="auto">
          <a:xfrm>
            <a:off x="6058159" y="4191149"/>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FF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100" dirty="0">
                <a:solidFill>
                  <a:schemeClr val="bg1"/>
                </a:solidFill>
              </a:rPr>
              <a:t>Windows Server 2012</a:t>
            </a:r>
          </a:p>
        </p:txBody>
      </p:sp>
      <p:sp>
        <p:nvSpPr>
          <p:cNvPr id="149" name="Freeform 174"/>
          <p:cNvSpPr>
            <a:spLocks/>
          </p:cNvSpPr>
          <p:nvPr/>
        </p:nvSpPr>
        <p:spPr bwMode="auto">
          <a:xfrm>
            <a:off x="6058159" y="4781649"/>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FF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100" dirty="0">
                <a:solidFill>
                  <a:schemeClr val="bg1"/>
                </a:solidFill>
              </a:rPr>
              <a:t>Windows 8 Desktop</a:t>
            </a:r>
          </a:p>
        </p:txBody>
      </p:sp>
    </p:spTree>
    <p:extLst>
      <p:ext uri="{BB962C8B-B14F-4D97-AF65-F5344CB8AC3E}">
        <p14:creationId xmlns:p14="http://schemas.microsoft.com/office/powerpoint/2010/main" val="255940340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2"/>
          <p:cNvSpPr>
            <a:spLocks noGrp="1"/>
          </p:cNvSpPr>
          <p:nvPr>
            <p:ph type="title"/>
          </p:nvPr>
        </p:nvSpPr>
        <p:spPr>
          <a:xfrm>
            <a:off x="492919" y="304715"/>
            <a:ext cx="8079581" cy="990685"/>
          </a:xfrm>
        </p:spPr>
        <p:txBody>
          <a:bodyPr/>
          <a:lstStyle/>
          <a:p>
            <a:r>
              <a:rPr lang="en-US" altLang="en-US" b="1" dirty="0">
                <a:solidFill>
                  <a:schemeClr val="tx1">
                    <a:lumMod val="85000"/>
                    <a:lumOff val="15000"/>
                  </a:schemeClr>
                </a:solidFill>
              </a:rPr>
              <a:t>Domain Diagrams</a:t>
            </a:r>
          </a:p>
        </p:txBody>
      </p:sp>
      <p:sp>
        <p:nvSpPr>
          <p:cNvPr id="6" name="Rectangle 5"/>
          <p:cNvSpPr/>
          <p:nvPr/>
        </p:nvSpPr>
        <p:spPr>
          <a:xfrm>
            <a:off x="419100" y="1219200"/>
            <a:ext cx="8153400" cy="4785926"/>
          </a:xfrm>
          <a:prstGeom prst="rect">
            <a:avLst/>
          </a:prstGeom>
          <a:noFill/>
        </p:spPr>
        <p:txBody>
          <a:bodyPr wrap="square">
            <a:spAutoFit/>
          </a:bodyPr>
          <a:lstStyle/>
          <a:p>
            <a:pPr algn="l">
              <a:spcBef>
                <a:spcPts val="600"/>
              </a:spcBef>
              <a:defRPr/>
            </a:pPr>
            <a:r>
              <a:rPr lang="en-US" dirty="0">
                <a:latin typeface="Calibri" pitchFamily="34" charset="0"/>
              </a:rPr>
              <a:t>When creating a technology strategy, the process of domain mapping can be used to show a holistic view of business workloads, application overlaps, as well as to document the state of the technology platforms.  </a:t>
            </a:r>
          </a:p>
          <a:p>
            <a:pPr algn="l">
              <a:spcBef>
                <a:spcPts val="600"/>
              </a:spcBef>
              <a:defRPr/>
            </a:pPr>
            <a:endParaRPr lang="en-US" dirty="0">
              <a:latin typeface="Calibri" pitchFamily="34" charset="0"/>
            </a:endParaRPr>
          </a:p>
          <a:p>
            <a:pPr algn="l">
              <a:spcBef>
                <a:spcPts val="600"/>
              </a:spcBef>
              <a:defRPr/>
            </a:pPr>
            <a:r>
              <a:rPr lang="en-US" dirty="0">
                <a:latin typeface="Calibri" pitchFamily="34" charset="0"/>
              </a:rPr>
              <a:t>Domain mapping is a great way to continue having a customer conversation, especially when the client isn’t quite sure how to start looking for applications to begin a cloud migration.</a:t>
            </a:r>
          </a:p>
          <a:p>
            <a:pPr algn="l">
              <a:spcBef>
                <a:spcPts val="600"/>
              </a:spcBef>
              <a:defRPr/>
            </a:pPr>
            <a:endParaRPr lang="en-US" dirty="0">
              <a:latin typeface="Calibri" pitchFamily="34" charset="0"/>
            </a:endParaRPr>
          </a:p>
          <a:p>
            <a:pPr algn="l">
              <a:spcBef>
                <a:spcPts val="600"/>
              </a:spcBef>
              <a:defRPr/>
            </a:pPr>
            <a:r>
              <a:rPr lang="en-US" dirty="0">
                <a:latin typeface="Calibri" pitchFamily="34" charset="0"/>
              </a:rPr>
              <a:t>Color coding the current environment is a clear and visible way to identify workloads that are easy to migrate versus those that will require replacement, rearchitecting or rewriting. </a:t>
            </a:r>
          </a:p>
          <a:p>
            <a:pPr algn="l">
              <a:spcBef>
                <a:spcPts val="600"/>
              </a:spcBef>
              <a:defRPr/>
            </a:pPr>
            <a:endParaRPr lang="en-US" dirty="0">
              <a:latin typeface="Calibri" pitchFamily="34" charset="0"/>
            </a:endParaRPr>
          </a:p>
          <a:p>
            <a:pPr algn="l">
              <a:spcBef>
                <a:spcPts val="600"/>
              </a:spcBef>
              <a:defRPr/>
            </a:pPr>
            <a:r>
              <a:rPr lang="en-US" dirty="0">
                <a:latin typeface="Calibri" pitchFamily="34" charset="0"/>
              </a:rPr>
              <a:t>As a follow on exercise for any identified technology, a business case and ROI would be needed to determine the cost of the replacement or migration.</a:t>
            </a:r>
          </a:p>
          <a:p>
            <a:pPr marL="457200" indent="-279400" algn="l">
              <a:spcBef>
                <a:spcPts val="600"/>
              </a:spcBef>
              <a:buFont typeface="Wingdings" pitchFamily="2" charset="2"/>
              <a:buChar char="Ø"/>
              <a:defRPr/>
            </a:pPr>
            <a:endParaRPr lang="en-US" dirty="0">
              <a:latin typeface="Arial" charset="0"/>
            </a:endParaRPr>
          </a:p>
        </p:txBody>
      </p:sp>
    </p:spTree>
    <p:extLst>
      <p:ext uri="{BB962C8B-B14F-4D97-AF65-F5344CB8AC3E}">
        <p14:creationId xmlns:p14="http://schemas.microsoft.com/office/powerpoint/2010/main" val="108340123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2"/>
          <p:cNvSpPr>
            <a:spLocks noGrp="1"/>
          </p:cNvSpPr>
          <p:nvPr>
            <p:ph type="title"/>
          </p:nvPr>
        </p:nvSpPr>
        <p:spPr>
          <a:xfrm>
            <a:off x="492919" y="304715"/>
            <a:ext cx="8079581" cy="990685"/>
          </a:xfrm>
        </p:spPr>
        <p:txBody>
          <a:bodyPr/>
          <a:lstStyle/>
          <a:p>
            <a:r>
              <a:rPr lang="en-US" altLang="en-US" b="1" dirty="0">
                <a:solidFill>
                  <a:schemeClr val="tx1">
                    <a:lumMod val="85000"/>
                    <a:lumOff val="15000"/>
                  </a:schemeClr>
                </a:solidFill>
              </a:rPr>
              <a:t>Domain Diagrams</a:t>
            </a:r>
          </a:p>
        </p:txBody>
      </p:sp>
      <p:sp>
        <p:nvSpPr>
          <p:cNvPr id="6" name="Rectangle 5"/>
          <p:cNvSpPr/>
          <p:nvPr/>
        </p:nvSpPr>
        <p:spPr>
          <a:xfrm>
            <a:off x="419100" y="1219200"/>
            <a:ext cx="8153400" cy="4108817"/>
          </a:xfrm>
          <a:prstGeom prst="rect">
            <a:avLst/>
          </a:prstGeom>
          <a:noFill/>
        </p:spPr>
        <p:txBody>
          <a:bodyPr wrap="square">
            <a:spAutoFit/>
          </a:bodyPr>
          <a:lstStyle/>
          <a:p>
            <a:pPr>
              <a:spcBef>
                <a:spcPts val="600"/>
              </a:spcBef>
              <a:defRPr/>
            </a:pPr>
            <a:r>
              <a:rPr lang="en-US" dirty="0">
                <a:latin typeface="Calibri" pitchFamily="34" charset="0"/>
              </a:rPr>
              <a:t>The mapping can be completed as a comprehensive mapping exercise at the enterprise level or as individual departmental components. </a:t>
            </a:r>
          </a:p>
          <a:p>
            <a:pPr algn="l">
              <a:spcBef>
                <a:spcPts val="600"/>
              </a:spcBef>
              <a:defRPr/>
            </a:pPr>
            <a:endParaRPr lang="en-US" dirty="0">
              <a:latin typeface="Calibri" pitchFamily="34" charset="0"/>
            </a:endParaRPr>
          </a:p>
          <a:p>
            <a:pPr algn="l">
              <a:spcBef>
                <a:spcPts val="600"/>
              </a:spcBef>
              <a:defRPr/>
            </a:pPr>
            <a:r>
              <a:rPr lang="en-US" dirty="0">
                <a:latin typeface="Calibri" pitchFamily="34" charset="0"/>
              </a:rPr>
              <a:t>The diagrams depicted in this presentation are intended to show:</a:t>
            </a:r>
          </a:p>
          <a:p>
            <a:pPr marL="457200" indent="-279400" algn="l">
              <a:spcAft>
                <a:spcPts val="1200"/>
              </a:spcAft>
              <a:buFont typeface="Wingdings" pitchFamily="2" charset="2"/>
              <a:buChar char="Ø"/>
              <a:defRPr/>
            </a:pPr>
            <a:r>
              <a:rPr lang="en-US" dirty="0">
                <a:latin typeface="Calibri" pitchFamily="34" charset="0"/>
              </a:rPr>
              <a:t>Technology Maps – where all applications are identified and color coded to show overlapping applications, as well as older vs newer technologies. </a:t>
            </a:r>
          </a:p>
          <a:p>
            <a:pPr marL="457200" indent="-279400">
              <a:spcAft>
                <a:spcPts val="1200"/>
              </a:spcAft>
              <a:buFont typeface="Wingdings" pitchFamily="2" charset="2"/>
              <a:buChar char="Ø"/>
              <a:defRPr/>
            </a:pPr>
            <a:r>
              <a:rPr lang="en-US" dirty="0">
                <a:latin typeface="Calibri" pitchFamily="34" charset="0"/>
              </a:rPr>
              <a:t>The maps can indicate on premise applications, that can be consolidated or migrated to the cloud.</a:t>
            </a:r>
          </a:p>
          <a:p>
            <a:pPr marL="404813" indent="-227013" algn="l">
              <a:buFont typeface="Wingdings" pitchFamily="2" charset="2"/>
              <a:buChar char="Ø"/>
              <a:defRPr/>
            </a:pPr>
            <a:r>
              <a:rPr lang="en-US" dirty="0">
                <a:latin typeface="Calibri" pitchFamily="34" charset="0"/>
              </a:rPr>
              <a:t>For cloud based applications, these maps also present where business LOBs</a:t>
            </a:r>
          </a:p>
          <a:p>
            <a:pPr marL="404813" algn="l">
              <a:defRPr/>
            </a:pPr>
            <a:r>
              <a:rPr lang="en-US" dirty="0">
                <a:latin typeface="Calibri" pitchFamily="34" charset="0"/>
              </a:rPr>
              <a:t>have contracted with external vendors for cloud services, outside of internal support structures.</a:t>
            </a:r>
          </a:p>
          <a:p>
            <a:pPr marL="457200" indent="-279400" algn="l">
              <a:spcBef>
                <a:spcPts val="600"/>
              </a:spcBef>
              <a:buFont typeface="Wingdings" pitchFamily="2" charset="2"/>
              <a:buChar char="Ø"/>
              <a:defRPr/>
            </a:pPr>
            <a:endParaRPr lang="en-US" dirty="0">
              <a:latin typeface="Arial" charset="0"/>
            </a:endParaRPr>
          </a:p>
        </p:txBody>
      </p:sp>
    </p:spTree>
    <p:extLst>
      <p:ext uri="{BB962C8B-B14F-4D97-AF65-F5344CB8AC3E}">
        <p14:creationId xmlns:p14="http://schemas.microsoft.com/office/powerpoint/2010/main" val="144280570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2"/>
          <p:cNvSpPr>
            <a:spLocks noGrp="1"/>
          </p:cNvSpPr>
          <p:nvPr>
            <p:ph type="title"/>
          </p:nvPr>
        </p:nvSpPr>
        <p:spPr>
          <a:xfrm>
            <a:off x="492919" y="304715"/>
            <a:ext cx="8079581" cy="990685"/>
          </a:xfrm>
        </p:spPr>
        <p:txBody>
          <a:bodyPr/>
          <a:lstStyle/>
          <a:p>
            <a:r>
              <a:rPr lang="en-US" altLang="en-US" b="1" dirty="0">
                <a:solidFill>
                  <a:schemeClr val="tx1">
                    <a:lumMod val="85000"/>
                    <a:lumOff val="15000"/>
                  </a:schemeClr>
                </a:solidFill>
              </a:rPr>
              <a:t>Instructions</a:t>
            </a:r>
          </a:p>
        </p:txBody>
      </p:sp>
      <p:sp>
        <p:nvSpPr>
          <p:cNvPr id="6" name="Rectangle 5"/>
          <p:cNvSpPr/>
          <p:nvPr/>
        </p:nvSpPr>
        <p:spPr>
          <a:xfrm>
            <a:off x="492918" y="1193458"/>
            <a:ext cx="8498682" cy="5109091"/>
          </a:xfrm>
          <a:prstGeom prst="rect">
            <a:avLst/>
          </a:prstGeom>
          <a:noFill/>
        </p:spPr>
        <p:txBody>
          <a:bodyPr wrap="square">
            <a:spAutoFit/>
          </a:bodyPr>
          <a:lstStyle/>
          <a:p>
            <a:pPr>
              <a:defRPr/>
            </a:pPr>
            <a:r>
              <a:rPr lang="en-US" dirty="0">
                <a:latin typeface="Calibri" pitchFamily="34" charset="0"/>
              </a:rPr>
              <a:t>It’s easiest to work at the department level, though mapping can be completed across the enterprise for a more holistic view.</a:t>
            </a:r>
          </a:p>
          <a:p>
            <a:pPr>
              <a:defRPr/>
            </a:pPr>
            <a:endParaRPr lang="en-US" dirty="0">
              <a:latin typeface="Calibri" pitchFamily="34" charset="0"/>
            </a:endParaRPr>
          </a:p>
          <a:p>
            <a:pPr>
              <a:defRPr/>
            </a:pPr>
            <a:r>
              <a:rPr lang="en-US" dirty="0">
                <a:latin typeface="Calibri" pitchFamily="34" charset="0"/>
              </a:rPr>
              <a:t>Using the legend, walk through each application, indicating the state of the technology.</a:t>
            </a:r>
          </a:p>
          <a:p>
            <a:pPr>
              <a:defRPr/>
            </a:pPr>
            <a:endParaRPr lang="en-US" dirty="0">
              <a:latin typeface="Calibri" pitchFamily="34" charset="0"/>
            </a:endParaRPr>
          </a:p>
          <a:p>
            <a:pPr>
              <a:defRPr/>
            </a:pPr>
            <a:r>
              <a:rPr lang="en-US" dirty="0">
                <a:latin typeface="Calibri" pitchFamily="34" charset="0"/>
              </a:rPr>
              <a:t>Don’t overthink the categories, the mapping exercise is meant to be a visual to determine where resources are warranted to change, replace or migrate a technology.</a:t>
            </a:r>
          </a:p>
          <a:p>
            <a:pPr>
              <a:defRPr/>
            </a:pPr>
            <a:endParaRPr lang="en-US" dirty="0">
              <a:latin typeface="Calibri" pitchFamily="34" charset="0"/>
            </a:endParaRPr>
          </a:p>
          <a:p>
            <a:pPr>
              <a:defRPr/>
            </a:pPr>
            <a:r>
              <a:rPr lang="en-US" dirty="0">
                <a:latin typeface="Calibri" pitchFamily="34" charset="0"/>
              </a:rPr>
              <a:t>At the end of the mapping, the information is mapped again to show overlapping or duplicate applications that could be consolidated or replaced, as well as older or unstable technologies that need attention. This view is where candidates are identified.</a:t>
            </a:r>
          </a:p>
          <a:p>
            <a:pPr>
              <a:defRPr/>
            </a:pPr>
            <a:endParaRPr lang="en-US" dirty="0">
              <a:latin typeface="Calibri" pitchFamily="34" charset="0"/>
            </a:endParaRPr>
          </a:p>
          <a:p>
            <a:pPr>
              <a:defRPr/>
            </a:pPr>
            <a:r>
              <a:rPr lang="en-US" dirty="0">
                <a:latin typeface="Calibri" pitchFamily="34" charset="0"/>
              </a:rPr>
              <a:t>Examples:</a:t>
            </a:r>
          </a:p>
          <a:p>
            <a:pPr marL="457200" indent="-279400" algn="l">
              <a:spcBef>
                <a:spcPts val="600"/>
              </a:spcBef>
              <a:buFont typeface="Wingdings" pitchFamily="2" charset="2"/>
              <a:buChar char="Ø"/>
              <a:defRPr/>
            </a:pPr>
            <a:r>
              <a:rPr lang="en-US" dirty="0">
                <a:latin typeface="Calibri" panose="020F0502020204030204" pitchFamily="34" charset="0"/>
                <a:cs typeface="Calibri" panose="020F0502020204030204" pitchFamily="34" charset="0"/>
              </a:rPr>
              <a:t>An internal application, written in Cobol and highly customized = Red</a:t>
            </a:r>
          </a:p>
          <a:p>
            <a:pPr marL="457200" indent="-279400" algn="l">
              <a:spcBef>
                <a:spcPts val="600"/>
              </a:spcBef>
              <a:buFont typeface="Wingdings" pitchFamily="2" charset="2"/>
              <a:buChar char="Ø"/>
              <a:defRPr/>
            </a:pPr>
            <a:r>
              <a:rPr lang="en-US" dirty="0">
                <a:latin typeface="Calibri" panose="020F0502020204030204" pitchFamily="34" charset="0"/>
                <a:cs typeface="Calibri" panose="020F0502020204030204" pitchFamily="34" charset="0"/>
              </a:rPr>
              <a:t>An older piece of backup hardware that is in need of replacement = Orange</a:t>
            </a:r>
          </a:p>
          <a:p>
            <a:pPr marL="914400" lvl="1" indent="-279400">
              <a:spcBef>
                <a:spcPts val="600"/>
              </a:spcBef>
              <a:buFont typeface="Wingdings" pitchFamily="2" charset="2"/>
              <a:buChar char="Ø"/>
              <a:defRPr/>
            </a:pPr>
            <a:r>
              <a:rPr lang="en-US" dirty="0">
                <a:latin typeface="Calibri" panose="020F0502020204030204" pitchFamily="34" charset="0"/>
                <a:cs typeface="Calibri" panose="020F0502020204030204" pitchFamily="34" charset="0"/>
              </a:rPr>
              <a:t>Add older software = Yellow</a:t>
            </a:r>
          </a:p>
          <a:p>
            <a:pPr marL="457200" indent="-279400" algn="l">
              <a:spcBef>
                <a:spcPts val="600"/>
              </a:spcBef>
              <a:buFont typeface="Wingdings" pitchFamily="2" charset="2"/>
              <a:buChar char="Ø"/>
              <a:defRPr/>
            </a:pPr>
            <a:r>
              <a:rPr lang="en-US" dirty="0">
                <a:latin typeface="Calibri" panose="020F0502020204030204" pitchFamily="34" charset="0"/>
                <a:cs typeface="Calibri" panose="020F0502020204030204" pitchFamily="34" charset="0"/>
              </a:rPr>
              <a:t>A new cloud SaaS application = Green</a:t>
            </a:r>
          </a:p>
        </p:txBody>
      </p:sp>
    </p:spTree>
    <p:extLst>
      <p:ext uri="{BB962C8B-B14F-4D97-AF65-F5344CB8AC3E}">
        <p14:creationId xmlns:p14="http://schemas.microsoft.com/office/powerpoint/2010/main" val="342995363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5" name="Freeform 273"/>
          <p:cNvSpPr>
            <a:spLocks/>
          </p:cNvSpPr>
          <p:nvPr/>
        </p:nvSpPr>
        <p:spPr bwMode="auto">
          <a:xfrm>
            <a:off x="9112250" y="1504950"/>
            <a:ext cx="1588" cy="168275"/>
          </a:xfrm>
          <a:custGeom>
            <a:avLst/>
            <a:gdLst>
              <a:gd name="T0" fmla="*/ 0 w 1588"/>
              <a:gd name="T1" fmla="*/ 0 h 106"/>
              <a:gd name="T2" fmla="*/ 0 w 1588"/>
              <a:gd name="T3" fmla="*/ 0 h 106"/>
              <a:gd name="T4" fmla="*/ 0 w 1588"/>
              <a:gd name="T5" fmla="*/ 2147483647 h 106"/>
              <a:gd name="T6" fmla="*/ 0 w 1588"/>
              <a:gd name="T7" fmla="*/ 2147483647 h 106"/>
              <a:gd name="T8" fmla="*/ 0 w 1588"/>
              <a:gd name="T9" fmla="*/ 0 h 106"/>
              <a:gd name="T10" fmla="*/ 0 w 1588"/>
              <a:gd name="T11" fmla="*/ 0 h 106"/>
              <a:gd name="T12" fmla="*/ 0 w 1588"/>
              <a:gd name="T13" fmla="*/ 0 h 106"/>
              <a:gd name="T14" fmla="*/ 0 w 1588"/>
              <a:gd name="T15" fmla="*/ 0 h 106"/>
              <a:gd name="T16" fmla="*/ 0 w 1588"/>
              <a:gd name="T17" fmla="*/ 2147483647 h 106"/>
              <a:gd name="T18" fmla="*/ 0 w 1588"/>
              <a:gd name="T19" fmla="*/ 2147483647 h 106"/>
              <a:gd name="T20" fmla="*/ 0 w 1588"/>
              <a:gd name="T21" fmla="*/ 0 h 106"/>
              <a:gd name="T22" fmla="*/ 0 w 1588"/>
              <a:gd name="T23" fmla="*/ 0 h 106"/>
              <a:gd name="T24" fmla="*/ 0 w 1588"/>
              <a:gd name="T25" fmla="*/ 0 h 1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88"/>
              <a:gd name="T40" fmla="*/ 0 h 106"/>
              <a:gd name="T41" fmla="*/ 1588 w 1588"/>
              <a:gd name="T42" fmla="*/ 106 h 1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88" h="106">
                <a:moveTo>
                  <a:pt x="0" y="0"/>
                </a:moveTo>
                <a:lnTo>
                  <a:pt x="0" y="0"/>
                </a:lnTo>
                <a:lnTo>
                  <a:pt x="0" y="106"/>
                </a:lnTo>
                <a:lnTo>
                  <a:pt x="0" y="0"/>
                </a:lnTo>
                <a:lnTo>
                  <a:pt x="0" y="106"/>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31" name="TextBox 102"/>
          <p:cNvSpPr txBox="1">
            <a:spLocks noChangeArrowheads="1"/>
          </p:cNvSpPr>
          <p:nvPr/>
        </p:nvSpPr>
        <p:spPr bwMode="auto">
          <a:xfrm>
            <a:off x="3835824" y="2819400"/>
            <a:ext cx="124585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algn="ctr" eaLnBrk="1" hangingPunct="1"/>
            <a:r>
              <a:rPr lang="en-US" altLang="en-US" sz="1200" b="1" dirty="0">
                <a:solidFill>
                  <a:schemeClr val="tx1"/>
                </a:solidFill>
              </a:rPr>
              <a:t>Instability</a:t>
            </a:r>
          </a:p>
          <a:p>
            <a:pPr algn="ctr" eaLnBrk="1" hangingPunct="1"/>
            <a:r>
              <a:rPr lang="en-US" altLang="en-US" sz="1200" b="1" dirty="0">
                <a:solidFill>
                  <a:schemeClr val="tx1"/>
                </a:solidFill>
              </a:rPr>
              <a:t>Minor </a:t>
            </a:r>
          </a:p>
          <a:p>
            <a:pPr algn="ctr" eaLnBrk="1" hangingPunct="1"/>
            <a:r>
              <a:rPr lang="en-US" altLang="en-US" sz="1200" b="1" dirty="0">
                <a:solidFill>
                  <a:schemeClr val="tx1"/>
                </a:solidFill>
              </a:rPr>
              <a:t>Customization</a:t>
            </a:r>
          </a:p>
        </p:txBody>
      </p:sp>
      <p:sp>
        <p:nvSpPr>
          <p:cNvPr id="7232" name="TextBox 103"/>
          <p:cNvSpPr txBox="1">
            <a:spLocks noChangeArrowheads="1"/>
          </p:cNvSpPr>
          <p:nvPr/>
        </p:nvSpPr>
        <p:spPr bwMode="auto">
          <a:xfrm>
            <a:off x="2743200" y="2819400"/>
            <a:ext cx="108532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algn="ctr" eaLnBrk="1" hangingPunct="1"/>
            <a:r>
              <a:rPr lang="en-US" altLang="en-US" sz="1200" b="1" dirty="0">
                <a:solidFill>
                  <a:schemeClr val="tx1"/>
                </a:solidFill>
              </a:rPr>
              <a:t>Old Tech/</a:t>
            </a:r>
          </a:p>
          <a:p>
            <a:pPr algn="ctr" eaLnBrk="1" hangingPunct="1"/>
            <a:r>
              <a:rPr lang="en-US" altLang="en-US" sz="1200" b="1" dirty="0">
                <a:solidFill>
                  <a:schemeClr val="tx1"/>
                </a:solidFill>
              </a:rPr>
              <a:t>Unstable/</a:t>
            </a:r>
          </a:p>
          <a:p>
            <a:pPr algn="ctr" eaLnBrk="1" hangingPunct="1"/>
            <a:r>
              <a:rPr lang="en-US" altLang="en-US" sz="1200" b="1" dirty="0">
                <a:solidFill>
                  <a:schemeClr val="tx1"/>
                </a:solidFill>
              </a:rPr>
              <a:t>Customized</a:t>
            </a:r>
          </a:p>
        </p:txBody>
      </p:sp>
      <p:sp>
        <p:nvSpPr>
          <p:cNvPr id="7233" name="TextBox 104"/>
          <p:cNvSpPr txBox="1">
            <a:spLocks noChangeArrowheads="1"/>
          </p:cNvSpPr>
          <p:nvPr/>
        </p:nvSpPr>
        <p:spPr bwMode="auto">
          <a:xfrm>
            <a:off x="5062602" y="2819399"/>
            <a:ext cx="110959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algn="ctr" eaLnBrk="1" hangingPunct="1"/>
            <a:r>
              <a:rPr lang="en-US" altLang="en-US" sz="1200" b="1" dirty="0">
                <a:solidFill>
                  <a:schemeClr val="tx1"/>
                </a:solidFill>
              </a:rPr>
              <a:t>Stable</a:t>
            </a:r>
          </a:p>
          <a:p>
            <a:pPr algn="ctr" eaLnBrk="1" hangingPunct="1"/>
            <a:r>
              <a:rPr lang="en-US" altLang="en-US" sz="1200" b="1" dirty="0">
                <a:solidFill>
                  <a:schemeClr val="tx1"/>
                </a:solidFill>
              </a:rPr>
              <a:t>New Tech</a:t>
            </a:r>
          </a:p>
          <a:p>
            <a:pPr algn="ctr" eaLnBrk="1" hangingPunct="1"/>
            <a:r>
              <a:rPr lang="en-US" altLang="en-US" sz="1200" b="1" dirty="0">
                <a:solidFill>
                  <a:schemeClr val="tx1"/>
                </a:solidFill>
              </a:rPr>
              <a:t>Packaged</a:t>
            </a:r>
          </a:p>
          <a:p>
            <a:pPr algn="ctr" eaLnBrk="1" hangingPunct="1"/>
            <a:r>
              <a:rPr lang="en-US" altLang="en-US" sz="1200" b="1" dirty="0">
                <a:solidFill>
                  <a:schemeClr val="tx1"/>
                </a:solidFill>
              </a:rPr>
              <a:t>Cloud based</a:t>
            </a:r>
          </a:p>
        </p:txBody>
      </p:sp>
      <p:sp>
        <p:nvSpPr>
          <p:cNvPr id="7235" name="TextBox 106"/>
          <p:cNvSpPr txBox="1">
            <a:spLocks noChangeArrowheads="1"/>
          </p:cNvSpPr>
          <p:nvPr/>
        </p:nvSpPr>
        <p:spPr bwMode="auto">
          <a:xfrm>
            <a:off x="6131863" y="2819400"/>
            <a:ext cx="11833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algn="ctr" eaLnBrk="1" hangingPunct="1"/>
            <a:r>
              <a:rPr lang="en-US" altLang="en-US" sz="1200" b="1" dirty="0">
                <a:solidFill>
                  <a:schemeClr val="tx1"/>
                </a:solidFill>
              </a:rPr>
              <a:t>Infrastructure</a:t>
            </a:r>
          </a:p>
          <a:p>
            <a:pPr algn="ctr" eaLnBrk="1" hangingPunct="1"/>
            <a:r>
              <a:rPr lang="en-US" altLang="en-US" sz="1200" b="1" dirty="0">
                <a:solidFill>
                  <a:schemeClr val="tx1"/>
                </a:solidFill>
              </a:rPr>
              <a:t>Only</a:t>
            </a:r>
          </a:p>
        </p:txBody>
      </p:sp>
      <p:sp>
        <p:nvSpPr>
          <p:cNvPr id="7236" name="TextBox 107"/>
          <p:cNvSpPr txBox="1">
            <a:spLocks noChangeArrowheads="1"/>
          </p:cNvSpPr>
          <p:nvPr/>
        </p:nvSpPr>
        <p:spPr bwMode="auto">
          <a:xfrm>
            <a:off x="1524000" y="2819400"/>
            <a:ext cx="11336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algn="ctr" eaLnBrk="1" hangingPunct="1"/>
            <a:r>
              <a:rPr lang="en-US" altLang="en-US" sz="1200" b="1" dirty="0">
                <a:solidFill>
                  <a:schemeClr val="tx1"/>
                </a:solidFill>
              </a:rPr>
              <a:t>Not</a:t>
            </a:r>
          </a:p>
          <a:p>
            <a:pPr algn="ctr" eaLnBrk="1" hangingPunct="1"/>
            <a:r>
              <a:rPr lang="en-US" altLang="en-US" sz="1200" b="1" dirty="0">
                <a:solidFill>
                  <a:schemeClr val="tx1"/>
                </a:solidFill>
              </a:rPr>
              <a:t>Implemented</a:t>
            </a:r>
          </a:p>
        </p:txBody>
      </p:sp>
      <p:sp>
        <p:nvSpPr>
          <p:cNvPr id="7237" name="Freeform 300"/>
          <p:cNvSpPr>
            <a:spLocks/>
          </p:cNvSpPr>
          <p:nvPr/>
        </p:nvSpPr>
        <p:spPr bwMode="auto">
          <a:xfrm>
            <a:off x="1705680" y="2274071"/>
            <a:ext cx="770283" cy="457200"/>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2" y="294"/>
                </a:moveTo>
                <a:lnTo>
                  <a:pt x="324" y="290"/>
                </a:lnTo>
                <a:lnTo>
                  <a:pt x="336" y="273"/>
                </a:lnTo>
                <a:lnTo>
                  <a:pt x="345" y="251"/>
                </a:lnTo>
                <a:lnTo>
                  <a:pt x="345" y="43"/>
                </a:lnTo>
                <a:lnTo>
                  <a:pt x="336" y="21"/>
                </a:lnTo>
                <a:lnTo>
                  <a:pt x="324" y="4"/>
                </a:lnTo>
                <a:lnTo>
                  <a:pt x="302" y="0"/>
                </a:lnTo>
                <a:lnTo>
                  <a:pt x="42" y="0"/>
                </a:lnTo>
                <a:lnTo>
                  <a:pt x="21" y="4"/>
                </a:lnTo>
                <a:lnTo>
                  <a:pt x="4" y="21"/>
                </a:lnTo>
                <a:lnTo>
                  <a:pt x="0" y="43"/>
                </a:lnTo>
                <a:lnTo>
                  <a:pt x="0" y="251"/>
                </a:lnTo>
                <a:lnTo>
                  <a:pt x="4" y="273"/>
                </a:lnTo>
                <a:lnTo>
                  <a:pt x="21" y="290"/>
                </a:lnTo>
                <a:lnTo>
                  <a:pt x="42" y="294"/>
                </a:lnTo>
                <a:lnTo>
                  <a:pt x="302" y="294"/>
                </a:lnTo>
                <a:close/>
              </a:path>
            </a:pathLst>
          </a:custGeom>
          <a:solidFill>
            <a:schemeClr val="tx1"/>
          </a:solidFill>
          <a:ln w="4">
            <a:solidFill>
              <a:srgbClr val="000000"/>
            </a:solidFill>
            <a:prstDash val="solid"/>
            <a:round/>
            <a:headEnd/>
            <a:tailEnd/>
          </a:ln>
        </p:spPr>
        <p:txBody>
          <a:bodyPr/>
          <a:lstStyle/>
          <a:p>
            <a:endParaRPr lang="en-US"/>
          </a:p>
        </p:txBody>
      </p:sp>
      <p:sp>
        <p:nvSpPr>
          <p:cNvPr id="75" name="Rectangle 14"/>
          <p:cNvSpPr txBox="1">
            <a:spLocks noChangeArrowheads="1"/>
          </p:cNvSpPr>
          <p:nvPr/>
        </p:nvSpPr>
        <p:spPr bwMode="auto">
          <a:xfrm>
            <a:off x="762000" y="152400"/>
            <a:ext cx="7924800" cy="1143000"/>
          </a:xfrm>
          <a:prstGeom prst="rect">
            <a:avLst/>
          </a:prstGeom>
          <a:noFill/>
          <a:ln w="9525">
            <a:noFill/>
            <a:miter lim="800000"/>
            <a:headEnd/>
            <a:tailEnd/>
          </a:ln>
        </p:spPr>
        <p:txBody>
          <a:bodyPr lIns="91429" tIns="45714" rIns="91429" bIns="45714" anchor="b">
            <a:normAutofit/>
          </a:bodyPr>
          <a:lstStyle/>
          <a:p>
            <a:pPr algn="l" eaLnBrk="0" hangingPunct="0">
              <a:lnSpc>
                <a:spcPct val="100000"/>
              </a:lnSpc>
              <a:spcBef>
                <a:spcPct val="0"/>
              </a:spcBef>
              <a:defRPr/>
            </a:pPr>
            <a:r>
              <a:rPr lang="en-US" sz="2400" b="1" kern="0" dirty="0">
                <a:latin typeface="Californian FB" panose="0207040306080B030204" pitchFamily="18" charset="0"/>
                <a:ea typeface="+mj-ea"/>
                <a:cs typeface="+mj-cs"/>
              </a:rPr>
              <a:t>Legend</a:t>
            </a:r>
          </a:p>
        </p:txBody>
      </p:sp>
      <p:sp>
        <p:nvSpPr>
          <p:cNvPr id="78" name="Freeform 300"/>
          <p:cNvSpPr>
            <a:spLocks/>
          </p:cNvSpPr>
          <p:nvPr/>
        </p:nvSpPr>
        <p:spPr bwMode="auto">
          <a:xfrm>
            <a:off x="6286226" y="2286000"/>
            <a:ext cx="770283" cy="457200"/>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2" y="294"/>
                </a:moveTo>
                <a:lnTo>
                  <a:pt x="324" y="290"/>
                </a:lnTo>
                <a:lnTo>
                  <a:pt x="336" y="273"/>
                </a:lnTo>
                <a:lnTo>
                  <a:pt x="345" y="251"/>
                </a:lnTo>
                <a:lnTo>
                  <a:pt x="345" y="43"/>
                </a:lnTo>
                <a:lnTo>
                  <a:pt x="336" y="21"/>
                </a:lnTo>
                <a:lnTo>
                  <a:pt x="324" y="4"/>
                </a:lnTo>
                <a:lnTo>
                  <a:pt x="302" y="0"/>
                </a:lnTo>
                <a:lnTo>
                  <a:pt x="42" y="0"/>
                </a:lnTo>
                <a:lnTo>
                  <a:pt x="21" y="4"/>
                </a:lnTo>
                <a:lnTo>
                  <a:pt x="4" y="21"/>
                </a:lnTo>
                <a:lnTo>
                  <a:pt x="0" y="43"/>
                </a:lnTo>
                <a:lnTo>
                  <a:pt x="0" y="251"/>
                </a:lnTo>
                <a:lnTo>
                  <a:pt x="4" y="273"/>
                </a:lnTo>
                <a:lnTo>
                  <a:pt x="21" y="290"/>
                </a:lnTo>
                <a:lnTo>
                  <a:pt x="42" y="294"/>
                </a:lnTo>
                <a:lnTo>
                  <a:pt x="302" y="294"/>
                </a:lnTo>
                <a:close/>
              </a:path>
            </a:pathLst>
          </a:custGeom>
          <a:solidFill>
            <a:srgbClr val="FFC000"/>
          </a:solidFill>
          <a:ln w="4">
            <a:solidFill>
              <a:srgbClr val="000000"/>
            </a:solidFill>
            <a:prstDash val="solid"/>
            <a:round/>
            <a:headEnd/>
            <a:tailEnd/>
          </a:ln>
        </p:spPr>
        <p:txBody>
          <a:bodyPr/>
          <a:lstStyle/>
          <a:p>
            <a:endParaRPr lang="en-US"/>
          </a:p>
        </p:txBody>
      </p:sp>
      <p:sp>
        <p:nvSpPr>
          <p:cNvPr id="79" name="Freeform 300"/>
          <p:cNvSpPr>
            <a:spLocks/>
          </p:cNvSpPr>
          <p:nvPr/>
        </p:nvSpPr>
        <p:spPr bwMode="auto">
          <a:xfrm>
            <a:off x="4038600" y="2274071"/>
            <a:ext cx="770283" cy="457200"/>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2" y="294"/>
                </a:moveTo>
                <a:lnTo>
                  <a:pt x="324" y="290"/>
                </a:lnTo>
                <a:lnTo>
                  <a:pt x="336" y="273"/>
                </a:lnTo>
                <a:lnTo>
                  <a:pt x="345" y="251"/>
                </a:lnTo>
                <a:lnTo>
                  <a:pt x="345" y="43"/>
                </a:lnTo>
                <a:lnTo>
                  <a:pt x="336" y="21"/>
                </a:lnTo>
                <a:lnTo>
                  <a:pt x="324" y="4"/>
                </a:lnTo>
                <a:lnTo>
                  <a:pt x="302" y="0"/>
                </a:lnTo>
                <a:lnTo>
                  <a:pt x="42" y="0"/>
                </a:lnTo>
                <a:lnTo>
                  <a:pt x="21" y="4"/>
                </a:lnTo>
                <a:lnTo>
                  <a:pt x="4" y="21"/>
                </a:lnTo>
                <a:lnTo>
                  <a:pt x="0" y="43"/>
                </a:lnTo>
                <a:lnTo>
                  <a:pt x="0" y="251"/>
                </a:lnTo>
                <a:lnTo>
                  <a:pt x="4" y="273"/>
                </a:lnTo>
                <a:lnTo>
                  <a:pt x="21" y="290"/>
                </a:lnTo>
                <a:lnTo>
                  <a:pt x="42" y="294"/>
                </a:lnTo>
                <a:lnTo>
                  <a:pt x="302" y="294"/>
                </a:lnTo>
                <a:close/>
              </a:path>
            </a:pathLst>
          </a:custGeom>
          <a:solidFill>
            <a:srgbClr val="FFFF00"/>
          </a:solidFill>
          <a:ln w="4">
            <a:solidFill>
              <a:srgbClr val="000000"/>
            </a:solidFill>
            <a:prstDash val="solid"/>
            <a:round/>
            <a:headEnd/>
            <a:tailEnd/>
          </a:ln>
        </p:spPr>
        <p:txBody>
          <a:bodyPr/>
          <a:lstStyle/>
          <a:p>
            <a:endParaRPr lang="en-US"/>
          </a:p>
        </p:txBody>
      </p:sp>
      <p:sp>
        <p:nvSpPr>
          <p:cNvPr id="80" name="Freeform 300"/>
          <p:cNvSpPr>
            <a:spLocks/>
          </p:cNvSpPr>
          <p:nvPr/>
        </p:nvSpPr>
        <p:spPr bwMode="auto">
          <a:xfrm>
            <a:off x="5223019" y="2286000"/>
            <a:ext cx="770283" cy="457200"/>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2" y="294"/>
                </a:moveTo>
                <a:lnTo>
                  <a:pt x="324" y="290"/>
                </a:lnTo>
                <a:lnTo>
                  <a:pt x="336" y="273"/>
                </a:lnTo>
                <a:lnTo>
                  <a:pt x="345" y="251"/>
                </a:lnTo>
                <a:lnTo>
                  <a:pt x="345" y="43"/>
                </a:lnTo>
                <a:lnTo>
                  <a:pt x="336" y="21"/>
                </a:lnTo>
                <a:lnTo>
                  <a:pt x="324" y="4"/>
                </a:lnTo>
                <a:lnTo>
                  <a:pt x="302" y="0"/>
                </a:lnTo>
                <a:lnTo>
                  <a:pt x="42" y="0"/>
                </a:lnTo>
                <a:lnTo>
                  <a:pt x="21" y="4"/>
                </a:lnTo>
                <a:lnTo>
                  <a:pt x="4" y="21"/>
                </a:lnTo>
                <a:lnTo>
                  <a:pt x="0" y="43"/>
                </a:lnTo>
                <a:lnTo>
                  <a:pt x="0" y="251"/>
                </a:lnTo>
                <a:lnTo>
                  <a:pt x="4" y="273"/>
                </a:lnTo>
                <a:lnTo>
                  <a:pt x="21" y="290"/>
                </a:lnTo>
                <a:lnTo>
                  <a:pt x="42" y="294"/>
                </a:lnTo>
                <a:lnTo>
                  <a:pt x="302" y="294"/>
                </a:lnTo>
                <a:close/>
              </a:path>
            </a:pathLst>
          </a:custGeom>
          <a:solidFill>
            <a:srgbClr val="92D050"/>
          </a:solidFill>
          <a:ln w="4">
            <a:solidFill>
              <a:srgbClr val="000000"/>
            </a:solidFill>
            <a:prstDash val="solid"/>
            <a:round/>
            <a:headEnd/>
            <a:tailEnd/>
          </a:ln>
        </p:spPr>
        <p:txBody>
          <a:bodyPr/>
          <a:lstStyle/>
          <a:p>
            <a:endParaRPr lang="en-US"/>
          </a:p>
        </p:txBody>
      </p:sp>
      <p:sp>
        <p:nvSpPr>
          <p:cNvPr id="81" name="Freeform 300"/>
          <p:cNvSpPr>
            <a:spLocks/>
          </p:cNvSpPr>
          <p:nvPr/>
        </p:nvSpPr>
        <p:spPr bwMode="auto">
          <a:xfrm>
            <a:off x="2894663" y="2286000"/>
            <a:ext cx="770283" cy="457200"/>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2" y="294"/>
                </a:moveTo>
                <a:lnTo>
                  <a:pt x="324" y="290"/>
                </a:lnTo>
                <a:lnTo>
                  <a:pt x="336" y="273"/>
                </a:lnTo>
                <a:lnTo>
                  <a:pt x="345" y="251"/>
                </a:lnTo>
                <a:lnTo>
                  <a:pt x="345" y="43"/>
                </a:lnTo>
                <a:lnTo>
                  <a:pt x="336" y="21"/>
                </a:lnTo>
                <a:lnTo>
                  <a:pt x="324" y="4"/>
                </a:lnTo>
                <a:lnTo>
                  <a:pt x="302" y="0"/>
                </a:lnTo>
                <a:lnTo>
                  <a:pt x="42" y="0"/>
                </a:lnTo>
                <a:lnTo>
                  <a:pt x="21" y="4"/>
                </a:lnTo>
                <a:lnTo>
                  <a:pt x="4" y="21"/>
                </a:lnTo>
                <a:lnTo>
                  <a:pt x="0" y="43"/>
                </a:lnTo>
                <a:lnTo>
                  <a:pt x="0" y="251"/>
                </a:lnTo>
                <a:lnTo>
                  <a:pt x="4" y="273"/>
                </a:lnTo>
                <a:lnTo>
                  <a:pt x="21" y="290"/>
                </a:lnTo>
                <a:lnTo>
                  <a:pt x="42" y="294"/>
                </a:lnTo>
                <a:lnTo>
                  <a:pt x="302" y="294"/>
                </a:lnTo>
                <a:close/>
              </a:path>
            </a:pathLst>
          </a:custGeom>
          <a:solidFill>
            <a:srgbClr val="FF0000"/>
          </a:solidFill>
          <a:ln w="4">
            <a:solidFill>
              <a:srgbClr val="000000"/>
            </a:solidFill>
            <a:prstDash val="solid"/>
            <a:round/>
            <a:headEnd/>
            <a:tailEnd/>
          </a:ln>
        </p:spPr>
        <p:txBody>
          <a:bodyPr/>
          <a:lstStyle/>
          <a:p>
            <a:endParaRPr lang="en-US"/>
          </a:p>
        </p:txBody>
      </p:sp>
    </p:spTree>
    <p:extLst>
      <p:ext uri="{BB962C8B-B14F-4D97-AF65-F5344CB8AC3E}">
        <p14:creationId xmlns:p14="http://schemas.microsoft.com/office/powerpoint/2010/main" val="180877479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Freeform 87"/>
          <p:cNvSpPr>
            <a:spLocks/>
          </p:cNvSpPr>
          <p:nvPr/>
        </p:nvSpPr>
        <p:spPr bwMode="auto">
          <a:xfrm>
            <a:off x="2332403" y="3225460"/>
            <a:ext cx="924554" cy="466725"/>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90"/>
                </a:lnTo>
                <a:lnTo>
                  <a:pt x="341" y="273"/>
                </a:lnTo>
                <a:lnTo>
                  <a:pt x="345" y="251"/>
                </a:lnTo>
                <a:lnTo>
                  <a:pt x="345" y="47"/>
                </a:lnTo>
                <a:lnTo>
                  <a:pt x="341" y="21"/>
                </a:lnTo>
                <a:lnTo>
                  <a:pt x="324" y="8"/>
                </a:lnTo>
                <a:lnTo>
                  <a:pt x="303" y="0"/>
                </a:lnTo>
                <a:lnTo>
                  <a:pt x="47" y="0"/>
                </a:lnTo>
                <a:lnTo>
                  <a:pt x="26" y="8"/>
                </a:lnTo>
                <a:lnTo>
                  <a:pt x="9" y="21"/>
                </a:lnTo>
                <a:lnTo>
                  <a:pt x="0" y="47"/>
                </a:lnTo>
                <a:lnTo>
                  <a:pt x="0" y="251"/>
                </a:lnTo>
                <a:lnTo>
                  <a:pt x="9" y="273"/>
                </a:lnTo>
                <a:lnTo>
                  <a:pt x="26" y="290"/>
                </a:lnTo>
                <a:lnTo>
                  <a:pt x="47" y="294"/>
                </a:lnTo>
                <a:lnTo>
                  <a:pt x="303" y="294"/>
                </a:lnTo>
                <a:close/>
              </a:path>
            </a:pathLst>
          </a:custGeom>
          <a:solidFill>
            <a:srgbClr val="92D05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ADP Online</a:t>
            </a:r>
          </a:p>
        </p:txBody>
      </p:sp>
      <p:sp>
        <p:nvSpPr>
          <p:cNvPr id="7182" name="Freeform 174"/>
          <p:cNvSpPr>
            <a:spLocks/>
          </p:cNvSpPr>
          <p:nvPr/>
        </p:nvSpPr>
        <p:spPr bwMode="auto">
          <a:xfrm>
            <a:off x="2305491" y="1857820"/>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92D05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Workday</a:t>
            </a:r>
          </a:p>
        </p:txBody>
      </p:sp>
      <p:sp>
        <p:nvSpPr>
          <p:cNvPr id="7183" name="Freeform 177"/>
          <p:cNvSpPr>
            <a:spLocks/>
          </p:cNvSpPr>
          <p:nvPr/>
        </p:nvSpPr>
        <p:spPr bwMode="auto">
          <a:xfrm>
            <a:off x="5759209" y="3225460"/>
            <a:ext cx="979965" cy="470492"/>
          </a:xfrm>
          <a:custGeom>
            <a:avLst/>
            <a:gdLst>
              <a:gd name="T0" fmla="*/ 2147483647 w 346"/>
              <a:gd name="T1" fmla="*/ 2147483647 h 294"/>
              <a:gd name="T2" fmla="*/ 2147483647 w 346"/>
              <a:gd name="T3" fmla="*/ 2147483647 h 294"/>
              <a:gd name="T4" fmla="*/ 2147483647 w 346"/>
              <a:gd name="T5" fmla="*/ 2147483647 h 294"/>
              <a:gd name="T6" fmla="*/ 2147483647 w 346"/>
              <a:gd name="T7" fmla="*/ 2147483647 h 294"/>
              <a:gd name="T8" fmla="*/ 2147483647 w 346"/>
              <a:gd name="T9" fmla="*/ 2147483647 h 294"/>
              <a:gd name="T10" fmla="*/ 2147483647 w 346"/>
              <a:gd name="T11" fmla="*/ 2147483647 h 294"/>
              <a:gd name="T12" fmla="*/ 2147483647 w 346"/>
              <a:gd name="T13" fmla="*/ 2147483647 h 294"/>
              <a:gd name="T14" fmla="*/ 2147483647 w 346"/>
              <a:gd name="T15" fmla="*/ 0 h 294"/>
              <a:gd name="T16" fmla="*/ 2147483647 w 346"/>
              <a:gd name="T17" fmla="*/ 0 h 294"/>
              <a:gd name="T18" fmla="*/ 2147483647 w 346"/>
              <a:gd name="T19" fmla="*/ 2147483647 h 294"/>
              <a:gd name="T20" fmla="*/ 2147483647 w 346"/>
              <a:gd name="T21" fmla="*/ 2147483647 h 294"/>
              <a:gd name="T22" fmla="*/ 0 w 346"/>
              <a:gd name="T23" fmla="*/ 2147483647 h 294"/>
              <a:gd name="T24" fmla="*/ 0 w 346"/>
              <a:gd name="T25" fmla="*/ 2147483647 h 294"/>
              <a:gd name="T26" fmla="*/ 2147483647 w 346"/>
              <a:gd name="T27" fmla="*/ 2147483647 h 294"/>
              <a:gd name="T28" fmla="*/ 2147483647 w 346"/>
              <a:gd name="T29" fmla="*/ 2147483647 h 294"/>
              <a:gd name="T30" fmla="*/ 2147483647 w 346"/>
              <a:gd name="T31" fmla="*/ 2147483647 h 294"/>
              <a:gd name="T32" fmla="*/ 2147483647 w 346"/>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6"/>
              <a:gd name="T52" fmla="*/ 0 h 294"/>
              <a:gd name="T53" fmla="*/ 346 w 346"/>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6" h="294">
                <a:moveTo>
                  <a:pt x="303" y="294"/>
                </a:moveTo>
                <a:lnTo>
                  <a:pt x="324" y="290"/>
                </a:lnTo>
                <a:lnTo>
                  <a:pt x="337" y="273"/>
                </a:lnTo>
                <a:lnTo>
                  <a:pt x="346" y="251"/>
                </a:lnTo>
                <a:lnTo>
                  <a:pt x="346" y="47"/>
                </a:lnTo>
                <a:lnTo>
                  <a:pt x="337" y="21"/>
                </a:lnTo>
                <a:lnTo>
                  <a:pt x="324" y="8"/>
                </a:lnTo>
                <a:lnTo>
                  <a:pt x="303" y="0"/>
                </a:lnTo>
                <a:lnTo>
                  <a:pt x="43" y="0"/>
                </a:lnTo>
                <a:lnTo>
                  <a:pt x="22" y="8"/>
                </a:lnTo>
                <a:lnTo>
                  <a:pt x="5" y="21"/>
                </a:lnTo>
                <a:lnTo>
                  <a:pt x="0" y="47"/>
                </a:lnTo>
                <a:lnTo>
                  <a:pt x="0" y="251"/>
                </a:lnTo>
                <a:lnTo>
                  <a:pt x="5" y="273"/>
                </a:lnTo>
                <a:lnTo>
                  <a:pt x="22" y="290"/>
                </a:lnTo>
                <a:lnTo>
                  <a:pt x="43" y="294"/>
                </a:lnTo>
                <a:lnTo>
                  <a:pt x="303" y="294"/>
                </a:lnTo>
                <a:close/>
              </a:path>
            </a:pathLst>
          </a:custGeom>
          <a:solidFill>
            <a:srgbClr val="FFFFFF"/>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401K</a:t>
            </a:r>
          </a:p>
        </p:txBody>
      </p:sp>
      <p:sp>
        <p:nvSpPr>
          <p:cNvPr id="7185" name="Freeform 273"/>
          <p:cNvSpPr>
            <a:spLocks/>
          </p:cNvSpPr>
          <p:nvPr/>
        </p:nvSpPr>
        <p:spPr bwMode="auto">
          <a:xfrm>
            <a:off x="9112250" y="1504950"/>
            <a:ext cx="1588" cy="168275"/>
          </a:xfrm>
          <a:custGeom>
            <a:avLst/>
            <a:gdLst>
              <a:gd name="T0" fmla="*/ 0 w 1588"/>
              <a:gd name="T1" fmla="*/ 0 h 106"/>
              <a:gd name="T2" fmla="*/ 0 w 1588"/>
              <a:gd name="T3" fmla="*/ 0 h 106"/>
              <a:gd name="T4" fmla="*/ 0 w 1588"/>
              <a:gd name="T5" fmla="*/ 2147483647 h 106"/>
              <a:gd name="T6" fmla="*/ 0 w 1588"/>
              <a:gd name="T7" fmla="*/ 2147483647 h 106"/>
              <a:gd name="T8" fmla="*/ 0 w 1588"/>
              <a:gd name="T9" fmla="*/ 0 h 106"/>
              <a:gd name="T10" fmla="*/ 0 w 1588"/>
              <a:gd name="T11" fmla="*/ 0 h 106"/>
              <a:gd name="T12" fmla="*/ 0 w 1588"/>
              <a:gd name="T13" fmla="*/ 0 h 106"/>
              <a:gd name="T14" fmla="*/ 0 w 1588"/>
              <a:gd name="T15" fmla="*/ 0 h 106"/>
              <a:gd name="T16" fmla="*/ 0 w 1588"/>
              <a:gd name="T17" fmla="*/ 2147483647 h 106"/>
              <a:gd name="T18" fmla="*/ 0 w 1588"/>
              <a:gd name="T19" fmla="*/ 2147483647 h 106"/>
              <a:gd name="T20" fmla="*/ 0 w 1588"/>
              <a:gd name="T21" fmla="*/ 0 h 106"/>
              <a:gd name="T22" fmla="*/ 0 w 1588"/>
              <a:gd name="T23" fmla="*/ 0 h 106"/>
              <a:gd name="T24" fmla="*/ 0 w 1588"/>
              <a:gd name="T25" fmla="*/ 0 h 1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88"/>
              <a:gd name="T40" fmla="*/ 0 h 106"/>
              <a:gd name="T41" fmla="*/ 1588 w 1588"/>
              <a:gd name="T42" fmla="*/ 106 h 1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88" h="106">
                <a:moveTo>
                  <a:pt x="0" y="0"/>
                </a:moveTo>
                <a:lnTo>
                  <a:pt x="0" y="0"/>
                </a:lnTo>
                <a:lnTo>
                  <a:pt x="0" y="106"/>
                </a:lnTo>
                <a:lnTo>
                  <a:pt x="0" y="0"/>
                </a:lnTo>
                <a:lnTo>
                  <a:pt x="0" y="106"/>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6" name="Freeform 171"/>
          <p:cNvSpPr>
            <a:spLocks/>
          </p:cNvSpPr>
          <p:nvPr/>
        </p:nvSpPr>
        <p:spPr bwMode="auto">
          <a:xfrm>
            <a:off x="2305491" y="2576362"/>
            <a:ext cx="890588" cy="466725"/>
          </a:xfrm>
          <a:custGeom>
            <a:avLst/>
            <a:gdLst>
              <a:gd name="T0" fmla="*/ 2147483647 w 346"/>
              <a:gd name="T1" fmla="*/ 2147483647 h 294"/>
              <a:gd name="T2" fmla="*/ 2147483647 w 346"/>
              <a:gd name="T3" fmla="*/ 2147483647 h 294"/>
              <a:gd name="T4" fmla="*/ 2147483647 w 346"/>
              <a:gd name="T5" fmla="*/ 2147483647 h 294"/>
              <a:gd name="T6" fmla="*/ 2147483647 w 346"/>
              <a:gd name="T7" fmla="*/ 2147483647 h 294"/>
              <a:gd name="T8" fmla="*/ 2147483647 w 346"/>
              <a:gd name="T9" fmla="*/ 2147483647 h 294"/>
              <a:gd name="T10" fmla="*/ 2147483647 w 346"/>
              <a:gd name="T11" fmla="*/ 2147483647 h 294"/>
              <a:gd name="T12" fmla="*/ 2147483647 w 346"/>
              <a:gd name="T13" fmla="*/ 2147483647 h 294"/>
              <a:gd name="T14" fmla="*/ 2147483647 w 346"/>
              <a:gd name="T15" fmla="*/ 0 h 294"/>
              <a:gd name="T16" fmla="*/ 2147483647 w 346"/>
              <a:gd name="T17" fmla="*/ 0 h 294"/>
              <a:gd name="T18" fmla="*/ 2147483647 w 346"/>
              <a:gd name="T19" fmla="*/ 2147483647 h 294"/>
              <a:gd name="T20" fmla="*/ 2147483647 w 346"/>
              <a:gd name="T21" fmla="*/ 2147483647 h 294"/>
              <a:gd name="T22" fmla="*/ 0 w 346"/>
              <a:gd name="T23" fmla="*/ 2147483647 h 294"/>
              <a:gd name="T24" fmla="*/ 0 w 346"/>
              <a:gd name="T25" fmla="*/ 2147483647 h 294"/>
              <a:gd name="T26" fmla="*/ 2147483647 w 346"/>
              <a:gd name="T27" fmla="*/ 2147483647 h 294"/>
              <a:gd name="T28" fmla="*/ 2147483647 w 346"/>
              <a:gd name="T29" fmla="*/ 2147483647 h 294"/>
              <a:gd name="T30" fmla="*/ 2147483647 w 346"/>
              <a:gd name="T31" fmla="*/ 2147483647 h 294"/>
              <a:gd name="T32" fmla="*/ 2147483647 w 346"/>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6"/>
              <a:gd name="T52" fmla="*/ 0 h 294"/>
              <a:gd name="T53" fmla="*/ 346 w 346"/>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6" h="294">
                <a:moveTo>
                  <a:pt x="303" y="294"/>
                </a:moveTo>
                <a:lnTo>
                  <a:pt x="324" y="290"/>
                </a:lnTo>
                <a:lnTo>
                  <a:pt x="342" y="273"/>
                </a:lnTo>
                <a:lnTo>
                  <a:pt x="346" y="251"/>
                </a:lnTo>
                <a:lnTo>
                  <a:pt x="346" y="43"/>
                </a:lnTo>
                <a:lnTo>
                  <a:pt x="342" y="21"/>
                </a:lnTo>
                <a:lnTo>
                  <a:pt x="324" y="9"/>
                </a:lnTo>
                <a:lnTo>
                  <a:pt x="303" y="0"/>
                </a:lnTo>
                <a:lnTo>
                  <a:pt x="43" y="0"/>
                </a:lnTo>
                <a:lnTo>
                  <a:pt x="22" y="9"/>
                </a:lnTo>
                <a:lnTo>
                  <a:pt x="9" y="21"/>
                </a:lnTo>
                <a:lnTo>
                  <a:pt x="0" y="43"/>
                </a:lnTo>
                <a:lnTo>
                  <a:pt x="0" y="251"/>
                </a:lnTo>
                <a:lnTo>
                  <a:pt x="9" y="273"/>
                </a:lnTo>
                <a:lnTo>
                  <a:pt x="22" y="290"/>
                </a:lnTo>
                <a:lnTo>
                  <a:pt x="43" y="294"/>
                </a:lnTo>
                <a:lnTo>
                  <a:pt x="303" y="294"/>
                </a:lnTo>
                <a:close/>
              </a:path>
            </a:pathLst>
          </a:custGeom>
          <a:solidFill>
            <a:srgbClr val="FFFF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Job Boards</a:t>
            </a:r>
          </a:p>
        </p:txBody>
      </p:sp>
      <p:sp>
        <p:nvSpPr>
          <p:cNvPr id="7187" name="Freeform 93"/>
          <p:cNvSpPr>
            <a:spLocks/>
          </p:cNvSpPr>
          <p:nvPr/>
        </p:nvSpPr>
        <p:spPr bwMode="auto">
          <a:xfrm>
            <a:off x="2332403" y="3942215"/>
            <a:ext cx="890588" cy="502794"/>
          </a:xfrm>
          <a:custGeom>
            <a:avLst/>
            <a:gdLst>
              <a:gd name="T0" fmla="*/ 2147483647 w 354"/>
              <a:gd name="T1" fmla="*/ 2147483647 h 294"/>
              <a:gd name="T2" fmla="*/ 2147483647 w 354"/>
              <a:gd name="T3" fmla="*/ 2147483647 h 294"/>
              <a:gd name="T4" fmla="*/ 2147483647 w 354"/>
              <a:gd name="T5" fmla="*/ 2147483647 h 294"/>
              <a:gd name="T6" fmla="*/ 2147483647 w 354"/>
              <a:gd name="T7" fmla="*/ 2147483647 h 294"/>
              <a:gd name="T8" fmla="*/ 2147483647 w 354"/>
              <a:gd name="T9" fmla="*/ 2147483647 h 294"/>
              <a:gd name="T10" fmla="*/ 2147483647 w 354"/>
              <a:gd name="T11" fmla="*/ 2147483647 h 294"/>
              <a:gd name="T12" fmla="*/ 2147483647 w 354"/>
              <a:gd name="T13" fmla="*/ 2147483647 h 294"/>
              <a:gd name="T14" fmla="*/ 2147483647 w 354"/>
              <a:gd name="T15" fmla="*/ 0 h 294"/>
              <a:gd name="T16" fmla="*/ 2147483647 w 354"/>
              <a:gd name="T17" fmla="*/ 0 h 294"/>
              <a:gd name="T18" fmla="*/ 2147483647 w 354"/>
              <a:gd name="T19" fmla="*/ 2147483647 h 294"/>
              <a:gd name="T20" fmla="*/ 2147483647 w 354"/>
              <a:gd name="T21" fmla="*/ 2147483647 h 294"/>
              <a:gd name="T22" fmla="*/ 0 w 354"/>
              <a:gd name="T23" fmla="*/ 2147483647 h 294"/>
              <a:gd name="T24" fmla="*/ 0 w 354"/>
              <a:gd name="T25" fmla="*/ 2147483647 h 294"/>
              <a:gd name="T26" fmla="*/ 2147483647 w 354"/>
              <a:gd name="T27" fmla="*/ 2147483647 h 294"/>
              <a:gd name="T28" fmla="*/ 2147483647 w 354"/>
              <a:gd name="T29" fmla="*/ 2147483647 h 294"/>
              <a:gd name="T30" fmla="*/ 2147483647 w 354"/>
              <a:gd name="T31" fmla="*/ 2147483647 h 294"/>
              <a:gd name="T32" fmla="*/ 2147483647 w 354"/>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54"/>
              <a:gd name="T52" fmla="*/ 0 h 294"/>
              <a:gd name="T53" fmla="*/ 354 w 354"/>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54" h="294">
                <a:moveTo>
                  <a:pt x="307" y="294"/>
                </a:moveTo>
                <a:lnTo>
                  <a:pt x="328" y="290"/>
                </a:lnTo>
                <a:lnTo>
                  <a:pt x="346" y="273"/>
                </a:lnTo>
                <a:lnTo>
                  <a:pt x="354" y="251"/>
                </a:lnTo>
                <a:lnTo>
                  <a:pt x="354" y="42"/>
                </a:lnTo>
                <a:lnTo>
                  <a:pt x="346" y="21"/>
                </a:lnTo>
                <a:lnTo>
                  <a:pt x="328" y="8"/>
                </a:lnTo>
                <a:lnTo>
                  <a:pt x="307" y="0"/>
                </a:lnTo>
                <a:lnTo>
                  <a:pt x="47" y="0"/>
                </a:lnTo>
                <a:lnTo>
                  <a:pt x="26" y="8"/>
                </a:lnTo>
                <a:lnTo>
                  <a:pt x="9" y="21"/>
                </a:lnTo>
                <a:lnTo>
                  <a:pt x="0" y="42"/>
                </a:lnTo>
                <a:lnTo>
                  <a:pt x="0" y="251"/>
                </a:lnTo>
                <a:lnTo>
                  <a:pt x="9" y="273"/>
                </a:lnTo>
                <a:lnTo>
                  <a:pt x="26" y="290"/>
                </a:lnTo>
                <a:lnTo>
                  <a:pt x="47" y="294"/>
                </a:lnTo>
                <a:lnTo>
                  <a:pt x="307" y="294"/>
                </a:lnTo>
                <a:close/>
              </a:path>
            </a:pathLst>
          </a:custGeom>
          <a:solidFill>
            <a:srgbClr val="92D05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Insurance</a:t>
            </a:r>
          </a:p>
          <a:p>
            <a:pPr eaLnBrk="1" hangingPunct="1"/>
            <a:r>
              <a:rPr lang="en-US" altLang="en-US" sz="1200" dirty="0">
                <a:solidFill>
                  <a:schemeClr val="bg1"/>
                </a:solidFill>
              </a:rPr>
              <a:t>Website</a:t>
            </a:r>
          </a:p>
        </p:txBody>
      </p:sp>
      <p:sp>
        <p:nvSpPr>
          <p:cNvPr id="77" name="Rectangle 14"/>
          <p:cNvSpPr txBox="1">
            <a:spLocks noChangeArrowheads="1"/>
          </p:cNvSpPr>
          <p:nvPr/>
        </p:nvSpPr>
        <p:spPr bwMode="auto">
          <a:xfrm>
            <a:off x="762000" y="152400"/>
            <a:ext cx="7924800" cy="1143000"/>
          </a:xfrm>
          <a:prstGeom prst="rect">
            <a:avLst/>
          </a:prstGeom>
          <a:noFill/>
          <a:ln w="9525">
            <a:noFill/>
            <a:miter lim="800000"/>
            <a:headEnd/>
            <a:tailEnd/>
          </a:ln>
        </p:spPr>
        <p:txBody>
          <a:bodyPr lIns="91429" tIns="45714" rIns="91429" bIns="45714" anchor="t">
            <a:noAutofit/>
          </a:bodyPr>
          <a:lstStyle/>
          <a:p>
            <a:pPr algn="l" eaLnBrk="0" hangingPunct="0">
              <a:lnSpc>
                <a:spcPct val="100000"/>
              </a:lnSpc>
              <a:spcBef>
                <a:spcPct val="0"/>
              </a:spcBef>
              <a:defRPr/>
            </a:pPr>
            <a:r>
              <a:rPr lang="en-US" sz="3200" b="1" kern="0" dirty="0">
                <a:latin typeface="+mj-lt"/>
                <a:ea typeface="+mj-ea"/>
                <a:cs typeface="+mj-cs"/>
              </a:rPr>
              <a:t>Human Resources</a:t>
            </a:r>
          </a:p>
        </p:txBody>
      </p:sp>
      <p:sp>
        <p:nvSpPr>
          <p:cNvPr id="78" name="Freeform 87"/>
          <p:cNvSpPr>
            <a:spLocks/>
          </p:cNvSpPr>
          <p:nvPr/>
        </p:nvSpPr>
        <p:spPr bwMode="auto">
          <a:xfrm>
            <a:off x="4180846" y="1857820"/>
            <a:ext cx="924554" cy="466725"/>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90"/>
                </a:lnTo>
                <a:lnTo>
                  <a:pt x="341" y="273"/>
                </a:lnTo>
                <a:lnTo>
                  <a:pt x="345" y="251"/>
                </a:lnTo>
                <a:lnTo>
                  <a:pt x="345" y="47"/>
                </a:lnTo>
                <a:lnTo>
                  <a:pt x="341" y="21"/>
                </a:lnTo>
                <a:lnTo>
                  <a:pt x="324" y="8"/>
                </a:lnTo>
                <a:lnTo>
                  <a:pt x="303" y="0"/>
                </a:lnTo>
                <a:lnTo>
                  <a:pt x="47" y="0"/>
                </a:lnTo>
                <a:lnTo>
                  <a:pt x="26" y="8"/>
                </a:lnTo>
                <a:lnTo>
                  <a:pt x="9" y="21"/>
                </a:lnTo>
                <a:lnTo>
                  <a:pt x="0" y="47"/>
                </a:lnTo>
                <a:lnTo>
                  <a:pt x="0" y="251"/>
                </a:lnTo>
                <a:lnTo>
                  <a:pt x="9" y="273"/>
                </a:lnTo>
                <a:lnTo>
                  <a:pt x="26" y="290"/>
                </a:lnTo>
                <a:lnTo>
                  <a:pt x="47" y="294"/>
                </a:lnTo>
                <a:lnTo>
                  <a:pt x="303" y="294"/>
                </a:lnTo>
                <a:close/>
              </a:path>
            </a:pathLst>
          </a:custGeom>
          <a:solidFill>
            <a:srgbClr val="FFFF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t>Tax Application</a:t>
            </a:r>
          </a:p>
        </p:txBody>
      </p:sp>
      <p:sp>
        <p:nvSpPr>
          <p:cNvPr id="79" name="Freeform 120"/>
          <p:cNvSpPr>
            <a:spLocks/>
          </p:cNvSpPr>
          <p:nvPr/>
        </p:nvSpPr>
        <p:spPr bwMode="auto">
          <a:xfrm>
            <a:off x="5688506" y="1857820"/>
            <a:ext cx="1066801" cy="51390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41" y="272"/>
                </a:lnTo>
                <a:lnTo>
                  <a:pt x="345" y="251"/>
                </a:lnTo>
                <a:lnTo>
                  <a:pt x="345" y="42"/>
                </a:lnTo>
                <a:lnTo>
                  <a:pt x="341"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00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Benefits App</a:t>
            </a:r>
          </a:p>
        </p:txBody>
      </p:sp>
      <p:sp>
        <p:nvSpPr>
          <p:cNvPr id="80" name="Freeform 174"/>
          <p:cNvSpPr>
            <a:spLocks/>
          </p:cNvSpPr>
          <p:nvPr/>
        </p:nvSpPr>
        <p:spPr bwMode="auto">
          <a:xfrm>
            <a:off x="5739017" y="2576362"/>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92D05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Hyperion</a:t>
            </a:r>
          </a:p>
        </p:txBody>
      </p:sp>
      <p:sp>
        <p:nvSpPr>
          <p:cNvPr id="81" name="Freeform 174"/>
          <p:cNvSpPr>
            <a:spLocks/>
          </p:cNvSpPr>
          <p:nvPr/>
        </p:nvSpPr>
        <p:spPr bwMode="auto">
          <a:xfrm>
            <a:off x="4114800" y="2576362"/>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00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Company Website</a:t>
            </a:r>
          </a:p>
        </p:txBody>
      </p:sp>
      <p:sp>
        <p:nvSpPr>
          <p:cNvPr id="2" name="TextBox 1"/>
          <p:cNvSpPr txBox="1"/>
          <p:nvPr/>
        </p:nvSpPr>
        <p:spPr>
          <a:xfrm>
            <a:off x="2040307" y="1348199"/>
            <a:ext cx="1508746" cy="369332"/>
          </a:xfrm>
          <a:prstGeom prst="rect">
            <a:avLst/>
          </a:prstGeom>
          <a:noFill/>
        </p:spPr>
        <p:txBody>
          <a:bodyPr wrap="none" rtlCol="0">
            <a:spAutoFit/>
          </a:bodyPr>
          <a:lstStyle/>
          <a:p>
            <a:r>
              <a:rPr lang="en-US" dirty="0"/>
              <a:t>Cloud Apps</a:t>
            </a:r>
          </a:p>
        </p:txBody>
      </p:sp>
      <p:sp>
        <p:nvSpPr>
          <p:cNvPr id="82" name="TextBox 81"/>
          <p:cNvSpPr txBox="1"/>
          <p:nvPr/>
        </p:nvSpPr>
        <p:spPr>
          <a:xfrm>
            <a:off x="3893884" y="1348199"/>
            <a:ext cx="1661032" cy="369332"/>
          </a:xfrm>
          <a:prstGeom prst="rect">
            <a:avLst/>
          </a:prstGeom>
          <a:noFill/>
        </p:spPr>
        <p:txBody>
          <a:bodyPr wrap="none" rtlCol="0">
            <a:spAutoFit/>
          </a:bodyPr>
          <a:lstStyle/>
          <a:p>
            <a:r>
              <a:rPr lang="en-US" dirty="0"/>
              <a:t>Internal Apps</a:t>
            </a:r>
          </a:p>
        </p:txBody>
      </p:sp>
      <p:sp>
        <p:nvSpPr>
          <p:cNvPr id="83" name="TextBox 82"/>
          <p:cNvSpPr txBox="1"/>
          <p:nvPr/>
        </p:nvSpPr>
        <p:spPr>
          <a:xfrm>
            <a:off x="5791200" y="1348199"/>
            <a:ext cx="1093569" cy="369332"/>
          </a:xfrm>
          <a:prstGeom prst="rect">
            <a:avLst/>
          </a:prstGeom>
          <a:noFill/>
        </p:spPr>
        <p:txBody>
          <a:bodyPr wrap="none" rtlCol="0">
            <a:spAutoFit/>
          </a:bodyPr>
          <a:lstStyle/>
          <a:p>
            <a:r>
              <a:rPr lang="en-US" dirty="0"/>
              <a:t>3</a:t>
            </a:r>
            <a:r>
              <a:rPr lang="en-US" baseline="30000" dirty="0"/>
              <a:t>rd</a:t>
            </a:r>
            <a:r>
              <a:rPr lang="en-US" dirty="0"/>
              <a:t> Party</a:t>
            </a:r>
          </a:p>
        </p:txBody>
      </p:sp>
      <p:sp>
        <p:nvSpPr>
          <p:cNvPr id="84" name="Freeform 171"/>
          <p:cNvSpPr>
            <a:spLocks/>
          </p:cNvSpPr>
          <p:nvPr/>
        </p:nvSpPr>
        <p:spPr bwMode="auto">
          <a:xfrm>
            <a:off x="4158695" y="3225460"/>
            <a:ext cx="890588" cy="466725"/>
          </a:xfrm>
          <a:custGeom>
            <a:avLst/>
            <a:gdLst>
              <a:gd name="T0" fmla="*/ 2147483647 w 346"/>
              <a:gd name="T1" fmla="*/ 2147483647 h 294"/>
              <a:gd name="T2" fmla="*/ 2147483647 w 346"/>
              <a:gd name="T3" fmla="*/ 2147483647 h 294"/>
              <a:gd name="T4" fmla="*/ 2147483647 w 346"/>
              <a:gd name="T5" fmla="*/ 2147483647 h 294"/>
              <a:gd name="T6" fmla="*/ 2147483647 w 346"/>
              <a:gd name="T7" fmla="*/ 2147483647 h 294"/>
              <a:gd name="T8" fmla="*/ 2147483647 w 346"/>
              <a:gd name="T9" fmla="*/ 2147483647 h 294"/>
              <a:gd name="T10" fmla="*/ 2147483647 w 346"/>
              <a:gd name="T11" fmla="*/ 2147483647 h 294"/>
              <a:gd name="T12" fmla="*/ 2147483647 w 346"/>
              <a:gd name="T13" fmla="*/ 2147483647 h 294"/>
              <a:gd name="T14" fmla="*/ 2147483647 w 346"/>
              <a:gd name="T15" fmla="*/ 0 h 294"/>
              <a:gd name="T16" fmla="*/ 2147483647 w 346"/>
              <a:gd name="T17" fmla="*/ 0 h 294"/>
              <a:gd name="T18" fmla="*/ 2147483647 w 346"/>
              <a:gd name="T19" fmla="*/ 2147483647 h 294"/>
              <a:gd name="T20" fmla="*/ 2147483647 w 346"/>
              <a:gd name="T21" fmla="*/ 2147483647 h 294"/>
              <a:gd name="T22" fmla="*/ 0 w 346"/>
              <a:gd name="T23" fmla="*/ 2147483647 h 294"/>
              <a:gd name="T24" fmla="*/ 0 w 346"/>
              <a:gd name="T25" fmla="*/ 2147483647 h 294"/>
              <a:gd name="T26" fmla="*/ 2147483647 w 346"/>
              <a:gd name="T27" fmla="*/ 2147483647 h 294"/>
              <a:gd name="T28" fmla="*/ 2147483647 w 346"/>
              <a:gd name="T29" fmla="*/ 2147483647 h 294"/>
              <a:gd name="T30" fmla="*/ 2147483647 w 346"/>
              <a:gd name="T31" fmla="*/ 2147483647 h 294"/>
              <a:gd name="T32" fmla="*/ 2147483647 w 346"/>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6"/>
              <a:gd name="T52" fmla="*/ 0 h 294"/>
              <a:gd name="T53" fmla="*/ 346 w 346"/>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6" h="294">
                <a:moveTo>
                  <a:pt x="303" y="294"/>
                </a:moveTo>
                <a:lnTo>
                  <a:pt x="324" y="290"/>
                </a:lnTo>
                <a:lnTo>
                  <a:pt x="342" y="273"/>
                </a:lnTo>
                <a:lnTo>
                  <a:pt x="346" y="251"/>
                </a:lnTo>
                <a:lnTo>
                  <a:pt x="346" y="43"/>
                </a:lnTo>
                <a:lnTo>
                  <a:pt x="342" y="21"/>
                </a:lnTo>
                <a:lnTo>
                  <a:pt x="324" y="9"/>
                </a:lnTo>
                <a:lnTo>
                  <a:pt x="303" y="0"/>
                </a:lnTo>
                <a:lnTo>
                  <a:pt x="43" y="0"/>
                </a:lnTo>
                <a:lnTo>
                  <a:pt x="22" y="9"/>
                </a:lnTo>
                <a:lnTo>
                  <a:pt x="9" y="21"/>
                </a:lnTo>
                <a:lnTo>
                  <a:pt x="0" y="43"/>
                </a:lnTo>
                <a:lnTo>
                  <a:pt x="0" y="251"/>
                </a:lnTo>
                <a:lnTo>
                  <a:pt x="9" y="273"/>
                </a:lnTo>
                <a:lnTo>
                  <a:pt x="22" y="290"/>
                </a:lnTo>
                <a:lnTo>
                  <a:pt x="43" y="294"/>
                </a:lnTo>
                <a:lnTo>
                  <a:pt x="303" y="294"/>
                </a:lnTo>
                <a:close/>
              </a:path>
            </a:pathLst>
          </a:custGeom>
          <a:solidFill>
            <a:srgbClr val="FFFF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Payroll</a:t>
            </a:r>
          </a:p>
        </p:txBody>
      </p:sp>
      <p:sp>
        <p:nvSpPr>
          <p:cNvPr id="17" name="Freeform 174"/>
          <p:cNvSpPr>
            <a:spLocks/>
          </p:cNvSpPr>
          <p:nvPr/>
        </p:nvSpPr>
        <p:spPr bwMode="auto">
          <a:xfrm>
            <a:off x="5776928" y="3896822"/>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00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ADP</a:t>
            </a:r>
          </a:p>
        </p:txBody>
      </p:sp>
    </p:spTree>
    <p:extLst>
      <p:ext uri="{BB962C8B-B14F-4D97-AF65-F5344CB8AC3E}">
        <p14:creationId xmlns:p14="http://schemas.microsoft.com/office/powerpoint/2010/main" val="312536767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5" name="Freeform 273"/>
          <p:cNvSpPr>
            <a:spLocks/>
          </p:cNvSpPr>
          <p:nvPr/>
        </p:nvSpPr>
        <p:spPr bwMode="auto">
          <a:xfrm>
            <a:off x="9112250" y="1504950"/>
            <a:ext cx="1588" cy="168275"/>
          </a:xfrm>
          <a:custGeom>
            <a:avLst/>
            <a:gdLst>
              <a:gd name="T0" fmla="*/ 0 w 1588"/>
              <a:gd name="T1" fmla="*/ 0 h 106"/>
              <a:gd name="T2" fmla="*/ 0 w 1588"/>
              <a:gd name="T3" fmla="*/ 0 h 106"/>
              <a:gd name="T4" fmla="*/ 0 w 1588"/>
              <a:gd name="T5" fmla="*/ 2147483647 h 106"/>
              <a:gd name="T6" fmla="*/ 0 w 1588"/>
              <a:gd name="T7" fmla="*/ 2147483647 h 106"/>
              <a:gd name="T8" fmla="*/ 0 w 1588"/>
              <a:gd name="T9" fmla="*/ 0 h 106"/>
              <a:gd name="T10" fmla="*/ 0 w 1588"/>
              <a:gd name="T11" fmla="*/ 0 h 106"/>
              <a:gd name="T12" fmla="*/ 0 w 1588"/>
              <a:gd name="T13" fmla="*/ 0 h 106"/>
              <a:gd name="T14" fmla="*/ 0 w 1588"/>
              <a:gd name="T15" fmla="*/ 0 h 106"/>
              <a:gd name="T16" fmla="*/ 0 w 1588"/>
              <a:gd name="T17" fmla="*/ 2147483647 h 106"/>
              <a:gd name="T18" fmla="*/ 0 w 1588"/>
              <a:gd name="T19" fmla="*/ 2147483647 h 106"/>
              <a:gd name="T20" fmla="*/ 0 w 1588"/>
              <a:gd name="T21" fmla="*/ 0 h 106"/>
              <a:gd name="T22" fmla="*/ 0 w 1588"/>
              <a:gd name="T23" fmla="*/ 0 h 106"/>
              <a:gd name="T24" fmla="*/ 0 w 1588"/>
              <a:gd name="T25" fmla="*/ 0 h 1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88"/>
              <a:gd name="T40" fmla="*/ 0 h 106"/>
              <a:gd name="T41" fmla="*/ 1588 w 1588"/>
              <a:gd name="T42" fmla="*/ 106 h 1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88" h="106">
                <a:moveTo>
                  <a:pt x="0" y="0"/>
                </a:moveTo>
                <a:lnTo>
                  <a:pt x="0" y="0"/>
                </a:lnTo>
                <a:lnTo>
                  <a:pt x="0" y="106"/>
                </a:lnTo>
                <a:lnTo>
                  <a:pt x="0" y="0"/>
                </a:lnTo>
                <a:lnTo>
                  <a:pt x="0" y="106"/>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 name="Rectangle 14"/>
          <p:cNvSpPr txBox="1">
            <a:spLocks noChangeArrowheads="1"/>
          </p:cNvSpPr>
          <p:nvPr/>
        </p:nvSpPr>
        <p:spPr bwMode="auto">
          <a:xfrm>
            <a:off x="762000" y="204898"/>
            <a:ext cx="7924800" cy="1143000"/>
          </a:xfrm>
          <a:prstGeom prst="rect">
            <a:avLst/>
          </a:prstGeom>
          <a:noFill/>
          <a:ln w="9525">
            <a:noFill/>
            <a:miter lim="800000"/>
            <a:headEnd/>
            <a:tailEnd/>
          </a:ln>
        </p:spPr>
        <p:txBody>
          <a:bodyPr lIns="91429" tIns="45714" rIns="91429" bIns="45714" anchor="t">
            <a:noAutofit/>
          </a:bodyPr>
          <a:lstStyle/>
          <a:p>
            <a:pPr algn="l" eaLnBrk="0" hangingPunct="0">
              <a:lnSpc>
                <a:spcPct val="100000"/>
              </a:lnSpc>
              <a:spcBef>
                <a:spcPct val="0"/>
              </a:spcBef>
              <a:defRPr/>
            </a:pPr>
            <a:r>
              <a:rPr lang="en-US" sz="3200" b="1" kern="0" dirty="0">
                <a:latin typeface="+mj-lt"/>
                <a:ea typeface="+mj-ea"/>
                <a:cs typeface="+mj-cs"/>
              </a:rPr>
              <a:t>Finance</a:t>
            </a:r>
          </a:p>
        </p:txBody>
      </p:sp>
      <p:sp>
        <p:nvSpPr>
          <p:cNvPr id="62" name="Freeform 174"/>
          <p:cNvSpPr>
            <a:spLocks/>
          </p:cNvSpPr>
          <p:nvPr/>
        </p:nvSpPr>
        <p:spPr bwMode="auto">
          <a:xfrm>
            <a:off x="5858542" y="4011175"/>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92D05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Credit Card Machine</a:t>
            </a:r>
          </a:p>
        </p:txBody>
      </p:sp>
      <p:sp>
        <p:nvSpPr>
          <p:cNvPr id="63" name="Freeform 174"/>
          <p:cNvSpPr>
            <a:spLocks/>
          </p:cNvSpPr>
          <p:nvPr/>
        </p:nvSpPr>
        <p:spPr bwMode="auto">
          <a:xfrm>
            <a:off x="4168806" y="1915640"/>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FF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General Ledger</a:t>
            </a:r>
          </a:p>
        </p:txBody>
      </p:sp>
      <p:sp>
        <p:nvSpPr>
          <p:cNvPr id="64" name="Freeform 174"/>
          <p:cNvSpPr>
            <a:spLocks/>
          </p:cNvSpPr>
          <p:nvPr/>
        </p:nvSpPr>
        <p:spPr bwMode="auto">
          <a:xfrm>
            <a:off x="5826642" y="4745750"/>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00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Sales Logix</a:t>
            </a:r>
          </a:p>
        </p:txBody>
      </p:sp>
      <p:sp>
        <p:nvSpPr>
          <p:cNvPr id="65" name="Freeform 174"/>
          <p:cNvSpPr>
            <a:spLocks/>
          </p:cNvSpPr>
          <p:nvPr/>
        </p:nvSpPr>
        <p:spPr bwMode="auto">
          <a:xfrm>
            <a:off x="5847022" y="5400625"/>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FF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Crystal Reports</a:t>
            </a:r>
          </a:p>
        </p:txBody>
      </p:sp>
      <p:sp>
        <p:nvSpPr>
          <p:cNvPr id="66" name="Freeform 174"/>
          <p:cNvSpPr>
            <a:spLocks/>
          </p:cNvSpPr>
          <p:nvPr/>
        </p:nvSpPr>
        <p:spPr bwMode="auto">
          <a:xfrm>
            <a:off x="2209800" y="1915640"/>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92D05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err="1">
                <a:solidFill>
                  <a:schemeClr val="bg1"/>
                </a:solidFill>
              </a:rPr>
              <a:t>PowerBI</a:t>
            </a:r>
            <a:endParaRPr lang="en-US" altLang="en-US" sz="1200" dirty="0">
              <a:solidFill>
                <a:schemeClr val="bg1"/>
              </a:solidFill>
            </a:endParaRPr>
          </a:p>
        </p:txBody>
      </p:sp>
      <p:sp>
        <p:nvSpPr>
          <p:cNvPr id="67" name="Freeform 174"/>
          <p:cNvSpPr>
            <a:spLocks/>
          </p:cNvSpPr>
          <p:nvPr/>
        </p:nvSpPr>
        <p:spPr bwMode="auto">
          <a:xfrm>
            <a:off x="7106192" y="1915640"/>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00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ADP</a:t>
            </a:r>
          </a:p>
        </p:txBody>
      </p:sp>
      <p:sp>
        <p:nvSpPr>
          <p:cNvPr id="68" name="Freeform 174"/>
          <p:cNvSpPr>
            <a:spLocks/>
          </p:cNvSpPr>
          <p:nvPr/>
        </p:nvSpPr>
        <p:spPr bwMode="auto">
          <a:xfrm>
            <a:off x="5906390" y="1915640"/>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FF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Solomon Modules</a:t>
            </a:r>
          </a:p>
        </p:txBody>
      </p:sp>
      <p:sp>
        <p:nvSpPr>
          <p:cNvPr id="69" name="Freeform 174"/>
          <p:cNvSpPr>
            <a:spLocks/>
          </p:cNvSpPr>
          <p:nvPr/>
        </p:nvSpPr>
        <p:spPr bwMode="auto">
          <a:xfrm>
            <a:off x="5876264" y="2580475"/>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FF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Business Objects</a:t>
            </a:r>
          </a:p>
        </p:txBody>
      </p:sp>
      <p:sp>
        <p:nvSpPr>
          <p:cNvPr id="70" name="Freeform 174"/>
          <p:cNvSpPr>
            <a:spLocks/>
          </p:cNvSpPr>
          <p:nvPr/>
        </p:nvSpPr>
        <p:spPr bwMode="auto">
          <a:xfrm>
            <a:off x="5876263" y="3276600"/>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FF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Web Intelligence</a:t>
            </a:r>
          </a:p>
        </p:txBody>
      </p:sp>
      <p:sp>
        <p:nvSpPr>
          <p:cNvPr id="71" name="Freeform 174"/>
          <p:cNvSpPr>
            <a:spLocks/>
          </p:cNvSpPr>
          <p:nvPr/>
        </p:nvSpPr>
        <p:spPr bwMode="auto">
          <a:xfrm>
            <a:off x="4168806" y="2580475"/>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00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Fixed Assets</a:t>
            </a:r>
          </a:p>
        </p:txBody>
      </p:sp>
      <p:sp>
        <p:nvSpPr>
          <p:cNvPr id="72" name="TextBox 71"/>
          <p:cNvSpPr txBox="1"/>
          <p:nvPr/>
        </p:nvSpPr>
        <p:spPr>
          <a:xfrm>
            <a:off x="2040307" y="1348199"/>
            <a:ext cx="1508746" cy="369332"/>
          </a:xfrm>
          <a:prstGeom prst="rect">
            <a:avLst/>
          </a:prstGeom>
          <a:noFill/>
        </p:spPr>
        <p:txBody>
          <a:bodyPr wrap="none" rtlCol="0">
            <a:spAutoFit/>
          </a:bodyPr>
          <a:lstStyle/>
          <a:p>
            <a:r>
              <a:rPr lang="en-US" dirty="0"/>
              <a:t>Cloud Apps</a:t>
            </a:r>
          </a:p>
        </p:txBody>
      </p:sp>
      <p:sp>
        <p:nvSpPr>
          <p:cNvPr id="73" name="TextBox 72"/>
          <p:cNvSpPr txBox="1"/>
          <p:nvPr/>
        </p:nvSpPr>
        <p:spPr>
          <a:xfrm>
            <a:off x="3893884" y="1348199"/>
            <a:ext cx="1661032" cy="369332"/>
          </a:xfrm>
          <a:prstGeom prst="rect">
            <a:avLst/>
          </a:prstGeom>
          <a:noFill/>
        </p:spPr>
        <p:txBody>
          <a:bodyPr wrap="none" rtlCol="0">
            <a:spAutoFit/>
          </a:bodyPr>
          <a:lstStyle/>
          <a:p>
            <a:r>
              <a:rPr lang="en-US" dirty="0"/>
              <a:t>Internal Apps</a:t>
            </a:r>
          </a:p>
        </p:txBody>
      </p:sp>
      <p:sp>
        <p:nvSpPr>
          <p:cNvPr id="74" name="TextBox 73"/>
          <p:cNvSpPr txBox="1"/>
          <p:nvPr/>
        </p:nvSpPr>
        <p:spPr>
          <a:xfrm>
            <a:off x="5791200" y="1348199"/>
            <a:ext cx="1093569" cy="369332"/>
          </a:xfrm>
          <a:prstGeom prst="rect">
            <a:avLst/>
          </a:prstGeom>
          <a:noFill/>
        </p:spPr>
        <p:txBody>
          <a:bodyPr wrap="none" rtlCol="0">
            <a:spAutoFit/>
          </a:bodyPr>
          <a:lstStyle/>
          <a:p>
            <a:r>
              <a:rPr lang="en-US" dirty="0"/>
              <a:t>3</a:t>
            </a:r>
            <a:r>
              <a:rPr lang="en-US" baseline="30000" dirty="0"/>
              <a:t>rd</a:t>
            </a:r>
            <a:r>
              <a:rPr lang="en-US" dirty="0"/>
              <a:t> Party</a:t>
            </a:r>
          </a:p>
        </p:txBody>
      </p:sp>
    </p:spTree>
    <p:extLst>
      <p:ext uri="{BB962C8B-B14F-4D97-AF65-F5344CB8AC3E}">
        <p14:creationId xmlns:p14="http://schemas.microsoft.com/office/powerpoint/2010/main" val="54275157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5" name="Freeform 273"/>
          <p:cNvSpPr>
            <a:spLocks/>
          </p:cNvSpPr>
          <p:nvPr/>
        </p:nvSpPr>
        <p:spPr bwMode="auto">
          <a:xfrm>
            <a:off x="9112250" y="1504950"/>
            <a:ext cx="1588" cy="168275"/>
          </a:xfrm>
          <a:custGeom>
            <a:avLst/>
            <a:gdLst>
              <a:gd name="T0" fmla="*/ 0 w 1588"/>
              <a:gd name="T1" fmla="*/ 0 h 106"/>
              <a:gd name="T2" fmla="*/ 0 w 1588"/>
              <a:gd name="T3" fmla="*/ 0 h 106"/>
              <a:gd name="T4" fmla="*/ 0 w 1588"/>
              <a:gd name="T5" fmla="*/ 2147483647 h 106"/>
              <a:gd name="T6" fmla="*/ 0 w 1588"/>
              <a:gd name="T7" fmla="*/ 2147483647 h 106"/>
              <a:gd name="T8" fmla="*/ 0 w 1588"/>
              <a:gd name="T9" fmla="*/ 0 h 106"/>
              <a:gd name="T10" fmla="*/ 0 w 1588"/>
              <a:gd name="T11" fmla="*/ 0 h 106"/>
              <a:gd name="T12" fmla="*/ 0 w 1588"/>
              <a:gd name="T13" fmla="*/ 0 h 106"/>
              <a:gd name="T14" fmla="*/ 0 w 1588"/>
              <a:gd name="T15" fmla="*/ 0 h 106"/>
              <a:gd name="T16" fmla="*/ 0 w 1588"/>
              <a:gd name="T17" fmla="*/ 2147483647 h 106"/>
              <a:gd name="T18" fmla="*/ 0 w 1588"/>
              <a:gd name="T19" fmla="*/ 2147483647 h 106"/>
              <a:gd name="T20" fmla="*/ 0 w 1588"/>
              <a:gd name="T21" fmla="*/ 0 h 106"/>
              <a:gd name="T22" fmla="*/ 0 w 1588"/>
              <a:gd name="T23" fmla="*/ 0 h 106"/>
              <a:gd name="T24" fmla="*/ 0 w 1588"/>
              <a:gd name="T25" fmla="*/ 0 h 1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88"/>
              <a:gd name="T40" fmla="*/ 0 h 106"/>
              <a:gd name="T41" fmla="*/ 1588 w 1588"/>
              <a:gd name="T42" fmla="*/ 106 h 1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88" h="106">
                <a:moveTo>
                  <a:pt x="0" y="0"/>
                </a:moveTo>
                <a:lnTo>
                  <a:pt x="0" y="0"/>
                </a:lnTo>
                <a:lnTo>
                  <a:pt x="0" y="106"/>
                </a:lnTo>
                <a:lnTo>
                  <a:pt x="0" y="0"/>
                </a:lnTo>
                <a:lnTo>
                  <a:pt x="0" y="106"/>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 name="Rectangle 14"/>
          <p:cNvSpPr txBox="1">
            <a:spLocks noChangeArrowheads="1"/>
          </p:cNvSpPr>
          <p:nvPr/>
        </p:nvSpPr>
        <p:spPr bwMode="auto">
          <a:xfrm>
            <a:off x="533400" y="285750"/>
            <a:ext cx="7924800" cy="1143000"/>
          </a:xfrm>
          <a:prstGeom prst="rect">
            <a:avLst/>
          </a:prstGeom>
          <a:noFill/>
          <a:ln w="9525">
            <a:noFill/>
            <a:miter lim="800000"/>
            <a:headEnd/>
            <a:tailEnd/>
          </a:ln>
        </p:spPr>
        <p:txBody>
          <a:bodyPr lIns="91429" tIns="45714" rIns="91429" bIns="45714" anchor="t">
            <a:noAutofit/>
          </a:bodyPr>
          <a:lstStyle/>
          <a:p>
            <a:pPr algn="l" eaLnBrk="0" hangingPunct="0">
              <a:lnSpc>
                <a:spcPct val="100000"/>
              </a:lnSpc>
              <a:spcBef>
                <a:spcPct val="0"/>
              </a:spcBef>
              <a:defRPr/>
            </a:pPr>
            <a:r>
              <a:rPr lang="en-US" sz="3200" b="1" kern="0" dirty="0">
                <a:latin typeface="+mj-lt"/>
                <a:ea typeface="+mj-ea"/>
                <a:cs typeface="+mj-cs"/>
              </a:rPr>
              <a:t>Sales</a:t>
            </a:r>
          </a:p>
        </p:txBody>
      </p:sp>
      <p:sp>
        <p:nvSpPr>
          <p:cNvPr id="62" name="Freeform 174"/>
          <p:cNvSpPr>
            <a:spLocks/>
          </p:cNvSpPr>
          <p:nvPr/>
        </p:nvSpPr>
        <p:spPr bwMode="auto">
          <a:xfrm>
            <a:off x="5955821" y="1856675"/>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00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Sales Data Mart</a:t>
            </a:r>
          </a:p>
        </p:txBody>
      </p:sp>
      <p:sp>
        <p:nvSpPr>
          <p:cNvPr id="63" name="Freeform 174"/>
          <p:cNvSpPr>
            <a:spLocks/>
          </p:cNvSpPr>
          <p:nvPr/>
        </p:nvSpPr>
        <p:spPr bwMode="auto">
          <a:xfrm>
            <a:off x="4697818" y="1856675"/>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00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List Loading</a:t>
            </a:r>
          </a:p>
        </p:txBody>
      </p:sp>
      <p:sp>
        <p:nvSpPr>
          <p:cNvPr id="64" name="Freeform 174"/>
          <p:cNvSpPr>
            <a:spLocks/>
          </p:cNvSpPr>
          <p:nvPr/>
        </p:nvSpPr>
        <p:spPr bwMode="auto">
          <a:xfrm>
            <a:off x="3582209" y="1856675"/>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FF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Grant Process</a:t>
            </a:r>
          </a:p>
        </p:txBody>
      </p:sp>
      <p:sp>
        <p:nvSpPr>
          <p:cNvPr id="65" name="Freeform 174"/>
          <p:cNvSpPr>
            <a:spLocks/>
          </p:cNvSpPr>
          <p:nvPr/>
        </p:nvSpPr>
        <p:spPr bwMode="auto">
          <a:xfrm>
            <a:off x="2131770" y="3132138"/>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92D05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Sales Force</a:t>
            </a:r>
          </a:p>
        </p:txBody>
      </p:sp>
      <p:sp>
        <p:nvSpPr>
          <p:cNvPr id="66" name="Freeform 174"/>
          <p:cNvSpPr>
            <a:spLocks/>
          </p:cNvSpPr>
          <p:nvPr/>
        </p:nvSpPr>
        <p:spPr bwMode="auto">
          <a:xfrm>
            <a:off x="4671237" y="3132138"/>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FF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100" dirty="0">
                <a:solidFill>
                  <a:schemeClr val="bg1"/>
                </a:solidFill>
              </a:rPr>
              <a:t>Registration Data Mart</a:t>
            </a:r>
          </a:p>
        </p:txBody>
      </p:sp>
      <p:sp>
        <p:nvSpPr>
          <p:cNvPr id="67" name="Freeform 174"/>
          <p:cNvSpPr>
            <a:spLocks/>
          </p:cNvSpPr>
          <p:nvPr/>
        </p:nvSpPr>
        <p:spPr bwMode="auto">
          <a:xfrm>
            <a:off x="4656982" y="4410462"/>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FF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Evaluation Data Mart</a:t>
            </a:r>
          </a:p>
        </p:txBody>
      </p:sp>
      <p:sp>
        <p:nvSpPr>
          <p:cNvPr id="68" name="Freeform 174"/>
          <p:cNvSpPr>
            <a:spLocks/>
          </p:cNvSpPr>
          <p:nvPr/>
        </p:nvSpPr>
        <p:spPr bwMode="auto">
          <a:xfrm>
            <a:off x="5943972" y="2530919"/>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FF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Business Objects</a:t>
            </a:r>
          </a:p>
        </p:txBody>
      </p:sp>
      <p:sp>
        <p:nvSpPr>
          <p:cNvPr id="69" name="Freeform 174"/>
          <p:cNvSpPr>
            <a:spLocks/>
          </p:cNvSpPr>
          <p:nvPr/>
        </p:nvSpPr>
        <p:spPr bwMode="auto">
          <a:xfrm>
            <a:off x="3526564" y="2530919"/>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00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Research Results</a:t>
            </a:r>
          </a:p>
        </p:txBody>
      </p:sp>
      <p:sp>
        <p:nvSpPr>
          <p:cNvPr id="70" name="Freeform 174"/>
          <p:cNvSpPr>
            <a:spLocks/>
          </p:cNvSpPr>
          <p:nvPr/>
        </p:nvSpPr>
        <p:spPr bwMode="auto">
          <a:xfrm>
            <a:off x="2183996" y="1856675"/>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FF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Solomon Modules</a:t>
            </a:r>
          </a:p>
        </p:txBody>
      </p:sp>
      <p:sp>
        <p:nvSpPr>
          <p:cNvPr id="71" name="Freeform 174"/>
          <p:cNvSpPr>
            <a:spLocks/>
          </p:cNvSpPr>
          <p:nvPr/>
        </p:nvSpPr>
        <p:spPr bwMode="auto">
          <a:xfrm>
            <a:off x="4698980" y="2530919"/>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FF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A2Z</a:t>
            </a:r>
          </a:p>
        </p:txBody>
      </p:sp>
      <p:sp>
        <p:nvSpPr>
          <p:cNvPr id="73" name="TextBox 72"/>
          <p:cNvSpPr txBox="1"/>
          <p:nvPr/>
        </p:nvSpPr>
        <p:spPr>
          <a:xfrm>
            <a:off x="2040307" y="1348199"/>
            <a:ext cx="1508746" cy="369332"/>
          </a:xfrm>
          <a:prstGeom prst="rect">
            <a:avLst/>
          </a:prstGeom>
          <a:noFill/>
        </p:spPr>
        <p:txBody>
          <a:bodyPr wrap="none" rtlCol="0">
            <a:spAutoFit/>
          </a:bodyPr>
          <a:lstStyle/>
          <a:p>
            <a:r>
              <a:rPr lang="en-US" dirty="0"/>
              <a:t>Cloud Apps</a:t>
            </a:r>
          </a:p>
        </p:txBody>
      </p:sp>
      <p:sp>
        <p:nvSpPr>
          <p:cNvPr id="74" name="TextBox 73"/>
          <p:cNvSpPr txBox="1"/>
          <p:nvPr/>
        </p:nvSpPr>
        <p:spPr>
          <a:xfrm>
            <a:off x="3893884" y="1348199"/>
            <a:ext cx="1661032" cy="369332"/>
          </a:xfrm>
          <a:prstGeom prst="rect">
            <a:avLst/>
          </a:prstGeom>
          <a:noFill/>
        </p:spPr>
        <p:txBody>
          <a:bodyPr wrap="none" rtlCol="0">
            <a:spAutoFit/>
          </a:bodyPr>
          <a:lstStyle/>
          <a:p>
            <a:r>
              <a:rPr lang="en-US" dirty="0"/>
              <a:t>Internal Apps</a:t>
            </a:r>
          </a:p>
        </p:txBody>
      </p:sp>
      <p:sp>
        <p:nvSpPr>
          <p:cNvPr id="76" name="TextBox 75"/>
          <p:cNvSpPr txBox="1"/>
          <p:nvPr/>
        </p:nvSpPr>
        <p:spPr>
          <a:xfrm>
            <a:off x="5840631" y="1348199"/>
            <a:ext cx="1093569" cy="369332"/>
          </a:xfrm>
          <a:prstGeom prst="rect">
            <a:avLst/>
          </a:prstGeom>
          <a:noFill/>
        </p:spPr>
        <p:txBody>
          <a:bodyPr wrap="none" rtlCol="0">
            <a:spAutoFit/>
          </a:bodyPr>
          <a:lstStyle/>
          <a:p>
            <a:r>
              <a:rPr lang="en-US" dirty="0"/>
              <a:t>3</a:t>
            </a:r>
            <a:r>
              <a:rPr lang="en-US" baseline="30000" dirty="0"/>
              <a:t>rd</a:t>
            </a:r>
            <a:r>
              <a:rPr lang="en-US" dirty="0"/>
              <a:t> Party</a:t>
            </a:r>
          </a:p>
        </p:txBody>
      </p:sp>
      <p:sp>
        <p:nvSpPr>
          <p:cNvPr id="77" name="Freeform 174"/>
          <p:cNvSpPr>
            <a:spLocks/>
          </p:cNvSpPr>
          <p:nvPr/>
        </p:nvSpPr>
        <p:spPr bwMode="auto">
          <a:xfrm>
            <a:off x="2145821" y="2530919"/>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92D05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Walters Kohler</a:t>
            </a:r>
          </a:p>
        </p:txBody>
      </p:sp>
      <p:sp>
        <p:nvSpPr>
          <p:cNvPr id="78" name="Freeform 174"/>
          <p:cNvSpPr>
            <a:spLocks/>
          </p:cNvSpPr>
          <p:nvPr/>
        </p:nvSpPr>
        <p:spPr bwMode="auto">
          <a:xfrm>
            <a:off x="3503615" y="5033925"/>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FF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100" dirty="0">
                <a:solidFill>
                  <a:schemeClr val="bg1"/>
                </a:solidFill>
              </a:rPr>
              <a:t>SPSS Research</a:t>
            </a:r>
          </a:p>
        </p:txBody>
      </p:sp>
      <p:sp>
        <p:nvSpPr>
          <p:cNvPr id="79" name="Freeform 174"/>
          <p:cNvSpPr>
            <a:spLocks/>
          </p:cNvSpPr>
          <p:nvPr/>
        </p:nvSpPr>
        <p:spPr bwMode="auto">
          <a:xfrm>
            <a:off x="3503616" y="4410462"/>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00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100" dirty="0">
                <a:solidFill>
                  <a:schemeClr val="bg1"/>
                </a:solidFill>
              </a:rPr>
              <a:t>ADB Core</a:t>
            </a:r>
          </a:p>
        </p:txBody>
      </p:sp>
      <p:sp>
        <p:nvSpPr>
          <p:cNvPr id="80" name="Freeform 174"/>
          <p:cNvSpPr>
            <a:spLocks/>
          </p:cNvSpPr>
          <p:nvPr/>
        </p:nvSpPr>
        <p:spPr bwMode="auto">
          <a:xfrm>
            <a:off x="3526564" y="3797830"/>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00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100" dirty="0">
                <a:solidFill>
                  <a:schemeClr val="bg1"/>
                </a:solidFill>
              </a:rPr>
              <a:t>Virtuoso Web</a:t>
            </a:r>
          </a:p>
        </p:txBody>
      </p:sp>
      <p:sp>
        <p:nvSpPr>
          <p:cNvPr id="81" name="Freeform 174"/>
          <p:cNvSpPr>
            <a:spLocks/>
          </p:cNvSpPr>
          <p:nvPr/>
        </p:nvSpPr>
        <p:spPr bwMode="auto">
          <a:xfrm>
            <a:off x="5915656" y="3797830"/>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FF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100" dirty="0">
                <a:solidFill>
                  <a:schemeClr val="bg1"/>
                </a:solidFill>
              </a:rPr>
              <a:t>Crystal Reports</a:t>
            </a:r>
          </a:p>
        </p:txBody>
      </p:sp>
      <p:sp>
        <p:nvSpPr>
          <p:cNvPr id="82" name="Freeform 174"/>
          <p:cNvSpPr>
            <a:spLocks/>
          </p:cNvSpPr>
          <p:nvPr/>
        </p:nvSpPr>
        <p:spPr bwMode="auto">
          <a:xfrm>
            <a:off x="3517421" y="3132138"/>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FF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100" dirty="0">
                <a:solidFill>
                  <a:schemeClr val="bg1"/>
                </a:solidFill>
              </a:rPr>
              <a:t>Custom Analytics</a:t>
            </a:r>
          </a:p>
        </p:txBody>
      </p:sp>
      <p:sp>
        <p:nvSpPr>
          <p:cNvPr id="83" name="Freeform 174"/>
          <p:cNvSpPr>
            <a:spLocks/>
          </p:cNvSpPr>
          <p:nvPr/>
        </p:nvSpPr>
        <p:spPr bwMode="auto">
          <a:xfrm>
            <a:off x="5915657" y="3132138"/>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00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100" dirty="0">
                <a:solidFill>
                  <a:schemeClr val="bg1"/>
                </a:solidFill>
              </a:rPr>
              <a:t>Sales Logix</a:t>
            </a:r>
          </a:p>
        </p:txBody>
      </p:sp>
      <p:sp>
        <p:nvSpPr>
          <p:cNvPr id="84" name="Freeform 174"/>
          <p:cNvSpPr>
            <a:spLocks/>
          </p:cNvSpPr>
          <p:nvPr/>
        </p:nvSpPr>
        <p:spPr bwMode="auto">
          <a:xfrm>
            <a:off x="4648200" y="3797830"/>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FF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100" dirty="0">
                <a:solidFill>
                  <a:schemeClr val="bg1"/>
                </a:solidFill>
              </a:rPr>
              <a:t>Registration Data Mart</a:t>
            </a:r>
          </a:p>
        </p:txBody>
      </p:sp>
    </p:spTree>
    <p:extLst>
      <p:ext uri="{BB962C8B-B14F-4D97-AF65-F5344CB8AC3E}">
        <p14:creationId xmlns:p14="http://schemas.microsoft.com/office/powerpoint/2010/main" val="21739015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4" name="Freeform 70"/>
          <p:cNvSpPr>
            <a:spLocks/>
          </p:cNvSpPr>
          <p:nvPr/>
        </p:nvSpPr>
        <p:spPr bwMode="auto">
          <a:xfrm>
            <a:off x="1371600" y="5179644"/>
            <a:ext cx="6172200" cy="1000574"/>
          </a:xfrm>
          <a:custGeom>
            <a:avLst/>
            <a:gdLst/>
            <a:ahLst/>
            <a:cxnLst>
              <a:cxn ang="0">
                <a:pos x="3244" y="417"/>
              </a:cxn>
              <a:cxn ang="0">
                <a:pos x="3266" y="409"/>
              </a:cxn>
              <a:cxn ang="0">
                <a:pos x="3278" y="396"/>
              </a:cxn>
              <a:cxn ang="0">
                <a:pos x="3287" y="375"/>
              </a:cxn>
              <a:cxn ang="0">
                <a:pos x="3287" y="47"/>
              </a:cxn>
              <a:cxn ang="0">
                <a:pos x="3278" y="25"/>
              </a:cxn>
              <a:cxn ang="0">
                <a:pos x="3266" y="8"/>
              </a:cxn>
              <a:cxn ang="0">
                <a:pos x="3244" y="0"/>
              </a:cxn>
              <a:cxn ang="0">
                <a:pos x="42" y="0"/>
              </a:cxn>
              <a:cxn ang="0">
                <a:pos x="21" y="8"/>
              </a:cxn>
              <a:cxn ang="0">
                <a:pos x="4" y="25"/>
              </a:cxn>
              <a:cxn ang="0">
                <a:pos x="0" y="47"/>
              </a:cxn>
              <a:cxn ang="0">
                <a:pos x="0" y="375"/>
              </a:cxn>
              <a:cxn ang="0">
                <a:pos x="4" y="396"/>
              </a:cxn>
              <a:cxn ang="0">
                <a:pos x="21" y="409"/>
              </a:cxn>
              <a:cxn ang="0">
                <a:pos x="42" y="417"/>
              </a:cxn>
              <a:cxn ang="0">
                <a:pos x="3244" y="417"/>
              </a:cxn>
            </a:cxnLst>
            <a:rect l="0" t="0" r="r" b="b"/>
            <a:pathLst>
              <a:path w="3287" h="417">
                <a:moveTo>
                  <a:pt x="3244" y="417"/>
                </a:moveTo>
                <a:lnTo>
                  <a:pt x="3266" y="409"/>
                </a:lnTo>
                <a:lnTo>
                  <a:pt x="3278" y="396"/>
                </a:lnTo>
                <a:lnTo>
                  <a:pt x="3287" y="375"/>
                </a:lnTo>
                <a:lnTo>
                  <a:pt x="3287" y="47"/>
                </a:lnTo>
                <a:lnTo>
                  <a:pt x="3278" y="25"/>
                </a:lnTo>
                <a:lnTo>
                  <a:pt x="3266" y="8"/>
                </a:lnTo>
                <a:lnTo>
                  <a:pt x="3244" y="0"/>
                </a:lnTo>
                <a:lnTo>
                  <a:pt x="42" y="0"/>
                </a:lnTo>
                <a:lnTo>
                  <a:pt x="21" y="8"/>
                </a:lnTo>
                <a:lnTo>
                  <a:pt x="4" y="25"/>
                </a:lnTo>
                <a:lnTo>
                  <a:pt x="0" y="47"/>
                </a:lnTo>
                <a:lnTo>
                  <a:pt x="0" y="375"/>
                </a:lnTo>
                <a:lnTo>
                  <a:pt x="4" y="396"/>
                </a:lnTo>
                <a:lnTo>
                  <a:pt x="21" y="409"/>
                </a:lnTo>
                <a:lnTo>
                  <a:pt x="42" y="417"/>
                </a:lnTo>
                <a:lnTo>
                  <a:pt x="3244" y="417"/>
                </a:lnTo>
                <a:close/>
              </a:path>
            </a:pathLst>
          </a:custGeom>
          <a:solidFill>
            <a:schemeClr val="accent5">
              <a:lumMod val="60000"/>
              <a:lumOff val="40000"/>
            </a:schemeClr>
          </a:solidFill>
          <a:ln w="4">
            <a:solidFill>
              <a:srgbClr val="333333"/>
            </a:solidFill>
            <a:prstDash val="solid"/>
            <a:round/>
            <a:headEnd/>
            <a:tailEnd/>
          </a:ln>
        </p:spPr>
        <p:txBody>
          <a:bodyPr/>
          <a:lstStyle/>
          <a:p>
            <a:pPr>
              <a:defRPr/>
            </a:pPr>
            <a:r>
              <a:rPr lang="en-US" sz="1000" dirty="0">
                <a:solidFill>
                  <a:schemeClr val="bg1"/>
                </a:solidFill>
                <a:latin typeface="Arial" charset="0"/>
              </a:rPr>
              <a:t>AT&amp;T Co-Lo Data Center</a:t>
            </a:r>
          </a:p>
        </p:txBody>
      </p:sp>
      <p:sp>
        <p:nvSpPr>
          <p:cNvPr id="10257" name="Freeform 273"/>
          <p:cNvSpPr>
            <a:spLocks/>
          </p:cNvSpPr>
          <p:nvPr/>
        </p:nvSpPr>
        <p:spPr bwMode="auto">
          <a:xfrm>
            <a:off x="9112250" y="1123950"/>
            <a:ext cx="1588" cy="168275"/>
          </a:xfrm>
          <a:custGeom>
            <a:avLst/>
            <a:gdLst>
              <a:gd name="T0" fmla="*/ 0 w 1588"/>
              <a:gd name="T1" fmla="*/ 0 h 106"/>
              <a:gd name="T2" fmla="*/ 0 w 1588"/>
              <a:gd name="T3" fmla="*/ 0 h 106"/>
              <a:gd name="T4" fmla="*/ 0 w 1588"/>
              <a:gd name="T5" fmla="*/ 2147483647 h 106"/>
              <a:gd name="T6" fmla="*/ 0 w 1588"/>
              <a:gd name="T7" fmla="*/ 2147483647 h 106"/>
              <a:gd name="T8" fmla="*/ 0 w 1588"/>
              <a:gd name="T9" fmla="*/ 0 h 106"/>
              <a:gd name="T10" fmla="*/ 0 w 1588"/>
              <a:gd name="T11" fmla="*/ 0 h 106"/>
              <a:gd name="T12" fmla="*/ 0 w 1588"/>
              <a:gd name="T13" fmla="*/ 0 h 106"/>
              <a:gd name="T14" fmla="*/ 0 w 1588"/>
              <a:gd name="T15" fmla="*/ 0 h 106"/>
              <a:gd name="T16" fmla="*/ 0 w 1588"/>
              <a:gd name="T17" fmla="*/ 2147483647 h 106"/>
              <a:gd name="T18" fmla="*/ 0 w 1588"/>
              <a:gd name="T19" fmla="*/ 2147483647 h 106"/>
              <a:gd name="T20" fmla="*/ 0 w 1588"/>
              <a:gd name="T21" fmla="*/ 0 h 106"/>
              <a:gd name="T22" fmla="*/ 0 w 1588"/>
              <a:gd name="T23" fmla="*/ 0 h 106"/>
              <a:gd name="T24" fmla="*/ 0 w 1588"/>
              <a:gd name="T25" fmla="*/ 0 h 1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88"/>
              <a:gd name="T40" fmla="*/ 0 h 106"/>
              <a:gd name="T41" fmla="*/ 1588 w 1588"/>
              <a:gd name="T42" fmla="*/ 106 h 1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88" h="106">
                <a:moveTo>
                  <a:pt x="0" y="0"/>
                </a:moveTo>
                <a:lnTo>
                  <a:pt x="0" y="0"/>
                </a:lnTo>
                <a:lnTo>
                  <a:pt x="0" y="106"/>
                </a:lnTo>
                <a:lnTo>
                  <a:pt x="0" y="0"/>
                </a:lnTo>
                <a:lnTo>
                  <a:pt x="0" y="106"/>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 name="Rectangle 14"/>
          <p:cNvSpPr txBox="1">
            <a:spLocks noChangeArrowheads="1"/>
          </p:cNvSpPr>
          <p:nvPr/>
        </p:nvSpPr>
        <p:spPr bwMode="auto">
          <a:xfrm>
            <a:off x="762000" y="152400"/>
            <a:ext cx="7924800" cy="1143000"/>
          </a:xfrm>
          <a:prstGeom prst="rect">
            <a:avLst/>
          </a:prstGeom>
          <a:noFill/>
          <a:ln w="9525">
            <a:noFill/>
            <a:miter lim="800000"/>
            <a:headEnd/>
            <a:tailEnd/>
          </a:ln>
        </p:spPr>
        <p:txBody>
          <a:bodyPr lIns="91429" tIns="45714" rIns="91429" bIns="45714" anchor="t">
            <a:noAutofit/>
          </a:bodyPr>
          <a:lstStyle/>
          <a:p>
            <a:pPr algn="l" eaLnBrk="0" hangingPunct="0">
              <a:lnSpc>
                <a:spcPct val="100000"/>
              </a:lnSpc>
              <a:spcBef>
                <a:spcPct val="0"/>
              </a:spcBef>
              <a:defRPr/>
            </a:pPr>
            <a:r>
              <a:rPr lang="en-US" sz="3200" b="1" kern="0" dirty="0">
                <a:latin typeface="+mj-lt"/>
                <a:ea typeface="+mj-ea"/>
                <a:cs typeface="+mj-cs"/>
              </a:rPr>
              <a:t>IT</a:t>
            </a:r>
          </a:p>
        </p:txBody>
      </p:sp>
      <p:sp>
        <p:nvSpPr>
          <p:cNvPr id="48" name="TextBox 47"/>
          <p:cNvSpPr txBox="1"/>
          <p:nvPr/>
        </p:nvSpPr>
        <p:spPr>
          <a:xfrm>
            <a:off x="2040307" y="1348199"/>
            <a:ext cx="1508746" cy="369332"/>
          </a:xfrm>
          <a:prstGeom prst="rect">
            <a:avLst/>
          </a:prstGeom>
          <a:noFill/>
        </p:spPr>
        <p:txBody>
          <a:bodyPr wrap="none" rtlCol="0">
            <a:spAutoFit/>
          </a:bodyPr>
          <a:lstStyle/>
          <a:p>
            <a:r>
              <a:rPr lang="en-US" dirty="0"/>
              <a:t>Cloud Apps</a:t>
            </a:r>
          </a:p>
        </p:txBody>
      </p:sp>
      <p:sp>
        <p:nvSpPr>
          <p:cNvPr id="52" name="TextBox 51"/>
          <p:cNvSpPr txBox="1"/>
          <p:nvPr/>
        </p:nvSpPr>
        <p:spPr>
          <a:xfrm>
            <a:off x="3893884" y="1348199"/>
            <a:ext cx="1661032" cy="369332"/>
          </a:xfrm>
          <a:prstGeom prst="rect">
            <a:avLst/>
          </a:prstGeom>
          <a:noFill/>
        </p:spPr>
        <p:txBody>
          <a:bodyPr wrap="none" rtlCol="0">
            <a:spAutoFit/>
          </a:bodyPr>
          <a:lstStyle/>
          <a:p>
            <a:r>
              <a:rPr lang="en-US" dirty="0"/>
              <a:t>Internal Apps</a:t>
            </a:r>
          </a:p>
        </p:txBody>
      </p:sp>
      <p:sp>
        <p:nvSpPr>
          <p:cNvPr id="53" name="TextBox 52"/>
          <p:cNvSpPr txBox="1"/>
          <p:nvPr/>
        </p:nvSpPr>
        <p:spPr>
          <a:xfrm>
            <a:off x="5791200" y="1348199"/>
            <a:ext cx="1093569" cy="369332"/>
          </a:xfrm>
          <a:prstGeom prst="rect">
            <a:avLst/>
          </a:prstGeom>
          <a:noFill/>
        </p:spPr>
        <p:txBody>
          <a:bodyPr wrap="none" rtlCol="0">
            <a:spAutoFit/>
          </a:bodyPr>
          <a:lstStyle/>
          <a:p>
            <a:r>
              <a:rPr lang="en-US" dirty="0"/>
              <a:t>3</a:t>
            </a:r>
            <a:r>
              <a:rPr lang="en-US" baseline="30000" dirty="0"/>
              <a:t>rd</a:t>
            </a:r>
            <a:r>
              <a:rPr lang="en-US" dirty="0"/>
              <a:t> Party</a:t>
            </a:r>
          </a:p>
        </p:txBody>
      </p:sp>
      <p:sp>
        <p:nvSpPr>
          <p:cNvPr id="54" name="Freeform 174"/>
          <p:cNvSpPr>
            <a:spLocks/>
          </p:cNvSpPr>
          <p:nvPr/>
        </p:nvSpPr>
        <p:spPr bwMode="auto">
          <a:xfrm>
            <a:off x="5661136" y="1792215"/>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92D05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MSOffice</a:t>
            </a:r>
          </a:p>
        </p:txBody>
      </p:sp>
      <p:sp>
        <p:nvSpPr>
          <p:cNvPr id="55" name="Freeform 174"/>
          <p:cNvSpPr>
            <a:spLocks/>
          </p:cNvSpPr>
          <p:nvPr/>
        </p:nvSpPr>
        <p:spPr bwMode="auto">
          <a:xfrm>
            <a:off x="5637767" y="2378648"/>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chemeClr val="tx1"/>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O365</a:t>
            </a:r>
          </a:p>
        </p:txBody>
      </p:sp>
      <p:sp>
        <p:nvSpPr>
          <p:cNvPr id="56" name="Freeform 174"/>
          <p:cNvSpPr>
            <a:spLocks/>
          </p:cNvSpPr>
          <p:nvPr/>
        </p:nvSpPr>
        <p:spPr bwMode="auto">
          <a:xfrm>
            <a:off x="5621782" y="2965081"/>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FF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Visio</a:t>
            </a:r>
          </a:p>
        </p:txBody>
      </p:sp>
      <p:sp>
        <p:nvSpPr>
          <p:cNvPr id="57" name="Freeform 174"/>
          <p:cNvSpPr>
            <a:spLocks/>
          </p:cNvSpPr>
          <p:nvPr/>
        </p:nvSpPr>
        <p:spPr bwMode="auto">
          <a:xfrm>
            <a:off x="6803066" y="1792215"/>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FF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Exchange &amp; AD</a:t>
            </a:r>
          </a:p>
        </p:txBody>
      </p:sp>
      <p:sp>
        <p:nvSpPr>
          <p:cNvPr id="58" name="Freeform 174"/>
          <p:cNvSpPr>
            <a:spLocks/>
          </p:cNvSpPr>
          <p:nvPr/>
        </p:nvSpPr>
        <p:spPr bwMode="auto">
          <a:xfrm>
            <a:off x="4139960" y="1792215"/>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FF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Time Tracking</a:t>
            </a:r>
          </a:p>
        </p:txBody>
      </p:sp>
      <p:sp>
        <p:nvSpPr>
          <p:cNvPr id="59" name="Freeform 174"/>
          <p:cNvSpPr>
            <a:spLocks/>
          </p:cNvSpPr>
          <p:nvPr/>
        </p:nvSpPr>
        <p:spPr bwMode="auto">
          <a:xfrm>
            <a:off x="2212496" y="1792215"/>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92D05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err="1">
                <a:solidFill>
                  <a:schemeClr val="bg1"/>
                </a:solidFill>
              </a:rPr>
              <a:t>PowerBI</a:t>
            </a:r>
            <a:endParaRPr lang="en-US" altLang="en-US" sz="1200" dirty="0">
              <a:solidFill>
                <a:schemeClr val="bg1"/>
              </a:solidFill>
            </a:endParaRPr>
          </a:p>
        </p:txBody>
      </p:sp>
      <p:sp>
        <p:nvSpPr>
          <p:cNvPr id="60" name="Freeform 174"/>
          <p:cNvSpPr>
            <a:spLocks/>
          </p:cNvSpPr>
          <p:nvPr/>
        </p:nvSpPr>
        <p:spPr bwMode="auto">
          <a:xfrm>
            <a:off x="5410557" y="5513163"/>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C0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err="1">
                <a:solidFill>
                  <a:schemeClr val="bg1"/>
                </a:solidFill>
              </a:rPr>
              <a:t>Avamar</a:t>
            </a:r>
            <a:r>
              <a:rPr lang="en-US" altLang="en-US" sz="1200" dirty="0">
                <a:solidFill>
                  <a:schemeClr val="bg1"/>
                </a:solidFill>
              </a:rPr>
              <a:t> Backup</a:t>
            </a:r>
          </a:p>
        </p:txBody>
      </p:sp>
      <p:sp>
        <p:nvSpPr>
          <p:cNvPr id="61" name="Freeform 174"/>
          <p:cNvSpPr>
            <a:spLocks/>
          </p:cNvSpPr>
          <p:nvPr/>
        </p:nvSpPr>
        <p:spPr bwMode="auto">
          <a:xfrm>
            <a:off x="6792178" y="2965081"/>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92D05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100" dirty="0">
                <a:solidFill>
                  <a:schemeClr val="bg1"/>
                </a:solidFill>
              </a:rPr>
              <a:t>Hyperion Admin Tools</a:t>
            </a:r>
          </a:p>
        </p:txBody>
      </p:sp>
      <p:sp>
        <p:nvSpPr>
          <p:cNvPr id="62" name="Freeform 174"/>
          <p:cNvSpPr>
            <a:spLocks/>
          </p:cNvSpPr>
          <p:nvPr/>
        </p:nvSpPr>
        <p:spPr bwMode="auto">
          <a:xfrm>
            <a:off x="6803065" y="3543524"/>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92D05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Anti-Virus</a:t>
            </a:r>
          </a:p>
        </p:txBody>
      </p:sp>
      <p:sp>
        <p:nvSpPr>
          <p:cNvPr id="63" name="Freeform 174"/>
          <p:cNvSpPr>
            <a:spLocks/>
          </p:cNvSpPr>
          <p:nvPr/>
        </p:nvSpPr>
        <p:spPr bwMode="auto">
          <a:xfrm>
            <a:off x="5584568" y="3543524"/>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FF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Zen Asset </a:t>
            </a:r>
            <a:r>
              <a:rPr lang="en-US" altLang="en-US" sz="1200" dirty="0" err="1">
                <a:solidFill>
                  <a:schemeClr val="bg1"/>
                </a:solidFill>
              </a:rPr>
              <a:t>Mgmt</a:t>
            </a:r>
            <a:endParaRPr lang="en-US" altLang="en-US" sz="1200" dirty="0">
              <a:solidFill>
                <a:schemeClr val="bg1"/>
              </a:solidFill>
            </a:endParaRPr>
          </a:p>
        </p:txBody>
      </p:sp>
      <p:sp>
        <p:nvSpPr>
          <p:cNvPr id="64" name="Freeform 174"/>
          <p:cNvSpPr>
            <a:spLocks/>
          </p:cNvSpPr>
          <p:nvPr/>
        </p:nvSpPr>
        <p:spPr bwMode="auto">
          <a:xfrm>
            <a:off x="6803064" y="4188619"/>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92D05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Visual Studio</a:t>
            </a:r>
          </a:p>
        </p:txBody>
      </p:sp>
      <p:sp>
        <p:nvSpPr>
          <p:cNvPr id="65" name="Freeform 174"/>
          <p:cNvSpPr>
            <a:spLocks/>
          </p:cNvSpPr>
          <p:nvPr/>
        </p:nvSpPr>
        <p:spPr bwMode="auto">
          <a:xfrm>
            <a:off x="5562600" y="4188619"/>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FF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SQL 2012</a:t>
            </a:r>
          </a:p>
        </p:txBody>
      </p:sp>
      <p:sp>
        <p:nvSpPr>
          <p:cNvPr id="66" name="Freeform 174"/>
          <p:cNvSpPr>
            <a:spLocks/>
          </p:cNvSpPr>
          <p:nvPr/>
        </p:nvSpPr>
        <p:spPr bwMode="auto">
          <a:xfrm>
            <a:off x="6806355" y="2378648"/>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92D05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err="1">
                <a:solidFill>
                  <a:schemeClr val="bg1"/>
                </a:solidFill>
              </a:rPr>
              <a:t>Qlik</a:t>
            </a:r>
            <a:r>
              <a:rPr lang="en-US" altLang="en-US" sz="1200" dirty="0">
                <a:solidFill>
                  <a:schemeClr val="bg1"/>
                </a:solidFill>
              </a:rPr>
              <a:t> View Admin</a:t>
            </a:r>
          </a:p>
        </p:txBody>
      </p:sp>
      <p:sp>
        <p:nvSpPr>
          <p:cNvPr id="67" name="Freeform 174"/>
          <p:cNvSpPr>
            <a:spLocks/>
          </p:cNvSpPr>
          <p:nvPr/>
        </p:nvSpPr>
        <p:spPr bwMode="auto">
          <a:xfrm>
            <a:off x="7924800" y="1792215"/>
            <a:ext cx="1022590"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92D05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050" dirty="0">
                <a:solidFill>
                  <a:schemeClr val="bg1"/>
                </a:solidFill>
              </a:rPr>
              <a:t>Business </a:t>
            </a:r>
            <a:r>
              <a:rPr lang="en-US" altLang="en-US" sz="1050" dirty="0" err="1">
                <a:solidFill>
                  <a:schemeClr val="bg1"/>
                </a:solidFill>
              </a:rPr>
              <a:t>ObjectsTools</a:t>
            </a:r>
            <a:endParaRPr lang="en-US" altLang="en-US" sz="1050" dirty="0">
              <a:solidFill>
                <a:schemeClr val="bg1"/>
              </a:solidFill>
            </a:endParaRPr>
          </a:p>
        </p:txBody>
      </p:sp>
      <p:sp>
        <p:nvSpPr>
          <p:cNvPr id="68" name="Freeform 174"/>
          <p:cNvSpPr>
            <a:spLocks/>
          </p:cNvSpPr>
          <p:nvPr/>
        </p:nvSpPr>
        <p:spPr bwMode="auto">
          <a:xfrm>
            <a:off x="7969011" y="2378648"/>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FF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100" dirty="0">
                <a:solidFill>
                  <a:schemeClr val="bg1"/>
                </a:solidFill>
              </a:rPr>
              <a:t>Solomon Admin Tools</a:t>
            </a:r>
          </a:p>
        </p:txBody>
      </p:sp>
      <p:sp>
        <p:nvSpPr>
          <p:cNvPr id="69" name="Freeform 174"/>
          <p:cNvSpPr>
            <a:spLocks/>
          </p:cNvSpPr>
          <p:nvPr/>
        </p:nvSpPr>
        <p:spPr bwMode="auto">
          <a:xfrm>
            <a:off x="7939698" y="2965081"/>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00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Sales Logix </a:t>
            </a:r>
            <a:r>
              <a:rPr lang="en-US" altLang="en-US" sz="1200" dirty="0" err="1">
                <a:solidFill>
                  <a:schemeClr val="bg1"/>
                </a:solidFill>
              </a:rPr>
              <a:t>AdminTools</a:t>
            </a:r>
            <a:endParaRPr lang="en-US" altLang="en-US" sz="1200" dirty="0">
              <a:solidFill>
                <a:schemeClr val="bg1"/>
              </a:solidFill>
            </a:endParaRPr>
          </a:p>
        </p:txBody>
      </p:sp>
      <p:sp>
        <p:nvSpPr>
          <p:cNvPr id="70" name="Freeform 174"/>
          <p:cNvSpPr>
            <a:spLocks/>
          </p:cNvSpPr>
          <p:nvPr/>
        </p:nvSpPr>
        <p:spPr bwMode="auto">
          <a:xfrm>
            <a:off x="4235210" y="5524724"/>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92D05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CISCO VOIP</a:t>
            </a:r>
          </a:p>
        </p:txBody>
      </p:sp>
      <p:sp>
        <p:nvSpPr>
          <p:cNvPr id="71" name="Freeform 174"/>
          <p:cNvSpPr>
            <a:spLocks/>
          </p:cNvSpPr>
          <p:nvPr/>
        </p:nvSpPr>
        <p:spPr bwMode="auto">
          <a:xfrm>
            <a:off x="3059863" y="5524724"/>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FF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DR</a:t>
            </a:r>
          </a:p>
        </p:txBody>
      </p:sp>
      <p:sp>
        <p:nvSpPr>
          <p:cNvPr id="72" name="Freeform 174"/>
          <p:cNvSpPr>
            <a:spLocks/>
          </p:cNvSpPr>
          <p:nvPr/>
        </p:nvSpPr>
        <p:spPr bwMode="auto">
          <a:xfrm>
            <a:off x="1939326" y="5524724"/>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92D05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Nagios Monitoring</a:t>
            </a:r>
          </a:p>
        </p:txBody>
      </p:sp>
      <p:sp>
        <p:nvSpPr>
          <p:cNvPr id="73" name="Freeform 174"/>
          <p:cNvSpPr>
            <a:spLocks/>
          </p:cNvSpPr>
          <p:nvPr/>
        </p:nvSpPr>
        <p:spPr bwMode="auto">
          <a:xfrm>
            <a:off x="7924800" y="3543524"/>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FF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200" dirty="0">
                <a:solidFill>
                  <a:schemeClr val="bg1"/>
                </a:solidFill>
              </a:rPr>
              <a:t>Windows 8</a:t>
            </a:r>
          </a:p>
          <a:p>
            <a:pPr eaLnBrk="1" hangingPunct="1"/>
            <a:r>
              <a:rPr lang="en-US" altLang="en-US" sz="1200" dirty="0">
                <a:solidFill>
                  <a:schemeClr val="bg1"/>
                </a:solidFill>
              </a:rPr>
              <a:t>Desktop</a:t>
            </a:r>
          </a:p>
        </p:txBody>
      </p:sp>
      <p:sp>
        <p:nvSpPr>
          <p:cNvPr id="74" name="Freeform 174"/>
          <p:cNvSpPr>
            <a:spLocks/>
          </p:cNvSpPr>
          <p:nvPr/>
        </p:nvSpPr>
        <p:spPr bwMode="auto">
          <a:xfrm>
            <a:off x="7924800" y="4188619"/>
            <a:ext cx="978379" cy="466726"/>
          </a:xfrm>
          <a:custGeom>
            <a:avLst/>
            <a:gdLst>
              <a:gd name="T0" fmla="*/ 2147483647 w 345"/>
              <a:gd name="T1" fmla="*/ 2147483647 h 294"/>
              <a:gd name="T2" fmla="*/ 2147483647 w 345"/>
              <a:gd name="T3" fmla="*/ 2147483647 h 294"/>
              <a:gd name="T4" fmla="*/ 2147483647 w 345"/>
              <a:gd name="T5" fmla="*/ 2147483647 h 294"/>
              <a:gd name="T6" fmla="*/ 2147483647 w 345"/>
              <a:gd name="T7" fmla="*/ 2147483647 h 294"/>
              <a:gd name="T8" fmla="*/ 2147483647 w 345"/>
              <a:gd name="T9" fmla="*/ 2147483647 h 294"/>
              <a:gd name="T10" fmla="*/ 2147483647 w 345"/>
              <a:gd name="T11" fmla="*/ 2147483647 h 294"/>
              <a:gd name="T12" fmla="*/ 2147483647 w 345"/>
              <a:gd name="T13" fmla="*/ 2147483647 h 294"/>
              <a:gd name="T14" fmla="*/ 2147483647 w 345"/>
              <a:gd name="T15" fmla="*/ 0 h 294"/>
              <a:gd name="T16" fmla="*/ 2147483647 w 345"/>
              <a:gd name="T17" fmla="*/ 0 h 294"/>
              <a:gd name="T18" fmla="*/ 2147483647 w 345"/>
              <a:gd name="T19" fmla="*/ 2147483647 h 294"/>
              <a:gd name="T20" fmla="*/ 2147483647 w 345"/>
              <a:gd name="T21" fmla="*/ 2147483647 h 294"/>
              <a:gd name="T22" fmla="*/ 0 w 345"/>
              <a:gd name="T23" fmla="*/ 2147483647 h 294"/>
              <a:gd name="T24" fmla="*/ 0 w 345"/>
              <a:gd name="T25" fmla="*/ 2147483647 h 294"/>
              <a:gd name="T26" fmla="*/ 2147483647 w 345"/>
              <a:gd name="T27" fmla="*/ 2147483647 h 294"/>
              <a:gd name="T28" fmla="*/ 2147483647 w 345"/>
              <a:gd name="T29" fmla="*/ 2147483647 h 294"/>
              <a:gd name="T30" fmla="*/ 2147483647 w 345"/>
              <a:gd name="T31" fmla="*/ 2147483647 h 294"/>
              <a:gd name="T32" fmla="*/ 2147483647 w 345"/>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5"/>
              <a:gd name="T52" fmla="*/ 0 h 294"/>
              <a:gd name="T53" fmla="*/ 345 w 345"/>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5" h="294">
                <a:moveTo>
                  <a:pt x="303" y="294"/>
                </a:moveTo>
                <a:lnTo>
                  <a:pt x="324" y="289"/>
                </a:lnTo>
                <a:lnTo>
                  <a:pt x="337" y="272"/>
                </a:lnTo>
                <a:lnTo>
                  <a:pt x="345" y="251"/>
                </a:lnTo>
                <a:lnTo>
                  <a:pt x="345" y="42"/>
                </a:lnTo>
                <a:lnTo>
                  <a:pt x="337" y="21"/>
                </a:lnTo>
                <a:lnTo>
                  <a:pt x="324" y="4"/>
                </a:lnTo>
                <a:lnTo>
                  <a:pt x="303" y="0"/>
                </a:lnTo>
                <a:lnTo>
                  <a:pt x="43" y="0"/>
                </a:lnTo>
                <a:lnTo>
                  <a:pt x="21" y="4"/>
                </a:lnTo>
                <a:lnTo>
                  <a:pt x="4" y="21"/>
                </a:lnTo>
                <a:lnTo>
                  <a:pt x="0" y="42"/>
                </a:lnTo>
                <a:lnTo>
                  <a:pt x="0" y="251"/>
                </a:lnTo>
                <a:lnTo>
                  <a:pt x="4" y="272"/>
                </a:lnTo>
                <a:lnTo>
                  <a:pt x="21" y="289"/>
                </a:lnTo>
                <a:lnTo>
                  <a:pt x="43" y="294"/>
                </a:lnTo>
                <a:lnTo>
                  <a:pt x="303" y="294"/>
                </a:lnTo>
                <a:close/>
              </a:path>
            </a:pathLst>
          </a:custGeom>
          <a:solidFill>
            <a:srgbClr val="FFFF00"/>
          </a:solidFill>
          <a:ln w="4">
            <a:solidFill>
              <a:srgbClr val="000000"/>
            </a:solidFill>
            <a:round/>
            <a:headEnd/>
            <a:tailEnd/>
          </a:ln>
        </p:spPr>
        <p:txBody>
          <a:bodyPr/>
          <a:lstStyle>
            <a:lvl1pPr eaLnBrk="0" hangingPunct="0">
              <a:defRPr>
                <a:solidFill>
                  <a:schemeClr val="bg2"/>
                </a:solidFill>
                <a:latin typeface="Arial" panose="020B0604020202020204" pitchFamily="34" charset="0"/>
              </a:defRPr>
            </a:lvl1pPr>
            <a:lvl2pPr marL="742950" indent="-285750" eaLnBrk="0" hangingPunct="0">
              <a:defRPr>
                <a:solidFill>
                  <a:schemeClr val="bg2"/>
                </a:solidFill>
                <a:latin typeface="Arial" panose="020B0604020202020204" pitchFamily="34" charset="0"/>
              </a:defRPr>
            </a:lvl2pPr>
            <a:lvl3pPr marL="1143000" indent="-228600" eaLnBrk="0" hangingPunct="0">
              <a:defRPr>
                <a:solidFill>
                  <a:schemeClr val="bg2"/>
                </a:solidFill>
                <a:latin typeface="Arial" panose="020B0604020202020204" pitchFamily="34" charset="0"/>
              </a:defRPr>
            </a:lvl3pPr>
            <a:lvl4pPr marL="1600200" indent="-228600" eaLnBrk="0" hangingPunct="0">
              <a:defRPr>
                <a:solidFill>
                  <a:schemeClr val="bg2"/>
                </a:solidFill>
                <a:latin typeface="Arial" panose="020B0604020202020204" pitchFamily="34" charset="0"/>
              </a:defRPr>
            </a:lvl4pPr>
            <a:lvl5pPr marL="2057400" indent="-228600" eaLnBrk="0" hangingPunct="0">
              <a:defRPr>
                <a:solidFill>
                  <a:schemeClr val="bg2"/>
                </a:solidFill>
                <a:latin typeface="Arial" panose="020B0604020202020204" pitchFamily="34" charset="0"/>
              </a:defRPr>
            </a:lvl5pPr>
            <a:lvl6pPr marL="25146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6pPr>
            <a:lvl7pPr marL="29718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7pPr>
            <a:lvl8pPr marL="34290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8pPr>
            <a:lvl9pPr marL="3886200" indent="-228600" algn="ctr" eaLnBrk="0" fontAlgn="base" hangingPunct="0">
              <a:lnSpc>
                <a:spcPct val="90000"/>
              </a:lnSpc>
              <a:spcBef>
                <a:spcPct val="20000"/>
              </a:spcBef>
              <a:spcAft>
                <a:spcPct val="0"/>
              </a:spcAft>
              <a:defRPr>
                <a:solidFill>
                  <a:schemeClr val="bg2"/>
                </a:solidFill>
                <a:latin typeface="Arial" panose="020B0604020202020204" pitchFamily="34" charset="0"/>
              </a:defRPr>
            </a:lvl9pPr>
          </a:lstStyle>
          <a:p>
            <a:pPr eaLnBrk="1" hangingPunct="1"/>
            <a:r>
              <a:rPr lang="en-US" altLang="en-US" sz="1100" dirty="0">
                <a:solidFill>
                  <a:schemeClr val="bg1"/>
                </a:solidFill>
              </a:rPr>
              <a:t>Windows Server 2012</a:t>
            </a:r>
          </a:p>
        </p:txBody>
      </p:sp>
    </p:spTree>
    <p:extLst>
      <p:ext uri="{BB962C8B-B14F-4D97-AF65-F5344CB8AC3E}">
        <p14:creationId xmlns:p14="http://schemas.microsoft.com/office/powerpoint/2010/main" val="1600234043"/>
      </p:ext>
    </p:extLst>
  </p:cSld>
  <p:clrMapOvr>
    <a:masterClrMapping/>
  </p:clrMapOvr>
  <p:transition/>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1173</TotalTime>
  <Words>666</Words>
  <Application>Microsoft Office PowerPoint</Application>
  <PresentationFormat>On-screen Show (4:3)</PresentationFormat>
  <Paragraphs>172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Californian FB</vt:lpstr>
      <vt:lpstr>Century Gothic</vt:lpstr>
      <vt:lpstr>Wingdings</vt:lpstr>
      <vt:lpstr>Wingdings 3</vt:lpstr>
      <vt:lpstr>Slice</vt:lpstr>
      <vt:lpstr>PowerPoint Presentation</vt:lpstr>
      <vt:lpstr>Domain Diagrams</vt:lpstr>
      <vt:lpstr>Domain Diagrams</vt:lpstr>
      <vt:lpstr>Instructions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Process Map: High Level</dc:title>
  <dc:creator>Sue</dc:creator>
  <cp:lastModifiedBy>Sue Bergamo</cp:lastModifiedBy>
  <cp:revision>59</cp:revision>
  <dcterms:created xsi:type="dcterms:W3CDTF">2009-09-30T16:34:58Z</dcterms:created>
  <dcterms:modified xsi:type="dcterms:W3CDTF">2017-06-09T18:24:53Z</dcterms:modified>
</cp:coreProperties>
</file>