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4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3" r:id="rId24"/>
    <p:sldId id="345" r:id="rId25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3" d="100"/>
          <a:sy n="73" d="100"/>
        </p:scale>
        <p:origin x="69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16762-1917-4A7E-953C-A80384C90024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B5375-C2C8-47BF-8E0F-28B16A4964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479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B5375-C2C8-47BF-8E0F-28B16A4964AC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842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7755" y="328295"/>
            <a:ext cx="442848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0" y="3124200"/>
            <a:ext cx="1524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0" y="3124200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0" y="800100"/>
                </a:moveTo>
                <a:lnTo>
                  <a:pt x="38100" y="800100"/>
                </a:lnTo>
                <a:lnTo>
                  <a:pt x="38100" y="0"/>
                </a:lnTo>
                <a:lnTo>
                  <a:pt x="114300" y="0"/>
                </a:lnTo>
                <a:lnTo>
                  <a:pt x="114300" y="800100"/>
                </a:lnTo>
                <a:lnTo>
                  <a:pt x="152400" y="800100"/>
                </a:lnTo>
                <a:lnTo>
                  <a:pt x="76200" y="1066800"/>
                </a:lnTo>
                <a:lnTo>
                  <a:pt x="0" y="800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91000" y="3124200"/>
            <a:ext cx="1143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191000" y="3124200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0" y="38100"/>
                </a:moveTo>
                <a:lnTo>
                  <a:pt x="857250" y="38100"/>
                </a:lnTo>
                <a:lnTo>
                  <a:pt x="857250" y="0"/>
                </a:lnTo>
                <a:lnTo>
                  <a:pt x="1143000" y="76200"/>
                </a:lnTo>
                <a:lnTo>
                  <a:pt x="857250" y="152400"/>
                </a:lnTo>
                <a:lnTo>
                  <a:pt x="85725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03019" y="2253995"/>
            <a:ext cx="3204972" cy="1664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0799" y="462915"/>
            <a:ext cx="39624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272" y="1454848"/>
            <a:ext cx="7265670" cy="3771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506348"/>
            <a:ext cx="7590790" cy="307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7780" marR="1276985" algn="ctr">
              <a:lnSpc>
                <a:spcPct val="100000"/>
              </a:lnSpc>
              <a:spcBef>
                <a:spcPts val="100"/>
              </a:spcBef>
            </a:pPr>
            <a:r>
              <a:rPr sz="4000" b="1" spc="-420" dirty="0">
                <a:latin typeface="Arial"/>
                <a:cs typeface="Arial"/>
              </a:rPr>
              <a:t>FUNDAMENTOS </a:t>
            </a:r>
            <a:r>
              <a:rPr sz="4000" b="1" spc="-545" dirty="0">
                <a:latin typeface="Arial"/>
                <a:cs typeface="Arial"/>
              </a:rPr>
              <a:t>DE </a:t>
            </a:r>
            <a:r>
              <a:rPr sz="4000" b="1" spc="-484" dirty="0">
                <a:latin typeface="Arial"/>
                <a:cs typeface="Arial"/>
              </a:rPr>
              <a:t>TICs  </a:t>
            </a:r>
            <a:r>
              <a:rPr sz="4000" b="1" spc="-315" dirty="0">
                <a:latin typeface="Arial"/>
                <a:cs typeface="Arial"/>
              </a:rPr>
              <a:t>UNIDAD</a:t>
            </a:r>
            <a:r>
              <a:rPr sz="4000" b="1" spc="-235" dirty="0">
                <a:latin typeface="Arial"/>
                <a:cs typeface="Arial"/>
              </a:rPr>
              <a:t> </a:t>
            </a:r>
            <a:r>
              <a:rPr sz="4000" b="1" spc="-215" dirty="0">
                <a:latin typeface="Arial"/>
                <a:cs typeface="Arial"/>
              </a:rPr>
              <a:t>1:</a:t>
            </a:r>
            <a:endParaRPr sz="40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4000" b="1" spc="-400" dirty="0">
                <a:latin typeface="Arial"/>
                <a:cs typeface="Arial"/>
              </a:rPr>
              <a:t>INTRODUCCIÓN </a:t>
            </a:r>
            <a:r>
              <a:rPr sz="4000" b="1" spc="-465" dirty="0">
                <a:latin typeface="Arial"/>
                <a:cs typeface="Arial"/>
              </a:rPr>
              <a:t>A </a:t>
            </a:r>
            <a:r>
              <a:rPr sz="4000" b="1" spc="-675" dirty="0">
                <a:latin typeface="Arial"/>
                <a:cs typeface="Arial"/>
              </a:rPr>
              <a:t>LOS </a:t>
            </a:r>
            <a:r>
              <a:rPr sz="4000" b="1" spc="-490" dirty="0">
                <a:latin typeface="Arial"/>
                <a:cs typeface="Arial"/>
              </a:rPr>
              <a:t>SISTEMAS </a:t>
            </a:r>
            <a:r>
              <a:rPr sz="4000" b="1" spc="-550" dirty="0">
                <a:latin typeface="Arial"/>
                <a:cs typeface="Arial"/>
              </a:rPr>
              <a:t>DE  </a:t>
            </a:r>
            <a:r>
              <a:rPr sz="4000" b="1" spc="-350" dirty="0">
                <a:latin typeface="Arial"/>
                <a:cs typeface="Arial"/>
              </a:rPr>
              <a:t>INFORMACIÓN</a:t>
            </a:r>
            <a:endParaRPr sz="400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</a:pPr>
            <a:r>
              <a:rPr sz="4000" b="1" spc="-225" dirty="0">
                <a:latin typeface="Arial"/>
                <a:cs typeface="Arial"/>
              </a:rPr>
              <a:t>1ra</a:t>
            </a:r>
            <a:r>
              <a:rPr sz="4000" b="1" spc="-229" dirty="0">
                <a:latin typeface="Arial"/>
                <a:cs typeface="Arial"/>
              </a:rPr>
              <a:t> </a:t>
            </a:r>
            <a:r>
              <a:rPr sz="4000" b="1" spc="-635" dirty="0">
                <a:latin typeface="Arial"/>
                <a:cs typeface="Arial"/>
              </a:rPr>
              <a:t>PARTE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1820" y="3607638"/>
            <a:ext cx="2988013" cy="2987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510" y="462915"/>
            <a:ext cx="32531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/>
              <a:t>La</a:t>
            </a:r>
            <a:r>
              <a:rPr spc="-320" dirty="0"/>
              <a:t> </a:t>
            </a:r>
            <a:r>
              <a:rPr spc="-120" dirty="0"/>
              <a:t>Informática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4" y="2031047"/>
            <a:ext cx="7970520" cy="43072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ct val="902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285" dirty="0">
                <a:latin typeface="Arial"/>
                <a:cs typeface="Arial"/>
              </a:rPr>
              <a:t>En </a:t>
            </a:r>
            <a:r>
              <a:rPr sz="2700" spc="-70" dirty="0">
                <a:latin typeface="Arial"/>
                <a:cs typeface="Arial"/>
              </a:rPr>
              <a:t>el </a:t>
            </a:r>
            <a:r>
              <a:rPr sz="2700" spc="-114" dirty="0">
                <a:latin typeface="Arial"/>
                <a:cs typeface="Arial"/>
              </a:rPr>
              <a:t>siglo </a:t>
            </a:r>
            <a:r>
              <a:rPr sz="2700" spc="-405" dirty="0">
                <a:latin typeface="Arial"/>
                <a:cs typeface="Arial"/>
              </a:rPr>
              <a:t>XX </a:t>
            </a:r>
            <a:r>
              <a:rPr sz="2700" spc="-160" dirty="0">
                <a:latin typeface="Arial"/>
                <a:cs typeface="Arial"/>
              </a:rPr>
              <a:t>surge </a:t>
            </a:r>
            <a:r>
              <a:rPr sz="2700" spc="-70" dirty="0">
                <a:latin typeface="Arial"/>
                <a:cs typeface="Arial"/>
              </a:rPr>
              <a:t>el </a:t>
            </a:r>
            <a:r>
              <a:rPr sz="2700" spc="-120" dirty="0">
                <a:latin typeface="Arial"/>
                <a:cs typeface="Arial"/>
              </a:rPr>
              <a:t>vocablo </a:t>
            </a:r>
            <a:r>
              <a:rPr sz="2700" spc="-70" dirty="0">
                <a:latin typeface="Arial"/>
                <a:cs typeface="Arial"/>
              </a:rPr>
              <a:t>informática </a:t>
            </a:r>
            <a:r>
              <a:rPr sz="2700" spc="-100" dirty="0">
                <a:latin typeface="Arial"/>
                <a:cs typeface="Arial"/>
              </a:rPr>
              <a:t>(contracción 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i="1" spc="-50" dirty="0">
                <a:latin typeface="Arial"/>
                <a:cs typeface="Arial"/>
              </a:rPr>
              <a:t>infor</a:t>
            </a:r>
            <a:r>
              <a:rPr sz="2700" spc="-50" dirty="0">
                <a:latin typeface="Arial"/>
                <a:cs typeface="Arial"/>
              </a:rPr>
              <a:t>mation </a:t>
            </a:r>
            <a:r>
              <a:rPr sz="2700" spc="-75" dirty="0">
                <a:latin typeface="Arial"/>
                <a:cs typeface="Arial"/>
              </a:rPr>
              <a:t>auto</a:t>
            </a:r>
            <a:r>
              <a:rPr sz="2700" i="1" spc="-75" dirty="0">
                <a:latin typeface="Arial"/>
                <a:cs typeface="Arial"/>
              </a:rPr>
              <a:t>matique</a:t>
            </a:r>
            <a:r>
              <a:rPr sz="2700" spc="-75" dirty="0">
                <a:latin typeface="Arial"/>
                <a:cs typeface="Arial"/>
              </a:rPr>
              <a:t>), </a:t>
            </a:r>
            <a:r>
              <a:rPr sz="2700" spc="-114" dirty="0">
                <a:latin typeface="Arial"/>
                <a:cs typeface="Arial"/>
              </a:rPr>
              <a:t>que </a:t>
            </a:r>
            <a:r>
              <a:rPr sz="2700" spc="-110" dirty="0">
                <a:latin typeface="Arial"/>
                <a:cs typeface="Arial"/>
              </a:rPr>
              <a:t>significa  </a:t>
            </a:r>
            <a:r>
              <a:rPr sz="2700" spc="-105" dirty="0">
                <a:latin typeface="Arial"/>
                <a:cs typeface="Arial"/>
              </a:rPr>
              <a:t>procesamiento </a:t>
            </a:r>
            <a:r>
              <a:rPr sz="2700" spc="-70" dirty="0">
                <a:latin typeface="Arial"/>
                <a:cs typeface="Arial"/>
              </a:rPr>
              <a:t>automático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95" dirty="0">
                <a:latin typeface="Arial"/>
                <a:cs typeface="Arial"/>
              </a:rPr>
              <a:t>la</a:t>
            </a:r>
            <a:r>
              <a:rPr sz="2700" spc="-400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información.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marR="45720" indent="-342900">
              <a:lnSpc>
                <a:spcPct val="9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90" dirty="0">
                <a:latin typeface="Arial"/>
                <a:cs typeface="Arial"/>
              </a:rPr>
              <a:t>Actualmente </a:t>
            </a:r>
            <a:r>
              <a:rPr sz="2700" spc="-229" dirty="0">
                <a:latin typeface="Arial"/>
                <a:cs typeface="Arial"/>
              </a:rPr>
              <a:t>se </a:t>
            </a:r>
            <a:r>
              <a:rPr sz="2700" spc="-135" dirty="0">
                <a:latin typeface="Arial"/>
                <a:cs typeface="Arial"/>
              </a:rPr>
              <a:t>considera </a:t>
            </a:r>
            <a:r>
              <a:rPr sz="2700" spc="-114" dirty="0">
                <a:latin typeface="Arial"/>
                <a:cs typeface="Arial"/>
              </a:rPr>
              <a:t>que </a:t>
            </a:r>
            <a:r>
              <a:rPr sz="2700" spc="-95" dirty="0">
                <a:latin typeface="Arial"/>
                <a:cs typeface="Arial"/>
              </a:rPr>
              <a:t>la </a:t>
            </a:r>
            <a:r>
              <a:rPr sz="2700" spc="-70" dirty="0">
                <a:latin typeface="Arial"/>
                <a:cs typeface="Arial"/>
              </a:rPr>
              <a:t>informática </a:t>
            </a:r>
            <a:r>
              <a:rPr sz="2700" spc="-229" dirty="0">
                <a:latin typeface="Arial"/>
                <a:cs typeface="Arial"/>
              </a:rPr>
              <a:t>es </a:t>
            </a:r>
            <a:r>
              <a:rPr sz="2700" spc="-130" dirty="0">
                <a:latin typeface="Arial"/>
                <a:cs typeface="Arial"/>
              </a:rPr>
              <a:t>una  </a:t>
            </a:r>
            <a:r>
              <a:rPr sz="2700" spc="-95" dirty="0">
                <a:latin typeface="Arial"/>
                <a:cs typeface="Arial"/>
              </a:rPr>
              <a:t>disciplina </a:t>
            </a:r>
            <a:r>
              <a:rPr sz="2700" spc="-105" dirty="0">
                <a:latin typeface="Arial"/>
                <a:cs typeface="Arial"/>
              </a:rPr>
              <a:t>que, </a:t>
            </a:r>
            <a:r>
              <a:rPr sz="2700" spc="-170" dirty="0">
                <a:latin typeface="Arial"/>
                <a:cs typeface="Arial"/>
              </a:rPr>
              <a:t>basándose </a:t>
            </a:r>
            <a:r>
              <a:rPr sz="2700" spc="-125" dirty="0">
                <a:latin typeface="Arial"/>
                <a:cs typeface="Arial"/>
              </a:rPr>
              <a:t>en </a:t>
            </a:r>
            <a:r>
              <a:rPr sz="2700" spc="-100" dirty="0">
                <a:latin typeface="Arial"/>
                <a:cs typeface="Arial"/>
              </a:rPr>
              <a:t>conocimientos</a:t>
            </a:r>
            <a:r>
              <a:rPr sz="2700" spc="-360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científicos  </a:t>
            </a:r>
            <a:r>
              <a:rPr sz="2700" spc="-130" dirty="0">
                <a:latin typeface="Arial"/>
                <a:cs typeface="Arial"/>
              </a:rPr>
              <a:t>y </a:t>
            </a:r>
            <a:r>
              <a:rPr sz="2700" spc="-114" dirty="0">
                <a:latin typeface="Arial"/>
                <a:cs typeface="Arial"/>
              </a:rPr>
              <a:t>técnicos, </a:t>
            </a:r>
            <a:r>
              <a:rPr sz="2700" spc="-50" dirty="0">
                <a:latin typeface="Arial"/>
                <a:cs typeface="Arial"/>
              </a:rPr>
              <a:t>intenta </a:t>
            </a:r>
            <a:r>
              <a:rPr sz="2700" spc="-120" dirty="0">
                <a:latin typeface="Arial"/>
                <a:cs typeface="Arial"/>
              </a:rPr>
              <a:t>establecer </a:t>
            </a:r>
            <a:r>
              <a:rPr sz="2700" spc="-130" dirty="0">
                <a:latin typeface="Arial"/>
                <a:cs typeface="Arial"/>
              </a:rPr>
              <a:t>una </a:t>
            </a:r>
            <a:r>
              <a:rPr sz="2700" spc="-190" dirty="0">
                <a:latin typeface="Arial"/>
                <a:cs typeface="Arial"/>
              </a:rPr>
              <a:t>base </a:t>
            </a:r>
            <a:r>
              <a:rPr sz="2700" spc="-80" dirty="0">
                <a:latin typeface="Arial"/>
                <a:cs typeface="Arial"/>
              </a:rPr>
              <a:t>científica </a:t>
            </a:r>
            <a:r>
              <a:rPr sz="2700" spc="-135" dirty="0">
                <a:latin typeface="Arial"/>
                <a:cs typeface="Arial"/>
              </a:rPr>
              <a:t>para  </a:t>
            </a:r>
            <a:r>
              <a:rPr sz="2700" spc="-70" dirty="0">
                <a:latin typeface="Arial"/>
                <a:cs typeface="Arial"/>
              </a:rPr>
              <a:t>el </a:t>
            </a:r>
            <a:r>
              <a:rPr sz="2700" spc="-120" dirty="0">
                <a:latin typeface="Arial"/>
                <a:cs typeface="Arial"/>
              </a:rPr>
              <a:t>diseño </a:t>
            </a:r>
            <a:r>
              <a:rPr sz="2700" spc="-130" dirty="0">
                <a:latin typeface="Arial"/>
                <a:cs typeface="Arial"/>
              </a:rPr>
              <a:t>y </a:t>
            </a:r>
            <a:r>
              <a:rPr sz="2700" spc="-110" dirty="0">
                <a:latin typeface="Arial"/>
                <a:cs typeface="Arial"/>
              </a:rPr>
              <a:t>programación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14" dirty="0">
                <a:latin typeface="Arial"/>
                <a:cs typeface="Arial"/>
              </a:rPr>
              <a:t>computadoras, </a:t>
            </a:r>
            <a:r>
              <a:rPr sz="2700" spc="-95" dirty="0">
                <a:latin typeface="Arial"/>
                <a:cs typeface="Arial"/>
              </a:rPr>
              <a:t>la  </a:t>
            </a:r>
            <a:r>
              <a:rPr sz="2700" spc="-100" dirty="0">
                <a:latin typeface="Arial"/>
                <a:cs typeface="Arial"/>
              </a:rPr>
              <a:t>resolución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14" dirty="0">
                <a:latin typeface="Arial"/>
                <a:cs typeface="Arial"/>
              </a:rPr>
              <a:t>problemas </a:t>
            </a:r>
            <a:r>
              <a:rPr sz="2700" spc="-45" dirty="0">
                <a:latin typeface="Arial"/>
                <a:cs typeface="Arial"/>
              </a:rPr>
              <a:t>por </a:t>
            </a:r>
            <a:r>
              <a:rPr sz="2700" spc="-80" dirty="0">
                <a:latin typeface="Arial"/>
                <a:cs typeface="Arial"/>
              </a:rPr>
              <a:t>medio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80" dirty="0">
                <a:latin typeface="Arial"/>
                <a:cs typeface="Arial"/>
              </a:rPr>
              <a:t>algoritmos </a:t>
            </a:r>
            <a:r>
              <a:rPr sz="2700" spc="-130" dirty="0">
                <a:latin typeface="Arial"/>
                <a:cs typeface="Arial"/>
              </a:rPr>
              <a:t>y </a:t>
            </a:r>
            <a:r>
              <a:rPr sz="2700" spc="-70" dirty="0">
                <a:latin typeface="Arial"/>
                <a:cs typeface="Arial"/>
              </a:rPr>
              <a:t>el  </a:t>
            </a:r>
            <a:r>
              <a:rPr sz="2700" spc="-105" dirty="0">
                <a:latin typeface="Arial"/>
                <a:cs typeface="Arial"/>
              </a:rPr>
              <a:t>procesamiento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10" dirty="0">
                <a:latin typeface="Arial"/>
                <a:cs typeface="Arial"/>
              </a:rPr>
              <a:t>datos </a:t>
            </a:r>
            <a:r>
              <a:rPr sz="2700" spc="-135" dirty="0">
                <a:latin typeface="Arial"/>
                <a:cs typeface="Arial"/>
              </a:rPr>
              <a:t>para </a:t>
            </a:r>
            <a:r>
              <a:rPr sz="2700" spc="-60" dirty="0">
                <a:latin typeface="Arial"/>
                <a:cs typeface="Arial"/>
              </a:rPr>
              <a:t>obtener </a:t>
            </a:r>
            <a:r>
              <a:rPr sz="2700" spc="-75" dirty="0">
                <a:latin typeface="Arial"/>
                <a:cs typeface="Arial"/>
              </a:rPr>
              <a:t>información </a:t>
            </a:r>
            <a:r>
              <a:rPr sz="2700" spc="-125" dirty="0">
                <a:latin typeface="Arial"/>
                <a:cs typeface="Arial"/>
              </a:rPr>
              <a:t>en  </a:t>
            </a:r>
            <a:r>
              <a:rPr sz="2700" spc="-70" dirty="0">
                <a:latin typeface="Arial"/>
                <a:cs typeface="Arial"/>
              </a:rPr>
              <a:t>forma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automática.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0" y="332613"/>
            <a:ext cx="2116201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386" y="520636"/>
            <a:ext cx="47040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45" dirty="0">
                <a:latin typeface="Arial"/>
                <a:cs typeface="Arial"/>
              </a:rPr>
              <a:t>Datos </a:t>
            </a:r>
            <a:r>
              <a:rPr b="1" spc="-235" dirty="0">
                <a:latin typeface="Arial"/>
                <a:cs typeface="Arial"/>
              </a:rPr>
              <a:t>e</a:t>
            </a:r>
            <a:r>
              <a:rPr b="1" spc="-204" dirty="0">
                <a:latin typeface="Arial"/>
                <a:cs typeface="Arial"/>
              </a:rPr>
              <a:t> </a:t>
            </a:r>
            <a:r>
              <a:rPr b="1" spc="-280" dirty="0">
                <a:latin typeface="Arial"/>
                <a:cs typeface="Arial"/>
              </a:rPr>
              <a:t>información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828938"/>
            <a:ext cx="8953500" cy="42202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200" b="1" spc="-450" dirty="0">
                <a:latin typeface="Arial"/>
                <a:cs typeface="Arial"/>
              </a:rPr>
              <a:t>Los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spc="-245" dirty="0">
                <a:latin typeface="Arial"/>
                <a:cs typeface="Arial"/>
              </a:rPr>
              <a:t>datos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45" dirty="0">
                <a:latin typeface="Arial"/>
                <a:cs typeface="Arial"/>
              </a:rPr>
              <a:t>La </a:t>
            </a:r>
            <a:r>
              <a:rPr sz="3200" spc="-135" dirty="0">
                <a:latin typeface="Arial"/>
                <a:cs typeface="Arial"/>
              </a:rPr>
              <a:t>palabra </a:t>
            </a:r>
            <a:r>
              <a:rPr sz="3200" i="1" spc="-70" dirty="0">
                <a:latin typeface="Arial"/>
                <a:cs typeface="Arial"/>
              </a:rPr>
              <a:t>dato </a:t>
            </a:r>
            <a:r>
              <a:rPr sz="3200" spc="-105" dirty="0">
                <a:latin typeface="Arial"/>
                <a:cs typeface="Arial"/>
              </a:rPr>
              <a:t>proviene </a:t>
            </a:r>
            <a:r>
              <a:rPr sz="3200" spc="-90" dirty="0">
                <a:latin typeface="Arial"/>
                <a:cs typeface="Arial"/>
              </a:rPr>
              <a:t>del </a:t>
            </a:r>
            <a:r>
              <a:rPr sz="3200" spc="-60" dirty="0">
                <a:latin typeface="Arial"/>
                <a:cs typeface="Arial"/>
              </a:rPr>
              <a:t>latín </a:t>
            </a:r>
            <a:r>
              <a:rPr sz="3200" spc="-85" dirty="0">
                <a:latin typeface="Arial"/>
                <a:cs typeface="Arial"/>
              </a:rPr>
              <a:t>(datum)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y</a:t>
            </a:r>
            <a:endParaRPr sz="3200" dirty="0">
              <a:latin typeface="Arial"/>
              <a:cs typeface="Arial"/>
            </a:endParaRPr>
          </a:p>
          <a:p>
            <a:pPr marL="355600" marR="542925">
              <a:lnSpc>
                <a:spcPct val="100000"/>
              </a:lnSpc>
            </a:pPr>
            <a:r>
              <a:rPr sz="3200" spc="-120" dirty="0">
                <a:latin typeface="Arial"/>
                <a:cs typeface="Arial"/>
              </a:rPr>
              <a:t>significa </a:t>
            </a:r>
            <a:r>
              <a:rPr sz="3200" spc="60" dirty="0">
                <a:latin typeface="Arial"/>
                <a:cs typeface="Arial"/>
              </a:rPr>
              <a:t>“lo </a:t>
            </a:r>
            <a:r>
              <a:rPr sz="3200" spc="-135" dirty="0">
                <a:latin typeface="Arial"/>
                <a:cs typeface="Arial"/>
              </a:rPr>
              <a:t>que </a:t>
            </a:r>
            <a:r>
              <a:rPr sz="3200" spc="-270" dirty="0">
                <a:latin typeface="Arial"/>
                <a:cs typeface="Arial"/>
              </a:rPr>
              <a:t>se </a:t>
            </a:r>
            <a:r>
              <a:rPr sz="3200" spc="-114" dirty="0">
                <a:latin typeface="Arial"/>
                <a:cs typeface="Arial"/>
              </a:rPr>
              <a:t>da”. </a:t>
            </a:r>
            <a:r>
              <a:rPr sz="3200" spc="-280" dirty="0">
                <a:latin typeface="Arial"/>
                <a:cs typeface="Arial"/>
              </a:rPr>
              <a:t>El </a:t>
            </a:r>
            <a:r>
              <a:rPr sz="3200" spc="-80" dirty="0">
                <a:latin typeface="Arial"/>
                <a:cs typeface="Arial"/>
              </a:rPr>
              <a:t>dato </a:t>
            </a:r>
            <a:r>
              <a:rPr sz="3200" spc="-270" dirty="0">
                <a:latin typeface="Arial"/>
                <a:cs typeface="Arial"/>
              </a:rPr>
              <a:t>es </a:t>
            </a:r>
            <a:r>
              <a:rPr sz="3200" spc="-85" dirty="0">
                <a:latin typeface="Arial"/>
                <a:cs typeface="Arial"/>
              </a:rPr>
              <a:t>el</a:t>
            </a:r>
            <a:r>
              <a:rPr sz="3200" spc="-38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antecedente  </a:t>
            </a:r>
            <a:r>
              <a:rPr sz="3200" spc="-150" dirty="0">
                <a:latin typeface="Arial"/>
                <a:cs typeface="Arial"/>
              </a:rPr>
              <a:t>necesario </a:t>
            </a:r>
            <a:r>
              <a:rPr sz="3200" spc="-155" dirty="0">
                <a:latin typeface="Arial"/>
                <a:cs typeface="Arial"/>
              </a:rPr>
              <a:t>para </a:t>
            </a:r>
            <a:r>
              <a:rPr sz="3200" spc="-110" dirty="0">
                <a:latin typeface="Arial"/>
                <a:cs typeface="Arial"/>
              </a:rPr>
              <a:t>abordar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95" dirty="0">
                <a:latin typeface="Arial"/>
                <a:cs typeface="Arial"/>
              </a:rPr>
              <a:t>conocimiento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55" dirty="0">
                <a:latin typeface="Arial"/>
                <a:cs typeface="Arial"/>
              </a:rPr>
              <a:t>una  </a:t>
            </a:r>
            <a:r>
              <a:rPr sz="3200" spc="-215" dirty="0">
                <a:latin typeface="Arial"/>
                <a:cs typeface="Arial"/>
              </a:rPr>
              <a:t>cosa.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5" dirty="0">
                <a:latin typeface="Arial"/>
                <a:cs typeface="Arial"/>
              </a:rPr>
              <a:t>Por </a:t>
            </a:r>
            <a:r>
              <a:rPr sz="3200" spc="-100" dirty="0">
                <a:latin typeface="Arial"/>
                <a:cs typeface="Arial"/>
              </a:rPr>
              <a:t>ejemplo, </a:t>
            </a:r>
            <a:r>
              <a:rPr sz="3200" spc="-140" dirty="0">
                <a:latin typeface="Arial"/>
                <a:cs typeface="Arial"/>
              </a:rPr>
              <a:t>los </a:t>
            </a:r>
            <a:r>
              <a:rPr sz="3200" spc="-135" dirty="0">
                <a:latin typeface="Arial"/>
                <a:cs typeface="Arial"/>
              </a:rPr>
              <a:t>datos que </a:t>
            </a:r>
            <a:r>
              <a:rPr sz="3200" spc="-140" dirty="0">
                <a:latin typeface="Arial"/>
                <a:cs typeface="Arial"/>
              </a:rPr>
              <a:t>maneja </a:t>
            </a:r>
            <a:r>
              <a:rPr sz="3200" spc="-105" dirty="0">
                <a:latin typeface="Arial"/>
                <a:cs typeface="Arial"/>
              </a:rPr>
              <a:t>un </a:t>
            </a:r>
            <a:r>
              <a:rPr sz="3200" spc="-140" dirty="0">
                <a:latin typeface="Arial"/>
                <a:cs typeface="Arial"/>
              </a:rPr>
              <a:t>programa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son  </a:t>
            </a:r>
            <a:r>
              <a:rPr sz="3200" spc="-114" dirty="0">
                <a:latin typeface="Arial"/>
                <a:cs typeface="Arial"/>
              </a:rPr>
              <a:t>informaciones </a:t>
            </a:r>
            <a:r>
              <a:rPr sz="3200" spc="-100" dirty="0">
                <a:latin typeface="Arial"/>
                <a:cs typeface="Arial"/>
              </a:rPr>
              <a:t>no </a:t>
            </a:r>
            <a:r>
              <a:rPr sz="3200" spc="-150" dirty="0">
                <a:latin typeface="Arial"/>
                <a:cs typeface="Arial"/>
              </a:rPr>
              <a:t>elaboradas. </a:t>
            </a:r>
            <a:r>
              <a:rPr sz="3200" spc="-280" dirty="0">
                <a:latin typeface="Arial"/>
                <a:cs typeface="Arial"/>
              </a:rPr>
              <a:t>El </a:t>
            </a:r>
            <a:r>
              <a:rPr sz="3200" spc="-125" dirty="0">
                <a:latin typeface="Arial"/>
                <a:cs typeface="Arial"/>
              </a:rPr>
              <a:t>procesamiento </a:t>
            </a:r>
            <a:r>
              <a:rPr sz="3200" spc="-150" dirty="0">
                <a:latin typeface="Arial"/>
                <a:cs typeface="Arial"/>
              </a:rPr>
              <a:t>de  </a:t>
            </a:r>
            <a:r>
              <a:rPr sz="3200" spc="-175" dirty="0">
                <a:latin typeface="Arial"/>
                <a:cs typeface="Arial"/>
              </a:rPr>
              <a:t>éstos </a:t>
            </a:r>
            <a:r>
              <a:rPr sz="3200" spc="-180" dirty="0">
                <a:latin typeface="Arial"/>
                <a:cs typeface="Arial"/>
              </a:rPr>
              <a:t>da </a:t>
            </a:r>
            <a:r>
              <a:rPr sz="3200" spc="-105" dirty="0">
                <a:latin typeface="Arial"/>
                <a:cs typeface="Arial"/>
              </a:rPr>
              <a:t>origen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85" dirty="0">
                <a:latin typeface="Arial"/>
                <a:cs typeface="Arial"/>
              </a:rPr>
              <a:t>información </a:t>
            </a:r>
            <a:r>
              <a:rPr sz="3200" spc="25" dirty="0">
                <a:latin typeface="Arial"/>
                <a:cs typeface="Arial"/>
              </a:rPr>
              <a:t>útil </a:t>
            </a:r>
            <a:r>
              <a:rPr sz="3200" spc="-95" dirty="0">
                <a:latin typeface="Arial"/>
                <a:cs typeface="Arial"/>
              </a:rPr>
              <a:t>o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resultado.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2225" y="332613"/>
            <a:ext cx="2466975" cy="1857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386" y="520636"/>
            <a:ext cx="47040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45" dirty="0">
                <a:latin typeface="Arial"/>
                <a:cs typeface="Arial"/>
              </a:rPr>
              <a:t>Datos </a:t>
            </a:r>
            <a:r>
              <a:rPr b="1" spc="-235" dirty="0">
                <a:latin typeface="Arial"/>
                <a:cs typeface="Arial"/>
              </a:rPr>
              <a:t>e</a:t>
            </a:r>
            <a:r>
              <a:rPr b="1" spc="-204" dirty="0">
                <a:latin typeface="Arial"/>
                <a:cs typeface="Arial"/>
              </a:rPr>
              <a:t> </a:t>
            </a:r>
            <a:r>
              <a:rPr b="1" spc="-280" dirty="0">
                <a:latin typeface="Arial"/>
                <a:cs typeface="Arial"/>
              </a:rPr>
              <a:t>información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828938"/>
            <a:ext cx="8953500" cy="60208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2225" y="332613"/>
            <a:ext cx="2466975" cy="1857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val 16">
            <a:extLst>
              <a:ext uri="{FF2B5EF4-FFF2-40B4-BE49-F238E27FC236}">
                <a16:creationId xmlns:a16="http://schemas.microsoft.com/office/drawing/2014/main" id="{F79A64C0-2BCF-41B9-A3F4-1C22E88B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005263"/>
            <a:ext cx="504825" cy="504825"/>
          </a:xfrm>
          <a:prstGeom prst="ellipse">
            <a:avLst/>
          </a:prstGeom>
          <a:solidFill>
            <a:srgbClr val="F91B6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03CFAC9C-47F3-43A9-871D-DEB8E9ADB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652963"/>
            <a:ext cx="504825" cy="504825"/>
          </a:xfrm>
          <a:prstGeom prst="ellipse">
            <a:avLst/>
          </a:prstGeom>
          <a:solidFill>
            <a:srgbClr val="FCFC1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1156A3FE-C0C5-4362-B682-A311C17B5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373688"/>
            <a:ext cx="504825" cy="504825"/>
          </a:xfrm>
          <a:prstGeom prst="ellipse">
            <a:avLst/>
          </a:prstGeom>
          <a:solidFill>
            <a:srgbClr val="4FAB6B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41295353-2AFE-46AE-8F01-3360C4634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9" y="3429000"/>
            <a:ext cx="1014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 dirty="0"/>
              <a:t>Datos</a:t>
            </a:r>
            <a:endParaRPr lang="es-ES" altLang="es-A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14BF2AF-C021-45E8-BF75-C035BA39EAC2}"/>
              </a:ext>
            </a:extLst>
          </p:cNvPr>
          <p:cNvSpPr/>
          <p:nvPr/>
        </p:nvSpPr>
        <p:spPr>
          <a:xfrm>
            <a:off x="3048000" y="3927351"/>
            <a:ext cx="2438400" cy="873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Organizados de alguna manera</a:t>
            </a:r>
            <a:endParaRPr lang="es-AR" dirty="0"/>
          </a:p>
        </p:txBody>
      </p:sp>
      <p:pic>
        <p:nvPicPr>
          <p:cNvPr id="11" name="Picture 8" descr="MC900432063[1]">
            <a:extLst>
              <a:ext uri="{FF2B5EF4-FFF2-40B4-BE49-F238E27FC236}">
                <a16:creationId xmlns:a16="http://schemas.microsoft.com/office/drawing/2014/main" id="{5D51443D-1C0A-450B-BF79-DE974DAC7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77" y="4051301"/>
            <a:ext cx="6508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7E2FDE36-45E2-4E55-A57E-83EB453D2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458" y="3257866"/>
            <a:ext cx="1728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AR" dirty="0"/>
              <a:t>Información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5AAFF5F6-4A3A-4244-BAFB-1A5F8E156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236" y="6337364"/>
            <a:ext cx="1014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 dirty="0"/>
              <a:t>Colores</a:t>
            </a:r>
            <a:endParaRPr lang="es-ES" altLang="es-AR" dirty="0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00478A0E-F136-4CDC-B3C4-224367EEC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5977" y="6337364"/>
            <a:ext cx="1728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 dirty="0"/>
              <a:t>semáforo</a:t>
            </a:r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279660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569" y="462915"/>
            <a:ext cx="6140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70" dirty="0">
                <a:latin typeface="Arial"/>
                <a:cs typeface="Arial"/>
              </a:rPr>
              <a:t>El </a:t>
            </a:r>
            <a:r>
              <a:rPr b="1" spc="-315" dirty="0">
                <a:latin typeface="Arial"/>
                <a:cs typeface="Arial"/>
              </a:rPr>
              <a:t>procesamiento </a:t>
            </a:r>
            <a:r>
              <a:rPr b="1" spc="-280" dirty="0">
                <a:latin typeface="Arial"/>
                <a:cs typeface="Arial"/>
              </a:rPr>
              <a:t>de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spc="-330" dirty="0">
                <a:latin typeface="Arial"/>
                <a:cs typeface="Arial"/>
              </a:rPr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454"/>
            <a:ext cx="7896225" cy="256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039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40" dirty="0">
                <a:latin typeface="Arial"/>
                <a:cs typeface="Arial"/>
              </a:rPr>
              <a:t>En </a:t>
            </a:r>
            <a:r>
              <a:rPr sz="3200" spc="-140" dirty="0">
                <a:latin typeface="Arial"/>
                <a:cs typeface="Arial"/>
              </a:rPr>
              <a:t>general, </a:t>
            </a:r>
            <a:r>
              <a:rPr sz="3200" spc="-275" dirty="0">
                <a:latin typeface="Arial"/>
                <a:cs typeface="Arial"/>
              </a:rPr>
              <a:t>se </a:t>
            </a:r>
            <a:r>
              <a:rPr sz="3200" spc="-120" dirty="0">
                <a:latin typeface="Arial"/>
                <a:cs typeface="Arial"/>
              </a:rPr>
              <a:t>denomina </a:t>
            </a:r>
            <a:r>
              <a:rPr sz="3200" spc="-125" dirty="0">
                <a:latin typeface="Arial"/>
                <a:cs typeface="Arial"/>
              </a:rPr>
              <a:t>procesamiento </a:t>
            </a:r>
            <a:r>
              <a:rPr sz="3200" spc="-95" dirty="0">
                <a:latin typeface="Arial"/>
                <a:cs typeface="Arial"/>
              </a:rPr>
              <a:t>ó  </a:t>
            </a:r>
            <a:r>
              <a:rPr sz="3200" spc="-105" dirty="0">
                <a:latin typeface="Arial"/>
                <a:cs typeface="Arial"/>
              </a:rPr>
              <a:t>simplemente </a:t>
            </a:r>
            <a:r>
              <a:rPr sz="3200" i="1" spc="-190" dirty="0">
                <a:latin typeface="Arial"/>
                <a:cs typeface="Arial"/>
              </a:rPr>
              <a:t>proceso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120" dirty="0">
                <a:latin typeface="Arial"/>
                <a:cs typeface="Arial"/>
              </a:rPr>
              <a:t>operación </a:t>
            </a:r>
            <a:r>
              <a:rPr sz="3200" spc="-135" dirty="0">
                <a:latin typeface="Arial"/>
                <a:cs typeface="Arial"/>
              </a:rPr>
              <a:t>que  </a:t>
            </a:r>
            <a:r>
              <a:rPr sz="3200" spc="-90" dirty="0">
                <a:latin typeface="Arial"/>
                <a:cs typeface="Arial"/>
              </a:rPr>
              <a:t>transforma </a:t>
            </a:r>
            <a:r>
              <a:rPr sz="3200" spc="-150" dirty="0">
                <a:latin typeface="Arial"/>
                <a:cs typeface="Arial"/>
              </a:rPr>
              <a:t>una </a:t>
            </a:r>
            <a:r>
              <a:rPr sz="3200" i="1" spc="-90" dirty="0">
                <a:latin typeface="Arial"/>
                <a:cs typeface="Arial"/>
              </a:rPr>
              <a:t>entrada </a:t>
            </a:r>
            <a:r>
              <a:rPr sz="3200" spc="-145" dirty="0">
                <a:latin typeface="Arial"/>
                <a:cs typeface="Arial"/>
              </a:rPr>
              <a:t>en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i="1" spc="-120" dirty="0">
                <a:latin typeface="Arial"/>
                <a:cs typeface="Arial"/>
              </a:rPr>
              <a:t>salida.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50" dirty="0">
                <a:latin typeface="Arial"/>
                <a:cs typeface="Arial"/>
              </a:rPr>
              <a:t>Las </a:t>
            </a:r>
            <a:r>
              <a:rPr sz="3200" spc="-180" dirty="0">
                <a:latin typeface="Arial"/>
                <a:cs typeface="Arial"/>
              </a:rPr>
              <a:t>salidas </a:t>
            </a:r>
            <a:r>
              <a:rPr sz="3200" spc="-185" dirty="0">
                <a:latin typeface="Arial"/>
                <a:cs typeface="Arial"/>
              </a:rPr>
              <a:t>son </a:t>
            </a:r>
            <a:r>
              <a:rPr sz="3200" spc="-140" dirty="0">
                <a:latin typeface="Arial"/>
                <a:cs typeface="Arial"/>
              </a:rPr>
              <a:t>los </a:t>
            </a:r>
            <a:r>
              <a:rPr sz="3200" spc="-125" dirty="0">
                <a:latin typeface="Arial"/>
                <a:cs typeface="Arial"/>
              </a:rPr>
              <a:t>resultados </a:t>
            </a:r>
            <a:r>
              <a:rPr sz="3200" spc="-135" dirty="0">
                <a:latin typeface="Arial"/>
                <a:cs typeface="Arial"/>
              </a:rPr>
              <a:t>que </a:t>
            </a:r>
            <a:r>
              <a:rPr sz="3200" spc="-270" dirty="0">
                <a:latin typeface="Arial"/>
                <a:cs typeface="Arial"/>
              </a:rPr>
              <a:t>se </a:t>
            </a:r>
            <a:r>
              <a:rPr sz="3200" spc="-75" dirty="0">
                <a:latin typeface="Arial"/>
                <a:cs typeface="Arial"/>
              </a:rPr>
              <a:t>obtienen  </a:t>
            </a:r>
            <a:r>
              <a:rPr sz="3200" spc="-130" dirty="0">
                <a:latin typeface="Arial"/>
                <a:cs typeface="Arial"/>
              </a:rPr>
              <a:t>luego </a:t>
            </a:r>
            <a:r>
              <a:rPr sz="3200" spc="-145" dirty="0">
                <a:latin typeface="Arial"/>
                <a:cs typeface="Arial"/>
              </a:rPr>
              <a:t>de </a:t>
            </a:r>
            <a:r>
              <a:rPr sz="3200" spc="-150" dirty="0">
                <a:latin typeface="Arial"/>
                <a:cs typeface="Arial"/>
              </a:rPr>
              <a:t>procesar </a:t>
            </a:r>
            <a:r>
              <a:rPr sz="3200" spc="-190" dirty="0">
                <a:latin typeface="Arial"/>
                <a:cs typeface="Arial"/>
              </a:rPr>
              <a:t>las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entradas.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4559" y="4800600"/>
            <a:ext cx="2034539" cy="133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4720" y="5082540"/>
            <a:ext cx="2011679" cy="388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4465" y="4797132"/>
            <a:ext cx="1989455" cy="1296670"/>
          </a:xfrm>
          <a:prstGeom prst="rect">
            <a:avLst/>
          </a:prstGeom>
          <a:ln w="38100">
            <a:solidFill>
              <a:srgbClr val="001F5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Procesamiento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7089" y="5347208"/>
            <a:ext cx="843915" cy="127000"/>
          </a:xfrm>
          <a:custGeom>
            <a:avLst/>
            <a:gdLst/>
            <a:ahLst/>
            <a:cxnLst/>
            <a:rect l="l" t="t" r="r" b="b"/>
            <a:pathLst>
              <a:path w="843914" h="127000">
                <a:moveTo>
                  <a:pt x="717041" y="0"/>
                </a:moveTo>
                <a:lnTo>
                  <a:pt x="761335" y="55616"/>
                </a:lnTo>
                <a:lnTo>
                  <a:pt x="767714" y="55625"/>
                </a:lnTo>
                <a:lnTo>
                  <a:pt x="767714" y="71500"/>
                </a:lnTo>
                <a:lnTo>
                  <a:pt x="761403" y="71500"/>
                </a:lnTo>
                <a:lnTo>
                  <a:pt x="716914" y="126999"/>
                </a:lnTo>
                <a:lnTo>
                  <a:pt x="828358" y="71500"/>
                </a:lnTo>
                <a:lnTo>
                  <a:pt x="767714" y="71500"/>
                </a:lnTo>
                <a:lnTo>
                  <a:pt x="828377" y="71491"/>
                </a:lnTo>
                <a:lnTo>
                  <a:pt x="843914" y="63753"/>
                </a:lnTo>
                <a:lnTo>
                  <a:pt x="717041" y="0"/>
                </a:lnTo>
                <a:close/>
              </a:path>
              <a:path w="843914" h="127000">
                <a:moveTo>
                  <a:pt x="767714" y="63626"/>
                </a:moveTo>
                <a:lnTo>
                  <a:pt x="761410" y="71491"/>
                </a:lnTo>
                <a:lnTo>
                  <a:pt x="767714" y="71500"/>
                </a:lnTo>
                <a:lnTo>
                  <a:pt x="767714" y="63626"/>
                </a:lnTo>
                <a:close/>
              </a:path>
              <a:path w="843914" h="127000">
                <a:moveTo>
                  <a:pt x="127" y="54482"/>
                </a:moveTo>
                <a:lnTo>
                  <a:pt x="0" y="70357"/>
                </a:lnTo>
                <a:lnTo>
                  <a:pt x="761410" y="71491"/>
                </a:lnTo>
                <a:lnTo>
                  <a:pt x="767714" y="63626"/>
                </a:lnTo>
                <a:lnTo>
                  <a:pt x="761335" y="55616"/>
                </a:lnTo>
                <a:lnTo>
                  <a:pt x="127" y="54482"/>
                </a:lnTo>
                <a:close/>
              </a:path>
              <a:path w="843914" h="127000">
                <a:moveTo>
                  <a:pt x="761335" y="55616"/>
                </a:moveTo>
                <a:lnTo>
                  <a:pt x="767714" y="63626"/>
                </a:lnTo>
                <a:lnTo>
                  <a:pt x="767714" y="55625"/>
                </a:lnTo>
                <a:lnTo>
                  <a:pt x="761335" y="5561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63921" y="5350002"/>
            <a:ext cx="776605" cy="127000"/>
          </a:xfrm>
          <a:custGeom>
            <a:avLst/>
            <a:gdLst/>
            <a:ahLst/>
            <a:cxnLst/>
            <a:rect l="l" t="t" r="r" b="b"/>
            <a:pathLst>
              <a:path w="776604" h="127000">
                <a:moveTo>
                  <a:pt x="700277" y="63500"/>
                </a:moveTo>
                <a:lnTo>
                  <a:pt x="649477" y="127000"/>
                </a:lnTo>
                <a:lnTo>
                  <a:pt x="760729" y="71374"/>
                </a:lnTo>
                <a:lnTo>
                  <a:pt x="700277" y="71374"/>
                </a:lnTo>
                <a:lnTo>
                  <a:pt x="700277" y="63500"/>
                </a:lnTo>
                <a:close/>
              </a:path>
              <a:path w="776604" h="127000">
                <a:moveTo>
                  <a:pt x="693877" y="55499"/>
                </a:moveTo>
                <a:lnTo>
                  <a:pt x="0" y="55499"/>
                </a:lnTo>
                <a:lnTo>
                  <a:pt x="0" y="71374"/>
                </a:lnTo>
                <a:lnTo>
                  <a:pt x="693978" y="71374"/>
                </a:lnTo>
                <a:lnTo>
                  <a:pt x="700277" y="63500"/>
                </a:lnTo>
                <a:lnTo>
                  <a:pt x="693877" y="55499"/>
                </a:lnTo>
                <a:close/>
              </a:path>
              <a:path w="776604" h="127000">
                <a:moveTo>
                  <a:pt x="760476" y="55499"/>
                </a:moveTo>
                <a:lnTo>
                  <a:pt x="700277" y="55499"/>
                </a:lnTo>
                <a:lnTo>
                  <a:pt x="700277" y="71374"/>
                </a:lnTo>
                <a:lnTo>
                  <a:pt x="760729" y="71374"/>
                </a:lnTo>
                <a:lnTo>
                  <a:pt x="776477" y="63500"/>
                </a:lnTo>
                <a:lnTo>
                  <a:pt x="760476" y="55499"/>
                </a:lnTo>
                <a:close/>
              </a:path>
              <a:path w="776604" h="127000">
                <a:moveTo>
                  <a:pt x="649477" y="0"/>
                </a:moveTo>
                <a:lnTo>
                  <a:pt x="700277" y="63500"/>
                </a:lnTo>
                <a:lnTo>
                  <a:pt x="700277" y="55499"/>
                </a:lnTo>
                <a:lnTo>
                  <a:pt x="760476" y="55499"/>
                </a:lnTo>
                <a:lnTo>
                  <a:pt x="64947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2660" y="4975859"/>
            <a:ext cx="1414780" cy="904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119" y="5143500"/>
            <a:ext cx="914400" cy="472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1600" y="4971288"/>
            <a:ext cx="1372870" cy="862965"/>
          </a:xfrm>
          <a:custGeom>
            <a:avLst/>
            <a:gdLst/>
            <a:ahLst/>
            <a:cxnLst/>
            <a:rect l="l" t="t" r="r" b="b"/>
            <a:pathLst>
              <a:path w="1372870" h="862964">
                <a:moveTo>
                  <a:pt x="0" y="431419"/>
                </a:moveTo>
                <a:lnTo>
                  <a:pt x="9939" y="357852"/>
                </a:lnTo>
                <a:lnTo>
                  <a:pt x="38661" y="288320"/>
                </a:lnTo>
                <a:lnTo>
                  <a:pt x="59549" y="255390"/>
                </a:lnTo>
                <a:lnTo>
                  <a:pt x="84515" y="223857"/>
                </a:lnTo>
                <a:lnTo>
                  <a:pt x="113352" y="193851"/>
                </a:lnTo>
                <a:lnTo>
                  <a:pt x="145855" y="165501"/>
                </a:lnTo>
                <a:lnTo>
                  <a:pt x="181817" y="138937"/>
                </a:lnTo>
                <a:lnTo>
                  <a:pt x="221032" y="114287"/>
                </a:lnTo>
                <a:lnTo>
                  <a:pt x="263295" y="91683"/>
                </a:lnTo>
                <a:lnTo>
                  <a:pt x="308399" y="71252"/>
                </a:lnTo>
                <a:lnTo>
                  <a:pt x="356139" y="53126"/>
                </a:lnTo>
                <a:lnTo>
                  <a:pt x="406308" y="37432"/>
                </a:lnTo>
                <a:lnTo>
                  <a:pt x="458700" y="24302"/>
                </a:lnTo>
                <a:lnTo>
                  <a:pt x="513110" y="13864"/>
                </a:lnTo>
                <a:lnTo>
                  <a:pt x="569331" y="6248"/>
                </a:lnTo>
                <a:lnTo>
                  <a:pt x="627158" y="1583"/>
                </a:lnTo>
                <a:lnTo>
                  <a:pt x="686384" y="0"/>
                </a:lnTo>
                <a:lnTo>
                  <a:pt x="745591" y="1583"/>
                </a:lnTo>
                <a:lnTo>
                  <a:pt x="803402" y="6248"/>
                </a:lnTo>
                <a:lnTo>
                  <a:pt x="859610" y="13864"/>
                </a:lnTo>
                <a:lnTo>
                  <a:pt x="914009" y="24302"/>
                </a:lnTo>
                <a:lnTo>
                  <a:pt x="966392" y="37432"/>
                </a:lnTo>
                <a:lnTo>
                  <a:pt x="1016554" y="53126"/>
                </a:lnTo>
                <a:lnTo>
                  <a:pt x="1064289" y="71252"/>
                </a:lnTo>
                <a:lnTo>
                  <a:pt x="1109389" y="91683"/>
                </a:lnTo>
                <a:lnTo>
                  <a:pt x="1151650" y="114287"/>
                </a:lnTo>
                <a:lnTo>
                  <a:pt x="1190864" y="138937"/>
                </a:lnTo>
                <a:lnTo>
                  <a:pt x="1226826" y="165501"/>
                </a:lnTo>
                <a:lnTo>
                  <a:pt x="1259329" y="193851"/>
                </a:lnTo>
                <a:lnTo>
                  <a:pt x="1288168" y="223857"/>
                </a:lnTo>
                <a:lnTo>
                  <a:pt x="1313136" y="255390"/>
                </a:lnTo>
                <a:lnTo>
                  <a:pt x="1334026" y="288320"/>
                </a:lnTo>
                <a:lnTo>
                  <a:pt x="1362750" y="357852"/>
                </a:lnTo>
                <a:lnTo>
                  <a:pt x="1372692" y="431419"/>
                </a:lnTo>
                <a:lnTo>
                  <a:pt x="1370172" y="468635"/>
                </a:lnTo>
                <a:lnTo>
                  <a:pt x="1362750" y="504973"/>
                </a:lnTo>
                <a:lnTo>
                  <a:pt x="1334026" y="574496"/>
                </a:lnTo>
                <a:lnTo>
                  <a:pt x="1313136" y="607422"/>
                </a:lnTo>
                <a:lnTo>
                  <a:pt x="1288168" y="638951"/>
                </a:lnTo>
                <a:lnTo>
                  <a:pt x="1259329" y="668953"/>
                </a:lnTo>
                <a:lnTo>
                  <a:pt x="1226826" y="697300"/>
                </a:lnTo>
                <a:lnTo>
                  <a:pt x="1190864" y="723862"/>
                </a:lnTo>
                <a:lnTo>
                  <a:pt x="1151650" y="748509"/>
                </a:lnTo>
                <a:lnTo>
                  <a:pt x="1109389" y="771111"/>
                </a:lnTo>
                <a:lnTo>
                  <a:pt x="1064289" y="791540"/>
                </a:lnTo>
                <a:lnTo>
                  <a:pt x="1016554" y="809665"/>
                </a:lnTo>
                <a:lnTo>
                  <a:pt x="966392" y="825357"/>
                </a:lnTo>
                <a:lnTo>
                  <a:pt x="914009" y="838486"/>
                </a:lnTo>
                <a:lnTo>
                  <a:pt x="859610" y="848923"/>
                </a:lnTo>
                <a:lnTo>
                  <a:pt x="803402" y="856539"/>
                </a:lnTo>
                <a:lnTo>
                  <a:pt x="745591" y="861203"/>
                </a:lnTo>
                <a:lnTo>
                  <a:pt x="686384" y="862787"/>
                </a:lnTo>
                <a:lnTo>
                  <a:pt x="627158" y="861203"/>
                </a:lnTo>
                <a:lnTo>
                  <a:pt x="569331" y="856539"/>
                </a:lnTo>
                <a:lnTo>
                  <a:pt x="513110" y="848923"/>
                </a:lnTo>
                <a:lnTo>
                  <a:pt x="458700" y="838486"/>
                </a:lnTo>
                <a:lnTo>
                  <a:pt x="406308" y="825357"/>
                </a:lnTo>
                <a:lnTo>
                  <a:pt x="356139" y="809665"/>
                </a:lnTo>
                <a:lnTo>
                  <a:pt x="308399" y="791540"/>
                </a:lnTo>
                <a:lnTo>
                  <a:pt x="263295" y="771111"/>
                </a:lnTo>
                <a:lnTo>
                  <a:pt x="221032" y="748509"/>
                </a:lnTo>
                <a:lnTo>
                  <a:pt x="181817" y="723862"/>
                </a:lnTo>
                <a:lnTo>
                  <a:pt x="145855" y="697300"/>
                </a:lnTo>
                <a:lnTo>
                  <a:pt x="113352" y="668953"/>
                </a:lnTo>
                <a:lnTo>
                  <a:pt x="84515" y="638951"/>
                </a:lnTo>
                <a:lnTo>
                  <a:pt x="59549" y="607422"/>
                </a:lnTo>
                <a:lnTo>
                  <a:pt x="38661" y="574496"/>
                </a:lnTo>
                <a:lnTo>
                  <a:pt x="9939" y="504973"/>
                </a:lnTo>
                <a:lnTo>
                  <a:pt x="0" y="431419"/>
                </a:lnTo>
                <a:close/>
              </a:path>
            </a:pathLst>
          </a:custGeom>
          <a:ln w="38100">
            <a:solidFill>
              <a:srgbClr val="1736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28038" y="5171821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36359" y="4955540"/>
            <a:ext cx="1770380" cy="904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57340" y="5110479"/>
            <a:ext cx="1325879" cy="6934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45122" y="4950967"/>
            <a:ext cx="1727835" cy="862965"/>
          </a:xfrm>
          <a:custGeom>
            <a:avLst/>
            <a:gdLst/>
            <a:ahLst/>
            <a:cxnLst/>
            <a:rect l="l" t="t" r="r" b="b"/>
            <a:pathLst>
              <a:path w="1727834" h="862964">
                <a:moveTo>
                  <a:pt x="0" y="431291"/>
                </a:moveTo>
                <a:lnTo>
                  <a:pt x="8577" y="370262"/>
                </a:lnTo>
                <a:lnTo>
                  <a:pt x="33529" y="311866"/>
                </a:lnTo>
                <a:lnTo>
                  <a:pt x="73686" y="256688"/>
                </a:lnTo>
                <a:lnTo>
                  <a:pt x="127878" y="205311"/>
                </a:lnTo>
                <a:lnTo>
                  <a:pt x="159872" y="181230"/>
                </a:lnTo>
                <a:lnTo>
                  <a:pt x="194936" y="158318"/>
                </a:lnTo>
                <a:lnTo>
                  <a:pt x="232923" y="136648"/>
                </a:lnTo>
                <a:lnTo>
                  <a:pt x="273688" y="116292"/>
                </a:lnTo>
                <a:lnTo>
                  <a:pt x="317085" y="97324"/>
                </a:lnTo>
                <a:lnTo>
                  <a:pt x="362966" y="79817"/>
                </a:lnTo>
                <a:lnTo>
                  <a:pt x="411186" y="63842"/>
                </a:lnTo>
                <a:lnTo>
                  <a:pt x="461599" y="49475"/>
                </a:lnTo>
                <a:lnTo>
                  <a:pt x="514059" y="36786"/>
                </a:lnTo>
                <a:lnTo>
                  <a:pt x="568418" y="25849"/>
                </a:lnTo>
                <a:lnTo>
                  <a:pt x="624532" y="16738"/>
                </a:lnTo>
                <a:lnTo>
                  <a:pt x="682253" y="9524"/>
                </a:lnTo>
                <a:lnTo>
                  <a:pt x="741435" y="4281"/>
                </a:lnTo>
                <a:lnTo>
                  <a:pt x="801933" y="1082"/>
                </a:lnTo>
                <a:lnTo>
                  <a:pt x="863600" y="0"/>
                </a:lnTo>
                <a:lnTo>
                  <a:pt x="925282" y="1082"/>
                </a:lnTo>
                <a:lnTo>
                  <a:pt x="985794" y="4281"/>
                </a:lnTo>
                <a:lnTo>
                  <a:pt x="1044990" y="9524"/>
                </a:lnTo>
                <a:lnTo>
                  <a:pt x="1102723" y="16738"/>
                </a:lnTo>
                <a:lnTo>
                  <a:pt x="1158847" y="25849"/>
                </a:lnTo>
                <a:lnTo>
                  <a:pt x="1213216" y="36786"/>
                </a:lnTo>
                <a:lnTo>
                  <a:pt x="1265684" y="49475"/>
                </a:lnTo>
                <a:lnTo>
                  <a:pt x="1316104" y="63842"/>
                </a:lnTo>
                <a:lnTo>
                  <a:pt x="1364331" y="79817"/>
                </a:lnTo>
                <a:lnTo>
                  <a:pt x="1410218" y="97324"/>
                </a:lnTo>
                <a:lnTo>
                  <a:pt x="1453620" y="116292"/>
                </a:lnTo>
                <a:lnTo>
                  <a:pt x="1494389" y="136648"/>
                </a:lnTo>
                <a:lnTo>
                  <a:pt x="1532380" y="158318"/>
                </a:lnTo>
                <a:lnTo>
                  <a:pt x="1567446" y="181230"/>
                </a:lnTo>
                <a:lnTo>
                  <a:pt x="1599442" y="205311"/>
                </a:lnTo>
                <a:lnTo>
                  <a:pt x="1628221" y="230488"/>
                </a:lnTo>
                <a:lnTo>
                  <a:pt x="1675545" y="283839"/>
                </a:lnTo>
                <a:lnTo>
                  <a:pt x="1708246" y="340698"/>
                </a:lnTo>
                <a:lnTo>
                  <a:pt x="1725158" y="400484"/>
                </a:lnTo>
                <a:lnTo>
                  <a:pt x="1727327" y="431291"/>
                </a:lnTo>
                <a:lnTo>
                  <a:pt x="1727327" y="431418"/>
                </a:lnTo>
                <a:lnTo>
                  <a:pt x="1725158" y="462221"/>
                </a:lnTo>
                <a:lnTo>
                  <a:pt x="1718749" y="492439"/>
                </a:lnTo>
                <a:lnTo>
                  <a:pt x="1693796" y="550831"/>
                </a:lnTo>
                <a:lnTo>
                  <a:pt x="1653638" y="606011"/>
                </a:lnTo>
                <a:lnTo>
                  <a:pt x="1599442" y="657394"/>
                </a:lnTo>
                <a:lnTo>
                  <a:pt x="1567446" y="681479"/>
                </a:lnTo>
                <a:lnTo>
                  <a:pt x="1532380" y="704396"/>
                </a:lnTo>
                <a:lnTo>
                  <a:pt x="1494389" y="726072"/>
                </a:lnTo>
                <a:lnTo>
                  <a:pt x="1453620" y="746434"/>
                </a:lnTo>
                <a:lnTo>
                  <a:pt x="1410218" y="765408"/>
                </a:lnTo>
                <a:lnTo>
                  <a:pt x="1364331" y="782921"/>
                </a:lnTo>
                <a:lnTo>
                  <a:pt x="1316104" y="798901"/>
                </a:lnTo>
                <a:lnTo>
                  <a:pt x="1265684" y="813275"/>
                </a:lnTo>
                <a:lnTo>
                  <a:pt x="1213216" y="825969"/>
                </a:lnTo>
                <a:lnTo>
                  <a:pt x="1158847" y="836911"/>
                </a:lnTo>
                <a:lnTo>
                  <a:pt x="1102723" y="846027"/>
                </a:lnTo>
                <a:lnTo>
                  <a:pt x="1044990" y="853244"/>
                </a:lnTo>
                <a:lnTo>
                  <a:pt x="985794" y="858490"/>
                </a:lnTo>
                <a:lnTo>
                  <a:pt x="925282" y="861691"/>
                </a:lnTo>
                <a:lnTo>
                  <a:pt x="863600" y="862774"/>
                </a:lnTo>
                <a:lnTo>
                  <a:pt x="801933" y="861691"/>
                </a:lnTo>
                <a:lnTo>
                  <a:pt x="741435" y="858490"/>
                </a:lnTo>
                <a:lnTo>
                  <a:pt x="682253" y="853244"/>
                </a:lnTo>
                <a:lnTo>
                  <a:pt x="624532" y="846027"/>
                </a:lnTo>
                <a:lnTo>
                  <a:pt x="568418" y="836911"/>
                </a:lnTo>
                <a:lnTo>
                  <a:pt x="514059" y="825969"/>
                </a:lnTo>
                <a:lnTo>
                  <a:pt x="461599" y="813275"/>
                </a:lnTo>
                <a:lnTo>
                  <a:pt x="411186" y="798901"/>
                </a:lnTo>
                <a:lnTo>
                  <a:pt x="362966" y="782921"/>
                </a:lnTo>
                <a:lnTo>
                  <a:pt x="317085" y="765408"/>
                </a:lnTo>
                <a:lnTo>
                  <a:pt x="273688" y="746434"/>
                </a:lnTo>
                <a:lnTo>
                  <a:pt x="232923" y="726072"/>
                </a:lnTo>
                <a:lnTo>
                  <a:pt x="194936" y="704396"/>
                </a:lnTo>
                <a:lnTo>
                  <a:pt x="159872" y="681479"/>
                </a:lnTo>
                <a:lnTo>
                  <a:pt x="127878" y="657394"/>
                </a:lnTo>
                <a:lnTo>
                  <a:pt x="99101" y="632213"/>
                </a:lnTo>
                <a:lnTo>
                  <a:pt x="51780" y="578859"/>
                </a:lnTo>
                <a:lnTo>
                  <a:pt x="19079" y="522000"/>
                </a:lnTo>
                <a:lnTo>
                  <a:pt x="2168" y="462221"/>
                </a:lnTo>
                <a:lnTo>
                  <a:pt x="0" y="431418"/>
                </a:lnTo>
                <a:lnTo>
                  <a:pt x="0" y="431291"/>
                </a:lnTo>
                <a:close/>
              </a:path>
            </a:pathLst>
          </a:custGeom>
          <a:ln w="381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89166" y="5148833"/>
            <a:ext cx="104266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Inform</a:t>
            </a:r>
            <a:r>
              <a:rPr sz="2000" b="1" dirty="0">
                <a:latin typeface="Arial"/>
                <a:cs typeface="Arial"/>
              </a:rPr>
              <a:t>a-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ción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270" y="188023"/>
            <a:ext cx="3686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50" dirty="0">
                <a:latin typeface="Arial"/>
                <a:cs typeface="Arial"/>
              </a:rPr>
              <a:t>La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spc="-330" dirty="0">
                <a:latin typeface="Arial"/>
                <a:cs typeface="Arial"/>
              </a:rPr>
              <a:t>computación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45284"/>
            <a:ext cx="8877935" cy="4175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429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45" dirty="0">
                <a:latin typeface="Arial"/>
                <a:cs typeface="Arial"/>
              </a:rPr>
              <a:t>La </a:t>
            </a:r>
            <a:r>
              <a:rPr sz="3200" spc="-140" dirty="0">
                <a:latin typeface="Arial"/>
                <a:cs typeface="Arial"/>
              </a:rPr>
              <a:t>Computación </a:t>
            </a:r>
            <a:r>
              <a:rPr sz="3200" spc="-270" dirty="0">
                <a:latin typeface="Arial"/>
                <a:cs typeface="Arial"/>
              </a:rPr>
              <a:t>es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95" dirty="0">
                <a:latin typeface="Arial"/>
                <a:cs typeface="Arial"/>
              </a:rPr>
              <a:t>estudio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20" dirty="0">
                <a:latin typeface="Arial"/>
                <a:cs typeface="Arial"/>
              </a:rPr>
              <a:t>métodos  </a:t>
            </a:r>
            <a:r>
              <a:rPr sz="3200" spc="-114" dirty="0">
                <a:latin typeface="Arial"/>
                <a:cs typeface="Arial"/>
              </a:rPr>
              <a:t>algorítmicos </a:t>
            </a:r>
            <a:r>
              <a:rPr sz="3200" spc="-105" dirty="0">
                <a:latin typeface="Arial"/>
                <a:cs typeface="Arial"/>
              </a:rPr>
              <a:t>utilizados </a:t>
            </a:r>
            <a:r>
              <a:rPr sz="3200" spc="-155" dirty="0">
                <a:latin typeface="Arial"/>
                <a:cs typeface="Arial"/>
              </a:rPr>
              <a:t>para </a:t>
            </a:r>
            <a:r>
              <a:rPr sz="3200" spc="-105" dirty="0">
                <a:latin typeface="Arial"/>
                <a:cs typeface="Arial"/>
              </a:rPr>
              <a:t>representar </a:t>
            </a:r>
            <a:r>
              <a:rPr sz="3200" spc="-155" dirty="0">
                <a:latin typeface="Arial"/>
                <a:cs typeface="Arial"/>
              </a:rPr>
              <a:t>y  </a:t>
            </a:r>
            <a:r>
              <a:rPr sz="3200" spc="-80" dirty="0">
                <a:latin typeface="Arial"/>
                <a:cs typeface="Arial"/>
              </a:rPr>
              <a:t>transformar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85" dirty="0">
                <a:latin typeface="Arial"/>
                <a:cs typeface="Arial"/>
              </a:rPr>
              <a:t>información </a:t>
            </a:r>
            <a:r>
              <a:rPr sz="3200" spc="-110" dirty="0">
                <a:latin typeface="Arial"/>
                <a:cs typeface="Arial"/>
              </a:rPr>
              <a:t>incluyendo </a:t>
            </a:r>
            <a:r>
              <a:rPr sz="3200" spc="-229" dirty="0">
                <a:latin typeface="Arial"/>
                <a:cs typeface="Arial"/>
              </a:rPr>
              <a:t>su</a:t>
            </a:r>
            <a:r>
              <a:rPr sz="3200" spc="-47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teoría,  </a:t>
            </a:r>
            <a:r>
              <a:rPr sz="3200" spc="-140" dirty="0">
                <a:latin typeface="Arial"/>
                <a:cs typeface="Arial"/>
              </a:rPr>
              <a:t>diseño, </a:t>
            </a:r>
            <a:r>
              <a:rPr sz="3200" spc="-95" dirty="0">
                <a:latin typeface="Arial"/>
                <a:cs typeface="Arial"/>
              </a:rPr>
              <a:t>implementación, </a:t>
            </a:r>
            <a:r>
              <a:rPr sz="3200" spc="-125" dirty="0">
                <a:latin typeface="Arial"/>
                <a:cs typeface="Arial"/>
              </a:rPr>
              <a:t>aplicación </a:t>
            </a:r>
            <a:r>
              <a:rPr sz="3200" spc="-155" dirty="0">
                <a:latin typeface="Arial"/>
                <a:cs typeface="Arial"/>
              </a:rPr>
              <a:t>y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eficiencia.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465" dirty="0">
                <a:latin typeface="Arial"/>
                <a:cs typeface="Arial"/>
              </a:rPr>
              <a:t>Es </a:t>
            </a:r>
            <a:r>
              <a:rPr lang="es-ES" sz="3200" spc="-46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90" dirty="0">
                <a:latin typeface="Arial"/>
                <a:cs typeface="Arial"/>
              </a:rPr>
              <a:t>herramienta </a:t>
            </a:r>
            <a:r>
              <a:rPr sz="3200" spc="-95" dirty="0">
                <a:latin typeface="Arial"/>
                <a:cs typeface="Arial"/>
              </a:rPr>
              <a:t>utilizada </a:t>
            </a:r>
            <a:r>
              <a:rPr sz="3200" spc="-55" dirty="0">
                <a:latin typeface="Arial"/>
                <a:cs typeface="Arial"/>
              </a:rPr>
              <a:t>por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75" dirty="0">
                <a:latin typeface="Arial"/>
                <a:cs typeface="Arial"/>
              </a:rPr>
              <a:t>informática </a:t>
            </a:r>
            <a:r>
              <a:rPr sz="3200" spc="-155" dirty="0">
                <a:latin typeface="Arial"/>
                <a:cs typeface="Arial"/>
              </a:rPr>
              <a:t>para  </a:t>
            </a:r>
            <a:r>
              <a:rPr sz="3200" spc="-80" dirty="0">
                <a:latin typeface="Arial"/>
                <a:cs typeface="Arial"/>
              </a:rPr>
              <a:t>transformar </a:t>
            </a:r>
            <a:r>
              <a:rPr sz="3200" spc="-140" dirty="0">
                <a:latin typeface="Arial"/>
                <a:cs typeface="Arial"/>
              </a:rPr>
              <a:t>los </a:t>
            </a:r>
            <a:r>
              <a:rPr sz="3200" spc="-135" dirty="0">
                <a:latin typeface="Arial"/>
                <a:cs typeface="Arial"/>
              </a:rPr>
              <a:t>datos </a:t>
            </a:r>
            <a:r>
              <a:rPr sz="3200" spc="-145" dirty="0">
                <a:latin typeface="Arial"/>
                <a:cs typeface="Arial"/>
              </a:rPr>
              <a:t>en </a:t>
            </a:r>
            <a:r>
              <a:rPr sz="3200" spc="-85" dirty="0">
                <a:latin typeface="Arial"/>
                <a:cs typeface="Arial"/>
              </a:rPr>
              <a:t>información </a:t>
            </a:r>
            <a:r>
              <a:rPr sz="3200" spc="-120" dirty="0">
                <a:latin typeface="Arial"/>
                <a:cs typeface="Arial"/>
              </a:rPr>
              <a:t>aplicable</a:t>
            </a:r>
            <a:r>
              <a:rPr sz="3200" spc="-46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para  </a:t>
            </a:r>
            <a:r>
              <a:rPr sz="3200" spc="-120" dirty="0">
                <a:latin typeface="Arial"/>
                <a:cs typeface="Arial"/>
              </a:rPr>
              <a:t>resolver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problemas.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750" y="66374"/>
            <a:ext cx="2124002" cy="1327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050" y="462915"/>
            <a:ext cx="3775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55" dirty="0">
                <a:latin typeface="Arial"/>
                <a:cs typeface="Arial"/>
              </a:rPr>
              <a:t>La</a:t>
            </a:r>
            <a:r>
              <a:rPr b="1" spc="-300" dirty="0">
                <a:latin typeface="Arial"/>
                <a:cs typeface="Arial"/>
              </a:rPr>
              <a:t> </a:t>
            </a:r>
            <a:r>
              <a:rPr b="1" spc="-310" dirty="0">
                <a:latin typeface="Arial"/>
                <a:cs typeface="Arial"/>
              </a:rPr>
              <a:t>computadora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417" y="1933828"/>
            <a:ext cx="7952740" cy="42945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60" dirty="0">
                <a:latin typeface="Arial"/>
                <a:cs typeface="Arial"/>
              </a:rPr>
              <a:t>Una </a:t>
            </a:r>
            <a:r>
              <a:rPr sz="2500" spc="-90" dirty="0">
                <a:latin typeface="Arial"/>
                <a:cs typeface="Arial"/>
              </a:rPr>
              <a:t>computadora </a:t>
            </a:r>
            <a:r>
              <a:rPr sz="2500" spc="-70" dirty="0">
                <a:latin typeface="Arial"/>
                <a:cs typeface="Arial"/>
              </a:rPr>
              <a:t>(del </a:t>
            </a:r>
            <a:r>
              <a:rPr sz="2500" spc="-50" dirty="0">
                <a:latin typeface="Arial"/>
                <a:cs typeface="Arial"/>
              </a:rPr>
              <a:t>latín </a:t>
            </a:r>
            <a:r>
              <a:rPr sz="2500" spc="-85" dirty="0">
                <a:latin typeface="Arial"/>
                <a:cs typeface="Arial"/>
              </a:rPr>
              <a:t>computare </a:t>
            </a:r>
            <a:r>
              <a:rPr sz="2500" spc="-150" dirty="0">
                <a:latin typeface="Arial"/>
                <a:cs typeface="Arial"/>
              </a:rPr>
              <a:t>– </a:t>
            </a:r>
            <a:r>
              <a:rPr sz="2500" i="1" spc="-90" dirty="0">
                <a:latin typeface="Arial"/>
                <a:cs typeface="Arial"/>
              </a:rPr>
              <a:t>calcular</a:t>
            </a:r>
            <a:r>
              <a:rPr sz="2500" spc="-90" dirty="0">
                <a:latin typeface="Arial"/>
                <a:cs typeface="Arial"/>
              </a:rPr>
              <a:t>), </a:t>
            </a:r>
            <a:r>
              <a:rPr sz="2500" spc="-210" dirty="0">
                <a:latin typeface="Arial"/>
                <a:cs typeface="Arial"/>
              </a:rPr>
              <a:t>es </a:t>
            </a:r>
            <a:r>
              <a:rPr sz="2500" spc="-120" dirty="0">
                <a:latin typeface="Arial"/>
                <a:cs typeface="Arial"/>
              </a:rPr>
              <a:t>una  </a:t>
            </a:r>
            <a:r>
              <a:rPr sz="2500" spc="-95" dirty="0">
                <a:latin typeface="Arial"/>
                <a:cs typeface="Arial"/>
              </a:rPr>
              <a:t>máquina </a:t>
            </a:r>
            <a:r>
              <a:rPr sz="2500" spc="-80" dirty="0">
                <a:latin typeface="Arial"/>
                <a:cs typeface="Arial"/>
              </a:rPr>
              <a:t>electrónica </a:t>
            </a:r>
            <a:r>
              <a:rPr sz="2500" spc="-105" dirty="0">
                <a:latin typeface="Arial"/>
                <a:cs typeface="Arial"/>
              </a:rPr>
              <a:t>que </a:t>
            </a:r>
            <a:r>
              <a:rPr sz="2500" spc="-90" dirty="0">
                <a:latin typeface="Arial"/>
                <a:cs typeface="Arial"/>
              </a:rPr>
              <a:t>recibe </a:t>
            </a:r>
            <a:r>
              <a:rPr sz="2500" spc="-114" dirty="0">
                <a:latin typeface="Arial"/>
                <a:cs typeface="Arial"/>
              </a:rPr>
              <a:t>como </a:t>
            </a:r>
            <a:r>
              <a:rPr sz="2500" spc="-85" dirty="0">
                <a:latin typeface="Arial"/>
                <a:cs typeface="Arial"/>
              </a:rPr>
              <a:t>entrada </a:t>
            </a:r>
            <a:r>
              <a:rPr sz="2500" spc="-105" dirty="0">
                <a:latin typeface="Arial"/>
                <a:cs typeface="Arial"/>
              </a:rPr>
              <a:t>datos </a:t>
            </a:r>
            <a:r>
              <a:rPr sz="2500" spc="-120" dirty="0">
                <a:latin typeface="Arial"/>
                <a:cs typeface="Arial"/>
              </a:rPr>
              <a:t>y </a:t>
            </a:r>
            <a:r>
              <a:rPr sz="2500" spc="-110" dirty="0">
                <a:latin typeface="Arial"/>
                <a:cs typeface="Arial"/>
              </a:rPr>
              <a:t>los  </a:t>
            </a:r>
            <a:r>
              <a:rPr sz="2500" spc="-140" dirty="0">
                <a:latin typeface="Arial"/>
                <a:cs typeface="Arial"/>
              </a:rPr>
              <a:t>procesa </a:t>
            </a:r>
            <a:r>
              <a:rPr sz="2500" spc="-120" dirty="0">
                <a:latin typeface="Arial"/>
                <a:cs typeface="Arial"/>
              </a:rPr>
              <a:t>para </a:t>
            </a:r>
            <a:r>
              <a:rPr sz="2500" spc="-65" dirty="0">
                <a:latin typeface="Arial"/>
                <a:cs typeface="Arial"/>
              </a:rPr>
              <a:t>convertirlos </a:t>
            </a:r>
            <a:r>
              <a:rPr sz="2500" spc="-114" dirty="0">
                <a:latin typeface="Arial"/>
                <a:cs typeface="Arial"/>
              </a:rPr>
              <a:t>en </a:t>
            </a:r>
            <a:r>
              <a:rPr sz="2500" spc="-65" dirty="0">
                <a:latin typeface="Arial"/>
                <a:cs typeface="Arial"/>
              </a:rPr>
              <a:t>información </a:t>
            </a:r>
            <a:r>
              <a:rPr sz="2500" spc="5" dirty="0">
                <a:latin typeface="Arial"/>
                <a:cs typeface="Arial"/>
              </a:rPr>
              <a:t>útil,</a:t>
            </a:r>
            <a:r>
              <a:rPr sz="2500" spc="-44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de </a:t>
            </a:r>
            <a:r>
              <a:rPr sz="2500" spc="-110" dirty="0">
                <a:latin typeface="Arial"/>
                <a:cs typeface="Arial"/>
              </a:rPr>
              <a:t>acuerdo </a:t>
            </a:r>
            <a:r>
              <a:rPr sz="2500" spc="-195" dirty="0">
                <a:latin typeface="Arial"/>
                <a:cs typeface="Arial"/>
              </a:rPr>
              <a:t>a  </a:t>
            </a:r>
            <a:r>
              <a:rPr sz="2500" spc="-30" dirty="0">
                <a:latin typeface="Arial"/>
                <a:cs typeface="Arial"/>
              </a:rPr>
              <a:t>lo </a:t>
            </a:r>
            <a:r>
              <a:rPr sz="2500" spc="-85" dirty="0">
                <a:latin typeface="Arial"/>
                <a:cs typeface="Arial"/>
              </a:rPr>
              <a:t>indicado </a:t>
            </a:r>
            <a:r>
              <a:rPr sz="2500" spc="-40" dirty="0">
                <a:latin typeface="Arial"/>
                <a:cs typeface="Arial"/>
              </a:rPr>
              <a:t>por </a:t>
            </a:r>
            <a:r>
              <a:rPr sz="2500" spc="-90" dirty="0">
                <a:latin typeface="Arial"/>
                <a:cs typeface="Arial"/>
              </a:rPr>
              <a:t>instrucciones </a:t>
            </a:r>
            <a:r>
              <a:rPr sz="2500" spc="-105" dirty="0">
                <a:latin typeface="Arial"/>
                <a:cs typeface="Arial"/>
              </a:rPr>
              <a:t>que </a:t>
            </a:r>
            <a:r>
              <a:rPr sz="2500" spc="-65" dirty="0">
                <a:latin typeface="Arial"/>
                <a:cs typeface="Arial"/>
              </a:rPr>
              <a:t>forman </a:t>
            </a:r>
            <a:r>
              <a:rPr sz="2500" spc="-55" dirty="0">
                <a:latin typeface="Arial"/>
                <a:cs typeface="Arial"/>
              </a:rPr>
              <a:t>parte </a:t>
            </a:r>
            <a:r>
              <a:rPr sz="2500" spc="-114" dirty="0">
                <a:latin typeface="Arial"/>
                <a:cs typeface="Arial"/>
              </a:rPr>
              <a:t>de </a:t>
            </a:r>
            <a:r>
              <a:rPr sz="2500" spc="-80" dirty="0">
                <a:latin typeface="Arial"/>
                <a:cs typeface="Arial"/>
              </a:rPr>
              <a:t>un  </a:t>
            </a:r>
            <a:r>
              <a:rPr sz="2500" spc="-105" dirty="0">
                <a:latin typeface="Arial"/>
                <a:cs typeface="Arial"/>
              </a:rPr>
              <a:t>programa.</a:t>
            </a:r>
            <a:endParaRPr sz="2500">
              <a:latin typeface="Arial"/>
              <a:cs typeface="Arial"/>
            </a:endParaRPr>
          </a:p>
          <a:p>
            <a:pPr marL="355600" marR="828040" indent="-342900">
              <a:lnSpc>
                <a:spcPts val="24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265" dirty="0">
                <a:latin typeface="Arial"/>
                <a:cs typeface="Arial"/>
              </a:rPr>
              <a:t>La </a:t>
            </a:r>
            <a:r>
              <a:rPr sz="2500" spc="-65" dirty="0">
                <a:latin typeface="Arial"/>
                <a:cs typeface="Arial"/>
              </a:rPr>
              <a:t>información obtenida </a:t>
            </a:r>
            <a:r>
              <a:rPr sz="2500" spc="-110" dirty="0">
                <a:latin typeface="Arial"/>
                <a:cs typeface="Arial"/>
              </a:rPr>
              <a:t>depende </a:t>
            </a:r>
            <a:r>
              <a:rPr sz="2500" spc="-114" dirty="0">
                <a:latin typeface="Arial"/>
                <a:cs typeface="Arial"/>
              </a:rPr>
              <a:t>de </a:t>
            </a:r>
            <a:r>
              <a:rPr sz="2500" spc="-90" dirty="0">
                <a:latin typeface="Arial"/>
                <a:cs typeface="Arial"/>
              </a:rPr>
              <a:t>la </a:t>
            </a:r>
            <a:r>
              <a:rPr sz="2500" spc="-95" dirty="0">
                <a:latin typeface="Arial"/>
                <a:cs typeface="Arial"/>
              </a:rPr>
              <a:t>aplicación  </a:t>
            </a:r>
            <a:r>
              <a:rPr sz="2500" spc="-130" dirty="0">
                <a:latin typeface="Arial"/>
                <a:cs typeface="Arial"/>
              </a:rPr>
              <a:t>seleccionada </a:t>
            </a:r>
            <a:r>
              <a:rPr sz="2500" spc="-40" dirty="0">
                <a:latin typeface="Arial"/>
                <a:cs typeface="Arial"/>
              </a:rPr>
              <a:t>por </a:t>
            </a:r>
            <a:r>
              <a:rPr sz="2500" spc="-65" dirty="0">
                <a:latin typeface="Arial"/>
                <a:cs typeface="Arial"/>
              </a:rPr>
              <a:t>el </a:t>
            </a:r>
            <a:r>
              <a:rPr sz="2500" spc="-95" dirty="0">
                <a:latin typeface="Arial"/>
                <a:cs typeface="Arial"/>
              </a:rPr>
              <a:t>usuario, </a:t>
            </a:r>
            <a:r>
              <a:rPr sz="2500" spc="-175" dirty="0">
                <a:latin typeface="Arial"/>
                <a:cs typeface="Arial"/>
              </a:rPr>
              <a:t>ya </a:t>
            </a:r>
            <a:r>
              <a:rPr sz="2500" spc="-105" dirty="0">
                <a:latin typeface="Arial"/>
                <a:cs typeface="Arial"/>
              </a:rPr>
              <a:t>que </a:t>
            </a:r>
            <a:r>
              <a:rPr sz="2500" spc="-145" dirty="0">
                <a:latin typeface="Arial"/>
                <a:cs typeface="Arial"/>
              </a:rPr>
              <a:t>son </a:t>
            </a:r>
            <a:r>
              <a:rPr sz="2500" spc="-120" dirty="0">
                <a:latin typeface="Arial"/>
                <a:cs typeface="Arial"/>
              </a:rPr>
              <a:t>máquinas</a:t>
            </a:r>
            <a:r>
              <a:rPr sz="2500" spc="-434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de  </a:t>
            </a:r>
            <a:r>
              <a:rPr sz="2500" spc="-60" dirty="0">
                <a:latin typeface="Arial"/>
                <a:cs typeface="Arial"/>
              </a:rPr>
              <a:t>propósito</a:t>
            </a:r>
            <a:r>
              <a:rPr sz="2500" spc="-225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general.</a:t>
            </a:r>
            <a:endParaRPr sz="2500">
              <a:latin typeface="Arial"/>
              <a:cs typeface="Arial"/>
            </a:endParaRPr>
          </a:p>
          <a:p>
            <a:pPr marL="355600" marR="382905" indent="-342900">
              <a:lnSpc>
                <a:spcPts val="24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305" dirty="0">
                <a:latin typeface="Arial"/>
                <a:cs typeface="Arial"/>
              </a:rPr>
              <a:t>Su </a:t>
            </a:r>
            <a:r>
              <a:rPr sz="2500" i="1" spc="-50" dirty="0">
                <a:latin typeface="Arial"/>
                <a:cs typeface="Arial"/>
              </a:rPr>
              <a:t>materia </a:t>
            </a:r>
            <a:r>
              <a:rPr sz="2500" i="1" spc="-60" dirty="0">
                <a:latin typeface="Arial"/>
                <a:cs typeface="Arial"/>
              </a:rPr>
              <a:t>prima </a:t>
            </a:r>
            <a:r>
              <a:rPr sz="2500" spc="-145" dirty="0">
                <a:latin typeface="Arial"/>
                <a:cs typeface="Arial"/>
              </a:rPr>
              <a:t>son </a:t>
            </a:r>
            <a:r>
              <a:rPr sz="2500" spc="-110" dirty="0">
                <a:latin typeface="Arial"/>
                <a:cs typeface="Arial"/>
              </a:rPr>
              <a:t>los </a:t>
            </a:r>
            <a:r>
              <a:rPr sz="2500" spc="-95" dirty="0">
                <a:latin typeface="Arial"/>
                <a:cs typeface="Arial"/>
              </a:rPr>
              <a:t>datos: </a:t>
            </a:r>
            <a:r>
              <a:rPr sz="2500" spc="-105" dirty="0">
                <a:latin typeface="Arial"/>
                <a:cs typeface="Arial"/>
              </a:rPr>
              <a:t>puede </a:t>
            </a:r>
            <a:r>
              <a:rPr sz="2500" spc="-114" dirty="0">
                <a:latin typeface="Arial"/>
                <a:cs typeface="Arial"/>
              </a:rPr>
              <a:t>procesarlos en  </a:t>
            </a:r>
            <a:r>
              <a:rPr sz="2500" spc="-145" dirty="0">
                <a:latin typeface="Arial"/>
                <a:cs typeface="Arial"/>
              </a:rPr>
              <a:t>grandes </a:t>
            </a:r>
            <a:r>
              <a:rPr sz="2500" spc="-110" dirty="0">
                <a:latin typeface="Arial"/>
                <a:cs typeface="Arial"/>
              </a:rPr>
              <a:t>cantidades, </a:t>
            </a:r>
            <a:r>
              <a:rPr sz="2500" spc="-105" dirty="0">
                <a:latin typeface="Arial"/>
                <a:cs typeface="Arial"/>
              </a:rPr>
              <a:t>velozmente </a:t>
            </a:r>
            <a:r>
              <a:rPr sz="2500" spc="-120" dirty="0">
                <a:latin typeface="Arial"/>
                <a:cs typeface="Arial"/>
              </a:rPr>
              <a:t>y </a:t>
            </a:r>
            <a:r>
              <a:rPr sz="2500" spc="-114" dirty="0">
                <a:latin typeface="Arial"/>
                <a:cs typeface="Arial"/>
              </a:rPr>
              <a:t>en </a:t>
            </a:r>
            <a:r>
              <a:rPr sz="2500" spc="-65" dirty="0">
                <a:latin typeface="Arial"/>
                <a:cs typeface="Arial"/>
              </a:rPr>
              <a:t>forma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automática.</a:t>
            </a:r>
            <a:endParaRPr sz="2500">
              <a:latin typeface="Arial"/>
              <a:cs typeface="Arial"/>
            </a:endParaRPr>
          </a:p>
          <a:p>
            <a:pPr marL="355600" marR="389255" indent="-342900">
              <a:lnSpc>
                <a:spcPct val="8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265" dirty="0">
                <a:latin typeface="Arial"/>
                <a:cs typeface="Arial"/>
              </a:rPr>
              <a:t>La </a:t>
            </a:r>
            <a:r>
              <a:rPr sz="2500" spc="-60" dirty="0">
                <a:latin typeface="Arial"/>
                <a:cs typeface="Arial"/>
              </a:rPr>
              <a:t>informática </a:t>
            </a:r>
            <a:r>
              <a:rPr sz="2500" spc="-210" dirty="0">
                <a:latin typeface="Arial"/>
                <a:cs typeface="Arial"/>
              </a:rPr>
              <a:t>es </a:t>
            </a:r>
            <a:r>
              <a:rPr sz="2500" spc="-114" dirty="0">
                <a:latin typeface="Arial"/>
                <a:cs typeface="Arial"/>
              </a:rPr>
              <a:t>una </a:t>
            </a:r>
            <a:r>
              <a:rPr sz="2500" spc="-85" dirty="0">
                <a:latin typeface="Arial"/>
                <a:cs typeface="Arial"/>
              </a:rPr>
              <a:t>disciplina amplia </a:t>
            </a:r>
            <a:r>
              <a:rPr sz="2500" spc="-105" dirty="0">
                <a:latin typeface="Arial"/>
                <a:cs typeface="Arial"/>
              </a:rPr>
              <a:t>que </a:t>
            </a:r>
            <a:r>
              <a:rPr sz="2500" spc="-55" dirty="0">
                <a:latin typeface="Arial"/>
                <a:cs typeface="Arial"/>
              </a:rPr>
              <a:t>utiliza </a:t>
            </a:r>
            <a:r>
              <a:rPr sz="2500" spc="-195" dirty="0">
                <a:latin typeface="Arial"/>
                <a:cs typeface="Arial"/>
              </a:rPr>
              <a:t>a </a:t>
            </a:r>
            <a:r>
              <a:rPr sz="2500" spc="-90" dirty="0">
                <a:latin typeface="Arial"/>
                <a:cs typeface="Arial"/>
              </a:rPr>
              <a:t>la  computadora, </a:t>
            </a:r>
            <a:r>
              <a:rPr sz="2500" spc="-114" dirty="0">
                <a:latin typeface="Arial"/>
                <a:cs typeface="Arial"/>
              </a:rPr>
              <a:t>en </a:t>
            </a:r>
            <a:r>
              <a:rPr sz="2500" spc="-70" dirty="0">
                <a:latin typeface="Arial"/>
                <a:cs typeface="Arial"/>
              </a:rPr>
              <a:t>particular, </a:t>
            </a:r>
            <a:r>
              <a:rPr sz="2500" spc="-114" dirty="0">
                <a:latin typeface="Arial"/>
                <a:cs typeface="Arial"/>
              </a:rPr>
              <a:t>como </a:t>
            </a:r>
            <a:r>
              <a:rPr sz="2500" spc="-80" dirty="0">
                <a:latin typeface="Arial"/>
                <a:cs typeface="Arial"/>
              </a:rPr>
              <a:t>uno </a:t>
            </a:r>
            <a:r>
              <a:rPr sz="2500" spc="-114" dirty="0">
                <a:latin typeface="Arial"/>
                <a:cs typeface="Arial"/>
              </a:rPr>
              <a:t>de </a:t>
            </a:r>
            <a:r>
              <a:rPr sz="2500" spc="-110" dirty="0">
                <a:latin typeface="Arial"/>
                <a:cs typeface="Arial"/>
              </a:rPr>
              <a:t>los</a:t>
            </a:r>
            <a:r>
              <a:rPr sz="2500" spc="-45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elementos  </a:t>
            </a:r>
            <a:r>
              <a:rPr sz="2500" spc="-100" dirty="0">
                <a:latin typeface="Arial"/>
                <a:cs typeface="Arial"/>
              </a:rPr>
              <a:t>que </a:t>
            </a:r>
            <a:r>
              <a:rPr sz="2500" spc="-90" dirty="0">
                <a:latin typeface="Arial"/>
                <a:cs typeface="Arial"/>
              </a:rPr>
              <a:t>la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constituyen.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8296" y="0"/>
            <a:ext cx="2195703" cy="164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4084" y="188023"/>
            <a:ext cx="234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85" dirty="0">
                <a:latin typeface="Arial"/>
                <a:cs typeface="Arial"/>
              </a:rPr>
              <a:t>Algoritmo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36687"/>
            <a:ext cx="6411595" cy="46907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1209675" indent="-342900">
              <a:lnSpc>
                <a:spcPts val="288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60" dirty="0">
                <a:latin typeface="Arial"/>
                <a:cs typeface="Arial"/>
              </a:rPr>
              <a:t>El </a:t>
            </a:r>
            <a:r>
              <a:rPr sz="3000" spc="-114" dirty="0">
                <a:latin typeface="Arial"/>
                <a:cs typeface="Arial"/>
              </a:rPr>
              <a:t>concepto </a:t>
            </a:r>
            <a:r>
              <a:rPr sz="3000" spc="-85" dirty="0">
                <a:latin typeface="Arial"/>
                <a:cs typeface="Arial"/>
              </a:rPr>
              <a:t>fundamental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14" dirty="0">
                <a:latin typeface="Arial"/>
                <a:cs typeface="Arial"/>
              </a:rPr>
              <a:t>la  </a:t>
            </a:r>
            <a:r>
              <a:rPr sz="3000" spc="-135" dirty="0">
                <a:latin typeface="Arial"/>
                <a:cs typeface="Arial"/>
              </a:rPr>
              <a:t>Computación </a:t>
            </a:r>
            <a:r>
              <a:rPr sz="3000" spc="-254" dirty="0">
                <a:latin typeface="Arial"/>
                <a:cs typeface="Arial"/>
              </a:rPr>
              <a:t>es </a:t>
            </a:r>
            <a:r>
              <a:rPr sz="3000" spc="-80" dirty="0">
                <a:latin typeface="Arial"/>
                <a:cs typeface="Arial"/>
              </a:rPr>
              <a:t>el </a:t>
            </a:r>
            <a:r>
              <a:rPr sz="3000" spc="-114" dirty="0">
                <a:latin typeface="Arial"/>
                <a:cs typeface="Arial"/>
              </a:rPr>
              <a:t>concepto</a:t>
            </a:r>
            <a:r>
              <a:rPr sz="3000" spc="-27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de  </a:t>
            </a:r>
            <a:r>
              <a:rPr sz="3000" i="1" spc="-55" dirty="0">
                <a:latin typeface="Arial"/>
                <a:cs typeface="Arial"/>
              </a:rPr>
              <a:t>algoritmo</a:t>
            </a:r>
            <a:r>
              <a:rPr sz="3000" spc="-55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355600" marR="399415" indent="-342900">
              <a:lnSpc>
                <a:spcPct val="801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  <a:tab pos="4519295" algn="l"/>
              </a:tabLst>
            </a:pPr>
            <a:r>
              <a:rPr sz="3000" spc="-405" dirty="0">
                <a:latin typeface="Arial"/>
                <a:cs typeface="Arial"/>
              </a:rPr>
              <a:t>Se </a:t>
            </a:r>
            <a:r>
              <a:rPr sz="3000" spc="-110" dirty="0">
                <a:latin typeface="Arial"/>
                <a:cs typeface="Arial"/>
              </a:rPr>
              <a:t>denomina </a:t>
            </a:r>
            <a:r>
              <a:rPr sz="3000" spc="-65" dirty="0">
                <a:latin typeface="Arial"/>
                <a:cs typeface="Arial"/>
              </a:rPr>
              <a:t>algoritmo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95" dirty="0">
                <a:latin typeface="Arial"/>
                <a:cs typeface="Arial"/>
              </a:rPr>
              <a:t>un </a:t>
            </a:r>
            <a:r>
              <a:rPr sz="3000" spc="-100" dirty="0">
                <a:latin typeface="Arial"/>
                <a:cs typeface="Arial"/>
              </a:rPr>
              <a:t>grupo  </a:t>
            </a:r>
            <a:r>
              <a:rPr sz="3000" spc="10" dirty="0">
                <a:latin typeface="Arial"/>
                <a:cs typeface="Arial"/>
              </a:rPr>
              <a:t>finito </a:t>
            </a:r>
            <a:r>
              <a:rPr sz="3000" spc="-140" dirty="0">
                <a:latin typeface="Arial"/>
                <a:cs typeface="Arial"/>
              </a:rPr>
              <a:t>de operaciones </a:t>
            </a:r>
            <a:r>
              <a:rPr sz="3000" spc="-180" dirty="0">
                <a:latin typeface="Arial"/>
                <a:cs typeface="Arial"/>
              </a:rPr>
              <a:t>organizadas</a:t>
            </a:r>
            <a:r>
              <a:rPr sz="3000" spc="-44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de  </a:t>
            </a:r>
            <a:r>
              <a:rPr sz="3000" spc="-145" dirty="0">
                <a:latin typeface="Arial"/>
                <a:cs typeface="Arial"/>
              </a:rPr>
              <a:t>manera </a:t>
            </a:r>
            <a:r>
              <a:rPr sz="3000" spc="-140" dirty="0">
                <a:latin typeface="Arial"/>
                <a:cs typeface="Arial"/>
              </a:rPr>
              <a:t>lógica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y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ordenada	</a:t>
            </a:r>
            <a:r>
              <a:rPr sz="3000" spc="-125" dirty="0">
                <a:latin typeface="Arial"/>
                <a:cs typeface="Arial"/>
              </a:rPr>
              <a:t>que  </a:t>
            </a:r>
            <a:r>
              <a:rPr sz="3000" spc="-55" dirty="0">
                <a:latin typeface="Arial"/>
                <a:cs typeface="Arial"/>
              </a:rPr>
              <a:t>permite </a:t>
            </a:r>
            <a:r>
              <a:rPr sz="3000" spc="-114" dirty="0">
                <a:latin typeface="Arial"/>
                <a:cs typeface="Arial"/>
              </a:rPr>
              <a:t>solucionar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un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ts val="2880"/>
              </a:lnSpc>
            </a:pPr>
            <a:r>
              <a:rPr sz="3000" spc="-80" dirty="0">
                <a:latin typeface="Arial"/>
                <a:cs typeface="Arial"/>
              </a:rPr>
              <a:t>determinado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problema.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405" dirty="0">
                <a:latin typeface="Arial"/>
                <a:cs typeface="Arial"/>
              </a:rPr>
              <a:t>Se </a:t>
            </a:r>
            <a:r>
              <a:rPr sz="3000" spc="-45" dirty="0">
                <a:latin typeface="Arial"/>
                <a:cs typeface="Arial"/>
              </a:rPr>
              <a:t>trata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45" dirty="0">
                <a:latin typeface="Arial"/>
                <a:cs typeface="Arial"/>
              </a:rPr>
              <a:t>una </a:t>
            </a:r>
            <a:r>
              <a:rPr sz="3000" spc="-125" dirty="0">
                <a:latin typeface="Arial"/>
                <a:cs typeface="Arial"/>
              </a:rPr>
              <a:t>serie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20" dirty="0">
                <a:latin typeface="Arial"/>
                <a:cs typeface="Arial"/>
              </a:rPr>
              <a:t>instrucciones </a:t>
            </a:r>
            <a:r>
              <a:rPr sz="3000" spc="-90" dirty="0">
                <a:latin typeface="Arial"/>
                <a:cs typeface="Arial"/>
              </a:rPr>
              <a:t>o  </a:t>
            </a:r>
            <a:r>
              <a:rPr sz="3000" spc="-165" dirty="0">
                <a:latin typeface="Arial"/>
                <a:cs typeface="Arial"/>
              </a:rPr>
              <a:t>reglas </a:t>
            </a:r>
            <a:r>
              <a:rPr sz="3000" spc="-150" dirty="0">
                <a:latin typeface="Arial"/>
                <a:cs typeface="Arial"/>
              </a:rPr>
              <a:t>establecidas </a:t>
            </a:r>
            <a:r>
              <a:rPr sz="3000" spc="-114" dirty="0">
                <a:latin typeface="Arial"/>
                <a:cs typeface="Arial"/>
              </a:rPr>
              <a:t>que, </a:t>
            </a:r>
            <a:r>
              <a:rPr sz="3000" spc="-50" dirty="0">
                <a:latin typeface="Arial"/>
                <a:cs typeface="Arial"/>
              </a:rPr>
              <a:t>por </a:t>
            </a:r>
            <a:r>
              <a:rPr sz="3000" spc="-90" dirty="0">
                <a:latin typeface="Arial"/>
                <a:cs typeface="Arial"/>
              </a:rPr>
              <a:t>medio </a:t>
            </a:r>
            <a:r>
              <a:rPr sz="3000" spc="-140" dirty="0">
                <a:latin typeface="Arial"/>
                <a:cs typeface="Arial"/>
              </a:rPr>
              <a:t>de  </a:t>
            </a:r>
            <a:r>
              <a:rPr sz="3000" spc="-145" dirty="0">
                <a:latin typeface="Arial"/>
                <a:cs typeface="Arial"/>
              </a:rPr>
              <a:t>una </a:t>
            </a:r>
            <a:r>
              <a:rPr sz="3000" spc="-170" dirty="0">
                <a:latin typeface="Arial"/>
                <a:cs typeface="Arial"/>
              </a:rPr>
              <a:t>sucesión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95" dirty="0">
                <a:latin typeface="Arial"/>
                <a:cs typeface="Arial"/>
              </a:rPr>
              <a:t>pasos, </a:t>
            </a:r>
            <a:r>
              <a:rPr sz="3000" spc="-60" dirty="0">
                <a:latin typeface="Arial"/>
                <a:cs typeface="Arial"/>
              </a:rPr>
              <a:t>permiten  </a:t>
            </a:r>
            <a:r>
              <a:rPr sz="3000" spc="-65" dirty="0">
                <a:latin typeface="Arial"/>
                <a:cs typeface="Arial"/>
              </a:rPr>
              <a:t>arribar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90" dirty="0">
                <a:latin typeface="Arial"/>
                <a:cs typeface="Arial"/>
              </a:rPr>
              <a:t>un </a:t>
            </a:r>
            <a:r>
              <a:rPr sz="3000" spc="-100" dirty="0">
                <a:latin typeface="Arial"/>
                <a:cs typeface="Arial"/>
              </a:rPr>
              <a:t>resultado </a:t>
            </a:r>
            <a:r>
              <a:rPr sz="3000" spc="-90" dirty="0">
                <a:latin typeface="Arial"/>
                <a:cs typeface="Arial"/>
              </a:rPr>
              <a:t>o</a:t>
            </a:r>
            <a:r>
              <a:rPr sz="3000" spc="-31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solución.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2225" y="1484757"/>
            <a:ext cx="2200275" cy="273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236" y="462915"/>
            <a:ext cx="6384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15" dirty="0">
                <a:latin typeface="Arial"/>
                <a:cs typeface="Arial"/>
              </a:rPr>
              <a:t>Magnitud, </a:t>
            </a:r>
            <a:r>
              <a:rPr b="1" spc="-310" dirty="0">
                <a:latin typeface="Arial"/>
                <a:cs typeface="Arial"/>
              </a:rPr>
              <a:t>medición </a:t>
            </a:r>
            <a:r>
              <a:rPr b="1" spc="-365" dirty="0">
                <a:latin typeface="Arial"/>
                <a:cs typeface="Arial"/>
              </a:rPr>
              <a:t>y</a:t>
            </a:r>
            <a:r>
              <a:rPr b="1" spc="-185" dirty="0">
                <a:latin typeface="Arial"/>
                <a:cs typeface="Arial"/>
              </a:rPr>
              <a:t> </a:t>
            </a:r>
            <a:r>
              <a:rPr b="1" spc="-215" dirty="0">
                <a:latin typeface="Arial"/>
                <a:cs typeface="Arial"/>
              </a:rPr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23696"/>
            <a:ext cx="8736965" cy="54222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318770" indent="-342900">
              <a:lnSpc>
                <a:spcPts val="288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  <a:tab pos="6821805" algn="l"/>
              </a:tabLst>
            </a:pPr>
            <a:r>
              <a:rPr sz="3000" spc="-445" dirty="0">
                <a:latin typeface="Arial"/>
                <a:cs typeface="Arial"/>
              </a:rPr>
              <a:t>S</a:t>
            </a:r>
            <a:r>
              <a:rPr sz="3000" spc="-365" dirty="0">
                <a:latin typeface="Arial"/>
                <a:cs typeface="Arial"/>
              </a:rPr>
              <a:t>e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d</a:t>
            </a:r>
            <a:r>
              <a:rPr sz="3000" spc="-130" dirty="0">
                <a:latin typeface="Arial"/>
                <a:cs typeface="Arial"/>
              </a:rPr>
              <a:t>e</a:t>
            </a:r>
            <a:r>
              <a:rPr sz="3000" spc="-105" dirty="0">
                <a:latin typeface="Arial"/>
                <a:cs typeface="Arial"/>
              </a:rPr>
              <a:t>nomin</a:t>
            </a:r>
            <a:r>
              <a:rPr sz="3000" spc="-100" dirty="0">
                <a:latin typeface="Arial"/>
                <a:cs typeface="Arial"/>
              </a:rPr>
              <a:t>a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i="1" spc="-114" dirty="0">
                <a:latin typeface="Arial"/>
                <a:cs typeface="Arial"/>
              </a:rPr>
              <a:t>magn</a:t>
            </a:r>
            <a:r>
              <a:rPr sz="3000" i="1" spc="-50" dirty="0">
                <a:latin typeface="Arial"/>
                <a:cs typeface="Arial"/>
              </a:rPr>
              <a:t>i</a:t>
            </a:r>
            <a:r>
              <a:rPr sz="3000" i="1" spc="-30" dirty="0">
                <a:latin typeface="Arial"/>
                <a:cs typeface="Arial"/>
              </a:rPr>
              <a:t>tud</a:t>
            </a:r>
            <a:r>
              <a:rPr sz="3000" i="1" spc="-180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145" dirty="0">
                <a:latin typeface="Arial"/>
                <a:cs typeface="Arial"/>
              </a:rPr>
              <a:t>t</a:t>
            </a:r>
            <a:r>
              <a:rPr sz="3000" spc="-95" dirty="0">
                <a:latin typeface="Arial"/>
                <a:cs typeface="Arial"/>
              </a:rPr>
              <a:t>od</a:t>
            </a:r>
            <a:r>
              <a:rPr sz="3000" spc="-90" dirty="0">
                <a:latin typeface="Arial"/>
                <a:cs typeface="Arial"/>
              </a:rPr>
              <a:t>o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250" dirty="0">
                <a:latin typeface="Arial"/>
                <a:cs typeface="Arial"/>
              </a:rPr>
              <a:t>a</a:t>
            </a:r>
            <a:r>
              <a:rPr sz="3000" spc="95" dirty="0">
                <a:latin typeface="Arial"/>
                <a:cs typeface="Arial"/>
              </a:rPr>
              <a:t>t</a:t>
            </a:r>
            <a:r>
              <a:rPr sz="3000" spc="100" dirty="0">
                <a:latin typeface="Arial"/>
                <a:cs typeface="Arial"/>
              </a:rPr>
              <a:t>r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spc="-100" dirty="0">
                <a:latin typeface="Arial"/>
                <a:cs typeface="Arial"/>
              </a:rPr>
              <a:t>b</a:t>
            </a:r>
            <a:r>
              <a:rPr sz="3000" spc="-95" dirty="0">
                <a:latin typeface="Arial"/>
                <a:cs typeface="Arial"/>
              </a:rPr>
              <a:t>u</a:t>
            </a:r>
            <a:r>
              <a:rPr sz="3000" spc="145" dirty="0">
                <a:latin typeface="Arial"/>
                <a:cs typeface="Arial"/>
              </a:rPr>
              <a:t>t</a:t>
            </a:r>
            <a:r>
              <a:rPr sz="3000" spc="-90" dirty="0">
                <a:latin typeface="Arial"/>
                <a:cs typeface="Arial"/>
              </a:rPr>
              <a:t>o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35" dirty="0">
                <a:latin typeface="Arial"/>
                <a:cs typeface="Arial"/>
              </a:rPr>
              <a:t>p</a:t>
            </a:r>
            <a:r>
              <a:rPr sz="3000" spc="-65" dirty="0">
                <a:latin typeface="Arial"/>
                <a:cs typeface="Arial"/>
              </a:rPr>
              <a:t>r</a:t>
            </a:r>
            <a:r>
              <a:rPr sz="3000" spc="-105" dirty="0">
                <a:latin typeface="Arial"/>
                <a:cs typeface="Arial"/>
              </a:rPr>
              <a:t>opiedad  </a:t>
            </a:r>
            <a:r>
              <a:rPr sz="3000" spc="-125" dirty="0">
                <a:latin typeface="Arial"/>
                <a:cs typeface="Arial"/>
              </a:rPr>
              <a:t>que </a:t>
            </a:r>
            <a:r>
              <a:rPr sz="3000" spc="-130" dirty="0">
                <a:latin typeface="Arial"/>
                <a:cs typeface="Arial"/>
              </a:rPr>
              <a:t>puede </a:t>
            </a:r>
            <a:r>
              <a:rPr sz="3000" spc="-155" dirty="0">
                <a:latin typeface="Arial"/>
                <a:cs typeface="Arial"/>
              </a:rPr>
              <a:t>ser</a:t>
            </a:r>
            <a:r>
              <a:rPr sz="3000" spc="-30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medida.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ts val="288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Medir </a:t>
            </a:r>
            <a:r>
              <a:rPr sz="3000" u="heavy" spc="-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 </a:t>
            </a:r>
            <a:r>
              <a:rPr sz="3000" u="heavy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comparar </a:t>
            </a:r>
            <a:r>
              <a:rPr sz="3000" u="heavy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una </a:t>
            </a:r>
            <a:r>
              <a:rPr sz="30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entidad, </a:t>
            </a:r>
            <a:r>
              <a:rPr sz="3000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dimensión </a:t>
            </a:r>
            <a:r>
              <a:rPr sz="30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3000" u="heavy" spc="-4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cantidad  </a:t>
            </a:r>
            <a:r>
              <a:rPr sz="3000" u="heavy" spc="-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 </a:t>
            </a:r>
            <a:r>
              <a:rPr sz="30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otra </a:t>
            </a:r>
            <a:r>
              <a:rPr sz="3000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30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 </a:t>
            </a:r>
            <a:r>
              <a:rPr sz="3000" u="heavy" spc="-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misma </a:t>
            </a:r>
            <a:r>
              <a:rPr sz="3000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naturaleza, </a:t>
            </a:r>
            <a:r>
              <a:rPr sz="3000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adoptada </a:t>
            </a:r>
            <a:r>
              <a:rPr sz="3000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como  </a:t>
            </a:r>
            <a:r>
              <a:rPr sz="3000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referencia.</a:t>
            </a:r>
            <a:endParaRPr sz="3000">
              <a:latin typeface="Arial"/>
              <a:cs typeface="Arial"/>
            </a:endParaRPr>
          </a:p>
          <a:p>
            <a:pPr marL="355600" marR="1039494" indent="-342900">
              <a:lnSpc>
                <a:spcPct val="8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60" dirty="0">
                <a:latin typeface="Arial"/>
                <a:cs typeface="Arial"/>
              </a:rPr>
              <a:t>El </a:t>
            </a:r>
            <a:r>
              <a:rPr sz="3000" spc="-100" dirty="0">
                <a:latin typeface="Arial"/>
                <a:cs typeface="Arial"/>
              </a:rPr>
              <a:t>resultado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60" dirty="0">
                <a:latin typeface="Arial"/>
                <a:cs typeface="Arial"/>
              </a:rPr>
              <a:t>esta </a:t>
            </a:r>
            <a:r>
              <a:rPr sz="3000" spc="-105" dirty="0">
                <a:latin typeface="Arial"/>
                <a:cs typeface="Arial"/>
              </a:rPr>
              <a:t>relación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180" dirty="0">
                <a:latin typeface="Arial"/>
                <a:cs typeface="Arial"/>
              </a:rPr>
              <a:t>expresa </a:t>
            </a:r>
            <a:r>
              <a:rPr sz="3000" spc="-140" dirty="0">
                <a:latin typeface="Arial"/>
                <a:cs typeface="Arial"/>
              </a:rPr>
              <a:t>como  </a:t>
            </a:r>
            <a:r>
              <a:rPr sz="3000" spc="-80" dirty="0">
                <a:latin typeface="Arial"/>
                <a:cs typeface="Arial"/>
              </a:rPr>
              <a:t>proporción </a:t>
            </a:r>
            <a:r>
              <a:rPr sz="3000" spc="-114" dirty="0">
                <a:latin typeface="Arial"/>
                <a:cs typeface="Arial"/>
              </a:rPr>
              <a:t>numérica </a:t>
            </a:r>
            <a:r>
              <a:rPr sz="3000" spc="-50" dirty="0">
                <a:latin typeface="Arial"/>
                <a:cs typeface="Arial"/>
              </a:rPr>
              <a:t>por </a:t>
            </a:r>
            <a:r>
              <a:rPr sz="3000" spc="-90" dirty="0">
                <a:latin typeface="Arial"/>
                <a:cs typeface="Arial"/>
              </a:rPr>
              <a:t>medio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75" dirty="0">
                <a:latin typeface="Arial"/>
                <a:cs typeface="Arial"/>
              </a:rPr>
              <a:t>dos</a:t>
            </a:r>
            <a:r>
              <a:rPr sz="3000" spc="-509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valores: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2058035" lvl="1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2057400" algn="l"/>
                <a:tab pos="2058035" algn="l"/>
              </a:tabLst>
            </a:pPr>
            <a:r>
              <a:rPr sz="3000" spc="-260" dirty="0">
                <a:latin typeface="Arial"/>
                <a:cs typeface="Arial"/>
              </a:rPr>
              <a:t>El </a:t>
            </a:r>
            <a:r>
              <a:rPr sz="3000" spc="-90" dirty="0">
                <a:latin typeface="Arial"/>
                <a:cs typeface="Arial"/>
              </a:rPr>
              <a:t>valor </a:t>
            </a:r>
            <a:r>
              <a:rPr sz="3000" spc="-225" dirty="0">
                <a:latin typeface="Arial"/>
                <a:cs typeface="Arial"/>
              </a:rPr>
              <a:t>más </a:t>
            </a:r>
            <a:r>
              <a:rPr sz="3000" spc="-100" dirty="0">
                <a:latin typeface="Arial"/>
                <a:cs typeface="Arial"/>
              </a:rPr>
              <a:t>probable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y</a:t>
            </a:r>
            <a:endParaRPr sz="3000">
              <a:latin typeface="Arial"/>
              <a:cs typeface="Arial"/>
            </a:endParaRPr>
          </a:p>
          <a:p>
            <a:pPr marL="2058035" lvl="1" indent="-342900">
              <a:lnSpc>
                <a:spcPct val="100000"/>
              </a:lnSpc>
              <a:buChar char="•"/>
              <a:tabLst>
                <a:tab pos="2057400" algn="l"/>
                <a:tab pos="2058035" algn="l"/>
              </a:tabLst>
            </a:pPr>
            <a:r>
              <a:rPr sz="3000" spc="-260" dirty="0">
                <a:latin typeface="Arial"/>
                <a:cs typeface="Arial"/>
              </a:rPr>
              <a:t>El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error</a:t>
            </a:r>
            <a:endParaRPr sz="3000">
              <a:latin typeface="Arial"/>
              <a:cs typeface="Arial"/>
            </a:endParaRPr>
          </a:p>
          <a:p>
            <a:pPr marL="355600" marR="673100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75" dirty="0">
                <a:latin typeface="Arial"/>
                <a:cs typeface="Arial"/>
              </a:rPr>
              <a:t>Acompañados </a:t>
            </a:r>
            <a:r>
              <a:rPr sz="3000" spc="-50" dirty="0">
                <a:latin typeface="Arial"/>
                <a:cs typeface="Arial"/>
              </a:rPr>
              <a:t>por </a:t>
            </a:r>
            <a:r>
              <a:rPr sz="3000" spc="-145" dirty="0">
                <a:latin typeface="Arial"/>
                <a:cs typeface="Arial"/>
              </a:rPr>
              <a:t>una </a:t>
            </a:r>
            <a:r>
              <a:rPr sz="3000" spc="-100" dirty="0">
                <a:latin typeface="Arial"/>
                <a:cs typeface="Arial"/>
              </a:rPr>
              <a:t>unidad </a:t>
            </a:r>
            <a:r>
              <a:rPr sz="3000" spc="-125" dirty="0">
                <a:latin typeface="Arial"/>
                <a:cs typeface="Arial"/>
              </a:rPr>
              <a:t>que corresponde</a:t>
            </a:r>
            <a:r>
              <a:rPr sz="3000" spc="-47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al  </a:t>
            </a:r>
            <a:r>
              <a:rPr sz="3000" spc="-95" dirty="0">
                <a:latin typeface="Arial"/>
                <a:cs typeface="Arial"/>
              </a:rPr>
              <a:t>nombre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45" dirty="0">
                <a:latin typeface="Arial"/>
                <a:cs typeface="Arial"/>
              </a:rPr>
              <a:t>una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85" dirty="0">
                <a:latin typeface="Arial"/>
                <a:cs typeface="Arial"/>
              </a:rPr>
              <a:t>las </a:t>
            </a:r>
            <a:r>
              <a:rPr sz="3000" spc="-110" dirty="0">
                <a:latin typeface="Arial"/>
                <a:cs typeface="Arial"/>
              </a:rPr>
              <a:t>entidades, </a:t>
            </a:r>
            <a:r>
              <a:rPr sz="3000" spc="-120" dirty="0">
                <a:latin typeface="Arial"/>
                <a:cs typeface="Arial"/>
              </a:rPr>
              <a:t>adoptada </a:t>
            </a:r>
            <a:r>
              <a:rPr sz="3000" spc="-140" dirty="0">
                <a:latin typeface="Arial"/>
                <a:cs typeface="Arial"/>
              </a:rPr>
              <a:t>como  </a:t>
            </a:r>
            <a:r>
              <a:rPr sz="3000" spc="-65" dirty="0">
                <a:latin typeface="Arial"/>
                <a:cs typeface="Arial"/>
              </a:rPr>
              <a:t>patrón </a:t>
            </a:r>
            <a:r>
              <a:rPr sz="3000" spc="-90" dirty="0">
                <a:latin typeface="Arial"/>
                <a:cs typeface="Arial"/>
              </a:rPr>
              <a:t>o </a:t>
            </a:r>
            <a:r>
              <a:rPr sz="3000" spc="-110" dirty="0">
                <a:latin typeface="Arial"/>
                <a:cs typeface="Arial"/>
              </a:rPr>
              <a:t>referencia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10" dirty="0">
                <a:latin typeface="Arial"/>
                <a:cs typeface="Arial"/>
              </a:rPr>
              <a:t>la</a:t>
            </a:r>
            <a:r>
              <a:rPr sz="3000" spc="-459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medición.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8025" y="3861053"/>
            <a:ext cx="2085975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804" y="188023"/>
            <a:ext cx="1871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Ejemp</a:t>
            </a:r>
            <a:r>
              <a:rPr spc="-105" dirty="0"/>
              <a:t>l</a:t>
            </a:r>
            <a:r>
              <a:rPr spc="-13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4" y="1038859"/>
            <a:ext cx="8035290" cy="547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Arial"/>
                <a:cs typeface="Arial"/>
              </a:rPr>
              <a:t>Medir </a:t>
            </a:r>
            <a:r>
              <a:rPr sz="1800" i="1" spc="-65" dirty="0">
                <a:latin typeface="Arial"/>
                <a:cs typeface="Arial"/>
              </a:rPr>
              <a:t>el </a:t>
            </a:r>
            <a:r>
              <a:rPr sz="1800" i="1" spc="-45" dirty="0">
                <a:latin typeface="Arial"/>
                <a:cs typeface="Arial"/>
              </a:rPr>
              <a:t>largo </a:t>
            </a:r>
            <a:r>
              <a:rPr sz="1800" i="1" spc="-114" dirty="0">
                <a:latin typeface="Arial"/>
                <a:cs typeface="Arial"/>
              </a:rPr>
              <a:t>de </a:t>
            </a:r>
            <a:r>
              <a:rPr sz="1800" i="1" spc="-145" dirty="0">
                <a:latin typeface="Arial"/>
                <a:cs typeface="Arial"/>
              </a:rPr>
              <a:t>su</a:t>
            </a:r>
            <a:r>
              <a:rPr sz="1800" i="1" spc="-210" dirty="0">
                <a:latin typeface="Arial"/>
                <a:cs typeface="Arial"/>
              </a:rPr>
              <a:t> </a:t>
            </a:r>
            <a:r>
              <a:rPr sz="1800" i="1" spc="-60" dirty="0">
                <a:latin typeface="Arial"/>
                <a:cs typeface="Arial"/>
              </a:rPr>
              <a:t>birome.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85" dirty="0">
                <a:latin typeface="Arial"/>
                <a:cs typeface="Arial"/>
              </a:rPr>
              <a:t>Ud. </a:t>
            </a:r>
            <a:r>
              <a:rPr sz="1800" spc="-50" dirty="0">
                <a:latin typeface="Arial"/>
                <a:cs typeface="Arial"/>
              </a:rPr>
              <a:t>toma </a:t>
            </a:r>
            <a:r>
              <a:rPr sz="1800" spc="-60" dirty="0">
                <a:latin typeface="Arial"/>
                <a:cs typeface="Arial"/>
              </a:rPr>
              <a:t>un </a:t>
            </a:r>
            <a:r>
              <a:rPr sz="1800" spc="-45" dirty="0">
                <a:latin typeface="Arial"/>
                <a:cs typeface="Arial"/>
              </a:rPr>
              <a:t>instrumento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55" dirty="0">
                <a:latin typeface="Arial"/>
                <a:cs typeface="Arial"/>
              </a:rPr>
              <a:t>medición </a:t>
            </a:r>
            <a:r>
              <a:rPr sz="1800" spc="-100" dirty="0">
                <a:latin typeface="Arial"/>
                <a:cs typeface="Arial"/>
              </a:rPr>
              <a:t>adecuado, </a:t>
            </a:r>
            <a:r>
              <a:rPr sz="1800" spc="-35" dirty="0">
                <a:latin typeface="Arial"/>
                <a:cs typeface="Arial"/>
              </a:rPr>
              <a:t>por </a:t>
            </a:r>
            <a:r>
              <a:rPr sz="1800" spc="-50" dirty="0">
                <a:latin typeface="Arial"/>
                <a:cs typeface="Arial"/>
              </a:rPr>
              <a:t>ejemplo </a:t>
            </a:r>
            <a:r>
              <a:rPr sz="1800" spc="-90" dirty="0">
                <a:latin typeface="Arial"/>
                <a:cs typeface="Arial"/>
              </a:rPr>
              <a:t>una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regla.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939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30" dirty="0">
                <a:latin typeface="Arial"/>
                <a:cs typeface="Arial"/>
              </a:rPr>
              <a:t>Coloca </a:t>
            </a:r>
            <a:r>
              <a:rPr sz="1800" spc="-60" dirty="0">
                <a:latin typeface="Arial"/>
                <a:cs typeface="Arial"/>
              </a:rPr>
              <a:t>un </a:t>
            </a:r>
            <a:r>
              <a:rPr sz="1800" spc="-55" dirty="0">
                <a:latin typeface="Arial"/>
                <a:cs typeface="Arial"/>
              </a:rPr>
              <a:t>extremo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50" dirty="0">
                <a:latin typeface="Arial"/>
                <a:cs typeface="Arial"/>
              </a:rPr>
              <a:t>birome </a:t>
            </a:r>
            <a:r>
              <a:rPr sz="1800" spc="-80" dirty="0">
                <a:latin typeface="Arial"/>
                <a:cs typeface="Arial"/>
              </a:rPr>
              <a:t>en </a:t>
            </a:r>
            <a:r>
              <a:rPr sz="1800" spc="-50" dirty="0">
                <a:latin typeface="Arial"/>
                <a:cs typeface="Arial"/>
              </a:rPr>
              <a:t>el </a:t>
            </a:r>
            <a:r>
              <a:rPr sz="1800" spc="-90" dirty="0">
                <a:latin typeface="Arial"/>
                <a:cs typeface="Arial"/>
              </a:rPr>
              <a:t>0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80" dirty="0">
                <a:latin typeface="Arial"/>
                <a:cs typeface="Arial"/>
              </a:rPr>
              <a:t>regla </a:t>
            </a:r>
            <a:r>
              <a:rPr sz="1800" spc="-85" dirty="0">
                <a:latin typeface="Arial"/>
                <a:cs typeface="Arial"/>
              </a:rPr>
              <a:t>y </a:t>
            </a:r>
            <a:r>
              <a:rPr sz="1800" spc="-95" dirty="0">
                <a:latin typeface="Arial"/>
                <a:cs typeface="Arial"/>
              </a:rPr>
              <a:t>observa </a:t>
            </a:r>
            <a:r>
              <a:rPr sz="1800" spc="-100" dirty="0">
                <a:latin typeface="Arial"/>
                <a:cs typeface="Arial"/>
              </a:rPr>
              <a:t>hasta </a:t>
            </a:r>
            <a:r>
              <a:rPr sz="1800" spc="-75" dirty="0">
                <a:latin typeface="Arial"/>
                <a:cs typeface="Arial"/>
              </a:rPr>
              <a:t>dónde </a:t>
            </a:r>
            <a:r>
              <a:rPr sz="1800" spc="-85" dirty="0">
                <a:latin typeface="Arial"/>
                <a:cs typeface="Arial"/>
              </a:rPr>
              <a:t>llega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el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ts val="1939"/>
              </a:lnSpc>
            </a:pPr>
            <a:r>
              <a:rPr sz="1800" spc="-5" dirty="0">
                <a:latin typeface="Arial"/>
                <a:cs typeface="Arial"/>
              </a:rPr>
              <a:t>otro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extremo.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70" dirty="0">
                <a:latin typeface="Arial"/>
                <a:cs typeface="Arial"/>
              </a:rPr>
              <a:t>Anota </a:t>
            </a:r>
            <a:r>
              <a:rPr sz="1800" spc="-90" dirty="0">
                <a:latin typeface="Arial"/>
                <a:cs typeface="Arial"/>
              </a:rPr>
              <a:t>este </a:t>
            </a:r>
            <a:r>
              <a:rPr sz="1800" spc="-85" dirty="0">
                <a:latin typeface="Arial"/>
                <a:cs typeface="Arial"/>
              </a:rPr>
              <a:t>valor, </a:t>
            </a:r>
            <a:r>
              <a:rPr sz="1800" spc="-60" dirty="0">
                <a:latin typeface="Arial"/>
                <a:cs typeface="Arial"/>
              </a:rPr>
              <a:t>pero </a:t>
            </a:r>
            <a:r>
              <a:rPr sz="1800" spc="-95" dirty="0">
                <a:latin typeface="Arial"/>
                <a:cs typeface="Arial"/>
              </a:rPr>
              <a:t>observa </a:t>
            </a:r>
            <a:r>
              <a:rPr sz="1800" spc="-80" dirty="0">
                <a:latin typeface="Arial"/>
                <a:cs typeface="Arial"/>
              </a:rPr>
              <a:t>que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80" dirty="0">
                <a:latin typeface="Arial"/>
                <a:cs typeface="Arial"/>
              </a:rPr>
              <a:t>regla </a:t>
            </a:r>
            <a:r>
              <a:rPr sz="1800" spc="-35" dirty="0">
                <a:latin typeface="Arial"/>
                <a:cs typeface="Arial"/>
              </a:rPr>
              <a:t>tiene </a:t>
            </a:r>
            <a:r>
              <a:rPr sz="1800" spc="-85" dirty="0">
                <a:latin typeface="Arial"/>
                <a:cs typeface="Arial"/>
              </a:rPr>
              <a:t>como </a:t>
            </a:r>
            <a:r>
              <a:rPr sz="1800" spc="-105" dirty="0">
                <a:latin typeface="Arial"/>
                <a:cs typeface="Arial"/>
              </a:rPr>
              <a:t>marca </a:t>
            </a:r>
            <a:r>
              <a:rPr sz="1800" spc="-70" dirty="0">
                <a:latin typeface="Arial"/>
                <a:cs typeface="Arial"/>
              </a:rPr>
              <a:t>mínima </a:t>
            </a:r>
            <a:r>
              <a:rPr sz="1800" spc="-50" dirty="0">
                <a:latin typeface="Arial"/>
                <a:cs typeface="Arial"/>
              </a:rPr>
              <a:t>el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milímetro.</a:t>
            </a:r>
            <a:endParaRPr sz="1800">
              <a:latin typeface="Arial"/>
              <a:cs typeface="Arial"/>
            </a:endParaRPr>
          </a:p>
          <a:p>
            <a:pPr marL="355600" marR="486409" indent="-342900">
              <a:lnSpc>
                <a:spcPct val="801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55" dirty="0">
                <a:latin typeface="Arial"/>
                <a:cs typeface="Arial"/>
              </a:rPr>
              <a:t>De </a:t>
            </a:r>
            <a:r>
              <a:rPr sz="1800" spc="-85" dirty="0">
                <a:latin typeface="Arial"/>
                <a:cs typeface="Arial"/>
              </a:rPr>
              <a:t>acuerdo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55" dirty="0">
                <a:latin typeface="Arial"/>
                <a:cs typeface="Arial"/>
              </a:rPr>
              <a:t>exactitud </a:t>
            </a:r>
            <a:r>
              <a:rPr sz="1800" spc="-95" dirty="0">
                <a:latin typeface="Arial"/>
                <a:cs typeface="Arial"/>
              </a:rPr>
              <a:t>con </a:t>
            </a:r>
            <a:r>
              <a:rPr sz="1800" spc="-80" dirty="0">
                <a:latin typeface="Arial"/>
                <a:cs typeface="Arial"/>
              </a:rPr>
              <a:t>que </a:t>
            </a:r>
            <a:r>
              <a:rPr sz="1800" spc="-105" dirty="0">
                <a:latin typeface="Arial"/>
                <a:cs typeface="Arial"/>
              </a:rPr>
              <a:t>ha </a:t>
            </a:r>
            <a:r>
              <a:rPr sz="1800" spc="-80" dirty="0">
                <a:latin typeface="Arial"/>
                <a:cs typeface="Arial"/>
              </a:rPr>
              <a:t>ubicado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50" dirty="0">
                <a:latin typeface="Arial"/>
                <a:cs typeface="Arial"/>
              </a:rPr>
              <a:t>birome </a:t>
            </a:r>
            <a:r>
              <a:rPr sz="1800" spc="-90" dirty="0">
                <a:latin typeface="Arial"/>
                <a:cs typeface="Arial"/>
              </a:rPr>
              <a:t>sobre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80" dirty="0">
                <a:latin typeface="Arial"/>
                <a:cs typeface="Arial"/>
              </a:rPr>
              <a:t>regla </a:t>
            </a:r>
            <a:r>
              <a:rPr sz="1800" spc="-85" dirty="0">
                <a:latin typeface="Arial"/>
                <a:cs typeface="Arial"/>
              </a:rPr>
              <a:t>y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la  </a:t>
            </a:r>
            <a:r>
              <a:rPr sz="1800" spc="-75" dirty="0">
                <a:latin typeface="Arial"/>
                <a:cs typeface="Arial"/>
              </a:rPr>
              <a:t>posición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130" dirty="0">
                <a:latin typeface="Arial"/>
                <a:cs typeface="Arial"/>
              </a:rPr>
              <a:t>su </a:t>
            </a:r>
            <a:r>
              <a:rPr sz="1800" spc="-55" dirty="0">
                <a:latin typeface="Arial"/>
                <a:cs typeface="Arial"/>
              </a:rPr>
              <a:t>propia </a:t>
            </a:r>
            <a:r>
              <a:rPr sz="1800" spc="-80" dirty="0">
                <a:latin typeface="Arial"/>
                <a:cs typeface="Arial"/>
              </a:rPr>
              <a:t>observación, </a:t>
            </a:r>
            <a:r>
              <a:rPr sz="1800" spc="-155" dirty="0">
                <a:latin typeface="Arial"/>
                <a:cs typeface="Arial"/>
              </a:rPr>
              <a:t>es </a:t>
            </a:r>
            <a:r>
              <a:rPr sz="1800" spc="-60" dirty="0">
                <a:latin typeface="Arial"/>
                <a:cs typeface="Arial"/>
              </a:rPr>
              <a:t>decir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i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apreciación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95" dirty="0">
                <a:latin typeface="Arial"/>
                <a:cs typeface="Arial"/>
              </a:rPr>
              <a:t>persona </a:t>
            </a:r>
            <a:r>
              <a:rPr sz="1800" spc="-80" dirty="0">
                <a:latin typeface="Arial"/>
                <a:cs typeface="Arial"/>
              </a:rPr>
              <a:t>que  </a:t>
            </a:r>
            <a:r>
              <a:rPr sz="1800" spc="-55" dirty="0">
                <a:latin typeface="Arial"/>
                <a:cs typeface="Arial"/>
              </a:rPr>
              <a:t>mide, </a:t>
            </a:r>
            <a:r>
              <a:rPr sz="1800" spc="-100" dirty="0">
                <a:latin typeface="Arial"/>
                <a:cs typeface="Arial"/>
              </a:rPr>
              <a:t>ésta </a:t>
            </a:r>
            <a:r>
              <a:rPr sz="1800" spc="-90" dirty="0">
                <a:latin typeface="Arial"/>
                <a:cs typeface="Arial"/>
              </a:rPr>
              <a:t>queda </a:t>
            </a:r>
            <a:r>
              <a:rPr sz="1800" spc="-20" dirty="0">
                <a:latin typeface="Arial"/>
                <a:cs typeface="Arial"/>
              </a:rPr>
              <a:t>“entre </a:t>
            </a:r>
            <a:r>
              <a:rPr sz="1800" spc="-45" dirty="0">
                <a:latin typeface="Arial"/>
                <a:cs typeface="Arial"/>
              </a:rPr>
              <a:t>dos” </a:t>
            </a:r>
            <a:r>
              <a:rPr sz="1800" spc="-100" dirty="0">
                <a:latin typeface="Arial"/>
                <a:cs typeface="Arial"/>
              </a:rPr>
              <a:t>líneas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30" dirty="0">
                <a:latin typeface="Arial"/>
                <a:cs typeface="Arial"/>
              </a:rPr>
              <a:t>milímetro. </a:t>
            </a:r>
            <a:r>
              <a:rPr sz="1800" spc="-215" dirty="0">
                <a:latin typeface="Arial"/>
                <a:cs typeface="Arial"/>
              </a:rPr>
              <a:t>Ese </a:t>
            </a:r>
            <a:r>
              <a:rPr sz="1800" spc="-155" dirty="0">
                <a:latin typeface="Arial"/>
                <a:cs typeface="Arial"/>
              </a:rPr>
              <a:t>es </a:t>
            </a:r>
            <a:r>
              <a:rPr sz="1800" spc="-50" dirty="0">
                <a:latin typeface="Arial"/>
                <a:cs typeface="Arial"/>
              </a:rPr>
              <a:t>el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error.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140" dirty="0">
                <a:solidFill>
                  <a:srgbClr val="FF0000"/>
                </a:solidFill>
                <a:latin typeface="Arial"/>
                <a:cs typeface="Arial"/>
              </a:rPr>
              <a:t>Resultado </a:t>
            </a:r>
            <a:r>
              <a:rPr sz="2400" i="1" spc="-15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400" i="1" spc="-45" dirty="0">
                <a:solidFill>
                  <a:srgbClr val="FF0000"/>
                </a:solidFill>
                <a:latin typeface="Arial"/>
                <a:cs typeface="Arial"/>
              </a:rPr>
              <a:t>la </a:t>
            </a:r>
            <a:r>
              <a:rPr sz="2400" i="1" spc="-95" dirty="0">
                <a:solidFill>
                  <a:srgbClr val="FF0000"/>
                </a:solidFill>
                <a:latin typeface="Arial"/>
                <a:cs typeface="Arial"/>
              </a:rPr>
              <a:t>medición </a:t>
            </a:r>
            <a:r>
              <a:rPr sz="2400" i="1" spc="-110" dirty="0">
                <a:solidFill>
                  <a:srgbClr val="FF0000"/>
                </a:solidFill>
                <a:latin typeface="Arial"/>
                <a:cs typeface="Arial"/>
              </a:rPr>
              <a:t>14,5 </a:t>
            </a:r>
            <a:r>
              <a:rPr sz="2500" i="1" spc="-55" dirty="0">
                <a:solidFill>
                  <a:srgbClr val="FF0000"/>
                </a:solidFill>
                <a:latin typeface="Symbol"/>
                <a:cs typeface="Symbol"/>
              </a:rPr>
              <a:t></a:t>
            </a:r>
            <a:r>
              <a:rPr sz="25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05" dirty="0">
                <a:solidFill>
                  <a:srgbClr val="FF0000"/>
                </a:solidFill>
                <a:latin typeface="Arial"/>
                <a:cs typeface="Arial"/>
              </a:rPr>
              <a:t>0,1</a:t>
            </a:r>
            <a:r>
              <a:rPr sz="2400" i="1" spc="-3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125" dirty="0">
                <a:solidFill>
                  <a:srgbClr val="FF0000"/>
                </a:solidFill>
                <a:latin typeface="Arial"/>
                <a:cs typeface="Arial"/>
              </a:rPr>
              <a:t>cm.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5600" marR="55244" indent="-342900">
              <a:lnSpc>
                <a:spcPct val="8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35" dirty="0">
                <a:latin typeface="Arial"/>
                <a:cs typeface="Arial"/>
              </a:rPr>
              <a:t>Esto </a:t>
            </a:r>
            <a:r>
              <a:rPr sz="1800" spc="-75" dirty="0">
                <a:latin typeface="Arial"/>
                <a:cs typeface="Arial"/>
              </a:rPr>
              <a:t>representa </a:t>
            </a:r>
            <a:r>
              <a:rPr sz="1800" spc="-90" dirty="0">
                <a:latin typeface="Arial"/>
                <a:cs typeface="Arial"/>
              </a:rPr>
              <a:t>una </a:t>
            </a:r>
            <a:r>
              <a:rPr sz="1800" spc="-40" dirty="0">
                <a:latin typeface="Arial"/>
                <a:cs typeface="Arial"/>
              </a:rPr>
              <a:t>longitud </a:t>
            </a:r>
            <a:r>
              <a:rPr sz="1800" spc="-85" dirty="0">
                <a:latin typeface="Arial"/>
                <a:cs typeface="Arial"/>
              </a:rPr>
              <a:t>de 14,5 </a:t>
            </a:r>
            <a:r>
              <a:rPr sz="1800" spc="-100" dirty="0">
                <a:latin typeface="Arial"/>
                <a:cs typeface="Arial"/>
              </a:rPr>
              <a:t>cm </a:t>
            </a:r>
            <a:r>
              <a:rPr sz="1800" spc="-95" dirty="0">
                <a:latin typeface="Arial"/>
                <a:cs typeface="Arial"/>
              </a:rPr>
              <a:t>con </a:t>
            </a:r>
            <a:r>
              <a:rPr sz="1800" spc="-60" dirty="0">
                <a:latin typeface="Arial"/>
                <a:cs typeface="Arial"/>
              </a:rPr>
              <a:t>un </a:t>
            </a:r>
            <a:r>
              <a:rPr sz="1800" spc="-25" dirty="0">
                <a:latin typeface="Arial"/>
                <a:cs typeface="Arial"/>
              </a:rPr>
              <a:t>error </a:t>
            </a:r>
            <a:r>
              <a:rPr sz="1800" spc="-65" dirty="0">
                <a:latin typeface="Arial"/>
                <a:cs typeface="Arial"/>
              </a:rPr>
              <a:t>absoluto </a:t>
            </a:r>
            <a:r>
              <a:rPr sz="1800" spc="-35" dirty="0">
                <a:latin typeface="Arial"/>
                <a:cs typeface="Arial"/>
              </a:rPr>
              <a:t>por </a:t>
            </a:r>
            <a:r>
              <a:rPr sz="1800" spc="-130" dirty="0">
                <a:latin typeface="Arial"/>
                <a:cs typeface="Arial"/>
              </a:rPr>
              <a:t>exceso </a:t>
            </a:r>
            <a:r>
              <a:rPr sz="1800" spc="-95" dirty="0">
                <a:latin typeface="Arial"/>
                <a:cs typeface="Arial"/>
              </a:rPr>
              <a:t>(+) </a:t>
            </a:r>
            <a:r>
              <a:rPr sz="1800" spc="-55" dirty="0">
                <a:latin typeface="Arial"/>
                <a:cs typeface="Arial"/>
              </a:rPr>
              <a:t>o  </a:t>
            </a:r>
            <a:r>
              <a:rPr sz="1800" spc="-35" dirty="0">
                <a:latin typeface="Arial"/>
                <a:cs typeface="Arial"/>
              </a:rPr>
              <a:t>por </a:t>
            </a:r>
            <a:r>
              <a:rPr sz="1800" spc="-60" dirty="0">
                <a:latin typeface="Arial"/>
                <a:cs typeface="Arial"/>
              </a:rPr>
              <a:t>defecto </a:t>
            </a:r>
            <a:r>
              <a:rPr sz="1800" spc="-70" dirty="0">
                <a:latin typeface="Arial"/>
                <a:cs typeface="Arial"/>
              </a:rPr>
              <a:t>(–)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80" dirty="0">
                <a:latin typeface="Arial"/>
                <a:cs typeface="Arial"/>
              </a:rPr>
              <a:t>0,1 </a:t>
            </a:r>
            <a:r>
              <a:rPr sz="1800" spc="-85" dirty="0">
                <a:latin typeface="Arial"/>
                <a:cs typeface="Arial"/>
              </a:rPr>
              <a:t>cm. </a:t>
            </a:r>
            <a:r>
              <a:rPr sz="1800" spc="-195" dirty="0">
                <a:latin typeface="Arial"/>
                <a:cs typeface="Arial"/>
              </a:rPr>
              <a:t>En </a:t>
            </a:r>
            <a:r>
              <a:rPr sz="1800" spc="-70" dirty="0">
                <a:latin typeface="Arial"/>
                <a:cs typeface="Arial"/>
              </a:rPr>
              <a:t>ningún </a:t>
            </a:r>
            <a:r>
              <a:rPr sz="1800" spc="-145" dirty="0">
                <a:latin typeface="Arial"/>
                <a:cs typeface="Arial"/>
              </a:rPr>
              <a:t>caso </a:t>
            </a:r>
            <a:r>
              <a:rPr sz="1800" spc="-155" dirty="0">
                <a:latin typeface="Arial"/>
                <a:cs typeface="Arial"/>
              </a:rPr>
              <a:t>es </a:t>
            </a:r>
            <a:r>
              <a:rPr sz="1800" spc="-70" dirty="0">
                <a:latin typeface="Arial"/>
                <a:cs typeface="Arial"/>
              </a:rPr>
              <a:t>posible </a:t>
            </a:r>
            <a:r>
              <a:rPr sz="1800" spc="-85" dirty="0">
                <a:latin typeface="Arial"/>
                <a:cs typeface="Arial"/>
              </a:rPr>
              <a:t>conocer </a:t>
            </a:r>
            <a:r>
              <a:rPr sz="1800" spc="-50" dirty="0">
                <a:latin typeface="Arial"/>
                <a:cs typeface="Arial"/>
              </a:rPr>
              <a:t>el </a:t>
            </a:r>
            <a:r>
              <a:rPr sz="1800" spc="-55" dirty="0">
                <a:latin typeface="Arial"/>
                <a:cs typeface="Arial"/>
              </a:rPr>
              <a:t>valor </a:t>
            </a:r>
            <a:r>
              <a:rPr sz="1800" spc="-75" dirty="0">
                <a:latin typeface="Arial"/>
                <a:cs typeface="Arial"/>
              </a:rPr>
              <a:t>verdadero,  </a:t>
            </a:r>
            <a:r>
              <a:rPr sz="1800" spc="-60" dirty="0">
                <a:latin typeface="Arial"/>
                <a:cs typeface="Arial"/>
              </a:rPr>
              <a:t>pero </a:t>
            </a:r>
            <a:r>
              <a:rPr sz="1800" spc="-155" dirty="0">
                <a:latin typeface="Arial"/>
                <a:cs typeface="Arial"/>
              </a:rPr>
              <a:t>se </a:t>
            </a:r>
            <a:r>
              <a:rPr sz="1800" spc="-35" dirty="0">
                <a:latin typeface="Arial"/>
                <a:cs typeface="Arial"/>
              </a:rPr>
              <a:t>tiene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95" dirty="0">
                <a:latin typeface="Arial"/>
                <a:cs typeface="Arial"/>
              </a:rPr>
              <a:t>certeza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80" dirty="0">
                <a:latin typeface="Arial"/>
                <a:cs typeface="Arial"/>
              </a:rPr>
              <a:t>que </a:t>
            </a:r>
            <a:r>
              <a:rPr sz="1800" spc="-50" dirty="0">
                <a:latin typeface="Arial"/>
                <a:cs typeface="Arial"/>
              </a:rPr>
              <a:t>el </a:t>
            </a:r>
            <a:r>
              <a:rPr sz="1800" spc="-75" dirty="0">
                <a:latin typeface="Arial"/>
                <a:cs typeface="Arial"/>
              </a:rPr>
              <a:t>mismo </a:t>
            </a:r>
            <a:r>
              <a:rPr sz="1800" spc="-155" dirty="0">
                <a:latin typeface="Arial"/>
                <a:cs typeface="Arial"/>
              </a:rPr>
              <a:t>se </a:t>
            </a:r>
            <a:r>
              <a:rPr sz="1800" spc="-70" dirty="0">
                <a:latin typeface="Arial"/>
                <a:cs typeface="Arial"/>
              </a:rPr>
              <a:t>encuentra </a:t>
            </a:r>
            <a:r>
              <a:rPr sz="1800" spc="-65" dirty="0">
                <a:latin typeface="Arial"/>
                <a:cs typeface="Arial"/>
              </a:rPr>
              <a:t>comprendido </a:t>
            </a:r>
            <a:r>
              <a:rPr sz="1800" spc="-40" dirty="0">
                <a:latin typeface="Arial"/>
                <a:cs typeface="Arial"/>
              </a:rPr>
              <a:t>entre </a:t>
            </a:r>
            <a:r>
              <a:rPr sz="1800" spc="-85" dirty="0">
                <a:latin typeface="Arial"/>
                <a:cs typeface="Arial"/>
              </a:rPr>
              <a:t>los </a:t>
            </a:r>
            <a:r>
              <a:rPr sz="1800" spc="-80" dirty="0">
                <a:latin typeface="Arial"/>
                <a:cs typeface="Arial"/>
              </a:rPr>
              <a:t>14,4  </a:t>
            </a:r>
            <a:r>
              <a:rPr sz="1800" spc="-85" dirty="0">
                <a:latin typeface="Arial"/>
                <a:cs typeface="Arial"/>
              </a:rPr>
              <a:t>y los 14,6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cm.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marR="25654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latin typeface="Arial"/>
                <a:cs typeface="Arial"/>
              </a:rPr>
              <a:t>Normalmente </a:t>
            </a:r>
            <a:r>
              <a:rPr sz="1800" spc="-50" dirty="0">
                <a:latin typeface="Arial"/>
                <a:cs typeface="Arial"/>
              </a:rPr>
              <a:t>el </a:t>
            </a:r>
            <a:r>
              <a:rPr sz="1800" spc="-25" dirty="0">
                <a:latin typeface="Arial"/>
                <a:cs typeface="Arial"/>
              </a:rPr>
              <a:t>error </a:t>
            </a:r>
            <a:r>
              <a:rPr sz="1800" spc="-155" dirty="0">
                <a:latin typeface="Arial"/>
                <a:cs typeface="Arial"/>
              </a:rPr>
              <a:t>es </a:t>
            </a:r>
            <a:r>
              <a:rPr sz="1800" spc="-60" dirty="0">
                <a:latin typeface="Arial"/>
                <a:cs typeface="Arial"/>
              </a:rPr>
              <a:t>un </a:t>
            </a:r>
            <a:r>
              <a:rPr sz="1800" spc="-95" dirty="0">
                <a:latin typeface="Arial"/>
                <a:cs typeface="Arial"/>
              </a:rPr>
              <a:t>rango </a:t>
            </a:r>
            <a:r>
              <a:rPr sz="1800" spc="-85" dirty="0">
                <a:latin typeface="Arial"/>
                <a:cs typeface="Arial"/>
              </a:rPr>
              <a:t>de valores </a:t>
            </a:r>
            <a:r>
              <a:rPr sz="1800" spc="-95" dirty="0">
                <a:latin typeface="Arial"/>
                <a:cs typeface="Arial"/>
              </a:rPr>
              <a:t>cuyo </a:t>
            </a:r>
            <a:r>
              <a:rPr sz="1800" spc="-25" dirty="0">
                <a:latin typeface="Arial"/>
                <a:cs typeface="Arial"/>
              </a:rPr>
              <a:t>límite </a:t>
            </a:r>
            <a:r>
              <a:rPr sz="1800" spc="-160" dirty="0">
                <a:latin typeface="Arial"/>
                <a:cs typeface="Arial"/>
              </a:rPr>
              <a:t>se </a:t>
            </a:r>
            <a:r>
              <a:rPr sz="1800" spc="-110" dirty="0">
                <a:latin typeface="Arial"/>
                <a:cs typeface="Arial"/>
              </a:rPr>
              <a:t>expresa </a:t>
            </a:r>
            <a:r>
              <a:rPr sz="1800" spc="-85" dirty="0">
                <a:latin typeface="Arial"/>
                <a:cs typeface="Arial"/>
              </a:rPr>
              <a:t>en </a:t>
            </a:r>
            <a:r>
              <a:rPr sz="1800" spc="-50" dirty="0">
                <a:latin typeface="Arial"/>
                <a:cs typeface="Arial"/>
              </a:rPr>
              <a:t>el  </a:t>
            </a:r>
            <a:r>
              <a:rPr sz="1800" spc="-60" dirty="0">
                <a:latin typeface="Arial"/>
                <a:cs typeface="Arial"/>
              </a:rPr>
              <a:t>resultado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90" dirty="0">
                <a:latin typeface="Arial"/>
                <a:cs typeface="Arial"/>
              </a:rPr>
              <a:t>una </a:t>
            </a:r>
            <a:r>
              <a:rPr sz="1800" spc="-60" dirty="0">
                <a:latin typeface="Arial"/>
                <a:cs typeface="Arial"/>
              </a:rPr>
              <a:t>medición, pero no </a:t>
            </a:r>
            <a:r>
              <a:rPr sz="1800" spc="-155" dirty="0">
                <a:latin typeface="Arial"/>
                <a:cs typeface="Arial"/>
              </a:rPr>
              <a:t>se </a:t>
            </a:r>
            <a:r>
              <a:rPr sz="1800" spc="-105" dirty="0">
                <a:latin typeface="Arial"/>
                <a:cs typeface="Arial"/>
              </a:rPr>
              <a:t>conoce </a:t>
            </a:r>
            <a:r>
              <a:rPr sz="1800" spc="-130" dirty="0">
                <a:latin typeface="Arial"/>
                <a:cs typeface="Arial"/>
              </a:rPr>
              <a:t>su </a:t>
            </a:r>
            <a:r>
              <a:rPr sz="1800" spc="-55" dirty="0">
                <a:latin typeface="Arial"/>
                <a:cs typeface="Arial"/>
              </a:rPr>
              <a:t>valor </a:t>
            </a:r>
            <a:r>
              <a:rPr sz="1800" spc="-95" dirty="0">
                <a:latin typeface="Arial"/>
                <a:cs typeface="Arial"/>
              </a:rPr>
              <a:t>exacto </a:t>
            </a:r>
            <a:r>
              <a:rPr sz="1800" spc="-40" dirty="0">
                <a:latin typeface="Arial"/>
                <a:cs typeface="Arial"/>
              </a:rPr>
              <a:t>(ni </a:t>
            </a:r>
            <a:r>
              <a:rPr sz="1800" spc="-130" dirty="0">
                <a:latin typeface="Arial"/>
                <a:cs typeface="Arial"/>
              </a:rPr>
              <a:t>su </a:t>
            </a:r>
            <a:r>
              <a:rPr sz="1800" spc="-95" dirty="0">
                <a:latin typeface="Arial"/>
                <a:cs typeface="Arial"/>
              </a:rPr>
              <a:t>signo) </a:t>
            </a:r>
            <a:r>
              <a:rPr sz="1800" spc="-90" dirty="0">
                <a:latin typeface="Arial"/>
                <a:cs typeface="Arial"/>
              </a:rPr>
              <a:t>y </a:t>
            </a:r>
            <a:r>
              <a:rPr sz="1800" spc="-35" dirty="0">
                <a:latin typeface="Arial"/>
                <a:cs typeface="Arial"/>
              </a:rPr>
              <a:t>por  </a:t>
            </a:r>
            <a:r>
              <a:rPr sz="1800" spc="-90" dirty="0">
                <a:latin typeface="Arial"/>
                <a:cs typeface="Arial"/>
              </a:rPr>
              <a:t>este </a:t>
            </a:r>
            <a:r>
              <a:rPr sz="1800" spc="-40" dirty="0">
                <a:latin typeface="Arial"/>
                <a:cs typeface="Arial"/>
              </a:rPr>
              <a:t>motivo, </a:t>
            </a:r>
            <a:r>
              <a:rPr sz="1800" spc="-155" dirty="0">
                <a:latin typeface="Arial"/>
                <a:cs typeface="Arial"/>
              </a:rPr>
              <a:t>se </a:t>
            </a:r>
            <a:r>
              <a:rPr sz="1800" spc="-70" dirty="0">
                <a:latin typeface="Arial"/>
                <a:cs typeface="Arial"/>
              </a:rPr>
              <a:t>indica </a:t>
            </a:r>
            <a:r>
              <a:rPr sz="1800" spc="-60" dirty="0">
                <a:latin typeface="Arial"/>
                <a:cs typeface="Arial"/>
              </a:rPr>
              <a:t>pero no </a:t>
            </a:r>
            <a:r>
              <a:rPr sz="1800" spc="-155" dirty="0">
                <a:latin typeface="Arial"/>
                <a:cs typeface="Arial"/>
              </a:rPr>
              <a:t>se </a:t>
            </a:r>
            <a:r>
              <a:rPr sz="1800" spc="-65" dirty="0">
                <a:latin typeface="Arial"/>
                <a:cs typeface="Arial"/>
              </a:rPr>
              <a:t>corrige. </a:t>
            </a:r>
            <a:r>
              <a:rPr sz="1800" spc="-170" dirty="0">
                <a:latin typeface="Arial"/>
                <a:cs typeface="Arial"/>
              </a:rPr>
              <a:t>Los </a:t>
            </a:r>
            <a:r>
              <a:rPr sz="1800" spc="-65" dirty="0">
                <a:latin typeface="Arial"/>
                <a:cs typeface="Arial"/>
              </a:rPr>
              <a:t>errores </a:t>
            </a:r>
            <a:r>
              <a:rPr sz="1800" spc="-80" dirty="0">
                <a:latin typeface="Arial"/>
                <a:cs typeface="Arial"/>
              </a:rPr>
              <a:t>pueden </a:t>
            </a:r>
            <a:r>
              <a:rPr sz="1800" spc="-95" dirty="0">
                <a:latin typeface="Arial"/>
                <a:cs typeface="Arial"/>
              </a:rPr>
              <a:t>ser </a:t>
            </a:r>
            <a:r>
              <a:rPr sz="1800" i="1" spc="-85" dirty="0">
                <a:latin typeface="Arial"/>
                <a:cs typeface="Arial"/>
              </a:rPr>
              <a:t>absolutos </a:t>
            </a:r>
            <a:r>
              <a:rPr sz="1800" spc="-55" dirty="0">
                <a:latin typeface="Arial"/>
                <a:cs typeface="Arial"/>
              </a:rPr>
              <a:t>o  </a:t>
            </a:r>
            <a:r>
              <a:rPr sz="1800" i="1" spc="-50" dirty="0">
                <a:latin typeface="Arial"/>
                <a:cs typeface="Arial"/>
              </a:rPr>
              <a:t>relativos</a:t>
            </a:r>
            <a:r>
              <a:rPr sz="1800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52" y="462915"/>
            <a:ext cx="7799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75" dirty="0">
                <a:latin typeface="Arial"/>
                <a:cs typeface="Arial"/>
              </a:rPr>
              <a:t>Magnitudes </a:t>
            </a:r>
            <a:r>
              <a:rPr b="1" spc="-370" dirty="0">
                <a:latin typeface="Arial"/>
                <a:cs typeface="Arial"/>
              </a:rPr>
              <a:t>analógicas </a:t>
            </a:r>
            <a:r>
              <a:rPr b="1" spc="-365" dirty="0">
                <a:latin typeface="Arial"/>
                <a:cs typeface="Arial"/>
              </a:rPr>
              <a:t>y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285" dirty="0">
                <a:latin typeface="Arial"/>
                <a:cs typeface="Arial"/>
              </a:rPr>
              <a:t>digitales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27175"/>
            <a:ext cx="8040370" cy="505650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54" dirty="0">
                <a:latin typeface="Arial"/>
                <a:cs typeface="Arial"/>
              </a:rPr>
              <a:t>Para </a:t>
            </a:r>
            <a:r>
              <a:rPr sz="3000" spc="-120" dirty="0">
                <a:latin typeface="Arial"/>
                <a:cs typeface="Arial"/>
              </a:rPr>
              <a:t>realizar </a:t>
            </a:r>
            <a:r>
              <a:rPr sz="3000" spc="-130" dirty="0">
                <a:latin typeface="Arial"/>
                <a:cs typeface="Arial"/>
              </a:rPr>
              <a:t>mediciones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125" dirty="0">
                <a:latin typeface="Arial"/>
                <a:cs typeface="Arial"/>
              </a:rPr>
              <a:t>puede </a:t>
            </a:r>
            <a:r>
              <a:rPr sz="3000" spc="-105" dirty="0">
                <a:latin typeface="Arial"/>
                <a:cs typeface="Arial"/>
              </a:rPr>
              <a:t>emplear </a:t>
            </a:r>
            <a:r>
              <a:rPr sz="3000" spc="-110" dirty="0">
                <a:latin typeface="Arial"/>
                <a:cs typeface="Arial"/>
              </a:rPr>
              <a:t>la  </a:t>
            </a:r>
            <a:r>
              <a:rPr sz="3000" spc="-155" dirty="0">
                <a:latin typeface="Arial"/>
                <a:cs typeface="Arial"/>
              </a:rPr>
              <a:t>misma </a:t>
            </a:r>
            <a:r>
              <a:rPr sz="3000" spc="-85" dirty="0">
                <a:latin typeface="Arial"/>
                <a:cs typeface="Arial"/>
              </a:rPr>
              <a:t>magnitud, </a:t>
            </a:r>
            <a:r>
              <a:rPr sz="3000" spc="-50" dirty="0">
                <a:latin typeface="Arial"/>
                <a:cs typeface="Arial"/>
              </a:rPr>
              <a:t>por </a:t>
            </a:r>
            <a:r>
              <a:rPr sz="3000" spc="-90" dirty="0">
                <a:latin typeface="Arial"/>
                <a:cs typeface="Arial"/>
              </a:rPr>
              <a:t>ejemplo, </a:t>
            </a:r>
            <a:r>
              <a:rPr sz="3000" spc="-145" dirty="0">
                <a:latin typeface="Arial"/>
                <a:cs typeface="Arial"/>
              </a:rPr>
              <a:t>una </a:t>
            </a:r>
            <a:r>
              <a:rPr sz="3000" spc="-90" dirty="0">
                <a:latin typeface="Arial"/>
                <a:cs typeface="Arial"/>
              </a:rPr>
              <a:t>cinta </a:t>
            </a:r>
            <a:r>
              <a:rPr sz="3000" spc="-85" dirty="0">
                <a:latin typeface="Arial"/>
                <a:cs typeface="Arial"/>
              </a:rPr>
              <a:t>métrica  </a:t>
            </a:r>
            <a:r>
              <a:rPr sz="3000" spc="-150" dirty="0">
                <a:latin typeface="Arial"/>
                <a:cs typeface="Arial"/>
              </a:rPr>
              <a:t>para </a:t>
            </a:r>
            <a:r>
              <a:rPr sz="3000" spc="-65" dirty="0">
                <a:latin typeface="Arial"/>
                <a:cs typeface="Arial"/>
              </a:rPr>
              <a:t>medir </a:t>
            </a:r>
            <a:r>
              <a:rPr sz="3000" spc="-80" dirty="0">
                <a:latin typeface="Arial"/>
                <a:cs typeface="Arial"/>
              </a:rPr>
              <a:t>el </a:t>
            </a:r>
            <a:r>
              <a:rPr sz="3000" spc="-120" dirty="0">
                <a:latin typeface="Arial"/>
                <a:cs typeface="Arial"/>
              </a:rPr>
              <a:t>largo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45" dirty="0">
                <a:latin typeface="Arial"/>
                <a:cs typeface="Arial"/>
              </a:rPr>
              <a:t>una </a:t>
            </a:r>
            <a:r>
              <a:rPr sz="3000" spc="-120" dirty="0">
                <a:latin typeface="Arial"/>
                <a:cs typeface="Arial"/>
              </a:rPr>
              <a:t>pared </a:t>
            </a:r>
            <a:r>
              <a:rPr sz="3000" spc="-60" dirty="0">
                <a:latin typeface="Arial"/>
                <a:cs typeface="Arial"/>
              </a:rPr>
              <a:t>(longitud </a:t>
            </a:r>
            <a:r>
              <a:rPr sz="3000" spc="-150" dirty="0">
                <a:latin typeface="Arial"/>
                <a:cs typeface="Arial"/>
              </a:rPr>
              <a:t>para  </a:t>
            </a:r>
            <a:r>
              <a:rPr sz="3000" spc="-65" dirty="0">
                <a:latin typeface="Arial"/>
                <a:cs typeface="Arial"/>
              </a:rPr>
              <a:t>medir </a:t>
            </a:r>
            <a:r>
              <a:rPr sz="3000" spc="-60" dirty="0">
                <a:latin typeface="Arial"/>
                <a:cs typeface="Arial"/>
              </a:rPr>
              <a:t>longitud) </a:t>
            </a:r>
            <a:r>
              <a:rPr sz="3000" spc="-90" dirty="0">
                <a:latin typeface="Arial"/>
                <a:cs typeface="Arial"/>
              </a:rPr>
              <a:t>o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145" dirty="0">
                <a:latin typeface="Arial"/>
                <a:cs typeface="Arial"/>
              </a:rPr>
              <a:t>una </a:t>
            </a:r>
            <a:r>
              <a:rPr sz="3000" spc="-180" dirty="0">
                <a:latin typeface="Arial"/>
                <a:cs typeface="Arial"/>
              </a:rPr>
              <a:t>balanza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65" dirty="0">
                <a:latin typeface="Arial"/>
                <a:cs typeface="Arial"/>
              </a:rPr>
              <a:t>platillos, </a:t>
            </a:r>
            <a:r>
              <a:rPr sz="3000" spc="-260" dirty="0">
                <a:latin typeface="Arial"/>
                <a:cs typeface="Arial"/>
              </a:rPr>
              <a:t>se  </a:t>
            </a:r>
            <a:r>
              <a:rPr sz="3000" spc="-150" dirty="0">
                <a:latin typeface="Arial"/>
                <a:cs typeface="Arial"/>
              </a:rPr>
              <a:t>colocan </a:t>
            </a:r>
            <a:r>
              <a:rPr sz="3000" spc="-235" dirty="0">
                <a:latin typeface="Arial"/>
                <a:cs typeface="Arial"/>
              </a:rPr>
              <a:t>pesas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75" dirty="0">
                <a:latin typeface="Arial"/>
                <a:cs typeface="Arial"/>
              </a:rPr>
              <a:t>peso </a:t>
            </a:r>
            <a:r>
              <a:rPr sz="3000" spc="-120" dirty="0">
                <a:latin typeface="Arial"/>
                <a:cs typeface="Arial"/>
              </a:rPr>
              <a:t>conocido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95" dirty="0">
                <a:latin typeface="Arial"/>
                <a:cs typeface="Arial"/>
              </a:rPr>
              <a:t>un </a:t>
            </a:r>
            <a:r>
              <a:rPr sz="3000" spc="-30" dirty="0">
                <a:latin typeface="Arial"/>
                <a:cs typeface="Arial"/>
              </a:rPr>
              <a:t>platillo </a:t>
            </a:r>
            <a:r>
              <a:rPr sz="3000" spc="-145" dirty="0">
                <a:latin typeface="Arial"/>
                <a:cs typeface="Arial"/>
              </a:rPr>
              <a:t>y </a:t>
            </a:r>
            <a:r>
              <a:rPr sz="3000" spc="-175" dirty="0">
                <a:latin typeface="Arial"/>
                <a:cs typeface="Arial"/>
              </a:rPr>
              <a:t>–  </a:t>
            </a:r>
            <a:r>
              <a:rPr sz="3000" spc="-50" dirty="0">
                <a:latin typeface="Arial"/>
                <a:cs typeface="Arial"/>
              </a:rPr>
              <a:t>por </a:t>
            </a:r>
            <a:r>
              <a:rPr sz="3000" spc="-80" dirty="0">
                <a:latin typeface="Arial"/>
                <a:cs typeface="Arial"/>
              </a:rPr>
              <a:t>ejemplo </a:t>
            </a:r>
            <a:r>
              <a:rPr sz="3000" spc="-150" dirty="0">
                <a:latin typeface="Arial"/>
                <a:cs typeface="Arial"/>
              </a:rPr>
              <a:t>–una </a:t>
            </a:r>
            <a:r>
              <a:rPr sz="3000" spc="-105" dirty="0">
                <a:latin typeface="Arial"/>
                <a:cs typeface="Arial"/>
              </a:rPr>
              <a:t>cantidad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05" dirty="0">
                <a:latin typeface="Arial"/>
                <a:cs typeface="Arial"/>
              </a:rPr>
              <a:t>harina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14" dirty="0">
                <a:latin typeface="Arial"/>
                <a:cs typeface="Arial"/>
              </a:rPr>
              <a:t>la</a:t>
            </a:r>
            <a:r>
              <a:rPr sz="3000" spc="-62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cual </a:t>
            </a:r>
            <a:r>
              <a:rPr sz="3000" spc="-260" dirty="0">
                <a:latin typeface="Arial"/>
                <a:cs typeface="Arial"/>
              </a:rPr>
              <a:t>se  </a:t>
            </a:r>
            <a:r>
              <a:rPr sz="3000" spc="-204" dirty="0">
                <a:latin typeface="Arial"/>
                <a:cs typeface="Arial"/>
              </a:rPr>
              <a:t>desea </a:t>
            </a:r>
            <a:r>
              <a:rPr sz="3000" spc="-135" dirty="0">
                <a:latin typeface="Arial"/>
                <a:cs typeface="Arial"/>
              </a:rPr>
              <a:t>conocer </a:t>
            </a:r>
            <a:r>
              <a:rPr sz="3000" spc="-80" dirty="0">
                <a:latin typeface="Arial"/>
                <a:cs typeface="Arial"/>
              </a:rPr>
              <a:t>el </a:t>
            </a:r>
            <a:r>
              <a:rPr sz="3000" spc="-175" dirty="0">
                <a:latin typeface="Arial"/>
                <a:cs typeface="Arial"/>
              </a:rPr>
              <a:t>peso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80" dirty="0">
                <a:latin typeface="Arial"/>
                <a:cs typeface="Arial"/>
              </a:rPr>
              <a:t>el </a:t>
            </a:r>
            <a:r>
              <a:rPr sz="3000" spc="-5" dirty="0">
                <a:latin typeface="Arial"/>
                <a:cs typeface="Arial"/>
              </a:rPr>
              <a:t>otro </a:t>
            </a:r>
            <a:r>
              <a:rPr sz="3000" spc="-30" dirty="0">
                <a:latin typeface="Arial"/>
                <a:cs typeface="Arial"/>
              </a:rPr>
              <a:t>platillo; </a:t>
            </a:r>
            <a:r>
              <a:rPr sz="3000" spc="-160" dirty="0">
                <a:latin typeface="Arial"/>
                <a:cs typeface="Arial"/>
              </a:rPr>
              <a:t>hasta  </a:t>
            </a:r>
            <a:r>
              <a:rPr sz="3000" spc="-95" dirty="0">
                <a:latin typeface="Arial"/>
                <a:cs typeface="Arial"/>
              </a:rPr>
              <a:t>lograr </a:t>
            </a:r>
            <a:r>
              <a:rPr sz="3000" spc="-80" dirty="0">
                <a:latin typeface="Arial"/>
                <a:cs typeface="Arial"/>
              </a:rPr>
              <a:t>el </a:t>
            </a:r>
            <a:r>
              <a:rPr sz="3000" spc="-50" dirty="0">
                <a:latin typeface="Arial"/>
                <a:cs typeface="Arial"/>
              </a:rPr>
              <a:t>equilibrio </a:t>
            </a:r>
            <a:r>
              <a:rPr sz="3000" spc="-155" dirty="0">
                <a:latin typeface="Arial"/>
                <a:cs typeface="Arial"/>
              </a:rPr>
              <a:t>(peso </a:t>
            </a:r>
            <a:r>
              <a:rPr sz="3000" spc="-145" dirty="0">
                <a:latin typeface="Arial"/>
                <a:cs typeface="Arial"/>
              </a:rPr>
              <a:t>para </a:t>
            </a:r>
            <a:r>
              <a:rPr sz="3000" spc="-65" dirty="0">
                <a:latin typeface="Arial"/>
                <a:cs typeface="Arial"/>
              </a:rPr>
              <a:t>medir</a:t>
            </a:r>
            <a:r>
              <a:rPr sz="3000" spc="-45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peso).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marR="62103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235" dirty="0">
                <a:latin typeface="Arial"/>
                <a:cs typeface="Arial"/>
              </a:rPr>
              <a:t>Sin </a:t>
            </a:r>
            <a:r>
              <a:rPr sz="3000" spc="-140" dirty="0">
                <a:latin typeface="Arial"/>
                <a:cs typeface="Arial"/>
              </a:rPr>
              <a:t>embargo,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105" dirty="0">
                <a:latin typeface="Arial"/>
                <a:cs typeface="Arial"/>
              </a:rPr>
              <a:t>otras </a:t>
            </a:r>
            <a:r>
              <a:rPr sz="3000" spc="-175" dirty="0">
                <a:latin typeface="Arial"/>
                <a:cs typeface="Arial"/>
              </a:rPr>
              <a:t>ocasiones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75" dirty="0">
                <a:latin typeface="Arial"/>
                <a:cs typeface="Arial"/>
              </a:rPr>
              <a:t>utiliza </a:t>
            </a:r>
            <a:r>
              <a:rPr sz="3000" spc="-145" dirty="0">
                <a:latin typeface="Arial"/>
                <a:cs typeface="Arial"/>
              </a:rPr>
              <a:t>una  </a:t>
            </a:r>
            <a:r>
              <a:rPr sz="3000" spc="-90" dirty="0">
                <a:latin typeface="Arial"/>
                <a:cs typeface="Arial"/>
              </a:rPr>
              <a:t>magnitud </a:t>
            </a:r>
            <a:r>
              <a:rPr sz="3000" spc="-150" dirty="0">
                <a:latin typeface="Arial"/>
                <a:cs typeface="Arial"/>
              </a:rPr>
              <a:t>para </a:t>
            </a:r>
            <a:r>
              <a:rPr sz="3000" spc="-65" dirty="0">
                <a:latin typeface="Arial"/>
                <a:cs typeface="Arial"/>
              </a:rPr>
              <a:t>medir </a:t>
            </a:r>
            <a:r>
              <a:rPr sz="3000" spc="-50" dirty="0">
                <a:latin typeface="Arial"/>
                <a:cs typeface="Arial"/>
              </a:rPr>
              <a:t>otra </a:t>
            </a:r>
            <a:r>
              <a:rPr sz="3000" spc="-70" dirty="0">
                <a:latin typeface="Arial"/>
                <a:cs typeface="Arial"/>
              </a:rPr>
              <a:t>diferente.</a:t>
            </a:r>
            <a:r>
              <a:rPr sz="3000" spc="-445" dirty="0">
                <a:latin typeface="Arial"/>
                <a:cs typeface="Arial"/>
              </a:rPr>
              <a:t> </a:t>
            </a:r>
            <a:r>
              <a:rPr sz="3000" u="heavy" spc="-2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Ambas</a:t>
            </a:r>
            <a:endParaRPr sz="3000">
              <a:latin typeface="Arial"/>
              <a:cs typeface="Arial"/>
            </a:endParaRPr>
          </a:p>
          <a:p>
            <a:pPr marL="354965">
              <a:lnSpc>
                <a:spcPts val="2520"/>
              </a:lnSpc>
            </a:pPr>
            <a:r>
              <a:rPr sz="3000" u="heavy" spc="-7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magnitudes </a:t>
            </a:r>
            <a:r>
              <a:rPr sz="3000" u="heavy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son </a:t>
            </a:r>
            <a:r>
              <a:rPr sz="3000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“análogas”,</a:t>
            </a:r>
            <a:r>
              <a:rPr sz="3000" u="heavy" spc="-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tienen</a:t>
            </a:r>
            <a:endParaRPr sz="3000">
              <a:latin typeface="Arial"/>
              <a:cs typeface="Arial"/>
            </a:endParaRPr>
          </a:p>
          <a:p>
            <a:pPr marL="354965">
              <a:lnSpc>
                <a:spcPts val="3240"/>
              </a:lnSpc>
            </a:pPr>
            <a:r>
              <a:rPr sz="3000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comportamientos</a:t>
            </a:r>
            <a:r>
              <a:rPr sz="3000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semejantes.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5004" y="592137"/>
            <a:ext cx="15462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10" dirty="0"/>
              <a:t>TICs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480059" y="2036762"/>
            <a:ext cx="6075680" cy="397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104775" indent="1270" algn="ctr">
              <a:lnSpc>
                <a:spcPct val="100000"/>
              </a:lnSpc>
              <a:spcBef>
                <a:spcPts val="100"/>
              </a:spcBef>
            </a:pPr>
            <a:r>
              <a:rPr sz="3600" spc="-390" dirty="0">
                <a:latin typeface="Arial"/>
                <a:cs typeface="Arial"/>
              </a:rPr>
              <a:t>Las </a:t>
            </a:r>
            <a:r>
              <a:rPr sz="3600" spc="-409" dirty="0">
                <a:latin typeface="Arial"/>
                <a:cs typeface="Arial"/>
              </a:rPr>
              <a:t>TICs </a:t>
            </a:r>
            <a:r>
              <a:rPr sz="3600" spc="-235" dirty="0">
                <a:latin typeface="Arial"/>
                <a:cs typeface="Arial"/>
              </a:rPr>
              <a:t>(Tecnologías </a:t>
            </a:r>
            <a:r>
              <a:rPr sz="3600" spc="-165" dirty="0">
                <a:latin typeface="Arial"/>
                <a:cs typeface="Arial"/>
              </a:rPr>
              <a:t>de </a:t>
            </a:r>
            <a:r>
              <a:rPr sz="3600" spc="-125" dirty="0">
                <a:latin typeface="Arial"/>
                <a:cs typeface="Arial"/>
              </a:rPr>
              <a:t>la  </a:t>
            </a:r>
            <a:r>
              <a:rPr sz="3600" spc="-105" dirty="0">
                <a:latin typeface="Arial"/>
                <a:cs typeface="Arial"/>
              </a:rPr>
              <a:t>Información </a:t>
            </a:r>
            <a:r>
              <a:rPr sz="3600" spc="-175" dirty="0">
                <a:latin typeface="Arial"/>
                <a:cs typeface="Arial"/>
              </a:rPr>
              <a:t>y </a:t>
            </a:r>
            <a:r>
              <a:rPr sz="3600" spc="-135" dirty="0">
                <a:latin typeface="Arial"/>
                <a:cs typeface="Arial"/>
              </a:rPr>
              <a:t>la</a:t>
            </a:r>
            <a:r>
              <a:rPr sz="3600" spc="-335" dirty="0">
                <a:latin typeface="Arial"/>
                <a:cs typeface="Arial"/>
              </a:rPr>
              <a:t> </a:t>
            </a:r>
            <a:r>
              <a:rPr sz="3600" spc="-180" dirty="0">
                <a:latin typeface="Arial"/>
                <a:cs typeface="Arial"/>
              </a:rPr>
              <a:t>Comunicación)</a:t>
            </a:r>
            <a:endParaRPr sz="3600">
              <a:latin typeface="Arial"/>
              <a:cs typeface="Arial"/>
            </a:endParaRPr>
          </a:p>
          <a:p>
            <a:pPr marL="12065" marR="5080" indent="106045" algn="ctr">
              <a:lnSpc>
                <a:spcPct val="100000"/>
              </a:lnSpc>
              <a:spcBef>
                <a:spcPts val="885"/>
              </a:spcBef>
            </a:pPr>
            <a:r>
              <a:rPr sz="3600" spc="-135" dirty="0">
                <a:latin typeface="Arial"/>
                <a:cs typeface="Arial"/>
              </a:rPr>
              <a:t>representan </a:t>
            </a:r>
            <a:r>
              <a:rPr sz="3600" spc="-114" dirty="0">
                <a:latin typeface="Arial"/>
                <a:cs typeface="Arial"/>
              </a:rPr>
              <a:t>un </a:t>
            </a:r>
            <a:r>
              <a:rPr sz="3600" spc="-155" dirty="0">
                <a:latin typeface="Arial"/>
                <a:cs typeface="Arial"/>
              </a:rPr>
              <a:t>cambio </a:t>
            </a:r>
            <a:r>
              <a:rPr sz="3600" spc="-90" dirty="0">
                <a:latin typeface="Arial"/>
                <a:cs typeface="Arial"/>
              </a:rPr>
              <a:t>notable  </a:t>
            </a:r>
            <a:r>
              <a:rPr sz="3600" spc="-160" dirty="0">
                <a:latin typeface="Arial"/>
                <a:cs typeface="Arial"/>
              </a:rPr>
              <a:t>en </a:t>
            </a:r>
            <a:r>
              <a:rPr sz="3600" spc="-125" dirty="0">
                <a:latin typeface="Arial"/>
                <a:cs typeface="Arial"/>
              </a:rPr>
              <a:t>la </a:t>
            </a:r>
            <a:r>
              <a:rPr sz="3600" spc="-185" dirty="0">
                <a:latin typeface="Arial"/>
                <a:cs typeface="Arial"/>
              </a:rPr>
              <a:t>sociedad </a:t>
            </a:r>
            <a:r>
              <a:rPr sz="3600" spc="-170" dirty="0">
                <a:latin typeface="Arial"/>
                <a:cs typeface="Arial"/>
              </a:rPr>
              <a:t>y </a:t>
            </a:r>
            <a:r>
              <a:rPr sz="3600" spc="-185" dirty="0">
                <a:latin typeface="Arial"/>
                <a:cs typeface="Arial"/>
              </a:rPr>
              <a:t>desempeñan  </a:t>
            </a:r>
            <a:r>
              <a:rPr sz="3600" spc="-165" dirty="0">
                <a:latin typeface="Arial"/>
                <a:cs typeface="Arial"/>
              </a:rPr>
              <a:t>una </a:t>
            </a:r>
            <a:r>
              <a:rPr sz="3600" spc="-90" dirty="0">
                <a:latin typeface="Arial"/>
                <a:cs typeface="Arial"/>
              </a:rPr>
              <a:t>función </a:t>
            </a:r>
            <a:r>
              <a:rPr sz="3600" spc="-55" dirty="0">
                <a:latin typeface="Arial"/>
                <a:cs typeface="Arial"/>
              </a:rPr>
              <a:t>vital </a:t>
            </a:r>
            <a:r>
              <a:rPr sz="3600" spc="-160" dirty="0">
                <a:latin typeface="Arial"/>
                <a:cs typeface="Arial"/>
              </a:rPr>
              <a:t>en </a:t>
            </a:r>
            <a:r>
              <a:rPr sz="3600" spc="-95" dirty="0">
                <a:latin typeface="Arial"/>
                <a:cs typeface="Arial"/>
              </a:rPr>
              <a:t>el </a:t>
            </a:r>
            <a:r>
              <a:rPr sz="3600" spc="-245" dirty="0">
                <a:latin typeface="Arial"/>
                <a:cs typeface="Arial"/>
              </a:rPr>
              <a:t>avance</a:t>
            </a:r>
            <a:r>
              <a:rPr sz="3600" spc="-680" dirty="0">
                <a:latin typeface="Arial"/>
                <a:cs typeface="Arial"/>
              </a:rPr>
              <a:t> </a:t>
            </a:r>
            <a:r>
              <a:rPr sz="3600" spc="-170" dirty="0">
                <a:latin typeface="Arial"/>
                <a:cs typeface="Arial"/>
              </a:rPr>
              <a:t>de  </a:t>
            </a:r>
            <a:r>
              <a:rPr sz="3600" spc="-130" dirty="0">
                <a:latin typeface="Arial"/>
                <a:cs typeface="Arial"/>
              </a:rPr>
              <a:t>la ingeniería, </a:t>
            </a:r>
            <a:r>
              <a:rPr sz="3600" spc="-165" dirty="0">
                <a:latin typeface="Arial"/>
                <a:cs typeface="Arial"/>
              </a:rPr>
              <a:t>de </a:t>
            </a:r>
            <a:r>
              <a:rPr sz="3600" spc="-220" dirty="0">
                <a:latin typeface="Arial"/>
                <a:cs typeface="Arial"/>
              </a:rPr>
              <a:t>las </a:t>
            </a:r>
            <a:r>
              <a:rPr sz="3600" spc="-190" dirty="0">
                <a:latin typeface="Arial"/>
                <a:cs typeface="Arial"/>
              </a:rPr>
              <a:t>ciencias </a:t>
            </a:r>
            <a:r>
              <a:rPr sz="3600" spc="-175" dirty="0">
                <a:latin typeface="Arial"/>
                <a:cs typeface="Arial"/>
              </a:rPr>
              <a:t>y </a:t>
            </a:r>
            <a:r>
              <a:rPr sz="3600" spc="-170" dirty="0">
                <a:latin typeface="Arial"/>
                <a:cs typeface="Arial"/>
              </a:rPr>
              <a:t>de  </a:t>
            </a:r>
            <a:r>
              <a:rPr sz="3600" spc="-160" dirty="0">
                <a:latin typeface="Arial"/>
                <a:cs typeface="Arial"/>
              </a:rPr>
              <a:t>los </a:t>
            </a:r>
            <a:r>
              <a:rPr sz="3600" spc="-204" dirty="0">
                <a:latin typeface="Arial"/>
                <a:cs typeface="Arial"/>
              </a:rPr>
              <a:t>procesos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-110" dirty="0">
                <a:latin typeface="Arial"/>
                <a:cs typeface="Arial"/>
              </a:rPr>
              <a:t>industriales.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60260" y="3933025"/>
            <a:ext cx="2483739" cy="194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541" y="332613"/>
            <a:ext cx="2857499" cy="160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889" y="188023"/>
            <a:ext cx="53359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75" dirty="0">
                <a:latin typeface="Arial"/>
                <a:cs typeface="Arial"/>
              </a:rPr>
              <a:t>Magnitudes</a:t>
            </a:r>
            <a:r>
              <a:rPr b="1" spc="-295" dirty="0">
                <a:latin typeface="Arial"/>
                <a:cs typeface="Arial"/>
              </a:rPr>
              <a:t> </a:t>
            </a:r>
            <a:r>
              <a:rPr b="1" spc="-370" dirty="0">
                <a:latin typeface="Arial"/>
                <a:cs typeface="Arial"/>
              </a:rPr>
              <a:t>analógicas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78522"/>
            <a:ext cx="7880350" cy="4225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70" dirty="0">
                <a:latin typeface="Arial"/>
                <a:cs typeface="Arial"/>
              </a:rPr>
              <a:t>Por </a:t>
            </a:r>
            <a:r>
              <a:rPr sz="2700" spc="-80" dirty="0">
                <a:latin typeface="Arial"/>
                <a:cs typeface="Arial"/>
              </a:rPr>
              <a:t>ejemplo, </a:t>
            </a:r>
            <a:r>
              <a:rPr sz="2700" spc="-85" dirty="0">
                <a:latin typeface="Arial"/>
                <a:cs typeface="Arial"/>
              </a:rPr>
              <a:t>un </a:t>
            </a:r>
            <a:r>
              <a:rPr sz="2700" spc="-40" dirty="0">
                <a:latin typeface="Arial"/>
                <a:cs typeface="Arial"/>
              </a:rPr>
              <a:t>reloj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20" dirty="0">
                <a:latin typeface="Arial"/>
                <a:cs typeface="Arial"/>
              </a:rPr>
              <a:t>arena. </a:t>
            </a:r>
            <a:r>
              <a:rPr sz="2700" spc="-365" dirty="0">
                <a:latin typeface="Arial"/>
                <a:cs typeface="Arial"/>
              </a:rPr>
              <a:t>Se </a:t>
            </a:r>
            <a:r>
              <a:rPr sz="2700" spc="-65" dirty="0">
                <a:latin typeface="Arial"/>
                <a:cs typeface="Arial"/>
              </a:rPr>
              <a:t>utiliza </a:t>
            </a:r>
            <a:r>
              <a:rPr sz="2700" spc="-135" dirty="0">
                <a:latin typeface="Arial"/>
                <a:cs typeface="Arial"/>
              </a:rPr>
              <a:t>para </a:t>
            </a:r>
            <a:r>
              <a:rPr sz="2700" spc="-55" dirty="0">
                <a:latin typeface="Arial"/>
                <a:cs typeface="Arial"/>
              </a:rPr>
              <a:t>medir</a:t>
            </a:r>
            <a:r>
              <a:rPr sz="2700" spc="-325" dirty="0">
                <a:latin typeface="Arial"/>
                <a:cs typeface="Arial"/>
              </a:rPr>
              <a:t> </a:t>
            </a:r>
            <a:r>
              <a:rPr sz="2700" spc="-95" dirty="0">
                <a:latin typeface="Arial"/>
                <a:cs typeface="Arial"/>
              </a:rPr>
              <a:t>la  </a:t>
            </a:r>
            <a:r>
              <a:rPr sz="2700" spc="-80" dirty="0">
                <a:latin typeface="Arial"/>
                <a:cs typeface="Arial"/>
              </a:rPr>
              <a:t>magnitud </a:t>
            </a:r>
            <a:r>
              <a:rPr sz="2700" i="1" spc="-70" dirty="0">
                <a:latin typeface="Arial"/>
                <a:cs typeface="Arial"/>
              </a:rPr>
              <a:t>tiempo</a:t>
            </a:r>
            <a:r>
              <a:rPr sz="2700" spc="-70" dirty="0">
                <a:latin typeface="Arial"/>
                <a:cs typeface="Arial"/>
              </a:rPr>
              <a:t>,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125" dirty="0">
                <a:latin typeface="Arial"/>
                <a:cs typeface="Arial"/>
              </a:rPr>
              <a:t>través de </a:t>
            </a:r>
            <a:r>
              <a:rPr sz="2700" spc="-95" dirty="0">
                <a:latin typeface="Arial"/>
                <a:cs typeface="Arial"/>
              </a:rPr>
              <a:t>la </a:t>
            </a:r>
            <a:r>
              <a:rPr sz="2700" spc="-100" dirty="0">
                <a:latin typeface="Arial"/>
                <a:cs typeface="Arial"/>
              </a:rPr>
              <a:t>variación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95" dirty="0">
                <a:latin typeface="Arial"/>
                <a:cs typeface="Arial"/>
              </a:rPr>
              <a:t>la  </a:t>
            </a:r>
            <a:r>
              <a:rPr sz="2700" spc="-80" dirty="0">
                <a:latin typeface="Arial"/>
                <a:cs typeface="Arial"/>
              </a:rPr>
              <a:t>magnitud </a:t>
            </a:r>
            <a:r>
              <a:rPr sz="2700" i="1" spc="-125" dirty="0">
                <a:latin typeface="Arial"/>
                <a:cs typeface="Arial"/>
              </a:rPr>
              <a:t>volumen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95" dirty="0">
                <a:latin typeface="Arial"/>
                <a:cs typeface="Arial"/>
              </a:rPr>
              <a:t>la </a:t>
            </a:r>
            <a:r>
              <a:rPr sz="2700" spc="-125" dirty="0">
                <a:latin typeface="Arial"/>
                <a:cs typeface="Arial"/>
              </a:rPr>
              <a:t>arena. </a:t>
            </a:r>
            <a:r>
              <a:rPr sz="2700" spc="-225" dirty="0">
                <a:latin typeface="Arial"/>
                <a:cs typeface="Arial"/>
              </a:rPr>
              <a:t>Lo </a:t>
            </a:r>
            <a:r>
              <a:rPr sz="2700" spc="-110" dirty="0">
                <a:latin typeface="Arial"/>
                <a:cs typeface="Arial"/>
              </a:rPr>
              <a:t>mismo </a:t>
            </a:r>
            <a:r>
              <a:rPr sz="2700" spc="-85" dirty="0">
                <a:latin typeface="Arial"/>
                <a:cs typeface="Arial"/>
              </a:rPr>
              <a:t>ocurre </a:t>
            </a:r>
            <a:r>
              <a:rPr sz="2700" spc="-135" dirty="0">
                <a:latin typeface="Arial"/>
                <a:cs typeface="Arial"/>
              </a:rPr>
              <a:t>con  </a:t>
            </a:r>
            <a:r>
              <a:rPr sz="2700" spc="-90" dirty="0">
                <a:latin typeface="Arial"/>
                <a:cs typeface="Arial"/>
              </a:rPr>
              <a:t>un </a:t>
            </a:r>
            <a:r>
              <a:rPr sz="2700" spc="-40" dirty="0">
                <a:latin typeface="Arial"/>
                <a:cs typeface="Arial"/>
              </a:rPr>
              <a:t>termómetro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65" dirty="0">
                <a:latin typeface="Arial"/>
                <a:cs typeface="Arial"/>
              </a:rPr>
              <a:t>mercurio: </a:t>
            </a:r>
            <a:r>
              <a:rPr sz="2700" spc="-125" dirty="0">
                <a:latin typeface="Arial"/>
                <a:cs typeface="Arial"/>
              </a:rPr>
              <a:t>en </a:t>
            </a:r>
            <a:r>
              <a:rPr sz="2700" spc="-135" dirty="0">
                <a:latin typeface="Arial"/>
                <a:cs typeface="Arial"/>
              </a:rPr>
              <a:t>este </a:t>
            </a:r>
            <a:r>
              <a:rPr sz="2700" spc="-204" dirty="0">
                <a:latin typeface="Arial"/>
                <a:cs typeface="Arial"/>
              </a:rPr>
              <a:t>caso </a:t>
            </a:r>
            <a:r>
              <a:rPr sz="2700" spc="-229" dirty="0">
                <a:latin typeface="Arial"/>
                <a:cs typeface="Arial"/>
              </a:rPr>
              <a:t>se </a:t>
            </a:r>
            <a:r>
              <a:rPr sz="2700" spc="-80" dirty="0">
                <a:latin typeface="Arial"/>
                <a:cs typeface="Arial"/>
              </a:rPr>
              <a:t>mide </a:t>
            </a:r>
            <a:r>
              <a:rPr sz="2700" spc="-95" dirty="0">
                <a:latin typeface="Arial"/>
                <a:cs typeface="Arial"/>
              </a:rPr>
              <a:t>la  </a:t>
            </a:r>
            <a:r>
              <a:rPr sz="2700" spc="-80" dirty="0">
                <a:latin typeface="Arial"/>
                <a:cs typeface="Arial"/>
              </a:rPr>
              <a:t>magnitud </a:t>
            </a:r>
            <a:r>
              <a:rPr sz="2700" i="1" spc="-65" dirty="0">
                <a:latin typeface="Arial"/>
                <a:cs typeface="Arial"/>
              </a:rPr>
              <a:t>temperatura </a:t>
            </a:r>
            <a:r>
              <a:rPr sz="2700" spc="-45" dirty="0">
                <a:latin typeface="Arial"/>
                <a:cs typeface="Arial"/>
              </a:rPr>
              <a:t>por </a:t>
            </a:r>
            <a:r>
              <a:rPr sz="2700" spc="-80" dirty="0">
                <a:latin typeface="Arial"/>
                <a:cs typeface="Arial"/>
              </a:rPr>
              <a:t>medio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95" dirty="0">
                <a:latin typeface="Arial"/>
                <a:cs typeface="Arial"/>
              </a:rPr>
              <a:t>la </a:t>
            </a:r>
            <a:r>
              <a:rPr sz="2700" spc="-80" dirty="0">
                <a:latin typeface="Arial"/>
                <a:cs typeface="Arial"/>
              </a:rPr>
              <a:t>magnitud  </a:t>
            </a:r>
            <a:r>
              <a:rPr sz="2700" i="1" spc="-55" dirty="0">
                <a:latin typeface="Arial"/>
                <a:cs typeface="Arial"/>
              </a:rPr>
              <a:t>longitud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95" dirty="0">
                <a:latin typeface="Arial"/>
                <a:cs typeface="Arial"/>
              </a:rPr>
              <a:t>la </a:t>
            </a:r>
            <a:r>
              <a:rPr sz="2700" spc="-114" dirty="0">
                <a:latin typeface="Arial"/>
                <a:cs typeface="Arial"/>
              </a:rPr>
              <a:t>columna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80" dirty="0">
                <a:latin typeface="Arial"/>
                <a:cs typeface="Arial"/>
              </a:rPr>
              <a:t>mercurio, </a:t>
            </a:r>
            <a:r>
              <a:rPr sz="2700" spc="-170" dirty="0">
                <a:latin typeface="Arial"/>
                <a:cs typeface="Arial"/>
              </a:rPr>
              <a:t>cuya </a:t>
            </a:r>
            <a:r>
              <a:rPr sz="2700" spc="-75" dirty="0">
                <a:latin typeface="Arial"/>
                <a:cs typeface="Arial"/>
              </a:rPr>
              <a:t>dilatación  </a:t>
            </a:r>
            <a:r>
              <a:rPr sz="2700" spc="-65" dirty="0">
                <a:latin typeface="Arial"/>
                <a:cs typeface="Arial"/>
              </a:rPr>
              <a:t>lineal </a:t>
            </a:r>
            <a:r>
              <a:rPr sz="2700" spc="-229" dirty="0">
                <a:latin typeface="Arial"/>
                <a:cs typeface="Arial"/>
              </a:rPr>
              <a:t>es </a:t>
            </a:r>
            <a:r>
              <a:rPr sz="2700" spc="-80" dirty="0">
                <a:latin typeface="Arial"/>
                <a:cs typeface="Arial"/>
              </a:rPr>
              <a:t>directamente </a:t>
            </a:r>
            <a:r>
              <a:rPr sz="2700" spc="-75" dirty="0">
                <a:latin typeface="Arial"/>
                <a:cs typeface="Arial"/>
              </a:rPr>
              <a:t>proporcional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95" dirty="0">
                <a:latin typeface="Arial"/>
                <a:cs typeface="Arial"/>
              </a:rPr>
              <a:t>la</a:t>
            </a:r>
            <a:r>
              <a:rPr sz="2700" spc="-275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temperatura.</a:t>
            </a:r>
            <a:endParaRPr sz="2700">
              <a:latin typeface="Arial"/>
              <a:cs typeface="Arial"/>
            </a:endParaRPr>
          </a:p>
          <a:p>
            <a:pPr marL="355600" marR="45720" indent="-342900">
              <a:lnSpc>
                <a:spcPct val="902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285" dirty="0">
                <a:latin typeface="Arial"/>
                <a:cs typeface="Arial"/>
              </a:rPr>
              <a:t>En </a:t>
            </a:r>
            <a:r>
              <a:rPr sz="2700" spc="-150" dirty="0">
                <a:latin typeface="Arial"/>
                <a:cs typeface="Arial"/>
              </a:rPr>
              <a:t>ambos </a:t>
            </a:r>
            <a:r>
              <a:rPr sz="2700" spc="-105" dirty="0">
                <a:latin typeface="Arial"/>
                <a:cs typeface="Arial"/>
              </a:rPr>
              <a:t>ejemplos </a:t>
            </a:r>
            <a:r>
              <a:rPr sz="2700" spc="-229" dirty="0">
                <a:latin typeface="Arial"/>
                <a:cs typeface="Arial"/>
              </a:rPr>
              <a:t>se </a:t>
            </a:r>
            <a:r>
              <a:rPr sz="2700" spc="-114" dirty="0">
                <a:latin typeface="Arial"/>
                <a:cs typeface="Arial"/>
              </a:rPr>
              <a:t>presentan </a:t>
            </a:r>
            <a:r>
              <a:rPr sz="2700" spc="-120" dirty="0">
                <a:latin typeface="Arial"/>
                <a:cs typeface="Arial"/>
              </a:rPr>
              <a:t>variaciones  </a:t>
            </a:r>
            <a:r>
              <a:rPr sz="2700" spc="-135" dirty="0">
                <a:latin typeface="Arial"/>
                <a:cs typeface="Arial"/>
              </a:rPr>
              <a:t>semejantes </a:t>
            </a:r>
            <a:r>
              <a:rPr sz="2700" spc="-60" dirty="0">
                <a:latin typeface="Arial"/>
                <a:cs typeface="Arial"/>
              </a:rPr>
              <a:t>entre </a:t>
            </a:r>
            <a:r>
              <a:rPr sz="2700" spc="-185" dirty="0">
                <a:latin typeface="Arial"/>
                <a:cs typeface="Arial"/>
              </a:rPr>
              <a:t>cada </a:t>
            </a:r>
            <a:r>
              <a:rPr sz="2700" spc="-85" dirty="0">
                <a:latin typeface="Arial"/>
                <a:cs typeface="Arial"/>
              </a:rPr>
              <a:t>par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10" dirty="0">
                <a:latin typeface="Arial"/>
                <a:cs typeface="Arial"/>
              </a:rPr>
              <a:t>magnitudes, </a:t>
            </a:r>
            <a:r>
              <a:rPr sz="2700" spc="-125" dirty="0">
                <a:latin typeface="Arial"/>
                <a:cs typeface="Arial"/>
              </a:rPr>
              <a:t>en </a:t>
            </a:r>
            <a:r>
              <a:rPr sz="2700" spc="-75" dirty="0">
                <a:latin typeface="Arial"/>
                <a:cs typeface="Arial"/>
              </a:rPr>
              <a:t>forma  </a:t>
            </a:r>
            <a:r>
              <a:rPr sz="2700" spc="-114" dirty="0">
                <a:latin typeface="Arial"/>
                <a:cs typeface="Arial"/>
              </a:rPr>
              <a:t>biunívoca, </a:t>
            </a:r>
            <a:r>
              <a:rPr sz="2700" spc="-85" dirty="0">
                <a:latin typeface="Arial"/>
                <a:cs typeface="Arial"/>
              </a:rPr>
              <a:t>constituyendo </a:t>
            </a:r>
            <a:r>
              <a:rPr sz="2700" spc="-120" dirty="0">
                <a:latin typeface="Arial"/>
                <a:cs typeface="Arial"/>
              </a:rPr>
              <a:t>representaciones</a:t>
            </a:r>
            <a:r>
              <a:rPr sz="2700" spc="-335" dirty="0">
                <a:latin typeface="Arial"/>
                <a:cs typeface="Arial"/>
              </a:rPr>
              <a:t> </a:t>
            </a:r>
            <a:r>
              <a:rPr sz="2700" spc="-150" dirty="0">
                <a:latin typeface="Arial"/>
                <a:cs typeface="Arial"/>
              </a:rPr>
              <a:t>analógicas 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65" dirty="0">
                <a:latin typeface="Arial"/>
                <a:cs typeface="Arial"/>
              </a:rPr>
              <a:t>las </a:t>
            </a:r>
            <a:r>
              <a:rPr sz="2700" spc="-110" dirty="0">
                <a:latin typeface="Arial"/>
                <a:cs typeface="Arial"/>
              </a:rPr>
              <a:t>magnitudes </a:t>
            </a:r>
            <a:r>
              <a:rPr sz="2700" spc="-114" dirty="0">
                <a:latin typeface="Arial"/>
                <a:cs typeface="Arial"/>
              </a:rPr>
              <a:t>que </a:t>
            </a:r>
            <a:r>
              <a:rPr sz="2700" spc="-229" dirty="0">
                <a:latin typeface="Arial"/>
                <a:cs typeface="Arial"/>
              </a:rPr>
              <a:t>se </a:t>
            </a:r>
            <a:r>
              <a:rPr sz="2700" spc="-170" dirty="0">
                <a:latin typeface="Arial"/>
                <a:cs typeface="Arial"/>
              </a:rPr>
              <a:t>desean</a:t>
            </a:r>
            <a:r>
              <a:rPr sz="2700" spc="-260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medir.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1237" y="5301614"/>
            <a:ext cx="3975233" cy="142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5379" y="5222874"/>
            <a:ext cx="4333240" cy="1635125"/>
          </a:xfrm>
          <a:custGeom>
            <a:avLst/>
            <a:gdLst/>
            <a:ahLst/>
            <a:cxnLst/>
            <a:rect l="l" t="t" r="r" b="b"/>
            <a:pathLst>
              <a:path w="4333240" h="1635125">
                <a:moveTo>
                  <a:pt x="4333240" y="1635124"/>
                </a:moveTo>
                <a:lnTo>
                  <a:pt x="4333240" y="0"/>
                </a:lnTo>
                <a:lnTo>
                  <a:pt x="0" y="0"/>
                </a:lnTo>
                <a:lnTo>
                  <a:pt x="0" y="16351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570" y="188023"/>
            <a:ext cx="5123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Magnitudes</a:t>
            </a:r>
            <a:r>
              <a:rPr spc="-275" dirty="0"/>
              <a:t> </a:t>
            </a:r>
            <a:r>
              <a:rPr spc="-220" dirty="0"/>
              <a:t>Continuas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45502"/>
            <a:ext cx="8561705" cy="3319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marR="193675" indent="-342900">
              <a:lnSpc>
                <a:spcPts val="26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250" dirty="0">
                <a:latin typeface="Arial"/>
                <a:cs typeface="Arial"/>
              </a:rPr>
              <a:t>Los </a:t>
            </a:r>
            <a:r>
              <a:rPr sz="2700" spc="-114" dirty="0">
                <a:latin typeface="Arial"/>
                <a:cs typeface="Arial"/>
              </a:rPr>
              <a:t>fenómenos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95" dirty="0">
                <a:latin typeface="Arial"/>
                <a:cs typeface="Arial"/>
              </a:rPr>
              <a:t>la </a:t>
            </a:r>
            <a:r>
              <a:rPr sz="2700" spc="-105" dirty="0">
                <a:latin typeface="Arial"/>
                <a:cs typeface="Arial"/>
              </a:rPr>
              <a:t>vida </a:t>
            </a:r>
            <a:r>
              <a:rPr sz="2700" spc="-90" dirty="0">
                <a:latin typeface="Arial"/>
                <a:cs typeface="Arial"/>
              </a:rPr>
              <a:t>real </a:t>
            </a:r>
            <a:r>
              <a:rPr sz="2700" spc="-110" dirty="0">
                <a:latin typeface="Arial"/>
                <a:cs typeface="Arial"/>
              </a:rPr>
              <a:t>que </a:t>
            </a:r>
            <a:r>
              <a:rPr sz="2700" spc="-229" dirty="0">
                <a:latin typeface="Arial"/>
                <a:cs typeface="Arial"/>
              </a:rPr>
              <a:t>se </a:t>
            </a:r>
            <a:r>
              <a:rPr sz="2700" spc="-80" dirty="0">
                <a:latin typeface="Arial"/>
                <a:cs typeface="Arial"/>
              </a:rPr>
              <a:t>miden </a:t>
            </a:r>
            <a:r>
              <a:rPr sz="2700" spc="-45" dirty="0">
                <a:latin typeface="Arial"/>
                <a:cs typeface="Arial"/>
              </a:rPr>
              <a:t>por </a:t>
            </a:r>
            <a:r>
              <a:rPr sz="2700" spc="-80" dirty="0">
                <a:latin typeface="Arial"/>
                <a:cs typeface="Arial"/>
              </a:rPr>
              <a:t>medio</a:t>
            </a:r>
            <a:r>
              <a:rPr sz="2700" spc="-44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de  </a:t>
            </a:r>
            <a:r>
              <a:rPr sz="2700" spc="-110" dirty="0">
                <a:latin typeface="Arial"/>
                <a:cs typeface="Arial"/>
              </a:rPr>
              <a:t>magnitudes </a:t>
            </a:r>
            <a:r>
              <a:rPr sz="2700" spc="-160" dirty="0">
                <a:latin typeface="Arial"/>
                <a:cs typeface="Arial"/>
              </a:rPr>
              <a:t>físicas </a:t>
            </a:r>
            <a:r>
              <a:rPr sz="2150" b="1" u="heavy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 </a:t>
            </a:r>
            <a:r>
              <a:rPr sz="2700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son</a:t>
            </a:r>
            <a:r>
              <a:rPr sz="2700" u="heavy" spc="-4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u="heavy" spc="-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exactos.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801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275" dirty="0">
                <a:latin typeface="Arial"/>
                <a:cs typeface="Arial"/>
              </a:rPr>
              <a:t>Si </a:t>
            </a:r>
            <a:r>
              <a:rPr sz="2700" spc="-229" dirty="0">
                <a:latin typeface="Arial"/>
                <a:cs typeface="Arial"/>
              </a:rPr>
              <a:t>se </a:t>
            </a:r>
            <a:r>
              <a:rPr sz="2700" spc="-114" dirty="0">
                <a:latin typeface="Arial"/>
                <a:cs typeface="Arial"/>
              </a:rPr>
              <a:t>grafican </a:t>
            </a:r>
            <a:r>
              <a:rPr sz="2700" spc="-125" dirty="0">
                <a:latin typeface="Arial"/>
                <a:cs typeface="Arial"/>
              </a:rPr>
              <a:t>en </a:t>
            </a:r>
            <a:r>
              <a:rPr sz="2700" spc="-90" dirty="0">
                <a:latin typeface="Arial"/>
                <a:cs typeface="Arial"/>
              </a:rPr>
              <a:t>un par </a:t>
            </a:r>
            <a:r>
              <a:rPr sz="2700" spc="-125" dirty="0">
                <a:latin typeface="Arial"/>
                <a:cs typeface="Arial"/>
              </a:rPr>
              <a:t>de </a:t>
            </a:r>
            <a:r>
              <a:rPr sz="2700" spc="-145" dirty="0">
                <a:latin typeface="Arial"/>
                <a:cs typeface="Arial"/>
              </a:rPr>
              <a:t>ejes </a:t>
            </a:r>
            <a:r>
              <a:rPr sz="2700" spc="-120" dirty="0">
                <a:latin typeface="Arial"/>
                <a:cs typeface="Arial"/>
              </a:rPr>
              <a:t>cartesianos, describen </a:t>
            </a:r>
            <a:r>
              <a:rPr sz="2700" spc="-130" dirty="0">
                <a:latin typeface="Arial"/>
                <a:cs typeface="Arial"/>
              </a:rPr>
              <a:t>una  </a:t>
            </a:r>
            <a:r>
              <a:rPr sz="2700" spc="-125" dirty="0">
                <a:latin typeface="Arial"/>
                <a:cs typeface="Arial"/>
              </a:rPr>
              <a:t>curva </a:t>
            </a:r>
            <a:r>
              <a:rPr sz="2700" spc="-114" dirty="0">
                <a:latin typeface="Arial"/>
                <a:cs typeface="Arial"/>
              </a:rPr>
              <a:t>que </a:t>
            </a:r>
            <a:r>
              <a:rPr sz="2150" b="1" spc="-175" dirty="0">
                <a:latin typeface="Arial"/>
                <a:cs typeface="Arial"/>
              </a:rPr>
              <a:t>NO </a:t>
            </a:r>
            <a:r>
              <a:rPr sz="2150" b="1" spc="-235" dirty="0">
                <a:latin typeface="Arial"/>
                <a:cs typeface="Arial"/>
              </a:rPr>
              <a:t>TIENE </a:t>
            </a:r>
            <a:r>
              <a:rPr sz="2150" b="1" spc="-370" dirty="0">
                <a:latin typeface="Arial"/>
                <a:cs typeface="Arial"/>
              </a:rPr>
              <a:t>SALTOS </a:t>
            </a:r>
            <a:r>
              <a:rPr sz="2700" spc="-140" dirty="0">
                <a:latin typeface="Arial"/>
                <a:cs typeface="Arial"/>
              </a:rPr>
              <a:t>(espacio, </a:t>
            </a:r>
            <a:r>
              <a:rPr sz="2700" spc="-55" dirty="0">
                <a:latin typeface="Arial"/>
                <a:cs typeface="Arial"/>
              </a:rPr>
              <a:t>tiempo, </a:t>
            </a:r>
            <a:r>
              <a:rPr sz="2700" spc="-105" dirty="0">
                <a:latin typeface="Arial"/>
                <a:cs typeface="Arial"/>
              </a:rPr>
              <a:t>velocidad, </a:t>
            </a:r>
            <a:r>
              <a:rPr sz="2700" spc="-85" dirty="0">
                <a:latin typeface="Arial"/>
                <a:cs typeface="Arial"/>
              </a:rPr>
              <a:t>etc.).  </a:t>
            </a:r>
            <a:r>
              <a:rPr sz="2700" spc="-135" dirty="0">
                <a:latin typeface="Arial"/>
                <a:cs typeface="Arial"/>
              </a:rPr>
              <a:t>Consecuentemente, </a:t>
            </a:r>
            <a:r>
              <a:rPr sz="2700" spc="-60" dirty="0">
                <a:latin typeface="Arial"/>
                <a:cs typeface="Arial"/>
              </a:rPr>
              <a:t>entre </a:t>
            </a:r>
            <a:r>
              <a:rPr sz="2700" spc="-125" dirty="0">
                <a:latin typeface="Arial"/>
                <a:cs typeface="Arial"/>
              </a:rPr>
              <a:t>cualesquiera </a:t>
            </a:r>
            <a:r>
              <a:rPr sz="2700" spc="-155" dirty="0">
                <a:latin typeface="Arial"/>
                <a:cs typeface="Arial"/>
              </a:rPr>
              <a:t>dos </a:t>
            </a:r>
            <a:r>
              <a:rPr sz="2700" spc="-130" dirty="0">
                <a:latin typeface="Arial"/>
                <a:cs typeface="Arial"/>
              </a:rPr>
              <a:t>valores </a:t>
            </a:r>
            <a:r>
              <a:rPr sz="2700" spc="-120" dirty="0">
                <a:latin typeface="Arial"/>
                <a:cs typeface="Arial"/>
              </a:rPr>
              <a:t>existen  </a:t>
            </a:r>
            <a:r>
              <a:rPr sz="2700" spc="-40" dirty="0">
                <a:latin typeface="Arial"/>
                <a:cs typeface="Arial"/>
              </a:rPr>
              <a:t>infinitos </a:t>
            </a:r>
            <a:r>
              <a:rPr sz="2700" spc="-90" dirty="0">
                <a:latin typeface="Arial"/>
                <a:cs typeface="Arial"/>
              </a:rPr>
              <a:t>puntos</a:t>
            </a:r>
            <a:r>
              <a:rPr sz="2700" spc="-310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intermedios.</a:t>
            </a:r>
            <a:endParaRPr sz="2700">
              <a:latin typeface="Arial"/>
              <a:cs typeface="Arial"/>
            </a:endParaRPr>
          </a:p>
          <a:p>
            <a:pPr marL="355600" marR="831850" indent="-342900">
              <a:lnSpc>
                <a:spcPct val="797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240" dirty="0">
                <a:latin typeface="Arial"/>
                <a:cs typeface="Arial"/>
              </a:rPr>
              <a:t>A </a:t>
            </a:r>
            <a:r>
              <a:rPr sz="2700" spc="-180" dirty="0">
                <a:latin typeface="Arial"/>
                <a:cs typeface="Arial"/>
              </a:rPr>
              <a:t>estas </a:t>
            </a:r>
            <a:r>
              <a:rPr sz="2700" spc="-110" dirty="0">
                <a:latin typeface="Arial"/>
                <a:cs typeface="Arial"/>
              </a:rPr>
              <a:t>magnitudes </a:t>
            </a:r>
            <a:r>
              <a:rPr sz="2700" spc="-105" dirty="0">
                <a:latin typeface="Arial"/>
                <a:cs typeface="Arial"/>
              </a:rPr>
              <a:t>continuas </a:t>
            </a:r>
            <a:r>
              <a:rPr sz="2700" spc="-229" dirty="0">
                <a:latin typeface="Arial"/>
                <a:cs typeface="Arial"/>
              </a:rPr>
              <a:t>se </a:t>
            </a:r>
            <a:r>
              <a:rPr sz="2700" spc="-165" dirty="0">
                <a:latin typeface="Arial"/>
                <a:cs typeface="Arial"/>
              </a:rPr>
              <a:t>las </a:t>
            </a:r>
            <a:r>
              <a:rPr sz="2700" spc="-140" dirty="0">
                <a:latin typeface="Arial"/>
                <a:cs typeface="Arial"/>
              </a:rPr>
              <a:t>suele </a:t>
            </a:r>
            <a:r>
              <a:rPr sz="2700" spc="-85" dirty="0">
                <a:latin typeface="Arial"/>
                <a:cs typeface="Arial"/>
              </a:rPr>
              <a:t>denominar  </a:t>
            </a:r>
            <a:r>
              <a:rPr sz="2700" spc="-114" dirty="0">
                <a:latin typeface="Arial"/>
                <a:cs typeface="Arial"/>
              </a:rPr>
              <a:t>“analógicas”, </a:t>
            </a:r>
            <a:r>
              <a:rPr sz="2700" spc="-85" dirty="0">
                <a:latin typeface="Arial"/>
                <a:cs typeface="Arial"/>
              </a:rPr>
              <a:t>debido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190" dirty="0">
                <a:latin typeface="Arial"/>
                <a:cs typeface="Arial"/>
              </a:rPr>
              <a:t>su </a:t>
            </a:r>
            <a:r>
              <a:rPr sz="2700" spc="-130" dirty="0">
                <a:latin typeface="Arial"/>
                <a:cs typeface="Arial"/>
              </a:rPr>
              <a:t>manera </a:t>
            </a:r>
            <a:r>
              <a:rPr sz="2700" spc="-125" dirty="0">
                <a:latin typeface="Arial"/>
                <a:cs typeface="Arial"/>
              </a:rPr>
              <a:t>de</a:t>
            </a:r>
            <a:r>
              <a:rPr sz="2700" spc="-250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medición.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-290" dirty="0">
                <a:latin typeface="Arial"/>
                <a:cs typeface="Arial"/>
              </a:rPr>
              <a:t>La </a:t>
            </a:r>
            <a:r>
              <a:rPr sz="2700" spc="-105" dirty="0">
                <a:latin typeface="Arial"/>
                <a:cs typeface="Arial"/>
              </a:rPr>
              <a:t>velocidad </a:t>
            </a:r>
            <a:r>
              <a:rPr sz="2700" spc="-229" dirty="0">
                <a:latin typeface="Arial"/>
                <a:cs typeface="Arial"/>
              </a:rPr>
              <a:t>es </a:t>
            </a:r>
            <a:r>
              <a:rPr sz="2700" spc="-130" dirty="0">
                <a:latin typeface="Arial"/>
                <a:cs typeface="Arial"/>
              </a:rPr>
              <a:t>una </a:t>
            </a:r>
            <a:r>
              <a:rPr sz="2700" spc="-80" dirty="0">
                <a:latin typeface="Arial"/>
                <a:cs typeface="Arial"/>
              </a:rPr>
              <a:t>magnitud </a:t>
            </a:r>
            <a:r>
              <a:rPr sz="2700" spc="-55" dirty="0">
                <a:latin typeface="Arial"/>
                <a:cs typeface="Arial"/>
              </a:rPr>
              <a:t>“</a:t>
            </a:r>
            <a:r>
              <a:rPr sz="2700" i="1" spc="-55" dirty="0">
                <a:latin typeface="Arial"/>
                <a:cs typeface="Arial"/>
              </a:rPr>
              <a:t>continua </a:t>
            </a:r>
            <a:r>
              <a:rPr sz="2700" i="1" spc="-120" dirty="0">
                <a:latin typeface="Arial"/>
                <a:cs typeface="Arial"/>
              </a:rPr>
              <a:t>o</a:t>
            </a:r>
            <a:r>
              <a:rPr sz="2700" i="1" spc="-155" dirty="0">
                <a:latin typeface="Arial"/>
                <a:cs typeface="Arial"/>
              </a:rPr>
              <a:t> </a:t>
            </a:r>
            <a:r>
              <a:rPr sz="2700" i="1" spc="-125" dirty="0">
                <a:latin typeface="Arial"/>
                <a:cs typeface="Arial"/>
              </a:rPr>
              <a:t>analógica</a:t>
            </a:r>
            <a:r>
              <a:rPr sz="2700" spc="-125" dirty="0">
                <a:latin typeface="Arial"/>
                <a:cs typeface="Arial"/>
              </a:rPr>
              <a:t>”.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2901" y="4538903"/>
            <a:ext cx="5190339" cy="2171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512" y="462915"/>
            <a:ext cx="7292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Magnitudes </a:t>
            </a:r>
            <a:r>
              <a:rPr spc="-204" dirty="0"/>
              <a:t>discretas </a:t>
            </a:r>
            <a:r>
              <a:rPr spc="-130" dirty="0"/>
              <a:t>o</a:t>
            </a:r>
            <a:r>
              <a:rPr spc="-365" dirty="0"/>
              <a:t> </a:t>
            </a:r>
            <a:r>
              <a:rPr spc="-150" dirty="0"/>
              <a:t>digitales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454"/>
            <a:ext cx="7829550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Son </a:t>
            </a:r>
            <a:r>
              <a:rPr sz="3200" spc="-145" dirty="0">
                <a:latin typeface="Arial"/>
                <a:cs typeface="Arial"/>
              </a:rPr>
              <a:t>representadas </a:t>
            </a:r>
            <a:r>
              <a:rPr sz="3200" spc="-55" dirty="0">
                <a:latin typeface="Arial"/>
                <a:cs typeface="Arial"/>
              </a:rPr>
              <a:t>por </a:t>
            </a:r>
            <a:r>
              <a:rPr sz="3200" spc="-140" dirty="0">
                <a:latin typeface="Arial"/>
                <a:cs typeface="Arial"/>
              </a:rPr>
              <a:t>números </a:t>
            </a:r>
            <a:r>
              <a:rPr sz="3200" spc="-110" dirty="0">
                <a:latin typeface="Arial"/>
                <a:cs typeface="Arial"/>
              </a:rPr>
              <a:t>enteros. </a:t>
            </a:r>
            <a:r>
              <a:rPr sz="3200" spc="-200" dirty="0">
                <a:latin typeface="Arial"/>
                <a:cs typeface="Arial"/>
              </a:rPr>
              <a:t>Por  </a:t>
            </a:r>
            <a:r>
              <a:rPr sz="3200" spc="-100" dirty="0">
                <a:latin typeface="Arial"/>
                <a:cs typeface="Arial"/>
              </a:rPr>
              <a:t>ejemplo,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110" dirty="0">
                <a:latin typeface="Arial"/>
                <a:cs typeface="Arial"/>
              </a:rPr>
              <a:t>cantidad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30" dirty="0">
                <a:latin typeface="Arial"/>
                <a:cs typeface="Arial"/>
              </a:rPr>
              <a:t>átomos </a:t>
            </a:r>
            <a:r>
              <a:rPr sz="3200" spc="-150" dirty="0">
                <a:latin typeface="Arial"/>
                <a:cs typeface="Arial"/>
              </a:rPr>
              <a:t>de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hidrógeno  </a:t>
            </a:r>
            <a:r>
              <a:rPr sz="3200" spc="-145" dirty="0">
                <a:latin typeface="Arial"/>
                <a:cs typeface="Arial"/>
              </a:rPr>
              <a:t>en </a:t>
            </a:r>
            <a:r>
              <a:rPr sz="3200" spc="-150" dirty="0">
                <a:latin typeface="Arial"/>
                <a:cs typeface="Arial"/>
              </a:rPr>
              <a:t>una </a:t>
            </a:r>
            <a:r>
              <a:rPr sz="3200" spc="-120" dirty="0">
                <a:latin typeface="Arial"/>
                <a:cs typeface="Arial"/>
              </a:rPr>
              <a:t>molécula </a:t>
            </a:r>
            <a:r>
              <a:rPr sz="3200" spc="-145" dirty="0">
                <a:latin typeface="Arial"/>
                <a:cs typeface="Arial"/>
              </a:rPr>
              <a:t>de </a:t>
            </a:r>
            <a:r>
              <a:rPr sz="3200" spc="-220" dirty="0">
                <a:latin typeface="Arial"/>
                <a:cs typeface="Arial"/>
              </a:rPr>
              <a:t>agua </a:t>
            </a:r>
            <a:r>
              <a:rPr sz="3200" spc="-95" dirty="0">
                <a:latin typeface="Arial"/>
                <a:cs typeface="Arial"/>
              </a:rPr>
              <a:t>o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110" dirty="0">
                <a:latin typeface="Arial"/>
                <a:cs typeface="Arial"/>
              </a:rPr>
              <a:t>cantidad </a:t>
            </a:r>
            <a:r>
              <a:rPr sz="3200" spc="-150" dirty="0">
                <a:latin typeface="Arial"/>
                <a:cs typeface="Arial"/>
              </a:rPr>
              <a:t>de  </a:t>
            </a:r>
            <a:r>
              <a:rPr sz="3200" spc="-114" dirty="0">
                <a:latin typeface="Arial"/>
                <a:cs typeface="Arial"/>
              </a:rPr>
              <a:t>electrones </a:t>
            </a:r>
            <a:r>
              <a:rPr sz="3200" spc="-145" dirty="0">
                <a:latin typeface="Arial"/>
                <a:cs typeface="Arial"/>
              </a:rPr>
              <a:t>en </a:t>
            </a:r>
            <a:r>
              <a:rPr sz="3200" spc="-105" dirty="0">
                <a:latin typeface="Arial"/>
                <a:cs typeface="Arial"/>
              </a:rPr>
              <a:t>un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átomo.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7157" y="3861015"/>
            <a:ext cx="3467076" cy="2012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9442" y="3854665"/>
            <a:ext cx="3541395" cy="2101215"/>
          </a:xfrm>
          <a:custGeom>
            <a:avLst/>
            <a:gdLst/>
            <a:ahLst/>
            <a:cxnLst/>
            <a:rect l="l" t="t" r="r" b="b"/>
            <a:pathLst>
              <a:path w="3541395" h="2101215">
                <a:moveTo>
                  <a:pt x="0" y="2100961"/>
                </a:moveTo>
                <a:lnTo>
                  <a:pt x="3541140" y="2100961"/>
                </a:lnTo>
                <a:lnTo>
                  <a:pt x="3541140" y="0"/>
                </a:lnTo>
                <a:lnTo>
                  <a:pt x="0" y="0"/>
                </a:lnTo>
                <a:lnTo>
                  <a:pt x="0" y="21009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904" y="188023"/>
            <a:ext cx="2051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Sensores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54734"/>
            <a:ext cx="5274310" cy="50565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327660" indent="-342900">
              <a:lnSpc>
                <a:spcPct val="801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20" dirty="0">
                <a:latin typeface="Arial"/>
                <a:cs typeface="Arial"/>
              </a:rPr>
              <a:t>Un </a:t>
            </a:r>
            <a:r>
              <a:rPr sz="2200" b="1" spc="-204" dirty="0">
                <a:latin typeface="Arial"/>
                <a:cs typeface="Arial"/>
              </a:rPr>
              <a:t>sensor </a:t>
            </a:r>
            <a:r>
              <a:rPr sz="2200" spc="-185" dirty="0">
                <a:latin typeface="Arial"/>
                <a:cs typeface="Arial"/>
              </a:rPr>
              <a:t>es </a:t>
            </a:r>
            <a:r>
              <a:rPr sz="2200" spc="-75" dirty="0">
                <a:latin typeface="Arial"/>
                <a:cs typeface="Arial"/>
              </a:rPr>
              <a:t>un </a:t>
            </a:r>
            <a:r>
              <a:rPr sz="2200" spc="-70" dirty="0">
                <a:latin typeface="Arial"/>
                <a:cs typeface="Arial"/>
              </a:rPr>
              <a:t>dispositivo </a:t>
            </a:r>
            <a:r>
              <a:rPr sz="2200" spc="-165" dirty="0">
                <a:latin typeface="Arial"/>
                <a:cs typeface="Arial"/>
              </a:rPr>
              <a:t>capaz </a:t>
            </a:r>
            <a:r>
              <a:rPr sz="2200" spc="-105" dirty="0">
                <a:latin typeface="Arial"/>
                <a:cs typeface="Arial"/>
              </a:rPr>
              <a:t>de  </a:t>
            </a:r>
            <a:r>
              <a:rPr sz="2200" spc="-55" dirty="0">
                <a:latin typeface="Arial"/>
                <a:cs typeface="Arial"/>
              </a:rPr>
              <a:t>detectar </a:t>
            </a:r>
            <a:r>
              <a:rPr sz="2200" spc="-90" dirty="0">
                <a:latin typeface="Arial"/>
                <a:cs typeface="Arial"/>
              </a:rPr>
              <a:t>magnitudes </a:t>
            </a:r>
            <a:r>
              <a:rPr sz="2200" spc="-125" dirty="0">
                <a:latin typeface="Arial"/>
                <a:cs typeface="Arial"/>
              </a:rPr>
              <a:t>físicas </a:t>
            </a:r>
            <a:r>
              <a:rPr sz="2200" spc="-65" dirty="0">
                <a:latin typeface="Arial"/>
                <a:cs typeface="Arial"/>
              </a:rPr>
              <a:t>o </a:t>
            </a:r>
            <a:r>
              <a:rPr sz="2200" spc="-110" dirty="0">
                <a:latin typeface="Arial"/>
                <a:cs typeface="Arial"/>
              </a:rPr>
              <a:t>químicas,  llamadas </a:t>
            </a:r>
            <a:r>
              <a:rPr sz="2200" i="1" spc="-85" dirty="0">
                <a:latin typeface="Arial"/>
                <a:cs typeface="Arial"/>
              </a:rPr>
              <a:t>variables </a:t>
            </a:r>
            <a:r>
              <a:rPr sz="2200" i="1" spc="-135" dirty="0">
                <a:latin typeface="Arial"/>
                <a:cs typeface="Arial"/>
              </a:rPr>
              <a:t>de </a:t>
            </a:r>
            <a:r>
              <a:rPr sz="2200" i="1" spc="-70" dirty="0">
                <a:latin typeface="Arial"/>
                <a:cs typeface="Arial"/>
              </a:rPr>
              <a:t>instrumentación</a:t>
            </a:r>
            <a:r>
              <a:rPr sz="2200" spc="-70" dirty="0">
                <a:latin typeface="Arial"/>
                <a:cs typeface="Arial"/>
              </a:rPr>
              <a:t>,</a:t>
            </a:r>
            <a:r>
              <a:rPr sz="2200" spc="-34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y  </a:t>
            </a:r>
            <a:r>
              <a:rPr sz="2200" spc="-75" dirty="0">
                <a:latin typeface="Arial"/>
                <a:cs typeface="Arial"/>
              </a:rPr>
              <a:t>transformarlas </a:t>
            </a:r>
            <a:r>
              <a:rPr sz="2200" spc="-100" dirty="0">
                <a:latin typeface="Arial"/>
                <a:cs typeface="Arial"/>
              </a:rPr>
              <a:t>en </a:t>
            </a:r>
            <a:r>
              <a:rPr sz="2200" spc="-95" dirty="0">
                <a:latin typeface="Arial"/>
                <a:cs typeface="Arial"/>
              </a:rPr>
              <a:t>variables </a:t>
            </a:r>
            <a:r>
              <a:rPr sz="2200" spc="-85" dirty="0">
                <a:latin typeface="Arial"/>
                <a:cs typeface="Arial"/>
              </a:rPr>
              <a:t>eléctricas  </a:t>
            </a:r>
            <a:r>
              <a:rPr sz="2200" spc="-80" dirty="0">
                <a:latin typeface="Arial"/>
                <a:cs typeface="Arial"/>
              </a:rPr>
              <a:t>proporcionales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120" dirty="0">
                <a:latin typeface="Arial"/>
                <a:cs typeface="Arial"/>
              </a:rPr>
              <a:t>dichas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magnitudes.</a:t>
            </a:r>
            <a:endParaRPr sz="2200">
              <a:latin typeface="Arial"/>
              <a:cs typeface="Arial"/>
            </a:endParaRPr>
          </a:p>
          <a:p>
            <a:pPr marL="355600" marR="166370" indent="-342900">
              <a:lnSpc>
                <a:spcPct val="799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40" dirty="0">
                <a:latin typeface="Arial"/>
                <a:cs typeface="Arial"/>
              </a:rPr>
              <a:t>Existe </a:t>
            </a:r>
            <a:r>
              <a:rPr sz="2200" spc="-105" dirty="0">
                <a:latin typeface="Arial"/>
                <a:cs typeface="Arial"/>
              </a:rPr>
              <a:t>una </a:t>
            </a:r>
            <a:r>
              <a:rPr sz="2200" spc="-80" dirty="0">
                <a:latin typeface="Arial"/>
                <a:cs typeface="Arial"/>
              </a:rPr>
              <a:t>amplia </a:t>
            </a:r>
            <a:r>
              <a:rPr sz="2200" spc="-90" dirty="0">
                <a:latin typeface="Arial"/>
                <a:cs typeface="Arial"/>
              </a:rPr>
              <a:t>variedad </a:t>
            </a:r>
            <a:r>
              <a:rPr sz="2200" spc="-105" dirty="0">
                <a:latin typeface="Arial"/>
                <a:cs typeface="Arial"/>
              </a:rPr>
              <a:t>de </a:t>
            </a:r>
            <a:r>
              <a:rPr sz="2200" spc="-140" dirty="0">
                <a:latin typeface="Arial"/>
                <a:cs typeface="Arial"/>
              </a:rPr>
              <a:t>sensores  </a:t>
            </a:r>
            <a:r>
              <a:rPr sz="2200" spc="-160" dirty="0">
                <a:latin typeface="Arial"/>
                <a:cs typeface="Arial"/>
              </a:rPr>
              <a:t>capaces </a:t>
            </a:r>
            <a:r>
              <a:rPr sz="2200" spc="-105" dirty="0">
                <a:latin typeface="Arial"/>
                <a:cs typeface="Arial"/>
              </a:rPr>
              <a:t>de </a:t>
            </a:r>
            <a:r>
              <a:rPr sz="2200" spc="-85" dirty="0">
                <a:latin typeface="Arial"/>
                <a:cs typeface="Arial"/>
              </a:rPr>
              <a:t>medir, </a:t>
            </a:r>
            <a:r>
              <a:rPr sz="2200" spc="-100" dirty="0">
                <a:latin typeface="Arial"/>
                <a:cs typeface="Arial"/>
              </a:rPr>
              <a:t>de acuerdo </a:t>
            </a:r>
            <a:r>
              <a:rPr sz="2200" spc="-110" dirty="0">
                <a:latin typeface="Arial"/>
                <a:cs typeface="Arial"/>
              </a:rPr>
              <a:t>con </a:t>
            </a:r>
            <a:r>
              <a:rPr sz="2200" spc="-160" dirty="0">
                <a:latin typeface="Arial"/>
                <a:cs typeface="Arial"/>
              </a:rPr>
              <a:t>su  </a:t>
            </a:r>
            <a:r>
              <a:rPr sz="2200" spc="-45" dirty="0">
                <a:latin typeface="Arial"/>
                <a:cs typeface="Arial"/>
              </a:rPr>
              <a:t>principio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60" dirty="0">
                <a:latin typeface="Arial"/>
                <a:cs typeface="Arial"/>
              </a:rPr>
              <a:t>funcionamiento, </a:t>
            </a:r>
            <a:r>
              <a:rPr sz="2200" spc="-125" dirty="0">
                <a:latin typeface="Arial"/>
                <a:cs typeface="Arial"/>
              </a:rPr>
              <a:t>diversas  </a:t>
            </a:r>
            <a:r>
              <a:rPr sz="2200" spc="-80" dirty="0">
                <a:latin typeface="Arial"/>
                <a:cs typeface="Arial"/>
              </a:rPr>
              <a:t>magnitudes: </a:t>
            </a:r>
            <a:r>
              <a:rPr sz="2200" spc="-60" dirty="0">
                <a:latin typeface="Arial"/>
                <a:cs typeface="Arial"/>
              </a:rPr>
              <a:t>temperatura, </a:t>
            </a:r>
            <a:r>
              <a:rPr sz="2200" spc="-75" dirty="0">
                <a:latin typeface="Arial"/>
                <a:cs typeface="Arial"/>
              </a:rPr>
              <a:t>intensidad  </a:t>
            </a:r>
            <a:r>
              <a:rPr sz="2200" spc="-80" dirty="0">
                <a:latin typeface="Arial"/>
                <a:cs typeface="Arial"/>
              </a:rPr>
              <a:t>luminosa, </a:t>
            </a:r>
            <a:r>
              <a:rPr sz="2200" spc="-85" dirty="0">
                <a:latin typeface="Arial"/>
                <a:cs typeface="Arial"/>
              </a:rPr>
              <a:t>distancia, </a:t>
            </a:r>
            <a:r>
              <a:rPr sz="2200" spc="-90" dirty="0">
                <a:latin typeface="Arial"/>
                <a:cs typeface="Arial"/>
              </a:rPr>
              <a:t>fuerza, humedad,</a:t>
            </a:r>
            <a:r>
              <a:rPr sz="2200" spc="-38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pH.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40" dirty="0">
                <a:latin typeface="Arial"/>
                <a:cs typeface="Arial"/>
              </a:rPr>
              <a:t>Las </a:t>
            </a:r>
            <a:r>
              <a:rPr sz="2200" spc="-140" dirty="0">
                <a:latin typeface="Arial"/>
                <a:cs typeface="Arial"/>
              </a:rPr>
              <a:t>señales </a:t>
            </a:r>
            <a:r>
              <a:rPr sz="2200" spc="-85" dirty="0">
                <a:latin typeface="Arial"/>
                <a:cs typeface="Arial"/>
              </a:rPr>
              <a:t>eléctricas </a:t>
            </a:r>
            <a:r>
              <a:rPr sz="2200" spc="-80" dirty="0">
                <a:latin typeface="Arial"/>
                <a:cs typeface="Arial"/>
              </a:rPr>
              <a:t>proporcionales </a:t>
            </a:r>
            <a:r>
              <a:rPr sz="2200" spc="-90" dirty="0">
                <a:latin typeface="Arial"/>
                <a:cs typeface="Arial"/>
              </a:rPr>
              <a:t>que  provee </a:t>
            </a:r>
            <a:r>
              <a:rPr sz="2200" spc="-60" dirty="0">
                <a:latin typeface="Arial"/>
                <a:cs typeface="Arial"/>
              </a:rPr>
              <a:t>el </a:t>
            </a:r>
            <a:r>
              <a:rPr sz="2200" spc="-120" dirty="0">
                <a:latin typeface="Arial"/>
                <a:cs typeface="Arial"/>
              </a:rPr>
              <a:t>sensor </a:t>
            </a:r>
            <a:r>
              <a:rPr sz="2200" spc="-90" dirty="0">
                <a:latin typeface="Arial"/>
                <a:cs typeface="Arial"/>
              </a:rPr>
              <a:t>pueden </a:t>
            </a:r>
            <a:r>
              <a:rPr sz="2200" spc="-114" dirty="0">
                <a:latin typeface="Arial"/>
                <a:cs typeface="Arial"/>
              </a:rPr>
              <a:t>ser </a:t>
            </a:r>
            <a:r>
              <a:rPr sz="2200" spc="-95" dirty="0">
                <a:latin typeface="Arial"/>
                <a:cs typeface="Arial"/>
              </a:rPr>
              <a:t>tensiones,  </a:t>
            </a:r>
            <a:r>
              <a:rPr sz="2200" spc="-70" dirty="0">
                <a:latin typeface="Arial"/>
                <a:cs typeface="Arial"/>
              </a:rPr>
              <a:t>corrientes, </a:t>
            </a:r>
            <a:r>
              <a:rPr sz="2200" spc="-100" dirty="0">
                <a:latin typeface="Arial"/>
                <a:cs typeface="Arial"/>
              </a:rPr>
              <a:t>variaciones </a:t>
            </a:r>
            <a:r>
              <a:rPr sz="2200" spc="-105" dirty="0">
                <a:latin typeface="Arial"/>
                <a:cs typeface="Arial"/>
              </a:rPr>
              <a:t>de </a:t>
            </a:r>
            <a:r>
              <a:rPr sz="2200" spc="-95" dirty="0">
                <a:latin typeface="Arial"/>
                <a:cs typeface="Arial"/>
              </a:rPr>
              <a:t>resistencia </a:t>
            </a:r>
            <a:r>
              <a:rPr sz="2200" spc="-65" dirty="0">
                <a:latin typeface="Arial"/>
                <a:cs typeface="Arial"/>
              </a:rPr>
              <a:t>o </a:t>
            </a:r>
            <a:r>
              <a:rPr sz="2200" spc="-100" dirty="0">
                <a:latin typeface="Arial"/>
                <a:cs typeface="Arial"/>
              </a:rPr>
              <a:t>de  </a:t>
            </a:r>
            <a:r>
              <a:rPr sz="2200" spc="-114" dirty="0">
                <a:latin typeface="Arial"/>
                <a:cs typeface="Arial"/>
              </a:rPr>
              <a:t>capacidad. </a:t>
            </a:r>
            <a:r>
              <a:rPr sz="2200" spc="-195" dirty="0">
                <a:latin typeface="Arial"/>
                <a:cs typeface="Arial"/>
              </a:rPr>
              <a:t>Estas </a:t>
            </a:r>
            <a:r>
              <a:rPr sz="2200" spc="-85" dirty="0">
                <a:latin typeface="Arial"/>
                <a:cs typeface="Arial"/>
              </a:rPr>
              <a:t>magnitudes, </a:t>
            </a:r>
            <a:r>
              <a:rPr sz="2200" spc="-100" dirty="0">
                <a:latin typeface="Arial"/>
                <a:cs typeface="Arial"/>
              </a:rPr>
              <a:t>de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naturaleza  </a:t>
            </a:r>
            <a:r>
              <a:rPr sz="2200" spc="-70" dirty="0">
                <a:latin typeface="Arial"/>
                <a:cs typeface="Arial"/>
              </a:rPr>
              <a:t>eléctrica, </a:t>
            </a:r>
            <a:r>
              <a:rPr sz="2200" spc="-90" dirty="0">
                <a:latin typeface="Arial"/>
                <a:cs typeface="Arial"/>
              </a:rPr>
              <a:t>pueden </a:t>
            </a:r>
            <a:r>
              <a:rPr sz="2200" spc="-105" dirty="0">
                <a:latin typeface="Arial"/>
                <a:cs typeface="Arial"/>
              </a:rPr>
              <a:t>adaptarse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100" dirty="0">
                <a:latin typeface="Arial"/>
                <a:cs typeface="Arial"/>
              </a:rPr>
              <a:t>los niveles  </a:t>
            </a:r>
            <a:r>
              <a:rPr sz="2200" spc="-130" dirty="0">
                <a:latin typeface="Arial"/>
                <a:cs typeface="Arial"/>
              </a:rPr>
              <a:t>adecuados – </a:t>
            </a:r>
            <a:r>
              <a:rPr sz="2200" spc="-70" dirty="0">
                <a:latin typeface="Arial"/>
                <a:cs typeface="Arial"/>
              </a:rPr>
              <a:t>mediante circuitos </a:t>
            </a:r>
            <a:r>
              <a:rPr sz="2200" spc="-105" dirty="0">
                <a:latin typeface="Arial"/>
                <a:cs typeface="Arial"/>
              </a:rPr>
              <a:t>de  </a:t>
            </a:r>
            <a:r>
              <a:rPr sz="2200" spc="-75" dirty="0">
                <a:latin typeface="Arial"/>
                <a:cs typeface="Arial"/>
              </a:rPr>
              <a:t>acondicionamiento </a:t>
            </a:r>
            <a:r>
              <a:rPr sz="2200" spc="-130" dirty="0">
                <a:latin typeface="Arial"/>
                <a:cs typeface="Arial"/>
              </a:rPr>
              <a:t>– </a:t>
            </a:r>
            <a:r>
              <a:rPr sz="2200" spc="-105" dirty="0">
                <a:latin typeface="Arial"/>
                <a:cs typeface="Arial"/>
              </a:rPr>
              <a:t>para </a:t>
            </a:r>
            <a:r>
              <a:rPr sz="2200" spc="-114" dirty="0">
                <a:latin typeface="Arial"/>
                <a:cs typeface="Arial"/>
              </a:rPr>
              <a:t>ser </a:t>
            </a:r>
            <a:r>
              <a:rPr sz="2200" spc="-135" dirty="0">
                <a:latin typeface="Arial"/>
                <a:cs typeface="Arial"/>
              </a:rPr>
              <a:t>procesadas  </a:t>
            </a:r>
            <a:r>
              <a:rPr sz="2200" spc="-40" dirty="0">
                <a:latin typeface="Arial"/>
                <a:cs typeface="Arial"/>
              </a:rPr>
              <a:t>por </a:t>
            </a:r>
            <a:r>
              <a:rPr sz="2200" spc="-80" dirty="0">
                <a:latin typeface="Arial"/>
                <a:cs typeface="Arial"/>
              </a:rPr>
              <a:t>la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computadora.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1625" y="1196721"/>
            <a:ext cx="3738562" cy="289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650" y="1356804"/>
            <a:ext cx="4081145" cy="265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95095">
              <a:lnSpc>
                <a:spcPct val="120000"/>
              </a:lnSpc>
              <a:spcBef>
                <a:spcPts val="95"/>
              </a:spcBef>
            </a:pPr>
            <a:r>
              <a:rPr sz="7200" b="1" spc="-545" dirty="0">
                <a:solidFill>
                  <a:srgbClr val="FF0000"/>
                </a:solidFill>
                <a:latin typeface="Arial"/>
                <a:cs typeface="Arial"/>
              </a:rPr>
              <a:t>FIN  </a:t>
            </a:r>
            <a:r>
              <a:rPr sz="7200" b="1" spc="-325" dirty="0">
                <a:solidFill>
                  <a:srgbClr val="FF0000"/>
                </a:solidFill>
                <a:latin typeface="Arial"/>
                <a:cs typeface="Arial"/>
              </a:rPr>
              <a:t>1ra.</a:t>
            </a:r>
            <a:r>
              <a:rPr sz="7200" b="1" spc="-4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7200" b="1" spc="-1130" dirty="0">
                <a:solidFill>
                  <a:srgbClr val="FF0000"/>
                </a:solidFill>
                <a:latin typeface="Arial"/>
                <a:cs typeface="Arial"/>
              </a:rPr>
              <a:t>PARTE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628" y="520128"/>
            <a:ext cx="15462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10" dirty="0"/>
              <a:t>TICs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524827" y="2185923"/>
            <a:ext cx="8020684" cy="423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179705" indent="635" algn="ctr">
              <a:lnSpc>
                <a:spcPct val="100000"/>
              </a:lnSpc>
              <a:spcBef>
                <a:spcPts val="100"/>
              </a:spcBef>
            </a:pPr>
            <a:r>
              <a:rPr sz="3000" spc="-360" dirty="0">
                <a:latin typeface="Arial"/>
                <a:cs typeface="Arial"/>
              </a:rPr>
              <a:t>Su </a:t>
            </a:r>
            <a:r>
              <a:rPr sz="3000" spc="-175" dirty="0">
                <a:latin typeface="Arial"/>
                <a:cs typeface="Arial"/>
              </a:rPr>
              <a:t>alcance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100" dirty="0">
                <a:latin typeface="Arial"/>
                <a:cs typeface="Arial"/>
              </a:rPr>
              <a:t>extiende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05" dirty="0">
                <a:latin typeface="Arial"/>
                <a:cs typeface="Arial"/>
              </a:rPr>
              <a:t>la </a:t>
            </a:r>
            <a:r>
              <a:rPr sz="3000" spc="-135" dirty="0">
                <a:latin typeface="Arial"/>
                <a:cs typeface="Arial"/>
              </a:rPr>
              <a:t>educación, </a:t>
            </a:r>
            <a:r>
              <a:rPr sz="3000" spc="-150" dirty="0">
                <a:latin typeface="Arial"/>
                <a:cs typeface="Arial"/>
              </a:rPr>
              <a:t>están  </a:t>
            </a:r>
            <a:r>
              <a:rPr sz="3000" spc="-140" dirty="0">
                <a:latin typeface="Arial"/>
                <a:cs typeface="Arial"/>
              </a:rPr>
              <a:t>presentes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185" dirty="0">
                <a:latin typeface="Arial"/>
                <a:cs typeface="Arial"/>
              </a:rPr>
              <a:t>las </a:t>
            </a:r>
            <a:r>
              <a:rPr sz="3000" spc="-135" dirty="0">
                <a:latin typeface="Arial"/>
                <a:cs typeface="Arial"/>
              </a:rPr>
              <a:t>relaciones </a:t>
            </a:r>
            <a:r>
              <a:rPr sz="3000" spc="-110" dirty="0">
                <a:latin typeface="Arial"/>
                <a:cs typeface="Arial"/>
              </a:rPr>
              <a:t>interpersonales,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80" dirty="0">
                <a:latin typeface="Arial"/>
                <a:cs typeface="Arial"/>
              </a:rPr>
              <a:t>el  </a:t>
            </a:r>
            <a:r>
              <a:rPr sz="3000" spc="-95" dirty="0">
                <a:latin typeface="Arial"/>
                <a:cs typeface="Arial"/>
              </a:rPr>
              <a:t>modo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30" dirty="0">
                <a:latin typeface="Arial"/>
                <a:cs typeface="Arial"/>
              </a:rPr>
              <a:t>generar </a:t>
            </a:r>
            <a:r>
              <a:rPr sz="3000" spc="-145" dirty="0">
                <a:latin typeface="Arial"/>
                <a:cs typeface="Arial"/>
              </a:rPr>
              <a:t>y </a:t>
            </a:r>
            <a:r>
              <a:rPr sz="3000" spc="-30" dirty="0">
                <a:latin typeface="Arial"/>
                <a:cs typeface="Arial"/>
              </a:rPr>
              <a:t>difundir </a:t>
            </a:r>
            <a:r>
              <a:rPr sz="3000" spc="-110" dirty="0">
                <a:latin typeface="Arial"/>
                <a:cs typeface="Arial"/>
              </a:rPr>
              <a:t>conocimientos, </a:t>
            </a:r>
            <a:r>
              <a:rPr sz="3000" spc="-135" dirty="0">
                <a:latin typeface="Arial"/>
                <a:cs typeface="Arial"/>
              </a:rPr>
              <a:t>en</a:t>
            </a:r>
            <a:r>
              <a:rPr sz="3000" spc="-555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las  </a:t>
            </a:r>
            <a:r>
              <a:rPr sz="3000" spc="-125" dirty="0">
                <a:latin typeface="Arial"/>
                <a:cs typeface="Arial"/>
              </a:rPr>
              <a:t>actividades </a:t>
            </a:r>
            <a:r>
              <a:rPr sz="3000" spc="-155" dirty="0">
                <a:latin typeface="Arial"/>
                <a:cs typeface="Arial"/>
              </a:rPr>
              <a:t>económicas, </a:t>
            </a:r>
            <a:r>
              <a:rPr sz="3000" spc="-140" dirty="0">
                <a:latin typeface="Arial"/>
                <a:cs typeface="Arial"/>
              </a:rPr>
              <a:t>comerciales, </a:t>
            </a:r>
            <a:r>
              <a:rPr sz="3000" spc="-195" dirty="0">
                <a:latin typeface="Arial"/>
                <a:cs typeface="Arial"/>
              </a:rPr>
              <a:t>cívicas </a:t>
            </a:r>
            <a:r>
              <a:rPr sz="3000" spc="-145" dirty="0">
                <a:latin typeface="Arial"/>
                <a:cs typeface="Arial"/>
              </a:rPr>
              <a:t>y </a:t>
            </a:r>
            <a:r>
              <a:rPr sz="3000" spc="-140" dirty="0">
                <a:latin typeface="Arial"/>
                <a:cs typeface="Arial"/>
              </a:rPr>
              <a:t>de  </a:t>
            </a:r>
            <a:r>
              <a:rPr sz="3000" spc="-95" dirty="0">
                <a:latin typeface="Arial"/>
                <a:cs typeface="Arial"/>
              </a:rPr>
              <a:t>gobierno.</a:t>
            </a:r>
            <a:endParaRPr sz="3000">
              <a:latin typeface="Arial"/>
              <a:cs typeface="Arial"/>
            </a:endParaRPr>
          </a:p>
          <a:p>
            <a:pPr marL="12700" marR="5080" indent="-3810" algn="ctr">
              <a:lnSpc>
                <a:spcPct val="100000"/>
              </a:lnSpc>
              <a:spcBef>
                <a:spcPts val="725"/>
              </a:spcBef>
            </a:pPr>
            <a:r>
              <a:rPr sz="3000" spc="-85" dirty="0">
                <a:latin typeface="Arial"/>
                <a:cs typeface="Arial"/>
              </a:rPr>
              <a:t>Aportan </a:t>
            </a:r>
            <a:r>
              <a:rPr sz="3000" spc="-140" dirty="0">
                <a:latin typeface="Arial"/>
                <a:cs typeface="Arial"/>
              </a:rPr>
              <a:t>los </a:t>
            </a:r>
            <a:r>
              <a:rPr sz="3000" spc="-130" dirty="0">
                <a:latin typeface="Arial"/>
                <a:cs typeface="Arial"/>
              </a:rPr>
              <a:t>medios </a:t>
            </a:r>
            <a:r>
              <a:rPr sz="3000" spc="-145" dirty="0">
                <a:latin typeface="Arial"/>
                <a:cs typeface="Arial"/>
              </a:rPr>
              <a:t>para </a:t>
            </a:r>
            <a:r>
              <a:rPr sz="3000" spc="-95" dirty="0">
                <a:latin typeface="Arial"/>
                <a:cs typeface="Arial"/>
              </a:rPr>
              <a:t>lograr un </a:t>
            </a:r>
            <a:r>
              <a:rPr sz="3000" spc="-150" dirty="0">
                <a:latin typeface="Arial"/>
                <a:cs typeface="Arial"/>
              </a:rPr>
              <a:t>desempeño  </a:t>
            </a:r>
            <a:r>
              <a:rPr sz="3000" spc="-35" dirty="0">
                <a:latin typeface="Arial"/>
                <a:cs typeface="Arial"/>
              </a:rPr>
              <a:t>óptimo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65" dirty="0">
                <a:latin typeface="Arial"/>
                <a:cs typeface="Arial"/>
              </a:rPr>
              <a:t>numerosas </a:t>
            </a:r>
            <a:r>
              <a:rPr sz="3000" spc="-145" dirty="0">
                <a:latin typeface="Arial"/>
                <a:cs typeface="Arial"/>
              </a:rPr>
              <a:t>aplicaciones y </a:t>
            </a:r>
            <a:r>
              <a:rPr sz="3000" spc="-100" dirty="0">
                <a:latin typeface="Arial"/>
                <a:cs typeface="Arial"/>
              </a:rPr>
              <a:t>plantean </a:t>
            </a:r>
            <a:r>
              <a:rPr sz="3000" spc="-175" dirty="0">
                <a:latin typeface="Arial"/>
                <a:cs typeface="Arial"/>
              </a:rPr>
              <a:t>–</a:t>
            </a:r>
            <a:r>
              <a:rPr sz="3000" spc="-38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por  otra </a:t>
            </a:r>
            <a:r>
              <a:rPr sz="3000" spc="-70" dirty="0">
                <a:latin typeface="Arial"/>
                <a:cs typeface="Arial"/>
              </a:rPr>
              <a:t>parte </a:t>
            </a:r>
            <a:r>
              <a:rPr sz="3000" spc="-175" dirty="0">
                <a:latin typeface="Arial"/>
                <a:cs typeface="Arial"/>
              </a:rPr>
              <a:t>– </a:t>
            </a:r>
            <a:r>
              <a:rPr sz="3000" spc="-190" dirty="0">
                <a:latin typeface="Arial"/>
                <a:cs typeface="Arial"/>
              </a:rPr>
              <a:t>nuevas </a:t>
            </a:r>
            <a:r>
              <a:rPr sz="3000" spc="-120" dirty="0">
                <a:latin typeface="Arial"/>
                <a:cs typeface="Arial"/>
              </a:rPr>
              <a:t>formas </a:t>
            </a:r>
            <a:r>
              <a:rPr sz="3000" spc="-150" dirty="0">
                <a:latin typeface="Arial"/>
                <a:cs typeface="Arial"/>
              </a:rPr>
              <a:t>para </a:t>
            </a:r>
            <a:r>
              <a:rPr sz="3000" spc="-105" dirty="0">
                <a:latin typeface="Arial"/>
                <a:cs typeface="Arial"/>
              </a:rPr>
              <a:t>la </a:t>
            </a:r>
            <a:r>
              <a:rPr sz="3000" spc="-120" dirty="0">
                <a:latin typeface="Arial"/>
                <a:cs typeface="Arial"/>
              </a:rPr>
              <a:t>gestión  </a:t>
            </a:r>
            <a:r>
              <a:rPr sz="3000" spc="-85" dirty="0">
                <a:latin typeface="Arial"/>
                <a:cs typeface="Arial"/>
              </a:rPr>
              <a:t>administrativa </a:t>
            </a:r>
            <a:r>
              <a:rPr sz="3000" spc="-145" dirty="0">
                <a:latin typeface="Arial"/>
                <a:cs typeface="Arial"/>
              </a:rPr>
              <a:t>y </a:t>
            </a:r>
            <a:r>
              <a:rPr sz="3000" spc="-140" dirty="0">
                <a:latin typeface="Arial"/>
                <a:cs typeface="Arial"/>
              </a:rPr>
              <a:t>de los </a:t>
            </a:r>
            <a:r>
              <a:rPr sz="3000" spc="-160" dirty="0">
                <a:latin typeface="Arial"/>
                <a:cs typeface="Arial"/>
              </a:rPr>
              <a:t>recursos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80" dirty="0">
                <a:latin typeface="Arial"/>
                <a:cs typeface="Arial"/>
              </a:rPr>
              <a:t>el </a:t>
            </a:r>
            <a:r>
              <a:rPr sz="3000" spc="-95" dirty="0">
                <a:latin typeface="Arial"/>
                <a:cs typeface="Arial"/>
              </a:rPr>
              <a:t>mundo</a:t>
            </a:r>
            <a:r>
              <a:rPr sz="3000" spc="-46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actual.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8296" y="0"/>
            <a:ext cx="1819275" cy="1857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051" y="462915"/>
            <a:ext cx="2997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TECNOLOGÍA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228725"/>
            <a:ext cx="7690484" cy="13900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5080" indent="-342900">
              <a:lnSpc>
                <a:spcPct val="89900"/>
              </a:lnSpc>
              <a:spcBef>
                <a:spcPts val="484"/>
              </a:spcBef>
            </a:pPr>
            <a:r>
              <a:rPr sz="3200" spc="-345" dirty="0">
                <a:latin typeface="Arial"/>
                <a:cs typeface="Arial"/>
              </a:rPr>
              <a:t>La </a:t>
            </a:r>
            <a:r>
              <a:rPr sz="3200" spc="-135" dirty="0">
                <a:latin typeface="Arial"/>
                <a:cs typeface="Arial"/>
              </a:rPr>
              <a:t>palabra </a:t>
            </a:r>
            <a:r>
              <a:rPr sz="3200" i="1" spc="-120" dirty="0">
                <a:latin typeface="Arial"/>
                <a:cs typeface="Arial"/>
              </a:rPr>
              <a:t>tecnología </a:t>
            </a:r>
            <a:r>
              <a:rPr sz="3200" spc="-105" dirty="0">
                <a:latin typeface="Arial"/>
                <a:cs typeface="Arial"/>
              </a:rPr>
              <a:t>proviene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40" dirty="0">
                <a:latin typeface="Arial"/>
                <a:cs typeface="Arial"/>
              </a:rPr>
              <a:t>los </a:t>
            </a:r>
            <a:r>
              <a:rPr sz="3200" spc="-165" dirty="0">
                <a:latin typeface="Arial"/>
                <a:cs typeface="Arial"/>
              </a:rPr>
              <a:t>vocablos  griegos </a:t>
            </a:r>
            <a:r>
              <a:rPr sz="3200" i="1" spc="-130" dirty="0">
                <a:latin typeface="Arial"/>
                <a:cs typeface="Arial"/>
              </a:rPr>
              <a:t>tekne </a:t>
            </a:r>
            <a:r>
              <a:rPr sz="3200" spc="-120" dirty="0">
                <a:latin typeface="Arial"/>
                <a:cs typeface="Arial"/>
              </a:rPr>
              <a:t>(técnica, </a:t>
            </a:r>
            <a:r>
              <a:rPr sz="3200" spc="-60" dirty="0">
                <a:latin typeface="Arial"/>
                <a:cs typeface="Arial"/>
              </a:rPr>
              <a:t>arte </a:t>
            </a:r>
            <a:r>
              <a:rPr sz="3200" spc="-100" dirty="0">
                <a:latin typeface="Arial"/>
                <a:cs typeface="Arial"/>
              </a:rPr>
              <a:t>u </a:t>
            </a:r>
            <a:r>
              <a:rPr sz="3200" spc="-60" dirty="0">
                <a:latin typeface="Arial"/>
                <a:cs typeface="Arial"/>
              </a:rPr>
              <a:t>oficio)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i="1" spc="-150" dirty="0">
                <a:latin typeface="Arial"/>
                <a:cs typeface="Arial"/>
              </a:rPr>
              <a:t>logos  </a:t>
            </a:r>
            <a:r>
              <a:rPr sz="3200" spc="-130" dirty="0">
                <a:latin typeface="Arial"/>
                <a:cs typeface="Arial"/>
              </a:rPr>
              <a:t>(ciencia, </a:t>
            </a:r>
            <a:r>
              <a:rPr sz="3200" spc="-100" dirty="0">
                <a:latin typeface="Arial"/>
                <a:cs typeface="Arial"/>
              </a:rPr>
              <a:t>conocimiento,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estudio).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7" y="4252277"/>
            <a:ext cx="7935595" cy="22694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5080" indent="-342900">
              <a:lnSpc>
                <a:spcPct val="90000"/>
              </a:lnSpc>
              <a:spcBef>
                <a:spcPts val="484"/>
              </a:spcBef>
            </a:pPr>
            <a:r>
              <a:rPr sz="3200" spc="-320" dirty="0">
                <a:latin typeface="Arial"/>
                <a:cs typeface="Arial"/>
              </a:rPr>
              <a:t>Si </a:t>
            </a:r>
            <a:r>
              <a:rPr sz="3200" spc="-160" dirty="0">
                <a:latin typeface="Arial"/>
                <a:cs typeface="Arial"/>
              </a:rPr>
              <a:t>consideramos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i="1" spc="-130" dirty="0">
                <a:latin typeface="Arial"/>
                <a:cs typeface="Arial"/>
              </a:rPr>
              <a:t>técnica </a:t>
            </a:r>
            <a:r>
              <a:rPr sz="3200" spc="-145" dirty="0">
                <a:latin typeface="Arial"/>
                <a:cs typeface="Arial"/>
              </a:rPr>
              <a:t>como </a:t>
            </a:r>
            <a:r>
              <a:rPr sz="3200" spc="-100" dirty="0">
                <a:latin typeface="Arial"/>
                <a:cs typeface="Arial"/>
              </a:rPr>
              <a:t>un </a:t>
            </a:r>
            <a:r>
              <a:rPr sz="3200" spc="-75" dirty="0">
                <a:latin typeface="Arial"/>
                <a:cs typeface="Arial"/>
              </a:rPr>
              <a:t>conjunto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de  </a:t>
            </a:r>
            <a:r>
              <a:rPr sz="3200" spc="-204" dirty="0">
                <a:latin typeface="Arial"/>
                <a:cs typeface="Arial"/>
              </a:rPr>
              <a:t>saberes </a:t>
            </a:r>
            <a:r>
              <a:rPr sz="3200" spc="-125" dirty="0">
                <a:latin typeface="Arial"/>
                <a:cs typeface="Arial"/>
              </a:rPr>
              <a:t>prácticos </a:t>
            </a:r>
            <a:r>
              <a:rPr sz="3200" spc="-160" dirty="0">
                <a:latin typeface="Arial"/>
                <a:cs typeface="Arial"/>
              </a:rPr>
              <a:t>nacidos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130" dirty="0">
                <a:latin typeface="Arial"/>
                <a:cs typeface="Arial"/>
              </a:rPr>
              <a:t>experiencia </a:t>
            </a:r>
            <a:r>
              <a:rPr sz="3200" spc="-190" dirty="0">
                <a:latin typeface="Arial"/>
                <a:cs typeface="Arial"/>
              </a:rPr>
              <a:t>–  </a:t>
            </a:r>
            <a:r>
              <a:rPr sz="3200" spc="-80" dirty="0">
                <a:latin typeface="Arial"/>
                <a:cs typeface="Arial"/>
              </a:rPr>
              <a:t>habitualmente </a:t>
            </a:r>
            <a:r>
              <a:rPr sz="3200" spc="-145" dirty="0">
                <a:latin typeface="Arial"/>
                <a:cs typeface="Arial"/>
              </a:rPr>
              <a:t>de </a:t>
            </a:r>
            <a:r>
              <a:rPr sz="3200" spc="-114" dirty="0">
                <a:latin typeface="Arial"/>
                <a:cs typeface="Arial"/>
              </a:rPr>
              <a:t>la prueba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40" dirty="0">
                <a:latin typeface="Arial"/>
                <a:cs typeface="Arial"/>
              </a:rPr>
              <a:t>error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spc="-114" dirty="0">
                <a:latin typeface="Arial"/>
                <a:cs typeface="Arial"/>
              </a:rPr>
              <a:t>la  </a:t>
            </a:r>
            <a:r>
              <a:rPr sz="3200" spc="-130" dirty="0">
                <a:latin typeface="Arial"/>
                <a:cs typeface="Arial"/>
              </a:rPr>
              <a:t>tecnología </a:t>
            </a:r>
            <a:r>
              <a:rPr sz="3200" spc="-190" dirty="0">
                <a:latin typeface="Arial"/>
                <a:cs typeface="Arial"/>
              </a:rPr>
              <a:t>surge </a:t>
            </a:r>
            <a:r>
              <a:rPr sz="3200" spc="-145" dirty="0">
                <a:latin typeface="Arial"/>
                <a:cs typeface="Arial"/>
              </a:rPr>
              <a:t>entonces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80" dirty="0">
                <a:latin typeface="Arial"/>
                <a:cs typeface="Arial"/>
              </a:rPr>
              <a:t>forma </a:t>
            </a:r>
            <a:r>
              <a:rPr sz="3200" spc="-90" dirty="0">
                <a:latin typeface="Arial"/>
                <a:cs typeface="Arial"/>
              </a:rPr>
              <a:t>científica 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110" dirty="0">
                <a:latin typeface="Arial"/>
                <a:cs typeface="Arial"/>
              </a:rPr>
              <a:t>reflexiva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partir </a:t>
            </a:r>
            <a:r>
              <a:rPr sz="3200" spc="-145" dirty="0">
                <a:latin typeface="Arial"/>
                <a:cs typeface="Arial"/>
              </a:rPr>
              <a:t>de </a:t>
            </a:r>
            <a:r>
              <a:rPr sz="3200" spc="-114" dirty="0">
                <a:latin typeface="Arial"/>
                <a:cs typeface="Arial"/>
              </a:rPr>
              <a:t>la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técnica.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8576" y="2505075"/>
            <a:ext cx="2466975" cy="184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391" y="462915"/>
            <a:ext cx="3397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/>
              <a:t>La</a:t>
            </a:r>
            <a:r>
              <a:rPr spc="-310" dirty="0"/>
              <a:t> </a:t>
            </a:r>
            <a:r>
              <a:rPr spc="-130" dirty="0"/>
              <a:t>Información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1104" y="1608454"/>
            <a:ext cx="5855970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3863340" algn="l"/>
              </a:tabLst>
            </a:pPr>
            <a:r>
              <a:rPr sz="3200" spc="-345" dirty="0">
                <a:latin typeface="Arial"/>
                <a:cs typeface="Arial"/>
              </a:rPr>
              <a:t>La </a:t>
            </a:r>
            <a:r>
              <a:rPr sz="3200" b="1" spc="-204" dirty="0">
                <a:latin typeface="Arial"/>
                <a:cs typeface="Arial"/>
              </a:rPr>
              <a:t>información </a:t>
            </a:r>
            <a:r>
              <a:rPr sz="3200" spc="-270" dirty="0">
                <a:latin typeface="Arial"/>
                <a:cs typeface="Arial"/>
              </a:rPr>
              <a:t>es </a:t>
            </a:r>
            <a:r>
              <a:rPr sz="3200" spc="-105" dirty="0">
                <a:latin typeface="Arial"/>
                <a:cs typeface="Arial"/>
              </a:rPr>
              <a:t>un </a:t>
            </a:r>
            <a:r>
              <a:rPr sz="3200" spc="-75" dirty="0">
                <a:latin typeface="Arial"/>
                <a:cs typeface="Arial"/>
              </a:rPr>
              <a:t>conjunto  </a:t>
            </a:r>
            <a:r>
              <a:rPr sz="3200" spc="-35" dirty="0">
                <a:latin typeface="Arial"/>
                <a:cs typeface="Arial"/>
              </a:rPr>
              <a:t>o</a:t>
            </a:r>
            <a:r>
              <a:rPr sz="3200" spc="-65" dirty="0">
                <a:latin typeface="Arial"/>
                <a:cs typeface="Arial"/>
              </a:rPr>
              <a:t>r</a:t>
            </a:r>
            <a:r>
              <a:rPr sz="3200" spc="-345" dirty="0">
                <a:latin typeface="Arial"/>
                <a:cs typeface="Arial"/>
              </a:rPr>
              <a:t>g</a:t>
            </a:r>
            <a:r>
              <a:rPr sz="3200" spc="-175" dirty="0">
                <a:latin typeface="Arial"/>
                <a:cs typeface="Arial"/>
              </a:rPr>
              <a:t>a</a:t>
            </a:r>
            <a:r>
              <a:rPr sz="3200" spc="-170" dirty="0">
                <a:latin typeface="Arial"/>
                <a:cs typeface="Arial"/>
              </a:rPr>
              <a:t>n</a:t>
            </a:r>
            <a:r>
              <a:rPr sz="3200" spc="-100" dirty="0">
                <a:latin typeface="Arial"/>
                <a:cs typeface="Arial"/>
              </a:rPr>
              <a:t>i</a:t>
            </a:r>
            <a:r>
              <a:rPr sz="3200" spc="-280" dirty="0">
                <a:latin typeface="Arial"/>
                <a:cs typeface="Arial"/>
              </a:rPr>
              <a:t>z</a:t>
            </a:r>
            <a:r>
              <a:rPr sz="3200" spc="-175" dirty="0">
                <a:latin typeface="Arial"/>
                <a:cs typeface="Arial"/>
              </a:rPr>
              <a:t>a</a:t>
            </a:r>
            <a:r>
              <a:rPr sz="3200" spc="-170" dirty="0">
                <a:latin typeface="Arial"/>
                <a:cs typeface="Arial"/>
              </a:rPr>
              <a:t>d</a:t>
            </a:r>
            <a:r>
              <a:rPr sz="3200" spc="-95" dirty="0">
                <a:latin typeface="Arial"/>
                <a:cs typeface="Arial"/>
              </a:rPr>
              <a:t>o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d</a:t>
            </a:r>
            <a:r>
              <a:rPr sz="3200" spc="-145" dirty="0">
                <a:latin typeface="Arial"/>
                <a:cs typeface="Arial"/>
              </a:rPr>
              <a:t>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da</a:t>
            </a:r>
            <a:r>
              <a:rPr sz="3200" spc="-75" dirty="0">
                <a:latin typeface="Arial"/>
                <a:cs typeface="Arial"/>
              </a:rPr>
              <a:t>t</a:t>
            </a:r>
            <a:r>
              <a:rPr sz="3200" spc="-240" dirty="0">
                <a:latin typeface="Arial"/>
                <a:cs typeface="Arial"/>
              </a:rPr>
              <a:t>o</a:t>
            </a:r>
            <a:r>
              <a:rPr sz="3200" spc="-2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40" dirty="0">
                <a:latin typeface="Arial"/>
                <a:cs typeface="Arial"/>
              </a:rPr>
              <a:t>p</a:t>
            </a:r>
            <a:r>
              <a:rPr sz="3200" spc="-80" dirty="0">
                <a:latin typeface="Arial"/>
                <a:cs typeface="Arial"/>
              </a:rPr>
              <a:t>r</a:t>
            </a:r>
            <a:r>
              <a:rPr sz="3200" spc="-229" dirty="0">
                <a:latin typeface="Arial"/>
                <a:cs typeface="Arial"/>
              </a:rPr>
              <a:t>oce</a:t>
            </a:r>
            <a:r>
              <a:rPr sz="3200" spc="-200" dirty="0">
                <a:latin typeface="Arial"/>
                <a:cs typeface="Arial"/>
              </a:rPr>
              <a:t>s</a:t>
            </a:r>
            <a:r>
              <a:rPr sz="3200" spc="-175" dirty="0">
                <a:latin typeface="Arial"/>
                <a:cs typeface="Arial"/>
              </a:rPr>
              <a:t>a</a:t>
            </a:r>
            <a:r>
              <a:rPr sz="3200" spc="-170" dirty="0">
                <a:latin typeface="Arial"/>
                <a:cs typeface="Arial"/>
              </a:rPr>
              <a:t>d</a:t>
            </a:r>
            <a:r>
              <a:rPr sz="3200" spc="-160" dirty="0">
                <a:latin typeface="Arial"/>
                <a:cs typeface="Arial"/>
              </a:rPr>
              <a:t>os,  </a:t>
            </a:r>
            <a:r>
              <a:rPr sz="3200" spc="-240" dirty="0">
                <a:latin typeface="Arial"/>
                <a:cs typeface="Arial"/>
              </a:rPr>
              <a:t>capaz </a:t>
            </a:r>
            <a:r>
              <a:rPr sz="3200" spc="-145" dirty="0">
                <a:latin typeface="Arial"/>
                <a:cs typeface="Arial"/>
              </a:rPr>
              <a:t>de </a:t>
            </a:r>
            <a:r>
              <a:rPr sz="3200" spc="-130" dirty="0">
                <a:latin typeface="Arial"/>
                <a:cs typeface="Arial"/>
              </a:rPr>
              <a:t>cambiar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145" dirty="0">
                <a:latin typeface="Arial"/>
                <a:cs typeface="Arial"/>
              </a:rPr>
              <a:t>estado </a:t>
            </a:r>
            <a:r>
              <a:rPr sz="3200" spc="-150" dirty="0">
                <a:latin typeface="Arial"/>
                <a:cs typeface="Arial"/>
              </a:rPr>
              <a:t>de  </a:t>
            </a:r>
            <a:r>
              <a:rPr sz="3200" spc="-95" dirty="0">
                <a:latin typeface="Arial"/>
                <a:cs typeface="Arial"/>
              </a:rPr>
              <a:t>conocimiento del </a:t>
            </a:r>
            <a:r>
              <a:rPr sz="3200" spc="-135" dirty="0">
                <a:latin typeface="Arial"/>
                <a:cs typeface="Arial"/>
              </a:rPr>
              <a:t>que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75" dirty="0">
                <a:latin typeface="Arial"/>
                <a:cs typeface="Arial"/>
              </a:rPr>
              <a:t>obtiene,  </a:t>
            </a:r>
            <a:r>
              <a:rPr sz="3200" spc="-55" dirty="0">
                <a:latin typeface="Arial"/>
                <a:cs typeface="Arial"/>
              </a:rPr>
              <a:t>permitiendo tomar </a:t>
            </a:r>
            <a:r>
              <a:rPr sz="3200" spc="-155" dirty="0">
                <a:latin typeface="Arial"/>
                <a:cs typeface="Arial"/>
              </a:rPr>
              <a:t>decisiones  </a:t>
            </a:r>
            <a:r>
              <a:rPr sz="3200" spc="-80" dirty="0">
                <a:latin typeface="Arial"/>
                <a:cs typeface="Arial"/>
              </a:rPr>
              <a:t>pertinentes </a:t>
            </a:r>
            <a:r>
              <a:rPr sz="3200" spc="-180" dirty="0">
                <a:latin typeface="Arial"/>
                <a:cs typeface="Arial"/>
              </a:rPr>
              <a:t>acordes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05" dirty="0">
                <a:latin typeface="Arial"/>
                <a:cs typeface="Arial"/>
              </a:rPr>
              <a:t>dicho  </a:t>
            </a:r>
            <a:r>
              <a:rPr sz="3200" spc="-95" dirty="0">
                <a:latin typeface="Arial"/>
                <a:cs typeface="Arial"/>
              </a:rPr>
              <a:t>conocimiento.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532" y="2204847"/>
            <a:ext cx="1914525" cy="2390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92" y="188023"/>
            <a:ext cx="7400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Características </a:t>
            </a:r>
            <a:r>
              <a:rPr spc="-200" dirty="0"/>
              <a:t>de </a:t>
            </a:r>
            <a:r>
              <a:rPr spc="-155" dirty="0"/>
              <a:t>la</a:t>
            </a:r>
            <a:r>
              <a:rPr spc="-235" dirty="0"/>
              <a:t> </a:t>
            </a:r>
            <a:r>
              <a:rPr spc="-130" dirty="0"/>
              <a:t>Información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467550" y="908811"/>
            <a:ext cx="1399540" cy="1999614"/>
          </a:xfrm>
          <a:custGeom>
            <a:avLst/>
            <a:gdLst/>
            <a:ahLst/>
            <a:cxnLst/>
            <a:rect l="l" t="t" r="r" b="b"/>
            <a:pathLst>
              <a:path w="1399539" h="1999614">
                <a:moveTo>
                  <a:pt x="0" y="0"/>
                </a:moveTo>
                <a:lnTo>
                  <a:pt x="0" y="1299464"/>
                </a:lnTo>
                <a:lnTo>
                  <a:pt x="699744" y="1999234"/>
                </a:lnTo>
                <a:lnTo>
                  <a:pt x="1399476" y="1299464"/>
                </a:lnTo>
                <a:lnTo>
                  <a:pt x="1399476" y="699770"/>
                </a:lnTo>
                <a:lnTo>
                  <a:pt x="699744" y="699770"/>
                </a:lnTo>
                <a:lnTo>
                  <a:pt x="0" y="0"/>
                </a:lnTo>
                <a:close/>
              </a:path>
              <a:path w="1399539" h="1999614">
                <a:moveTo>
                  <a:pt x="1399476" y="0"/>
                </a:moveTo>
                <a:lnTo>
                  <a:pt x="699744" y="699770"/>
                </a:lnTo>
                <a:lnTo>
                  <a:pt x="1399476" y="699770"/>
                </a:lnTo>
                <a:lnTo>
                  <a:pt x="1399476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550" y="908811"/>
            <a:ext cx="1399540" cy="1999614"/>
          </a:xfrm>
          <a:custGeom>
            <a:avLst/>
            <a:gdLst/>
            <a:ahLst/>
            <a:cxnLst/>
            <a:rect l="l" t="t" r="r" b="b"/>
            <a:pathLst>
              <a:path w="1399539" h="1999614">
                <a:moveTo>
                  <a:pt x="1399476" y="0"/>
                </a:moveTo>
                <a:lnTo>
                  <a:pt x="1399476" y="1299464"/>
                </a:lnTo>
                <a:lnTo>
                  <a:pt x="699744" y="1999234"/>
                </a:lnTo>
                <a:lnTo>
                  <a:pt x="0" y="1299464"/>
                </a:lnTo>
                <a:lnTo>
                  <a:pt x="0" y="0"/>
                </a:lnTo>
                <a:lnTo>
                  <a:pt x="699744" y="699770"/>
                </a:lnTo>
                <a:lnTo>
                  <a:pt x="1399476" y="0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7026" y="908685"/>
            <a:ext cx="6953884" cy="1299845"/>
          </a:xfrm>
          <a:custGeom>
            <a:avLst/>
            <a:gdLst/>
            <a:ahLst/>
            <a:cxnLst/>
            <a:rect l="l" t="t" r="r" b="b"/>
            <a:pathLst>
              <a:path w="6953884" h="1299845">
                <a:moveTo>
                  <a:pt x="6736842" y="0"/>
                </a:moveTo>
                <a:lnTo>
                  <a:pt x="0" y="0"/>
                </a:lnTo>
                <a:lnTo>
                  <a:pt x="0" y="1299590"/>
                </a:lnTo>
                <a:lnTo>
                  <a:pt x="6736842" y="1299590"/>
                </a:lnTo>
                <a:lnTo>
                  <a:pt x="6786512" y="1293867"/>
                </a:lnTo>
                <a:lnTo>
                  <a:pt x="6832113" y="1277564"/>
                </a:lnTo>
                <a:lnTo>
                  <a:pt x="6872342" y="1251984"/>
                </a:lnTo>
                <a:lnTo>
                  <a:pt x="6905897" y="1218429"/>
                </a:lnTo>
                <a:lnTo>
                  <a:pt x="6931477" y="1178200"/>
                </a:lnTo>
                <a:lnTo>
                  <a:pt x="6947780" y="1132599"/>
                </a:lnTo>
                <a:lnTo>
                  <a:pt x="6953504" y="1082928"/>
                </a:lnTo>
                <a:lnTo>
                  <a:pt x="6953504" y="216662"/>
                </a:lnTo>
                <a:lnTo>
                  <a:pt x="6947780" y="166991"/>
                </a:lnTo>
                <a:lnTo>
                  <a:pt x="6931477" y="121390"/>
                </a:lnTo>
                <a:lnTo>
                  <a:pt x="6905897" y="81161"/>
                </a:lnTo>
                <a:lnTo>
                  <a:pt x="6872342" y="47606"/>
                </a:lnTo>
                <a:lnTo>
                  <a:pt x="6832113" y="22026"/>
                </a:lnTo>
                <a:lnTo>
                  <a:pt x="6786512" y="5723"/>
                </a:lnTo>
                <a:lnTo>
                  <a:pt x="673684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7026" y="908685"/>
            <a:ext cx="6953884" cy="1299845"/>
          </a:xfrm>
          <a:custGeom>
            <a:avLst/>
            <a:gdLst/>
            <a:ahLst/>
            <a:cxnLst/>
            <a:rect l="l" t="t" r="r" b="b"/>
            <a:pathLst>
              <a:path w="6953884" h="1299845">
                <a:moveTo>
                  <a:pt x="6953504" y="216662"/>
                </a:moveTo>
                <a:lnTo>
                  <a:pt x="6953504" y="1082928"/>
                </a:lnTo>
                <a:lnTo>
                  <a:pt x="6947780" y="1132599"/>
                </a:lnTo>
                <a:lnTo>
                  <a:pt x="6931477" y="1178200"/>
                </a:lnTo>
                <a:lnTo>
                  <a:pt x="6905897" y="1218429"/>
                </a:lnTo>
                <a:lnTo>
                  <a:pt x="6872342" y="1251984"/>
                </a:lnTo>
                <a:lnTo>
                  <a:pt x="6832113" y="1277564"/>
                </a:lnTo>
                <a:lnTo>
                  <a:pt x="6786512" y="1293867"/>
                </a:lnTo>
                <a:lnTo>
                  <a:pt x="6736842" y="1299590"/>
                </a:lnTo>
                <a:lnTo>
                  <a:pt x="0" y="1299590"/>
                </a:lnTo>
                <a:lnTo>
                  <a:pt x="0" y="0"/>
                </a:lnTo>
                <a:lnTo>
                  <a:pt x="6736842" y="0"/>
                </a:lnTo>
                <a:lnTo>
                  <a:pt x="6786512" y="5723"/>
                </a:lnTo>
                <a:lnTo>
                  <a:pt x="6832113" y="22026"/>
                </a:lnTo>
                <a:lnTo>
                  <a:pt x="6872342" y="47606"/>
                </a:lnTo>
                <a:lnTo>
                  <a:pt x="6905897" y="81161"/>
                </a:lnTo>
                <a:lnTo>
                  <a:pt x="6931477" y="121390"/>
                </a:lnTo>
                <a:lnTo>
                  <a:pt x="6947780" y="166991"/>
                </a:lnTo>
                <a:lnTo>
                  <a:pt x="6953504" y="216662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1207" y="1180782"/>
            <a:ext cx="5645150" cy="875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8145" indent="-287655">
              <a:lnSpc>
                <a:spcPts val="4425"/>
              </a:lnSpc>
              <a:spcBef>
                <a:spcPts val="100"/>
              </a:spcBef>
              <a:buChar char="•"/>
              <a:tabLst>
                <a:tab pos="1668780" algn="l"/>
              </a:tabLst>
            </a:pPr>
            <a:r>
              <a:rPr sz="4000" spc="-204" dirty="0">
                <a:latin typeface="Arial"/>
                <a:cs typeface="Arial"/>
              </a:rPr>
              <a:t>Verdadera, </a:t>
            </a:r>
            <a:r>
              <a:rPr sz="4000" spc="-125" dirty="0">
                <a:latin typeface="Arial"/>
                <a:cs typeface="Arial"/>
              </a:rPr>
              <a:t>no</a:t>
            </a:r>
            <a:r>
              <a:rPr sz="4000" spc="-315" dirty="0">
                <a:latin typeface="Arial"/>
                <a:cs typeface="Arial"/>
              </a:rPr>
              <a:t> </a:t>
            </a:r>
            <a:r>
              <a:rPr sz="4000" spc="-200" dirty="0">
                <a:latin typeface="Arial"/>
                <a:cs typeface="Arial"/>
              </a:rPr>
              <a:t>falsa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2265"/>
              </a:lnSpc>
            </a:pPr>
            <a:r>
              <a:rPr sz="2200" b="1" spc="-295" dirty="0">
                <a:latin typeface="Arial"/>
                <a:cs typeface="Arial"/>
              </a:rPr>
              <a:t>VERAZ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550" y="2717419"/>
            <a:ext cx="1399540" cy="1999614"/>
          </a:xfrm>
          <a:custGeom>
            <a:avLst/>
            <a:gdLst/>
            <a:ahLst/>
            <a:cxnLst/>
            <a:rect l="l" t="t" r="r" b="b"/>
            <a:pathLst>
              <a:path w="1399539" h="1999614">
                <a:moveTo>
                  <a:pt x="0" y="0"/>
                </a:moveTo>
                <a:lnTo>
                  <a:pt x="0" y="1299463"/>
                </a:lnTo>
                <a:lnTo>
                  <a:pt x="699744" y="1999233"/>
                </a:lnTo>
                <a:lnTo>
                  <a:pt x="1399476" y="1299463"/>
                </a:lnTo>
                <a:lnTo>
                  <a:pt x="1399476" y="699769"/>
                </a:lnTo>
                <a:lnTo>
                  <a:pt x="699744" y="699769"/>
                </a:lnTo>
                <a:lnTo>
                  <a:pt x="0" y="0"/>
                </a:lnTo>
                <a:close/>
              </a:path>
              <a:path w="1399539" h="1999614">
                <a:moveTo>
                  <a:pt x="1399476" y="0"/>
                </a:moveTo>
                <a:lnTo>
                  <a:pt x="699744" y="699769"/>
                </a:lnTo>
                <a:lnTo>
                  <a:pt x="1399476" y="699769"/>
                </a:lnTo>
                <a:lnTo>
                  <a:pt x="1399476" y="0"/>
                </a:lnTo>
                <a:close/>
              </a:path>
            </a:pathLst>
          </a:custGeom>
          <a:solidFill>
            <a:srgbClr val="5FE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550" y="2717419"/>
            <a:ext cx="1399540" cy="1999614"/>
          </a:xfrm>
          <a:custGeom>
            <a:avLst/>
            <a:gdLst/>
            <a:ahLst/>
            <a:cxnLst/>
            <a:rect l="l" t="t" r="r" b="b"/>
            <a:pathLst>
              <a:path w="1399539" h="1999614">
                <a:moveTo>
                  <a:pt x="1399476" y="0"/>
                </a:moveTo>
                <a:lnTo>
                  <a:pt x="1399476" y="1299463"/>
                </a:lnTo>
                <a:lnTo>
                  <a:pt x="699744" y="1999233"/>
                </a:lnTo>
                <a:lnTo>
                  <a:pt x="0" y="1299463"/>
                </a:lnTo>
                <a:lnTo>
                  <a:pt x="0" y="0"/>
                </a:lnTo>
                <a:lnTo>
                  <a:pt x="699744" y="699769"/>
                </a:lnTo>
                <a:lnTo>
                  <a:pt x="1399476" y="0"/>
                </a:lnTo>
                <a:close/>
              </a:path>
            </a:pathLst>
          </a:custGeom>
          <a:ln w="25400">
            <a:solidFill>
              <a:srgbClr val="5FE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6567" y="3503929"/>
            <a:ext cx="1379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35" dirty="0">
                <a:latin typeface="Arial"/>
                <a:cs typeface="Arial"/>
              </a:rPr>
              <a:t>O</a:t>
            </a:r>
            <a:r>
              <a:rPr sz="2200" b="1" spc="-295" dirty="0">
                <a:latin typeface="Arial"/>
                <a:cs typeface="Arial"/>
              </a:rPr>
              <a:t>P</a:t>
            </a:r>
            <a:r>
              <a:rPr sz="2200" b="1" spc="-235" dirty="0">
                <a:latin typeface="Arial"/>
                <a:cs typeface="Arial"/>
              </a:rPr>
              <a:t>O</a:t>
            </a:r>
            <a:r>
              <a:rPr sz="2200" b="1" spc="-375" dirty="0">
                <a:latin typeface="Arial"/>
                <a:cs typeface="Arial"/>
              </a:rPr>
              <a:t>R</a:t>
            </a:r>
            <a:r>
              <a:rPr sz="2200" b="1" spc="-265" dirty="0">
                <a:latin typeface="Arial"/>
                <a:cs typeface="Arial"/>
              </a:rPr>
              <a:t>T</a:t>
            </a:r>
            <a:r>
              <a:rPr sz="2200" b="1" spc="-185" dirty="0">
                <a:latin typeface="Arial"/>
                <a:cs typeface="Arial"/>
              </a:rPr>
              <a:t>UNA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7026" y="2717419"/>
            <a:ext cx="6953884" cy="1299845"/>
          </a:xfrm>
          <a:custGeom>
            <a:avLst/>
            <a:gdLst/>
            <a:ahLst/>
            <a:cxnLst/>
            <a:rect l="l" t="t" r="r" b="b"/>
            <a:pathLst>
              <a:path w="6953884" h="1299845">
                <a:moveTo>
                  <a:pt x="6736842" y="0"/>
                </a:moveTo>
                <a:lnTo>
                  <a:pt x="0" y="0"/>
                </a:lnTo>
                <a:lnTo>
                  <a:pt x="0" y="1299463"/>
                </a:lnTo>
                <a:lnTo>
                  <a:pt x="6736842" y="1299463"/>
                </a:lnTo>
                <a:lnTo>
                  <a:pt x="6786512" y="1293747"/>
                </a:lnTo>
                <a:lnTo>
                  <a:pt x="6832113" y="1277463"/>
                </a:lnTo>
                <a:lnTo>
                  <a:pt x="6872342" y="1251907"/>
                </a:lnTo>
                <a:lnTo>
                  <a:pt x="6905897" y="1218379"/>
                </a:lnTo>
                <a:lnTo>
                  <a:pt x="6931477" y="1178175"/>
                </a:lnTo>
                <a:lnTo>
                  <a:pt x="6947780" y="1132592"/>
                </a:lnTo>
                <a:lnTo>
                  <a:pt x="6953504" y="1082928"/>
                </a:lnTo>
                <a:lnTo>
                  <a:pt x="6953504" y="216534"/>
                </a:lnTo>
                <a:lnTo>
                  <a:pt x="6947780" y="166871"/>
                </a:lnTo>
                <a:lnTo>
                  <a:pt x="6931477" y="121288"/>
                </a:lnTo>
                <a:lnTo>
                  <a:pt x="6905897" y="81084"/>
                </a:lnTo>
                <a:lnTo>
                  <a:pt x="6872342" y="47556"/>
                </a:lnTo>
                <a:lnTo>
                  <a:pt x="6832113" y="22000"/>
                </a:lnTo>
                <a:lnTo>
                  <a:pt x="6786512" y="5716"/>
                </a:lnTo>
                <a:lnTo>
                  <a:pt x="673684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7026" y="2717419"/>
            <a:ext cx="6953884" cy="1299845"/>
          </a:xfrm>
          <a:custGeom>
            <a:avLst/>
            <a:gdLst/>
            <a:ahLst/>
            <a:cxnLst/>
            <a:rect l="l" t="t" r="r" b="b"/>
            <a:pathLst>
              <a:path w="6953884" h="1299845">
                <a:moveTo>
                  <a:pt x="6953504" y="216534"/>
                </a:moveTo>
                <a:lnTo>
                  <a:pt x="6953504" y="1082928"/>
                </a:lnTo>
                <a:lnTo>
                  <a:pt x="6947780" y="1132592"/>
                </a:lnTo>
                <a:lnTo>
                  <a:pt x="6931477" y="1178175"/>
                </a:lnTo>
                <a:lnTo>
                  <a:pt x="6905897" y="1218379"/>
                </a:lnTo>
                <a:lnTo>
                  <a:pt x="6872342" y="1251907"/>
                </a:lnTo>
                <a:lnTo>
                  <a:pt x="6832113" y="1277463"/>
                </a:lnTo>
                <a:lnTo>
                  <a:pt x="6786512" y="1293747"/>
                </a:lnTo>
                <a:lnTo>
                  <a:pt x="6736842" y="1299463"/>
                </a:lnTo>
                <a:lnTo>
                  <a:pt x="0" y="1299463"/>
                </a:lnTo>
                <a:lnTo>
                  <a:pt x="0" y="0"/>
                </a:lnTo>
                <a:lnTo>
                  <a:pt x="6736842" y="0"/>
                </a:lnTo>
                <a:lnTo>
                  <a:pt x="6786512" y="5716"/>
                </a:lnTo>
                <a:lnTo>
                  <a:pt x="6832113" y="22000"/>
                </a:lnTo>
                <a:lnTo>
                  <a:pt x="6872342" y="47556"/>
                </a:lnTo>
                <a:lnTo>
                  <a:pt x="6905897" y="81084"/>
                </a:lnTo>
                <a:lnTo>
                  <a:pt x="6931477" y="121288"/>
                </a:lnTo>
                <a:lnTo>
                  <a:pt x="6947780" y="166871"/>
                </a:lnTo>
                <a:lnTo>
                  <a:pt x="6953504" y="216534"/>
                </a:lnTo>
                <a:close/>
              </a:path>
            </a:pathLst>
          </a:custGeom>
          <a:ln w="25399">
            <a:solidFill>
              <a:srgbClr val="5FE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39314" y="2711196"/>
            <a:ext cx="4624705" cy="1194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720" marR="5080" indent="-287020">
              <a:lnSpc>
                <a:spcPts val="4400"/>
              </a:lnSpc>
              <a:spcBef>
                <a:spcPts val="580"/>
              </a:spcBef>
              <a:buChar char="•"/>
              <a:tabLst>
                <a:tab pos="300355" algn="l"/>
              </a:tabLst>
            </a:pPr>
            <a:r>
              <a:rPr sz="4000" spc="-260" dirty="0">
                <a:latin typeface="Arial"/>
                <a:cs typeface="Arial"/>
              </a:rPr>
              <a:t>Que </a:t>
            </a:r>
            <a:r>
              <a:rPr sz="4000" spc="-220" dirty="0">
                <a:latin typeface="Arial"/>
                <a:cs typeface="Arial"/>
              </a:rPr>
              <a:t>ha </a:t>
            </a:r>
            <a:r>
              <a:rPr sz="4000" spc="-165" dirty="0">
                <a:latin typeface="Arial"/>
                <a:cs typeface="Arial"/>
              </a:rPr>
              <a:t>llegado </a:t>
            </a:r>
            <a:r>
              <a:rPr sz="4000" spc="-180" dirty="0">
                <a:latin typeface="Arial"/>
                <a:cs typeface="Arial"/>
              </a:rPr>
              <a:t>en</a:t>
            </a:r>
            <a:r>
              <a:rPr sz="4000" spc="-270" dirty="0">
                <a:latin typeface="Arial"/>
                <a:cs typeface="Arial"/>
              </a:rPr>
              <a:t> </a:t>
            </a:r>
            <a:r>
              <a:rPr sz="4000" spc="-285" dirty="0">
                <a:latin typeface="Arial"/>
                <a:cs typeface="Arial"/>
              </a:rPr>
              <a:t>su  </a:t>
            </a:r>
            <a:r>
              <a:rPr sz="4000" spc="-100" dirty="0">
                <a:latin typeface="Arial"/>
                <a:cs typeface="Arial"/>
              </a:rPr>
              <a:t>momento</a:t>
            </a:r>
            <a:r>
              <a:rPr sz="4000" spc="-225" dirty="0">
                <a:latin typeface="Arial"/>
                <a:cs typeface="Arial"/>
              </a:rPr>
              <a:t> </a:t>
            </a:r>
            <a:r>
              <a:rPr sz="4000" spc="-95" dirty="0">
                <a:latin typeface="Arial"/>
                <a:cs typeface="Arial"/>
              </a:rPr>
              <a:t>justo</a:t>
            </a:r>
            <a:endParaRPr sz="4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7550" y="4526026"/>
            <a:ext cx="1399540" cy="1999614"/>
          </a:xfrm>
          <a:custGeom>
            <a:avLst/>
            <a:gdLst/>
            <a:ahLst/>
            <a:cxnLst/>
            <a:rect l="l" t="t" r="r" b="b"/>
            <a:pathLst>
              <a:path w="1399539" h="1999615">
                <a:moveTo>
                  <a:pt x="0" y="0"/>
                </a:moveTo>
                <a:lnTo>
                  <a:pt x="0" y="1299489"/>
                </a:lnTo>
                <a:lnTo>
                  <a:pt x="699744" y="1999234"/>
                </a:lnTo>
                <a:lnTo>
                  <a:pt x="1399476" y="1299489"/>
                </a:lnTo>
                <a:lnTo>
                  <a:pt x="1399476" y="699769"/>
                </a:lnTo>
                <a:lnTo>
                  <a:pt x="699744" y="699769"/>
                </a:lnTo>
                <a:lnTo>
                  <a:pt x="0" y="0"/>
                </a:lnTo>
                <a:close/>
              </a:path>
              <a:path w="1399539" h="1999615">
                <a:moveTo>
                  <a:pt x="1399476" y="0"/>
                </a:moveTo>
                <a:lnTo>
                  <a:pt x="699744" y="699769"/>
                </a:lnTo>
                <a:lnTo>
                  <a:pt x="1399476" y="699769"/>
                </a:lnTo>
                <a:lnTo>
                  <a:pt x="1399476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550" y="4526026"/>
            <a:ext cx="1399540" cy="1999614"/>
          </a:xfrm>
          <a:custGeom>
            <a:avLst/>
            <a:gdLst/>
            <a:ahLst/>
            <a:cxnLst/>
            <a:rect l="l" t="t" r="r" b="b"/>
            <a:pathLst>
              <a:path w="1399539" h="1999615">
                <a:moveTo>
                  <a:pt x="1399476" y="0"/>
                </a:moveTo>
                <a:lnTo>
                  <a:pt x="1399476" y="1299489"/>
                </a:lnTo>
                <a:lnTo>
                  <a:pt x="699744" y="1999234"/>
                </a:lnTo>
                <a:lnTo>
                  <a:pt x="0" y="1299489"/>
                </a:lnTo>
                <a:lnTo>
                  <a:pt x="0" y="0"/>
                </a:lnTo>
                <a:lnTo>
                  <a:pt x="699744" y="699769"/>
                </a:lnTo>
                <a:lnTo>
                  <a:pt x="1399476" y="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9267" y="5313362"/>
            <a:ext cx="1352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325" dirty="0">
                <a:latin typeface="Arial"/>
                <a:cs typeface="Arial"/>
              </a:rPr>
              <a:t>RELEVANTE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67026" y="4526026"/>
            <a:ext cx="6953884" cy="1299845"/>
          </a:xfrm>
          <a:custGeom>
            <a:avLst/>
            <a:gdLst/>
            <a:ahLst/>
            <a:cxnLst/>
            <a:rect l="l" t="t" r="r" b="b"/>
            <a:pathLst>
              <a:path w="6953884" h="1299845">
                <a:moveTo>
                  <a:pt x="6736842" y="0"/>
                </a:moveTo>
                <a:lnTo>
                  <a:pt x="0" y="0"/>
                </a:lnTo>
                <a:lnTo>
                  <a:pt x="0" y="1299489"/>
                </a:lnTo>
                <a:lnTo>
                  <a:pt x="6736842" y="1299489"/>
                </a:lnTo>
                <a:lnTo>
                  <a:pt x="6786512" y="1293769"/>
                </a:lnTo>
                <a:lnTo>
                  <a:pt x="6832113" y="1277476"/>
                </a:lnTo>
                <a:lnTo>
                  <a:pt x="6872342" y="1251909"/>
                </a:lnTo>
                <a:lnTo>
                  <a:pt x="6905897" y="1218368"/>
                </a:lnTo>
                <a:lnTo>
                  <a:pt x="6931477" y="1178154"/>
                </a:lnTo>
                <a:lnTo>
                  <a:pt x="6947780" y="1132566"/>
                </a:lnTo>
                <a:lnTo>
                  <a:pt x="6953504" y="1082903"/>
                </a:lnTo>
                <a:lnTo>
                  <a:pt x="6953504" y="216535"/>
                </a:lnTo>
                <a:lnTo>
                  <a:pt x="6947780" y="166871"/>
                </a:lnTo>
                <a:lnTo>
                  <a:pt x="6931477" y="121288"/>
                </a:lnTo>
                <a:lnTo>
                  <a:pt x="6905897" y="81084"/>
                </a:lnTo>
                <a:lnTo>
                  <a:pt x="6872342" y="47556"/>
                </a:lnTo>
                <a:lnTo>
                  <a:pt x="6832113" y="22000"/>
                </a:lnTo>
                <a:lnTo>
                  <a:pt x="6786512" y="5716"/>
                </a:lnTo>
                <a:lnTo>
                  <a:pt x="673684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7026" y="4526026"/>
            <a:ext cx="6953884" cy="1299845"/>
          </a:xfrm>
          <a:custGeom>
            <a:avLst/>
            <a:gdLst/>
            <a:ahLst/>
            <a:cxnLst/>
            <a:rect l="l" t="t" r="r" b="b"/>
            <a:pathLst>
              <a:path w="6953884" h="1299845">
                <a:moveTo>
                  <a:pt x="6953504" y="216535"/>
                </a:moveTo>
                <a:lnTo>
                  <a:pt x="6953504" y="1082903"/>
                </a:lnTo>
                <a:lnTo>
                  <a:pt x="6947780" y="1132566"/>
                </a:lnTo>
                <a:lnTo>
                  <a:pt x="6931477" y="1178154"/>
                </a:lnTo>
                <a:lnTo>
                  <a:pt x="6905897" y="1218368"/>
                </a:lnTo>
                <a:lnTo>
                  <a:pt x="6872342" y="1251909"/>
                </a:lnTo>
                <a:lnTo>
                  <a:pt x="6832113" y="1277476"/>
                </a:lnTo>
                <a:lnTo>
                  <a:pt x="6786512" y="1293769"/>
                </a:lnTo>
                <a:lnTo>
                  <a:pt x="6736842" y="1299489"/>
                </a:lnTo>
                <a:lnTo>
                  <a:pt x="0" y="1299489"/>
                </a:lnTo>
                <a:lnTo>
                  <a:pt x="0" y="0"/>
                </a:lnTo>
                <a:lnTo>
                  <a:pt x="6736842" y="0"/>
                </a:lnTo>
                <a:lnTo>
                  <a:pt x="6786512" y="5716"/>
                </a:lnTo>
                <a:lnTo>
                  <a:pt x="6832113" y="22000"/>
                </a:lnTo>
                <a:lnTo>
                  <a:pt x="6872342" y="47556"/>
                </a:lnTo>
                <a:lnTo>
                  <a:pt x="6905897" y="81084"/>
                </a:lnTo>
                <a:lnTo>
                  <a:pt x="6931477" y="121288"/>
                </a:lnTo>
                <a:lnTo>
                  <a:pt x="6947780" y="166871"/>
                </a:lnTo>
                <a:lnTo>
                  <a:pt x="6953504" y="216535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39314" y="4799583"/>
            <a:ext cx="6053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300355" algn="l"/>
              </a:tabLst>
            </a:pPr>
            <a:r>
              <a:rPr sz="4000" spc="-75" dirty="0">
                <a:latin typeface="Arial"/>
                <a:cs typeface="Arial"/>
              </a:rPr>
              <a:t>Importante </a:t>
            </a:r>
            <a:r>
              <a:rPr sz="4000" spc="-190" dirty="0">
                <a:latin typeface="Arial"/>
                <a:cs typeface="Arial"/>
              </a:rPr>
              <a:t>para </a:t>
            </a:r>
            <a:r>
              <a:rPr sz="4000" spc="-105" dirty="0">
                <a:latin typeface="Arial"/>
                <a:cs typeface="Arial"/>
              </a:rPr>
              <a:t>el</a:t>
            </a:r>
            <a:r>
              <a:rPr sz="4000" spc="-459" dirty="0">
                <a:latin typeface="Arial"/>
                <a:cs typeface="Arial"/>
              </a:rPr>
              <a:t> </a:t>
            </a:r>
            <a:r>
              <a:rPr sz="4000" spc="-95" dirty="0">
                <a:latin typeface="Arial"/>
                <a:cs typeface="Arial"/>
              </a:rPr>
              <a:t>receptor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0329" y="462915"/>
            <a:ext cx="38658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55" dirty="0">
                <a:latin typeface="Arial"/>
                <a:cs typeface="Arial"/>
              </a:rPr>
              <a:t>La</a:t>
            </a:r>
            <a:r>
              <a:rPr b="1" spc="-275" dirty="0">
                <a:latin typeface="Arial"/>
                <a:cs typeface="Arial"/>
              </a:rPr>
              <a:t> </a:t>
            </a:r>
            <a:r>
              <a:rPr b="1" spc="-370" dirty="0">
                <a:latin typeface="Arial"/>
                <a:cs typeface="Arial"/>
              </a:rPr>
              <a:t>comunicación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72552"/>
            <a:ext cx="8808720" cy="28060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205104" indent="-342900">
              <a:lnSpc>
                <a:spcPts val="344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45" dirty="0">
                <a:latin typeface="Arial"/>
                <a:cs typeface="Arial"/>
              </a:rPr>
              <a:t>La </a:t>
            </a:r>
            <a:r>
              <a:rPr sz="3200" i="1" spc="-150" dirty="0">
                <a:latin typeface="Arial"/>
                <a:cs typeface="Arial"/>
              </a:rPr>
              <a:t>comunicación </a:t>
            </a:r>
            <a:r>
              <a:rPr sz="3200" spc="-270" dirty="0">
                <a:latin typeface="Arial"/>
                <a:cs typeface="Arial"/>
              </a:rPr>
              <a:t>es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155" dirty="0">
                <a:latin typeface="Arial"/>
                <a:cs typeface="Arial"/>
              </a:rPr>
              <a:t>proceso </a:t>
            </a:r>
            <a:r>
              <a:rPr sz="3200" spc="-100" dirty="0">
                <a:latin typeface="Arial"/>
                <a:cs typeface="Arial"/>
              </a:rPr>
              <a:t>mediante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145" dirty="0">
                <a:latin typeface="Arial"/>
                <a:cs typeface="Arial"/>
              </a:rPr>
              <a:t>cual </a:t>
            </a:r>
            <a:r>
              <a:rPr sz="3200" spc="-265" dirty="0">
                <a:latin typeface="Arial"/>
                <a:cs typeface="Arial"/>
              </a:rPr>
              <a:t>se  </a:t>
            </a:r>
            <a:r>
              <a:rPr sz="3200" spc="-70" dirty="0">
                <a:latin typeface="Arial"/>
                <a:cs typeface="Arial"/>
              </a:rPr>
              <a:t>transmite </a:t>
            </a:r>
            <a:r>
              <a:rPr sz="3200" spc="-114" dirty="0">
                <a:latin typeface="Arial"/>
                <a:cs typeface="Arial"/>
              </a:rPr>
              <a:t>la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información.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7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25" dirty="0">
                <a:latin typeface="Arial"/>
                <a:cs typeface="Arial"/>
              </a:rPr>
              <a:t>Se </a:t>
            </a:r>
            <a:r>
              <a:rPr sz="3200" spc="-90" dirty="0">
                <a:latin typeface="Arial"/>
                <a:cs typeface="Arial"/>
              </a:rPr>
              <a:t>requiere, </a:t>
            </a:r>
            <a:r>
              <a:rPr sz="3200" spc="-155" dirty="0">
                <a:latin typeface="Arial"/>
                <a:cs typeface="Arial"/>
              </a:rPr>
              <a:t>para este </a:t>
            </a:r>
            <a:r>
              <a:rPr sz="3200" spc="-160" dirty="0">
                <a:latin typeface="Arial"/>
                <a:cs typeface="Arial"/>
              </a:rPr>
              <a:t>proceso,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05" dirty="0">
                <a:latin typeface="Arial"/>
                <a:cs typeface="Arial"/>
              </a:rPr>
              <a:t>un </a:t>
            </a:r>
            <a:r>
              <a:rPr sz="3200" spc="-150" dirty="0">
                <a:latin typeface="Arial"/>
                <a:cs typeface="Arial"/>
              </a:rPr>
              <a:t>emisor, </a:t>
            </a:r>
            <a:r>
              <a:rPr sz="3200" spc="-105" dirty="0">
                <a:latin typeface="Arial"/>
                <a:cs typeface="Arial"/>
              </a:rPr>
              <a:t>un  </a:t>
            </a:r>
            <a:r>
              <a:rPr sz="3200" spc="-114" dirty="0">
                <a:latin typeface="Arial"/>
                <a:cs typeface="Arial"/>
              </a:rPr>
              <a:t>receptor, </a:t>
            </a:r>
            <a:r>
              <a:rPr sz="3200" spc="-100" dirty="0">
                <a:latin typeface="Arial"/>
                <a:cs typeface="Arial"/>
              </a:rPr>
              <a:t>un </a:t>
            </a:r>
            <a:r>
              <a:rPr sz="3200" spc="-145" dirty="0">
                <a:latin typeface="Arial"/>
                <a:cs typeface="Arial"/>
              </a:rPr>
              <a:t>código, </a:t>
            </a:r>
            <a:r>
              <a:rPr sz="3200" spc="-100" dirty="0">
                <a:latin typeface="Arial"/>
                <a:cs typeface="Arial"/>
              </a:rPr>
              <a:t>un </a:t>
            </a:r>
            <a:r>
              <a:rPr sz="3200" spc="-160" dirty="0">
                <a:latin typeface="Arial"/>
                <a:cs typeface="Arial"/>
              </a:rPr>
              <a:t>mensaje </a:t>
            </a:r>
            <a:r>
              <a:rPr sz="3200" spc="-95" dirty="0">
                <a:latin typeface="Arial"/>
                <a:cs typeface="Arial"/>
              </a:rPr>
              <a:t>(escrito </a:t>
            </a:r>
            <a:r>
              <a:rPr sz="3200" spc="-145" dirty="0">
                <a:latin typeface="Arial"/>
                <a:cs typeface="Arial"/>
              </a:rPr>
              <a:t>en código,  </a:t>
            </a:r>
            <a:r>
              <a:rPr sz="3200" spc="-125" dirty="0">
                <a:latin typeface="Arial"/>
                <a:cs typeface="Arial"/>
              </a:rPr>
              <a:t>conocido </a:t>
            </a:r>
            <a:r>
              <a:rPr sz="3200" spc="-55" dirty="0">
                <a:latin typeface="Arial"/>
                <a:cs typeface="Arial"/>
              </a:rPr>
              <a:t>por </a:t>
            </a:r>
            <a:r>
              <a:rPr sz="3200" spc="-170" dirty="0">
                <a:latin typeface="Arial"/>
                <a:cs typeface="Arial"/>
              </a:rPr>
              <a:t>ambos)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105" dirty="0">
                <a:latin typeface="Arial"/>
                <a:cs typeface="Arial"/>
              </a:rPr>
              <a:t>un </a:t>
            </a:r>
            <a:r>
              <a:rPr sz="3200" spc="-165" dirty="0">
                <a:latin typeface="Arial"/>
                <a:cs typeface="Arial"/>
              </a:rPr>
              <a:t>canal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45" dirty="0">
                <a:latin typeface="Arial"/>
                <a:cs typeface="Arial"/>
              </a:rPr>
              <a:t>través </a:t>
            </a:r>
            <a:r>
              <a:rPr sz="3200" spc="-95" dirty="0">
                <a:latin typeface="Arial"/>
                <a:cs typeface="Arial"/>
              </a:rPr>
              <a:t>del </a:t>
            </a:r>
            <a:r>
              <a:rPr sz="3200" spc="-145" dirty="0">
                <a:latin typeface="Arial"/>
                <a:cs typeface="Arial"/>
              </a:rPr>
              <a:t>cual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270" dirty="0">
                <a:latin typeface="Arial"/>
                <a:cs typeface="Arial"/>
              </a:rPr>
              <a:t>se  </a:t>
            </a:r>
            <a:r>
              <a:rPr sz="3200" spc="-150" dirty="0">
                <a:latin typeface="Arial"/>
                <a:cs typeface="Arial"/>
              </a:rPr>
              <a:t>pueda </a:t>
            </a:r>
            <a:r>
              <a:rPr sz="3200" spc="-35" dirty="0">
                <a:latin typeface="Arial"/>
                <a:cs typeface="Arial"/>
              </a:rPr>
              <a:t>transmitir </a:t>
            </a:r>
            <a:r>
              <a:rPr sz="3200" spc="-85" dirty="0">
                <a:latin typeface="Arial"/>
                <a:cs typeface="Arial"/>
              </a:rPr>
              <a:t>el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mensaje.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640" y="5039359"/>
            <a:ext cx="1432560" cy="383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564" y="5036413"/>
            <a:ext cx="1391920" cy="339090"/>
          </a:xfrm>
          <a:custGeom>
            <a:avLst/>
            <a:gdLst/>
            <a:ahLst/>
            <a:cxnLst/>
            <a:rect l="l" t="t" r="r" b="b"/>
            <a:pathLst>
              <a:path w="1391920" h="339089">
                <a:moveTo>
                  <a:pt x="0" y="338988"/>
                </a:moveTo>
                <a:lnTo>
                  <a:pt x="1391539" y="338988"/>
                </a:lnTo>
                <a:lnTo>
                  <a:pt x="1391539" y="0"/>
                </a:lnTo>
                <a:lnTo>
                  <a:pt x="0" y="0"/>
                </a:lnTo>
                <a:lnTo>
                  <a:pt x="0" y="3389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564" y="5036413"/>
            <a:ext cx="1391920" cy="339090"/>
          </a:xfrm>
          <a:custGeom>
            <a:avLst/>
            <a:gdLst/>
            <a:ahLst/>
            <a:cxnLst/>
            <a:rect l="l" t="t" r="r" b="b"/>
            <a:pathLst>
              <a:path w="1391920" h="339089">
                <a:moveTo>
                  <a:pt x="0" y="338988"/>
                </a:moveTo>
                <a:lnTo>
                  <a:pt x="1391539" y="338988"/>
                </a:lnTo>
                <a:lnTo>
                  <a:pt x="1391539" y="0"/>
                </a:lnTo>
                <a:lnTo>
                  <a:pt x="0" y="0"/>
                </a:lnTo>
                <a:lnTo>
                  <a:pt x="0" y="338988"/>
                </a:lnTo>
                <a:close/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4514" y="5061203"/>
            <a:ext cx="1430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z="1600" spc="-190" dirty="0">
                <a:latin typeface="Arial"/>
                <a:cs typeface="Arial"/>
              </a:rPr>
              <a:t>EMISOR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85000" y="5039359"/>
            <a:ext cx="1724659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4906" y="5036413"/>
            <a:ext cx="1681480" cy="339090"/>
          </a:xfrm>
          <a:custGeom>
            <a:avLst/>
            <a:gdLst/>
            <a:ahLst/>
            <a:cxnLst/>
            <a:rect l="l" t="t" r="r" b="b"/>
            <a:pathLst>
              <a:path w="1681479" h="339089">
                <a:moveTo>
                  <a:pt x="0" y="338988"/>
                </a:moveTo>
                <a:lnTo>
                  <a:pt x="1681479" y="338988"/>
                </a:lnTo>
                <a:lnTo>
                  <a:pt x="1681479" y="0"/>
                </a:lnTo>
                <a:lnTo>
                  <a:pt x="0" y="0"/>
                </a:lnTo>
                <a:lnTo>
                  <a:pt x="0" y="3389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94906" y="5036413"/>
            <a:ext cx="1681480" cy="339090"/>
          </a:xfrm>
          <a:custGeom>
            <a:avLst/>
            <a:gdLst/>
            <a:ahLst/>
            <a:cxnLst/>
            <a:rect l="l" t="t" r="r" b="b"/>
            <a:pathLst>
              <a:path w="1681479" h="339089">
                <a:moveTo>
                  <a:pt x="0" y="338988"/>
                </a:moveTo>
                <a:lnTo>
                  <a:pt x="1681479" y="338988"/>
                </a:lnTo>
                <a:lnTo>
                  <a:pt x="1681479" y="0"/>
                </a:lnTo>
                <a:lnTo>
                  <a:pt x="0" y="0"/>
                </a:lnTo>
                <a:lnTo>
                  <a:pt x="0" y="338988"/>
                </a:lnTo>
                <a:close/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75856" y="5061203"/>
            <a:ext cx="1719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100"/>
              </a:spcBef>
            </a:pPr>
            <a:r>
              <a:rPr sz="1600" spc="-275" dirty="0">
                <a:latin typeface="Arial"/>
                <a:cs typeface="Arial"/>
              </a:rPr>
              <a:t>RECEPTOR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74720" y="5996940"/>
            <a:ext cx="1724660" cy="383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3102" y="5993587"/>
            <a:ext cx="1681480" cy="339090"/>
          </a:xfrm>
          <a:custGeom>
            <a:avLst/>
            <a:gdLst/>
            <a:ahLst/>
            <a:cxnLst/>
            <a:rect l="l" t="t" r="r" b="b"/>
            <a:pathLst>
              <a:path w="1681479" h="339089">
                <a:moveTo>
                  <a:pt x="0" y="338988"/>
                </a:moveTo>
                <a:lnTo>
                  <a:pt x="1681479" y="338988"/>
                </a:lnTo>
                <a:lnTo>
                  <a:pt x="1681479" y="0"/>
                </a:lnTo>
                <a:lnTo>
                  <a:pt x="0" y="0"/>
                </a:lnTo>
                <a:lnTo>
                  <a:pt x="0" y="3389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3102" y="5993587"/>
            <a:ext cx="1681480" cy="339090"/>
          </a:xfrm>
          <a:custGeom>
            <a:avLst/>
            <a:gdLst/>
            <a:ahLst/>
            <a:cxnLst/>
            <a:rect l="l" t="t" r="r" b="b"/>
            <a:pathLst>
              <a:path w="1681479" h="339089">
                <a:moveTo>
                  <a:pt x="0" y="338988"/>
                </a:moveTo>
                <a:lnTo>
                  <a:pt x="1681479" y="338988"/>
                </a:lnTo>
                <a:lnTo>
                  <a:pt x="1681479" y="0"/>
                </a:lnTo>
                <a:lnTo>
                  <a:pt x="0" y="0"/>
                </a:lnTo>
                <a:lnTo>
                  <a:pt x="0" y="338988"/>
                </a:lnTo>
                <a:close/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83102" y="6016307"/>
            <a:ext cx="1681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600" spc="-175" dirty="0">
                <a:latin typeface="Arial"/>
                <a:cs typeface="Arial"/>
              </a:rPr>
              <a:t>CANA</a:t>
            </a:r>
            <a:r>
              <a:rPr sz="1100" spc="-175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15260" y="4293108"/>
            <a:ext cx="4629150" cy="2063114"/>
          </a:xfrm>
          <a:custGeom>
            <a:avLst/>
            <a:gdLst/>
            <a:ahLst/>
            <a:cxnLst/>
            <a:rect l="l" t="t" r="r" b="b"/>
            <a:pathLst>
              <a:path w="4629150" h="2063114">
                <a:moveTo>
                  <a:pt x="4256786" y="0"/>
                </a:moveTo>
                <a:lnTo>
                  <a:pt x="4256786" y="628523"/>
                </a:lnTo>
                <a:lnTo>
                  <a:pt x="0" y="628523"/>
                </a:lnTo>
                <a:lnTo>
                  <a:pt x="0" y="1434172"/>
                </a:lnTo>
                <a:lnTo>
                  <a:pt x="4256786" y="1434172"/>
                </a:lnTo>
                <a:lnTo>
                  <a:pt x="4256786" y="2062734"/>
                </a:lnTo>
                <a:lnTo>
                  <a:pt x="4628895" y="1031367"/>
                </a:lnTo>
                <a:lnTo>
                  <a:pt x="4256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5260" y="4293108"/>
            <a:ext cx="4629150" cy="2063114"/>
          </a:xfrm>
          <a:custGeom>
            <a:avLst/>
            <a:gdLst/>
            <a:ahLst/>
            <a:cxnLst/>
            <a:rect l="l" t="t" r="r" b="b"/>
            <a:pathLst>
              <a:path w="4629150" h="2063114">
                <a:moveTo>
                  <a:pt x="0" y="628523"/>
                </a:moveTo>
                <a:lnTo>
                  <a:pt x="4256786" y="628523"/>
                </a:lnTo>
                <a:lnTo>
                  <a:pt x="4256786" y="0"/>
                </a:lnTo>
                <a:lnTo>
                  <a:pt x="4628895" y="1031367"/>
                </a:lnTo>
                <a:lnTo>
                  <a:pt x="4256786" y="2062734"/>
                </a:lnTo>
                <a:lnTo>
                  <a:pt x="4256786" y="1434172"/>
                </a:lnTo>
                <a:lnTo>
                  <a:pt x="0" y="1434172"/>
                </a:lnTo>
                <a:lnTo>
                  <a:pt x="0" y="628523"/>
                </a:lnTo>
                <a:close/>
              </a:path>
            </a:pathLst>
          </a:custGeom>
          <a:ln w="126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44240" y="5006340"/>
            <a:ext cx="172466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54146" y="5003203"/>
            <a:ext cx="1681480" cy="565150"/>
          </a:xfrm>
          <a:custGeom>
            <a:avLst/>
            <a:gdLst/>
            <a:ahLst/>
            <a:cxnLst/>
            <a:rect l="l" t="t" r="r" b="b"/>
            <a:pathLst>
              <a:path w="1681479" h="565150">
                <a:moveTo>
                  <a:pt x="0" y="564984"/>
                </a:moveTo>
                <a:lnTo>
                  <a:pt x="1681479" y="564984"/>
                </a:lnTo>
                <a:lnTo>
                  <a:pt x="1681479" y="0"/>
                </a:lnTo>
                <a:lnTo>
                  <a:pt x="0" y="0"/>
                </a:lnTo>
                <a:lnTo>
                  <a:pt x="0" y="56498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54146" y="5003203"/>
            <a:ext cx="1681480" cy="565150"/>
          </a:xfrm>
          <a:custGeom>
            <a:avLst/>
            <a:gdLst/>
            <a:ahLst/>
            <a:cxnLst/>
            <a:rect l="l" t="t" r="r" b="b"/>
            <a:pathLst>
              <a:path w="1681479" h="565150">
                <a:moveTo>
                  <a:pt x="0" y="564984"/>
                </a:moveTo>
                <a:lnTo>
                  <a:pt x="1681479" y="564984"/>
                </a:lnTo>
                <a:lnTo>
                  <a:pt x="1681479" y="0"/>
                </a:lnTo>
                <a:lnTo>
                  <a:pt x="0" y="0"/>
                </a:lnTo>
                <a:lnTo>
                  <a:pt x="0" y="564984"/>
                </a:lnTo>
                <a:close/>
              </a:path>
            </a:pathLst>
          </a:custGeom>
          <a:ln w="3809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35096" y="5027929"/>
            <a:ext cx="1719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600" spc="-210" dirty="0">
                <a:latin typeface="Arial"/>
                <a:cs typeface="Arial"/>
              </a:rPr>
              <a:t>MENSAJE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492" y="190817"/>
            <a:ext cx="711073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6135" marR="5080" indent="-2084070">
              <a:lnSpc>
                <a:spcPct val="100000"/>
              </a:lnSpc>
              <a:spcBef>
                <a:spcPts val="100"/>
              </a:spcBef>
            </a:pPr>
            <a:r>
              <a:rPr sz="4000" b="1" spc="-375" dirty="0">
                <a:latin typeface="Arial"/>
                <a:cs typeface="Arial"/>
              </a:rPr>
              <a:t>Tecnologías </a:t>
            </a:r>
            <a:r>
              <a:rPr sz="4000" b="1" spc="-254" dirty="0">
                <a:latin typeface="Arial"/>
                <a:cs typeface="Arial"/>
              </a:rPr>
              <a:t>de </a:t>
            </a:r>
            <a:r>
              <a:rPr sz="4000" b="1" spc="-190" dirty="0">
                <a:latin typeface="Arial"/>
                <a:cs typeface="Arial"/>
              </a:rPr>
              <a:t>la </a:t>
            </a:r>
            <a:r>
              <a:rPr sz="4000" b="1" spc="-260" dirty="0">
                <a:latin typeface="Arial"/>
                <a:cs typeface="Arial"/>
              </a:rPr>
              <a:t>información </a:t>
            </a:r>
            <a:r>
              <a:rPr sz="4000" b="1" spc="-330" dirty="0">
                <a:latin typeface="Arial"/>
                <a:cs typeface="Arial"/>
              </a:rPr>
              <a:t>y </a:t>
            </a:r>
            <a:r>
              <a:rPr sz="4000" b="1" spc="-190" dirty="0">
                <a:latin typeface="Arial"/>
                <a:cs typeface="Arial"/>
              </a:rPr>
              <a:t>la  </a:t>
            </a:r>
            <a:r>
              <a:rPr sz="4000" b="1" spc="-335" dirty="0">
                <a:latin typeface="Arial"/>
                <a:cs typeface="Arial"/>
              </a:rPr>
              <a:t>comunicación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57" y="1669732"/>
            <a:ext cx="7811770" cy="46913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19"/>
              </a:spcBef>
              <a:buChar char="•"/>
              <a:tabLst>
                <a:tab pos="438784" algn="l"/>
                <a:tab pos="439420" algn="l"/>
              </a:tabLst>
            </a:pPr>
            <a:r>
              <a:rPr sz="3000" spc="-320" dirty="0">
                <a:latin typeface="Arial"/>
                <a:cs typeface="Arial"/>
              </a:rPr>
              <a:t>En </a:t>
            </a:r>
            <a:r>
              <a:rPr sz="3000" spc="-95" dirty="0">
                <a:latin typeface="Arial"/>
                <a:cs typeface="Arial"/>
              </a:rPr>
              <a:t>un </a:t>
            </a:r>
            <a:r>
              <a:rPr sz="3000" spc="-90" dirty="0">
                <a:latin typeface="Arial"/>
                <a:cs typeface="Arial"/>
              </a:rPr>
              <a:t>sentido amplio, </a:t>
            </a:r>
            <a:r>
              <a:rPr sz="3000" spc="-254" dirty="0">
                <a:latin typeface="Arial"/>
                <a:cs typeface="Arial"/>
              </a:rPr>
              <a:t>se </a:t>
            </a:r>
            <a:r>
              <a:rPr sz="3000" spc="-110" dirty="0">
                <a:latin typeface="Arial"/>
                <a:cs typeface="Arial"/>
              </a:rPr>
              <a:t>denominan </a:t>
            </a:r>
            <a:r>
              <a:rPr sz="3000" spc="-340" dirty="0">
                <a:latin typeface="Arial"/>
                <a:cs typeface="Arial"/>
              </a:rPr>
              <a:t>TICs </a:t>
            </a:r>
            <a:r>
              <a:rPr sz="3000" spc="-105" dirty="0">
                <a:latin typeface="Arial"/>
                <a:cs typeface="Arial"/>
              </a:rPr>
              <a:t>al  </a:t>
            </a:r>
            <a:r>
              <a:rPr sz="3000" spc="-70" dirty="0">
                <a:latin typeface="Arial"/>
                <a:cs typeface="Arial"/>
              </a:rPr>
              <a:t>conjunto </a:t>
            </a:r>
            <a:r>
              <a:rPr sz="3000" spc="-140" dirty="0">
                <a:latin typeface="Arial"/>
                <a:cs typeface="Arial"/>
              </a:rPr>
              <a:t>de tecnologías </a:t>
            </a:r>
            <a:r>
              <a:rPr sz="3000" spc="-125" dirty="0">
                <a:latin typeface="Arial"/>
                <a:cs typeface="Arial"/>
              </a:rPr>
              <a:t>que </a:t>
            </a:r>
            <a:r>
              <a:rPr sz="3000" spc="-60" dirty="0">
                <a:latin typeface="Arial"/>
                <a:cs typeface="Arial"/>
              </a:rPr>
              <a:t>permiten </a:t>
            </a:r>
            <a:r>
              <a:rPr sz="3000" spc="-110" dirty="0">
                <a:latin typeface="Arial"/>
                <a:cs typeface="Arial"/>
              </a:rPr>
              <a:t>la  adquisición, </a:t>
            </a:r>
            <a:r>
              <a:rPr sz="3000" spc="-105" dirty="0">
                <a:latin typeface="Arial"/>
                <a:cs typeface="Arial"/>
              </a:rPr>
              <a:t>producción, </a:t>
            </a:r>
            <a:r>
              <a:rPr sz="3000" spc="-120" dirty="0">
                <a:latin typeface="Arial"/>
                <a:cs typeface="Arial"/>
              </a:rPr>
              <a:t>almacenamiento,  </a:t>
            </a:r>
            <a:r>
              <a:rPr sz="3000" spc="-60" dirty="0">
                <a:latin typeface="Arial"/>
                <a:cs typeface="Arial"/>
              </a:rPr>
              <a:t>tratamiento, </a:t>
            </a:r>
            <a:r>
              <a:rPr sz="3000" spc="-125" dirty="0">
                <a:latin typeface="Arial"/>
                <a:cs typeface="Arial"/>
              </a:rPr>
              <a:t>comunicación, </a:t>
            </a:r>
            <a:r>
              <a:rPr sz="3000" spc="-90" dirty="0">
                <a:latin typeface="Arial"/>
                <a:cs typeface="Arial"/>
              </a:rPr>
              <a:t>registro </a:t>
            </a:r>
            <a:r>
              <a:rPr sz="3000" spc="-145" dirty="0">
                <a:latin typeface="Arial"/>
                <a:cs typeface="Arial"/>
              </a:rPr>
              <a:t>y  </a:t>
            </a:r>
            <a:r>
              <a:rPr sz="3000" spc="-114" dirty="0">
                <a:latin typeface="Arial"/>
                <a:cs typeface="Arial"/>
              </a:rPr>
              <a:t>presentación </a:t>
            </a:r>
            <a:r>
              <a:rPr sz="3000" spc="-140" dirty="0">
                <a:latin typeface="Arial"/>
                <a:cs typeface="Arial"/>
              </a:rPr>
              <a:t>de </a:t>
            </a:r>
            <a:r>
              <a:rPr sz="3000" spc="-110" dirty="0">
                <a:latin typeface="Arial"/>
                <a:cs typeface="Arial"/>
              </a:rPr>
              <a:t>la </a:t>
            </a:r>
            <a:r>
              <a:rPr sz="3000" spc="-80" dirty="0">
                <a:latin typeface="Arial"/>
                <a:cs typeface="Arial"/>
              </a:rPr>
              <a:t>información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75" dirty="0">
                <a:latin typeface="Arial"/>
                <a:cs typeface="Arial"/>
              </a:rPr>
              <a:t>forma </a:t>
            </a:r>
            <a:r>
              <a:rPr sz="3000" spc="-140" dirty="0">
                <a:latin typeface="Arial"/>
                <a:cs typeface="Arial"/>
              </a:rPr>
              <a:t>de</a:t>
            </a:r>
            <a:r>
              <a:rPr sz="3000" spc="-565" dirty="0">
                <a:latin typeface="Arial"/>
                <a:cs typeface="Arial"/>
              </a:rPr>
              <a:t> </a:t>
            </a:r>
            <a:r>
              <a:rPr sz="3000" spc="-180" dirty="0">
                <a:latin typeface="Arial"/>
                <a:cs typeface="Arial"/>
              </a:rPr>
              <a:t>voz,  </a:t>
            </a:r>
            <a:r>
              <a:rPr sz="3000" spc="-170" dirty="0">
                <a:latin typeface="Arial"/>
                <a:cs typeface="Arial"/>
              </a:rPr>
              <a:t>imágenes </a:t>
            </a:r>
            <a:r>
              <a:rPr sz="3000" spc="-145" dirty="0">
                <a:latin typeface="Arial"/>
                <a:cs typeface="Arial"/>
              </a:rPr>
              <a:t>y </a:t>
            </a:r>
            <a:r>
              <a:rPr sz="3000" spc="-125" dirty="0">
                <a:latin typeface="Arial"/>
                <a:cs typeface="Arial"/>
              </a:rPr>
              <a:t>datos </a:t>
            </a:r>
            <a:r>
              <a:rPr sz="3000" spc="-110" dirty="0">
                <a:latin typeface="Arial"/>
                <a:cs typeface="Arial"/>
              </a:rPr>
              <a:t>contenidos </a:t>
            </a:r>
            <a:r>
              <a:rPr sz="3000" spc="-135" dirty="0">
                <a:latin typeface="Arial"/>
                <a:cs typeface="Arial"/>
              </a:rPr>
              <a:t>en </a:t>
            </a:r>
            <a:r>
              <a:rPr sz="3000" spc="-190" dirty="0">
                <a:latin typeface="Arial"/>
                <a:cs typeface="Arial"/>
              </a:rPr>
              <a:t>señales </a:t>
            </a:r>
            <a:r>
              <a:rPr sz="3000" spc="-140" dirty="0">
                <a:latin typeface="Arial"/>
                <a:cs typeface="Arial"/>
              </a:rPr>
              <a:t>de  </a:t>
            </a:r>
            <a:r>
              <a:rPr sz="3000" spc="-135" dirty="0">
                <a:latin typeface="Arial"/>
                <a:cs typeface="Arial"/>
              </a:rPr>
              <a:t>naturaleza </a:t>
            </a:r>
            <a:r>
              <a:rPr sz="3000" spc="-105" dirty="0">
                <a:latin typeface="Arial"/>
                <a:cs typeface="Arial"/>
              </a:rPr>
              <a:t>electromagnética, </a:t>
            </a:r>
            <a:r>
              <a:rPr sz="3000" spc="-90" dirty="0">
                <a:latin typeface="Arial"/>
                <a:cs typeface="Arial"/>
              </a:rPr>
              <a:t>óptica o</a:t>
            </a:r>
            <a:r>
              <a:rPr sz="3000" spc="-37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acústica.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marR="28575" indent="-342900" algn="just">
              <a:lnSpc>
                <a:spcPct val="80000"/>
              </a:lnSpc>
              <a:buChar char="•"/>
              <a:tabLst>
                <a:tab pos="355600" algn="l"/>
              </a:tabLst>
            </a:pPr>
            <a:r>
              <a:rPr sz="3000" spc="-225" dirty="0">
                <a:latin typeface="Arial"/>
                <a:cs typeface="Arial"/>
              </a:rPr>
              <a:t>Están </a:t>
            </a:r>
            <a:r>
              <a:rPr sz="3000" spc="-140" dirty="0">
                <a:latin typeface="Arial"/>
                <a:cs typeface="Arial"/>
              </a:rPr>
              <a:t>conformadas </a:t>
            </a:r>
            <a:r>
              <a:rPr sz="3000" spc="-50" dirty="0">
                <a:latin typeface="Arial"/>
                <a:cs typeface="Arial"/>
              </a:rPr>
              <a:t>por </a:t>
            </a:r>
            <a:r>
              <a:rPr sz="3000" spc="-140" dirty="0">
                <a:latin typeface="Arial"/>
                <a:cs typeface="Arial"/>
              </a:rPr>
              <a:t>los </a:t>
            </a:r>
            <a:r>
              <a:rPr sz="3000" spc="-110" dirty="0">
                <a:latin typeface="Arial"/>
                <a:cs typeface="Arial"/>
              </a:rPr>
              <a:t>aportes </a:t>
            </a:r>
            <a:r>
              <a:rPr sz="3000" spc="-180" dirty="0">
                <a:latin typeface="Arial"/>
                <a:cs typeface="Arial"/>
              </a:rPr>
              <a:t>asociados </a:t>
            </a:r>
            <a:r>
              <a:rPr sz="3000" spc="-140" dirty="0">
                <a:latin typeface="Arial"/>
                <a:cs typeface="Arial"/>
              </a:rPr>
              <a:t>de  </a:t>
            </a:r>
            <a:r>
              <a:rPr sz="3000" spc="-85" dirty="0">
                <a:latin typeface="Arial"/>
                <a:cs typeface="Arial"/>
              </a:rPr>
              <a:t>tres </a:t>
            </a:r>
            <a:r>
              <a:rPr sz="3000" spc="-155" dirty="0">
                <a:latin typeface="Arial"/>
                <a:cs typeface="Arial"/>
              </a:rPr>
              <a:t>especialidades </a:t>
            </a:r>
            <a:r>
              <a:rPr sz="3000" spc="-120" dirty="0">
                <a:latin typeface="Arial"/>
                <a:cs typeface="Arial"/>
              </a:rPr>
              <a:t>estrechamente </a:t>
            </a:r>
            <a:r>
              <a:rPr sz="3000" spc="-145" dirty="0">
                <a:latin typeface="Arial"/>
                <a:cs typeface="Arial"/>
              </a:rPr>
              <a:t>relacionadas  </a:t>
            </a:r>
            <a:r>
              <a:rPr sz="3000" spc="-60" dirty="0">
                <a:latin typeface="Arial"/>
                <a:cs typeface="Arial"/>
              </a:rPr>
              <a:t>entre </a:t>
            </a:r>
            <a:r>
              <a:rPr sz="3000" spc="-175" dirty="0">
                <a:latin typeface="Arial"/>
                <a:cs typeface="Arial"/>
              </a:rPr>
              <a:t>sí: </a:t>
            </a:r>
            <a:r>
              <a:rPr sz="3000" spc="-114" dirty="0">
                <a:latin typeface="Arial"/>
                <a:cs typeface="Arial"/>
              </a:rPr>
              <a:t>la </a:t>
            </a:r>
            <a:r>
              <a:rPr sz="3000" spc="-95" dirty="0">
                <a:latin typeface="Arial"/>
                <a:cs typeface="Arial"/>
              </a:rPr>
              <a:t>microelectrónica, </a:t>
            </a:r>
            <a:r>
              <a:rPr sz="3000" spc="-110" dirty="0">
                <a:latin typeface="Arial"/>
                <a:cs typeface="Arial"/>
              </a:rPr>
              <a:t>la </a:t>
            </a:r>
            <a:r>
              <a:rPr sz="3000" spc="-75" dirty="0">
                <a:latin typeface="Arial"/>
                <a:cs typeface="Arial"/>
              </a:rPr>
              <a:t>informática </a:t>
            </a:r>
            <a:r>
              <a:rPr sz="3000" spc="-145" dirty="0">
                <a:latin typeface="Arial"/>
                <a:cs typeface="Arial"/>
              </a:rPr>
              <a:t>y </a:t>
            </a:r>
            <a:r>
              <a:rPr sz="3000" spc="-180" dirty="0">
                <a:latin typeface="Arial"/>
                <a:cs typeface="Arial"/>
              </a:rPr>
              <a:t>las  </a:t>
            </a:r>
            <a:r>
              <a:rPr sz="3000" spc="-125" dirty="0">
                <a:latin typeface="Arial"/>
                <a:cs typeface="Arial"/>
              </a:rPr>
              <a:t>telecomunicaciones.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2491" y="188023"/>
            <a:ext cx="33439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50" dirty="0">
                <a:latin typeface="Arial"/>
                <a:cs typeface="Arial"/>
              </a:rPr>
              <a:t>La</a:t>
            </a:r>
            <a:r>
              <a:rPr b="1" spc="-320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Informática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32840"/>
            <a:ext cx="8461375" cy="344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40" dirty="0">
                <a:latin typeface="Arial"/>
                <a:cs typeface="Arial"/>
              </a:rPr>
              <a:t>Desde </a:t>
            </a:r>
            <a:r>
              <a:rPr sz="3200" spc="-140" dirty="0">
                <a:latin typeface="Arial"/>
                <a:cs typeface="Arial"/>
              </a:rPr>
              <a:t>los </a:t>
            </a:r>
            <a:r>
              <a:rPr sz="3200" spc="-180" dirty="0">
                <a:latin typeface="Arial"/>
                <a:cs typeface="Arial"/>
              </a:rPr>
              <a:t>comienzos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80" dirty="0">
                <a:latin typeface="Arial"/>
                <a:cs typeface="Arial"/>
              </a:rPr>
              <a:t>historia, el </a:t>
            </a:r>
            <a:r>
              <a:rPr sz="3200" spc="-100" dirty="0">
                <a:latin typeface="Arial"/>
                <a:cs typeface="Arial"/>
              </a:rPr>
              <a:t>hombre  </a:t>
            </a:r>
            <a:r>
              <a:rPr sz="3200" spc="-125" dirty="0">
                <a:latin typeface="Arial"/>
                <a:cs typeface="Arial"/>
              </a:rPr>
              <a:t>necesitó </a:t>
            </a:r>
            <a:r>
              <a:rPr sz="3200" spc="-150" dirty="0">
                <a:latin typeface="Arial"/>
                <a:cs typeface="Arial"/>
              </a:rPr>
              <a:t>procesar </a:t>
            </a:r>
            <a:r>
              <a:rPr sz="3200" spc="-135" dirty="0">
                <a:latin typeface="Arial"/>
                <a:cs typeface="Arial"/>
              </a:rPr>
              <a:t>datos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35" dirty="0">
                <a:latin typeface="Arial"/>
                <a:cs typeface="Arial"/>
              </a:rPr>
              <a:t>transmitir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información.  </a:t>
            </a:r>
            <a:r>
              <a:rPr sz="3200" spc="-175" dirty="0">
                <a:latin typeface="Arial"/>
                <a:cs typeface="Arial"/>
              </a:rPr>
              <a:t>Cientos </a:t>
            </a:r>
            <a:r>
              <a:rPr sz="3200" spc="-145" dirty="0">
                <a:latin typeface="Arial"/>
                <a:cs typeface="Arial"/>
              </a:rPr>
              <a:t>de </a:t>
            </a:r>
            <a:r>
              <a:rPr sz="3200" spc="-200" dirty="0">
                <a:latin typeface="Arial"/>
                <a:cs typeface="Arial"/>
              </a:rPr>
              <a:t>años </a:t>
            </a:r>
            <a:r>
              <a:rPr sz="3200" spc="-150" dirty="0">
                <a:latin typeface="Arial"/>
                <a:cs typeface="Arial"/>
              </a:rPr>
              <a:t>antes </a:t>
            </a:r>
            <a:r>
              <a:rPr sz="3200" spc="-145" dirty="0">
                <a:latin typeface="Arial"/>
                <a:cs typeface="Arial"/>
              </a:rPr>
              <a:t>de Cristo </a:t>
            </a:r>
            <a:r>
              <a:rPr sz="3200" spc="-225" dirty="0">
                <a:latin typeface="Arial"/>
                <a:cs typeface="Arial"/>
              </a:rPr>
              <a:t>ya </a:t>
            </a:r>
            <a:r>
              <a:rPr sz="3200" spc="-265" dirty="0">
                <a:latin typeface="Arial"/>
                <a:cs typeface="Arial"/>
              </a:rPr>
              <a:t>se </a:t>
            </a:r>
            <a:r>
              <a:rPr sz="3200" spc="-175" dirty="0">
                <a:latin typeface="Arial"/>
                <a:cs typeface="Arial"/>
              </a:rPr>
              <a:t>había  </a:t>
            </a:r>
            <a:r>
              <a:rPr sz="3200" spc="-105" dirty="0">
                <a:latin typeface="Arial"/>
                <a:cs typeface="Arial"/>
              </a:rPr>
              <a:t>inventado </a:t>
            </a:r>
            <a:r>
              <a:rPr sz="3200" spc="-85" dirty="0">
                <a:latin typeface="Arial"/>
                <a:cs typeface="Arial"/>
              </a:rPr>
              <a:t>el </a:t>
            </a:r>
            <a:r>
              <a:rPr sz="3200" spc="-190" dirty="0">
                <a:latin typeface="Arial"/>
                <a:cs typeface="Arial"/>
              </a:rPr>
              <a:t>ábaco </a:t>
            </a:r>
            <a:r>
              <a:rPr sz="3200" spc="-155" dirty="0">
                <a:latin typeface="Arial"/>
                <a:cs typeface="Arial"/>
              </a:rPr>
              <a:t>y </a:t>
            </a:r>
            <a:r>
              <a:rPr sz="3200" spc="-145" dirty="0">
                <a:latin typeface="Arial"/>
                <a:cs typeface="Arial"/>
              </a:rPr>
              <a:t>en </a:t>
            </a:r>
            <a:r>
              <a:rPr sz="3200" spc="-170" dirty="0">
                <a:latin typeface="Arial"/>
                <a:cs typeface="Arial"/>
              </a:rPr>
              <a:t>siglos </a:t>
            </a:r>
            <a:r>
              <a:rPr sz="3200" spc="-110" dirty="0">
                <a:latin typeface="Arial"/>
                <a:cs typeface="Arial"/>
              </a:rPr>
              <a:t>posteriores  </a:t>
            </a:r>
            <a:r>
              <a:rPr sz="3200" spc="-155" dirty="0">
                <a:latin typeface="Arial"/>
                <a:cs typeface="Arial"/>
              </a:rPr>
              <a:t>máquinas </a:t>
            </a:r>
            <a:r>
              <a:rPr sz="3200" spc="-140" dirty="0">
                <a:latin typeface="Arial"/>
                <a:cs typeface="Arial"/>
              </a:rPr>
              <a:t>como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215" dirty="0">
                <a:latin typeface="Arial"/>
                <a:cs typeface="Arial"/>
              </a:rPr>
              <a:t>Pascalina </a:t>
            </a:r>
            <a:r>
              <a:rPr sz="3200" spc="-130" dirty="0">
                <a:latin typeface="Arial"/>
                <a:cs typeface="Arial"/>
              </a:rPr>
              <a:t>(1645), </a:t>
            </a:r>
            <a:r>
              <a:rPr sz="3200" spc="-114" dirty="0">
                <a:latin typeface="Arial"/>
                <a:cs typeface="Arial"/>
              </a:rPr>
              <a:t>la </a:t>
            </a:r>
            <a:r>
              <a:rPr sz="3200" spc="-370" dirty="0">
                <a:latin typeface="Arial"/>
                <a:cs typeface="Arial"/>
              </a:rPr>
              <a:t>ENIAC  </a:t>
            </a:r>
            <a:r>
              <a:rPr sz="3200" spc="-135" dirty="0">
                <a:latin typeface="Arial"/>
                <a:cs typeface="Arial"/>
              </a:rPr>
              <a:t>(1946), Clementina </a:t>
            </a:r>
            <a:r>
              <a:rPr sz="3200" spc="-140" dirty="0">
                <a:latin typeface="Arial"/>
                <a:cs typeface="Arial"/>
              </a:rPr>
              <a:t>(1960, </a:t>
            </a:r>
            <a:r>
              <a:rPr sz="3200" spc="-85" dirty="0">
                <a:latin typeface="Arial"/>
                <a:cs typeface="Arial"/>
              </a:rPr>
              <a:t>primera </a:t>
            </a:r>
            <a:r>
              <a:rPr sz="3200" spc="-114" dirty="0">
                <a:latin typeface="Arial"/>
                <a:cs typeface="Arial"/>
              </a:rPr>
              <a:t>computadora  </a:t>
            </a:r>
            <a:r>
              <a:rPr sz="3200" spc="-105" dirty="0">
                <a:latin typeface="Arial"/>
                <a:cs typeface="Arial"/>
              </a:rPr>
              <a:t>argentina),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etc.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39" y="4725136"/>
            <a:ext cx="5544566" cy="1768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5289" y="4718786"/>
            <a:ext cx="5557520" cy="1781810"/>
          </a:xfrm>
          <a:custGeom>
            <a:avLst/>
            <a:gdLst/>
            <a:ahLst/>
            <a:cxnLst/>
            <a:rect l="l" t="t" r="r" b="b"/>
            <a:pathLst>
              <a:path w="5557520" h="1781810">
                <a:moveTo>
                  <a:pt x="0" y="1781683"/>
                </a:moveTo>
                <a:lnTo>
                  <a:pt x="5557266" y="1781683"/>
                </a:lnTo>
                <a:lnTo>
                  <a:pt x="5557266" y="0"/>
                </a:lnTo>
                <a:lnTo>
                  <a:pt x="0" y="0"/>
                </a:lnTo>
                <a:lnTo>
                  <a:pt x="0" y="178168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1457</Words>
  <Application>Microsoft Office PowerPoint</Application>
  <PresentationFormat>Presentación en pantalla (4:3)</PresentationFormat>
  <Paragraphs>115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Office Theme</vt:lpstr>
      <vt:lpstr>Presentación de PowerPoint</vt:lpstr>
      <vt:lpstr>TICs</vt:lpstr>
      <vt:lpstr>TICs</vt:lpstr>
      <vt:lpstr>TECNOLOGÍA</vt:lpstr>
      <vt:lpstr>La Información</vt:lpstr>
      <vt:lpstr>Características de la Información</vt:lpstr>
      <vt:lpstr>La comunicación</vt:lpstr>
      <vt:lpstr>Tecnologías de la información y la  comunicación</vt:lpstr>
      <vt:lpstr>La Informática</vt:lpstr>
      <vt:lpstr>La Informática</vt:lpstr>
      <vt:lpstr>Datos e información</vt:lpstr>
      <vt:lpstr>Datos e información</vt:lpstr>
      <vt:lpstr>El procesamiento de datos</vt:lpstr>
      <vt:lpstr>La computación</vt:lpstr>
      <vt:lpstr>La computadora</vt:lpstr>
      <vt:lpstr>Algoritmo</vt:lpstr>
      <vt:lpstr>Magnitud, medición y error</vt:lpstr>
      <vt:lpstr>Ejemplo</vt:lpstr>
      <vt:lpstr>Magnitudes analógicas y digitales</vt:lpstr>
      <vt:lpstr>Magnitudes analógicas</vt:lpstr>
      <vt:lpstr>Magnitudes Continuas</vt:lpstr>
      <vt:lpstr>Magnitudes discretas o digitales</vt:lpstr>
      <vt:lpstr>Sensores</vt:lpstr>
      <vt:lpstr>FIN  1ra. PARTE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1:  INTRODUCCIÓN A LOS SISTEMAS DE INFORMACIÓN 1ra PARTE</dc:title>
  <dc:creator>casa junior</dc:creator>
  <cp:lastModifiedBy>User</cp:lastModifiedBy>
  <cp:revision>11</cp:revision>
  <dcterms:created xsi:type="dcterms:W3CDTF">2019-08-15T00:06:23Z</dcterms:created>
  <dcterms:modified xsi:type="dcterms:W3CDTF">2020-03-26T19:02:43Z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2019-08-15T00:00:00Z</vt:filetime>
  </property>
</Properties>
</file>