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46" r:id="rId3"/>
    <p:sldId id="347" r:id="rId4"/>
    <p:sldId id="348" r:id="rId5"/>
    <p:sldId id="34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50" r:id="rId15"/>
    <p:sldId id="351" r:id="rId16"/>
    <p:sldId id="294" r:id="rId17"/>
    <p:sldId id="295" r:id="rId18"/>
    <p:sldId id="299" r:id="rId19"/>
    <p:sldId id="306" r:id="rId20"/>
    <p:sldId id="305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6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52" r:id="rId59"/>
    <p:sldId id="345" r:id="rId60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INES SATTOLO" initials="IIS" lastIdx="3" clrIdx="0">
    <p:extLst>
      <p:ext uri="{19B8F6BF-5375-455C-9EA6-DF929625EA0E}">
        <p15:presenceInfo xmlns:p15="http://schemas.microsoft.com/office/powerpoint/2012/main" userId="S::isattolo@unimoron.edu.ar::32e9b443-8229-4e63-ae54-07f7e75afc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0T11:23:47.83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E9D2-E7D4-478B-A895-C7B85B08E07D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8204-B261-4C79-8F06-41FFBF0E34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06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E8204-B261-4C79-8F06-41FFBF0E346B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97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E8204-B261-4C79-8F06-41FFBF0E346B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6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E8204-B261-4C79-8F06-41FFBF0E346B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9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755" y="328295"/>
            <a:ext cx="442848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0" y="3124200"/>
            <a:ext cx="1524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0" y="3124200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800100"/>
                </a:moveTo>
                <a:lnTo>
                  <a:pt x="38100" y="8001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800100"/>
                </a:lnTo>
                <a:lnTo>
                  <a:pt x="152400" y="800100"/>
                </a:lnTo>
                <a:lnTo>
                  <a:pt x="76200" y="1066800"/>
                </a:lnTo>
                <a:lnTo>
                  <a:pt x="0" y="800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91000" y="3124200"/>
            <a:ext cx="1143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91000" y="31242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38100"/>
                </a:moveTo>
                <a:lnTo>
                  <a:pt x="857250" y="38100"/>
                </a:lnTo>
                <a:lnTo>
                  <a:pt x="857250" y="0"/>
                </a:lnTo>
                <a:lnTo>
                  <a:pt x="1143000" y="76200"/>
                </a:lnTo>
                <a:lnTo>
                  <a:pt x="857250" y="152400"/>
                </a:lnTo>
                <a:lnTo>
                  <a:pt x="8572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03019" y="2253995"/>
            <a:ext cx="3204972" cy="1664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799" y="462915"/>
            <a:ext cx="39624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272" y="1454848"/>
            <a:ext cx="7265670" cy="377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7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6.png"/><Relationship Id="rId7" Type="http://schemas.openxmlformats.org/officeDocument/2006/relationships/image" Target="../media/image10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107.png"/><Relationship Id="rId9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506348"/>
            <a:ext cx="7590790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7780" marR="1276985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FUNDAMENTOS </a:t>
            </a:r>
            <a:r>
              <a:rPr kumimoji="0" sz="4000" b="1" i="0" u="none" strike="noStrike" kern="1200" cap="none" spc="-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</a:t>
            </a:r>
            <a:r>
              <a:rPr kumimoji="0" sz="4000" b="1" i="0" u="none" strike="noStrike" kern="1200" cap="none" spc="-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TICs  </a:t>
            </a:r>
            <a:r>
              <a:rPr kumimoji="0" sz="4000" b="1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UNIDAD</a:t>
            </a:r>
            <a:r>
              <a:rPr kumimoji="0" sz="4000" b="1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000" b="1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1: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INTRODUCCIÓN </a:t>
            </a:r>
            <a:r>
              <a:rPr kumimoji="0" sz="4000" b="1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4000" b="1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LOS </a:t>
            </a:r>
            <a:r>
              <a:rPr kumimoji="0" sz="4000" b="1" i="0" u="none" strike="noStrike" kern="1200" cap="none" spc="-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SISTEMAS </a:t>
            </a:r>
            <a:r>
              <a:rPr kumimoji="0" sz="4000" b="1" i="0" u="none" strike="noStrike" kern="1200" cap="none" spc="-5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 </a:t>
            </a:r>
            <a:r>
              <a:rPr kumimoji="0" sz="4000" b="1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INFORMACIÓN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2da </a:t>
            </a:r>
            <a:r>
              <a:rPr kumimoji="0" sz="4000" b="1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PARTE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20" y="3607638"/>
            <a:ext cx="2988013" cy="2987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149" y="462915"/>
            <a:ext cx="650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Ejemplos </a:t>
            </a:r>
            <a:r>
              <a:rPr spc="-200" dirty="0"/>
              <a:t>de </a:t>
            </a:r>
            <a:r>
              <a:rPr spc="-310" dirty="0"/>
              <a:t>Sistemas</a:t>
            </a:r>
            <a:r>
              <a:rPr spc="-280" dirty="0"/>
              <a:t> </a:t>
            </a:r>
            <a:r>
              <a:rPr spc="-340" dirty="0"/>
              <a:t>Físicos</a:t>
            </a:r>
          </a:p>
        </p:txBody>
      </p:sp>
      <p:sp>
        <p:nvSpPr>
          <p:cNvPr id="3" name="object 3"/>
          <p:cNvSpPr/>
          <p:nvPr/>
        </p:nvSpPr>
        <p:spPr>
          <a:xfrm>
            <a:off x="311405" y="1352588"/>
            <a:ext cx="8591962" cy="5047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76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880"/>
              </a:spcBef>
            </a:pPr>
            <a:r>
              <a:rPr sz="3200" b="1" i="1" spc="-220" dirty="0">
                <a:latin typeface="Arial"/>
                <a:cs typeface="Arial"/>
              </a:rPr>
              <a:t>Modelos </a:t>
            </a:r>
            <a:r>
              <a:rPr sz="3200" b="1" i="1" spc="-235" dirty="0">
                <a:latin typeface="Arial"/>
                <a:cs typeface="Arial"/>
              </a:rPr>
              <a:t>Simplificado </a:t>
            </a:r>
            <a:r>
              <a:rPr sz="3200" b="1" i="1" spc="-275" dirty="0">
                <a:latin typeface="Arial"/>
                <a:cs typeface="Arial"/>
              </a:rPr>
              <a:t>y </a:t>
            </a:r>
            <a:r>
              <a:rPr sz="3200" b="1" i="1" spc="-215" dirty="0">
                <a:latin typeface="Arial"/>
                <a:cs typeface="Arial"/>
              </a:rPr>
              <a:t>General </a:t>
            </a:r>
            <a:r>
              <a:rPr sz="3200" b="1" i="1" spc="-240" dirty="0">
                <a:latin typeface="Arial"/>
                <a:cs typeface="Arial"/>
              </a:rPr>
              <a:t>de </a:t>
            </a:r>
            <a:r>
              <a:rPr sz="3200" b="1" i="1" spc="-270" dirty="0">
                <a:latin typeface="Arial"/>
                <a:cs typeface="Arial"/>
              </a:rPr>
              <a:t>un</a:t>
            </a:r>
            <a:r>
              <a:rPr sz="3200" b="1" i="1" spc="215" dirty="0">
                <a:latin typeface="Arial"/>
                <a:cs typeface="Arial"/>
              </a:rPr>
              <a:t> </a:t>
            </a:r>
            <a:r>
              <a:rPr sz="3200" b="1" i="1" spc="-275" dirty="0">
                <a:latin typeface="Arial"/>
                <a:cs typeface="Arial"/>
              </a:rPr>
              <a:t>Sistema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0875" y="1857375"/>
            <a:ext cx="22098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4869" y="2180971"/>
            <a:ext cx="403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300" algn="l"/>
              </a:tabLst>
            </a:pPr>
            <a:r>
              <a:rPr sz="1800" spc="-100" dirty="0">
                <a:latin typeface="Arial"/>
                <a:cs typeface="Arial"/>
              </a:rPr>
              <a:t>Entrada	</a:t>
            </a:r>
            <a:r>
              <a:rPr sz="1800" spc="-120" dirty="0">
                <a:latin typeface="Arial"/>
                <a:cs typeface="Arial"/>
              </a:rPr>
              <a:t>Proceso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1920" y="2180971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Salida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50" y="3186048"/>
            <a:ext cx="3272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Modelo </a:t>
            </a:r>
            <a:r>
              <a:rPr sz="1800" spc="-55" dirty="0">
                <a:latin typeface="Arial"/>
                <a:cs typeface="Arial"/>
              </a:rPr>
              <a:t>simplificado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un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Sistema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52675" y="235267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6875" y="235267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3750" y="4419600"/>
            <a:ext cx="2209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3750" y="4419600"/>
            <a:ext cx="2209800" cy="1828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702310">
              <a:lnSpc>
                <a:spcPct val="100000"/>
              </a:lnSpc>
            </a:pPr>
            <a:r>
              <a:rPr sz="1800" spc="-120" dirty="0">
                <a:latin typeface="Arial"/>
                <a:cs typeface="Arial"/>
              </a:rPr>
              <a:t>Proceso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725" y="6511607"/>
            <a:ext cx="557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Modelo </a:t>
            </a:r>
            <a:r>
              <a:rPr sz="1800" spc="-90" dirty="0">
                <a:latin typeface="Arial"/>
                <a:cs typeface="Arial"/>
              </a:rPr>
              <a:t>general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120" dirty="0">
                <a:latin typeface="Arial"/>
                <a:cs typeface="Arial"/>
              </a:rPr>
              <a:t>Sistema </a:t>
            </a:r>
            <a:r>
              <a:rPr sz="1800" spc="-95" dirty="0">
                <a:latin typeface="Arial"/>
                <a:cs typeface="Arial"/>
              </a:rPr>
              <a:t>con varias </a:t>
            </a:r>
            <a:r>
              <a:rPr sz="1800" spc="-85" dirty="0">
                <a:latin typeface="Arial"/>
                <a:cs typeface="Arial"/>
              </a:rPr>
              <a:t>entradas </a:t>
            </a:r>
            <a:r>
              <a:rPr sz="1800" spc="-90" dirty="0">
                <a:latin typeface="Arial"/>
                <a:cs typeface="Arial"/>
              </a:rPr>
              <a:t>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salidas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5550" y="4762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9750" y="4762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7744" y="4470780"/>
            <a:ext cx="963930" cy="81597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100" dirty="0">
                <a:latin typeface="Arial"/>
                <a:cs typeface="Arial"/>
              </a:rPr>
              <a:t>Entrada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spc="-100" dirty="0">
                <a:latin typeface="Arial"/>
                <a:cs typeface="Arial"/>
              </a:rPr>
              <a:t>Entrada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4794" y="4470780"/>
            <a:ext cx="740410" cy="81597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114" dirty="0">
                <a:latin typeface="Arial"/>
                <a:cs typeface="Arial"/>
              </a:rPr>
              <a:t>Salida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spc="-114" dirty="0">
                <a:latin typeface="Arial"/>
                <a:cs typeface="Arial"/>
              </a:rPr>
              <a:t>Salida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5550" y="5157723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9750" y="5157723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07744" y="5825490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Entrada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4794" y="5825490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Salida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95550" y="5995987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750" y="5995987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9980" y="1161097"/>
            <a:ext cx="6992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Un </a:t>
            </a:r>
            <a:r>
              <a:rPr sz="1800" spc="-55" dirty="0">
                <a:latin typeface="Arial"/>
                <a:cs typeface="Arial"/>
              </a:rPr>
              <a:t>modelo </a:t>
            </a:r>
            <a:r>
              <a:rPr sz="1800" spc="-85" dirty="0">
                <a:latin typeface="Arial"/>
                <a:cs typeface="Arial"/>
              </a:rPr>
              <a:t>general de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95" dirty="0">
                <a:latin typeface="Arial"/>
                <a:cs typeface="Arial"/>
              </a:rPr>
              <a:t>sistema </a:t>
            </a:r>
            <a:r>
              <a:rPr sz="1800" spc="-80" dirty="0">
                <a:latin typeface="Arial"/>
                <a:cs typeface="Arial"/>
              </a:rPr>
              <a:t>físico </a:t>
            </a:r>
            <a:r>
              <a:rPr sz="1800" spc="-150" dirty="0">
                <a:latin typeface="Arial"/>
                <a:cs typeface="Arial"/>
              </a:rPr>
              <a:t>es </a:t>
            </a:r>
            <a:r>
              <a:rPr sz="1800" spc="-65" dirty="0">
                <a:latin typeface="Arial"/>
                <a:cs typeface="Arial"/>
              </a:rPr>
              <a:t>la entrada,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90" dirty="0">
                <a:latin typeface="Arial"/>
                <a:cs typeface="Arial"/>
              </a:rPr>
              <a:t>proceso </a:t>
            </a:r>
            <a:r>
              <a:rPr sz="1800" spc="-85" dirty="0">
                <a:latin typeface="Arial"/>
                <a:cs typeface="Arial"/>
              </a:rPr>
              <a:t>y </a:t>
            </a:r>
            <a:r>
              <a:rPr sz="1800" spc="-65" dirty="0">
                <a:latin typeface="Arial"/>
                <a:cs typeface="Arial"/>
              </a:rPr>
              <a:t>la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salida.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8023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155" dirty="0"/>
              <a:t>Conceptos relacionados con sistemas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44388" y="1026219"/>
            <a:ext cx="8554720" cy="13068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20" dirty="0">
                <a:latin typeface="Arial"/>
                <a:cs typeface="Arial"/>
              </a:rPr>
              <a:t>Entorno ó </a:t>
            </a:r>
            <a:r>
              <a:rPr sz="3000" b="1" spc="-114" dirty="0">
                <a:latin typeface="Arial"/>
                <a:cs typeface="Arial"/>
              </a:rPr>
              <a:t>Medio </a:t>
            </a:r>
            <a:r>
              <a:rPr sz="3000" b="1" spc="-160" dirty="0">
                <a:latin typeface="Arial"/>
                <a:cs typeface="Arial"/>
              </a:rPr>
              <a:t>Ambiente</a:t>
            </a:r>
            <a:r>
              <a:rPr sz="3000" spc="-160" dirty="0">
                <a:latin typeface="Arial"/>
                <a:cs typeface="Arial"/>
              </a:rPr>
              <a:t>: </a:t>
            </a:r>
            <a:r>
              <a:rPr sz="3000" spc="-229" dirty="0">
                <a:latin typeface="Arial"/>
                <a:cs typeface="Arial"/>
              </a:rPr>
              <a:t>Todo </a:t>
            </a:r>
            <a:r>
              <a:rPr sz="3000" spc="-155" dirty="0">
                <a:latin typeface="Arial"/>
                <a:cs typeface="Arial"/>
              </a:rPr>
              <a:t>sistema </a:t>
            </a:r>
            <a:r>
              <a:rPr sz="3000" spc="-250" dirty="0">
                <a:latin typeface="Arial"/>
                <a:cs typeface="Arial"/>
              </a:rPr>
              <a:t>se  </a:t>
            </a:r>
            <a:r>
              <a:rPr sz="3000" spc="-110" dirty="0">
                <a:latin typeface="Arial"/>
                <a:cs typeface="Arial"/>
              </a:rPr>
              <a:t>desarrolla </a:t>
            </a:r>
            <a:r>
              <a:rPr sz="3000" spc="-135" dirty="0" err="1">
                <a:latin typeface="Arial"/>
                <a:cs typeface="Arial"/>
              </a:rPr>
              <a:t>en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u</a:t>
            </a:r>
            <a:r>
              <a:rPr lang="es-AR" sz="3000" spc="-95" dirty="0">
                <a:latin typeface="Arial"/>
                <a:cs typeface="Arial"/>
              </a:rPr>
              <a:t>n </a:t>
            </a:r>
            <a:r>
              <a:rPr lang="es-AR" sz="3000" spc="-90" dirty="0">
                <a:latin typeface="Arial"/>
                <a:cs typeface="Arial"/>
              </a:rPr>
              <a:t>medio </a:t>
            </a:r>
            <a:r>
              <a:rPr lang="es-AR" sz="3000" spc="-125" dirty="0">
                <a:latin typeface="Arial"/>
                <a:cs typeface="Arial"/>
              </a:rPr>
              <a:t>que </a:t>
            </a:r>
            <a:r>
              <a:rPr lang="es-AR" sz="3000" spc="-40" dirty="0">
                <a:latin typeface="Arial"/>
                <a:cs typeface="Arial"/>
              </a:rPr>
              <a:t>lo </a:t>
            </a:r>
            <a:r>
              <a:rPr lang="es-AR" sz="3000" spc="-114" dirty="0" err="1">
                <a:latin typeface="Arial"/>
                <a:cs typeface="Arial"/>
              </a:rPr>
              <a:t>rod</a:t>
            </a:r>
            <a:r>
              <a:rPr sz="3000" spc="-114" dirty="0" err="1">
                <a:latin typeface="Arial"/>
                <a:cs typeface="Arial"/>
              </a:rPr>
              <a:t>ea</a:t>
            </a:r>
            <a:r>
              <a:rPr sz="3000" spc="-114" dirty="0">
                <a:latin typeface="Arial"/>
                <a:cs typeface="Arial"/>
              </a:rPr>
              <a:t>,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50" dirty="0">
                <a:latin typeface="Arial"/>
                <a:cs typeface="Arial"/>
              </a:rPr>
              <a:t>éste </a:t>
            </a:r>
            <a:r>
              <a:rPr sz="3000" spc="-90" dirty="0">
                <a:latin typeface="Arial"/>
                <a:cs typeface="Arial"/>
              </a:rPr>
              <a:t>medio</a:t>
            </a:r>
            <a:r>
              <a:rPr sz="3000" spc="-570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se  </a:t>
            </a:r>
            <a:r>
              <a:rPr sz="3000" spc="-40" dirty="0">
                <a:latin typeface="Arial"/>
                <a:cs typeface="Arial"/>
              </a:rPr>
              <a:t>lo </a:t>
            </a:r>
            <a:r>
              <a:rPr sz="3000" spc="-110" dirty="0">
                <a:latin typeface="Arial"/>
                <a:cs typeface="Arial"/>
              </a:rPr>
              <a:t>llama </a:t>
            </a:r>
            <a:r>
              <a:rPr sz="3000" spc="-55" dirty="0">
                <a:latin typeface="Arial"/>
                <a:cs typeface="Arial"/>
              </a:rPr>
              <a:t>entorno </a:t>
            </a:r>
            <a:r>
              <a:rPr sz="3000" spc="-90" dirty="0">
                <a:latin typeface="Arial"/>
                <a:cs typeface="Arial"/>
              </a:rPr>
              <a:t>o medio</a:t>
            </a:r>
            <a:r>
              <a:rPr sz="3000" spc="-52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ambiente.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640833"/>
            <a:ext cx="8634095" cy="17203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95" dirty="0" err="1">
                <a:latin typeface="Arial"/>
                <a:cs typeface="Arial"/>
              </a:rPr>
              <a:t>Límite</a:t>
            </a:r>
            <a:r>
              <a:rPr sz="3000" b="1" spc="-195" dirty="0">
                <a:latin typeface="Arial"/>
                <a:cs typeface="Arial"/>
              </a:rPr>
              <a:t> </a:t>
            </a:r>
            <a:r>
              <a:rPr sz="3000" b="1" spc="-220" dirty="0">
                <a:latin typeface="Arial"/>
                <a:cs typeface="Arial"/>
              </a:rPr>
              <a:t>o </a:t>
            </a:r>
            <a:r>
              <a:rPr sz="3000" b="1" spc="-135" dirty="0">
                <a:latin typeface="Arial"/>
                <a:cs typeface="Arial"/>
              </a:rPr>
              <a:t>frontera</a:t>
            </a:r>
            <a:r>
              <a:rPr sz="3000" spc="-135" dirty="0">
                <a:latin typeface="Arial"/>
                <a:cs typeface="Arial"/>
              </a:rPr>
              <a:t>: </a:t>
            </a:r>
            <a:r>
              <a:rPr sz="3000" spc="-254" dirty="0">
                <a:latin typeface="Arial"/>
                <a:cs typeface="Arial"/>
              </a:rPr>
              <a:t>es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130" dirty="0">
                <a:latin typeface="Arial"/>
                <a:cs typeface="Arial"/>
              </a:rPr>
              <a:t>línea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85" dirty="0">
                <a:latin typeface="Arial"/>
                <a:cs typeface="Arial"/>
              </a:rPr>
              <a:t>separa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155" dirty="0">
                <a:latin typeface="Arial"/>
                <a:cs typeface="Arial"/>
              </a:rPr>
              <a:t>sistema  </a:t>
            </a:r>
            <a:r>
              <a:rPr sz="3000" spc="-120" dirty="0">
                <a:latin typeface="Arial"/>
                <a:cs typeface="Arial"/>
              </a:rPr>
              <a:t>(que </a:t>
            </a:r>
            <a:r>
              <a:rPr sz="3000" spc="-70" dirty="0">
                <a:latin typeface="Arial"/>
                <a:cs typeface="Arial"/>
              </a:rPr>
              <a:t>defino)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215" dirty="0">
                <a:latin typeface="Arial"/>
                <a:cs typeface="Arial"/>
              </a:rPr>
              <a:t>su </a:t>
            </a:r>
            <a:r>
              <a:rPr sz="3000" spc="-60" dirty="0">
                <a:latin typeface="Arial"/>
                <a:cs typeface="Arial"/>
              </a:rPr>
              <a:t>entorno. </a:t>
            </a:r>
            <a:r>
              <a:rPr sz="3000" spc="-254" dirty="0">
                <a:latin typeface="Arial"/>
                <a:cs typeface="Arial"/>
              </a:rPr>
              <a:t>Esta </a:t>
            </a:r>
            <a:r>
              <a:rPr sz="3000" spc="-130" dirty="0">
                <a:latin typeface="Arial"/>
                <a:cs typeface="Arial"/>
              </a:rPr>
              <a:t>línea </a:t>
            </a:r>
            <a:r>
              <a:rPr sz="3000" spc="-125" dirty="0">
                <a:latin typeface="Arial"/>
                <a:cs typeface="Arial"/>
              </a:rPr>
              <a:t>puede </a:t>
            </a:r>
            <a:r>
              <a:rPr sz="3000" spc="-155" dirty="0">
                <a:latin typeface="Arial"/>
                <a:cs typeface="Arial"/>
              </a:rPr>
              <a:t>ser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física  </a:t>
            </a:r>
            <a:r>
              <a:rPr sz="3000" spc="-105" dirty="0">
                <a:latin typeface="Arial"/>
                <a:cs typeface="Arial"/>
              </a:rPr>
              <a:t>(visible) </a:t>
            </a:r>
            <a:r>
              <a:rPr sz="3000" spc="-90" dirty="0">
                <a:latin typeface="Arial"/>
                <a:cs typeface="Arial"/>
              </a:rPr>
              <a:t>o </a:t>
            </a:r>
            <a:r>
              <a:rPr sz="3000" spc="-105" dirty="0">
                <a:latin typeface="Arial"/>
                <a:cs typeface="Arial"/>
              </a:rPr>
              <a:t>imaginaria </a:t>
            </a:r>
            <a:r>
              <a:rPr sz="3000" spc="-135" dirty="0">
                <a:latin typeface="Arial"/>
                <a:cs typeface="Arial"/>
              </a:rPr>
              <a:t>(estableciéndose </a:t>
            </a:r>
            <a:r>
              <a:rPr sz="3000" spc="-160" dirty="0">
                <a:latin typeface="Arial"/>
                <a:cs typeface="Arial"/>
              </a:rPr>
              <a:t>hasta </a:t>
            </a:r>
            <a:r>
              <a:rPr sz="3000" spc="-110" dirty="0">
                <a:latin typeface="Arial"/>
                <a:cs typeface="Arial"/>
              </a:rPr>
              <a:t>donde  </a:t>
            </a:r>
            <a:r>
              <a:rPr sz="3000" spc="-140" dirty="0">
                <a:latin typeface="Arial"/>
                <a:cs typeface="Arial"/>
              </a:rPr>
              <a:t>llega </a:t>
            </a:r>
            <a:r>
              <a:rPr sz="3000" spc="-80" dirty="0">
                <a:latin typeface="Arial"/>
                <a:cs typeface="Arial"/>
              </a:rPr>
              <a:t>el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sistema.)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336545"/>
            <a:ext cx="5521559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410" y="1108458"/>
            <a:ext cx="452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 err="1"/>
              <a:t>Límites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589787" y="2185416"/>
            <a:ext cx="21076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252" y="3936490"/>
            <a:ext cx="3182112" cy="2921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2194" y="3965575"/>
            <a:ext cx="1294765" cy="173545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b="1" spc="-185" dirty="0">
                <a:latin typeface="Arial"/>
                <a:cs typeface="Arial"/>
              </a:rPr>
              <a:t>Humano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Piel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Cabellos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Uñas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1859" y="3264408"/>
            <a:ext cx="804672" cy="78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184" y="2185416"/>
            <a:ext cx="3195827" cy="2944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1535" y="3936490"/>
            <a:ext cx="3177540" cy="2921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5465" y="3953042"/>
            <a:ext cx="1946275" cy="15678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800" b="1" spc="-175" dirty="0">
                <a:latin typeface="Arial"/>
                <a:cs typeface="Arial"/>
              </a:rPr>
              <a:t>Automóvil</a:t>
            </a:r>
            <a:endParaRPr sz="28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925"/>
              </a:spcBef>
              <a:buChar char="•"/>
              <a:tabLst>
                <a:tab pos="299720" algn="l"/>
              </a:tabLst>
            </a:pPr>
            <a:r>
              <a:rPr sz="2800" spc="-165" dirty="0">
                <a:latin typeface="Arial"/>
                <a:cs typeface="Arial"/>
              </a:rPr>
              <a:t>Carrocerías</a:t>
            </a:r>
            <a:endParaRPr sz="28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220"/>
              </a:spcBef>
              <a:buChar char="•"/>
              <a:tabLst>
                <a:tab pos="299720" algn="l"/>
              </a:tabLst>
            </a:pPr>
            <a:r>
              <a:rPr sz="2800" spc="-160" dirty="0">
                <a:latin typeface="Arial"/>
                <a:cs typeface="Arial"/>
              </a:rPr>
              <a:t>Llantas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2040D65-3644-4F5A-A04E-31C0750D4AB7}"/>
              </a:ext>
            </a:extLst>
          </p:cNvPr>
          <p:cNvSpPr txBox="1">
            <a:spLocks/>
          </p:cNvSpPr>
          <p:nvPr/>
        </p:nvSpPr>
        <p:spPr>
          <a:xfrm>
            <a:off x="228600" y="188023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kern="0" spc="-155"/>
              <a:t>Conceptos relacionados con sistemas</a:t>
            </a:r>
            <a:endParaRPr lang="es-ES" kern="0" spc="-17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410" y="1108458"/>
            <a:ext cx="452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15" dirty="0"/>
              <a:t>Sinergia</a:t>
            </a:r>
            <a:endParaRPr spc="-215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2040D65-3644-4F5A-A04E-31C0750D4AB7}"/>
              </a:ext>
            </a:extLst>
          </p:cNvPr>
          <p:cNvSpPr txBox="1">
            <a:spLocks/>
          </p:cNvSpPr>
          <p:nvPr/>
        </p:nvSpPr>
        <p:spPr>
          <a:xfrm>
            <a:off x="228600" y="188023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kern="0" spc="-155"/>
              <a:t>Conceptos relacionados con sistemas</a:t>
            </a:r>
            <a:endParaRPr lang="es-ES" kern="0" spc="-17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FDA0E3-B231-4925-AF65-3D6889E92BE1}"/>
              </a:ext>
            </a:extLst>
          </p:cNvPr>
          <p:cNvSpPr txBox="1"/>
          <p:nvPr/>
        </p:nvSpPr>
        <p:spPr>
          <a:xfrm>
            <a:off x="1143000" y="612909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https://academic.uprm.edu/~eddiem/psic3001/0bf13ce0.jpg</a:t>
            </a:r>
            <a:endParaRPr lang="es-AR" dirty="0"/>
          </a:p>
        </p:txBody>
      </p:sp>
      <p:pic>
        <p:nvPicPr>
          <p:cNvPr id="3076" name="Picture 4" descr="Resultado de imagen de el todo es mas que la suma de las partes">
            <a:extLst>
              <a:ext uri="{FF2B5EF4-FFF2-40B4-BE49-F238E27FC236}">
                <a16:creationId xmlns:a16="http://schemas.microsoft.com/office/drawing/2014/main" id="{DBD84438-67B5-4FF6-A45C-B7CB978B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61384"/>
            <a:ext cx="3352800" cy="251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75E9DA0-3124-4E19-B646-79EDB25F9708}"/>
              </a:ext>
            </a:extLst>
          </p:cNvPr>
          <p:cNvSpPr txBox="1"/>
          <p:nvPr/>
        </p:nvSpPr>
        <p:spPr>
          <a:xfrm>
            <a:off x="1371600" y="203492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todo es más que la suma de las partes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461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410" y="1108458"/>
            <a:ext cx="452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15" dirty="0"/>
              <a:t>Emergencia</a:t>
            </a:r>
            <a:endParaRPr spc="-215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2040D65-3644-4F5A-A04E-31C0750D4AB7}"/>
              </a:ext>
            </a:extLst>
          </p:cNvPr>
          <p:cNvSpPr txBox="1">
            <a:spLocks/>
          </p:cNvSpPr>
          <p:nvPr/>
        </p:nvSpPr>
        <p:spPr>
          <a:xfrm>
            <a:off x="228600" y="188023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kern="0" spc="-155"/>
              <a:t>Conceptos relacionados con sistemas</a:t>
            </a:r>
            <a:endParaRPr lang="es-ES" kern="0" spc="-170" dirty="0"/>
          </a:p>
        </p:txBody>
      </p:sp>
      <p:pic>
        <p:nvPicPr>
          <p:cNvPr id="5122" name="Picture 2" descr="Resultado de imagen de ecosistemas terrestres">
            <a:extLst>
              <a:ext uri="{FF2B5EF4-FFF2-40B4-BE49-F238E27FC236}">
                <a16:creationId xmlns:a16="http://schemas.microsoft.com/office/drawing/2014/main" id="{268FAE08-4E2D-46F9-9E13-C0B9CC16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7" y="2344666"/>
            <a:ext cx="3581400" cy="21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AACE28-2A7B-4B20-BE3E-9D61448B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07621"/>
            <a:ext cx="3124200" cy="20838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3B818B-1166-4438-8CA0-4D0EC15DFED6}"/>
              </a:ext>
            </a:extLst>
          </p:cNvPr>
          <p:cNvSpPr txBox="1"/>
          <p:nvPr/>
        </p:nvSpPr>
        <p:spPr>
          <a:xfrm>
            <a:off x="4572000" y="259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Ecosistema terrestre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A38C3-184B-418B-8BBC-466F9BB9A37D}"/>
              </a:ext>
            </a:extLst>
          </p:cNvPr>
          <p:cNvSpPr txBox="1"/>
          <p:nvPr/>
        </p:nvSpPr>
        <p:spPr>
          <a:xfrm>
            <a:off x="1752600" y="574954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Subsistema</a:t>
            </a:r>
            <a:endParaRPr lang="es-AR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9BFE320-FF65-4DD0-8EA9-36DC990E5BEE}"/>
              </a:ext>
            </a:extLst>
          </p:cNvPr>
          <p:cNvSpPr/>
          <p:nvPr/>
        </p:nvSpPr>
        <p:spPr>
          <a:xfrm>
            <a:off x="2940148" y="3492068"/>
            <a:ext cx="2785986" cy="1561513"/>
          </a:xfrm>
          <a:custGeom>
            <a:avLst/>
            <a:gdLst>
              <a:gd name="connsiteX0" fmla="*/ 0 w 2785986"/>
              <a:gd name="connsiteY0" fmla="*/ 0 h 1561513"/>
              <a:gd name="connsiteX1" fmla="*/ 2686929 w 2785986"/>
              <a:gd name="connsiteY1" fmla="*/ 1069144 h 1561513"/>
              <a:gd name="connsiteX2" fmla="*/ 2250830 w 2785986"/>
              <a:gd name="connsiteY2" fmla="*/ 1561513 h 1561513"/>
              <a:gd name="connsiteX3" fmla="*/ 2250830 w 2785986"/>
              <a:gd name="connsiteY3" fmla="*/ 1561513 h 156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986" h="1561513">
                <a:moveTo>
                  <a:pt x="0" y="0"/>
                </a:moveTo>
                <a:cubicBezTo>
                  <a:pt x="1155895" y="404446"/>
                  <a:pt x="2311791" y="808892"/>
                  <a:pt x="2686929" y="1069144"/>
                </a:cubicBezTo>
                <a:cubicBezTo>
                  <a:pt x="3062067" y="1329396"/>
                  <a:pt x="2250830" y="1561513"/>
                  <a:pt x="2250830" y="1561513"/>
                </a:cubicBezTo>
                <a:lnTo>
                  <a:pt x="2250830" y="15615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69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414" y="188023"/>
            <a:ext cx="2887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25" dirty="0">
                <a:latin typeface="Arial"/>
                <a:cs typeface="Arial"/>
              </a:rPr>
              <a:t>Subsistemas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69327"/>
            <a:ext cx="7966709" cy="480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0" dirty="0">
                <a:latin typeface="Arial"/>
                <a:cs typeface="Arial"/>
              </a:rPr>
              <a:t>Los </a:t>
            </a:r>
            <a:r>
              <a:rPr sz="3200" spc="-180" dirty="0">
                <a:latin typeface="Arial"/>
                <a:cs typeface="Arial"/>
              </a:rPr>
              <a:t>sistemas </a:t>
            </a:r>
            <a:r>
              <a:rPr sz="3200" spc="-185" dirty="0">
                <a:latin typeface="Arial"/>
                <a:cs typeface="Arial"/>
              </a:rPr>
              <a:t>son </a:t>
            </a:r>
            <a:r>
              <a:rPr sz="3200" spc="-114" dirty="0">
                <a:latin typeface="Arial"/>
                <a:cs typeface="Arial"/>
              </a:rPr>
              <a:t>jerárquicos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90" dirty="0">
                <a:latin typeface="Arial"/>
                <a:cs typeface="Arial"/>
              </a:rPr>
              <a:t>sentido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114" dirty="0">
                <a:latin typeface="Arial"/>
                <a:cs typeface="Arial"/>
              </a:rPr>
              <a:t>incluyen </a:t>
            </a:r>
            <a:r>
              <a:rPr sz="3200" spc="-75" dirty="0">
                <a:latin typeface="Arial"/>
                <a:cs typeface="Arial"/>
              </a:rPr>
              <a:t>otros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sistemas.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35687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254" dirty="0">
                <a:latin typeface="Arial"/>
                <a:cs typeface="Arial"/>
              </a:rPr>
              <a:t>Estos </a:t>
            </a:r>
            <a:r>
              <a:rPr sz="3200" spc="-75" dirty="0">
                <a:latin typeface="Arial"/>
                <a:cs typeface="Arial"/>
              </a:rPr>
              <a:t>otros </a:t>
            </a:r>
            <a:r>
              <a:rPr sz="3200" spc="-180" dirty="0">
                <a:latin typeface="Arial"/>
                <a:cs typeface="Arial"/>
              </a:rPr>
              <a:t>sistemas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120" dirty="0">
                <a:latin typeface="Arial"/>
                <a:cs typeface="Arial"/>
              </a:rPr>
              <a:t>denominan  </a:t>
            </a:r>
            <a:r>
              <a:rPr sz="3200" b="1" i="1" spc="-310" dirty="0">
                <a:latin typeface="Arial"/>
                <a:cs typeface="Arial"/>
              </a:rPr>
              <a:t>subsistemas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135" dirty="0">
                <a:latin typeface="Arial"/>
                <a:cs typeface="Arial"/>
              </a:rPr>
              <a:t>pueden </a:t>
            </a:r>
            <a:r>
              <a:rPr sz="3200" spc="-100" dirty="0">
                <a:latin typeface="Arial"/>
                <a:cs typeface="Arial"/>
              </a:rPr>
              <a:t>operar </a:t>
            </a:r>
            <a:r>
              <a:rPr sz="3200" spc="-50" dirty="0">
                <a:latin typeface="Arial"/>
                <a:cs typeface="Arial"/>
              </a:rPr>
              <a:t>por </a:t>
            </a:r>
            <a:r>
              <a:rPr sz="3200" spc="-250" dirty="0">
                <a:latin typeface="Arial"/>
                <a:cs typeface="Arial"/>
              </a:rPr>
              <a:t>sí </a:t>
            </a:r>
            <a:r>
              <a:rPr sz="3200" spc="-180" dirty="0">
                <a:latin typeface="Arial"/>
                <a:cs typeface="Arial"/>
              </a:rPr>
              <a:t>solos  </a:t>
            </a:r>
            <a:r>
              <a:rPr sz="3200" spc="-145" dirty="0">
                <a:latin typeface="Arial"/>
                <a:cs typeface="Arial"/>
              </a:rPr>
              <a:t>como </a:t>
            </a:r>
            <a:r>
              <a:rPr sz="3200" spc="-185" dirty="0">
                <a:latin typeface="Arial"/>
                <a:cs typeface="Arial"/>
              </a:rPr>
              <a:t>sistemas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independientes.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Arial"/>
                <a:cs typeface="Arial"/>
              </a:rPr>
              <a:t>Su </a:t>
            </a:r>
            <a:r>
              <a:rPr sz="3200" spc="-80" dirty="0">
                <a:latin typeface="Arial"/>
                <a:cs typeface="Arial"/>
              </a:rPr>
              <a:t>comportamiento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sistema </a:t>
            </a:r>
            <a:r>
              <a:rPr sz="3200" spc="-65" dirty="0">
                <a:latin typeface="Arial"/>
                <a:cs typeface="Arial"/>
              </a:rPr>
              <a:t>particular  </a:t>
            </a:r>
            <a:r>
              <a:rPr sz="3200" spc="-140" dirty="0">
                <a:latin typeface="Arial"/>
                <a:cs typeface="Arial"/>
              </a:rPr>
              <a:t>depende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05" dirty="0">
                <a:latin typeface="Arial"/>
                <a:cs typeface="Arial"/>
              </a:rPr>
              <a:t>relación </a:t>
            </a:r>
            <a:r>
              <a:rPr sz="3200" spc="-155" dirty="0">
                <a:latin typeface="Arial"/>
                <a:cs typeface="Arial"/>
              </a:rPr>
              <a:t>con </a:t>
            </a:r>
            <a:r>
              <a:rPr sz="3200" spc="-75" dirty="0">
                <a:latin typeface="Arial"/>
                <a:cs typeface="Arial"/>
              </a:rPr>
              <a:t>otros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subsistemas.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265" y="188023"/>
            <a:ext cx="1759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I</a:t>
            </a:r>
            <a:r>
              <a:rPr spc="-204" dirty="0"/>
              <a:t>n</a:t>
            </a:r>
            <a:r>
              <a:rPr spc="215" dirty="0"/>
              <a:t>t</a:t>
            </a:r>
            <a:r>
              <a:rPr spc="-30" dirty="0"/>
              <a:t>er</a:t>
            </a:r>
            <a:r>
              <a:rPr spc="-114" dirty="0"/>
              <a:t>f</a:t>
            </a:r>
            <a:r>
              <a:rPr spc="-400" dirty="0"/>
              <a:t>az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747573"/>
            <a:ext cx="7892415" cy="27578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5" dirty="0">
                <a:latin typeface="Arial"/>
                <a:cs typeface="Arial"/>
              </a:rPr>
              <a:t>Cada </a:t>
            </a:r>
            <a:r>
              <a:rPr sz="3200" spc="-170" dirty="0">
                <a:latin typeface="Arial"/>
                <a:cs typeface="Arial"/>
              </a:rPr>
              <a:t>subsistema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10" dirty="0">
                <a:latin typeface="Arial"/>
                <a:cs typeface="Arial"/>
              </a:rPr>
              <a:t>delineado </a:t>
            </a:r>
            <a:r>
              <a:rPr sz="3200" spc="-50" dirty="0">
                <a:latin typeface="Arial"/>
                <a:cs typeface="Arial"/>
              </a:rPr>
              <a:t>por </a:t>
            </a:r>
            <a:r>
              <a:rPr sz="3200" spc="-265" dirty="0">
                <a:latin typeface="Arial"/>
                <a:cs typeface="Arial"/>
              </a:rPr>
              <a:t>sus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límites.</a:t>
            </a:r>
            <a:endParaRPr sz="3200">
              <a:latin typeface="Arial"/>
              <a:cs typeface="Arial"/>
            </a:endParaRPr>
          </a:p>
          <a:p>
            <a:pPr marL="355600" marR="11874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444500" algn="l"/>
                <a:tab pos="445134" algn="l"/>
              </a:tabLst>
            </a:pPr>
            <a:r>
              <a:rPr sz="3200" spc="-350" dirty="0">
                <a:latin typeface="Arial"/>
                <a:cs typeface="Arial"/>
              </a:rPr>
              <a:t>Las </a:t>
            </a:r>
            <a:r>
              <a:rPr sz="3200" spc="-120" dirty="0">
                <a:latin typeface="Arial"/>
                <a:cs typeface="Arial"/>
              </a:rPr>
              <a:t>interconexiones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190" dirty="0">
                <a:latin typeface="Arial"/>
                <a:cs typeface="Arial"/>
              </a:rPr>
              <a:t>las </a:t>
            </a:r>
            <a:r>
              <a:rPr sz="3200" spc="-125" dirty="0">
                <a:latin typeface="Arial"/>
                <a:cs typeface="Arial"/>
              </a:rPr>
              <a:t>interacciones </a:t>
            </a:r>
            <a:r>
              <a:rPr sz="3200" spc="-60" dirty="0">
                <a:latin typeface="Arial"/>
                <a:cs typeface="Arial"/>
              </a:rPr>
              <a:t>entre 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85" dirty="0">
                <a:latin typeface="Arial"/>
                <a:cs typeface="Arial"/>
              </a:rPr>
              <a:t>subsistemas </a:t>
            </a:r>
            <a:r>
              <a:rPr sz="3200" spc="-275" dirty="0">
                <a:latin typeface="Arial"/>
                <a:cs typeface="Arial"/>
              </a:rPr>
              <a:t>se </a:t>
            </a:r>
            <a:r>
              <a:rPr sz="3200" spc="-110" dirty="0">
                <a:latin typeface="Arial"/>
                <a:cs typeface="Arial"/>
              </a:rPr>
              <a:t>llaman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b="1" i="1" spc="-200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r>
              <a:rPr sz="3200" spc="-2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14986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50" dirty="0">
                <a:latin typeface="Arial"/>
                <a:cs typeface="Arial"/>
              </a:rPr>
              <a:t>Las </a:t>
            </a:r>
            <a:r>
              <a:rPr sz="3200" spc="-110" dirty="0">
                <a:latin typeface="Arial"/>
                <a:cs typeface="Arial"/>
              </a:rPr>
              <a:t>interfaces </a:t>
            </a:r>
            <a:r>
              <a:rPr sz="3200" spc="-100" dirty="0">
                <a:latin typeface="Arial"/>
                <a:cs typeface="Arial"/>
              </a:rPr>
              <a:t>ocurren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40" dirty="0">
                <a:latin typeface="Arial"/>
                <a:cs typeface="Arial"/>
              </a:rPr>
              <a:t>límite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85" dirty="0">
                <a:latin typeface="Arial"/>
                <a:cs typeface="Arial"/>
              </a:rPr>
              <a:t>toman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la  </a:t>
            </a:r>
            <a:r>
              <a:rPr sz="3200" spc="-80" dirty="0">
                <a:latin typeface="Arial"/>
                <a:cs typeface="Arial"/>
              </a:rPr>
              <a:t>forma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35" dirty="0">
                <a:latin typeface="Arial"/>
                <a:cs typeface="Arial"/>
              </a:rPr>
              <a:t>entradas </a:t>
            </a:r>
            <a:r>
              <a:rPr sz="3200" spc="-155" dirty="0">
                <a:latin typeface="Arial"/>
                <a:cs typeface="Arial"/>
              </a:rPr>
              <a:t>y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salidas.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7948" y="3733800"/>
            <a:ext cx="5467350" cy="3124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689" y="0"/>
            <a:ext cx="3944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440" dirty="0">
                <a:latin typeface="Arial"/>
                <a:cs typeface="Arial"/>
              </a:rPr>
              <a:t>Clases </a:t>
            </a:r>
            <a:r>
              <a:rPr sz="4000" b="1" spc="-254" dirty="0">
                <a:latin typeface="Arial"/>
                <a:cs typeface="Arial"/>
              </a:rPr>
              <a:t>de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370" dirty="0">
                <a:latin typeface="Arial"/>
                <a:cs typeface="Arial"/>
              </a:rPr>
              <a:t>Sistemas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5205" y="614298"/>
          <a:ext cx="8136890" cy="604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245" dirty="0">
                          <a:latin typeface="Arial"/>
                          <a:cs typeface="Arial"/>
                        </a:rPr>
                        <a:t>Físico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204" dirty="0">
                          <a:latin typeface="Arial"/>
                          <a:cs typeface="Arial"/>
                        </a:rPr>
                        <a:t>Ej: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Computadora,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animal,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400" b="1" spc="-120" dirty="0">
                          <a:latin typeface="Arial"/>
                          <a:cs typeface="Arial"/>
                        </a:rPr>
                        <a:t>planta,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sistema</a:t>
                      </a:r>
                      <a:r>
                        <a:rPr sz="24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educativo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80" dirty="0">
                          <a:latin typeface="Arial"/>
                          <a:cs typeface="Arial"/>
                        </a:rPr>
                        <a:t>Abstracto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461645" algn="l"/>
                        </a:tabLst>
                      </a:pPr>
                      <a:r>
                        <a:rPr sz="2400" b="1" spc="-204" dirty="0">
                          <a:latin typeface="Arial"/>
                          <a:cs typeface="Arial"/>
                        </a:rPr>
                        <a:t>Ej:	</a:t>
                      </a:r>
                      <a:r>
                        <a:rPr sz="2400" b="1" spc="-200" dirty="0">
                          <a:latin typeface="Arial"/>
                          <a:cs typeface="Arial"/>
                        </a:rPr>
                        <a:t>Sistema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teológico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205">
                <a:tc>
                  <a:txBody>
                    <a:bodyPr/>
                    <a:lstStyle/>
                    <a:p>
                      <a:pPr marL="97790" marR="293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340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2000" b="1" spc="-150" dirty="0">
                          <a:latin typeface="Arial"/>
                          <a:cs typeface="Arial"/>
                        </a:rPr>
                        <a:t>un </a:t>
                      </a:r>
                      <a:r>
                        <a:rPr sz="2000" b="1" spc="-135" dirty="0">
                          <a:latin typeface="Arial"/>
                          <a:cs typeface="Arial"/>
                        </a:rPr>
                        <a:t>conjunto 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interrelacionado 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2000" b="1" spc="-135" dirty="0">
                          <a:latin typeface="Arial"/>
                          <a:cs typeface="Arial"/>
                        </a:rPr>
                        <a:t>objetos</a:t>
                      </a:r>
                      <a:r>
                        <a:rPr sz="20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concretos.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292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340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2000" b="1" spc="-140" dirty="0">
                          <a:latin typeface="Arial"/>
                          <a:cs typeface="Arial"/>
                        </a:rPr>
                        <a:t>una </a:t>
                      </a:r>
                      <a:r>
                        <a:rPr sz="2000" b="1" spc="-165" dirty="0">
                          <a:latin typeface="Arial"/>
                          <a:cs typeface="Arial"/>
                        </a:rPr>
                        <a:t>disposición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manera  ordenada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65" dirty="0">
                          <a:latin typeface="Arial"/>
                          <a:cs typeface="Arial"/>
                        </a:rPr>
                        <a:t>las 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ideas  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interdependientes </a:t>
                      </a:r>
                      <a:r>
                        <a:rPr sz="2000" b="1" spc="-15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artefactos. </a:t>
                      </a:r>
                      <a:r>
                        <a:rPr sz="2000" b="1" spc="-180" dirty="0">
                          <a:latin typeface="Arial"/>
                          <a:cs typeface="Arial"/>
                        </a:rPr>
                        <a:t>Por  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ejemplo, </a:t>
                      </a:r>
                      <a:r>
                        <a:rPr sz="2000" b="1" spc="-145" dirty="0">
                          <a:latin typeface="Arial"/>
                          <a:cs typeface="Arial"/>
                        </a:rPr>
                        <a:t>un </a:t>
                      </a:r>
                      <a:r>
                        <a:rPr sz="2000" b="1" spc="-160" dirty="0">
                          <a:latin typeface="Arial"/>
                          <a:cs typeface="Arial"/>
                        </a:rPr>
                        <a:t>sistema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teología </a:t>
                      </a:r>
                      <a:r>
                        <a:rPr sz="2000" b="1" spc="-215" dirty="0">
                          <a:latin typeface="Arial"/>
                          <a:cs typeface="Arial"/>
                        </a:rPr>
                        <a:t>es  </a:t>
                      </a:r>
                      <a:r>
                        <a:rPr sz="2000" b="1" spc="-140" dirty="0">
                          <a:latin typeface="Arial"/>
                          <a:cs typeface="Arial"/>
                        </a:rPr>
                        <a:t>una 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organización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ideas  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interdependientes </a:t>
                      </a:r>
                      <a:r>
                        <a:rPr sz="2000" b="1" spc="-170" dirty="0">
                          <a:latin typeface="Arial"/>
                          <a:cs typeface="Arial"/>
                        </a:rPr>
                        <a:t>acerca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80" dirty="0">
                          <a:latin typeface="Arial"/>
                          <a:cs typeface="Arial"/>
                        </a:rPr>
                        <a:t>Dios </a:t>
                      </a:r>
                      <a:r>
                        <a:rPr sz="2000" b="1" spc="-165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2000" b="1" spc="-170" dirty="0">
                          <a:latin typeface="Arial"/>
                          <a:cs typeface="Arial"/>
                        </a:rPr>
                        <a:t>las </a:t>
                      </a:r>
                      <a:r>
                        <a:rPr sz="2000" b="1" spc="-145" dirty="0">
                          <a:latin typeface="Arial"/>
                          <a:cs typeface="Arial"/>
                        </a:rPr>
                        <a:t>relaciones 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000" b="1" spc="-175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hombres </a:t>
                      </a:r>
                      <a:r>
                        <a:rPr sz="2000" b="1" spc="-195" dirty="0">
                          <a:latin typeface="Arial"/>
                          <a:cs typeface="Arial"/>
                        </a:rPr>
                        <a:t>con  </a:t>
                      </a:r>
                      <a:r>
                        <a:rPr sz="2000" b="1" spc="-150" dirty="0">
                          <a:latin typeface="Arial"/>
                          <a:cs typeface="Arial"/>
                        </a:rPr>
                        <a:t>Dios.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31594" y="4576178"/>
            <a:ext cx="1728216" cy="185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2134" y="4581080"/>
            <a:ext cx="1584197" cy="177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0"/>
            <a:ext cx="758698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5139">
              <a:lnSpc>
                <a:spcPts val="4605"/>
              </a:lnSpc>
              <a:spcBef>
                <a:spcPts val="100"/>
              </a:spcBef>
            </a:pPr>
            <a:r>
              <a:rPr sz="4000" b="1" spc="-440" dirty="0">
                <a:latin typeface="Arial"/>
                <a:cs typeface="Arial"/>
              </a:rPr>
              <a:t>Clases </a:t>
            </a:r>
            <a:r>
              <a:rPr sz="4000" b="1" spc="-254" dirty="0">
                <a:latin typeface="Arial"/>
                <a:cs typeface="Arial"/>
              </a:rPr>
              <a:t>de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370" dirty="0">
                <a:latin typeface="Arial"/>
                <a:cs typeface="Arial"/>
              </a:rPr>
              <a:t>Sistemas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045"/>
              </a:lnSpc>
            </a:pPr>
            <a:r>
              <a:rPr sz="2700" b="1" spc="-160" dirty="0">
                <a:latin typeface="Arial"/>
                <a:cs typeface="Arial"/>
              </a:rPr>
              <a:t>Criterio: </a:t>
            </a:r>
            <a:r>
              <a:rPr sz="2700" b="1" spc="-290" dirty="0">
                <a:latin typeface="Arial"/>
                <a:cs typeface="Arial"/>
              </a:rPr>
              <a:t>Según </a:t>
            </a:r>
            <a:r>
              <a:rPr sz="2700" b="1" spc="-120" dirty="0">
                <a:latin typeface="Arial"/>
                <a:cs typeface="Arial"/>
              </a:rPr>
              <a:t>el </a:t>
            </a:r>
            <a:r>
              <a:rPr sz="2700" b="1" spc="-170" dirty="0">
                <a:latin typeface="Arial"/>
                <a:cs typeface="Arial"/>
              </a:rPr>
              <a:t>intercambio </a:t>
            </a:r>
            <a:r>
              <a:rPr sz="2700" b="1" spc="-270" dirty="0">
                <a:latin typeface="Arial"/>
                <a:cs typeface="Arial"/>
              </a:rPr>
              <a:t>con </a:t>
            </a:r>
            <a:r>
              <a:rPr sz="2700" b="1" spc="-114" dirty="0">
                <a:latin typeface="Arial"/>
                <a:cs typeface="Arial"/>
              </a:rPr>
              <a:t>el </a:t>
            </a:r>
            <a:r>
              <a:rPr sz="2700" b="1" spc="-175" dirty="0">
                <a:latin typeface="Arial"/>
                <a:cs typeface="Arial"/>
              </a:rPr>
              <a:t>medio</a:t>
            </a:r>
            <a:r>
              <a:rPr sz="2700" b="1" spc="-295" dirty="0">
                <a:latin typeface="Arial"/>
                <a:cs typeface="Arial"/>
              </a:rPr>
              <a:t> </a:t>
            </a:r>
            <a:r>
              <a:rPr sz="2700" b="1" spc="-150" dirty="0">
                <a:latin typeface="Arial"/>
                <a:cs typeface="Arial"/>
              </a:rPr>
              <a:t>ambiente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5205" y="1190371"/>
          <a:ext cx="8136890" cy="547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0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90" dirty="0">
                          <a:latin typeface="Arial"/>
                          <a:cs typeface="Arial"/>
                        </a:rPr>
                        <a:t>Cerrado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229" dirty="0">
                          <a:latin typeface="Arial"/>
                          <a:cs typeface="Arial"/>
                        </a:rPr>
                        <a:t>Reacción 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química 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un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2400" b="1" spc="-165" dirty="0">
                          <a:latin typeface="Arial"/>
                          <a:cs typeface="Arial"/>
                        </a:rPr>
                        <a:t>contenedor </a:t>
                      </a:r>
                      <a:r>
                        <a:rPr sz="2400" b="1" spc="-175" dirty="0">
                          <a:latin typeface="Arial"/>
                          <a:cs typeface="Arial"/>
                        </a:rPr>
                        <a:t>sellado </a:t>
                      </a:r>
                      <a:r>
                        <a:rPr sz="2400" b="1" spc="-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aislado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35" dirty="0">
                          <a:latin typeface="Arial"/>
                          <a:cs typeface="Arial"/>
                        </a:rPr>
                        <a:t>Abierto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45" dirty="0">
                          <a:latin typeface="Arial"/>
                          <a:cs typeface="Arial"/>
                        </a:rPr>
                        <a:t>Maquinas, </a:t>
                      </a:r>
                      <a:r>
                        <a:rPr sz="2400" b="1" spc="-215" dirty="0">
                          <a:latin typeface="Arial"/>
                          <a:cs typeface="Arial"/>
                        </a:rPr>
                        <a:t>sistemas</a:t>
                      </a:r>
                      <a:r>
                        <a:rPr sz="2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400" b="1" spc="-150" dirty="0">
                          <a:latin typeface="Arial"/>
                          <a:cs typeface="Arial"/>
                        </a:rPr>
                        <a:t>información,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célula.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97790" marR="2990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54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sistema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está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definido 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lo 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físico </a:t>
                      </a:r>
                      <a:r>
                        <a:rPr sz="2400" b="1" spc="-225" dirty="0">
                          <a:latin typeface="Arial"/>
                          <a:cs typeface="Arial"/>
                        </a:rPr>
                        <a:t>como 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un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sistema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que  está contenido 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2400" b="1" spc="-229" dirty="0">
                          <a:latin typeface="Arial"/>
                          <a:cs typeface="Arial"/>
                        </a:rPr>
                        <a:t>sí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75" dirty="0">
                          <a:latin typeface="Arial"/>
                          <a:cs typeface="Arial"/>
                        </a:rPr>
                        <a:t>mismo.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790" marR="244475">
                        <a:lnSpc>
                          <a:spcPct val="100000"/>
                        </a:lnSpc>
                      </a:pPr>
                      <a:r>
                        <a:rPr sz="2400" b="1" spc="-16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intercambia 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materiales,  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información 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ni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energía </a:t>
                      </a:r>
                      <a:r>
                        <a:rPr sz="2400" b="1" spc="-24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2400" b="1" spc="-280" dirty="0">
                          <a:latin typeface="Arial"/>
                          <a:cs typeface="Arial"/>
                        </a:rPr>
                        <a:t>su  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medio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25" dirty="0">
                          <a:latin typeface="Arial"/>
                          <a:cs typeface="Arial"/>
                        </a:rPr>
                        <a:t>ambiente.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873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54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sistema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intercambia  información,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materiales 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energía </a:t>
                      </a:r>
                      <a:r>
                        <a:rPr sz="2400" b="1" spc="-235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2400" b="1" spc="-10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medio  </a:t>
                      </a:r>
                      <a:r>
                        <a:rPr sz="2400" b="1" spc="-135" dirty="0">
                          <a:latin typeface="Arial"/>
                          <a:cs typeface="Arial"/>
                        </a:rPr>
                        <a:t>ambiente 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incluyendo </a:t>
                      </a:r>
                      <a:r>
                        <a:rPr sz="2400" b="1" spc="-10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400" b="1" spc="-170" dirty="0">
                          <a:latin typeface="Arial"/>
                          <a:cs typeface="Arial"/>
                        </a:rPr>
                        <a:t>azar </a:t>
                      </a:r>
                      <a:r>
                        <a:rPr sz="2400" b="1" spc="-200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entradas 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definidas.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31594" y="4754740"/>
            <a:ext cx="2304287" cy="174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2134" y="4941163"/>
            <a:ext cx="1924049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188023"/>
            <a:ext cx="716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b="1" spc="-300" dirty="0">
                <a:latin typeface="Arial"/>
                <a:cs typeface="Arial"/>
              </a:rPr>
              <a:t>Teoría General de Sistemas</a:t>
            </a:r>
            <a:endParaRPr b="1" spc="-4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105" y="1707134"/>
            <a:ext cx="7628255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s-ES" sz="4300" b="1" spc="-310" dirty="0">
                <a:latin typeface="Arial"/>
                <a:cs typeface="Arial"/>
              </a:rPr>
              <a:t>Representa un cambio en la manera de interpretar la realidad para su estudio</a:t>
            </a:r>
            <a:r>
              <a:rPr sz="4300" spc="-210" dirty="0">
                <a:latin typeface="Arial"/>
                <a:cs typeface="Arial"/>
              </a:rPr>
              <a:t>.</a:t>
            </a:r>
            <a:endParaRPr lang="es-ES" sz="4300" spc="-210" dirty="0">
              <a:latin typeface="Arial"/>
              <a:cs typeface="Arial"/>
            </a:endParaRPr>
          </a:p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s-AR" sz="4300" spc="-210" dirty="0">
                <a:latin typeface="Arial"/>
                <a:cs typeface="Arial"/>
              </a:rPr>
              <a:t>Mirada analítica (dividir el objeto)</a:t>
            </a:r>
          </a:p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s-AR" sz="4300" spc="-210" dirty="0">
                <a:latin typeface="Arial"/>
                <a:cs typeface="Arial"/>
              </a:rPr>
              <a:t>1950</a:t>
            </a:r>
          </a:p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s-AR" sz="4300" spc="-210" dirty="0">
                <a:latin typeface="Arial"/>
                <a:cs typeface="Arial"/>
              </a:rPr>
              <a:t>Mirada Sistémica(Integración)</a:t>
            </a:r>
            <a:endParaRPr sz="4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75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76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920115">
              <a:lnSpc>
                <a:spcPct val="100000"/>
              </a:lnSpc>
              <a:spcBef>
                <a:spcPts val="880"/>
              </a:spcBef>
            </a:pPr>
            <a:r>
              <a:rPr sz="3200" b="1" i="1" spc="-310" dirty="0">
                <a:latin typeface="Arial"/>
                <a:cs typeface="Arial"/>
              </a:rPr>
              <a:t>Concepto </a:t>
            </a:r>
            <a:r>
              <a:rPr sz="3200" b="1" i="1" spc="-240" dirty="0">
                <a:latin typeface="Arial"/>
                <a:cs typeface="Arial"/>
              </a:rPr>
              <a:t>de </a:t>
            </a:r>
            <a:r>
              <a:rPr sz="3200" b="1" i="1" spc="-275" dirty="0">
                <a:latin typeface="Arial"/>
                <a:cs typeface="Arial"/>
              </a:rPr>
              <a:t>Sistema </a:t>
            </a:r>
            <a:r>
              <a:rPr sz="3200" b="1" i="1" spc="-195" dirty="0">
                <a:latin typeface="Arial"/>
                <a:cs typeface="Arial"/>
              </a:rPr>
              <a:t>Abierto </a:t>
            </a:r>
            <a:r>
              <a:rPr sz="3200" b="1" i="1" spc="-275" dirty="0">
                <a:latin typeface="Arial"/>
                <a:cs typeface="Arial"/>
              </a:rPr>
              <a:t>y</a:t>
            </a:r>
            <a:r>
              <a:rPr sz="3200" b="1" i="1" spc="215" dirty="0">
                <a:latin typeface="Arial"/>
                <a:cs typeface="Arial"/>
              </a:rPr>
              <a:t> </a:t>
            </a:r>
            <a:r>
              <a:rPr sz="3200" b="1" i="1" spc="-254" dirty="0">
                <a:latin typeface="Arial"/>
                <a:cs typeface="Arial"/>
              </a:rPr>
              <a:t>Cerrado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320431"/>
            <a:ext cx="2209800" cy="732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9000" y="1320431"/>
            <a:ext cx="2209800" cy="732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 marR="150495" indent="109220">
              <a:lnSpc>
                <a:spcPct val="100000"/>
              </a:lnSpc>
              <a:spcBef>
                <a:spcPts val="865"/>
              </a:spcBef>
            </a:pPr>
            <a:r>
              <a:rPr sz="1600" spc="-70" dirty="0">
                <a:latin typeface="Arial"/>
                <a:cs typeface="Arial"/>
              </a:rPr>
              <a:t>Ningún </a:t>
            </a:r>
            <a:r>
              <a:rPr sz="1600" spc="-50" dirty="0">
                <a:latin typeface="Arial"/>
                <a:cs typeface="Arial"/>
              </a:rPr>
              <a:t>intercambio  </a:t>
            </a:r>
            <a:r>
              <a:rPr sz="1600" spc="-85" dirty="0">
                <a:latin typeface="Arial"/>
                <a:cs typeface="Arial"/>
              </a:rPr>
              <a:t>con </a:t>
            </a:r>
            <a:r>
              <a:rPr sz="1600" spc="-45" dirty="0">
                <a:latin typeface="Arial"/>
                <a:cs typeface="Arial"/>
              </a:rPr>
              <a:t>el </a:t>
            </a:r>
            <a:r>
              <a:rPr sz="1600" spc="-50" dirty="0">
                <a:latin typeface="Arial"/>
                <a:cs typeface="Arial"/>
              </a:rPr>
              <a:t>medio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ambiente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028" y="2472054"/>
            <a:ext cx="156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Sistema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Cerrado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1615186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161518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0400" y="50800"/>
                </a:lnTo>
                <a:lnTo>
                  <a:pt x="622300" y="50800"/>
                </a:lnTo>
                <a:lnTo>
                  <a:pt x="622300" y="25400"/>
                </a:lnTo>
                <a:lnTo>
                  <a:pt x="660400" y="2540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09600" y="50800"/>
                </a:lnTo>
                <a:lnTo>
                  <a:pt x="609600" y="25400"/>
                </a:lnTo>
                <a:close/>
              </a:path>
              <a:path w="685800" h="76200">
                <a:moveTo>
                  <a:pt x="660400" y="25400"/>
                </a:moveTo>
                <a:lnTo>
                  <a:pt x="622300" y="25400"/>
                </a:lnTo>
                <a:lnTo>
                  <a:pt x="622300" y="50800"/>
                </a:lnTo>
                <a:lnTo>
                  <a:pt x="660400" y="50800"/>
                </a:lnTo>
                <a:lnTo>
                  <a:pt x="685800" y="38100"/>
                </a:lnTo>
                <a:lnTo>
                  <a:pt x="66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1653285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0" y="218567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1653285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3600" y="1120825"/>
            <a:ext cx="4800600" cy="1264920"/>
          </a:xfrm>
          <a:custGeom>
            <a:avLst/>
            <a:gdLst/>
            <a:ahLst/>
            <a:cxnLst/>
            <a:rect l="l" t="t" r="r" b="b"/>
            <a:pathLst>
              <a:path w="4800600" h="1264920">
                <a:moveTo>
                  <a:pt x="0" y="1264615"/>
                </a:moveTo>
                <a:lnTo>
                  <a:pt x="4800600" y="1264615"/>
                </a:lnTo>
                <a:lnTo>
                  <a:pt x="4800600" y="0"/>
                </a:lnTo>
                <a:lnTo>
                  <a:pt x="0" y="0"/>
                </a:lnTo>
                <a:lnTo>
                  <a:pt x="0" y="126461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5289169"/>
            <a:ext cx="2667000" cy="10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0400" y="5289169"/>
            <a:ext cx="2667000" cy="10756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54610" marR="41910" algn="ctr">
              <a:lnSpc>
                <a:spcPct val="100000"/>
              </a:lnSpc>
              <a:spcBef>
                <a:spcPts val="1270"/>
              </a:spcBef>
            </a:pPr>
            <a:r>
              <a:rPr sz="1600" spc="-75" dirty="0">
                <a:latin typeface="Arial"/>
                <a:cs typeface="Arial"/>
              </a:rPr>
              <a:t>Sujeto </a:t>
            </a:r>
            <a:r>
              <a:rPr sz="1600" spc="-125" dirty="0">
                <a:latin typeface="Arial"/>
                <a:cs typeface="Arial"/>
              </a:rPr>
              <a:t>a </a:t>
            </a:r>
            <a:r>
              <a:rPr sz="1600" spc="-105" dirty="0">
                <a:latin typeface="Arial"/>
                <a:cs typeface="Arial"/>
              </a:rPr>
              <a:t>las </a:t>
            </a:r>
            <a:r>
              <a:rPr sz="1600" spc="-75" dirty="0">
                <a:latin typeface="Arial"/>
                <a:cs typeface="Arial"/>
              </a:rPr>
              <a:t>entradas </a:t>
            </a:r>
            <a:r>
              <a:rPr sz="1600" spc="-90" dirty="0">
                <a:latin typeface="Arial"/>
                <a:cs typeface="Arial"/>
              </a:rPr>
              <a:t>conocidas  </a:t>
            </a:r>
            <a:r>
              <a:rPr sz="1600" spc="-80" dirty="0">
                <a:latin typeface="Arial"/>
                <a:cs typeface="Arial"/>
              </a:rPr>
              <a:t>y </a:t>
            </a:r>
            <a:r>
              <a:rPr sz="1600" spc="-95" dirty="0">
                <a:latin typeface="Arial"/>
                <a:cs typeface="Arial"/>
              </a:rPr>
              <a:t>desconocidas </a:t>
            </a:r>
            <a:r>
              <a:rPr sz="1600" spc="-125" dirty="0">
                <a:latin typeface="Arial"/>
                <a:cs typeface="Arial"/>
              </a:rPr>
              <a:t>a </a:t>
            </a:r>
            <a:r>
              <a:rPr sz="1600" spc="-105" dirty="0">
                <a:latin typeface="Arial"/>
                <a:cs typeface="Arial"/>
              </a:rPr>
              <a:t>las  </a:t>
            </a:r>
            <a:r>
              <a:rPr sz="1600" spc="-55" dirty="0">
                <a:latin typeface="Arial"/>
                <a:cs typeface="Arial"/>
              </a:rPr>
              <a:t>perturbaciones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ambientales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1028" y="6456679"/>
            <a:ext cx="152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Sistema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Abierto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9119" y="5752782"/>
            <a:ext cx="574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85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al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d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4823" y="5372100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400" y="0"/>
                </a:moveTo>
                <a:lnTo>
                  <a:pt x="787400" y="76200"/>
                </a:lnTo>
                <a:lnTo>
                  <a:pt x="838200" y="50800"/>
                </a:lnTo>
                <a:lnTo>
                  <a:pt x="800226" y="50800"/>
                </a:lnTo>
                <a:lnTo>
                  <a:pt x="800226" y="25400"/>
                </a:lnTo>
                <a:lnTo>
                  <a:pt x="838200" y="25400"/>
                </a:lnTo>
                <a:lnTo>
                  <a:pt x="787400" y="0"/>
                </a:lnTo>
                <a:close/>
              </a:path>
              <a:path w="863600" h="76200">
                <a:moveTo>
                  <a:pt x="787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87400" y="50800"/>
                </a:lnTo>
                <a:lnTo>
                  <a:pt x="787400" y="25400"/>
                </a:lnTo>
                <a:close/>
              </a:path>
              <a:path w="863600" h="76200">
                <a:moveTo>
                  <a:pt x="838200" y="25400"/>
                </a:moveTo>
                <a:lnTo>
                  <a:pt x="800226" y="25400"/>
                </a:lnTo>
                <a:lnTo>
                  <a:pt x="800226" y="50800"/>
                </a:lnTo>
                <a:lnTo>
                  <a:pt x="838200" y="50800"/>
                </a:lnTo>
                <a:lnTo>
                  <a:pt x="863600" y="38100"/>
                </a:lnTo>
                <a:lnTo>
                  <a:pt x="838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9723" y="5847156"/>
            <a:ext cx="862330" cy="76200"/>
          </a:xfrm>
          <a:custGeom>
            <a:avLst/>
            <a:gdLst/>
            <a:ahLst/>
            <a:cxnLst/>
            <a:rect l="l" t="t" r="r" b="b"/>
            <a:pathLst>
              <a:path w="862329" h="76200">
                <a:moveTo>
                  <a:pt x="785876" y="0"/>
                </a:moveTo>
                <a:lnTo>
                  <a:pt x="785876" y="76200"/>
                </a:lnTo>
                <a:lnTo>
                  <a:pt x="836676" y="50800"/>
                </a:lnTo>
                <a:lnTo>
                  <a:pt x="798576" y="50800"/>
                </a:lnTo>
                <a:lnTo>
                  <a:pt x="798576" y="25400"/>
                </a:lnTo>
                <a:lnTo>
                  <a:pt x="836676" y="25400"/>
                </a:lnTo>
                <a:lnTo>
                  <a:pt x="785876" y="0"/>
                </a:lnTo>
                <a:close/>
              </a:path>
              <a:path w="862329" h="76200">
                <a:moveTo>
                  <a:pt x="78587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85876" y="50800"/>
                </a:lnTo>
                <a:lnTo>
                  <a:pt x="785876" y="25400"/>
                </a:lnTo>
                <a:close/>
              </a:path>
              <a:path w="862329" h="76200">
                <a:moveTo>
                  <a:pt x="836676" y="25400"/>
                </a:moveTo>
                <a:lnTo>
                  <a:pt x="798576" y="25400"/>
                </a:lnTo>
                <a:lnTo>
                  <a:pt x="798576" y="50800"/>
                </a:lnTo>
                <a:lnTo>
                  <a:pt x="836676" y="50800"/>
                </a:lnTo>
                <a:lnTo>
                  <a:pt x="862076" y="38100"/>
                </a:lnTo>
                <a:lnTo>
                  <a:pt x="836676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4823" y="5646966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400" y="0"/>
                </a:moveTo>
                <a:lnTo>
                  <a:pt x="787400" y="76199"/>
                </a:lnTo>
                <a:lnTo>
                  <a:pt x="838200" y="50799"/>
                </a:lnTo>
                <a:lnTo>
                  <a:pt x="800226" y="50799"/>
                </a:lnTo>
                <a:lnTo>
                  <a:pt x="800226" y="25399"/>
                </a:lnTo>
                <a:lnTo>
                  <a:pt x="838200" y="25399"/>
                </a:lnTo>
                <a:lnTo>
                  <a:pt x="787400" y="0"/>
                </a:lnTo>
                <a:close/>
              </a:path>
              <a:path w="863600" h="76200">
                <a:moveTo>
                  <a:pt x="787400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787400" y="50799"/>
                </a:lnTo>
                <a:lnTo>
                  <a:pt x="787400" y="25399"/>
                </a:lnTo>
                <a:close/>
              </a:path>
              <a:path w="863600" h="76200">
                <a:moveTo>
                  <a:pt x="838200" y="25399"/>
                </a:moveTo>
                <a:lnTo>
                  <a:pt x="800226" y="25399"/>
                </a:lnTo>
                <a:lnTo>
                  <a:pt x="800226" y="50799"/>
                </a:lnTo>
                <a:lnTo>
                  <a:pt x="838200" y="50799"/>
                </a:lnTo>
                <a:lnTo>
                  <a:pt x="863600" y="38099"/>
                </a:lnTo>
                <a:lnTo>
                  <a:pt x="8382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4823" y="6148933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400" y="0"/>
                </a:moveTo>
                <a:lnTo>
                  <a:pt x="787400" y="76199"/>
                </a:lnTo>
                <a:lnTo>
                  <a:pt x="838225" y="50787"/>
                </a:lnTo>
                <a:lnTo>
                  <a:pt x="800226" y="50787"/>
                </a:lnTo>
                <a:lnTo>
                  <a:pt x="800226" y="25399"/>
                </a:lnTo>
                <a:lnTo>
                  <a:pt x="838200" y="25399"/>
                </a:lnTo>
                <a:lnTo>
                  <a:pt x="787400" y="0"/>
                </a:lnTo>
                <a:close/>
              </a:path>
              <a:path w="863600" h="76200">
                <a:moveTo>
                  <a:pt x="787400" y="25399"/>
                </a:moveTo>
                <a:lnTo>
                  <a:pt x="0" y="25399"/>
                </a:lnTo>
                <a:lnTo>
                  <a:pt x="0" y="50787"/>
                </a:lnTo>
                <a:lnTo>
                  <a:pt x="787400" y="50787"/>
                </a:lnTo>
                <a:lnTo>
                  <a:pt x="787400" y="25399"/>
                </a:lnTo>
                <a:close/>
              </a:path>
              <a:path w="863600" h="76200">
                <a:moveTo>
                  <a:pt x="838200" y="25399"/>
                </a:moveTo>
                <a:lnTo>
                  <a:pt x="800226" y="25399"/>
                </a:lnTo>
                <a:lnTo>
                  <a:pt x="800226" y="50787"/>
                </a:lnTo>
                <a:lnTo>
                  <a:pt x="838225" y="50787"/>
                </a:lnTo>
                <a:lnTo>
                  <a:pt x="863600" y="38099"/>
                </a:lnTo>
                <a:lnTo>
                  <a:pt x="8382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457" y="5277548"/>
            <a:ext cx="1199515" cy="13366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260"/>
              </a:spcBef>
            </a:pPr>
            <a:r>
              <a:rPr sz="1800" spc="-110" dirty="0">
                <a:latin typeface="Arial"/>
                <a:cs typeface="Arial"/>
              </a:rPr>
              <a:t>Conocida  Conocida  </a:t>
            </a:r>
            <a:r>
              <a:rPr sz="1800" spc="-204" dirty="0">
                <a:latin typeface="Arial"/>
                <a:cs typeface="Arial"/>
              </a:rPr>
              <a:t>D</a:t>
            </a:r>
            <a:r>
              <a:rPr sz="1800" spc="-150" dirty="0">
                <a:latin typeface="Arial"/>
                <a:cs typeface="Arial"/>
              </a:rPr>
              <a:t>es</a:t>
            </a:r>
            <a:r>
              <a:rPr sz="1800" spc="-170" dirty="0">
                <a:latin typeface="Arial"/>
                <a:cs typeface="Arial"/>
              </a:rPr>
              <a:t>c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75" dirty="0">
                <a:latin typeface="Arial"/>
                <a:cs typeface="Arial"/>
              </a:rPr>
              <a:t>o</a:t>
            </a:r>
            <a:r>
              <a:rPr sz="1800" spc="-70" dirty="0">
                <a:latin typeface="Arial"/>
                <a:cs typeface="Arial"/>
              </a:rPr>
              <a:t>cida  Perturbació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74823" y="5920359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400" y="0"/>
                </a:moveTo>
                <a:lnTo>
                  <a:pt x="787400" y="76199"/>
                </a:lnTo>
                <a:lnTo>
                  <a:pt x="838200" y="50799"/>
                </a:lnTo>
                <a:lnTo>
                  <a:pt x="800226" y="50799"/>
                </a:lnTo>
                <a:lnTo>
                  <a:pt x="800226" y="25399"/>
                </a:lnTo>
                <a:lnTo>
                  <a:pt x="838200" y="25399"/>
                </a:lnTo>
                <a:lnTo>
                  <a:pt x="787400" y="0"/>
                </a:lnTo>
                <a:close/>
              </a:path>
              <a:path w="863600" h="76200">
                <a:moveTo>
                  <a:pt x="787400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787400" y="50799"/>
                </a:lnTo>
                <a:lnTo>
                  <a:pt x="787400" y="25399"/>
                </a:lnTo>
                <a:close/>
              </a:path>
              <a:path w="863600" h="76200">
                <a:moveTo>
                  <a:pt x="838200" y="25399"/>
                </a:moveTo>
                <a:lnTo>
                  <a:pt x="800226" y="25399"/>
                </a:lnTo>
                <a:lnTo>
                  <a:pt x="800226" y="50799"/>
                </a:lnTo>
                <a:lnTo>
                  <a:pt x="838200" y="50799"/>
                </a:lnTo>
                <a:lnTo>
                  <a:pt x="863600" y="38099"/>
                </a:lnTo>
                <a:lnTo>
                  <a:pt x="8382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3276549"/>
            <a:ext cx="2667000" cy="1057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00400" y="3276549"/>
            <a:ext cx="2667000" cy="10579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97790" marR="87630" algn="ctr">
              <a:lnSpc>
                <a:spcPct val="100000"/>
              </a:lnSpc>
              <a:spcBef>
                <a:spcPts val="1195"/>
              </a:spcBef>
            </a:pPr>
            <a:r>
              <a:rPr sz="1600" spc="-55" dirty="0">
                <a:latin typeface="Arial"/>
                <a:cs typeface="Arial"/>
              </a:rPr>
              <a:t>Intercambio </a:t>
            </a:r>
            <a:r>
              <a:rPr sz="1600" spc="-50" dirty="0">
                <a:latin typeface="Arial"/>
                <a:cs typeface="Arial"/>
              </a:rPr>
              <a:t>controlado </a:t>
            </a:r>
            <a:r>
              <a:rPr sz="1600" spc="-85" dirty="0">
                <a:latin typeface="Arial"/>
                <a:cs typeface="Arial"/>
              </a:rPr>
              <a:t>con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el  </a:t>
            </a:r>
            <a:r>
              <a:rPr sz="1600" spc="-50" dirty="0">
                <a:latin typeface="Arial"/>
                <a:cs typeface="Arial"/>
              </a:rPr>
              <a:t>medio </a:t>
            </a:r>
            <a:r>
              <a:rPr sz="1600" spc="-55" dirty="0">
                <a:latin typeface="Arial"/>
                <a:cs typeface="Arial"/>
              </a:rPr>
              <a:t>ambiente </a:t>
            </a:r>
            <a:r>
              <a:rPr sz="1600" spc="-80" dirty="0">
                <a:latin typeface="Arial"/>
                <a:cs typeface="Arial"/>
              </a:rPr>
              <a:t>aislado de  </a:t>
            </a:r>
            <a:r>
              <a:rPr sz="1600" spc="-105" dirty="0">
                <a:latin typeface="Arial"/>
                <a:cs typeface="Arial"/>
              </a:rPr>
              <a:t>las </a:t>
            </a:r>
            <a:r>
              <a:rPr sz="1600" spc="-55" dirty="0">
                <a:latin typeface="Arial"/>
                <a:cs typeface="Arial"/>
              </a:rPr>
              <a:t>perturbaciones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exteriores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5229" y="4423981"/>
            <a:ext cx="2939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Sistema </a:t>
            </a:r>
            <a:r>
              <a:rPr sz="1800" b="1" spc="-95" dirty="0">
                <a:latin typeface="Arial"/>
                <a:cs typeface="Arial"/>
              </a:rPr>
              <a:t>relativamente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Cerrado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19723" y="3771646"/>
            <a:ext cx="862330" cy="76200"/>
          </a:xfrm>
          <a:custGeom>
            <a:avLst/>
            <a:gdLst/>
            <a:ahLst/>
            <a:cxnLst/>
            <a:rect l="l" t="t" r="r" b="b"/>
            <a:pathLst>
              <a:path w="862329" h="76200">
                <a:moveTo>
                  <a:pt x="785876" y="0"/>
                </a:moveTo>
                <a:lnTo>
                  <a:pt x="785876" y="76199"/>
                </a:lnTo>
                <a:lnTo>
                  <a:pt x="836676" y="50799"/>
                </a:lnTo>
                <a:lnTo>
                  <a:pt x="798576" y="50799"/>
                </a:lnTo>
                <a:lnTo>
                  <a:pt x="798576" y="25399"/>
                </a:lnTo>
                <a:lnTo>
                  <a:pt x="836676" y="25399"/>
                </a:lnTo>
                <a:lnTo>
                  <a:pt x="785876" y="0"/>
                </a:lnTo>
                <a:close/>
              </a:path>
              <a:path w="862329" h="76200">
                <a:moveTo>
                  <a:pt x="785876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785876" y="50799"/>
                </a:lnTo>
                <a:lnTo>
                  <a:pt x="785876" y="25399"/>
                </a:lnTo>
                <a:close/>
              </a:path>
              <a:path w="862329" h="76200">
                <a:moveTo>
                  <a:pt x="836676" y="25399"/>
                </a:moveTo>
                <a:lnTo>
                  <a:pt x="798576" y="25399"/>
                </a:lnTo>
                <a:lnTo>
                  <a:pt x="798576" y="50799"/>
                </a:lnTo>
                <a:lnTo>
                  <a:pt x="836676" y="50799"/>
                </a:lnTo>
                <a:lnTo>
                  <a:pt x="862076" y="38099"/>
                </a:lnTo>
                <a:lnTo>
                  <a:pt x="836676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3457" y="3335273"/>
            <a:ext cx="1219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Entrada  </a:t>
            </a:r>
            <a:r>
              <a:rPr sz="1800" spc="-85" dirty="0">
                <a:latin typeface="Arial"/>
                <a:cs typeface="Arial"/>
              </a:rPr>
              <a:t>conocida y  </a:t>
            </a:r>
            <a:r>
              <a:rPr sz="1800" spc="-30" dirty="0">
                <a:latin typeface="Arial"/>
                <a:cs typeface="Arial"/>
              </a:rPr>
              <a:t>de</a:t>
            </a:r>
            <a:r>
              <a:rPr sz="1800" spc="-45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ermina</a:t>
            </a:r>
            <a:r>
              <a:rPr sz="1800" spc="-70" dirty="0">
                <a:latin typeface="Arial"/>
                <a:cs typeface="Arial"/>
              </a:rPr>
              <a:t>d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74823" y="3724655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400" y="0"/>
                </a:moveTo>
                <a:lnTo>
                  <a:pt x="787400" y="76200"/>
                </a:lnTo>
                <a:lnTo>
                  <a:pt x="838200" y="50800"/>
                </a:lnTo>
                <a:lnTo>
                  <a:pt x="800226" y="50800"/>
                </a:lnTo>
                <a:lnTo>
                  <a:pt x="800226" y="25400"/>
                </a:lnTo>
                <a:lnTo>
                  <a:pt x="838200" y="25400"/>
                </a:lnTo>
                <a:lnTo>
                  <a:pt x="787400" y="0"/>
                </a:lnTo>
                <a:close/>
              </a:path>
              <a:path w="863600" h="76200">
                <a:moveTo>
                  <a:pt x="787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87400" y="50800"/>
                </a:lnTo>
                <a:lnTo>
                  <a:pt x="787400" y="25400"/>
                </a:lnTo>
                <a:close/>
              </a:path>
              <a:path w="863600" h="76200">
                <a:moveTo>
                  <a:pt x="838200" y="25400"/>
                </a:moveTo>
                <a:lnTo>
                  <a:pt x="800226" y="25400"/>
                </a:lnTo>
                <a:lnTo>
                  <a:pt x="800226" y="50800"/>
                </a:lnTo>
                <a:lnTo>
                  <a:pt x="838200" y="50800"/>
                </a:lnTo>
                <a:lnTo>
                  <a:pt x="863600" y="38100"/>
                </a:lnTo>
                <a:lnTo>
                  <a:pt x="838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29119" y="3335273"/>
            <a:ext cx="1219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Salida  </a:t>
            </a:r>
            <a:r>
              <a:rPr sz="1800" spc="-85" dirty="0">
                <a:latin typeface="Arial"/>
                <a:cs typeface="Arial"/>
              </a:rPr>
              <a:t>conocida y  </a:t>
            </a:r>
            <a:r>
              <a:rPr sz="1800" spc="-30" dirty="0">
                <a:latin typeface="Arial"/>
                <a:cs typeface="Arial"/>
              </a:rPr>
              <a:t>de</a:t>
            </a:r>
            <a:r>
              <a:rPr sz="1800" spc="-45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ermina</a:t>
            </a:r>
            <a:r>
              <a:rPr sz="1800" spc="-70" dirty="0">
                <a:latin typeface="Arial"/>
                <a:cs typeface="Arial"/>
              </a:rPr>
              <a:t>d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725" y="304228"/>
            <a:ext cx="60280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835" marR="5080" indent="-1715135">
              <a:lnSpc>
                <a:spcPct val="100000"/>
              </a:lnSpc>
              <a:spcBef>
                <a:spcPts val="100"/>
              </a:spcBef>
            </a:pPr>
            <a:r>
              <a:rPr sz="4000" b="1" spc="-335" dirty="0">
                <a:latin typeface="Arial"/>
                <a:cs typeface="Arial"/>
              </a:rPr>
              <a:t>Componentes </a:t>
            </a:r>
            <a:r>
              <a:rPr sz="4000" b="1" spc="-254" dirty="0">
                <a:latin typeface="Arial"/>
                <a:cs typeface="Arial"/>
              </a:rPr>
              <a:t>de </a:t>
            </a:r>
            <a:r>
              <a:rPr sz="4000" b="1" spc="-300" dirty="0">
                <a:latin typeface="Arial"/>
                <a:cs typeface="Arial"/>
              </a:rPr>
              <a:t>un </a:t>
            </a:r>
            <a:r>
              <a:rPr sz="4000" b="1" spc="-335" dirty="0">
                <a:latin typeface="Arial"/>
                <a:cs typeface="Arial"/>
              </a:rPr>
              <a:t>Sistema  </a:t>
            </a:r>
            <a:r>
              <a:rPr sz="4000" b="1" spc="-225" dirty="0">
                <a:latin typeface="Arial"/>
                <a:cs typeface="Arial"/>
              </a:rPr>
              <a:t>Informático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562" y="2340609"/>
            <a:ext cx="4674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70" dirty="0">
                <a:latin typeface="Arial"/>
                <a:cs typeface="Arial"/>
              </a:rPr>
              <a:t>HARDWARE: </a:t>
            </a:r>
            <a:r>
              <a:rPr sz="3200" spc="-520" dirty="0">
                <a:latin typeface="Arial"/>
                <a:cs typeface="Arial"/>
              </a:rPr>
              <a:t>PARTE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370" dirty="0">
                <a:latin typeface="Arial"/>
                <a:cs typeface="Arial"/>
              </a:rPr>
              <a:t>FÍSICA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2" y="4096384"/>
            <a:ext cx="4767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15" dirty="0">
                <a:latin typeface="Arial"/>
                <a:cs typeface="Arial"/>
              </a:rPr>
              <a:t>SOFTWARE: </a:t>
            </a:r>
            <a:r>
              <a:rPr sz="3200" spc="-520" dirty="0">
                <a:latin typeface="Arial"/>
                <a:cs typeface="Arial"/>
              </a:rPr>
              <a:t>PARTE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LÓGICA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562" y="5852477"/>
            <a:ext cx="5637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HUMANWARE: </a:t>
            </a:r>
            <a:r>
              <a:rPr sz="3200" spc="-520" dirty="0">
                <a:latin typeface="Arial"/>
                <a:cs typeface="Arial"/>
              </a:rPr>
              <a:t>PARTE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HUMANA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83579" y="1783079"/>
            <a:ext cx="1671320" cy="127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3579" y="3713479"/>
            <a:ext cx="914400" cy="1160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0980" y="5427979"/>
            <a:ext cx="1648460" cy="109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245" y="188023"/>
            <a:ext cx="2707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17257"/>
            <a:ext cx="6055360" cy="53771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340" dirty="0">
                <a:latin typeface="Arial"/>
                <a:cs typeface="Arial"/>
              </a:rPr>
              <a:t>S</a:t>
            </a:r>
            <a:r>
              <a:rPr sz="2700" spc="-340" dirty="0">
                <a:latin typeface="Arial"/>
                <a:cs typeface="Arial"/>
              </a:rPr>
              <a:t>e </a:t>
            </a:r>
            <a:r>
              <a:rPr sz="2700" spc="-65" dirty="0">
                <a:latin typeface="Arial"/>
                <a:cs typeface="Arial"/>
              </a:rPr>
              <a:t>refiere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10" dirty="0">
                <a:latin typeface="Arial"/>
                <a:cs typeface="Arial"/>
              </a:rPr>
              <a:t>todas </a:t>
            </a:r>
            <a:r>
              <a:rPr sz="2700" spc="-160" dirty="0">
                <a:latin typeface="Arial"/>
                <a:cs typeface="Arial"/>
              </a:rPr>
              <a:t>las </a:t>
            </a:r>
            <a:r>
              <a:rPr sz="2700" spc="-100" dirty="0">
                <a:latin typeface="Arial"/>
                <a:cs typeface="Arial"/>
              </a:rPr>
              <a:t>partes </a:t>
            </a:r>
            <a:r>
              <a:rPr sz="2700" spc="-160" dirty="0">
                <a:latin typeface="Arial"/>
                <a:cs typeface="Arial"/>
              </a:rPr>
              <a:t>físicas  </a:t>
            </a:r>
            <a:r>
              <a:rPr sz="2700" spc="-100" dirty="0">
                <a:latin typeface="Arial"/>
                <a:cs typeface="Arial"/>
              </a:rPr>
              <a:t>(tangibles)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85" dirty="0">
                <a:latin typeface="Arial"/>
                <a:cs typeface="Arial"/>
              </a:rPr>
              <a:t>un </a:t>
            </a:r>
            <a:r>
              <a:rPr sz="2700" spc="-135" dirty="0">
                <a:latin typeface="Arial"/>
                <a:cs typeface="Arial"/>
              </a:rPr>
              <a:t>sistema </a:t>
            </a:r>
            <a:r>
              <a:rPr sz="2700" spc="-60" dirty="0">
                <a:latin typeface="Arial"/>
                <a:cs typeface="Arial"/>
              </a:rPr>
              <a:t>informático.  </a:t>
            </a:r>
            <a:r>
              <a:rPr sz="2700" spc="-229" dirty="0">
                <a:latin typeface="Arial"/>
                <a:cs typeface="Arial"/>
              </a:rPr>
              <a:t>Está </a:t>
            </a:r>
            <a:r>
              <a:rPr sz="2700" spc="-75" dirty="0">
                <a:latin typeface="Arial"/>
                <a:cs typeface="Arial"/>
              </a:rPr>
              <a:t>formado </a:t>
            </a:r>
            <a:r>
              <a:rPr sz="2700" spc="-45" dirty="0">
                <a:latin typeface="Arial"/>
                <a:cs typeface="Arial"/>
              </a:rPr>
              <a:t>por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14" dirty="0">
                <a:latin typeface="Arial"/>
                <a:cs typeface="Arial"/>
              </a:rPr>
              <a:t>componentes  </a:t>
            </a:r>
            <a:r>
              <a:rPr sz="2700" spc="-95" dirty="0">
                <a:latin typeface="Arial"/>
                <a:cs typeface="Arial"/>
              </a:rPr>
              <a:t>electrónicos, eléctricos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45" dirty="0">
                <a:latin typeface="Arial"/>
                <a:cs typeface="Arial"/>
              </a:rPr>
              <a:t>mecánicos, </a:t>
            </a:r>
            <a:r>
              <a:rPr sz="2700" spc="-70" dirty="0">
                <a:latin typeface="Arial"/>
                <a:cs typeface="Arial"/>
              </a:rPr>
              <a:t>el  </a:t>
            </a:r>
            <a:r>
              <a:rPr sz="2700" spc="-105" dirty="0">
                <a:latin typeface="Arial"/>
                <a:cs typeface="Arial"/>
              </a:rPr>
              <a:t>microprocesador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60" dirty="0">
                <a:latin typeface="Arial"/>
                <a:cs typeface="Arial"/>
              </a:rPr>
              <a:t>las </a:t>
            </a:r>
            <a:r>
              <a:rPr sz="2700" spc="-170" dirty="0">
                <a:latin typeface="Arial"/>
                <a:cs typeface="Arial"/>
              </a:rPr>
              <a:t>placas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 </a:t>
            </a:r>
            <a:r>
              <a:rPr sz="2700" spc="-85" dirty="0">
                <a:latin typeface="Arial"/>
                <a:cs typeface="Arial"/>
              </a:rPr>
              <a:t>memoria </a:t>
            </a:r>
            <a:r>
              <a:rPr sz="2700" spc="-70" dirty="0">
                <a:latin typeface="Arial"/>
                <a:cs typeface="Arial"/>
              </a:rPr>
              <a:t>principal,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80" dirty="0">
                <a:latin typeface="Arial"/>
                <a:cs typeface="Arial"/>
              </a:rPr>
              <a:t>circuitos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impresos 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229" dirty="0">
                <a:latin typeface="Arial"/>
                <a:cs typeface="Arial"/>
              </a:rPr>
              <a:t>sus </a:t>
            </a:r>
            <a:r>
              <a:rPr sz="2700" spc="-160" dirty="0">
                <a:latin typeface="Arial"/>
                <a:cs typeface="Arial"/>
              </a:rPr>
              <a:t>cables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conexión,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25" dirty="0">
                <a:latin typeface="Arial"/>
                <a:cs typeface="Arial"/>
              </a:rPr>
              <a:t>gabinetes,  </a:t>
            </a:r>
            <a:r>
              <a:rPr sz="2700" spc="-85" dirty="0">
                <a:latin typeface="Arial"/>
                <a:cs typeface="Arial"/>
              </a:rPr>
              <a:t>periféricos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85" dirty="0">
                <a:latin typeface="Arial"/>
                <a:cs typeface="Arial"/>
              </a:rPr>
              <a:t>cualquier </a:t>
            </a:r>
            <a:r>
              <a:rPr sz="2700" spc="-5" dirty="0">
                <a:latin typeface="Arial"/>
                <a:cs typeface="Arial"/>
              </a:rPr>
              <a:t>otro </a:t>
            </a:r>
            <a:r>
              <a:rPr sz="2700" spc="-80" dirty="0">
                <a:latin typeface="Arial"/>
                <a:cs typeface="Arial"/>
              </a:rPr>
              <a:t>elemento  tangible </a:t>
            </a:r>
            <a:r>
              <a:rPr sz="2700" spc="-95" dirty="0">
                <a:latin typeface="Arial"/>
                <a:cs typeface="Arial"/>
              </a:rPr>
              <a:t>conforman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100" dirty="0">
                <a:latin typeface="Arial"/>
                <a:cs typeface="Arial"/>
              </a:rPr>
              <a:t>hardware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30" dirty="0">
                <a:latin typeface="Arial"/>
                <a:cs typeface="Arial"/>
              </a:rPr>
              <a:t>una  </a:t>
            </a:r>
            <a:r>
              <a:rPr sz="2700" spc="-100" dirty="0">
                <a:latin typeface="Arial"/>
                <a:cs typeface="Arial"/>
              </a:rPr>
              <a:t>computadora. </a:t>
            </a:r>
            <a:r>
              <a:rPr sz="2700" spc="-155" dirty="0">
                <a:latin typeface="Arial"/>
                <a:cs typeface="Arial"/>
              </a:rPr>
              <a:t>Conviene </a:t>
            </a:r>
            <a:r>
              <a:rPr sz="2700" spc="-120" dirty="0">
                <a:latin typeface="Arial"/>
                <a:cs typeface="Arial"/>
              </a:rPr>
              <a:t>recordar,  </a:t>
            </a:r>
            <a:r>
              <a:rPr sz="2700" spc="-160" dirty="0">
                <a:latin typeface="Arial"/>
                <a:cs typeface="Arial"/>
              </a:rPr>
              <a:t>además, </a:t>
            </a:r>
            <a:r>
              <a:rPr sz="2700" spc="-114" dirty="0">
                <a:latin typeface="Arial"/>
                <a:cs typeface="Arial"/>
              </a:rPr>
              <a:t>que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00" dirty="0">
                <a:latin typeface="Arial"/>
                <a:cs typeface="Arial"/>
              </a:rPr>
              <a:t>denominación </a:t>
            </a:r>
            <a:r>
              <a:rPr sz="2700" spc="-225" dirty="0">
                <a:latin typeface="Arial"/>
                <a:cs typeface="Arial"/>
              </a:rPr>
              <a:t>es </a:t>
            </a:r>
            <a:r>
              <a:rPr sz="2700" spc="-95" dirty="0">
                <a:latin typeface="Arial"/>
                <a:cs typeface="Arial"/>
              </a:rPr>
              <a:t>amplia 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85" dirty="0">
                <a:latin typeface="Arial"/>
                <a:cs typeface="Arial"/>
              </a:rPr>
              <a:t>no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25" dirty="0">
                <a:latin typeface="Arial"/>
                <a:cs typeface="Arial"/>
              </a:rPr>
              <a:t>limita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65" dirty="0">
                <a:latin typeface="Arial"/>
                <a:cs typeface="Arial"/>
              </a:rPr>
              <a:t>las </a:t>
            </a:r>
            <a:r>
              <a:rPr sz="2700" spc="-110" dirty="0">
                <a:latin typeface="Arial"/>
                <a:cs typeface="Arial"/>
              </a:rPr>
              <a:t>computadoras:  </a:t>
            </a:r>
            <a:r>
              <a:rPr sz="2700" spc="-75" dirty="0">
                <a:latin typeface="Arial"/>
                <a:cs typeface="Arial"/>
              </a:rPr>
              <a:t>también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30" dirty="0">
                <a:latin typeface="Arial"/>
                <a:cs typeface="Arial"/>
              </a:rPr>
              <a:t>reconoce </a:t>
            </a:r>
            <a:r>
              <a:rPr sz="2700" spc="-125" dirty="0">
                <a:latin typeface="Arial"/>
                <a:cs typeface="Arial"/>
              </a:rPr>
              <a:t>como </a:t>
            </a:r>
            <a:r>
              <a:rPr sz="2700" spc="-100" dirty="0">
                <a:latin typeface="Arial"/>
                <a:cs typeface="Arial"/>
              </a:rPr>
              <a:t>hardware </a:t>
            </a:r>
            <a:r>
              <a:rPr sz="2700" spc="-95" dirty="0">
                <a:latin typeface="Arial"/>
                <a:cs typeface="Arial"/>
              </a:rPr>
              <a:t>al  </a:t>
            </a:r>
            <a:r>
              <a:rPr sz="2700" spc="-65" dirty="0">
                <a:latin typeface="Arial"/>
                <a:cs typeface="Arial"/>
              </a:rPr>
              <a:t>conjunto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05" dirty="0">
                <a:latin typeface="Arial"/>
                <a:cs typeface="Arial"/>
              </a:rPr>
              <a:t>elementos </a:t>
            </a:r>
            <a:r>
              <a:rPr sz="2700" spc="-140" dirty="0">
                <a:latin typeface="Arial"/>
                <a:cs typeface="Arial"/>
              </a:rPr>
              <a:t>físicos </a:t>
            </a:r>
            <a:r>
              <a:rPr sz="2700" spc="-114" dirty="0">
                <a:latin typeface="Arial"/>
                <a:cs typeface="Arial"/>
              </a:rPr>
              <a:t>que  </a:t>
            </a:r>
            <a:r>
              <a:rPr sz="2700" spc="-85" dirty="0">
                <a:latin typeface="Arial"/>
                <a:cs typeface="Arial"/>
              </a:rPr>
              <a:t>constituyen </a:t>
            </a:r>
            <a:r>
              <a:rPr sz="2700" spc="-90" dirty="0">
                <a:latin typeface="Arial"/>
                <a:cs typeface="Arial"/>
              </a:rPr>
              <a:t>un </a:t>
            </a:r>
            <a:r>
              <a:rPr sz="2700" spc="-60" dirty="0">
                <a:latin typeface="Arial"/>
                <a:cs typeface="Arial"/>
              </a:rPr>
              <a:t>teléfono </a:t>
            </a:r>
            <a:r>
              <a:rPr sz="2700" spc="-114" dirty="0">
                <a:latin typeface="Arial"/>
                <a:cs typeface="Arial"/>
              </a:rPr>
              <a:t>celular, </a:t>
            </a:r>
            <a:r>
              <a:rPr sz="2700" spc="-130" dirty="0">
                <a:latin typeface="Arial"/>
                <a:cs typeface="Arial"/>
              </a:rPr>
              <a:t>una  </a:t>
            </a:r>
            <a:r>
              <a:rPr sz="2700" spc="-140" dirty="0">
                <a:latin typeface="Arial"/>
                <a:cs typeface="Arial"/>
              </a:rPr>
              <a:t>consola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0" dirty="0">
                <a:latin typeface="Arial"/>
                <a:cs typeface="Arial"/>
              </a:rPr>
              <a:t>juego </a:t>
            </a:r>
            <a:r>
              <a:rPr sz="2700" spc="-80" dirty="0">
                <a:latin typeface="Arial"/>
                <a:cs typeface="Arial"/>
              </a:rPr>
              <a:t>o </a:t>
            </a:r>
            <a:r>
              <a:rPr sz="2700" spc="-85" dirty="0">
                <a:latin typeface="Arial"/>
                <a:cs typeface="Arial"/>
              </a:rPr>
              <a:t>un</a:t>
            </a:r>
            <a:r>
              <a:rPr sz="2700" spc="-340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robot.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0" y="1770379"/>
            <a:ext cx="2667000" cy="2004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984" y="188023"/>
            <a:ext cx="25520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3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91273"/>
            <a:ext cx="6232525" cy="51250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71755" indent="-342900">
              <a:lnSpc>
                <a:spcPct val="801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320" dirty="0">
                <a:latin typeface="Arial"/>
                <a:cs typeface="Arial"/>
              </a:rPr>
              <a:t>Es </a:t>
            </a:r>
            <a:r>
              <a:rPr sz="2200" spc="-70" dirty="0">
                <a:latin typeface="Arial"/>
                <a:cs typeface="Arial"/>
              </a:rPr>
              <a:t>cualquier </a:t>
            </a:r>
            <a:r>
              <a:rPr sz="2200" spc="-55" dirty="0">
                <a:latin typeface="Arial"/>
                <a:cs typeface="Arial"/>
              </a:rPr>
              <a:t>conjunto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80" dirty="0">
                <a:latin typeface="Arial"/>
                <a:cs typeface="Arial"/>
              </a:rPr>
              <a:t>instrucciones </a:t>
            </a:r>
            <a:r>
              <a:rPr sz="2200" spc="-90" dirty="0">
                <a:latin typeface="Arial"/>
                <a:cs typeface="Arial"/>
              </a:rPr>
              <a:t>(programa),  </a:t>
            </a:r>
            <a:r>
              <a:rPr sz="2200" spc="-215" dirty="0">
                <a:latin typeface="Arial"/>
                <a:cs typeface="Arial"/>
              </a:rPr>
              <a:t>NO </a:t>
            </a:r>
            <a:r>
              <a:rPr sz="2200" spc="-250" dirty="0">
                <a:latin typeface="Arial"/>
                <a:cs typeface="Arial"/>
              </a:rPr>
              <a:t>TANGIBLE, </a:t>
            </a:r>
            <a:r>
              <a:rPr sz="2200" spc="-160" dirty="0">
                <a:latin typeface="Arial"/>
                <a:cs typeface="Arial"/>
              </a:rPr>
              <a:t>capaces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ser </a:t>
            </a:r>
            <a:r>
              <a:rPr sz="2200" spc="-100" dirty="0">
                <a:latin typeface="Arial"/>
                <a:cs typeface="Arial"/>
              </a:rPr>
              <a:t>ejecutadas </a:t>
            </a:r>
            <a:r>
              <a:rPr sz="2200" spc="-40" dirty="0">
                <a:latin typeface="Arial"/>
                <a:cs typeface="Arial"/>
              </a:rPr>
              <a:t>por </a:t>
            </a:r>
            <a:r>
              <a:rPr sz="2200" spc="-105" dirty="0">
                <a:latin typeface="Arial"/>
                <a:cs typeface="Arial"/>
              </a:rPr>
              <a:t>una  </a:t>
            </a:r>
            <a:r>
              <a:rPr sz="2200" spc="-80" dirty="0">
                <a:latin typeface="Arial"/>
                <a:cs typeface="Arial"/>
              </a:rPr>
              <a:t>computadora </a:t>
            </a:r>
            <a:r>
              <a:rPr sz="2200" spc="-105" dirty="0">
                <a:latin typeface="Arial"/>
                <a:cs typeface="Arial"/>
              </a:rPr>
              <a:t>y </a:t>
            </a:r>
            <a:r>
              <a:rPr sz="2200" spc="-90" dirty="0">
                <a:latin typeface="Arial"/>
                <a:cs typeface="Arial"/>
              </a:rPr>
              <a:t>que </a:t>
            </a:r>
            <a:r>
              <a:rPr sz="2200" spc="-85" dirty="0">
                <a:latin typeface="Arial"/>
                <a:cs typeface="Arial"/>
              </a:rPr>
              <a:t>producen </a:t>
            </a:r>
            <a:r>
              <a:rPr sz="2200" spc="-90" dirty="0">
                <a:latin typeface="Arial"/>
                <a:cs typeface="Arial"/>
              </a:rPr>
              <a:t>que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100" dirty="0">
                <a:latin typeface="Arial"/>
                <a:cs typeface="Arial"/>
              </a:rPr>
              <a:t>procesador</a:t>
            </a:r>
            <a:r>
              <a:rPr sz="2200" spc="-4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de  </a:t>
            </a:r>
            <a:r>
              <a:rPr sz="2200" spc="-80" dirty="0">
                <a:latin typeface="Arial"/>
                <a:cs typeface="Arial"/>
              </a:rPr>
              <a:t>la </a:t>
            </a:r>
            <a:r>
              <a:rPr sz="2200" spc="-110" dirty="0">
                <a:latin typeface="Arial"/>
                <a:cs typeface="Arial"/>
              </a:rPr>
              <a:t>misma </a:t>
            </a:r>
            <a:r>
              <a:rPr sz="2200" spc="-80" dirty="0">
                <a:latin typeface="Arial"/>
                <a:cs typeface="Arial"/>
              </a:rPr>
              <a:t>realice </a:t>
            </a:r>
            <a:r>
              <a:rPr sz="2200" spc="-105" dirty="0">
                <a:latin typeface="Arial"/>
                <a:cs typeface="Arial"/>
              </a:rPr>
              <a:t>operaciones </a:t>
            </a:r>
            <a:r>
              <a:rPr sz="2200" spc="-120" dirty="0">
                <a:latin typeface="Arial"/>
                <a:cs typeface="Arial"/>
              </a:rPr>
              <a:t>específicas, </a:t>
            </a:r>
            <a:r>
              <a:rPr sz="2200" spc="-20" dirty="0">
                <a:latin typeface="Arial"/>
                <a:cs typeface="Arial"/>
              </a:rPr>
              <a:t>tal </a:t>
            </a:r>
            <a:r>
              <a:rPr sz="2200" spc="-165" dirty="0">
                <a:latin typeface="Arial"/>
                <a:cs typeface="Arial"/>
              </a:rPr>
              <a:t>más  </a:t>
            </a:r>
            <a:r>
              <a:rPr sz="2200" spc="-55" dirty="0">
                <a:latin typeface="Arial"/>
                <a:cs typeface="Arial"/>
              </a:rPr>
              <a:t>toda </a:t>
            </a:r>
            <a:r>
              <a:rPr sz="2200" spc="-80" dirty="0">
                <a:latin typeface="Arial"/>
                <a:cs typeface="Arial"/>
              </a:rPr>
              <a:t>la documentación </a:t>
            </a:r>
            <a:r>
              <a:rPr sz="2200" spc="-65" dirty="0">
                <a:latin typeface="Arial"/>
                <a:cs typeface="Arial"/>
              </a:rPr>
              <a:t>del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mismo.</a:t>
            </a:r>
            <a:endParaRPr sz="2200">
              <a:latin typeface="Arial"/>
              <a:cs typeface="Arial"/>
            </a:endParaRPr>
          </a:p>
          <a:p>
            <a:pPr marL="416559" indent="-403860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95" dirty="0">
                <a:latin typeface="Arial"/>
                <a:cs typeface="Arial"/>
              </a:rPr>
              <a:t>El </a:t>
            </a:r>
            <a:r>
              <a:rPr sz="2200" spc="-55" dirty="0">
                <a:latin typeface="Arial"/>
                <a:cs typeface="Arial"/>
              </a:rPr>
              <a:t>software </a:t>
            </a:r>
            <a:r>
              <a:rPr sz="2200" spc="-190" dirty="0">
                <a:latin typeface="Arial"/>
                <a:cs typeface="Arial"/>
              </a:rPr>
              <a:t>se </a:t>
            </a:r>
            <a:r>
              <a:rPr sz="2200" spc="-95" dirty="0">
                <a:latin typeface="Arial"/>
                <a:cs typeface="Arial"/>
              </a:rPr>
              <a:t>clasifica </a:t>
            </a:r>
            <a:r>
              <a:rPr sz="2200" spc="-75" dirty="0">
                <a:latin typeface="Arial"/>
                <a:cs typeface="Arial"/>
              </a:rPr>
              <a:t>en:</a:t>
            </a:r>
            <a:endParaRPr sz="2200">
              <a:latin typeface="Arial"/>
              <a:cs typeface="Arial"/>
            </a:endParaRPr>
          </a:p>
          <a:p>
            <a:pPr marL="355600" marR="9144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85" dirty="0">
                <a:latin typeface="Arial"/>
                <a:cs typeface="Arial"/>
              </a:rPr>
              <a:t>Software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130" dirty="0">
                <a:latin typeface="Arial"/>
                <a:cs typeface="Arial"/>
              </a:rPr>
              <a:t>base: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95" dirty="0">
                <a:latin typeface="Arial"/>
                <a:cs typeface="Arial"/>
              </a:rPr>
              <a:t>indispensable </a:t>
            </a:r>
            <a:r>
              <a:rPr sz="2200" spc="-105" dirty="0">
                <a:latin typeface="Arial"/>
                <a:cs typeface="Arial"/>
              </a:rPr>
              <a:t>para </a:t>
            </a:r>
            <a:r>
              <a:rPr sz="2200" spc="-100" dirty="0">
                <a:latin typeface="Arial"/>
                <a:cs typeface="Arial"/>
              </a:rPr>
              <a:t>hacer  </a:t>
            </a:r>
            <a:r>
              <a:rPr sz="2200" spc="-55" dirty="0">
                <a:latin typeface="Arial"/>
                <a:cs typeface="Arial"/>
              </a:rPr>
              <a:t>funcionar </a:t>
            </a:r>
            <a:r>
              <a:rPr sz="2200" spc="-80" dirty="0">
                <a:latin typeface="Arial"/>
                <a:cs typeface="Arial"/>
              </a:rPr>
              <a:t>al hardware, </a:t>
            </a:r>
            <a:r>
              <a:rPr sz="2200" spc="-90" dirty="0">
                <a:latin typeface="Arial"/>
                <a:cs typeface="Arial"/>
              </a:rPr>
              <a:t>proveyendo </a:t>
            </a:r>
            <a:r>
              <a:rPr sz="2200" spc="-80" dirty="0">
                <a:latin typeface="Arial"/>
                <a:cs typeface="Arial"/>
              </a:rPr>
              <a:t>la  </a:t>
            </a:r>
            <a:r>
              <a:rPr sz="2200" spc="-70" dirty="0">
                <a:latin typeface="Arial"/>
                <a:cs typeface="Arial"/>
              </a:rPr>
              <a:t>administración </a:t>
            </a:r>
            <a:r>
              <a:rPr sz="2200" spc="-105" dirty="0">
                <a:latin typeface="Arial"/>
                <a:cs typeface="Arial"/>
              </a:rPr>
              <a:t>y </a:t>
            </a:r>
            <a:r>
              <a:rPr sz="2200" spc="-40" dirty="0">
                <a:latin typeface="Arial"/>
                <a:cs typeface="Arial"/>
              </a:rPr>
              <a:t>control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25" dirty="0">
                <a:latin typeface="Arial"/>
                <a:cs typeface="Arial"/>
              </a:rPr>
              <a:t>todo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105" dirty="0">
                <a:latin typeface="Arial"/>
                <a:cs typeface="Arial"/>
              </a:rPr>
              <a:t>sistema.  </a:t>
            </a:r>
            <a:r>
              <a:rPr sz="2200" spc="-95" dirty="0">
                <a:latin typeface="Arial"/>
                <a:cs typeface="Arial"/>
              </a:rPr>
              <a:t>Ejemplo: </a:t>
            </a:r>
            <a:r>
              <a:rPr sz="2200" spc="-140" dirty="0">
                <a:latin typeface="Arial"/>
                <a:cs typeface="Arial"/>
              </a:rPr>
              <a:t>Sistema </a:t>
            </a:r>
            <a:r>
              <a:rPr sz="2200" spc="-80" dirty="0">
                <a:latin typeface="Arial"/>
                <a:cs typeface="Arial"/>
              </a:rPr>
              <a:t>Operativo </a:t>
            </a:r>
            <a:r>
              <a:rPr sz="2200" spc="-85" dirty="0">
                <a:latin typeface="Arial"/>
                <a:cs typeface="Arial"/>
              </a:rPr>
              <a:t>(Windows, </a:t>
            </a:r>
            <a:r>
              <a:rPr sz="2200" spc="-110" dirty="0">
                <a:latin typeface="Arial"/>
                <a:cs typeface="Arial"/>
              </a:rPr>
              <a:t>Linux,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Unix,  Mac, </a:t>
            </a:r>
            <a:r>
              <a:rPr sz="2200" spc="-70" dirty="0">
                <a:latin typeface="Arial"/>
                <a:cs typeface="Arial"/>
              </a:rPr>
              <a:t>Android,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85" dirty="0">
                <a:latin typeface="Arial"/>
                <a:cs typeface="Arial"/>
              </a:rPr>
              <a:t>Software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80" dirty="0">
                <a:latin typeface="Arial"/>
                <a:cs typeface="Arial"/>
              </a:rPr>
              <a:t>aplicación: </a:t>
            </a:r>
            <a:r>
              <a:rPr sz="2200" spc="-65" dirty="0">
                <a:latin typeface="Arial"/>
                <a:cs typeface="Arial"/>
              </a:rPr>
              <a:t>convierte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la computadora  </a:t>
            </a:r>
            <a:r>
              <a:rPr sz="2200" spc="-100" dirty="0">
                <a:latin typeface="Arial"/>
                <a:cs typeface="Arial"/>
              </a:rPr>
              <a:t>en </a:t>
            </a:r>
            <a:r>
              <a:rPr sz="2200" spc="-105" dirty="0">
                <a:latin typeface="Arial"/>
                <a:cs typeface="Arial"/>
              </a:rPr>
              <a:t>una </a:t>
            </a:r>
            <a:r>
              <a:rPr sz="2200" spc="-65" dirty="0">
                <a:latin typeface="Arial"/>
                <a:cs typeface="Arial"/>
              </a:rPr>
              <a:t>herramienta </a:t>
            </a:r>
            <a:r>
              <a:rPr sz="2200" spc="-114" dirty="0">
                <a:latin typeface="Arial"/>
                <a:cs typeface="Arial"/>
              </a:rPr>
              <a:t>específica </a:t>
            </a:r>
            <a:r>
              <a:rPr sz="2200" spc="-110" dirty="0">
                <a:latin typeface="Arial"/>
                <a:cs typeface="Arial"/>
              </a:rPr>
              <a:t>para </a:t>
            </a:r>
            <a:r>
              <a:rPr sz="2200" spc="-105" dirty="0">
                <a:latin typeface="Arial"/>
                <a:cs typeface="Arial"/>
              </a:rPr>
              <a:t>una </a:t>
            </a:r>
            <a:r>
              <a:rPr sz="2200" spc="-75" dirty="0">
                <a:latin typeface="Arial"/>
                <a:cs typeface="Arial"/>
              </a:rPr>
              <a:t>tarea  </a:t>
            </a:r>
            <a:r>
              <a:rPr sz="2200" spc="-85" dirty="0">
                <a:latin typeface="Arial"/>
                <a:cs typeface="Arial"/>
              </a:rPr>
              <a:t>concreta. </a:t>
            </a:r>
            <a:r>
              <a:rPr sz="2200" spc="-110" dirty="0">
                <a:latin typeface="Arial"/>
                <a:cs typeface="Arial"/>
              </a:rPr>
              <a:t>Ejemplos: </a:t>
            </a:r>
            <a:r>
              <a:rPr sz="2200" spc="-105" dirty="0">
                <a:latin typeface="Arial"/>
                <a:cs typeface="Arial"/>
              </a:rPr>
              <a:t>para </a:t>
            </a:r>
            <a:r>
              <a:rPr sz="2200" spc="-65" dirty="0">
                <a:latin typeface="Arial"/>
                <a:cs typeface="Arial"/>
              </a:rPr>
              <a:t>escribir: </a:t>
            </a:r>
            <a:r>
              <a:rPr sz="2200" spc="-90" dirty="0">
                <a:latin typeface="Arial"/>
                <a:cs typeface="Arial"/>
              </a:rPr>
              <a:t>Word, </a:t>
            </a:r>
            <a:r>
              <a:rPr sz="2200" spc="-110" dirty="0">
                <a:latin typeface="Arial"/>
                <a:cs typeface="Arial"/>
              </a:rPr>
              <a:t>Adobe  </a:t>
            </a:r>
            <a:r>
              <a:rPr sz="2200" spc="-55" dirty="0">
                <a:latin typeface="Arial"/>
                <a:cs typeface="Arial"/>
              </a:rPr>
              <a:t>Writer, </a:t>
            </a:r>
            <a:r>
              <a:rPr sz="2200" spc="-110" dirty="0">
                <a:latin typeface="Arial"/>
                <a:cs typeface="Arial"/>
              </a:rPr>
              <a:t>para </a:t>
            </a:r>
            <a:r>
              <a:rPr sz="2200" spc="-85" dirty="0">
                <a:latin typeface="Arial"/>
                <a:cs typeface="Arial"/>
              </a:rPr>
              <a:t>diseño: </a:t>
            </a:r>
            <a:r>
              <a:rPr sz="2200" spc="-150" dirty="0">
                <a:latin typeface="Arial"/>
                <a:cs typeface="Arial"/>
              </a:rPr>
              <a:t>AutoCAD, </a:t>
            </a:r>
            <a:r>
              <a:rPr sz="2200" spc="-120" dirty="0">
                <a:latin typeface="Arial"/>
                <a:cs typeface="Arial"/>
              </a:rPr>
              <a:t>Corel </a:t>
            </a:r>
            <a:r>
              <a:rPr sz="2200" spc="-140" dirty="0">
                <a:latin typeface="Arial"/>
                <a:cs typeface="Arial"/>
              </a:rPr>
              <a:t>Draw, </a:t>
            </a:r>
            <a:r>
              <a:rPr sz="2200" spc="-70" dirty="0">
                <a:latin typeface="Arial"/>
                <a:cs typeface="Arial"/>
              </a:rPr>
              <a:t>etc.,</a:t>
            </a:r>
            <a:r>
              <a:rPr sz="2200" spc="-27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para  </a:t>
            </a:r>
            <a:r>
              <a:rPr sz="2200" spc="-75" dirty="0">
                <a:latin typeface="Arial"/>
                <a:cs typeface="Arial"/>
              </a:rPr>
              <a:t>esparcimiento: </a:t>
            </a:r>
            <a:r>
              <a:rPr sz="2200" spc="-110" dirty="0">
                <a:latin typeface="Arial"/>
                <a:cs typeface="Arial"/>
              </a:rPr>
              <a:t>juegos, </a:t>
            </a:r>
            <a:r>
              <a:rPr sz="2200" spc="-105" dirty="0">
                <a:latin typeface="Arial"/>
                <a:cs typeface="Arial"/>
              </a:rPr>
              <a:t>para </a:t>
            </a:r>
            <a:r>
              <a:rPr sz="2200" spc="-100" dirty="0">
                <a:latin typeface="Arial"/>
                <a:cs typeface="Arial"/>
              </a:rPr>
              <a:t>comunicaciones:  </a:t>
            </a:r>
            <a:r>
              <a:rPr sz="2200" spc="-120" dirty="0">
                <a:latin typeface="Arial"/>
                <a:cs typeface="Arial"/>
              </a:rPr>
              <a:t>Chrome, </a:t>
            </a:r>
            <a:r>
              <a:rPr sz="2200" spc="-90" dirty="0">
                <a:latin typeface="Arial"/>
                <a:cs typeface="Arial"/>
              </a:rPr>
              <a:t>Explorer; </a:t>
            </a:r>
            <a:r>
              <a:rPr sz="2200" spc="-110" dirty="0">
                <a:latin typeface="Arial"/>
                <a:cs typeface="Arial"/>
              </a:rPr>
              <a:t>para </a:t>
            </a:r>
            <a:r>
              <a:rPr sz="2200" spc="-60" dirty="0">
                <a:latin typeface="Arial"/>
                <a:cs typeface="Arial"/>
              </a:rPr>
              <a:t>contabilidad: </a:t>
            </a:r>
            <a:r>
              <a:rPr sz="2200" spc="-180" dirty="0">
                <a:latin typeface="Arial"/>
                <a:cs typeface="Arial"/>
              </a:rPr>
              <a:t>Tango,  </a:t>
            </a:r>
            <a:r>
              <a:rPr sz="2200" spc="-105" dirty="0">
                <a:latin typeface="Arial"/>
                <a:cs typeface="Arial"/>
              </a:rPr>
              <a:t>Catedral, </a:t>
            </a:r>
            <a:r>
              <a:rPr sz="2200" spc="-110" dirty="0">
                <a:latin typeface="Arial"/>
                <a:cs typeface="Arial"/>
              </a:rPr>
              <a:t>para </a:t>
            </a:r>
            <a:r>
              <a:rPr sz="2200" spc="-60" dirty="0">
                <a:latin typeface="Arial"/>
                <a:cs typeface="Arial"/>
              </a:rPr>
              <a:t>protección: Antivirus, </a:t>
            </a:r>
            <a:r>
              <a:rPr sz="2200" spc="-80" dirty="0">
                <a:latin typeface="Arial"/>
                <a:cs typeface="Arial"/>
              </a:rPr>
              <a:t>Firewall,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0" y="1409700"/>
            <a:ext cx="1338579" cy="182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3919" y="4074159"/>
            <a:ext cx="1397000" cy="1821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70" y="462915"/>
            <a:ext cx="3261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HUMANWARE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760970" cy="461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90" dirty="0">
                <a:latin typeface="Arial"/>
                <a:cs typeface="Arial"/>
              </a:rPr>
              <a:t>Son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60" dirty="0">
                <a:latin typeface="Arial"/>
                <a:cs typeface="Arial"/>
              </a:rPr>
              <a:t>humanos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114" dirty="0">
                <a:latin typeface="Arial"/>
                <a:cs typeface="Arial"/>
              </a:rPr>
              <a:t>desarrollan </a:t>
            </a:r>
            <a:r>
              <a:rPr sz="3200" spc="10" dirty="0">
                <a:latin typeface="Arial"/>
                <a:cs typeface="Arial"/>
              </a:rPr>
              <a:t>y/o  </a:t>
            </a:r>
            <a:r>
              <a:rPr sz="3200" spc="-80" dirty="0">
                <a:latin typeface="Arial"/>
                <a:cs typeface="Arial"/>
              </a:rPr>
              <a:t>interactúan </a:t>
            </a:r>
            <a:r>
              <a:rPr sz="3200" spc="-155" dirty="0">
                <a:latin typeface="Arial"/>
                <a:cs typeface="Arial"/>
              </a:rPr>
              <a:t>con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60" dirty="0">
                <a:latin typeface="Arial"/>
                <a:cs typeface="Arial"/>
              </a:rPr>
              <a:t>sistema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procesamiento  </a:t>
            </a:r>
            <a:r>
              <a:rPr sz="3200" spc="-145" dirty="0">
                <a:latin typeface="Arial"/>
                <a:cs typeface="Arial"/>
              </a:rPr>
              <a:t>de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datos.</a:t>
            </a:r>
            <a:endParaRPr sz="3200">
              <a:latin typeface="Arial"/>
              <a:cs typeface="Arial"/>
            </a:endParaRPr>
          </a:p>
          <a:p>
            <a:pPr marL="355600" marR="29908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Desarrolladores: </a:t>
            </a:r>
            <a:r>
              <a:rPr sz="3200" spc="-145" dirty="0">
                <a:latin typeface="Arial"/>
                <a:cs typeface="Arial"/>
              </a:rPr>
              <a:t>diseñan, </a:t>
            </a:r>
            <a:r>
              <a:rPr sz="3200" spc="-135" dirty="0">
                <a:latin typeface="Arial"/>
                <a:cs typeface="Arial"/>
              </a:rPr>
              <a:t>programan </a:t>
            </a:r>
            <a:r>
              <a:rPr sz="3200" spc="-155" dirty="0">
                <a:latin typeface="Arial"/>
                <a:cs typeface="Arial"/>
              </a:rPr>
              <a:t>y  </a:t>
            </a:r>
            <a:r>
              <a:rPr sz="3200" spc="-95" dirty="0">
                <a:latin typeface="Arial"/>
                <a:cs typeface="Arial"/>
              </a:rPr>
              <a:t>mantienen </a:t>
            </a:r>
            <a:r>
              <a:rPr sz="3200" spc="-85" dirty="0">
                <a:latin typeface="Arial"/>
                <a:cs typeface="Arial"/>
              </a:rPr>
              <a:t>el software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110" dirty="0">
                <a:latin typeface="Arial"/>
                <a:cs typeface="Arial"/>
              </a:rPr>
              <a:t>ejecuta </a:t>
            </a:r>
            <a:r>
              <a:rPr sz="3200" spc="-145" dirty="0">
                <a:latin typeface="Arial"/>
                <a:cs typeface="Arial"/>
              </a:rPr>
              <a:t>en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el  </a:t>
            </a:r>
            <a:r>
              <a:rPr sz="3200" spc="-150" dirty="0">
                <a:latin typeface="Arial"/>
                <a:cs typeface="Arial"/>
              </a:rPr>
              <a:t>sistema.</a:t>
            </a:r>
            <a:endParaRPr sz="3200">
              <a:latin typeface="Arial"/>
              <a:cs typeface="Arial"/>
            </a:endParaRPr>
          </a:p>
          <a:p>
            <a:pPr marL="355600" marR="62928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Usuario </a:t>
            </a:r>
            <a:r>
              <a:rPr sz="3200" spc="-95" dirty="0">
                <a:latin typeface="Arial"/>
                <a:cs typeface="Arial"/>
              </a:rPr>
              <a:t>operador: </a:t>
            </a:r>
            <a:r>
              <a:rPr sz="3200" spc="-70" dirty="0">
                <a:latin typeface="Arial"/>
                <a:cs typeface="Arial"/>
              </a:rPr>
              <a:t>utiliza </a:t>
            </a:r>
            <a:r>
              <a:rPr sz="3200" spc="-114" dirty="0">
                <a:latin typeface="Arial"/>
                <a:cs typeface="Arial"/>
              </a:rPr>
              <a:t>la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computadora 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145" dirty="0">
                <a:latin typeface="Arial"/>
                <a:cs typeface="Arial"/>
              </a:rPr>
              <a:t>tareas </a:t>
            </a:r>
            <a:r>
              <a:rPr sz="3200" spc="-105" dirty="0">
                <a:latin typeface="Arial"/>
                <a:cs typeface="Arial"/>
              </a:rPr>
              <a:t>habituales: </a:t>
            </a:r>
            <a:r>
              <a:rPr sz="3200" spc="-80" dirty="0">
                <a:latin typeface="Arial"/>
                <a:cs typeface="Arial"/>
              </a:rPr>
              <a:t>trabajo, </a:t>
            </a:r>
            <a:r>
              <a:rPr sz="3200" spc="-105" dirty="0">
                <a:latin typeface="Arial"/>
                <a:cs typeface="Arial"/>
              </a:rPr>
              <a:t>estudio,  </a:t>
            </a:r>
            <a:r>
              <a:rPr sz="3200" spc="-130" dirty="0">
                <a:latin typeface="Arial"/>
                <a:cs typeface="Arial"/>
              </a:rPr>
              <a:t>comunicación, </a:t>
            </a:r>
            <a:r>
              <a:rPr sz="3200" spc="-114" dirty="0">
                <a:latin typeface="Arial"/>
                <a:cs typeface="Arial"/>
              </a:rPr>
              <a:t>esparcimiento,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2119" y="401320"/>
            <a:ext cx="1651000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310" y="188023"/>
            <a:ext cx="5987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0" dirty="0">
                <a:latin typeface="Arial"/>
                <a:cs typeface="Arial"/>
              </a:rPr>
              <a:t>Modelo </a:t>
            </a:r>
            <a:r>
              <a:rPr b="1" spc="-280" dirty="0">
                <a:latin typeface="Arial"/>
                <a:cs typeface="Arial"/>
              </a:rPr>
              <a:t>de </a:t>
            </a:r>
            <a:r>
              <a:rPr b="1" spc="-315" dirty="0">
                <a:latin typeface="Arial"/>
                <a:cs typeface="Arial"/>
              </a:rPr>
              <a:t>Control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465" dirty="0">
                <a:latin typeface="Arial"/>
                <a:cs typeface="Arial"/>
              </a:rPr>
              <a:t>Básico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16266"/>
            <a:ext cx="8580120" cy="5293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2037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Arial"/>
                <a:cs typeface="Arial"/>
              </a:rPr>
              <a:t>Todos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80" dirty="0">
                <a:latin typeface="Arial"/>
                <a:cs typeface="Arial"/>
              </a:rPr>
              <a:t>sistemas </a:t>
            </a:r>
            <a:r>
              <a:rPr sz="3200" spc="-60" dirty="0">
                <a:latin typeface="Arial"/>
                <a:cs typeface="Arial"/>
              </a:rPr>
              <a:t>tienen </a:t>
            </a:r>
            <a:r>
              <a:rPr sz="3200" spc="-140" dirty="0">
                <a:latin typeface="Arial"/>
                <a:cs typeface="Arial"/>
              </a:rPr>
              <a:t>niveles </a:t>
            </a:r>
            <a:r>
              <a:rPr sz="3200" spc="-150" dirty="0">
                <a:latin typeface="Arial"/>
                <a:cs typeface="Arial"/>
              </a:rPr>
              <a:t>aceptables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160" dirty="0">
                <a:latin typeface="Arial"/>
                <a:cs typeface="Arial"/>
              </a:rPr>
              <a:t>desempeño, </a:t>
            </a:r>
            <a:r>
              <a:rPr sz="3200" spc="-140" dirty="0">
                <a:latin typeface="Arial"/>
                <a:cs typeface="Arial"/>
              </a:rPr>
              <a:t>denominados </a:t>
            </a:r>
            <a:r>
              <a:rPr sz="3200" b="1" i="1" spc="-240" dirty="0">
                <a:latin typeface="Arial"/>
                <a:cs typeface="Arial"/>
              </a:rPr>
              <a:t>estándares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95" dirty="0">
                <a:latin typeface="Arial"/>
                <a:cs typeface="Arial"/>
              </a:rPr>
              <a:t>contra 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150" dirty="0">
                <a:latin typeface="Arial"/>
                <a:cs typeface="Arial"/>
              </a:rPr>
              <a:t>comparan </a:t>
            </a:r>
            <a:r>
              <a:rPr sz="3200" spc="-140" dirty="0">
                <a:latin typeface="Arial"/>
                <a:cs typeface="Arial"/>
              </a:rPr>
              <a:t>los niveles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60" dirty="0">
                <a:latin typeface="Arial"/>
                <a:cs typeface="Arial"/>
              </a:rPr>
              <a:t>desempeño  </a:t>
            </a:r>
            <a:r>
              <a:rPr sz="3200" spc="-140" dirty="0">
                <a:latin typeface="Arial"/>
                <a:cs typeface="Arial"/>
              </a:rPr>
              <a:t>actuales. </a:t>
            </a:r>
            <a:r>
              <a:rPr sz="3200" b="1" spc="-450" dirty="0">
                <a:latin typeface="Arial"/>
                <a:cs typeface="Arial"/>
              </a:rPr>
              <a:t>Los </a:t>
            </a:r>
            <a:r>
              <a:rPr sz="3200" b="1" spc="-285" dirty="0">
                <a:latin typeface="Arial"/>
                <a:cs typeface="Arial"/>
              </a:rPr>
              <a:t>sistemas </a:t>
            </a:r>
            <a:r>
              <a:rPr sz="3200" b="1" spc="-200" dirty="0">
                <a:latin typeface="Arial"/>
                <a:cs typeface="Arial"/>
              </a:rPr>
              <a:t>emplean </a:t>
            </a:r>
            <a:r>
              <a:rPr sz="3200" b="1" spc="-240" dirty="0">
                <a:latin typeface="Arial"/>
                <a:cs typeface="Arial"/>
              </a:rPr>
              <a:t>un </a:t>
            </a:r>
            <a:r>
              <a:rPr sz="3200" b="1" spc="-210" dirty="0">
                <a:latin typeface="Arial"/>
                <a:cs typeface="Arial"/>
              </a:rPr>
              <a:t>modelo </a:t>
            </a:r>
            <a:r>
              <a:rPr sz="3200" b="1" spc="-204" dirty="0">
                <a:latin typeface="Arial"/>
                <a:cs typeface="Arial"/>
              </a:rPr>
              <a:t>de  control </a:t>
            </a:r>
            <a:r>
              <a:rPr sz="3200" b="1" spc="-295" dirty="0">
                <a:latin typeface="Arial"/>
                <a:cs typeface="Arial"/>
              </a:rPr>
              <a:t>básico </a:t>
            </a:r>
            <a:r>
              <a:rPr sz="3200" b="1" spc="-250" dirty="0">
                <a:latin typeface="Arial"/>
                <a:cs typeface="Arial"/>
              </a:rPr>
              <a:t>consistente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en</a:t>
            </a:r>
            <a:r>
              <a:rPr sz="3200" spc="-14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00" marR="793115" lvl="1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1270000" algn="l"/>
                <a:tab pos="1270635" algn="l"/>
              </a:tabLst>
            </a:pPr>
            <a:r>
              <a:rPr sz="3200" spc="-180" dirty="0">
                <a:latin typeface="Arial"/>
                <a:cs typeface="Arial"/>
              </a:rPr>
              <a:t>Un </a:t>
            </a:r>
            <a:r>
              <a:rPr sz="3200" b="1" i="1" spc="-210" dirty="0">
                <a:latin typeface="Arial"/>
                <a:cs typeface="Arial"/>
              </a:rPr>
              <a:t>estándar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95" dirty="0">
                <a:latin typeface="Arial"/>
                <a:cs typeface="Arial"/>
              </a:rPr>
              <a:t>lograr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desempeño  </a:t>
            </a:r>
            <a:r>
              <a:rPr sz="3200" spc="-130" dirty="0">
                <a:latin typeface="Arial"/>
                <a:cs typeface="Arial"/>
              </a:rPr>
              <a:t>aceptable</a:t>
            </a:r>
            <a:endParaRPr sz="32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1270000" algn="l"/>
                <a:tab pos="1270635" algn="l"/>
              </a:tabLst>
            </a:pPr>
            <a:r>
              <a:rPr sz="3200" spc="-180" dirty="0">
                <a:latin typeface="Arial"/>
                <a:cs typeface="Arial"/>
              </a:rPr>
              <a:t>Un </a:t>
            </a:r>
            <a:r>
              <a:rPr sz="3200" spc="-75" dirty="0">
                <a:latin typeface="Arial"/>
                <a:cs typeface="Arial"/>
              </a:rPr>
              <a:t>método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b="1" i="1" spc="-195" dirty="0">
                <a:latin typeface="Arial"/>
                <a:cs typeface="Arial"/>
              </a:rPr>
              <a:t>medir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60" dirty="0">
                <a:latin typeface="Arial"/>
                <a:cs typeface="Arial"/>
              </a:rPr>
              <a:t>desempeño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actual</a:t>
            </a:r>
            <a:endParaRPr sz="3200">
              <a:latin typeface="Arial"/>
              <a:cs typeface="Arial"/>
            </a:endParaRPr>
          </a:p>
          <a:p>
            <a:pPr marL="1270000" marR="704850" lvl="1" indent="-342900">
              <a:lnSpc>
                <a:spcPts val="3460"/>
              </a:lnSpc>
              <a:spcBef>
                <a:spcPts val="810"/>
              </a:spcBef>
              <a:buChar char="•"/>
              <a:tabLst>
                <a:tab pos="1270000" algn="l"/>
                <a:tab pos="1270635" algn="l"/>
              </a:tabLst>
            </a:pPr>
            <a:r>
              <a:rPr sz="3200" spc="-180" dirty="0">
                <a:latin typeface="Arial"/>
                <a:cs typeface="Arial"/>
              </a:rPr>
              <a:t>Un </a:t>
            </a:r>
            <a:r>
              <a:rPr sz="3200" spc="-95" dirty="0">
                <a:latin typeface="Arial"/>
                <a:cs typeface="Arial"/>
              </a:rPr>
              <a:t>medio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b="1" i="1" spc="-225" dirty="0">
                <a:latin typeface="Arial"/>
                <a:cs typeface="Arial"/>
              </a:rPr>
              <a:t>comparar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60" dirty="0">
                <a:latin typeface="Arial"/>
                <a:cs typeface="Arial"/>
              </a:rPr>
              <a:t>desempeño  </a:t>
            </a:r>
            <a:r>
              <a:rPr sz="3200" spc="-105" dirty="0">
                <a:latin typeface="Arial"/>
                <a:cs typeface="Arial"/>
              </a:rPr>
              <a:t>actual </a:t>
            </a:r>
            <a:r>
              <a:rPr sz="3200" spc="-95" dirty="0">
                <a:latin typeface="Arial"/>
                <a:cs typeface="Arial"/>
              </a:rPr>
              <a:t>contra </a:t>
            </a:r>
            <a:r>
              <a:rPr sz="3200" spc="-85" dirty="0">
                <a:latin typeface="Arial"/>
                <a:cs typeface="Arial"/>
              </a:rPr>
              <a:t>el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estándar</a:t>
            </a:r>
            <a:endParaRPr sz="32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1270000" algn="l"/>
                <a:tab pos="1270635" algn="l"/>
              </a:tabLst>
            </a:pPr>
            <a:r>
              <a:rPr sz="3200" spc="-180" dirty="0">
                <a:latin typeface="Arial"/>
                <a:cs typeface="Arial"/>
              </a:rPr>
              <a:t>Un </a:t>
            </a:r>
            <a:r>
              <a:rPr sz="3200" spc="-80" dirty="0">
                <a:latin typeface="Arial"/>
                <a:cs typeface="Arial"/>
              </a:rPr>
              <a:t>método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b="1" i="1" spc="-180" dirty="0">
                <a:latin typeface="Arial"/>
                <a:cs typeface="Arial"/>
              </a:rPr>
              <a:t>retroalimentación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769" y="462915"/>
            <a:ext cx="5984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4" dirty="0">
                <a:latin typeface="Arial"/>
                <a:cs typeface="Arial"/>
              </a:rPr>
              <a:t>Modelo </a:t>
            </a:r>
            <a:r>
              <a:rPr b="1" spc="-280" dirty="0">
                <a:latin typeface="Arial"/>
                <a:cs typeface="Arial"/>
              </a:rPr>
              <a:t>de </a:t>
            </a:r>
            <a:r>
              <a:rPr b="1" spc="-315" dirty="0">
                <a:latin typeface="Arial"/>
                <a:cs typeface="Arial"/>
              </a:rPr>
              <a:t>Control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-465" dirty="0">
                <a:latin typeface="Arial"/>
                <a:cs typeface="Arial"/>
              </a:rPr>
              <a:t>Básico</a:t>
            </a:r>
          </a:p>
        </p:txBody>
      </p:sp>
      <p:sp>
        <p:nvSpPr>
          <p:cNvPr id="3" name="object 3"/>
          <p:cNvSpPr/>
          <p:nvPr/>
        </p:nvSpPr>
        <p:spPr>
          <a:xfrm>
            <a:off x="1434972" y="5283911"/>
            <a:ext cx="5149977" cy="30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4972" y="5283911"/>
            <a:ext cx="5150485" cy="305435"/>
          </a:xfrm>
          <a:custGeom>
            <a:avLst/>
            <a:gdLst/>
            <a:ahLst/>
            <a:cxnLst/>
            <a:rect l="l" t="t" r="r" b="b"/>
            <a:pathLst>
              <a:path w="5150484" h="305435">
                <a:moveTo>
                  <a:pt x="0" y="305333"/>
                </a:moveTo>
                <a:lnTo>
                  <a:pt x="5149977" y="305333"/>
                </a:lnTo>
                <a:lnTo>
                  <a:pt x="5149977" y="0"/>
                </a:lnTo>
                <a:lnTo>
                  <a:pt x="0" y="0"/>
                </a:lnTo>
                <a:lnTo>
                  <a:pt x="0" y="3053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327" y="3741165"/>
            <a:ext cx="341629" cy="1848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5084" y="3564356"/>
            <a:ext cx="189801" cy="202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580" y="3319779"/>
            <a:ext cx="1686560" cy="459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582" y="3307207"/>
            <a:ext cx="1657553" cy="43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582" y="3307207"/>
            <a:ext cx="1657985" cy="434340"/>
          </a:xfrm>
          <a:custGeom>
            <a:avLst/>
            <a:gdLst/>
            <a:ahLst/>
            <a:cxnLst/>
            <a:rect l="l" t="t" r="r" b="b"/>
            <a:pathLst>
              <a:path w="1657985" h="434339">
                <a:moveTo>
                  <a:pt x="0" y="108457"/>
                </a:moveTo>
                <a:lnTo>
                  <a:pt x="1131265" y="108457"/>
                </a:lnTo>
                <a:lnTo>
                  <a:pt x="1131265" y="0"/>
                </a:lnTo>
                <a:lnTo>
                  <a:pt x="1657553" y="216915"/>
                </a:lnTo>
                <a:lnTo>
                  <a:pt x="1131265" y="433958"/>
                </a:lnTo>
                <a:lnTo>
                  <a:pt x="1131265" y="325500"/>
                </a:lnTo>
                <a:lnTo>
                  <a:pt x="0" y="325500"/>
                </a:lnTo>
                <a:lnTo>
                  <a:pt x="0" y="108457"/>
                </a:lnTo>
                <a:close/>
              </a:path>
            </a:pathLst>
          </a:custGeom>
          <a:ln w="12700">
            <a:solidFill>
              <a:srgbClr val="A8C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8500" y="3241039"/>
            <a:ext cx="168655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5071" y="3226942"/>
            <a:ext cx="1657603" cy="433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5071" y="3226942"/>
            <a:ext cx="1657985" cy="434340"/>
          </a:xfrm>
          <a:custGeom>
            <a:avLst/>
            <a:gdLst/>
            <a:ahLst/>
            <a:cxnLst/>
            <a:rect l="l" t="t" r="r" b="b"/>
            <a:pathLst>
              <a:path w="1657984" h="434339">
                <a:moveTo>
                  <a:pt x="0" y="108458"/>
                </a:moveTo>
                <a:lnTo>
                  <a:pt x="1131315" y="108458"/>
                </a:lnTo>
                <a:lnTo>
                  <a:pt x="1131315" y="0"/>
                </a:lnTo>
                <a:lnTo>
                  <a:pt x="1657603" y="216916"/>
                </a:lnTo>
                <a:lnTo>
                  <a:pt x="1131315" y="433832"/>
                </a:lnTo>
                <a:lnTo>
                  <a:pt x="1131315" y="325374"/>
                </a:lnTo>
                <a:lnTo>
                  <a:pt x="0" y="325374"/>
                </a:lnTo>
                <a:lnTo>
                  <a:pt x="0" y="108458"/>
                </a:lnTo>
                <a:close/>
              </a:path>
            </a:pathLst>
          </a:custGeom>
          <a:ln w="12700">
            <a:solidFill>
              <a:srgbClr val="A8C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2560" y="2438400"/>
            <a:ext cx="3131819" cy="2123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9385" y="2421127"/>
            <a:ext cx="3112769" cy="2105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9385" y="2421127"/>
            <a:ext cx="3112770" cy="2105660"/>
          </a:xfrm>
          <a:custGeom>
            <a:avLst/>
            <a:gdLst/>
            <a:ahLst/>
            <a:cxnLst/>
            <a:rect l="l" t="t" r="r" b="b"/>
            <a:pathLst>
              <a:path w="3112770" h="2105660">
                <a:moveTo>
                  <a:pt x="0" y="2105279"/>
                </a:moveTo>
                <a:lnTo>
                  <a:pt x="3112769" y="2105279"/>
                </a:lnTo>
                <a:lnTo>
                  <a:pt x="3112769" y="0"/>
                </a:lnTo>
                <a:lnTo>
                  <a:pt x="0" y="0"/>
                </a:lnTo>
                <a:lnTo>
                  <a:pt x="0" y="2105279"/>
                </a:lnTo>
                <a:close/>
              </a:path>
            </a:pathLst>
          </a:custGeom>
          <a:ln w="12700">
            <a:solidFill>
              <a:srgbClr val="3B7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3852" y="2246629"/>
            <a:ext cx="1164590" cy="434340"/>
          </a:xfrm>
          <a:custGeom>
            <a:avLst/>
            <a:gdLst/>
            <a:ahLst/>
            <a:cxnLst/>
            <a:rect l="l" t="t" r="r" b="b"/>
            <a:pathLst>
              <a:path w="1164590" h="434339">
                <a:moveTo>
                  <a:pt x="0" y="433832"/>
                </a:moveTo>
                <a:lnTo>
                  <a:pt x="64875" y="432211"/>
                </a:lnTo>
                <a:lnTo>
                  <a:pt x="129084" y="427507"/>
                </a:lnTo>
                <a:lnTo>
                  <a:pt x="191964" y="419958"/>
                </a:lnTo>
                <a:lnTo>
                  <a:pt x="252852" y="409800"/>
                </a:lnTo>
                <a:lnTo>
                  <a:pt x="311086" y="397270"/>
                </a:lnTo>
                <a:lnTo>
                  <a:pt x="366003" y="382606"/>
                </a:lnTo>
                <a:lnTo>
                  <a:pt x="416940" y="366045"/>
                </a:lnTo>
                <a:lnTo>
                  <a:pt x="463236" y="347824"/>
                </a:lnTo>
                <a:lnTo>
                  <a:pt x="504227" y="328180"/>
                </a:lnTo>
                <a:lnTo>
                  <a:pt x="539251" y="307350"/>
                </a:lnTo>
                <a:lnTo>
                  <a:pt x="588748" y="263081"/>
                </a:lnTo>
                <a:lnTo>
                  <a:pt x="606425" y="216916"/>
                </a:lnTo>
                <a:lnTo>
                  <a:pt x="610592" y="193714"/>
                </a:lnTo>
                <a:lnTo>
                  <a:pt x="622686" y="170750"/>
                </a:lnTo>
                <a:lnTo>
                  <a:pt x="668217" y="126481"/>
                </a:lnTo>
                <a:lnTo>
                  <a:pt x="700433" y="105651"/>
                </a:lnTo>
                <a:lnTo>
                  <a:pt x="738136" y="86007"/>
                </a:lnTo>
                <a:lnTo>
                  <a:pt x="780716" y="67786"/>
                </a:lnTo>
                <a:lnTo>
                  <a:pt x="827563" y="51225"/>
                </a:lnTo>
                <a:lnTo>
                  <a:pt x="878067" y="36561"/>
                </a:lnTo>
                <a:lnTo>
                  <a:pt x="931617" y="24031"/>
                </a:lnTo>
                <a:lnTo>
                  <a:pt x="987603" y="13873"/>
                </a:lnTo>
                <a:lnTo>
                  <a:pt x="1045416" y="6324"/>
                </a:lnTo>
                <a:lnTo>
                  <a:pt x="1104446" y="1620"/>
                </a:lnTo>
                <a:lnTo>
                  <a:pt x="1164081" y="0"/>
                </a:lnTo>
              </a:path>
            </a:pathLst>
          </a:custGeom>
          <a:ln w="12699">
            <a:solidFill>
              <a:srgbClr val="3B7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2560" y="2509520"/>
            <a:ext cx="1790700" cy="1577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8300" y="2715260"/>
            <a:ext cx="1333500" cy="8153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99385" y="2493010"/>
            <a:ext cx="1771523" cy="15587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9385" y="2493010"/>
            <a:ext cx="1771650" cy="1558925"/>
          </a:xfrm>
          <a:custGeom>
            <a:avLst/>
            <a:gdLst/>
            <a:ahLst/>
            <a:cxnLst/>
            <a:rect l="l" t="t" r="r" b="b"/>
            <a:pathLst>
              <a:path w="1771650" h="1558925">
                <a:moveTo>
                  <a:pt x="0" y="779399"/>
                </a:moveTo>
                <a:lnTo>
                  <a:pt x="1402" y="735175"/>
                </a:lnTo>
                <a:lnTo>
                  <a:pt x="5559" y="691599"/>
                </a:lnTo>
                <a:lnTo>
                  <a:pt x="12396" y="648735"/>
                </a:lnTo>
                <a:lnTo>
                  <a:pt x="21839" y="606649"/>
                </a:lnTo>
                <a:lnTo>
                  <a:pt x="33812" y="565408"/>
                </a:lnTo>
                <a:lnTo>
                  <a:pt x="48240" y="525076"/>
                </a:lnTo>
                <a:lnTo>
                  <a:pt x="65050" y="485720"/>
                </a:lnTo>
                <a:lnTo>
                  <a:pt x="84165" y="447406"/>
                </a:lnTo>
                <a:lnTo>
                  <a:pt x="105512" y="410199"/>
                </a:lnTo>
                <a:lnTo>
                  <a:pt x="129015" y="374165"/>
                </a:lnTo>
                <a:lnTo>
                  <a:pt x="154600" y="339371"/>
                </a:lnTo>
                <a:lnTo>
                  <a:pt x="182192" y="305881"/>
                </a:lnTo>
                <a:lnTo>
                  <a:pt x="211716" y="273762"/>
                </a:lnTo>
                <a:lnTo>
                  <a:pt x="243097" y="243080"/>
                </a:lnTo>
                <a:lnTo>
                  <a:pt x="276260" y="213900"/>
                </a:lnTo>
                <a:lnTo>
                  <a:pt x="311132" y="186288"/>
                </a:lnTo>
                <a:lnTo>
                  <a:pt x="347636" y="160311"/>
                </a:lnTo>
                <a:lnTo>
                  <a:pt x="385698" y="136033"/>
                </a:lnTo>
                <a:lnTo>
                  <a:pt x="425244" y="113521"/>
                </a:lnTo>
                <a:lnTo>
                  <a:pt x="466198" y="92841"/>
                </a:lnTo>
                <a:lnTo>
                  <a:pt x="508485" y="74058"/>
                </a:lnTo>
                <a:lnTo>
                  <a:pt x="552032" y="57238"/>
                </a:lnTo>
                <a:lnTo>
                  <a:pt x="596763" y="42447"/>
                </a:lnTo>
                <a:lnTo>
                  <a:pt x="642603" y="29751"/>
                </a:lnTo>
                <a:lnTo>
                  <a:pt x="689477" y="19216"/>
                </a:lnTo>
                <a:lnTo>
                  <a:pt x="737311" y="10908"/>
                </a:lnTo>
                <a:lnTo>
                  <a:pt x="786031" y="4891"/>
                </a:lnTo>
                <a:lnTo>
                  <a:pt x="835560" y="1233"/>
                </a:lnTo>
                <a:lnTo>
                  <a:pt x="885825" y="0"/>
                </a:lnTo>
                <a:lnTo>
                  <a:pt x="936089" y="1233"/>
                </a:lnTo>
                <a:lnTo>
                  <a:pt x="985617" y="4891"/>
                </a:lnTo>
                <a:lnTo>
                  <a:pt x="1034334" y="10908"/>
                </a:lnTo>
                <a:lnTo>
                  <a:pt x="1082165" y="19216"/>
                </a:lnTo>
                <a:lnTo>
                  <a:pt x="1129036" y="29751"/>
                </a:lnTo>
                <a:lnTo>
                  <a:pt x="1174872" y="42447"/>
                </a:lnTo>
                <a:lnTo>
                  <a:pt x="1219598" y="57238"/>
                </a:lnTo>
                <a:lnTo>
                  <a:pt x="1263140" y="74058"/>
                </a:lnTo>
                <a:lnTo>
                  <a:pt x="1305422" y="92841"/>
                </a:lnTo>
                <a:lnTo>
                  <a:pt x="1346370" y="113521"/>
                </a:lnTo>
                <a:lnTo>
                  <a:pt x="1385910" y="136033"/>
                </a:lnTo>
                <a:lnTo>
                  <a:pt x="1423966" y="160311"/>
                </a:lnTo>
                <a:lnTo>
                  <a:pt x="1460464" y="186288"/>
                </a:lnTo>
                <a:lnTo>
                  <a:pt x="1495328" y="213900"/>
                </a:lnTo>
                <a:lnTo>
                  <a:pt x="1528485" y="243080"/>
                </a:lnTo>
                <a:lnTo>
                  <a:pt x="1559860" y="273762"/>
                </a:lnTo>
                <a:lnTo>
                  <a:pt x="1589377" y="305881"/>
                </a:lnTo>
                <a:lnTo>
                  <a:pt x="1616963" y="339371"/>
                </a:lnTo>
                <a:lnTo>
                  <a:pt x="1642542" y="374165"/>
                </a:lnTo>
                <a:lnTo>
                  <a:pt x="1666039" y="410199"/>
                </a:lnTo>
                <a:lnTo>
                  <a:pt x="1687380" y="447406"/>
                </a:lnTo>
                <a:lnTo>
                  <a:pt x="1706491" y="485720"/>
                </a:lnTo>
                <a:lnTo>
                  <a:pt x="1723296" y="525076"/>
                </a:lnTo>
                <a:lnTo>
                  <a:pt x="1737720" y="565408"/>
                </a:lnTo>
                <a:lnTo>
                  <a:pt x="1749690" y="606649"/>
                </a:lnTo>
                <a:lnTo>
                  <a:pt x="1759130" y="648735"/>
                </a:lnTo>
                <a:lnTo>
                  <a:pt x="1765965" y="691599"/>
                </a:lnTo>
                <a:lnTo>
                  <a:pt x="1770121" y="735175"/>
                </a:lnTo>
                <a:lnTo>
                  <a:pt x="1771523" y="779399"/>
                </a:lnTo>
                <a:lnTo>
                  <a:pt x="1770121" y="823634"/>
                </a:lnTo>
                <a:lnTo>
                  <a:pt x="1765965" y="867221"/>
                </a:lnTo>
                <a:lnTo>
                  <a:pt x="1759130" y="910094"/>
                </a:lnTo>
                <a:lnTo>
                  <a:pt x="1749690" y="952187"/>
                </a:lnTo>
                <a:lnTo>
                  <a:pt x="1737720" y="993434"/>
                </a:lnTo>
                <a:lnTo>
                  <a:pt x="1723296" y="1033771"/>
                </a:lnTo>
                <a:lnTo>
                  <a:pt x="1706491" y="1073130"/>
                </a:lnTo>
                <a:lnTo>
                  <a:pt x="1687380" y="1111446"/>
                </a:lnTo>
                <a:lnTo>
                  <a:pt x="1666039" y="1148655"/>
                </a:lnTo>
                <a:lnTo>
                  <a:pt x="1642542" y="1184688"/>
                </a:lnTo>
                <a:lnTo>
                  <a:pt x="1616963" y="1219482"/>
                </a:lnTo>
                <a:lnTo>
                  <a:pt x="1589377" y="1252970"/>
                </a:lnTo>
                <a:lnTo>
                  <a:pt x="1559860" y="1285087"/>
                </a:lnTo>
                <a:lnTo>
                  <a:pt x="1528485" y="1315766"/>
                </a:lnTo>
                <a:lnTo>
                  <a:pt x="1495328" y="1344943"/>
                </a:lnTo>
                <a:lnTo>
                  <a:pt x="1460464" y="1372551"/>
                </a:lnTo>
                <a:lnTo>
                  <a:pt x="1423966" y="1398525"/>
                </a:lnTo>
                <a:lnTo>
                  <a:pt x="1385910" y="1422798"/>
                </a:lnTo>
                <a:lnTo>
                  <a:pt x="1346370" y="1445306"/>
                </a:lnTo>
                <a:lnTo>
                  <a:pt x="1305422" y="1465982"/>
                </a:lnTo>
                <a:lnTo>
                  <a:pt x="1263140" y="1484760"/>
                </a:lnTo>
                <a:lnTo>
                  <a:pt x="1219598" y="1501576"/>
                </a:lnTo>
                <a:lnTo>
                  <a:pt x="1174872" y="1516363"/>
                </a:lnTo>
                <a:lnTo>
                  <a:pt x="1129036" y="1529055"/>
                </a:lnTo>
                <a:lnTo>
                  <a:pt x="1082165" y="1539587"/>
                </a:lnTo>
                <a:lnTo>
                  <a:pt x="1034334" y="1547893"/>
                </a:lnTo>
                <a:lnTo>
                  <a:pt x="985617" y="1553907"/>
                </a:lnTo>
                <a:lnTo>
                  <a:pt x="936089" y="1557564"/>
                </a:lnTo>
                <a:lnTo>
                  <a:pt x="885825" y="1558797"/>
                </a:lnTo>
                <a:lnTo>
                  <a:pt x="835560" y="1557564"/>
                </a:lnTo>
                <a:lnTo>
                  <a:pt x="786031" y="1553907"/>
                </a:lnTo>
                <a:lnTo>
                  <a:pt x="737311" y="1547893"/>
                </a:lnTo>
                <a:lnTo>
                  <a:pt x="689477" y="1539587"/>
                </a:lnTo>
                <a:lnTo>
                  <a:pt x="642603" y="1529055"/>
                </a:lnTo>
                <a:lnTo>
                  <a:pt x="596763" y="1516363"/>
                </a:lnTo>
                <a:lnTo>
                  <a:pt x="552032" y="1501576"/>
                </a:lnTo>
                <a:lnTo>
                  <a:pt x="508485" y="1484760"/>
                </a:lnTo>
                <a:lnTo>
                  <a:pt x="466198" y="1465982"/>
                </a:lnTo>
                <a:lnTo>
                  <a:pt x="425244" y="1445306"/>
                </a:lnTo>
                <a:lnTo>
                  <a:pt x="385698" y="1422798"/>
                </a:lnTo>
                <a:lnTo>
                  <a:pt x="347636" y="1398525"/>
                </a:lnTo>
                <a:lnTo>
                  <a:pt x="311132" y="1372551"/>
                </a:lnTo>
                <a:lnTo>
                  <a:pt x="276260" y="1344943"/>
                </a:lnTo>
                <a:lnTo>
                  <a:pt x="243097" y="1315766"/>
                </a:lnTo>
                <a:lnTo>
                  <a:pt x="211716" y="1285087"/>
                </a:lnTo>
                <a:lnTo>
                  <a:pt x="182192" y="1252970"/>
                </a:lnTo>
                <a:lnTo>
                  <a:pt x="154600" y="1219482"/>
                </a:lnTo>
                <a:lnTo>
                  <a:pt x="129015" y="1184688"/>
                </a:lnTo>
                <a:lnTo>
                  <a:pt x="105512" y="1148655"/>
                </a:lnTo>
                <a:lnTo>
                  <a:pt x="84165" y="1111446"/>
                </a:lnTo>
                <a:lnTo>
                  <a:pt x="65050" y="1073130"/>
                </a:lnTo>
                <a:lnTo>
                  <a:pt x="48240" y="1033771"/>
                </a:lnTo>
                <a:lnTo>
                  <a:pt x="33812" y="993434"/>
                </a:lnTo>
                <a:lnTo>
                  <a:pt x="21839" y="952187"/>
                </a:lnTo>
                <a:lnTo>
                  <a:pt x="12396" y="910094"/>
                </a:lnTo>
                <a:lnTo>
                  <a:pt x="5559" y="867221"/>
                </a:lnTo>
                <a:lnTo>
                  <a:pt x="1402" y="823634"/>
                </a:lnTo>
                <a:lnTo>
                  <a:pt x="0" y="779399"/>
                </a:lnTo>
                <a:close/>
              </a:path>
            </a:pathLst>
          </a:custGeom>
          <a:ln w="12700">
            <a:solidFill>
              <a:srgbClr val="E0DC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2520" y="3581400"/>
            <a:ext cx="1158239" cy="645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179" y="3558540"/>
            <a:ext cx="1244600" cy="3835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9345" y="3564382"/>
            <a:ext cx="1138808" cy="6267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9345" y="3564382"/>
            <a:ext cx="1139190" cy="626745"/>
          </a:xfrm>
          <a:custGeom>
            <a:avLst/>
            <a:gdLst/>
            <a:ahLst/>
            <a:cxnLst/>
            <a:rect l="l" t="t" r="r" b="b"/>
            <a:pathLst>
              <a:path w="1139189" h="626745">
                <a:moveTo>
                  <a:pt x="78231" y="626744"/>
                </a:moveTo>
                <a:lnTo>
                  <a:pt x="62610" y="564006"/>
                </a:lnTo>
                <a:lnTo>
                  <a:pt x="0" y="548385"/>
                </a:lnTo>
                <a:lnTo>
                  <a:pt x="78231" y="626744"/>
                </a:lnTo>
                <a:lnTo>
                  <a:pt x="1138808" y="626744"/>
                </a:lnTo>
                <a:lnTo>
                  <a:pt x="1138808" y="0"/>
                </a:lnTo>
                <a:lnTo>
                  <a:pt x="0" y="0"/>
                </a:lnTo>
                <a:lnTo>
                  <a:pt x="0" y="548385"/>
                </a:lnTo>
              </a:path>
            </a:pathLst>
          </a:custGeom>
          <a:ln w="12700">
            <a:solidFill>
              <a:srgbClr val="AAC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38475" y="1863471"/>
            <a:ext cx="4461510" cy="20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 marR="5080">
              <a:lnSpc>
                <a:spcPct val="100000"/>
              </a:lnSpc>
              <a:spcBef>
                <a:spcPts val="100"/>
              </a:spcBef>
            </a:pPr>
            <a:r>
              <a:rPr sz="2000" b="1" spc="-130" dirty="0">
                <a:solidFill>
                  <a:srgbClr val="4F6128"/>
                </a:solidFill>
                <a:latin typeface="Arial"/>
                <a:cs typeface="Arial"/>
              </a:rPr>
              <a:t>Frontera </a:t>
            </a:r>
            <a:r>
              <a:rPr sz="2000" b="1" spc="-150" dirty="0">
                <a:solidFill>
                  <a:srgbClr val="4F6128"/>
                </a:solidFill>
                <a:latin typeface="Arial"/>
                <a:cs typeface="Arial"/>
              </a:rPr>
              <a:t>o </a:t>
            </a:r>
            <a:r>
              <a:rPr sz="2000" b="1" spc="-75" dirty="0">
                <a:solidFill>
                  <a:srgbClr val="4F6128"/>
                </a:solidFill>
                <a:latin typeface="Arial"/>
                <a:cs typeface="Arial"/>
              </a:rPr>
              <a:t>límite</a:t>
            </a:r>
            <a:r>
              <a:rPr sz="2000" b="1" spc="-204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4F6128"/>
                </a:solidFill>
                <a:latin typeface="Arial"/>
                <a:cs typeface="Arial"/>
              </a:rPr>
              <a:t>del  </a:t>
            </a:r>
            <a:r>
              <a:rPr sz="2000" b="1" spc="-160" dirty="0">
                <a:solidFill>
                  <a:srgbClr val="4F6128"/>
                </a:solidFill>
                <a:latin typeface="Arial"/>
                <a:cs typeface="Arial"/>
              </a:rPr>
              <a:t>sistema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35" dirty="0">
                <a:latin typeface="Arial"/>
                <a:cs typeface="Arial"/>
              </a:rPr>
              <a:t>Medir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spc="-105" dirty="0">
                <a:latin typeface="Arial"/>
                <a:cs typeface="Arial"/>
              </a:rPr>
              <a:t>Comparar</a:t>
            </a:r>
            <a:endParaRPr sz="2000">
              <a:latin typeface="Arial"/>
              <a:cs typeface="Arial"/>
            </a:endParaRPr>
          </a:p>
          <a:p>
            <a:pPr marL="702945">
              <a:lnSpc>
                <a:spcPct val="100000"/>
              </a:lnSpc>
              <a:spcBef>
                <a:spcPts val="840"/>
              </a:spcBef>
            </a:pPr>
            <a:r>
              <a:rPr sz="2000" b="1" i="1" spc="-155" dirty="0">
                <a:latin typeface="Arial"/>
                <a:cs typeface="Arial"/>
              </a:rPr>
              <a:t>Estándar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35755" y="3063113"/>
            <a:ext cx="612140" cy="501650"/>
          </a:xfrm>
          <a:custGeom>
            <a:avLst/>
            <a:gdLst/>
            <a:ahLst/>
            <a:cxnLst/>
            <a:rect l="l" t="t" r="r" b="b"/>
            <a:pathLst>
              <a:path w="612139" h="501650">
                <a:moveTo>
                  <a:pt x="566745" y="426503"/>
                </a:moveTo>
                <a:lnTo>
                  <a:pt x="536194" y="430149"/>
                </a:lnTo>
                <a:lnTo>
                  <a:pt x="582930" y="501269"/>
                </a:lnTo>
                <a:lnTo>
                  <a:pt x="605179" y="439420"/>
                </a:lnTo>
                <a:lnTo>
                  <a:pt x="569214" y="439420"/>
                </a:lnTo>
                <a:lnTo>
                  <a:pt x="566745" y="426503"/>
                </a:lnTo>
                <a:close/>
              </a:path>
              <a:path w="612139" h="501650">
                <a:moveTo>
                  <a:pt x="579305" y="425004"/>
                </a:moveTo>
                <a:lnTo>
                  <a:pt x="566745" y="426503"/>
                </a:lnTo>
                <a:lnTo>
                  <a:pt x="569214" y="439420"/>
                </a:lnTo>
                <a:lnTo>
                  <a:pt x="581660" y="437134"/>
                </a:lnTo>
                <a:lnTo>
                  <a:pt x="579305" y="425004"/>
                </a:lnTo>
                <a:close/>
              </a:path>
              <a:path w="612139" h="501650">
                <a:moveTo>
                  <a:pt x="611759" y="421132"/>
                </a:moveTo>
                <a:lnTo>
                  <a:pt x="579305" y="425004"/>
                </a:lnTo>
                <a:lnTo>
                  <a:pt x="581660" y="437134"/>
                </a:lnTo>
                <a:lnTo>
                  <a:pt x="569214" y="439420"/>
                </a:lnTo>
                <a:lnTo>
                  <a:pt x="605179" y="439420"/>
                </a:lnTo>
                <a:lnTo>
                  <a:pt x="611759" y="421132"/>
                </a:lnTo>
                <a:close/>
              </a:path>
              <a:path w="612139" h="501650">
                <a:moveTo>
                  <a:pt x="254" y="0"/>
                </a:moveTo>
                <a:lnTo>
                  <a:pt x="0" y="12700"/>
                </a:lnTo>
                <a:lnTo>
                  <a:pt x="27305" y="13462"/>
                </a:lnTo>
                <a:lnTo>
                  <a:pt x="54229" y="15494"/>
                </a:lnTo>
                <a:lnTo>
                  <a:pt x="107696" y="23749"/>
                </a:lnTo>
                <a:lnTo>
                  <a:pt x="160401" y="36957"/>
                </a:lnTo>
                <a:lnTo>
                  <a:pt x="211963" y="54863"/>
                </a:lnTo>
                <a:lnTo>
                  <a:pt x="261747" y="77088"/>
                </a:lnTo>
                <a:lnTo>
                  <a:pt x="309372" y="103124"/>
                </a:lnTo>
                <a:lnTo>
                  <a:pt x="354584" y="132841"/>
                </a:lnTo>
                <a:lnTo>
                  <a:pt x="396875" y="165988"/>
                </a:lnTo>
                <a:lnTo>
                  <a:pt x="435610" y="201802"/>
                </a:lnTo>
                <a:lnTo>
                  <a:pt x="470535" y="240029"/>
                </a:lnTo>
                <a:lnTo>
                  <a:pt x="501396" y="280542"/>
                </a:lnTo>
                <a:lnTo>
                  <a:pt x="527431" y="322707"/>
                </a:lnTo>
                <a:lnTo>
                  <a:pt x="548259" y="366267"/>
                </a:lnTo>
                <a:lnTo>
                  <a:pt x="563753" y="410845"/>
                </a:lnTo>
                <a:lnTo>
                  <a:pt x="566745" y="426503"/>
                </a:lnTo>
                <a:lnTo>
                  <a:pt x="579305" y="425004"/>
                </a:lnTo>
                <a:lnTo>
                  <a:pt x="568579" y="384048"/>
                </a:lnTo>
                <a:lnTo>
                  <a:pt x="549783" y="338582"/>
                </a:lnTo>
                <a:lnTo>
                  <a:pt x="525653" y="294513"/>
                </a:lnTo>
                <a:lnTo>
                  <a:pt x="496443" y="252222"/>
                </a:lnTo>
                <a:lnTo>
                  <a:pt x="462788" y="211836"/>
                </a:lnTo>
                <a:lnTo>
                  <a:pt x="425069" y="173989"/>
                </a:lnTo>
                <a:lnTo>
                  <a:pt x="383667" y="138811"/>
                </a:lnTo>
                <a:lnTo>
                  <a:pt x="339090" y="106807"/>
                </a:lnTo>
                <a:lnTo>
                  <a:pt x="291719" y="78359"/>
                </a:lnTo>
                <a:lnTo>
                  <a:pt x="241935" y="53721"/>
                </a:lnTo>
                <a:lnTo>
                  <a:pt x="190246" y="33274"/>
                </a:lnTo>
                <a:lnTo>
                  <a:pt x="136906" y="17272"/>
                </a:lnTo>
                <a:lnTo>
                  <a:pt x="82677" y="6350"/>
                </a:lnTo>
                <a:lnTo>
                  <a:pt x="27686" y="762"/>
                </a:lnTo>
                <a:lnTo>
                  <a:pt x="254" y="0"/>
                </a:lnTo>
                <a:close/>
              </a:path>
            </a:pathLst>
          </a:custGeom>
          <a:solidFill>
            <a:srgbClr val="9C31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472" y="495934"/>
            <a:ext cx="7677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30" dirty="0">
                <a:latin typeface="Arial"/>
                <a:cs typeface="Arial"/>
              </a:rPr>
              <a:t>Estándar </a:t>
            </a:r>
            <a:r>
              <a:rPr sz="4000" b="1" spc="-254" dirty="0">
                <a:latin typeface="Arial"/>
                <a:cs typeface="Arial"/>
              </a:rPr>
              <a:t>de </a:t>
            </a:r>
            <a:r>
              <a:rPr sz="4000" b="1" spc="-310" dirty="0">
                <a:latin typeface="Arial"/>
                <a:cs typeface="Arial"/>
              </a:rPr>
              <a:t>desempeño </a:t>
            </a:r>
            <a:r>
              <a:rPr sz="4000" b="1" spc="-254" dirty="0">
                <a:latin typeface="Arial"/>
                <a:cs typeface="Arial"/>
              </a:rPr>
              <a:t>de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spc="-355" dirty="0">
                <a:latin typeface="Arial"/>
                <a:cs typeface="Arial"/>
              </a:rPr>
              <a:t>sistemas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4" y="1276984"/>
            <a:ext cx="8061959" cy="5019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1778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latin typeface="Arial"/>
                <a:cs typeface="Arial"/>
              </a:rPr>
              <a:t>Los </a:t>
            </a:r>
            <a:r>
              <a:rPr sz="3200" spc="-180" dirty="0">
                <a:latin typeface="Arial"/>
                <a:cs typeface="Arial"/>
              </a:rPr>
              <a:t>sistemas </a:t>
            </a:r>
            <a:r>
              <a:rPr sz="3200" spc="-135" dirty="0">
                <a:latin typeface="Arial"/>
                <a:cs typeface="Arial"/>
              </a:rPr>
              <a:t>que pueden </a:t>
            </a:r>
            <a:r>
              <a:rPr sz="3200" spc="-105" dirty="0">
                <a:latin typeface="Arial"/>
                <a:cs typeface="Arial"/>
              </a:rPr>
              <a:t>ajustar </a:t>
            </a:r>
            <a:r>
              <a:rPr sz="3200" spc="-270" dirty="0">
                <a:latin typeface="Arial"/>
                <a:cs typeface="Arial"/>
              </a:rPr>
              <a:t>sus </a:t>
            </a:r>
            <a:r>
              <a:rPr sz="3200" spc="-130" dirty="0">
                <a:latin typeface="Arial"/>
                <a:cs typeface="Arial"/>
              </a:rPr>
              <a:t>actividades 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95" dirty="0">
                <a:latin typeface="Arial"/>
                <a:cs typeface="Arial"/>
              </a:rPr>
              <a:t>mantener </a:t>
            </a:r>
            <a:r>
              <a:rPr sz="3200" spc="-140" dirty="0">
                <a:latin typeface="Arial"/>
                <a:cs typeface="Arial"/>
              </a:rPr>
              <a:t>niveles </a:t>
            </a:r>
            <a:r>
              <a:rPr sz="3200" spc="-150" dirty="0">
                <a:latin typeface="Arial"/>
                <a:cs typeface="Arial"/>
              </a:rPr>
              <a:t>aceptables </a:t>
            </a:r>
            <a:r>
              <a:rPr sz="3200" spc="-95" dirty="0">
                <a:latin typeface="Arial"/>
                <a:cs typeface="Arial"/>
              </a:rPr>
              <a:t>continúan  </a:t>
            </a:r>
            <a:r>
              <a:rPr sz="3200" spc="-100" dirty="0">
                <a:latin typeface="Arial"/>
                <a:cs typeface="Arial"/>
              </a:rPr>
              <a:t>funcionando. </a:t>
            </a:r>
            <a:r>
              <a:rPr sz="3200" spc="-135" dirty="0">
                <a:latin typeface="Arial"/>
                <a:cs typeface="Arial"/>
              </a:rPr>
              <a:t>Aquellos que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35" dirty="0">
                <a:latin typeface="Arial"/>
                <a:cs typeface="Arial"/>
              </a:rPr>
              <a:t>lo </a:t>
            </a:r>
            <a:r>
              <a:rPr sz="3200" spc="-165" dirty="0">
                <a:latin typeface="Arial"/>
                <a:cs typeface="Arial"/>
              </a:rPr>
              <a:t>hacen, </a:t>
            </a:r>
            <a:r>
              <a:rPr sz="3200" spc="-75" dirty="0">
                <a:latin typeface="Arial"/>
                <a:cs typeface="Arial"/>
              </a:rPr>
              <a:t>tarde </a:t>
            </a:r>
            <a:r>
              <a:rPr sz="3200" spc="-95" dirty="0">
                <a:latin typeface="Arial"/>
                <a:cs typeface="Arial"/>
              </a:rPr>
              <a:t>o  </a:t>
            </a:r>
            <a:r>
              <a:rPr sz="3200" spc="-85" dirty="0">
                <a:latin typeface="Arial"/>
                <a:cs typeface="Arial"/>
              </a:rPr>
              <a:t>temprano </a:t>
            </a:r>
            <a:r>
              <a:rPr sz="3200" spc="-120" dirty="0">
                <a:latin typeface="Arial"/>
                <a:cs typeface="Arial"/>
              </a:rPr>
              <a:t>dejan </a:t>
            </a:r>
            <a:r>
              <a:rPr sz="3200" spc="-145" dirty="0">
                <a:latin typeface="Arial"/>
                <a:cs typeface="Arial"/>
              </a:rPr>
              <a:t>de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trabajar.</a:t>
            </a:r>
            <a:endParaRPr sz="3200" dirty="0">
              <a:latin typeface="Arial"/>
              <a:cs typeface="Arial"/>
            </a:endParaRPr>
          </a:p>
          <a:p>
            <a:pPr marL="355600" marR="171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 estándar de desempeño de sistemas es un objetivo o una meta establecida.</a:t>
            </a:r>
          </a:p>
          <a:p>
            <a:pPr marL="355600" marR="171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Por </a:t>
            </a:r>
            <a:r>
              <a:rPr sz="3200" spc="-95" dirty="0">
                <a:latin typeface="Arial"/>
                <a:cs typeface="Arial"/>
              </a:rPr>
              <a:t>ejemplo, </a:t>
            </a:r>
            <a:r>
              <a:rPr sz="3200" spc="-100" dirty="0">
                <a:latin typeface="Arial"/>
                <a:cs typeface="Arial"/>
              </a:rPr>
              <a:t>un </a:t>
            </a:r>
            <a:r>
              <a:rPr sz="3200" spc="-135" dirty="0">
                <a:latin typeface="Arial"/>
                <a:cs typeface="Arial"/>
              </a:rPr>
              <a:t>estándar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60" dirty="0">
                <a:latin typeface="Arial"/>
                <a:cs typeface="Arial"/>
              </a:rPr>
              <a:t>desempeño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185" dirty="0">
                <a:latin typeface="Arial"/>
                <a:cs typeface="Arial"/>
              </a:rPr>
              <a:t>sistemas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proceso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0" dirty="0">
                <a:latin typeface="Arial"/>
                <a:cs typeface="Arial"/>
              </a:rPr>
              <a:t>manufactura  </a:t>
            </a:r>
            <a:r>
              <a:rPr sz="3200" spc="-114" dirty="0">
                <a:latin typeface="Arial"/>
                <a:cs typeface="Arial"/>
              </a:rPr>
              <a:t>podría </a:t>
            </a:r>
            <a:r>
              <a:rPr sz="3200" spc="-165" dirty="0">
                <a:latin typeface="Arial"/>
                <a:cs typeface="Arial"/>
              </a:rPr>
              <a:t>ser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10" dirty="0">
                <a:latin typeface="Arial"/>
                <a:cs typeface="Arial"/>
              </a:rPr>
              <a:t>producción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235" dirty="0">
                <a:latin typeface="Arial"/>
                <a:cs typeface="Arial"/>
              </a:rPr>
              <a:t>más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1  </a:t>
            </a:r>
            <a:r>
              <a:rPr sz="3200" spc="-50" dirty="0">
                <a:latin typeface="Arial"/>
                <a:cs typeface="Arial"/>
              </a:rPr>
              <a:t>por </a:t>
            </a:r>
            <a:r>
              <a:rPr sz="3200" spc="-80" dirty="0">
                <a:latin typeface="Arial"/>
                <a:cs typeface="Arial"/>
              </a:rPr>
              <a:t>ciento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partes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defectuosas.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265" y="220916"/>
            <a:ext cx="1622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325" dirty="0">
                <a:latin typeface="Arial"/>
                <a:cs typeface="Arial"/>
              </a:rPr>
              <a:t>Eficacia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4" y="935354"/>
            <a:ext cx="8000365" cy="255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275" dirty="0">
                <a:latin typeface="Arial"/>
                <a:cs typeface="Arial"/>
              </a:rPr>
              <a:t>La </a:t>
            </a:r>
            <a:r>
              <a:rPr sz="2200" b="1" spc="-160" dirty="0">
                <a:latin typeface="Arial"/>
                <a:cs typeface="Arial"/>
              </a:rPr>
              <a:t>eficacia </a:t>
            </a:r>
            <a:r>
              <a:rPr sz="2200" b="1" spc="-240" dirty="0">
                <a:latin typeface="Arial"/>
                <a:cs typeface="Arial"/>
              </a:rPr>
              <a:t>es </a:t>
            </a:r>
            <a:r>
              <a:rPr sz="2200" b="1" spc="-155" dirty="0">
                <a:latin typeface="Arial"/>
                <a:cs typeface="Arial"/>
              </a:rPr>
              <a:t>una </a:t>
            </a:r>
            <a:r>
              <a:rPr sz="2200" b="1" spc="-145" dirty="0">
                <a:latin typeface="Arial"/>
                <a:cs typeface="Arial"/>
              </a:rPr>
              <a:t>medida </a:t>
            </a:r>
            <a:r>
              <a:rPr sz="2200" b="1" spc="-125" dirty="0">
                <a:latin typeface="Arial"/>
                <a:cs typeface="Arial"/>
              </a:rPr>
              <a:t>del </a:t>
            </a:r>
            <a:r>
              <a:rPr sz="2200" b="1" spc="-180" dirty="0">
                <a:latin typeface="Arial"/>
                <a:cs typeface="Arial"/>
              </a:rPr>
              <a:t>grado </a:t>
            </a:r>
            <a:r>
              <a:rPr sz="2200" b="1" spc="-145" dirty="0">
                <a:latin typeface="Arial"/>
                <a:cs typeface="Arial"/>
              </a:rPr>
              <a:t>en </a:t>
            </a:r>
            <a:r>
              <a:rPr sz="2200" b="1" spc="-100" dirty="0">
                <a:latin typeface="Arial"/>
                <a:cs typeface="Arial"/>
              </a:rPr>
              <a:t>el </a:t>
            </a:r>
            <a:r>
              <a:rPr sz="2200" b="1" spc="-150" dirty="0">
                <a:latin typeface="Arial"/>
                <a:cs typeface="Arial"/>
              </a:rPr>
              <a:t>que </a:t>
            </a:r>
            <a:r>
              <a:rPr sz="2200" b="1" spc="-165" dirty="0">
                <a:latin typeface="Arial"/>
                <a:cs typeface="Arial"/>
              </a:rPr>
              <a:t>un </a:t>
            </a:r>
            <a:r>
              <a:rPr sz="2200" b="1" spc="-175" dirty="0">
                <a:latin typeface="Arial"/>
                <a:cs typeface="Arial"/>
              </a:rPr>
              <a:t>sistema</a:t>
            </a:r>
            <a:r>
              <a:rPr sz="2200" b="1" spc="-210" dirty="0">
                <a:latin typeface="Arial"/>
                <a:cs typeface="Arial"/>
              </a:rPr>
              <a:t> </a:t>
            </a:r>
            <a:r>
              <a:rPr sz="2200" b="1" spc="-170" dirty="0">
                <a:latin typeface="Arial"/>
                <a:cs typeface="Arial"/>
              </a:rPr>
              <a:t>cumple</a:t>
            </a:r>
            <a:endParaRPr sz="2200" dirty="0">
              <a:latin typeface="Arial"/>
              <a:cs typeface="Arial"/>
            </a:endParaRPr>
          </a:p>
          <a:p>
            <a:pPr marL="354965">
              <a:lnSpc>
                <a:spcPts val="2380"/>
              </a:lnSpc>
            </a:pPr>
            <a:r>
              <a:rPr sz="2200" b="1" spc="-285" dirty="0">
                <a:latin typeface="Arial"/>
                <a:cs typeface="Arial"/>
              </a:rPr>
              <a:t>sus</a:t>
            </a:r>
            <a:r>
              <a:rPr sz="2200" b="1" spc="-16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metas.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ts val="237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95" dirty="0">
                <a:latin typeface="Arial"/>
                <a:cs typeface="Arial"/>
              </a:rPr>
              <a:t>Se </a:t>
            </a:r>
            <a:r>
              <a:rPr sz="2200" spc="-60" dirty="0">
                <a:latin typeface="Arial"/>
                <a:cs typeface="Arial"/>
              </a:rPr>
              <a:t>le </a:t>
            </a:r>
            <a:r>
              <a:rPr sz="2200" spc="-95" dirty="0">
                <a:latin typeface="Arial"/>
                <a:cs typeface="Arial"/>
              </a:rPr>
              <a:t>puede </a:t>
            </a:r>
            <a:r>
              <a:rPr sz="2200" spc="-90" dirty="0">
                <a:latin typeface="Arial"/>
                <a:cs typeface="Arial"/>
              </a:rPr>
              <a:t>calcular </a:t>
            </a:r>
            <a:r>
              <a:rPr sz="2200" spc="-80" dirty="0">
                <a:latin typeface="Arial"/>
                <a:cs typeface="Arial"/>
              </a:rPr>
              <a:t>al </a:t>
            </a:r>
            <a:r>
              <a:rPr sz="2200" spc="-25" dirty="0">
                <a:latin typeface="Arial"/>
                <a:cs typeface="Arial"/>
              </a:rPr>
              <a:t>dividir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05" dirty="0">
                <a:latin typeface="Arial"/>
                <a:cs typeface="Arial"/>
              </a:rPr>
              <a:t>metas </a:t>
            </a:r>
            <a:r>
              <a:rPr sz="2200" spc="-150" dirty="0">
                <a:latin typeface="Arial"/>
                <a:cs typeface="Arial"/>
              </a:rPr>
              <a:t>alcanzadas </a:t>
            </a:r>
            <a:r>
              <a:rPr sz="2200" spc="-45" dirty="0">
                <a:latin typeface="Arial"/>
                <a:cs typeface="Arial"/>
              </a:rPr>
              <a:t>entre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total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de</a:t>
            </a:r>
            <a:endParaRPr sz="2200" dirty="0">
              <a:latin typeface="Arial"/>
              <a:cs typeface="Arial"/>
            </a:endParaRPr>
          </a:p>
          <a:p>
            <a:pPr marL="354965">
              <a:lnSpc>
                <a:spcPts val="2370"/>
              </a:lnSpc>
            </a:pP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05" dirty="0">
                <a:latin typeface="Arial"/>
                <a:cs typeface="Arial"/>
              </a:rPr>
              <a:t>metas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establecidas.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ts val="212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95" dirty="0">
                <a:latin typeface="Arial"/>
                <a:cs typeface="Arial"/>
              </a:rPr>
              <a:t>Ejemplo: </a:t>
            </a:r>
            <a:r>
              <a:rPr sz="2200" spc="-190" dirty="0">
                <a:latin typeface="Arial"/>
                <a:cs typeface="Arial"/>
              </a:rPr>
              <a:t>se </a:t>
            </a:r>
            <a:r>
              <a:rPr sz="2200" spc="-45" dirty="0">
                <a:latin typeface="Arial"/>
                <a:cs typeface="Arial"/>
              </a:rPr>
              <a:t>tienen </a:t>
            </a:r>
            <a:r>
              <a:rPr sz="2200" spc="-130" dirty="0">
                <a:latin typeface="Arial"/>
                <a:cs typeface="Arial"/>
              </a:rPr>
              <a:t>dos </a:t>
            </a:r>
            <a:r>
              <a:rPr sz="2200" spc="-50" dirty="0">
                <a:latin typeface="Arial"/>
                <a:cs typeface="Arial"/>
              </a:rPr>
              <a:t>tipos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45" dirty="0">
                <a:latin typeface="Arial"/>
                <a:cs typeface="Arial"/>
              </a:rPr>
              <a:t>fertilizante </a:t>
            </a:r>
            <a:r>
              <a:rPr sz="2200" spc="-70" dirty="0">
                <a:latin typeface="Arial"/>
                <a:cs typeface="Arial"/>
              </a:rPr>
              <a:t>uno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160" dirty="0">
                <a:latin typeface="Arial"/>
                <a:cs typeface="Arial"/>
              </a:rPr>
              <a:t>más </a:t>
            </a:r>
            <a:r>
              <a:rPr sz="2200" spc="-110" dirty="0">
                <a:latin typeface="Arial"/>
                <a:cs typeface="Arial"/>
              </a:rPr>
              <a:t>eficaz </a:t>
            </a:r>
            <a:r>
              <a:rPr sz="2200" spc="-90" dirty="0">
                <a:latin typeface="Arial"/>
                <a:cs typeface="Arial"/>
              </a:rPr>
              <a:t>que </a:t>
            </a:r>
            <a:r>
              <a:rPr sz="2200" spc="-60" dirty="0">
                <a:latin typeface="Arial"/>
                <a:cs typeface="Arial"/>
              </a:rPr>
              <a:t>el  </a:t>
            </a:r>
            <a:r>
              <a:rPr sz="2200" spc="-30" dirty="0">
                <a:latin typeface="Arial"/>
                <a:cs typeface="Arial"/>
              </a:rPr>
              <a:t>otro, </a:t>
            </a:r>
            <a:r>
              <a:rPr sz="2200" spc="-55" dirty="0">
                <a:latin typeface="Arial"/>
                <a:cs typeface="Arial"/>
              </a:rPr>
              <a:t>el </a:t>
            </a:r>
            <a:r>
              <a:rPr sz="2200" spc="-45" dirty="0">
                <a:latin typeface="Arial"/>
                <a:cs typeface="Arial"/>
              </a:rPr>
              <a:t>fertilizante </a:t>
            </a:r>
            <a:r>
              <a:rPr sz="2200" spc="-195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ha </a:t>
            </a:r>
            <a:r>
              <a:rPr sz="2200" spc="-65" dirty="0">
                <a:latin typeface="Arial"/>
                <a:cs typeface="Arial"/>
              </a:rPr>
              <a:t>cumplido </a:t>
            </a:r>
            <a:r>
              <a:rPr sz="2200" spc="-190" dirty="0">
                <a:latin typeface="Arial"/>
                <a:cs typeface="Arial"/>
              </a:rPr>
              <a:t>sus </a:t>
            </a:r>
            <a:r>
              <a:rPr sz="2200" spc="-100" dirty="0">
                <a:latin typeface="Arial"/>
                <a:cs typeface="Arial"/>
              </a:rPr>
              <a:t>metas, en </a:t>
            </a:r>
            <a:r>
              <a:rPr sz="2200" spc="-70" dirty="0">
                <a:latin typeface="Arial"/>
                <a:cs typeface="Arial"/>
              </a:rPr>
              <a:t>un </a:t>
            </a:r>
            <a:r>
              <a:rPr sz="2200" spc="-100" dirty="0">
                <a:latin typeface="Arial"/>
                <a:cs typeface="Arial"/>
              </a:rPr>
              <a:t>grado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superior.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</a:pPr>
            <a:r>
              <a:rPr sz="2300" b="1" i="1" spc="-190" dirty="0" err="1" smtClean="0">
                <a:latin typeface="Arial"/>
                <a:cs typeface="Arial"/>
              </a:rPr>
              <a:t>Efic</a:t>
            </a:r>
            <a:r>
              <a:rPr lang="es-ES" sz="2300" b="1" i="1" spc="-190" dirty="0" err="1" smtClean="0">
                <a:latin typeface="Arial"/>
                <a:cs typeface="Arial"/>
              </a:rPr>
              <a:t>acia</a:t>
            </a:r>
            <a:r>
              <a:rPr sz="2300" b="1" i="1" spc="-190" dirty="0" smtClean="0">
                <a:latin typeface="Arial"/>
                <a:cs typeface="Arial"/>
              </a:rPr>
              <a:t> </a:t>
            </a:r>
            <a:r>
              <a:rPr sz="2300" b="1" i="1" spc="-200" dirty="0">
                <a:latin typeface="Arial"/>
                <a:cs typeface="Arial"/>
              </a:rPr>
              <a:t>= </a:t>
            </a:r>
            <a:r>
              <a:rPr sz="2300" b="1" i="1" spc="-105" dirty="0">
                <a:latin typeface="Arial"/>
                <a:cs typeface="Arial"/>
              </a:rPr>
              <a:t>Metas </a:t>
            </a:r>
            <a:r>
              <a:rPr sz="2300" b="1" i="1" spc="-195" dirty="0">
                <a:latin typeface="Arial"/>
                <a:cs typeface="Arial"/>
              </a:rPr>
              <a:t>Alcanzadas </a:t>
            </a:r>
            <a:r>
              <a:rPr sz="2300" b="1" spc="345" dirty="0">
                <a:latin typeface="Arial"/>
                <a:cs typeface="Arial"/>
              </a:rPr>
              <a:t>/ </a:t>
            </a:r>
            <a:r>
              <a:rPr sz="2300" b="1" i="1" spc="-105" dirty="0">
                <a:latin typeface="Arial"/>
                <a:cs typeface="Arial"/>
              </a:rPr>
              <a:t>Metas</a:t>
            </a:r>
            <a:r>
              <a:rPr sz="2300" b="1" i="1" spc="-325" dirty="0">
                <a:latin typeface="Arial"/>
                <a:cs typeface="Arial"/>
              </a:rPr>
              <a:t> </a:t>
            </a:r>
            <a:r>
              <a:rPr sz="2300" b="1" i="1" spc="-200" dirty="0">
                <a:latin typeface="Arial"/>
                <a:cs typeface="Arial"/>
              </a:rPr>
              <a:t>Establecidas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44" y="5781040"/>
            <a:ext cx="7237095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85" dirty="0">
                <a:latin typeface="Arial"/>
                <a:cs typeface="Arial"/>
              </a:rPr>
              <a:t>Lo </a:t>
            </a:r>
            <a:r>
              <a:rPr sz="2200" spc="-90" dirty="0">
                <a:latin typeface="Arial"/>
                <a:cs typeface="Arial"/>
              </a:rPr>
              <a:t>mismo que </a:t>
            </a:r>
            <a:r>
              <a:rPr sz="2200" spc="-80" dirty="0">
                <a:latin typeface="Arial"/>
                <a:cs typeface="Arial"/>
              </a:rPr>
              <a:t>la </a:t>
            </a:r>
            <a:r>
              <a:rPr sz="2200" spc="-75" dirty="0">
                <a:latin typeface="Arial"/>
                <a:cs typeface="Arial"/>
              </a:rPr>
              <a:t>eficiencia, </a:t>
            </a:r>
            <a:r>
              <a:rPr sz="2200" spc="-80" dirty="0">
                <a:latin typeface="Arial"/>
                <a:cs typeface="Arial"/>
              </a:rPr>
              <a:t>la </a:t>
            </a:r>
            <a:r>
              <a:rPr sz="2200" spc="-95" dirty="0">
                <a:latin typeface="Arial"/>
                <a:cs typeface="Arial"/>
              </a:rPr>
              <a:t>eficacia </a:t>
            </a:r>
            <a:r>
              <a:rPr sz="2200" spc="-60" dirty="0">
                <a:latin typeface="Arial"/>
                <a:cs typeface="Arial"/>
              </a:rPr>
              <a:t>también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75" dirty="0">
                <a:latin typeface="Arial"/>
                <a:cs typeface="Arial"/>
              </a:rPr>
              <a:t>un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término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ts val="2380"/>
              </a:lnSpc>
            </a:pPr>
            <a:r>
              <a:rPr sz="2200" spc="-45" dirty="0">
                <a:latin typeface="Arial"/>
                <a:cs typeface="Arial"/>
              </a:rPr>
              <a:t>relativo </a:t>
            </a:r>
            <a:r>
              <a:rPr sz="2200" spc="-90" dirty="0">
                <a:latin typeface="Arial"/>
                <a:cs typeface="Arial"/>
              </a:rPr>
              <a:t>que sirve </a:t>
            </a:r>
            <a:r>
              <a:rPr sz="2200" spc="-105" dirty="0">
                <a:latin typeface="Arial"/>
                <a:cs typeface="Arial"/>
              </a:rPr>
              <a:t>para </a:t>
            </a:r>
            <a:r>
              <a:rPr sz="2200" spc="-90" dirty="0">
                <a:latin typeface="Arial"/>
                <a:cs typeface="Arial"/>
              </a:rPr>
              <a:t>comparar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sistemas.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881" y="3789006"/>
            <a:ext cx="3247487" cy="193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771" y="462915"/>
            <a:ext cx="2141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Eficiencia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17" y="1295653"/>
            <a:ext cx="7931150" cy="27978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40" dirty="0">
                <a:latin typeface="Arial"/>
                <a:cs typeface="Arial"/>
              </a:rPr>
              <a:t>La </a:t>
            </a:r>
            <a:r>
              <a:rPr sz="2200" spc="-75" dirty="0">
                <a:latin typeface="Arial"/>
                <a:cs typeface="Arial"/>
              </a:rPr>
              <a:t>eficiencia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75" dirty="0">
                <a:latin typeface="Arial"/>
                <a:cs typeface="Arial"/>
              </a:rPr>
              <a:t>un </a:t>
            </a:r>
            <a:r>
              <a:rPr sz="2200" spc="-30" dirty="0">
                <a:latin typeface="Arial"/>
                <a:cs typeface="Arial"/>
              </a:rPr>
              <a:t>término </a:t>
            </a:r>
            <a:r>
              <a:rPr sz="2200" spc="-45" dirty="0">
                <a:latin typeface="Arial"/>
                <a:cs typeface="Arial"/>
              </a:rPr>
              <a:t>relativo </a:t>
            </a:r>
            <a:r>
              <a:rPr sz="2200" spc="-90" dirty="0">
                <a:latin typeface="Arial"/>
                <a:cs typeface="Arial"/>
              </a:rPr>
              <a:t>empleado </a:t>
            </a:r>
            <a:r>
              <a:rPr sz="2200" spc="-110" dirty="0">
                <a:latin typeface="Arial"/>
                <a:cs typeface="Arial"/>
              </a:rPr>
              <a:t>para </a:t>
            </a:r>
            <a:r>
              <a:rPr sz="2200" spc="-90" dirty="0">
                <a:latin typeface="Arial"/>
                <a:cs typeface="Arial"/>
              </a:rPr>
              <a:t>comparar  </a:t>
            </a:r>
            <a:r>
              <a:rPr sz="2200" spc="-120" dirty="0">
                <a:latin typeface="Arial"/>
                <a:cs typeface="Arial"/>
              </a:rPr>
              <a:t>sistemas. Un </a:t>
            </a:r>
            <a:r>
              <a:rPr sz="2200" spc="-15" dirty="0">
                <a:latin typeface="Arial"/>
                <a:cs typeface="Arial"/>
              </a:rPr>
              <a:t>motor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110" dirty="0">
                <a:latin typeface="Arial"/>
                <a:cs typeface="Arial"/>
              </a:rPr>
              <a:t>gasolina, </a:t>
            </a:r>
            <a:r>
              <a:rPr sz="2200" spc="-40" dirty="0">
                <a:latin typeface="Arial"/>
                <a:cs typeface="Arial"/>
              </a:rPr>
              <a:t>por </a:t>
            </a:r>
            <a:r>
              <a:rPr sz="2200" spc="-65" dirty="0">
                <a:latin typeface="Arial"/>
                <a:cs typeface="Arial"/>
              </a:rPr>
              <a:t>ejemplo,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160" dirty="0">
                <a:latin typeface="Arial"/>
                <a:cs typeface="Arial"/>
              </a:rPr>
              <a:t>más </a:t>
            </a:r>
            <a:r>
              <a:rPr sz="2200" spc="-55" dirty="0">
                <a:latin typeface="Arial"/>
                <a:cs typeface="Arial"/>
              </a:rPr>
              <a:t>eficiente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que  </a:t>
            </a:r>
            <a:r>
              <a:rPr sz="2200" spc="-70" dirty="0">
                <a:latin typeface="Arial"/>
                <a:cs typeface="Arial"/>
              </a:rPr>
              <a:t>un </a:t>
            </a:r>
            <a:r>
              <a:rPr sz="2200" spc="-15" dirty="0">
                <a:latin typeface="Arial"/>
                <a:cs typeface="Arial"/>
              </a:rPr>
              <a:t>motor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110" dirty="0">
                <a:latin typeface="Arial"/>
                <a:cs typeface="Arial"/>
              </a:rPr>
              <a:t>vapor, </a:t>
            </a:r>
            <a:r>
              <a:rPr sz="2200" spc="-130" dirty="0">
                <a:latin typeface="Arial"/>
                <a:cs typeface="Arial"/>
              </a:rPr>
              <a:t>pues </a:t>
            </a:r>
            <a:r>
              <a:rPr sz="2200" spc="-110" dirty="0">
                <a:latin typeface="Arial"/>
                <a:cs typeface="Arial"/>
              </a:rPr>
              <a:t>con </a:t>
            </a:r>
            <a:r>
              <a:rPr sz="2200" spc="-70" dirty="0">
                <a:latin typeface="Arial"/>
                <a:cs typeface="Arial"/>
              </a:rPr>
              <a:t>un </a:t>
            </a:r>
            <a:r>
              <a:rPr sz="2200" spc="-40" dirty="0">
                <a:latin typeface="Arial"/>
                <a:cs typeface="Arial"/>
              </a:rPr>
              <a:t>monto </a:t>
            </a:r>
            <a:r>
              <a:rPr sz="2200" spc="-75" dirty="0">
                <a:latin typeface="Arial"/>
                <a:cs typeface="Arial"/>
              </a:rPr>
              <a:t>equivalente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85" dirty="0">
                <a:latin typeface="Arial"/>
                <a:cs typeface="Arial"/>
              </a:rPr>
              <a:t>insumo </a:t>
            </a:r>
            <a:r>
              <a:rPr sz="2200" spc="-105" dirty="0">
                <a:latin typeface="Arial"/>
                <a:cs typeface="Arial"/>
              </a:rPr>
              <a:t>de  </a:t>
            </a:r>
            <a:r>
              <a:rPr sz="2200" spc="-114" dirty="0">
                <a:latin typeface="Arial"/>
                <a:cs typeface="Arial"/>
              </a:rPr>
              <a:t>energía </a:t>
            </a:r>
            <a:r>
              <a:rPr sz="2200" spc="-110" dirty="0">
                <a:latin typeface="Arial"/>
                <a:cs typeface="Arial"/>
              </a:rPr>
              <a:t>(gasolina </a:t>
            </a:r>
            <a:r>
              <a:rPr sz="2200" spc="-65" dirty="0">
                <a:latin typeface="Arial"/>
                <a:cs typeface="Arial"/>
              </a:rPr>
              <a:t>o </a:t>
            </a:r>
            <a:r>
              <a:rPr sz="2200" spc="-85" dirty="0">
                <a:latin typeface="Arial"/>
                <a:cs typeface="Arial"/>
              </a:rPr>
              <a:t>carbón),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15" dirty="0">
                <a:latin typeface="Arial"/>
                <a:cs typeface="Arial"/>
              </a:rPr>
              <a:t>motor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gasolina </a:t>
            </a:r>
            <a:r>
              <a:rPr sz="2200" spc="-85" dirty="0">
                <a:latin typeface="Arial"/>
                <a:cs typeface="Arial"/>
              </a:rPr>
              <a:t>produce </a:t>
            </a:r>
            <a:r>
              <a:rPr sz="2200" spc="-160" dirty="0">
                <a:latin typeface="Arial"/>
                <a:cs typeface="Arial"/>
              </a:rPr>
              <a:t>más  </a:t>
            </a:r>
            <a:r>
              <a:rPr sz="2200" spc="-110" dirty="0">
                <a:latin typeface="Arial"/>
                <a:cs typeface="Arial"/>
              </a:rPr>
              <a:t>energía.</a:t>
            </a:r>
            <a:endParaRPr sz="2200">
              <a:latin typeface="Arial"/>
              <a:cs typeface="Arial"/>
            </a:endParaRPr>
          </a:p>
          <a:p>
            <a:pPr marL="416559" indent="-403860">
              <a:lnSpc>
                <a:spcPts val="237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95" dirty="0">
                <a:latin typeface="Arial"/>
                <a:cs typeface="Arial"/>
              </a:rPr>
              <a:t>El </a:t>
            </a:r>
            <a:r>
              <a:rPr sz="2200" spc="-90" dirty="0">
                <a:latin typeface="Arial"/>
                <a:cs typeface="Arial"/>
              </a:rPr>
              <a:t>índice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75" dirty="0">
                <a:latin typeface="Arial"/>
                <a:cs typeface="Arial"/>
              </a:rPr>
              <a:t>eficiencia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energía </a:t>
            </a:r>
            <a:r>
              <a:rPr sz="2200" spc="-95" dirty="0">
                <a:latin typeface="Arial"/>
                <a:cs typeface="Arial"/>
              </a:rPr>
              <a:t>de </a:t>
            </a:r>
            <a:r>
              <a:rPr sz="2200" spc="-100" dirty="0">
                <a:latin typeface="Arial"/>
                <a:cs typeface="Arial"/>
              </a:rPr>
              <a:t>los </a:t>
            </a:r>
            <a:r>
              <a:rPr sz="2200" spc="-70" dirty="0">
                <a:latin typeface="Arial"/>
                <a:cs typeface="Arial"/>
              </a:rPr>
              <a:t>motores </a:t>
            </a:r>
            <a:r>
              <a:rPr sz="2200" spc="-95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gasolina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185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0"/>
              </a:lnSpc>
            </a:pPr>
            <a:r>
              <a:rPr sz="2200" spc="-30" dirty="0">
                <a:latin typeface="Arial"/>
                <a:cs typeface="Arial"/>
              </a:rPr>
              <a:t>alto </a:t>
            </a:r>
            <a:r>
              <a:rPr sz="2200" spc="-100" dirty="0">
                <a:latin typeface="Arial"/>
                <a:cs typeface="Arial"/>
              </a:rPr>
              <a:t>en </a:t>
            </a:r>
            <a:r>
              <a:rPr sz="2200" spc="-95" dirty="0">
                <a:latin typeface="Arial"/>
                <a:cs typeface="Arial"/>
              </a:rPr>
              <a:t>comparación </a:t>
            </a:r>
            <a:r>
              <a:rPr sz="2200" spc="-110" dirty="0">
                <a:latin typeface="Arial"/>
                <a:cs typeface="Arial"/>
              </a:rPr>
              <a:t>con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100" dirty="0">
                <a:latin typeface="Arial"/>
                <a:cs typeface="Arial"/>
              </a:rPr>
              <a:t>los </a:t>
            </a:r>
            <a:r>
              <a:rPr sz="2200" spc="-70" dirty="0">
                <a:latin typeface="Arial"/>
                <a:cs typeface="Arial"/>
              </a:rPr>
              <a:t>motores </a:t>
            </a:r>
            <a:r>
              <a:rPr sz="2200" spc="-105" dirty="0">
                <a:latin typeface="Arial"/>
                <a:cs typeface="Arial"/>
              </a:rPr>
              <a:t>de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vapor.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417320">
              <a:lnSpc>
                <a:spcPct val="100000"/>
              </a:lnSpc>
              <a:tabLst>
                <a:tab pos="3216275" algn="l"/>
              </a:tabLst>
            </a:pPr>
            <a:r>
              <a:rPr sz="2800" b="1" i="1" spc="-225" dirty="0">
                <a:latin typeface="Arial"/>
                <a:cs typeface="Arial"/>
              </a:rPr>
              <a:t>Eficiencia</a:t>
            </a:r>
            <a:r>
              <a:rPr sz="2800" b="1" i="1" spc="-150" dirty="0">
                <a:latin typeface="Arial"/>
                <a:cs typeface="Arial"/>
              </a:rPr>
              <a:t> </a:t>
            </a:r>
            <a:r>
              <a:rPr sz="2800" b="1" i="1" spc="-240" dirty="0">
                <a:latin typeface="Arial"/>
                <a:cs typeface="Arial"/>
              </a:rPr>
              <a:t>=	</a:t>
            </a:r>
            <a:r>
              <a:rPr sz="2800" b="1" i="1" spc="-245" dirty="0">
                <a:latin typeface="Arial"/>
                <a:cs typeface="Arial"/>
              </a:rPr>
              <a:t>Producido </a:t>
            </a:r>
            <a:r>
              <a:rPr sz="2800" b="1" i="1" spc="434" dirty="0">
                <a:latin typeface="Arial"/>
                <a:cs typeface="Arial"/>
              </a:rPr>
              <a:t>/</a:t>
            </a:r>
            <a:r>
              <a:rPr sz="2800" b="1" i="1" spc="-60" dirty="0">
                <a:latin typeface="Arial"/>
                <a:cs typeface="Arial"/>
              </a:rPr>
              <a:t> </a:t>
            </a:r>
            <a:r>
              <a:rPr sz="2800" b="1" i="1" spc="-285" dirty="0">
                <a:latin typeface="Arial"/>
                <a:cs typeface="Arial"/>
              </a:rPr>
              <a:t>Consumido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694" y="6418262"/>
            <a:ext cx="2316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Arial"/>
                <a:cs typeface="Arial"/>
              </a:rPr>
              <a:t>Locomotora </a:t>
            </a:r>
            <a:r>
              <a:rPr sz="2200" spc="-170" dirty="0">
                <a:latin typeface="Arial"/>
                <a:cs typeface="Arial"/>
              </a:rPr>
              <a:t>a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Vapor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6221" y="6418262"/>
            <a:ext cx="2202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Arial"/>
                <a:cs typeface="Arial"/>
              </a:rPr>
              <a:t>Locomotora</a:t>
            </a:r>
            <a:r>
              <a:rPr sz="2200" spc="33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Diesel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819" y="4099559"/>
            <a:ext cx="270002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2447" y="4297819"/>
            <a:ext cx="2307590" cy="1894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7340" y="4028440"/>
            <a:ext cx="2748280" cy="232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0126" y="4221111"/>
            <a:ext cx="2363216" cy="1937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188023"/>
            <a:ext cx="716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b="1" spc="-300" dirty="0">
                <a:latin typeface="Arial"/>
                <a:cs typeface="Arial"/>
              </a:rPr>
              <a:t>Teoría General de Sistemas</a:t>
            </a:r>
            <a:endParaRPr b="1" spc="-4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6" y="3042221"/>
            <a:ext cx="7628255" cy="1349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s-AR" sz="4300" spc="-210" dirty="0">
                <a:latin typeface="Arial"/>
                <a:cs typeface="Arial"/>
              </a:rPr>
              <a:t> </a:t>
            </a:r>
          </a:p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endParaRPr sz="43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8078F-7284-4B13-9747-24409BA6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938"/>
            <a:ext cx="7620000" cy="37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4E50EF-A0B6-4EAB-B5B0-0EACE8EE1C5B}"/>
              </a:ext>
            </a:extLst>
          </p:cNvPr>
          <p:cNvSpPr txBox="1"/>
          <p:nvPr/>
        </p:nvSpPr>
        <p:spPr>
          <a:xfrm>
            <a:off x="3429003" y="1803400"/>
            <a:ext cx="297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Mirada analítica</a:t>
            </a:r>
            <a:endParaRPr lang="es-AR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3B3AA6-AF4D-432C-8BCE-1545CB2E17AC}"/>
              </a:ext>
            </a:extLst>
          </p:cNvPr>
          <p:cNvSpPr/>
          <p:nvPr/>
        </p:nvSpPr>
        <p:spPr>
          <a:xfrm rot="10800000" flipV="1">
            <a:off x="444500" y="5579914"/>
            <a:ext cx="808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https://cuidemoselplaneta.org/wp-content/uploads/2019/10/Anatom%C3%ADa-del-Cuerpo-Humano-800x445.jpg</a:t>
            </a:r>
          </a:p>
        </p:txBody>
      </p:sp>
    </p:spTree>
    <p:extLst>
      <p:ext uri="{BB962C8B-B14F-4D97-AF65-F5344CB8AC3E}">
        <p14:creationId xmlns:p14="http://schemas.microsoft.com/office/powerpoint/2010/main" val="36926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232" y="188023"/>
            <a:ext cx="7990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5" dirty="0">
                <a:latin typeface="Arial"/>
                <a:cs typeface="Arial"/>
              </a:rPr>
              <a:t>Variables </a:t>
            </a:r>
            <a:r>
              <a:rPr b="1" spc="-365" dirty="0">
                <a:latin typeface="Arial"/>
                <a:cs typeface="Arial"/>
              </a:rPr>
              <a:t>y </a:t>
            </a:r>
            <a:r>
              <a:rPr b="1" spc="-325" dirty="0">
                <a:latin typeface="Arial"/>
                <a:cs typeface="Arial"/>
              </a:rPr>
              <a:t>Parámetros </a:t>
            </a:r>
            <a:r>
              <a:rPr b="1" spc="-280" dirty="0">
                <a:latin typeface="Arial"/>
                <a:cs typeface="Arial"/>
              </a:rPr>
              <a:t>de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176020"/>
            <a:ext cx="6789420" cy="43554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003300">
              <a:lnSpc>
                <a:spcPct val="80000"/>
              </a:lnSpc>
              <a:spcBef>
                <a:spcPts val="580"/>
              </a:spcBef>
            </a:pPr>
            <a:r>
              <a:rPr sz="2000" spc="-110" dirty="0">
                <a:latin typeface="Arial"/>
                <a:cs typeface="Arial"/>
              </a:rPr>
              <a:t>Ciertas </a:t>
            </a:r>
            <a:r>
              <a:rPr sz="2000" spc="-70" dirty="0">
                <a:latin typeface="Arial"/>
                <a:cs typeface="Arial"/>
              </a:rPr>
              <a:t>partes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120" dirty="0">
                <a:latin typeface="Arial"/>
                <a:cs typeface="Arial"/>
              </a:rPr>
              <a:t>son </a:t>
            </a:r>
            <a:r>
              <a:rPr sz="2000" spc="-90" dirty="0">
                <a:latin typeface="Arial"/>
                <a:cs typeface="Arial"/>
              </a:rPr>
              <a:t>susceptibles de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control  </a:t>
            </a:r>
            <a:r>
              <a:rPr sz="2000" spc="-50" dirty="0">
                <a:latin typeface="Arial"/>
                <a:cs typeface="Arial"/>
              </a:rPr>
              <a:t>administrativo </a:t>
            </a:r>
            <a:r>
              <a:rPr sz="2000" spc="-45" dirty="0">
                <a:latin typeface="Arial"/>
                <a:cs typeface="Arial"/>
              </a:rPr>
              <a:t>directo, </a:t>
            </a:r>
            <a:r>
              <a:rPr sz="2000" spc="-65" dirty="0">
                <a:latin typeface="Arial"/>
                <a:cs typeface="Arial"/>
              </a:rPr>
              <a:t>mientras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65" dirty="0">
                <a:latin typeface="Arial"/>
                <a:cs typeface="Arial"/>
              </a:rPr>
              <a:t>otras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no.</a:t>
            </a:r>
            <a:endParaRPr sz="2000">
              <a:latin typeface="Arial"/>
              <a:cs typeface="Arial"/>
            </a:endParaRPr>
          </a:p>
          <a:p>
            <a:pPr marL="354965" marR="372745" indent="-342900">
              <a:lnSpc>
                <a:spcPts val="1920"/>
              </a:lnSpc>
              <a:spcBef>
                <a:spcPts val="459"/>
              </a:spcBef>
            </a:pPr>
            <a:r>
              <a:rPr sz="2000" b="1" spc="-125" dirty="0">
                <a:latin typeface="Arial"/>
                <a:cs typeface="Arial"/>
              </a:rPr>
              <a:t>Variable </a:t>
            </a:r>
            <a:r>
              <a:rPr sz="2000" b="1" spc="-130" dirty="0">
                <a:latin typeface="Arial"/>
                <a:cs typeface="Arial"/>
              </a:rPr>
              <a:t>de </a:t>
            </a:r>
            <a:r>
              <a:rPr sz="2000" b="1" spc="-175" dirty="0">
                <a:latin typeface="Arial"/>
                <a:cs typeface="Arial"/>
              </a:rPr>
              <a:t>sistemas: </a:t>
            </a:r>
            <a:r>
              <a:rPr sz="2000" spc="-170" dirty="0">
                <a:latin typeface="Arial"/>
                <a:cs typeface="Arial"/>
              </a:rPr>
              <a:t>es </a:t>
            </a:r>
            <a:r>
              <a:rPr sz="2000" spc="-90" dirty="0">
                <a:latin typeface="Arial"/>
                <a:cs typeface="Arial"/>
              </a:rPr>
              <a:t>una </a:t>
            </a:r>
            <a:r>
              <a:rPr sz="2000" spc="-70" dirty="0">
                <a:latin typeface="Arial"/>
                <a:cs typeface="Arial"/>
              </a:rPr>
              <a:t>cantidad </a:t>
            </a:r>
            <a:r>
              <a:rPr sz="2000" spc="-60" dirty="0">
                <a:latin typeface="Arial"/>
                <a:cs typeface="Arial"/>
              </a:rPr>
              <a:t>o </a:t>
            </a:r>
            <a:r>
              <a:rPr sz="2000" spc="-65" dirty="0">
                <a:latin typeface="Arial"/>
                <a:cs typeface="Arial"/>
              </a:rPr>
              <a:t>unidad </a:t>
            </a:r>
            <a:r>
              <a:rPr sz="2000" spc="-80" dirty="0">
                <a:latin typeface="Arial"/>
                <a:cs typeface="Arial"/>
              </a:rPr>
              <a:t>que puede </a:t>
            </a:r>
            <a:r>
              <a:rPr sz="2000" spc="-110" dirty="0">
                <a:latin typeface="Arial"/>
                <a:cs typeface="Arial"/>
              </a:rPr>
              <a:t>ser  </a:t>
            </a:r>
            <a:r>
              <a:rPr sz="2000" spc="-65" dirty="0">
                <a:latin typeface="Arial"/>
                <a:cs typeface="Arial"/>
              </a:rPr>
              <a:t>controlada </a:t>
            </a:r>
            <a:r>
              <a:rPr sz="2000" spc="-30" dirty="0">
                <a:latin typeface="Arial"/>
                <a:cs typeface="Arial"/>
              </a:rPr>
              <a:t>por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40" dirty="0">
                <a:latin typeface="Arial"/>
                <a:cs typeface="Arial"/>
              </a:rPr>
              <a:t>tomador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decisiones.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ts val="19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000" spc="-80" dirty="0">
                <a:latin typeface="Arial"/>
                <a:cs typeface="Arial"/>
              </a:rPr>
              <a:t>Ejemplo: </a:t>
            </a:r>
            <a:r>
              <a:rPr sz="2000" spc="-175" dirty="0">
                <a:latin typeface="Arial"/>
                <a:cs typeface="Arial"/>
              </a:rPr>
              <a:t>El </a:t>
            </a:r>
            <a:r>
              <a:rPr sz="2000" spc="-60" dirty="0">
                <a:latin typeface="Arial"/>
                <a:cs typeface="Arial"/>
              </a:rPr>
              <a:t>precio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90" dirty="0">
                <a:latin typeface="Arial"/>
                <a:cs typeface="Arial"/>
              </a:rPr>
              <a:t>una </a:t>
            </a:r>
            <a:r>
              <a:rPr sz="2000" spc="-105" dirty="0">
                <a:latin typeface="Arial"/>
                <a:cs typeface="Arial"/>
              </a:rPr>
              <a:t>compañía </a:t>
            </a:r>
            <a:r>
              <a:rPr sz="2000" spc="-15" dirty="0">
                <a:latin typeface="Arial"/>
                <a:cs typeface="Arial"/>
              </a:rPr>
              <a:t>fija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45" dirty="0">
                <a:latin typeface="Arial"/>
                <a:cs typeface="Arial"/>
              </a:rPr>
              <a:t>su </a:t>
            </a:r>
            <a:r>
              <a:rPr sz="2000" spc="-45" dirty="0">
                <a:latin typeface="Arial"/>
                <a:cs typeface="Arial"/>
              </a:rPr>
              <a:t>producto </a:t>
            </a:r>
            <a:r>
              <a:rPr sz="2000" spc="-170" dirty="0">
                <a:latin typeface="Arial"/>
                <a:cs typeface="Arial"/>
              </a:rPr>
              <a:t>es </a:t>
            </a:r>
            <a:r>
              <a:rPr sz="2000" spc="-90" dirty="0">
                <a:latin typeface="Arial"/>
                <a:cs typeface="Arial"/>
              </a:rPr>
              <a:t>una 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10" dirty="0">
                <a:latin typeface="Arial"/>
                <a:cs typeface="Arial"/>
              </a:rPr>
              <a:t>sistemas, </a:t>
            </a:r>
            <a:r>
              <a:rPr sz="2000" spc="-55" dirty="0">
                <a:latin typeface="Arial"/>
                <a:cs typeface="Arial"/>
              </a:rPr>
              <a:t>porque </a:t>
            </a:r>
            <a:r>
              <a:rPr sz="2000" spc="-80" dirty="0">
                <a:latin typeface="Arial"/>
                <a:cs typeface="Arial"/>
              </a:rPr>
              <a:t>puede </a:t>
            </a:r>
            <a:r>
              <a:rPr sz="2000" spc="-70" dirty="0">
                <a:latin typeface="Arial"/>
                <a:cs typeface="Arial"/>
              </a:rPr>
              <a:t>controlarse. </a:t>
            </a:r>
            <a:r>
              <a:rPr sz="2000" spc="-185" dirty="0">
                <a:latin typeface="Arial"/>
                <a:cs typeface="Arial"/>
              </a:rPr>
              <a:t>Los </a:t>
            </a:r>
            <a:r>
              <a:rPr sz="2000" spc="-95" dirty="0">
                <a:latin typeface="Arial"/>
                <a:cs typeface="Arial"/>
              </a:rPr>
              <a:t>valores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se  </a:t>
            </a:r>
            <a:r>
              <a:rPr sz="2000" spc="-65" dirty="0">
                <a:latin typeface="Arial"/>
                <a:cs typeface="Arial"/>
              </a:rPr>
              <a:t>originarán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través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80" dirty="0">
                <a:latin typeface="Arial"/>
                <a:cs typeface="Arial"/>
              </a:rPr>
              <a:t>aplicación </a:t>
            </a:r>
            <a:r>
              <a:rPr sz="2000" spc="-55" dirty="0">
                <a:latin typeface="Arial"/>
                <a:cs typeface="Arial"/>
              </a:rPr>
              <a:t>del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modelo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marR="603250" indent="-342900">
              <a:lnSpc>
                <a:spcPct val="80000"/>
              </a:lnSpc>
            </a:pPr>
            <a:r>
              <a:rPr sz="2000" b="1" spc="-130" dirty="0">
                <a:latin typeface="Arial"/>
                <a:cs typeface="Arial"/>
              </a:rPr>
              <a:t>Parámetro de </a:t>
            </a:r>
            <a:r>
              <a:rPr sz="2000" b="1" spc="-175" dirty="0">
                <a:latin typeface="Arial"/>
                <a:cs typeface="Arial"/>
              </a:rPr>
              <a:t>sistemas: </a:t>
            </a:r>
            <a:r>
              <a:rPr sz="2000" spc="-170" dirty="0">
                <a:latin typeface="Arial"/>
                <a:cs typeface="Arial"/>
              </a:rPr>
              <a:t>es </a:t>
            </a:r>
            <a:r>
              <a:rPr sz="2000" spc="-60" dirty="0">
                <a:latin typeface="Arial"/>
                <a:cs typeface="Arial"/>
              </a:rPr>
              <a:t>un valor o </a:t>
            </a:r>
            <a:r>
              <a:rPr sz="2000" spc="-70" dirty="0">
                <a:latin typeface="Arial"/>
                <a:cs typeface="Arial"/>
              </a:rPr>
              <a:t>cantidad </a:t>
            </a:r>
            <a:r>
              <a:rPr sz="2000" spc="-60" dirty="0">
                <a:latin typeface="Arial"/>
                <a:cs typeface="Arial"/>
              </a:rPr>
              <a:t>imposible </a:t>
            </a:r>
            <a:r>
              <a:rPr sz="2000" spc="-90" dirty="0">
                <a:latin typeface="Arial"/>
                <a:cs typeface="Arial"/>
              </a:rPr>
              <a:t>de  </a:t>
            </a:r>
            <a:r>
              <a:rPr sz="2000" spc="-65" dirty="0">
                <a:latin typeface="Arial"/>
                <a:cs typeface="Arial"/>
              </a:rPr>
              <a:t>controlar.</a:t>
            </a:r>
            <a:endParaRPr sz="2000">
              <a:latin typeface="Arial"/>
              <a:cs typeface="Arial"/>
            </a:endParaRPr>
          </a:p>
          <a:p>
            <a:pPr marL="355600" marR="89535" indent="-342900">
              <a:lnSpc>
                <a:spcPct val="8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80" dirty="0">
                <a:latin typeface="Arial"/>
                <a:cs typeface="Arial"/>
              </a:rPr>
              <a:t>Ejemplo: </a:t>
            </a:r>
            <a:r>
              <a:rPr sz="2000" spc="-175" dirty="0">
                <a:latin typeface="Arial"/>
                <a:cs typeface="Arial"/>
              </a:rPr>
              <a:t>El </a:t>
            </a:r>
            <a:r>
              <a:rPr sz="2000" spc="-90" dirty="0">
                <a:latin typeface="Arial"/>
                <a:cs typeface="Arial"/>
              </a:rPr>
              <a:t>costo de una </a:t>
            </a:r>
            <a:r>
              <a:rPr sz="2000" spc="-55" dirty="0">
                <a:latin typeface="Arial"/>
                <a:cs typeface="Arial"/>
              </a:rPr>
              <a:t>materia </a:t>
            </a:r>
            <a:r>
              <a:rPr sz="2000" spc="-50" dirty="0">
                <a:latin typeface="Arial"/>
                <a:cs typeface="Arial"/>
              </a:rPr>
              <a:t>prima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70" dirty="0">
                <a:latin typeface="Arial"/>
                <a:cs typeface="Arial"/>
              </a:rPr>
              <a:t>la cantidad </a:t>
            </a:r>
            <a:r>
              <a:rPr sz="2000" spc="-90" dirty="0">
                <a:latin typeface="Arial"/>
                <a:cs typeface="Arial"/>
              </a:rPr>
              <a:t>de  </a:t>
            </a:r>
            <a:r>
              <a:rPr sz="2000" spc="-114" dirty="0">
                <a:latin typeface="Arial"/>
                <a:cs typeface="Arial"/>
              </a:rPr>
              <a:t>gramos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spc="-45" dirty="0">
                <a:latin typeface="Arial"/>
                <a:cs typeface="Arial"/>
              </a:rPr>
              <a:t>producto </a:t>
            </a:r>
            <a:r>
              <a:rPr sz="2000" spc="-75" dirty="0">
                <a:latin typeface="Arial"/>
                <a:cs typeface="Arial"/>
              </a:rPr>
              <a:t>químico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90" dirty="0">
                <a:latin typeface="Arial"/>
                <a:cs typeface="Arial"/>
              </a:rPr>
              <a:t>habrá de </a:t>
            </a:r>
            <a:r>
              <a:rPr sz="2000" spc="-65" dirty="0">
                <a:latin typeface="Arial"/>
                <a:cs typeface="Arial"/>
              </a:rPr>
              <a:t>utilizarse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70" dirty="0">
                <a:latin typeface="Arial"/>
                <a:cs typeface="Arial"/>
              </a:rPr>
              <a:t>la  fabricación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35" dirty="0">
                <a:latin typeface="Arial"/>
                <a:cs typeface="Arial"/>
              </a:rPr>
              <a:t>cierto </a:t>
            </a:r>
            <a:r>
              <a:rPr sz="2000" dirty="0">
                <a:latin typeface="Arial"/>
                <a:cs typeface="Arial"/>
              </a:rPr>
              <a:t>tipo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plástico </a:t>
            </a:r>
            <a:r>
              <a:rPr sz="2000" spc="-120" dirty="0">
                <a:latin typeface="Arial"/>
                <a:cs typeface="Arial"/>
              </a:rPr>
              <a:t>son </a:t>
            </a:r>
            <a:r>
              <a:rPr sz="2000" spc="-55" dirty="0">
                <a:latin typeface="Arial"/>
                <a:cs typeface="Arial"/>
              </a:rPr>
              <a:t>ejemplo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cantidad  </a:t>
            </a:r>
            <a:r>
              <a:rPr sz="2000" spc="-60" dirty="0">
                <a:latin typeface="Arial"/>
                <a:cs typeface="Arial"/>
              </a:rPr>
              <a:t>o valor no </a:t>
            </a:r>
            <a:r>
              <a:rPr sz="2000" spc="-55" dirty="0">
                <a:latin typeface="Arial"/>
                <a:cs typeface="Arial"/>
              </a:rPr>
              <a:t>controlable </a:t>
            </a:r>
            <a:r>
              <a:rPr sz="2000" spc="-30" dirty="0">
                <a:latin typeface="Arial"/>
                <a:cs typeface="Arial"/>
              </a:rPr>
              <a:t>por </a:t>
            </a:r>
            <a:r>
              <a:rPr sz="2000" spc="-90" dirty="0">
                <a:latin typeface="Arial"/>
                <a:cs typeface="Arial"/>
              </a:rPr>
              <a:t>los </a:t>
            </a:r>
            <a:r>
              <a:rPr sz="2000" spc="-70" dirty="0">
                <a:latin typeface="Arial"/>
                <a:cs typeface="Arial"/>
              </a:rPr>
              <a:t>administradores. </a:t>
            </a:r>
            <a:r>
              <a:rPr sz="2000" spc="-270" dirty="0">
                <a:latin typeface="Arial"/>
                <a:cs typeface="Arial"/>
              </a:rPr>
              <a:t>Se </a:t>
            </a:r>
            <a:r>
              <a:rPr sz="2000" spc="-95" dirty="0">
                <a:latin typeface="Arial"/>
                <a:cs typeface="Arial"/>
              </a:rPr>
              <a:t>consideran  </a:t>
            </a:r>
            <a:r>
              <a:rPr sz="2000" spc="-70" dirty="0">
                <a:latin typeface="Arial"/>
                <a:cs typeface="Arial"/>
              </a:rPr>
              <a:t>invariantes </a:t>
            </a:r>
            <a:r>
              <a:rPr sz="2000" spc="-75" dirty="0">
                <a:latin typeface="Arial"/>
                <a:cs typeface="Arial"/>
              </a:rPr>
              <a:t>(que </a:t>
            </a:r>
            <a:r>
              <a:rPr sz="2000" spc="-60" dirty="0">
                <a:latin typeface="Arial"/>
                <a:cs typeface="Arial"/>
              </a:rPr>
              <a:t>no </a:t>
            </a:r>
            <a:r>
              <a:rPr sz="2000" spc="-90" dirty="0">
                <a:latin typeface="Arial"/>
                <a:cs typeface="Arial"/>
              </a:rPr>
              <a:t>varían) en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80" dirty="0">
                <a:latin typeface="Arial"/>
                <a:cs typeface="Arial"/>
              </a:rPr>
              <a:t>aplicación </a:t>
            </a:r>
            <a:r>
              <a:rPr sz="2000" spc="-55" dirty="0">
                <a:latin typeface="Arial"/>
                <a:cs typeface="Arial"/>
              </a:rPr>
              <a:t>del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modelo.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0351" y="1340738"/>
            <a:ext cx="1440179" cy="144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4368" y="3861053"/>
            <a:ext cx="1300226" cy="1511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6477000"/>
            <a:ext cx="1066800" cy="296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3820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0"/>
              </a:spcBef>
            </a:pPr>
            <a:r>
              <a:rPr sz="3200" b="1" i="1" spc="-315" dirty="0">
                <a:latin typeface="Arial"/>
                <a:cs typeface="Arial"/>
              </a:rPr>
              <a:t>Descomposición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035213"/>
            <a:ext cx="1295400" cy="36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2035213"/>
            <a:ext cx="12954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380"/>
              </a:spcBef>
            </a:pPr>
            <a:r>
              <a:rPr sz="1600" spc="-10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862745"/>
            <a:ext cx="1295400" cy="36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2862745"/>
            <a:ext cx="12954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80"/>
              </a:spcBef>
            </a:pPr>
            <a:r>
              <a:rPr sz="1600" spc="-105" dirty="0">
                <a:latin typeface="Arial"/>
                <a:cs typeface="Arial"/>
              </a:rPr>
              <a:t>Subsistema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2862745"/>
            <a:ext cx="1295400" cy="36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6200" y="2862745"/>
            <a:ext cx="12954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80"/>
              </a:spcBef>
            </a:pPr>
            <a:r>
              <a:rPr sz="1600" spc="-105" dirty="0">
                <a:latin typeface="Arial"/>
                <a:cs typeface="Arial"/>
              </a:rPr>
              <a:t>Subsistema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4200" y="2862745"/>
            <a:ext cx="1295400" cy="36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4200" y="2862745"/>
            <a:ext cx="12954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80"/>
              </a:spcBef>
            </a:pPr>
            <a:r>
              <a:rPr sz="1600" spc="-105" dirty="0">
                <a:latin typeface="Arial"/>
                <a:cs typeface="Arial"/>
              </a:rPr>
              <a:t>Subsistema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30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72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385"/>
              </a:spcBef>
            </a:pPr>
            <a:r>
              <a:rPr sz="1600" spc="-145" dirty="0">
                <a:latin typeface="Arial"/>
                <a:cs typeface="Arial"/>
              </a:rPr>
              <a:t>A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64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64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385"/>
              </a:spcBef>
            </a:pPr>
            <a:r>
              <a:rPr sz="1600" spc="-145" dirty="0">
                <a:latin typeface="Arial"/>
                <a:cs typeface="Arial"/>
              </a:rPr>
              <a:t>A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42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242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spc="-135" dirty="0">
                <a:latin typeface="Arial"/>
                <a:cs typeface="Arial"/>
              </a:rPr>
              <a:t>B1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148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85"/>
              </a:spcBef>
            </a:pPr>
            <a:r>
              <a:rPr sz="1600" spc="-200" dirty="0">
                <a:latin typeface="Arial"/>
                <a:cs typeface="Arial"/>
              </a:rPr>
              <a:t>B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54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054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85"/>
              </a:spcBef>
            </a:pPr>
            <a:r>
              <a:rPr sz="1600" spc="-135" dirty="0">
                <a:latin typeface="Arial"/>
                <a:cs typeface="Arial"/>
              </a:rPr>
              <a:t>B3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94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94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85"/>
              </a:spcBef>
            </a:pPr>
            <a:r>
              <a:rPr sz="1600" spc="-190" dirty="0">
                <a:latin typeface="Arial"/>
                <a:cs typeface="Arial"/>
              </a:rPr>
              <a:t>C1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48600" y="3789210"/>
            <a:ext cx="685800" cy="36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48600" y="3789210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85"/>
              </a:spcBef>
            </a:pPr>
            <a:r>
              <a:rPr sz="1600" spc="-190" dirty="0">
                <a:latin typeface="Arial"/>
                <a:cs typeface="Arial"/>
              </a:rPr>
              <a:t>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3000" y="4640999"/>
            <a:ext cx="685800" cy="36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3000" y="4640999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90"/>
              </a:spcBef>
            </a:pPr>
            <a:r>
              <a:rPr sz="1600" spc="-145" dirty="0">
                <a:latin typeface="Arial"/>
                <a:cs typeface="Arial"/>
              </a:rPr>
              <a:t>A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09800" y="4640999"/>
            <a:ext cx="685800" cy="36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09800" y="4640999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90"/>
              </a:spcBef>
            </a:pPr>
            <a:r>
              <a:rPr sz="1600" spc="-145" dirty="0">
                <a:latin typeface="Arial"/>
                <a:cs typeface="Arial"/>
              </a:rPr>
              <a:t>A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2-2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0" y="4640999"/>
            <a:ext cx="685800" cy="36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6000" y="4640999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90"/>
              </a:spcBef>
            </a:pPr>
            <a:r>
              <a:rPr sz="1600" spc="-305" dirty="0">
                <a:latin typeface="Arial"/>
                <a:cs typeface="Arial"/>
              </a:rPr>
              <a:t>C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1-1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62800" y="4640999"/>
            <a:ext cx="685800" cy="364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62800" y="4640999"/>
            <a:ext cx="685800" cy="364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90"/>
              </a:spcBef>
            </a:pPr>
            <a:r>
              <a:rPr sz="1600" spc="-305" dirty="0">
                <a:latin typeface="Arial"/>
                <a:cs typeface="Arial"/>
              </a:rPr>
              <a:t>C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1-2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95800" y="2399538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1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1600" y="2399538"/>
            <a:ext cx="3124200" cy="463550"/>
          </a:xfrm>
          <a:custGeom>
            <a:avLst/>
            <a:gdLst/>
            <a:ahLst/>
            <a:cxnLst/>
            <a:rect l="l" t="t" r="r" b="b"/>
            <a:pathLst>
              <a:path w="3124200" h="463550">
                <a:moveTo>
                  <a:pt x="3124200" y="0"/>
                </a:moveTo>
                <a:lnTo>
                  <a:pt x="0" y="4631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2399538"/>
            <a:ext cx="3124200" cy="463550"/>
          </a:xfrm>
          <a:custGeom>
            <a:avLst/>
            <a:gdLst/>
            <a:ahLst/>
            <a:cxnLst/>
            <a:rect l="l" t="t" r="r" b="b"/>
            <a:pathLst>
              <a:path w="3124200" h="463550">
                <a:moveTo>
                  <a:pt x="0" y="0"/>
                </a:moveTo>
                <a:lnTo>
                  <a:pt x="3124200" y="4631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71600" y="3210179"/>
            <a:ext cx="609600" cy="579120"/>
          </a:xfrm>
          <a:custGeom>
            <a:avLst/>
            <a:gdLst/>
            <a:ahLst/>
            <a:cxnLst/>
            <a:rect l="l" t="t" r="r" b="b"/>
            <a:pathLst>
              <a:path w="609600" h="579120">
                <a:moveTo>
                  <a:pt x="0" y="0"/>
                </a:moveTo>
                <a:lnTo>
                  <a:pt x="609600" y="5791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200" y="3210179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533400" y="0"/>
                </a:moveTo>
                <a:lnTo>
                  <a:pt x="0" y="5791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43800" y="3210179"/>
            <a:ext cx="609600" cy="579120"/>
          </a:xfrm>
          <a:custGeom>
            <a:avLst/>
            <a:gdLst/>
            <a:ahLst/>
            <a:cxnLst/>
            <a:rect l="l" t="t" r="r" b="b"/>
            <a:pathLst>
              <a:path w="609600" h="579120">
                <a:moveTo>
                  <a:pt x="0" y="0"/>
                </a:moveTo>
                <a:lnTo>
                  <a:pt x="609600" y="5791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0400" y="3210179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533400" y="0"/>
                </a:moveTo>
                <a:lnTo>
                  <a:pt x="0" y="5791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3210179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5800" y="3210179"/>
            <a:ext cx="990600" cy="579120"/>
          </a:xfrm>
          <a:custGeom>
            <a:avLst/>
            <a:gdLst/>
            <a:ahLst/>
            <a:cxnLst/>
            <a:rect l="l" t="t" r="r" b="b"/>
            <a:pathLst>
              <a:path w="990600" h="579120">
                <a:moveTo>
                  <a:pt x="0" y="0"/>
                </a:moveTo>
                <a:lnTo>
                  <a:pt x="990600" y="5791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9000" y="3210179"/>
            <a:ext cx="1066800" cy="579120"/>
          </a:xfrm>
          <a:custGeom>
            <a:avLst/>
            <a:gdLst/>
            <a:ahLst/>
            <a:cxnLst/>
            <a:rect l="l" t="t" r="r" b="b"/>
            <a:pathLst>
              <a:path w="1066800" h="579120">
                <a:moveTo>
                  <a:pt x="1066800" y="0"/>
                </a:moveTo>
                <a:lnTo>
                  <a:pt x="0" y="5791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24000" y="4136644"/>
            <a:ext cx="457200" cy="521334"/>
          </a:xfrm>
          <a:custGeom>
            <a:avLst/>
            <a:gdLst/>
            <a:ahLst/>
            <a:cxnLst/>
            <a:rect l="l" t="t" r="r" b="b"/>
            <a:pathLst>
              <a:path w="457200" h="521335">
                <a:moveTo>
                  <a:pt x="457200" y="0"/>
                </a:moveTo>
                <a:lnTo>
                  <a:pt x="0" y="5212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1200" y="4136644"/>
            <a:ext cx="533400" cy="521334"/>
          </a:xfrm>
          <a:custGeom>
            <a:avLst/>
            <a:gdLst/>
            <a:ahLst/>
            <a:cxnLst/>
            <a:rect l="l" t="t" r="r" b="b"/>
            <a:pathLst>
              <a:path w="533400" h="521335">
                <a:moveTo>
                  <a:pt x="0" y="0"/>
                </a:moveTo>
                <a:lnTo>
                  <a:pt x="533400" y="5212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77000" y="4136644"/>
            <a:ext cx="457200" cy="521334"/>
          </a:xfrm>
          <a:custGeom>
            <a:avLst/>
            <a:gdLst/>
            <a:ahLst/>
            <a:cxnLst/>
            <a:rect l="l" t="t" r="r" b="b"/>
            <a:pathLst>
              <a:path w="457200" h="521335">
                <a:moveTo>
                  <a:pt x="457200" y="0"/>
                </a:moveTo>
                <a:lnTo>
                  <a:pt x="0" y="5212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0" y="4136644"/>
            <a:ext cx="533400" cy="521334"/>
          </a:xfrm>
          <a:custGeom>
            <a:avLst/>
            <a:gdLst/>
            <a:ahLst/>
            <a:cxnLst/>
            <a:rect l="l" t="t" r="r" b="b"/>
            <a:pathLst>
              <a:path w="533400" h="521335">
                <a:moveTo>
                  <a:pt x="0" y="0"/>
                </a:moveTo>
                <a:lnTo>
                  <a:pt x="533400" y="5212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4939" y="856234"/>
            <a:ext cx="876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"/>
              <a:tabLst>
                <a:tab pos="294640" algn="l"/>
              </a:tabLst>
            </a:pPr>
            <a:r>
              <a:rPr sz="1800" spc="-100" dirty="0">
                <a:latin typeface="Arial"/>
                <a:cs typeface="Arial"/>
              </a:rPr>
              <a:t>Un </a:t>
            </a:r>
            <a:r>
              <a:rPr sz="1800" spc="-95" dirty="0">
                <a:latin typeface="Arial"/>
                <a:cs typeface="Arial"/>
              </a:rPr>
              <a:t>sistema </a:t>
            </a:r>
            <a:r>
              <a:rPr sz="1800" spc="-55" dirty="0">
                <a:latin typeface="Arial"/>
                <a:cs typeface="Arial"/>
              </a:rPr>
              <a:t>complejo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15" dirty="0">
                <a:latin typeface="Arial"/>
                <a:cs typeface="Arial"/>
              </a:rPr>
              <a:t>dificil </a:t>
            </a:r>
            <a:r>
              <a:rPr sz="1800" spc="-90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comprender </a:t>
            </a:r>
            <a:r>
              <a:rPr sz="1800" spc="-85" dirty="0">
                <a:latin typeface="Arial"/>
                <a:cs typeface="Arial"/>
              </a:rPr>
              <a:t>cuando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90" dirty="0">
                <a:latin typeface="Arial"/>
                <a:cs typeface="Arial"/>
              </a:rPr>
              <a:t>considera </a:t>
            </a:r>
            <a:r>
              <a:rPr sz="1800" spc="-80" dirty="0">
                <a:latin typeface="Arial"/>
                <a:cs typeface="Arial"/>
              </a:rPr>
              <a:t>como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un </a:t>
            </a:r>
            <a:r>
              <a:rPr sz="1800" spc="-35" dirty="0">
                <a:latin typeface="Arial"/>
                <a:cs typeface="Arial"/>
              </a:rPr>
              <a:t>todo, por </a:t>
            </a:r>
            <a:r>
              <a:rPr sz="1800" spc="25" dirty="0">
                <a:latin typeface="Arial"/>
                <a:cs typeface="Arial"/>
              </a:rPr>
              <a:t>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tanto,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95" dirty="0">
                <a:latin typeface="Arial"/>
                <a:cs typeface="Arial"/>
              </a:rPr>
              <a:t>sistema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95" dirty="0">
                <a:latin typeface="Arial"/>
                <a:cs typeface="Arial"/>
              </a:rPr>
              <a:t>descompone </a:t>
            </a:r>
            <a:r>
              <a:rPr sz="1800" spc="-55" dirty="0">
                <a:latin typeface="Arial"/>
                <a:cs typeface="Arial"/>
              </a:rPr>
              <a:t>o </a:t>
            </a:r>
            <a:r>
              <a:rPr sz="1800" spc="-70" dirty="0">
                <a:latin typeface="Arial"/>
                <a:cs typeface="Arial"/>
              </a:rPr>
              <a:t>factoriza </a:t>
            </a:r>
            <a:r>
              <a:rPr sz="1800" spc="-80" dirty="0">
                <a:latin typeface="Arial"/>
                <a:cs typeface="Arial"/>
              </a:rPr>
              <a:t>en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subsistemas.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457" y="5150484"/>
            <a:ext cx="761365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9535" algn="ctr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Relaciones </a:t>
            </a:r>
            <a:r>
              <a:rPr sz="1800" spc="-80" dirty="0">
                <a:latin typeface="Arial"/>
                <a:cs typeface="Arial"/>
              </a:rPr>
              <a:t>jerárquicas </a:t>
            </a:r>
            <a:r>
              <a:rPr sz="1800" spc="-85" dirty="0">
                <a:latin typeface="Arial"/>
                <a:cs typeface="Arial"/>
              </a:rPr>
              <a:t>de los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subsistemas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El </a:t>
            </a:r>
            <a:r>
              <a:rPr sz="1800" spc="-35" dirty="0">
                <a:latin typeface="Arial"/>
                <a:cs typeface="Arial"/>
              </a:rPr>
              <a:t>principio </a:t>
            </a:r>
            <a:r>
              <a:rPr sz="1800" spc="-80" dirty="0">
                <a:latin typeface="Arial"/>
                <a:cs typeface="Arial"/>
              </a:rPr>
              <a:t>general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85" dirty="0">
                <a:latin typeface="Arial"/>
                <a:cs typeface="Arial"/>
              </a:rPr>
              <a:t>descomposición </a:t>
            </a:r>
            <a:r>
              <a:rPr sz="1800" spc="-75" dirty="0">
                <a:latin typeface="Arial"/>
                <a:cs typeface="Arial"/>
              </a:rPr>
              <a:t>que </a:t>
            </a:r>
            <a:r>
              <a:rPr sz="1800" spc="-90" dirty="0">
                <a:latin typeface="Arial"/>
                <a:cs typeface="Arial"/>
              </a:rPr>
              <a:t>supone </a:t>
            </a:r>
            <a:r>
              <a:rPr sz="1800" spc="-80" dirty="0">
                <a:latin typeface="Arial"/>
                <a:cs typeface="Arial"/>
              </a:rPr>
              <a:t>que </a:t>
            </a:r>
            <a:r>
              <a:rPr sz="1800" spc="-85" dirty="0">
                <a:latin typeface="Arial"/>
                <a:cs typeface="Arial"/>
              </a:rPr>
              <a:t>los </a:t>
            </a:r>
            <a:r>
              <a:rPr sz="1800" spc="-50" dirty="0">
                <a:latin typeface="Arial"/>
                <a:cs typeface="Arial"/>
              </a:rPr>
              <a:t>objetivos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Arial"/>
                <a:cs typeface="Arial"/>
              </a:rPr>
              <a:t>sistema </a:t>
            </a:r>
            <a:r>
              <a:rPr sz="1800" spc="-60" dirty="0">
                <a:latin typeface="Arial"/>
                <a:cs typeface="Arial"/>
              </a:rPr>
              <a:t>dictaminan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90" dirty="0">
                <a:latin typeface="Arial"/>
                <a:cs typeface="Arial"/>
              </a:rPr>
              <a:t>proceso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i="1" spc="-105" dirty="0">
                <a:latin typeface="Arial"/>
                <a:cs typeface="Arial"/>
              </a:rPr>
              <a:t>cohesión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60" dirty="0">
                <a:latin typeface="Arial"/>
                <a:cs typeface="Arial"/>
              </a:rPr>
              <a:t>funcional</a:t>
            </a:r>
            <a:r>
              <a:rPr sz="2000" spc="-6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775" y="188023"/>
            <a:ext cx="380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95" dirty="0">
                <a:latin typeface="Arial"/>
                <a:cs typeface="Arial"/>
              </a:rPr>
              <a:t>Descomposición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52" y="1105217"/>
            <a:ext cx="804735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85" dirty="0">
                <a:latin typeface="Arial"/>
                <a:cs typeface="Arial"/>
              </a:rPr>
              <a:t>Los </a:t>
            </a:r>
            <a:r>
              <a:rPr sz="2000" spc="-55" dirty="0">
                <a:latin typeface="Arial"/>
                <a:cs typeface="Arial"/>
              </a:rPr>
              <a:t>límites </a:t>
            </a:r>
            <a:r>
              <a:rPr sz="2000" spc="-120" dirty="0">
                <a:latin typeface="Arial"/>
                <a:cs typeface="Arial"/>
              </a:rPr>
              <a:t>e </a:t>
            </a:r>
            <a:r>
              <a:rPr sz="2000" spc="-70" dirty="0">
                <a:latin typeface="Arial"/>
                <a:cs typeface="Arial"/>
              </a:rPr>
              <a:t>interfaces </a:t>
            </a:r>
            <a:r>
              <a:rPr sz="2000" spc="-95" dirty="0">
                <a:latin typeface="Arial"/>
                <a:cs typeface="Arial"/>
              </a:rPr>
              <a:t>están </a:t>
            </a:r>
            <a:r>
              <a:rPr sz="2000" spc="-55" dirty="0">
                <a:latin typeface="Arial"/>
                <a:cs typeface="Arial"/>
              </a:rPr>
              <a:t>definidos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5" dirty="0">
                <a:latin typeface="Arial"/>
                <a:cs typeface="Arial"/>
              </a:rPr>
              <a:t>tal </a:t>
            </a:r>
            <a:r>
              <a:rPr sz="2000" spc="-95" dirty="0">
                <a:latin typeface="Arial"/>
                <a:cs typeface="Arial"/>
              </a:rPr>
              <a:t>manera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130" dirty="0">
                <a:latin typeface="Arial"/>
                <a:cs typeface="Arial"/>
              </a:rPr>
              <a:t>suma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los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60" dirty="0">
                <a:latin typeface="Arial"/>
                <a:cs typeface="Arial"/>
              </a:rPr>
              <a:t>constituye un </a:t>
            </a:r>
            <a:r>
              <a:rPr sz="2000" spc="-100" dirty="0">
                <a:latin typeface="Arial"/>
                <a:cs typeface="Arial"/>
              </a:rPr>
              <a:t>sistema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completo.</a:t>
            </a:r>
            <a:endParaRPr sz="2000">
              <a:latin typeface="Arial"/>
              <a:cs typeface="Arial"/>
            </a:endParaRPr>
          </a:p>
          <a:p>
            <a:pPr marL="355600" marR="273050" indent="-342900" algn="just">
              <a:lnSpc>
                <a:spcPct val="8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155" dirty="0">
                <a:latin typeface="Arial"/>
                <a:cs typeface="Arial"/>
              </a:rPr>
              <a:t>Este </a:t>
            </a:r>
            <a:r>
              <a:rPr sz="2000" spc="-100" dirty="0">
                <a:latin typeface="Arial"/>
                <a:cs typeface="Arial"/>
              </a:rPr>
              <a:t>proceso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descomposición </a:t>
            </a:r>
            <a:r>
              <a:rPr sz="2000" spc="-170" dirty="0">
                <a:latin typeface="Arial"/>
                <a:cs typeface="Arial"/>
              </a:rPr>
              <a:t>se </a:t>
            </a:r>
            <a:r>
              <a:rPr sz="2000" spc="-60" dirty="0">
                <a:latin typeface="Arial"/>
                <a:cs typeface="Arial"/>
              </a:rPr>
              <a:t>continúa </a:t>
            </a:r>
            <a:r>
              <a:rPr sz="2000" spc="-105" dirty="0">
                <a:latin typeface="Arial"/>
                <a:cs typeface="Arial"/>
              </a:rPr>
              <a:t>con </a:t>
            </a:r>
            <a:r>
              <a:rPr sz="2000" spc="-90" dirty="0">
                <a:latin typeface="Arial"/>
                <a:cs typeface="Arial"/>
              </a:rPr>
              <a:t>los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75" dirty="0">
                <a:latin typeface="Arial"/>
                <a:cs typeface="Arial"/>
              </a:rPr>
              <a:t>se  </a:t>
            </a:r>
            <a:r>
              <a:rPr sz="2000" spc="-55" dirty="0">
                <a:latin typeface="Arial"/>
                <a:cs typeface="Arial"/>
              </a:rPr>
              <a:t>dividen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150" dirty="0">
                <a:latin typeface="Arial"/>
                <a:cs typeface="Arial"/>
              </a:rPr>
              <a:t>más </a:t>
            </a:r>
            <a:r>
              <a:rPr sz="2000" spc="-90" dirty="0">
                <a:latin typeface="Arial"/>
                <a:cs typeface="Arial"/>
              </a:rPr>
              <a:t>pequeños </a:t>
            </a:r>
            <a:r>
              <a:rPr sz="2000" spc="-100" dirty="0">
                <a:latin typeface="Arial"/>
                <a:cs typeface="Arial"/>
              </a:rPr>
              <a:t>hasta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150" dirty="0">
                <a:latin typeface="Arial"/>
                <a:cs typeface="Arial"/>
              </a:rPr>
              <a:t>más </a:t>
            </a:r>
            <a:r>
              <a:rPr sz="2000" spc="-75" dirty="0">
                <a:latin typeface="Arial"/>
                <a:cs typeface="Arial"/>
              </a:rPr>
              <a:t>pequeño </a:t>
            </a:r>
            <a:r>
              <a:rPr sz="2000" spc="-90" dirty="0">
                <a:latin typeface="Arial"/>
                <a:cs typeface="Arial"/>
              </a:rPr>
              <a:t>de los 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90" dirty="0">
                <a:latin typeface="Arial"/>
                <a:cs typeface="Arial"/>
              </a:rPr>
              <a:t>tenga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spc="-65" dirty="0">
                <a:latin typeface="Arial"/>
                <a:cs typeface="Arial"/>
              </a:rPr>
              <a:t>tamaño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manejable.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90" dirty="0">
                <a:latin typeface="Arial"/>
                <a:cs typeface="Arial"/>
              </a:rPr>
              <a:t>Los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65" dirty="0">
                <a:latin typeface="Arial"/>
                <a:cs typeface="Arial"/>
              </a:rPr>
              <a:t>resultantes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este </a:t>
            </a:r>
            <a:r>
              <a:rPr sz="2000" spc="-100" dirty="0">
                <a:latin typeface="Arial"/>
                <a:cs typeface="Arial"/>
              </a:rPr>
              <a:t>proceso </a:t>
            </a:r>
            <a:r>
              <a:rPr sz="2000" spc="-75" dirty="0">
                <a:latin typeface="Arial"/>
                <a:cs typeface="Arial"/>
              </a:rPr>
              <a:t>generalmente </a:t>
            </a:r>
            <a:r>
              <a:rPr sz="2000" spc="-40" dirty="0">
                <a:latin typeface="Arial"/>
                <a:cs typeface="Arial"/>
              </a:rPr>
              <a:t>tienen </a:t>
            </a:r>
            <a:r>
              <a:rPr sz="2000" spc="-70" dirty="0">
                <a:latin typeface="Arial"/>
                <a:cs typeface="Arial"/>
              </a:rPr>
              <a:t>la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forma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55" dirty="0">
                <a:latin typeface="Arial"/>
                <a:cs typeface="Arial"/>
              </a:rPr>
              <a:t>estructura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jerárquica.</a:t>
            </a:r>
            <a:endParaRPr sz="2000">
              <a:latin typeface="Arial"/>
              <a:cs typeface="Arial"/>
            </a:endParaRPr>
          </a:p>
          <a:p>
            <a:pPr marL="355600" marR="24765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15" dirty="0">
                <a:latin typeface="Arial"/>
                <a:cs typeface="Arial"/>
              </a:rPr>
              <a:t>En </a:t>
            </a:r>
            <a:r>
              <a:rPr sz="2000" spc="-70" dirty="0">
                <a:latin typeface="Arial"/>
                <a:cs typeface="Arial"/>
              </a:rPr>
              <a:t>la jerarquía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spc="-105" dirty="0">
                <a:latin typeface="Arial"/>
                <a:cs typeface="Arial"/>
              </a:rPr>
              <a:t>subsistema </a:t>
            </a:r>
            <a:r>
              <a:rPr sz="2000" spc="-170" dirty="0">
                <a:latin typeface="Arial"/>
                <a:cs typeface="Arial"/>
              </a:rPr>
              <a:t>es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spc="-55" dirty="0">
                <a:latin typeface="Arial"/>
                <a:cs typeface="Arial"/>
              </a:rPr>
              <a:t>elemento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60" dirty="0">
                <a:latin typeface="Arial"/>
                <a:cs typeface="Arial"/>
              </a:rPr>
              <a:t>un </a:t>
            </a:r>
            <a:r>
              <a:rPr sz="2000" i="1" spc="-100" dirty="0">
                <a:latin typeface="Arial"/>
                <a:cs typeface="Arial"/>
              </a:rPr>
              <a:t>suprasistema </a:t>
            </a:r>
            <a:r>
              <a:rPr sz="2000" spc="-60" dirty="0">
                <a:latin typeface="Arial"/>
                <a:cs typeface="Arial"/>
              </a:rPr>
              <a:t>(el 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55" dirty="0">
                <a:latin typeface="Arial"/>
                <a:cs typeface="Arial"/>
              </a:rPr>
              <a:t>superior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él). </a:t>
            </a:r>
            <a:r>
              <a:rPr sz="2000" spc="-165" dirty="0">
                <a:latin typeface="Arial"/>
                <a:cs typeface="Arial"/>
              </a:rPr>
              <a:t>Así </a:t>
            </a:r>
            <a:r>
              <a:rPr sz="2000" spc="-170" dirty="0">
                <a:latin typeface="Arial"/>
                <a:cs typeface="Arial"/>
              </a:rPr>
              <a:t>se </a:t>
            </a:r>
            <a:r>
              <a:rPr sz="2000" spc="-95" dirty="0">
                <a:latin typeface="Arial"/>
                <a:cs typeface="Arial"/>
              </a:rPr>
              <a:t>deduce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40" dirty="0">
                <a:latin typeface="Arial"/>
                <a:cs typeface="Arial"/>
              </a:rPr>
              <a:t>cada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170" dirty="0">
                <a:latin typeface="Arial"/>
                <a:cs typeface="Arial"/>
              </a:rPr>
              <a:t>se </a:t>
            </a:r>
            <a:r>
              <a:rPr sz="2000" spc="-70" dirty="0">
                <a:latin typeface="Arial"/>
                <a:cs typeface="Arial"/>
              </a:rPr>
              <a:t>encuentra  </a:t>
            </a:r>
            <a:r>
              <a:rPr sz="2000" spc="-35" dirty="0">
                <a:latin typeface="Arial"/>
                <a:cs typeface="Arial"/>
              </a:rPr>
              <a:t>dentro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otro </a:t>
            </a:r>
            <a:r>
              <a:rPr sz="2000" spc="-95" dirty="0">
                <a:latin typeface="Arial"/>
                <a:cs typeface="Arial"/>
              </a:rPr>
              <a:t>sistema, </a:t>
            </a:r>
            <a:r>
              <a:rPr sz="2000" spc="-110" dirty="0">
                <a:latin typeface="Arial"/>
                <a:cs typeface="Arial"/>
              </a:rPr>
              <a:t>pasando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5" dirty="0">
                <a:latin typeface="Arial"/>
                <a:cs typeface="Arial"/>
              </a:rPr>
              <a:t>ser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20" dirty="0">
                <a:latin typeface="Arial"/>
                <a:cs typeface="Arial"/>
              </a:rPr>
              <a:t>inferior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jerarquía </a:t>
            </a:r>
            <a:r>
              <a:rPr sz="2000" spc="-60" dirty="0">
                <a:latin typeface="Arial"/>
                <a:cs typeface="Arial"/>
              </a:rPr>
              <a:t>un  </a:t>
            </a:r>
            <a:r>
              <a:rPr sz="2000" spc="-105" dirty="0">
                <a:latin typeface="Arial"/>
                <a:cs typeface="Arial"/>
              </a:rPr>
              <a:t>subsistema </a:t>
            </a:r>
            <a:r>
              <a:rPr sz="2000" spc="-55" dirty="0">
                <a:latin typeface="Arial"/>
                <a:cs typeface="Arial"/>
              </a:rPr>
              <a:t>del </a:t>
            </a:r>
            <a:r>
              <a:rPr sz="2000" spc="-100" dirty="0">
                <a:latin typeface="Arial"/>
                <a:cs typeface="Arial"/>
              </a:rPr>
              <a:t>suprasistema </a:t>
            </a:r>
            <a:r>
              <a:rPr sz="2000" spc="-60" dirty="0">
                <a:latin typeface="Arial"/>
                <a:cs typeface="Arial"/>
              </a:rPr>
              <a:t>o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25" dirty="0">
                <a:latin typeface="Arial"/>
                <a:cs typeface="Arial"/>
              </a:rPr>
              <a:t>lo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contiene.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3863" y="4187595"/>
            <a:ext cx="4147595" cy="26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47332"/>
            <a:ext cx="57410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 err="1"/>
              <a:t>Cohes</a:t>
            </a:r>
            <a:r>
              <a:rPr spc="-150" dirty="0" err="1"/>
              <a:t>i</a:t>
            </a:r>
            <a:r>
              <a:rPr spc="-140" dirty="0" err="1"/>
              <a:t>ón</a:t>
            </a:r>
            <a:r>
              <a:rPr lang="es-AR" spc="-140" dirty="0"/>
              <a:t> Funcional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43292"/>
            <a:ext cx="8025130" cy="483927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992505" indent="-342900" algn="just">
              <a:lnSpc>
                <a:spcPts val="24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65" dirty="0">
                <a:latin typeface="Arial"/>
                <a:cs typeface="Arial"/>
              </a:rPr>
              <a:t>En </a:t>
            </a:r>
            <a:r>
              <a:rPr sz="2200" spc="-65" dirty="0">
                <a:latin typeface="Arial"/>
                <a:cs typeface="Arial"/>
              </a:rPr>
              <a:t>el </a:t>
            </a:r>
            <a:r>
              <a:rPr sz="2200" spc="-110" dirty="0">
                <a:latin typeface="Arial"/>
                <a:cs typeface="Arial"/>
              </a:rPr>
              <a:t>diseño </a:t>
            </a:r>
            <a:r>
              <a:rPr sz="2200" spc="-114" dirty="0">
                <a:latin typeface="Arial"/>
                <a:cs typeface="Arial"/>
              </a:rPr>
              <a:t>de </a:t>
            </a:r>
            <a:r>
              <a:rPr sz="2200" spc="-145" dirty="0">
                <a:latin typeface="Arial"/>
                <a:cs typeface="Arial"/>
              </a:rPr>
              <a:t>sistemas </a:t>
            </a:r>
            <a:r>
              <a:rPr sz="2200" spc="-110" dirty="0">
                <a:latin typeface="Arial"/>
                <a:cs typeface="Arial"/>
              </a:rPr>
              <a:t>existen </a:t>
            </a:r>
            <a:r>
              <a:rPr sz="2200" spc="-145" dirty="0">
                <a:latin typeface="Arial"/>
                <a:cs typeface="Arial"/>
              </a:rPr>
              <a:t>dos </a:t>
            </a:r>
            <a:r>
              <a:rPr sz="2200" spc="-114" dirty="0">
                <a:latin typeface="Arial"/>
                <a:cs typeface="Arial"/>
              </a:rPr>
              <a:t>conceptos </a:t>
            </a:r>
            <a:r>
              <a:rPr sz="2200" spc="-95" dirty="0">
                <a:latin typeface="Arial"/>
                <a:cs typeface="Arial"/>
              </a:rPr>
              <a:t>muy  </a:t>
            </a:r>
            <a:r>
              <a:rPr sz="2200" spc="-60" dirty="0">
                <a:latin typeface="Arial"/>
                <a:cs typeface="Arial"/>
              </a:rPr>
              <a:t>importantes:</a:t>
            </a:r>
            <a:endParaRPr sz="2200" dirty="0">
              <a:latin typeface="Arial"/>
              <a:cs typeface="Arial"/>
            </a:endParaRPr>
          </a:p>
          <a:p>
            <a:pPr marL="355600" marR="175895" indent="-342900" algn="just">
              <a:lnSpc>
                <a:spcPct val="8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cohesión se entiende como acción y efecto de reunir o adherir las cosas entre sí con algún criterio. Enlace, unión de dos cosas.</a:t>
            </a: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75895" indent="-342900" algn="just">
              <a:lnSpc>
                <a:spcPct val="8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Cohesión funcional: </a:t>
            </a:r>
            <a:r>
              <a:rPr lang="es-E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Grado en el cual los componentes o partes de un sistema son necesarios y suficientes para llevar a cabo una sola función bien definida. Se da cuando se agrupan elementos que realizan un mismo fin, tarea o función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. Es decir, todas las unidades o elementos trabajan para realizar una misma función. </a:t>
            </a: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91465" indent="-342900" algn="just">
              <a:lnSpc>
                <a:spcPct val="80000"/>
              </a:lnSpc>
              <a:spcBef>
                <a:spcPts val="12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s-AR" sz="2200" spc="-265" dirty="0">
                <a:latin typeface="Arial"/>
                <a:cs typeface="Arial"/>
              </a:rPr>
              <a:t>La </a:t>
            </a:r>
            <a:r>
              <a:rPr lang="es-AR" sz="2200" spc="-120" dirty="0">
                <a:latin typeface="Arial"/>
                <a:cs typeface="Arial"/>
              </a:rPr>
              <a:t>cohesión </a:t>
            </a:r>
            <a:r>
              <a:rPr lang="es-AR" sz="2200" spc="-135" dirty="0">
                <a:latin typeface="Arial"/>
                <a:cs typeface="Arial"/>
              </a:rPr>
              <a:t>está </a:t>
            </a:r>
            <a:r>
              <a:rPr lang="es-AR" sz="2200" spc="-100" dirty="0">
                <a:latin typeface="Arial"/>
                <a:cs typeface="Arial"/>
              </a:rPr>
              <a:t>relacionada </a:t>
            </a:r>
            <a:r>
              <a:rPr lang="es-AR" sz="2200" spc="-125" dirty="0">
                <a:latin typeface="Arial"/>
                <a:cs typeface="Arial"/>
              </a:rPr>
              <a:t>con </a:t>
            </a:r>
            <a:r>
              <a:rPr lang="es-AR" sz="2200" spc="-90" dirty="0">
                <a:latin typeface="Arial"/>
                <a:cs typeface="Arial"/>
              </a:rPr>
              <a:t>la </a:t>
            </a:r>
            <a:r>
              <a:rPr lang="es-AR" sz="2200" spc="-120" dirty="0">
                <a:latin typeface="Arial"/>
                <a:cs typeface="Arial"/>
              </a:rPr>
              <a:t>manera </a:t>
            </a:r>
            <a:r>
              <a:rPr lang="es-AR" sz="2200" spc="-114" dirty="0">
                <a:latin typeface="Arial"/>
                <a:cs typeface="Arial"/>
              </a:rPr>
              <a:t>en </a:t>
            </a:r>
            <a:r>
              <a:rPr lang="es-AR" sz="2200" spc="-105" dirty="0">
                <a:latin typeface="Arial"/>
                <a:cs typeface="Arial"/>
              </a:rPr>
              <a:t>que s</a:t>
            </a:r>
            <a:r>
              <a:rPr lang="es-AR" sz="2200" spc="-215" dirty="0">
                <a:latin typeface="Arial"/>
                <a:cs typeface="Arial"/>
              </a:rPr>
              <a:t>e  </a:t>
            </a:r>
            <a:r>
              <a:rPr lang="es-AR" sz="2200" spc="-114" dirty="0">
                <a:latin typeface="Arial"/>
                <a:cs typeface="Arial"/>
              </a:rPr>
              <a:t>agrupan </a:t>
            </a:r>
            <a:r>
              <a:rPr lang="es-AR" sz="2200" spc="-110" dirty="0">
                <a:latin typeface="Arial"/>
                <a:cs typeface="Arial"/>
              </a:rPr>
              <a:t>los </a:t>
            </a:r>
            <a:r>
              <a:rPr lang="es-AR" sz="2200" spc="-95" dirty="0">
                <a:latin typeface="Arial"/>
                <a:cs typeface="Arial"/>
              </a:rPr>
              <a:t>elementos, </a:t>
            </a:r>
            <a:r>
              <a:rPr lang="es-AR" sz="2200" spc="-120" dirty="0">
                <a:latin typeface="Arial"/>
                <a:cs typeface="Arial"/>
              </a:rPr>
              <a:t>en éste </a:t>
            </a:r>
            <a:r>
              <a:rPr lang="es-AR" sz="2200" spc="-175" dirty="0">
                <a:latin typeface="Arial"/>
                <a:cs typeface="Arial"/>
              </a:rPr>
              <a:t>caso, </a:t>
            </a:r>
            <a:r>
              <a:rPr lang="es-AR" sz="2200" spc="-90" dirty="0">
                <a:latin typeface="Arial"/>
                <a:cs typeface="Arial"/>
              </a:rPr>
              <a:t>partes </a:t>
            </a:r>
            <a:r>
              <a:rPr lang="es-AR" sz="2200" spc="-114" dirty="0">
                <a:latin typeface="Arial"/>
                <a:cs typeface="Arial"/>
              </a:rPr>
              <a:t>de </a:t>
            </a:r>
            <a:r>
              <a:rPr lang="es-AR" sz="2200" spc="-80" dirty="0">
                <a:latin typeface="Arial"/>
                <a:cs typeface="Arial"/>
              </a:rPr>
              <a:t>un</a:t>
            </a:r>
            <a:r>
              <a:rPr lang="es-AR" sz="2200" spc="-305" dirty="0">
                <a:latin typeface="Arial"/>
                <a:cs typeface="Arial"/>
              </a:rPr>
              <a:t> </a:t>
            </a:r>
            <a:r>
              <a:rPr lang="es-AR" sz="2200" spc="-125" dirty="0">
                <a:latin typeface="Arial"/>
                <a:cs typeface="Arial"/>
              </a:rPr>
              <a:t>sistema  </a:t>
            </a:r>
            <a:r>
              <a:rPr lang="es-AR" sz="2200" spc="-135" dirty="0">
                <a:latin typeface="Arial"/>
                <a:cs typeface="Arial"/>
              </a:rPr>
              <a:t>(subsistemas) </a:t>
            </a:r>
            <a:r>
              <a:rPr lang="es-AR" sz="2200" spc="-114" dirty="0">
                <a:latin typeface="Arial"/>
                <a:cs typeface="Arial"/>
              </a:rPr>
              <a:t>en </a:t>
            </a:r>
            <a:r>
              <a:rPr lang="es-AR" sz="2200" spc="-120" dirty="0">
                <a:latin typeface="Arial"/>
                <a:cs typeface="Arial"/>
              </a:rPr>
              <a:t>una </a:t>
            </a:r>
            <a:r>
              <a:rPr lang="es-AR" sz="2200" spc="-80" dirty="0">
                <a:latin typeface="Arial"/>
                <a:cs typeface="Arial"/>
              </a:rPr>
              <a:t>unidad </a:t>
            </a:r>
            <a:r>
              <a:rPr lang="es-AR" sz="2200" spc="-100" dirty="0">
                <a:latin typeface="Arial"/>
                <a:cs typeface="Arial"/>
              </a:rPr>
              <a:t>mayor </a:t>
            </a:r>
            <a:r>
              <a:rPr lang="es-AR" sz="2200" spc="-120" dirty="0">
                <a:latin typeface="Arial"/>
                <a:cs typeface="Arial"/>
              </a:rPr>
              <a:t>(sistema </a:t>
            </a:r>
            <a:r>
              <a:rPr lang="es-AR" sz="2200" spc="-75" dirty="0">
                <a:latin typeface="Arial"/>
                <a:cs typeface="Arial"/>
              </a:rPr>
              <a:t>o  </a:t>
            </a:r>
            <a:r>
              <a:rPr lang="es-AR" sz="2200" spc="-114" dirty="0">
                <a:latin typeface="Arial"/>
                <a:cs typeface="Arial"/>
              </a:rPr>
              <a:t>suprasistema).</a:t>
            </a:r>
            <a:endParaRPr lang="es-AR" sz="2200" dirty="0">
              <a:latin typeface="Arial"/>
              <a:cs typeface="Arial"/>
            </a:endParaRPr>
          </a:p>
          <a:p>
            <a:pPr marL="355600" marR="291465" indent="-342900" algn="just">
              <a:lnSpc>
                <a:spcPct val="8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endParaRPr lang="es-AR" sz="2200" spc="-1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04" y="188023"/>
            <a:ext cx="74529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 err="1"/>
              <a:t>Cohesión</a:t>
            </a:r>
            <a:r>
              <a:rPr spc="-245" dirty="0"/>
              <a:t> </a:t>
            </a:r>
            <a:r>
              <a:rPr spc="-204" dirty="0" err="1"/>
              <a:t>Funcional</a:t>
            </a:r>
            <a:r>
              <a:rPr lang="es-AR" spc="-204" dirty="0"/>
              <a:t>: Ejemplos.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91185" y="1160366"/>
            <a:ext cx="7961630" cy="453726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18745" indent="-342900">
              <a:lnSpc>
                <a:spcPct val="90200"/>
              </a:lnSpc>
              <a:spcBef>
                <a:spcPts val="63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sz="2800" spc="-100" dirty="0" err="1">
                <a:latin typeface="Arial"/>
                <a:cs typeface="Arial"/>
              </a:rPr>
              <a:t>Ejemplo</a:t>
            </a:r>
            <a:r>
              <a:rPr sz="2800" spc="-100" dirty="0">
                <a:latin typeface="Arial"/>
                <a:cs typeface="Arial"/>
              </a:rPr>
              <a:t>: Función ENSEÑAR </a:t>
            </a:r>
            <a:r>
              <a:rPr lang="es-AR" sz="2800" spc="-100" dirty="0">
                <a:latin typeface="Arial"/>
                <a:cs typeface="Arial"/>
              </a:rPr>
              <a:t>Fundamentos de </a:t>
            </a:r>
            <a:r>
              <a:rPr lang="es-AR" sz="2800" spc="-100" dirty="0" err="1">
                <a:latin typeface="Arial"/>
                <a:cs typeface="Arial"/>
              </a:rPr>
              <a:t>TICs</a:t>
            </a:r>
            <a:r>
              <a:rPr lang="es-AR" sz="2800" spc="-100" dirty="0">
                <a:latin typeface="Arial"/>
                <a:cs typeface="Arial"/>
              </a:rPr>
              <a:t>.  Todos los profesores miembros </a:t>
            </a:r>
            <a:r>
              <a:rPr sz="2800" spc="-100" dirty="0">
                <a:latin typeface="Arial"/>
                <a:cs typeface="Arial"/>
              </a:rPr>
              <a:t>de esta cátedra  trabajan en distintos roles (organizar, dictar clase,  atender consultas, escribir apuntes, evaluar, etc.) para  lograr el fin de ENSEÑAR.</a:t>
            </a:r>
            <a:endParaRPr lang="es-AR" sz="2800" spc="-100" dirty="0">
              <a:latin typeface="Arial"/>
              <a:cs typeface="Arial"/>
            </a:endParaRPr>
          </a:p>
          <a:p>
            <a:pPr marL="355600" marR="118745" indent="-342900">
              <a:lnSpc>
                <a:spcPct val="90200"/>
              </a:lnSpc>
              <a:spcBef>
                <a:spcPts val="63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s-AR" sz="2800" spc="-100" dirty="0">
              <a:latin typeface="Arial"/>
              <a:cs typeface="Arial"/>
            </a:endParaRPr>
          </a:p>
          <a:p>
            <a:pPr marL="355600" marR="118745" indent="-342900">
              <a:lnSpc>
                <a:spcPct val="90200"/>
              </a:lnSpc>
              <a:spcBef>
                <a:spcPts val="63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s-AR" sz="2800" spc="-105" dirty="0">
                <a:latin typeface="Arial"/>
                <a:cs typeface="Arial"/>
              </a:rPr>
              <a:t>Ejemplo: </a:t>
            </a:r>
            <a:r>
              <a:rPr lang="es-AR" sz="2800" spc="-125" dirty="0">
                <a:latin typeface="Arial"/>
                <a:cs typeface="Arial"/>
              </a:rPr>
              <a:t>Función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APUNTADOR/SELECCIONADOR</a:t>
            </a:r>
            <a:r>
              <a:rPr lang="es-AR" sz="2800" spc="-295" dirty="0">
                <a:latin typeface="Arial"/>
                <a:cs typeface="Arial"/>
              </a:rPr>
              <a:t>. </a:t>
            </a:r>
            <a:r>
              <a:rPr lang="es-AR" sz="2800" spc="-95" dirty="0">
                <a:latin typeface="Arial"/>
                <a:cs typeface="Arial"/>
              </a:rPr>
              <a:t>Mouse:  </a:t>
            </a:r>
            <a:r>
              <a:rPr lang="es-AR" sz="2800" spc="-100" dirty="0">
                <a:latin typeface="Arial"/>
                <a:cs typeface="Arial"/>
              </a:rPr>
              <a:t>todas </a:t>
            </a:r>
            <a:r>
              <a:rPr lang="es-AR" sz="2800" spc="-210" dirty="0">
                <a:latin typeface="Arial"/>
                <a:cs typeface="Arial"/>
              </a:rPr>
              <a:t>sus </a:t>
            </a:r>
            <a:r>
              <a:rPr lang="es-AR" sz="2800" spc="-90" dirty="0">
                <a:latin typeface="Arial"/>
                <a:cs typeface="Arial"/>
              </a:rPr>
              <a:t>partes </a:t>
            </a:r>
            <a:r>
              <a:rPr lang="es-AR" sz="2800" spc="-65" dirty="0">
                <a:latin typeface="Arial"/>
                <a:cs typeface="Arial"/>
              </a:rPr>
              <a:t>interactúan </a:t>
            </a:r>
            <a:r>
              <a:rPr lang="es-AR" sz="2800" spc="-120" dirty="0">
                <a:latin typeface="Arial"/>
                <a:cs typeface="Arial"/>
              </a:rPr>
              <a:t>para </a:t>
            </a:r>
            <a:r>
              <a:rPr lang="es-AR" sz="2800" spc="-75" dirty="0">
                <a:latin typeface="Arial"/>
                <a:cs typeface="Arial"/>
              </a:rPr>
              <a:t>lograr </a:t>
            </a:r>
            <a:r>
              <a:rPr lang="es-AR" sz="2800" spc="-70" dirty="0">
                <a:latin typeface="Arial"/>
                <a:cs typeface="Arial"/>
              </a:rPr>
              <a:t>apuntar </a:t>
            </a:r>
            <a:r>
              <a:rPr lang="es-AR" sz="2800" spc="-120" dirty="0">
                <a:latin typeface="Arial"/>
                <a:cs typeface="Arial"/>
              </a:rPr>
              <a:t>y  </a:t>
            </a:r>
            <a:r>
              <a:rPr lang="es-AR" sz="2800" spc="-114" dirty="0">
                <a:latin typeface="Arial"/>
                <a:cs typeface="Arial"/>
              </a:rPr>
              <a:t>seleccionar </a:t>
            </a:r>
            <a:r>
              <a:rPr lang="es-AR" sz="2800" spc="-75" dirty="0">
                <a:latin typeface="Arial"/>
                <a:cs typeface="Arial"/>
              </a:rPr>
              <a:t>objetos </a:t>
            </a:r>
            <a:r>
              <a:rPr lang="es-AR" sz="2800" spc="-114" dirty="0">
                <a:latin typeface="Arial"/>
                <a:cs typeface="Arial"/>
              </a:rPr>
              <a:t>en </a:t>
            </a:r>
            <a:r>
              <a:rPr lang="es-AR" sz="2800" spc="-90" dirty="0">
                <a:latin typeface="Arial"/>
                <a:cs typeface="Arial"/>
              </a:rPr>
              <a:t>la </a:t>
            </a:r>
            <a:r>
              <a:rPr lang="es-AR" sz="2800" spc="-80" dirty="0">
                <a:latin typeface="Arial"/>
                <a:cs typeface="Arial"/>
              </a:rPr>
              <a:t>pantalla </a:t>
            </a:r>
            <a:r>
              <a:rPr lang="es-AR" sz="2800" spc="-70" dirty="0">
                <a:latin typeface="Arial"/>
                <a:cs typeface="Arial"/>
              </a:rPr>
              <a:t>del</a:t>
            </a:r>
            <a:r>
              <a:rPr lang="es-AR" sz="2800" spc="-375" dirty="0">
                <a:latin typeface="Arial"/>
                <a:cs typeface="Arial"/>
              </a:rPr>
              <a:t> </a:t>
            </a:r>
            <a:r>
              <a:rPr lang="es-AR" sz="2800" spc="-55" dirty="0">
                <a:latin typeface="Arial"/>
                <a:cs typeface="Arial"/>
              </a:rPr>
              <a:t>monitor.</a:t>
            </a:r>
            <a:endParaRPr lang="es-AR" sz="2800" dirty="0">
              <a:latin typeface="Arial"/>
              <a:cs typeface="Arial"/>
            </a:endParaRPr>
          </a:p>
          <a:p>
            <a:pPr marL="355600" marR="118745" indent="-342900">
              <a:lnSpc>
                <a:spcPct val="90200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3048000"/>
            <a:ext cx="1984629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1A26D26-5E41-45DF-82D3-BC685C83A0F8}"/>
              </a:ext>
            </a:extLst>
          </p:cNvPr>
          <p:cNvSpPr/>
          <p:nvPr/>
        </p:nvSpPr>
        <p:spPr>
          <a:xfrm>
            <a:off x="7010400" y="5292980"/>
            <a:ext cx="1040765" cy="80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432" y="190817"/>
            <a:ext cx="70472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26055">
              <a:lnSpc>
                <a:spcPct val="100000"/>
              </a:lnSpc>
              <a:spcBef>
                <a:spcPts val="100"/>
              </a:spcBef>
            </a:pPr>
            <a:r>
              <a:rPr sz="4000" spc="-120" dirty="0"/>
              <a:t>Interfaz  </a:t>
            </a:r>
            <a:r>
              <a:rPr sz="4000" spc="-130" dirty="0"/>
              <a:t>(Interconexión </a:t>
            </a:r>
            <a:r>
              <a:rPr sz="4000" spc="-80" dirty="0"/>
              <a:t>entre</a:t>
            </a:r>
            <a:r>
              <a:rPr sz="4000" spc="-400" dirty="0"/>
              <a:t> </a:t>
            </a:r>
            <a:r>
              <a:rPr sz="4000" spc="-254" dirty="0"/>
              <a:t>Subsistemas)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6616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5" dirty="0">
                <a:latin typeface="Arial"/>
                <a:cs typeface="Arial"/>
              </a:rPr>
              <a:t>Interfaz: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95" dirty="0">
                <a:latin typeface="Arial"/>
                <a:cs typeface="Arial"/>
              </a:rPr>
              <a:t>interconexión </a:t>
            </a:r>
            <a:r>
              <a:rPr sz="3200" spc="-60" dirty="0">
                <a:latin typeface="Arial"/>
                <a:cs typeface="Arial"/>
              </a:rPr>
              <a:t>entre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dos  sistemas </a:t>
            </a:r>
            <a:r>
              <a:rPr sz="3200" spc="-95" dirty="0">
                <a:latin typeface="Arial"/>
                <a:cs typeface="Arial"/>
              </a:rPr>
              <a:t>ó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subsistemas.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7375" y="3143262"/>
            <a:ext cx="5095301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495934"/>
            <a:ext cx="7804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360" dirty="0">
                <a:latin typeface="Arial"/>
                <a:cs typeface="Arial"/>
              </a:rPr>
              <a:t>Ejemplos </a:t>
            </a:r>
            <a:r>
              <a:rPr sz="4000" b="1" i="1" spc="-300" dirty="0">
                <a:latin typeface="Arial"/>
                <a:cs typeface="Arial"/>
              </a:rPr>
              <a:t>de </a:t>
            </a:r>
            <a:r>
              <a:rPr sz="4000" b="1" i="1" spc="-400" dirty="0">
                <a:latin typeface="Arial"/>
                <a:cs typeface="Arial"/>
              </a:rPr>
              <a:t>Subsistemas </a:t>
            </a:r>
            <a:r>
              <a:rPr sz="4000" b="1" i="1" spc="-260" dirty="0">
                <a:latin typeface="Arial"/>
                <a:cs typeface="Arial"/>
              </a:rPr>
              <a:t>e</a:t>
            </a:r>
            <a:r>
              <a:rPr sz="4000" b="1" i="1" spc="165" dirty="0">
                <a:latin typeface="Arial"/>
                <a:cs typeface="Arial"/>
              </a:rPr>
              <a:t> </a:t>
            </a:r>
            <a:r>
              <a:rPr sz="4000" b="1" i="1" spc="-260" dirty="0">
                <a:latin typeface="Arial"/>
                <a:cs typeface="Arial"/>
              </a:rPr>
              <a:t>Interfaces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365" y="1878266"/>
            <a:ext cx="2327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70" dirty="0">
                <a:latin typeface="Arial"/>
                <a:cs typeface="Arial"/>
              </a:rPr>
              <a:t>Sistema</a:t>
            </a:r>
            <a:r>
              <a:rPr sz="3200" b="1" i="1" spc="-229" dirty="0">
                <a:latin typeface="Arial"/>
                <a:cs typeface="Arial"/>
              </a:rPr>
              <a:t> </a:t>
            </a:r>
            <a:r>
              <a:rPr sz="3200" b="1" i="1" spc="-455" dirty="0">
                <a:latin typeface="Arial"/>
                <a:cs typeface="Arial"/>
              </a:rPr>
              <a:t>SILLA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734" y="1878266"/>
            <a:ext cx="3211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70" dirty="0">
                <a:latin typeface="Arial"/>
                <a:cs typeface="Arial"/>
              </a:rPr>
              <a:t>Sistema</a:t>
            </a:r>
            <a:r>
              <a:rPr sz="3200" b="1" i="1" spc="-200" dirty="0">
                <a:latin typeface="Arial"/>
                <a:cs typeface="Arial"/>
              </a:rPr>
              <a:t> </a:t>
            </a:r>
            <a:r>
              <a:rPr sz="3200" b="1" i="1" spc="-465" dirty="0">
                <a:latin typeface="Arial"/>
                <a:cs typeface="Arial"/>
              </a:rPr>
              <a:t>ANTEOJOS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62" y="2714650"/>
            <a:ext cx="4286250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0" y="2962811"/>
            <a:ext cx="3643376" cy="19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876" y="188023"/>
            <a:ext cx="511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Cantidad </a:t>
            </a:r>
            <a:r>
              <a:rPr spc="-195" dirty="0"/>
              <a:t>de</a:t>
            </a:r>
            <a:r>
              <a:rPr spc="-320" dirty="0"/>
              <a:t> </a:t>
            </a:r>
            <a:r>
              <a:rPr spc="-17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6782"/>
            <a:ext cx="8564880" cy="28613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25145" indent="-342900">
              <a:lnSpc>
                <a:spcPct val="8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05" dirty="0">
                <a:latin typeface="Arial"/>
                <a:cs typeface="Arial"/>
              </a:rPr>
              <a:t>Se </a:t>
            </a:r>
            <a:r>
              <a:rPr sz="3000" spc="-145" dirty="0">
                <a:latin typeface="Arial"/>
                <a:cs typeface="Arial"/>
              </a:rPr>
              <a:t>establece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85" dirty="0">
                <a:latin typeface="Arial"/>
                <a:cs typeface="Arial"/>
              </a:rPr>
              <a:t>las </a:t>
            </a:r>
            <a:r>
              <a:rPr sz="3000" spc="-150" dirty="0">
                <a:latin typeface="Arial"/>
                <a:cs typeface="Arial"/>
              </a:rPr>
              <a:t>agrupaciones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75" dirty="0">
                <a:latin typeface="Arial"/>
                <a:cs typeface="Arial"/>
              </a:rPr>
              <a:t>subsistemas  </a:t>
            </a:r>
            <a:r>
              <a:rPr sz="3000" spc="-85" dirty="0">
                <a:latin typeface="Arial"/>
                <a:cs typeface="Arial"/>
              </a:rPr>
              <a:t>interactúan </a:t>
            </a:r>
            <a:r>
              <a:rPr sz="3000" spc="-204" dirty="0">
                <a:latin typeface="Arial"/>
                <a:cs typeface="Arial"/>
              </a:rPr>
              <a:t>cada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50" dirty="0">
                <a:latin typeface="Arial"/>
                <a:cs typeface="Arial"/>
              </a:rPr>
              <a:t>con </a:t>
            </a:r>
            <a:r>
              <a:rPr sz="3000" spc="-125" dirty="0">
                <a:latin typeface="Arial"/>
                <a:cs typeface="Arial"/>
              </a:rPr>
              <a:t>todas </a:t>
            </a:r>
            <a:r>
              <a:rPr sz="3000" spc="-185" dirty="0">
                <a:latin typeface="Arial"/>
                <a:cs typeface="Arial"/>
              </a:rPr>
              <a:t>las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otras.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25" dirty="0">
                <a:latin typeface="Arial"/>
                <a:cs typeface="Arial"/>
              </a:rPr>
              <a:t>Ejemplo: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275" dirty="0">
                <a:latin typeface="Arial"/>
                <a:cs typeface="Arial"/>
              </a:rPr>
              <a:t>Base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75" dirty="0">
                <a:latin typeface="Arial"/>
                <a:cs typeface="Arial"/>
              </a:rPr>
              <a:t>Datos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5" dirty="0">
                <a:latin typeface="Arial"/>
                <a:cs typeface="Arial"/>
              </a:rPr>
              <a:t>la </a:t>
            </a:r>
            <a:r>
              <a:rPr sz="3000" spc="-140" dirty="0">
                <a:latin typeface="Arial"/>
                <a:cs typeface="Arial"/>
              </a:rPr>
              <a:t>cual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55" dirty="0">
                <a:latin typeface="Arial"/>
                <a:cs typeface="Arial"/>
              </a:rPr>
              <a:t>tiene </a:t>
            </a:r>
            <a:r>
              <a:rPr sz="3000" spc="-215" dirty="0">
                <a:latin typeface="Arial"/>
                <a:cs typeface="Arial"/>
              </a:rPr>
              <a:t>acceso 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130" dirty="0">
                <a:latin typeface="Arial"/>
                <a:cs typeface="Arial"/>
              </a:rPr>
              <a:t>varios </a:t>
            </a:r>
            <a:r>
              <a:rPr sz="3000" spc="-145" dirty="0">
                <a:latin typeface="Arial"/>
                <a:cs typeface="Arial"/>
              </a:rPr>
              <a:t>programas, </a:t>
            </a:r>
            <a:r>
              <a:rPr sz="3000" spc="-90" dirty="0">
                <a:latin typeface="Arial"/>
                <a:cs typeface="Arial"/>
              </a:rPr>
              <a:t>pero </a:t>
            </a:r>
            <a:r>
              <a:rPr sz="3000" spc="-114" dirty="0">
                <a:latin typeface="Arial"/>
                <a:cs typeface="Arial"/>
              </a:rPr>
              <a:t>la </a:t>
            </a:r>
            <a:r>
              <a:rPr sz="3000" spc="-95" dirty="0">
                <a:latin typeface="Arial"/>
                <a:cs typeface="Arial"/>
              </a:rPr>
              <a:t>interconexión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90" dirty="0">
                <a:latin typeface="Arial"/>
                <a:cs typeface="Arial"/>
              </a:rPr>
              <a:t>hace  </a:t>
            </a:r>
            <a:r>
              <a:rPr sz="3000" spc="-125" dirty="0">
                <a:latin typeface="Arial"/>
                <a:cs typeface="Arial"/>
              </a:rPr>
              <a:t>solamente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40" dirty="0">
                <a:latin typeface="Arial"/>
                <a:cs typeface="Arial"/>
              </a:rPr>
              <a:t>través de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80" dirty="0">
                <a:latin typeface="Arial"/>
                <a:cs typeface="Arial"/>
              </a:rPr>
              <a:t>interfaz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0" dirty="0">
                <a:latin typeface="Arial"/>
                <a:cs typeface="Arial"/>
              </a:rPr>
              <a:t>la</a:t>
            </a:r>
            <a:r>
              <a:rPr sz="3000" spc="-34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administración 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4" dirty="0">
                <a:latin typeface="Arial"/>
                <a:cs typeface="Arial"/>
              </a:rPr>
              <a:t>la </a:t>
            </a:r>
            <a:r>
              <a:rPr sz="3000" spc="-210" dirty="0">
                <a:latin typeface="Arial"/>
                <a:cs typeface="Arial"/>
              </a:rPr>
              <a:t>base </a:t>
            </a:r>
            <a:r>
              <a:rPr sz="3000" spc="-140" dirty="0">
                <a:latin typeface="Arial"/>
                <a:cs typeface="Arial"/>
              </a:rPr>
              <a:t>de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datos.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873" y="4330700"/>
            <a:ext cx="457200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5873" y="43307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3791" y="4333811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5073" y="4330700"/>
            <a:ext cx="4572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5073" y="43307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3245" y="4333811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5073" y="5199126"/>
            <a:ext cx="4572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5073" y="5199126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3245" y="5202491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5873" y="5199126"/>
            <a:ext cx="4572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873" y="5199126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81251" y="5202491"/>
            <a:ext cx="26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43473" y="5199126"/>
            <a:ext cx="4572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3473" y="5199126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44820" y="5202491"/>
            <a:ext cx="25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3473" y="4330700"/>
            <a:ext cx="4572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3473" y="43307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47359" y="4333811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62673" y="4330700"/>
            <a:ext cx="4572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2673" y="43307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64401" y="4333811"/>
            <a:ext cx="25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2673" y="5199126"/>
            <a:ext cx="457200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62673" y="5199126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64401" y="5202491"/>
            <a:ext cx="25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95573" y="40624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0773" y="40624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03576" y="5970904"/>
            <a:ext cx="2911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latin typeface="Arial"/>
                <a:cs typeface="Arial"/>
              </a:rPr>
              <a:t>Todos </a:t>
            </a:r>
            <a:r>
              <a:rPr sz="1600" spc="-75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interconectados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23973" y="49387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3973" y="46704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9273" y="536105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4073" y="536105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05573" y="49387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05573" y="46704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6873" y="44276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81673" y="44276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76873" y="536105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1673" y="536105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2573" y="4195826"/>
            <a:ext cx="76200" cy="134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3973" y="4195826"/>
            <a:ext cx="76200" cy="134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90673" y="419582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3973" y="3929126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31750" y="325374"/>
                </a:moveTo>
                <a:lnTo>
                  <a:pt x="0" y="325374"/>
                </a:lnTo>
                <a:lnTo>
                  <a:pt x="38100" y="401574"/>
                </a:lnTo>
                <a:lnTo>
                  <a:pt x="69850" y="338074"/>
                </a:lnTo>
                <a:lnTo>
                  <a:pt x="31750" y="338074"/>
                </a:lnTo>
                <a:lnTo>
                  <a:pt x="31750" y="325374"/>
                </a:lnTo>
                <a:close/>
              </a:path>
              <a:path w="76200" h="401954">
                <a:moveTo>
                  <a:pt x="44450" y="0"/>
                </a:moveTo>
                <a:lnTo>
                  <a:pt x="31750" y="0"/>
                </a:lnTo>
                <a:lnTo>
                  <a:pt x="31750" y="338074"/>
                </a:lnTo>
                <a:lnTo>
                  <a:pt x="44450" y="338074"/>
                </a:lnTo>
                <a:lnTo>
                  <a:pt x="44450" y="0"/>
                </a:lnTo>
                <a:close/>
              </a:path>
              <a:path w="76200" h="401954">
                <a:moveTo>
                  <a:pt x="76200" y="325374"/>
                </a:moveTo>
                <a:lnTo>
                  <a:pt x="44450" y="325374"/>
                </a:lnTo>
                <a:lnTo>
                  <a:pt x="44450" y="338074"/>
                </a:lnTo>
                <a:lnTo>
                  <a:pt x="69850" y="338074"/>
                </a:lnTo>
                <a:lnTo>
                  <a:pt x="7620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9373" y="3929126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31750" y="325374"/>
                </a:moveTo>
                <a:lnTo>
                  <a:pt x="0" y="325374"/>
                </a:lnTo>
                <a:lnTo>
                  <a:pt x="38100" y="401574"/>
                </a:lnTo>
                <a:lnTo>
                  <a:pt x="69850" y="338074"/>
                </a:lnTo>
                <a:lnTo>
                  <a:pt x="31750" y="338074"/>
                </a:lnTo>
                <a:lnTo>
                  <a:pt x="31750" y="325374"/>
                </a:lnTo>
                <a:close/>
              </a:path>
              <a:path w="76200" h="401954">
                <a:moveTo>
                  <a:pt x="44450" y="0"/>
                </a:moveTo>
                <a:lnTo>
                  <a:pt x="31750" y="0"/>
                </a:lnTo>
                <a:lnTo>
                  <a:pt x="31750" y="338074"/>
                </a:lnTo>
                <a:lnTo>
                  <a:pt x="44450" y="338074"/>
                </a:lnTo>
                <a:lnTo>
                  <a:pt x="44450" y="0"/>
                </a:lnTo>
                <a:close/>
              </a:path>
              <a:path w="76200" h="401954">
                <a:moveTo>
                  <a:pt x="76200" y="325374"/>
                </a:moveTo>
                <a:lnTo>
                  <a:pt x="44450" y="325374"/>
                </a:lnTo>
                <a:lnTo>
                  <a:pt x="44450" y="338074"/>
                </a:lnTo>
                <a:lnTo>
                  <a:pt x="69850" y="338074"/>
                </a:lnTo>
                <a:lnTo>
                  <a:pt x="7620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62073" y="3929126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510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2573" y="5532501"/>
            <a:ext cx="76200" cy="134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33973" y="5532501"/>
            <a:ext cx="76200" cy="134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90673" y="5667375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5573" y="5532501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436"/>
                </a:moveTo>
                <a:lnTo>
                  <a:pt x="31750" y="63436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436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136"/>
                </a:lnTo>
                <a:lnTo>
                  <a:pt x="31750" y="76136"/>
                </a:lnTo>
                <a:lnTo>
                  <a:pt x="31750" y="63436"/>
                </a:lnTo>
                <a:lnTo>
                  <a:pt x="69844" y="63436"/>
                </a:lnTo>
                <a:lnTo>
                  <a:pt x="38100" y="0"/>
                </a:lnTo>
                <a:close/>
              </a:path>
              <a:path w="76200" h="268604">
                <a:moveTo>
                  <a:pt x="69844" y="63436"/>
                </a:moveTo>
                <a:lnTo>
                  <a:pt x="44450" y="63436"/>
                </a:lnTo>
                <a:lnTo>
                  <a:pt x="44450" y="76136"/>
                </a:lnTo>
                <a:lnTo>
                  <a:pt x="76200" y="76136"/>
                </a:lnTo>
                <a:lnTo>
                  <a:pt x="69844" y="6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0773" y="5532501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436"/>
                </a:moveTo>
                <a:lnTo>
                  <a:pt x="31750" y="63436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436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136"/>
                </a:lnTo>
                <a:lnTo>
                  <a:pt x="31750" y="76136"/>
                </a:lnTo>
                <a:lnTo>
                  <a:pt x="31750" y="63436"/>
                </a:lnTo>
                <a:lnTo>
                  <a:pt x="69844" y="63436"/>
                </a:lnTo>
                <a:lnTo>
                  <a:pt x="38100" y="0"/>
                </a:lnTo>
                <a:close/>
              </a:path>
              <a:path w="76200" h="268604">
                <a:moveTo>
                  <a:pt x="69844" y="63436"/>
                </a:moveTo>
                <a:lnTo>
                  <a:pt x="44450" y="63436"/>
                </a:lnTo>
                <a:lnTo>
                  <a:pt x="44450" y="76136"/>
                </a:lnTo>
                <a:lnTo>
                  <a:pt x="76200" y="76136"/>
                </a:lnTo>
                <a:lnTo>
                  <a:pt x="69844" y="6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3673" y="580072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38273" y="674052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0173" y="62833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1"/>
                </a:lnTo>
                <a:lnTo>
                  <a:pt x="44450" y="457201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29373" y="62833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1"/>
                </a:lnTo>
                <a:lnTo>
                  <a:pt x="44450" y="457201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9273" y="44276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24073" y="44276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5573" y="49387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5573" y="46704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33973" y="49387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33973" y="46704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33673" y="40624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66873" y="4440809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66801" y="654558"/>
                </a:moveTo>
                <a:lnTo>
                  <a:pt x="0" y="707517"/>
                </a:lnTo>
                <a:lnTo>
                  <a:pt x="82423" y="729107"/>
                </a:lnTo>
                <a:lnTo>
                  <a:pt x="76462" y="700659"/>
                </a:lnTo>
                <a:lnTo>
                  <a:pt x="63500" y="700659"/>
                </a:lnTo>
                <a:lnTo>
                  <a:pt x="60959" y="688213"/>
                </a:lnTo>
                <a:lnTo>
                  <a:pt x="73312" y="685627"/>
                </a:lnTo>
                <a:lnTo>
                  <a:pt x="66801" y="654558"/>
                </a:lnTo>
                <a:close/>
              </a:path>
              <a:path w="3276600" h="729614">
                <a:moveTo>
                  <a:pt x="73312" y="685627"/>
                </a:moveTo>
                <a:lnTo>
                  <a:pt x="60959" y="688213"/>
                </a:lnTo>
                <a:lnTo>
                  <a:pt x="63500" y="700659"/>
                </a:lnTo>
                <a:lnTo>
                  <a:pt x="75917" y="698060"/>
                </a:lnTo>
                <a:lnTo>
                  <a:pt x="73312" y="685627"/>
                </a:lnTo>
                <a:close/>
              </a:path>
              <a:path w="3276600" h="729614">
                <a:moveTo>
                  <a:pt x="75917" y="698060"/>
                </a:moveTo>
                <a:lnTo>
                  <a:pt x="63500" y="700659"/>
                </a:lnTo>
                <a:lnTo>
                  <a:pt x="76462" y="700659"/>
                </a:lnTo>
                <a:lnTo>
                  <a:pt x="75917" y="698060"/>
                </a:lnTo>
                <a:close/>
              </a:path>
              <a:path w="3276600" h="729614">
                <a:moveTo>
                  <a:pt x="3200809" y="31046"/>
                </a:moveTo>
                <a:lnTo>
                  <a:pt x="73312" y="685627"/>
                </a:lnTo>
                <a:lnTo>
                  <a:pt x="75917" y="698060"/>
                </a:lnTo>
                <a:lnTo>
                  <a:pt x="3203414" y="43479"/>
                </a:lnTo>
                <a:lnTo>
                  <a:pt x="3200809" y="31046"/>
                </a:lnTo>
                <a:close/>
              </a:path>
              <a:path w="3276600" h="729614">
                <a:moveTo>
                  <a:pt x="3268105" y="28448"/>
                </a:moveTo>
                <a:lnTo>
                  <a:pt x="3213227" y="28448"/>
                </a:lnTo>
                <a:lnTo>
                  <a:pt x="3215766" y="40894"/>
                </a:lnTo>
                <a:lnTo>
                  <a:pt x="3203414" y="43479"/>
                </a:lnTo>
                <a:lnTo>
                  <a:pt x="3209925" y="74549"/>
                </a:lnTo>
                <a:lnTo>
                  <a:pt x="3268105" y="28448"/>
                </a:lnTo>
                <a:close/>
              </a:path>
              <a:path w="3276600" h="729614">
                <a:moveTo>
                  <a:pt x="3213227" y="28448"/>
                </a:moveTo>
                <a:lnTo>
                  <a:pt x="3200809" y="31046"/>
                </a:lnTo>
                <a:lnTo>
                  <a:pt x="3203414" y="43479"/>
                </a:lnTo>
                <a:lnTo>
                  <a:pt x="3215766" y="40894"/>
                </a:lnTo>
                <a:lnTo>
                  <a:pt x="3213227" y="28448"/>
                </a:lnTo>
                <a:close/>
              </a:path>
              <a:path w="3276600" h="729614">
                <a:moveTo>
                  <a:pt x="3194304" y="0"/>
                </a:moveTo>
                <a:lnTo>
                  <a:pt x="3200809" y="31046"/>
                </a:lnTo>
                <a:lnTo>
                  <a:pt x="3213227" y="28448"/>
                </a:lnTo>
                <a:lnTo>
                  <a:pt x="3268105" y="28448"/>
                </a:lnTo>
                <a:lnTo>
                  <a:pt x="3276600" y="21717"/>
                </a:lnTo>
                <a:lnTo>
                  <a:pt x="3194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43073" y="4662170"/>
            <a:ext cx="4495800" cy="591185"/>
          </a:xfrm>
          <a:custGeom>
            <a:avLst/>
            <a:gdLst/>
            <a:ahLst/>
            <a:cxnLst/>
            <a:rect l="l" t="t" r="r" b="b"/>
            <a:pathLst>
              <a:path w="4495800" h="591185">
                <a:moveTo>
                  <a:pt x="71246" y="515492"/>
                </a:moveTo>
                <a:lnTo>
                  <a:pt x="0" y="562355"/>
                </a:lnTo>
                <a:lnTo>
                  <a:pt x="80263" y="591184"/>
                </a:lnTo>
                <a:lnTo>
                  <a:pt x="76678" y="561085"/>
                </a:lnTo>
                <a:lnTo>
                  <a:pt x="63881" y="561085"/>
                </a:lnTo>
                <a:lnTo>
                  <a:pt x="62356" y="548512"/>
                </a:lnTo>
                <a:lnTo>
                  <a:pt x="75001" y="547012"/>
                </a:lnTo>
                <a:lnTo>
                  <a:pt x="71246" y="515492"/>
                </a:lnTo>
                <a:close/>
              </a:path>
              <a:path w="4495800" h="591185">
                <a:moveTo>
                  <a:pt x="75001" y="547012"/>
                </a:moveTo>
                <a:lnTo>
                  <a:pt x="62356" y="548512"/>
                </a:lnTo>
                <a:lnTo>
                  <a:pt x="63881" y="561085"/>
                </a:lnTo>
                <a:lnTo>
                  <a:pt x="76500" y="559588"/>
                </a:lnTo>
                <a:lnTo>
                  <a:pt x="75001" y="547012"/>
                </a:lnTo>
                <a:close/>
              </a:path>
              <a:path w="4495800" h="591185">
                <a:moveTo>
                  <a:pt x="76500" y="559588"/>
                </a:moveTo>
                <a:lnTo>
                  <a:pt x="63881" y="561085"/>
                </a:lnTo>
                <a:lnTo>
                  <a:pt x="76678" y="561085"/>
                </a:lnTo>
                <a:lnTo>
                  <a:pt x="76500" y="559588"/>
                </a:lnTo>
                <a:close/>
              </a:path>
              <a:path w="4495800" h="591185">
                <a:moveTo>
                  <a:pt x="4419426" y="31596"/>
                </a:moveTo>
                <a:lnTo>
                  <a:pt x="75001" y="547012"/>
                </a:lnTo>
                <a:lnTo>
                  <a:pt x="76500" y="559588"/>
                </a:lnTo>
                <a:lnTo>
                  <a:pt x="4420925" y="44172"/>
                </a:lnTo>
                <a:lnTo>
                  <a:pt x="4419426" y="31596"/>
                </a:lnTo>
                <a:close/>
              </a:path>
              <a:path w="4495800" h="591185">
                <a:moveTo>
                  <a:pt x="4494060" y="30098"/>
                </a:moveTo>
                <a:lnTo>
                  <a:pt x="4432046" y="30098"/>
                </a:lnTo>
                <a:lnTo>
                  <a:pt x="4433570" y="42671"/>
                </a:lnTo>
                <a:lnTo>
                  <a:pt x="4420925" y="44172"/>
                </a:lnTo>
                <a:lnTo>
                  <a:pt x="4424680" y="75691"/>
                </a:lnTo>
                <a:lnTo>
                  <a:pt x="4494060" y="30098"/>
                </a:lnTo>
                <a:close/>
              </a:path>
              <a:path w="4495800" h="591185">
                <a:moveTo>
                  <a:pt x="4432046" y="30098"/>
                </a:moveTo>
                <a:lnTo>
                  <a:pt x="4419426" y="31596"/>
                </a:lnTo>
                <a:lnTo>
                  <a:pt x="4420925" y="44172"/>
                </a:lnTo>
                <a:lnTo>
                  <a:pt x="4433570" y="42671"/>
                </a:lnTo>
                <a:lnTo>
                  <a:pt x="4432046" y="30098"/>
                </a:lnTo>
                <a:close/>
              </a:path>
              <a:path w="4495800" h="591185">
                <a:moveTo>
                  <a:pt x="4415662" y="0"/>
                </a:moveTo>
                <a:lnTo>
                  <a:pt x="4419426" y="31596"/>
                </a:lnTo>
                <a:lnTo>
                  <a:pt x="4432046" y="30098"/>
                </a:lnTo>
                <a:lnTo>
                  <a:pt x="4494060" y="30098"/>
                </a:lnTo>
                <a:lnTo>
                  <a:pt x="4495800" y="28955"/>
                </a:lnTo>
                <a:lnTo>
                  <a:pt x="4415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4473" y="453872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2290" y="535559"/>
                </a:moveTo>
                <a:lnTo>
                  <a:pt x="0" y="609600"/>
                </a:lnTo>
                <a:lnTo>
                  <a:pt x="84581" y="598932"/>
                </a:lnTo>
                <a:lnTo>
                  <a:pt x="71699" y="579628"/>
                </a:lnTo>
                <a:lnTo>
                  <a:pt x="56387" y="579628"/>
                </a:lnTo>
                <a:lnTo>
                  <a:pt x="49402" y="569087"/>
                </a:lnTo>
                <a:lnTo>
                  <a:pt x="59965" y="562044"/>
                </a:lnTo>
                <a:lnTo>
                  <a:pt x="42290" y="535559"/>
                </a:lnTo>
                <a:close/>
              </a:path>
              <a:path w="914400" h="609600">
                <a:moveTo>
                  <a:pt x="59965" y="562044"/>
                </a:moveTo>
                <a:lnTo>
                  <a:pt x="49402" y="569087"/>
                </a:lnTo>
                <a:lnTo>
                  <a:pt x="56387" y="579628"/>
                </a:lnTo>
                <a:lnTo>
                  <a:pt x="66984" y="572562"/>
                </a:lnTo>
                <a:lnTo>
                  <a:pt x="59965" y="562044"/>
                </a:lnTo>
                <a:close/>
              </a:path>
              <a:path w="914400" h="609600">
                <a:moveTo>
                  <a:pt x="66984" y="572562"/>
                </a:moveTo>
                <a:lnTo>
                  <a:pt x="56387" y="579628"/>
                </a:lnTo>
                <a:lnTo>
                  <a:pt x="71699" y="579628"/>
                </a:lnTo>
                <a:lnTo>
                  <a:pt x="66984" y="572562"/>
                </a:lnTo>
                <a:close/>
              </a:path>
              <a:path w="914400" h="609600">
                <a:moveTo>
                  <a:pt x="847542" y="36910"/>
                </a:moveTo>
                <a:lnTo>
                  <a:pt x="59965" y="562044"/>
                </a:lnTo>
                <a:lnTo>
                  <a:pt x="66984" y="572562"/>
                </a:lnTo>
                <a:lnTo>
                  <a:pt x="854561" y="47428"/>
                </a:lnTo>
                <a:lnTo>
                  <a:pt x="847542" y="36910"/>
                </a:lnTo>
                <a:close/>
              </a:path>
              <a:path w="914400" h="609600">
                <a:moveTo>
                  <a:pt x="897375" y="29844"/>
                </a:moveTo>
                <a:lnTo>
                  <a:pt x="858138" y="29844"/>
                </a:lnTo>
                <a:lnTo>
                  <a:pt x="865124" y="40386"/>
                </a:lnTo>
                <a:lnTo>
                  <a:pt x="854561" y="47428"/>
                </a:lnTo>
                <a:lnTo>
                  <a:pt x="872236" y="73913"/>
                </a:lnTo>
                <a:lnTo>
                  <a:pt x="897375" y="29844"/>
                </a:lnTo>
                <a:close/>
              </a:path>
              <a:path w="914400" h="609600">
                <a:moveTo>
                  <a:pt x="858138" y="29844"/>
                </a:moveTo>
                <a:lnTo>
                  <a:pt x="847542" y="36910"/>
                </a:lnTo>
                <a:lnTo>
                  <a:pt x="854561" y="47428"/>
                </a:lnTo>
                <a:lnTo>
                  <a:pt x="865124" y="40386"/>
                </a:lnTo>
                <a:lnTo>
                  <a:pt x="858138" y="29844"/>
                </a:lnTo>
                <a:close/>
              </a:path>
              <a:path w="914400" h="609600">
                <a:moveTo>
                  <a:pt x="914400" y="0"/>
                </a:moveTo>
                <a:lnTo>
                  <a:pt x="829944" y="10541"/>
                </a:lnTo>
                <a:lnTo>
                  <a:pt x="847542" y="36910"/>
                </a:lnTo>
                <a:lnTo>
                  <a:pt x="858138" y="29844"/>
                </a:lnTo>
                <a:lnTo>
                  <a:pt x="897375" y="29844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14473" y="469112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47542" y="572562"/>
                </a:moveTo>
                <a:lnTo>
                  <a:pt x="829944" y="598932"/>
                </a:lnTo>
                <a:lnTo>
                  <a:pt x="914400" y="609600"/>
                </a:lnTo>
                <a:lnTo>
                  <a:pt x="897331" y="579628"/>
                </a:lnTo>
                <a:lnTo>
                  <a:pt x="858138" y="579628"/>
                </a:lnTo>
                <a:lnTo>
                  <a:pt x="847542" y="572562"/>
                </a:lnTo>
                <a:close/>
              </a:path>
              <a:path w="914400" h="609600">
                <a:moveTo>
                  <a:pt x="854561" y="562044"/>
                </a:moveTo>
                <a:lnTo>
                  <a:pt x="847542" y="572562"/>
                </a:lnTo>
                <a:lnTo>
                  <a:pt x="858138" y="579628"/>
                </a:lnTo>
                <a:lnTo>
                  <a:pt x="865124" y="569087"/>
                </a:lnTo>
                <a:lnTo>
                  <a:pt x="854561" y="562044"/>
                </a:lnTo>
                <a:close/>
              </a:path>
              <a:path w="914400" h="609600">
                <a:moveTo>
                  <a:pt x="872236" y="535559"/>
                </a:moveTo>
                <a:lnTo>
                  <a:pt x="854561" y="562044"/>
                </a:lnTo>
                <a:lnTo>
                  <a:pt x="865124" y="569087"/>
                </a:lnTo>
                <a:lnTo>
                  <a:pt x="858138" y="579628"/>
                </a:lnTo>
                <a:lnTo>
                  <a:pt x="897331" y="579628"/>
                </a:lnTo>
                <a:lnTo>
                  <a:pt x="872236" y="535559"/>
                </a:lnTo>
                <a:close/>
              </a:path>
              <a:path w="914400" h="609600">
                <a:moveTo>
                  <a:pt x="66984" y="36910"/>
                </a:moveTo>
                <a:lnTo>
                  <a:pt x="59965" y="47428"/>
                </a:lnTo>
                <a:lnTo>
                  <a:pt x="847542" y="572562"/>
                </a:lnTo>
                <a:lnTo>
                  <a:pt x="854561" y="562044"/>
                </a:lnTo>
                <a:lnTo>
                  <a:pt x="66984" y="36910"/>
                </a:lnTo>
                <a:close/>
              </a:path>
              <a:path w="914400" h="609600">
                <a:moveTo>
                  <a:pt x="0" y="0"/>
                </a:moveTo>
                <a:lnTo>
                  <a:pt x="42290" y="73913"/>
                </a:lnTo>
                <a:lnTo>
                  <a:pt x="59965" y="47428"/>
                </a:lnTo>
                <a:lnTo>
                  <a:pt x="49402" y="40386"/>
                </a:lnTo>
                <a:lnTo>
                  <a:pt x="56387" y="29844"/>
                </a:lnTo>
                <a:lnTo>
                  <a:pt x="71699" y="29844"/>
                </a:lnTo>
                <a:lnTo>
                  <a:pt x="84581" y="10541"/>
                </a:lnTo>
                <a:lnTo>
                  <a:pt x="0" y="0"/>
                </a:lnTo>
                <a:close/>
              </a:path>
              <a:path w="914400" h="609600">
                <a:moveTo>
                  <a:pt x="56387" y="29844"/>
                </a:moveTo>
                <a:lnTo>
                  <a:pt x="49402" y="40386"/>
                </a:lnTo>
                <a:lnTo>
                  <a:pt x="59965" y="47428"/>
                </a:lnTo>
                <a:lnTo>
                  <a:pt x="66984" y="36910"/>
                </a:lnTo>
                <a:lnTo>
                  <a:pt x="56387" y="29844"/>
                </a:lnTo>
                <a:close/>
              </a:path>
              <a:path w="914400" h="609600">
                <a:moveTo>
                  <a:pt x="71699" y="29844"/>
                </a:moveTo>
                <a:lnTo>
                  <a:pt x="56387" y="29844"/>
                </a:lnTo>
                <a:lnTo>
                  <a:pt x="66984" y="36910"/>
                </a:lnTo>
                <a:lnTo>
                  <a:pt x="71699" y="29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66873" y="4669409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3200809" y="698060"/>
                </a:moveTo>
                <a:lnTo>
                  <a:pt x="3194304" y="729107"/>
                </a:lnTo>
                <a:lnTo>
                  <a:pt x="3276600" y="707517"/>
                </a:lnTo>
                <a:lnTo>
                  <a:pt x="3267965" y="700659"/>
                </a:lnTo>
                <a:lnTo>
                  <a:pt x="3213227" y="700659"/>
                </a:lnTo>
                <a:lnTo>
                  <a:pt x="3200809" y="698060"/>
                </a:lnTo>
                <a:close/>
              </a:path>
              <a:path w="3276600" h="729614">
                <a:moveTo>
                  <a:pt x="3203414" y="685627"/>
                </a:moveTo>
                <a:lnTo>
                  <a:pt x="3200809" y="698060"/>
                </a:lnTo>
                <a:lnTo>
                  <a:pt x="3213227" y="700659"/>
                </a:lnTo>
                <a:lnTo>
                  <a:pt x="3215766" y="688213"/>
                </a:lnTo>
                <a:lnTo>
                  <a:pt x="3203414" y="685627"/>
                </a:lnTo>
                <a:close/>
              </a:path>
              <a:path w="3276600" h="729614">
                <a:moveTo>
                  <a:pt x="3209925" y="654558"/>
                </a:moveTo>
                <a:lnTo>
                  <a:pt x="3203414" y="685627"/>
                </a:lnTo>
                <a:lnTo>
                  <a:pt x="3215766" y="688213"/>
                </a:lnTo>
                <a:lnTo>
                  <a:pt x="3213227" y="700659"/>
                </a:lnTo>
                <a:lnTo>
                  <a:pt x="3267965" y="700659"/>
                </a:lnTo>
                <a:lnTo>
                  <a:pt x="3209925" y="654558"/>
                </a:lnTo>
                <a:close/>
              </a:path>
              <a:path w="3276600" h="729614">
                <a:moveTo>
                  <a:pt x="75917" y="31046"/>
                </a:moveTo>
                <a:lnTo>
                  <a:pt x="73312" y="43479"/>
                </a:lnTo>
                <a:lnTo>
                  <a:pt x="3200809" y="698060"/>
                </a:lnTo>
                <a:lnTo>
                  <a:pt x="3203414" y="685627"/>
                </a:lnTo>
                <a:lnTo>
                  <a:pt x="75917" y="31046"/>
                </a:lnTo>
                <a:close/>
              </a:path>
              <a:path w="3276600" h="729614">
                <a:moveTo>
                  <a:pt x="82423" y="0"/>
                </a:moveTo>
                <a:lnTo>
                  <a:pt x="0" y="21717"/>
                </a:lnTo>
                <a:lnTo>
                  <a:pt x="66801" y="74549"/>
                </a:lnTo>
                <a:lnTo>
                  <a:pt x="73312" y="43479"/>
                </a:lnTo>
                <a:lnTo>
                  <a:pt x="60959" y="40894"/>
                </a:lnTo>
                <a:lnTo>
                  <a:pt x="63500" y="28448"/>
                </a:lnTo>
                <a:lnTo>
                  <a:pt x="76462" y="28448"/>
                </a:lnTo>
                <a:lnTo>
                  <a:pt x="82423" y="0"/>
                </a:lnTo>
                <a:close/>
              </a:path>
              <a:path w="3276600" h="729614">
                <a:moveTo>
                  <a:pt x="63500" y="28448"/>
                </a:moveTo>
                <a:lnTo>
                  <a:pt x="60959" y="40894"/>
                </a:lnTo>
                <a:lnTo>
                  <a:pt x="73312" y="43479"/>
                </a:lnTo>
                <a:lnTo>
                  <a:pt x="75917" y="31046"/>
                </a:lnTo>
                <a:lnTo>
                  <a:pt x="63500" y="28448"/>
                </a:lnTo>
                <a:close/>
              </a:path>
              <a:path w="3276600" h="729614">
                <a:moveTo>
                  <a:pt x="76462" y="28448"/>
                </a:moveTo>
                <a:lnTo>
                  <a:pt x="63500" y="28448"/>
                </a:lnTo>
                <a:lnTo>
                  <a:pt x="75917" y="31046"/>
                </a:lnTo>
                <a:lnTo>
                  <a:pt x="76462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43073" y="4589145"/>
            <a:ext cx="4343400" cy="737235"/>
          </a:xfrm>
          <a:custGeom>
            <a:avLst/>
            <a:gdLst/>
            <a:ahLst/>
            <a:cxnLst/>
            <a:rect l="l" t="t" r="r" b="b"/>
            <a:pathLst>
              <a:path w="4343400" h="737235">
                <a:moveTo>
                  <a:pt x="4267168" y="705907"/>
                </a:moveTo>
                <a:lnTo>
                  <a:pt x="4262247" y="737234"/>
                </a:lnTo>
                <a:lnTo>
                  <a:pt x="4343400" y="711580"/>
                </a:lnTo>
                <a:lnTo>
                  <a:pt x="4338243" y="707897"/>
                </a:lnTo>
                <a:lnTo>
                  <a:pt x="4279773" y="707897"/>
                </a:lnTo>
                <a:lnTo>
                  <a:pt x="4267168" y="705907"/>
                </a:lnTo>
                <a:close/>
              </a:path>
              <a:path w="4343400" h="737235">
                <a:moveTo>
                  <a:pt x="4269141" y="693345"/>
                </a:moveTo>
                <a:lnTo>
                  <a:pt x="4267168" y="705907"/>
                </a:lnTo>
                <a:lnTo>
                  <a:pt x="4279773" y="707897"/>
                </a:lnTo>
                <a:lnTo>
                  <a:pt x="4281678" y="695324"/>
                </a:lnTo>
                <a:lnTo>
                  <a:pt x="4269141" y="693345"/>
                </a:lnTo>
                <a:close/>
              </a:path>
              <a:path w="4343400" h="737235">
                <a:moveTo>
                  <a:pt x="4274058" y="662050"/>
                </a:moveTo>
                <a:lnTo>
                  <a:pt x="4269141" y="693345"/>
                </a:lnTo>
                <a:lnTo>
                  <a:pt x="4281678" y="695324"/>
                </a:lnTo>
                <a:lnTo>
                  <a:pt x="4279773" y="707897"/>
                </a:lnTo>
                <a:lnTo>
                  <a:pt x="4338243" y="707897"/>
                </a:lnTo>
                <a:lnTo>
                  <a:pt x="4274058" y="662050"/>
                </a:lnTo>
                <a:close/>
              </a:path>
              <a:path w="4343400" h="737235">
                <a:moveTo>
                  <a:pt x="76307" y="31319"/>
                </a:moveTo>
                <a:lnTo>
                  <a:pt x="74309" y="43897"/>
                </a:lnTo>
                <a:lnTo>
                  <a:pt x="4267168" y="705907"/>
                </a:lnTo>
                <a:lnTo>
                  <a:pt x="4269141" y="693345"/>
                </a:lnTo>
                <a:lnTo>
                  <a:pt x="76307" y="31319"/>
                </a:lnTo>
                <a:close/>
              </a:path>
              <a:path w="4343400" h="737235">
                <a:moveTo>
                  <a:pt x="81280" y="0"/>
                </a:moveTo>
                <a:lnTo>
                  <a:pt x="0" y="25780"/>
                </a:lnTo>
                <a:lnTo>
                  <a:pt x="69342" y="75183"/>
                </a:lnTo>
                <a:lnTo>
                  <a:pt x="74309" y="43897"/>
                </a:lnTo>
                <a:lnTo>
                  <a:pt x="61721" y="41909"/>
                </a:lnTo>
                <a:lnTo>
                  <a:pt x="63753" y="29336"/>
                </a:lnTo>
                <a:lnTo>
                  <a:pt x="76621" y="29336"/>
                </a:lnTo>
                <a:lnTo>
                  <a:pt x="81280" y="0"/>
                </a:lnTo>
                <a:close/>
              </a:path>
              <a:path w="4343400" h="737235">
                <a:moveTo>
                  <a:pt x="63753" y="29336"/>
                </a:moveTo>
                <a:lnTo>
                  <a:pt x="61721" y="41909"/>
                </a:lnTo>
                <a:lnTo>
                  <a:pt x="74309" y="43897"/>
                </a:lnTo>
                <a:lnTo>
                  <a:pt x="76307" y="31319"/>
                </a:lnTo>
                <a:lnTo>
                  <a:pt x="63753" y="29336"/>
                </a:lnTo>
                <a:close/>
              </a:path>
              <a:path w="4343400" h="737235">
                <a:moveTo>
                  <a:pt x="76621" y="29336"/>
                </a:moveTo>
                <a:lnTo>
                  <a:pt x="63753" y="29336"/>
                </a:lnTo>
                <a:lnTo>
                  <a:pt x="76307" y="31319"/>
                </a:lnTo>
                <a:lnTo>
                  <a:pt x="76621" y="29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38473" y="4602860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60325" y="561339"/>
                </a:moveTo>
                <a:lnTo>
                  <a:pt x="0" y="621664"/>
                </a:lnTo>
                <a:lnTo>
                  <a:pt x="84327" y="633602"/>
                </a:lnTo>
                <a:lnTo>
                  <a:pt x="75680" y="607568"/>
                </a:lnTo>
                <a:lnTo>
                  <a:pt x="62229" y="607568"/>
                </a:lnTo>
                <a:lnTo>
                  <a:pt x="58292" y="595502"/>
                </a:lnTo>
                <a:lnTo>
                  <a:pt x="70338" y="591487"/>
                </a:lnTo>
                <a:lnTo>
                  <a:pt x="60325" y="561339"/>
                </a:lnTo>
                <a:close/>
              </a:path>
              <a:path w="1828800" h="633729">
                <a:moveTo>
                  <a:pt x="70338" y="591487"/>
                </a:moveTo>
                <a:lnTo>
                  <a:pt x="58292" y="595502"/>
                </a:lnTo>
                <a:lnTo>
                  <a:pt x="62229" y="607568"/>
                </a:lnTo>
                <a:lnTo>
                  <a:pt x="74339" y="603531"/>
                </a:lnTo>
                <a:lnTo>
                  <a:pt x="70338" y="591487"/>
                </a:lnTo>
                <a:close/>
              </a:path>
              <a:path w="1828800" h="633729">
                <a:moveTo>
                  <a:pt x="74339" y="603531"/>
                </a:moveTo>
                <a:lnTo>
                  <a:pt x="62229" y="607568"/>
                </a:lnTo>
                <a:lnTo>
                  <a:pt x="75680" y="607568"/>
                </a:lnTo>
                <a:lnTo>
                  <a:pt x="74339" y="603531"/>
                </a:lnTo>
                <a:close/>
              </a:path>
              <a:path w="1828800" h="633729">
                <a:moveTo>
                  <a:pt x="1754508" y="30055"/>
                </a:moveTo>
                <a:lnTo>
                  <a:pt x="70338" y="591487"/>
                </a:lnTo>
                <a:lnTo>
                  <a:pt x="74339" y="603531"/>
                </a:lnTo>
                <a:lnTo>
                  <a:pt x="1758540" y="42131"/>
                </a:lnTo>
                <a:lnTo>
                  <a:pt x="1754508" y="30055"/>
                </a:lnTo>
                <a:close/>
              </a:path>
              <a:path w="1828800" h="633729">
                <a:moveTo>
                  <a:pt x="1814830" y="26034"/>
                </a:moveTo>
                <a:lnTo>
                  <a:pt x="1766570" y="26034"/>
                </a:lnTo>
                <a:lnTo>
                  <a:pt x="1770634" y="38100"/>
                </a:lnTo>
                <a:lnTo>
                  <a:pt x="1758540" y="42131"/>
                </a:lnTo>
                <a:lnTo>
                  <a:pt x="1768602" y="72262"/>
                </a:lnTo>
                <a:lnTo>
                  <a:pt x="1814830" y="26034"/>
                </a:lnTo>
                <a:close/>
              </a:path>
              <a:path w="1828800" h="633729">
                <a:moveTo>
                  <a:pt x="1766570" y="26034"/>
                </a:moveTo>
                <a:lnTo>
                  <a:pt x="1754508" y="30055"/>
                </a:lnTo>
                <a:lnTo>
                  <a:pt x="1758540" y="42131"/>
                </a:lnTo>
                <a:lnTo>
                  <a:pt x="1770634" y="38100"/>
                </a:lnTo>
                <a:lnTo>
                  <a:pt x="1766570" y="26034"/>
                </a:lnTo>
                <a:close/>
              </a:path>
              <a:path w="1828800" h="633729">
                <a:moveTo>
                  <a:pt x="1744472" y="0"/>
                </a:moveTo>
                <a:lnTo>
                  <a:pt x="1754508" y="30055"/>
                </a:lnTo>
                <a:lnTo>
                  <a:pt x="1766570" y="26034"/>
                </a:lnTo>
                <a:lnTo>
                  <a:pt x="1814830" y="26034"/>
                </a:lnTo>
                <a:lnTo>
                  <a:pt x="1828800" y="12064"/>
                </a:lnTo>
                <a:lnTo>
                  <a:pt x="174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00673" y="453872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27444" y="636332"/>
                </a:moveTo>
                <a:lnTo>
                  <a:pt x="605027" y="658749"/>
                </a:lnTo>
                <a:lnTo>
                  <a:pt x="685800" y="685800"/>
                </a:lnTo>
                <a:lnTo>
                  <a:pt x="672316" y="645287"/>
                </a:lnTo>
                <a:lnTo>
                  <a:pt x="636397" y="645287"/>
                </a:lnTo>
                <a:lnTo>
                  <a:pt x="627444" y="636332"/>
                </a:lnTo>
                <a:close/>
              </a:path>
              <a:path w="685800" h="685800">
                <a:moveTo>
                  <a:pt x="636397" y="627379"/>
                </a:moveTo>
                <a:lnTo>
                  <a:pt x="627444" y="636332"/>
                </a:lnTo>
                <a:lnTo>
                  <a:pt x="636397" y="645287"/>
                </a:lnTo>
                <a:lnTo>
                  <a:pt x="645414" y="636397"/>
                </a:lnTo>
                <a:lnTo>
                  <a:pt x="636397" y="627379"/>
                </a:lnTo>
                <a:close/>
              </a:path>
              <a:path w="685800" h="685800">
                <a:moveTo>
                  <a:pt x="658876" y="604901"/>
                </a:moveTo>
                <a:lnTo>
                  <a:pt x="636397" y="627379"/>
                </a:lnTo>
                <a:lnTo>
                  <a:pt x="645414" y="636397"/>
                </a:lnTo>
                <a:lnTo>
                  <a:pt x="636397" y="645287"/>
                </a:lnTo>
                <a:lnTo>
                  <a:pt x="672316" y="645287"/>
                </a:lnTo>
                <a:lnTo>
                  <a:pt x="658876" y="604901"/>
                </a:lnTo>
                <a:close/>
              </a:path>
              <a:path w="685800" h="685800">
                <a:moveTo>
                  <a:pt x="58393" y="49376"/>
                </a:moveTo>
                <a:lnTo>
                  <a:pt x="49492" y="58257"/>
                </a:lnTo>
                <a:lnTo>
                  <a:pt x="627444" y="636332"/>
                </a:lnTo>
                <a:lnTo>
                  <a:pt x="636397" y="627379"/>
                </a:lnTo>
                <a:lnTo>
                  <a:pt x="58393" y="49376"/>
                </a:lnTo>
                <a:close/>
              </a:path>
              <a:path w="685800" h="685800">
                <a:moveTo>
                  <a:pt x="0" y="0"/>
                </a:moveTo>
                <a:lnTo>
                  <a:pt x="26924" y="80772"/>
                </a:lnTo>
                <a:lnTo>
                  <a:pt x="49492" y="58257"/>
                </a:lnTo>
                <a:lnTo>
                  <a:pt x="40512" y="49275"/>
                </a:lnTo>
                <a:lnTo>
                  <a:pt x="49402" y="40386"/>
                </a:lnTo>
                <a:lnTo>
                  <a:pt x="67405" y="40386"/>
                </a:lnTo>
                <a:lnTo>
                  <a:pt x="80899" y="26924"/>
                </a:lnTo>
                <a:lnTo>
                  <a:pt x="0" y="0"/>
                </a:lnTo>
                <a:close/>
              </a:path>
              <a:path w="685800" h="685800">
                <a:moveTo>
                  <a:pt x="49402" y="40386"/>
                </a:moveTo>
                <a:lnTo>
                  <a:pt x="40512" y="49275"/>
                </a:lnTo>
                <a:lnTo>
                  <a:pt x="49492" y="58257"/>
                </a:lnTo>
                <a:lnTo>
                  <a:pt x="58393" y="49376"/>
                </a:lnTo>
                <a:lnTo>
                  <a:pt x="49402" y="40386"/>
                </a:lnTo>
                <a:close/>
              </a:path>
              <a:path w="685800" h="685800">
                <a:moveTo>
                  <a:pt x="67405" y="40386"/>
                </a:moveTo>
                <a:lnTo>
                  <a:pt x="49402" y="40386"/>
                </a:lnTo>
                <a:lnTo>
                  <a:pt x="58393" y="49376"/>
                </a:lnTo>
                <a:lnTo>
                  <a:pt x="67405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00673" y="4759071"/>
            <a:ext cx="990600" cy="397510"/>
          </a:xfrm>
          <a:custGeom>
            <a:avLst/>
            <a:gdLst/>
            <a:ahLst/>
            <a:cxnLst/>
            <a:rect l="l" t="t" r="r" b="b"/>
            <a:pathLst>
              <a:path w="990600" h="397510">
                <a:moveTo>
                  <a:pt x="57530" y="326262"/>
                </a:moveTo>
                <a:lnTo>
                  <a:pt x="0" y="389254"/>
                </a:lnTo>
                <a:lnTo>
                  <a:pt x="84836" y="397382"/>
                </a:lnTo>
                <a:lnTo>
                  <a:pt x="75230" y="372363"/>
                </a:lnTo>
                <a:lnTo>
                  <a:pt x="61595" y="372363"/>
                </a:lnTo>
                <a:lnTo>
                  <a:pt x="57023" y="360425"/>
                </a:lnTo>
                <a:lnTo>
                  <a:pt x="68894" y="355860"/>
                </a:lnTo>
                <a:lnTo>
                  <a:pt x="57530" y="326262"/>
                </a:lnTo>
                <a:close/>
              </a:path>
              <a:path w="990600" h="397510">
                <a:moveTo>
                  <a:pt x="68894" y="355860"/>
                </a:moveTo>
                <a:lnTo>
                  <a:pt x="57023" y="360425"/>
                </a:lnTo>
                <a:lnTo>
                  <a:pt x="61595" y="372363"/>
                </a:lnTo>
                <a:lnTo>
                  <a:pt x="73476" y="367794"/>
                </a:lnTo>
                <a:lnTo>
                  <a:pt x="68894" y="355860"/>
                </a:lnTo>
                <a:close/>
              </a:path>
              <a:path w="990600" h="397510">
                <a:moveTo>
                  <a:pt x="73476" y="367794"/>
                </a:moveTo>
                <a:lnTo>
                  <a:pt x="61595" y="372363"/>
                </a:lnTo>
                <a:lnTo>
                  <a:pt x="75230" y="372363"/>
                </a:lnTo>
                <a:lnTo>
                  <a:pt x="73476" y="367794"/>
                </a:lnTo>
                <a:close/>
              </a:path>
              <a:path w="990600" h="397510">
                <a:moveTo>
                  <a:pt x="917250" y="29588"/>
                </a:moveTo>
                <a:lnTo>
                  <a:pt x="68894" y="355860"/>
                </a:lnTo>
                <a:lnTo>
                  <a:pt x="73476" y="367794"/>
                </a:lnTo>
                <a:lnTo>
                  <a:pt x="921832" y="41522"/>
                </a:lnTo>
                <a:lnTo>
                  <a:pt x="917250" y="29588"/>
                </a:lnTo>
                <a:close/>
              </a:path>
              <a:path w="990600" h="397510">
                <a:moveTo>
                  <a:pt x="975292" y="25018"/>
                </a:moveTo>
                <a:lnTo>
                  <a:pt x="929131" y="25018"/>
                </a:lnTo>
                <a:lnTo>
                  <a:pt x="933703" y="36956"/>
                </a:lnTo>
                <a:lnTo>
                  <a:pt x="921832" y="41522"/>
                </a:lnTo>
                <a:lnTo>
                  <a:pt x="933196" y="71119"/>
                </a:lnTo>
                <a:lnTo>
                  <a:pt x="975292" y="25018"/>
                </a:lnTo>
                <a:close/>
              </a:path>
              <a:path w="990600" h="397510">
                <a:moveTo>
                  <a:pt x="929131" y="25018"/>
                </a:moveTo>
                <a:lnTo>
                  <a:pt x="917250" y="29588"/>
                </a:lnTo>
                <a:lnTo>
                  <a:pt x="921832" y="41522"/>
                </a:lnTo>
                <a:lnTo>
                  <a:pt x="933703" y="36956"/>
                </a:lnTo>
                <a:lnTo>
                  <a:pt x="929131" y="25018"/>
                </a:lnTo>
                <a:close/>
              </a:path>
              <a:path w="990600" h="397510">
                <a:moveTo>
                  <a:pt x="905891" y="0"/>
                </a:moveTo>
                <a:lnTo>
                  <a:pt x="917250" y="29588"/>
                </a:lnTo>
                <a:lnTo>
                  <a:pt x="929131" y="25018"/>
                </a:lnTo>
                <a:lnTo>
                  <a:pt x="975292" y="25018"/>
                </a:lnTo>
                <a:lnTo>
                  <a:pt x="990600" y="8254"/>
                </a:lnTo>
                <a:lnTo>
                  <a:pt x="905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8473" y="4596384"/>
            <a:ext cx="3048000" cy="799465"/>
          </a:xfrm>
          <a:custGeom>
            <a:avLst/>
            <a:gdLst/>
            <a:ahLst/>
            <a:cxnLst/>
            <a:rect l="l" t="t" r="r" b="b"/>
            <a:pathLst>
              <a:path w="3048000" h="799464">
                <a:moveTo>
                  <a:pt x="64770" y="725043"/>
                </a:moveTo>
                <a:lnTo>
                  <a:pt x="0" y="780542"/>
                </a:lnTo>
                <a:lnTo>
                  <a:pt x="83185" y="798957"/>
                </a:lnTo>
                <a:lnTo>
                  <a:pt x="76287" y="771271"/>
                </a:lnTo>
                <a:lnTo>
                  <a:pt x="63118" y="771271"/>
                </a:lnTo>
                <a:lnTo>
                  <a:pt x="60071" y="758952"/>
                </a:lnTo>
                <a:lnTo>
                  <a:pt x="72447" y="755857"/>
                </a:lnTo>
                <a:lnTo>
                  <a:pt x="64770" y="725043"/>
                </a:lnTo>
                <a:close/>
              </a:path>
              <a:path w="3048000" h="799464">
                <a:moveTo>
                  <a:pt x="72447" y="755857"/>
                </a:moveTo>
                <a:lnTo>
                  <a:pt x="60071" y="758952"/>
                </a:lnTo>
                <a:lnTo>
                  <a:pt x="63118" y="771271"/>
                </a:lnTo>
                <a:lnTo>
                  <a:pt x="75515" y="768171"/>
                </a:lnTo>
                <a:lnTo>
                  <a:pt x="72447" y="755857"/>
                </a:lnTo>
                <a:close/>
              </a:path>
              <a:path w="3048000" h="799464">
                <a:moveTo>
                  <a:pt x="75515" y="768171"/>
                </a:moveTo>
                <a:lnTo>
                  <a:pt x="63118" y="771271"/>
                </a:lnTo>
                <a:lnTo>
                  <a:pt x="76287" y="771271"/>
                </a:lnTo>
                <a:lnTo>
                  <a:pt x="75515" y="768171"/>
                </a:lnTo>
                <a:close/>
              </a:path>
              <a:path w="3048000" h="799464">
                <a:moveTo>
                  <a:pt x="2972534" y="30772"/>
                </a:moveTo>
                <a:lnTo>
                  <a:pt x="72447" y="755857"/>
                </a:lnTo>
                <a:lnTo>
                  <a:pt x="75515" y="768171"/>
                </a:lnTo>
                <a:lnTo>
                  <a:pt x="2975622" y="43081"/>
                </a:lnTo>
                <a:lnTo>
                  <a:pt x="2972534" y="30772"/>
                </a:lnTo>
                <a:close/>
              </a:path>
              <a:path w="3048000" h="799464">
                <a:moveTo>
                  <a:pt x="3037325" y="27686"/>
                </a:moveTo>
                <a:lnTo>
                  <a:pt x="2984880" y="27686"/>
                </a:lnTo>
                <a:lnTo>
                  <a:pt x="2987929" y="40005"/>
                </a:lnTo>
                <a:lnTo>
                  <a:pt x="2975622" y="43081"/>
                </a:lnTo>
                <a:lnTo>
                  <a:pt x="2983356" y="73914"/>
                </a:lnTo>
                <a:lnTo>
                  <a:pt x="3037325" y="27686"/>
                </a:lnTo>
                <a:close/>
              </a:path>
              <a:path w="3048000" h="799464">
                <a:moveTo>
                  <a:pt x="2984880" y="27686"/>
                </a:moveTo>
                <a:lnTo>
                  <a:pt x="2972534" y="30772"/>
                </a:lnTo>
                <a:lnTo>
                  <a:pt x="2975622" y="43081"/>
                </a:lnTo>
                <a:lnTo>
                  <a:pt x="2987929" y="40005"/>
                </a:lnTo>
                <a:lnTo>
                  <a:pt x="2984880" y="27686"/>
                </a:lnTo>
                <a:close/>
              </a:path>
              <a:path w="3048000" h="799464">
                <a:moveTo>
                  <a:pt x="2964815" y="0"/>
                </a:moveTo>
                <a:lnTo>
                  <a:pt x="2972534" y="30772"/>
                </a:lnTo>
                <a:lnTo>
                  <a:pt x="2984880" y="27686"/>
                </a:lnTo>
                <a:lnTo>
                  <a:pt x="3037325" y="27686"/>
                </a:lnTo>
                <a:lnTo>
                  <a:pt x="3048000" y="18542"/>
                </a:lnTo>
                <a:lnTo>
                  <a:pt x="296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8473" y="4602860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1754508" y="603547"/>
                </a:moveTo>
                <a:lnTo>
                  <a:pt x="1744472" y="633602"/>
                </a:lnTo>
                <a:lnTo>
                  <a:pt x="1828800" y="621664"/>
                </a:lnTo>
                <a:lnTo>
                  <a:pt x="1814732" y="607568"/>
                </a:lnTo>
                <a:lnTo>
                  <a:pt x="1766570" y="607568"/>
                </a:lnTo>
                <a:lnTo>
                  <a:pt x="1754508" y="603547"/>
                </a:lnTo>
                <a:close/>
              </a:path>
              <a:path w="1828800" h="633729">
                <a:moveTo>
                  <a:pt x="1758540" y="591471"/>
                </a:moveTo>
                <a:lnTo>
                  <a:pt x="1754508" y="603547"/>
                </a:lnTo>
                <a:lnTo>
                  <a:pt x="1766570" y="607568"/>
                </a:lnTo>
                <a:lnTo>
                  <a:pt x="1770634" y="595502"/>
                </a:lnTo>
                <a:lnTo>
                  <a:pt x="1758540" y="591471"/>
                </a:lnTo>
                <a:close/>
              </a:path>
              <a:path w="1828800" h="633729">
                <a:moveTo>
                  <a:pt x="1768602" y="561339"/>
                </a:moveTo>
                <a:lnTo>
                  <a:pt x="1758540" y="591471"/>
                </a:lnTo>
                <a:lnTo>
                  <a:pt x="1770634" y="595502"/>
                </a:lnTo>
                <a:lnTo>
                  <a:pt x="1766570" y="607568"/>
                </a:lnTo>
                <a:lnTo>
                  <a:pt x="1814732" y="607568"/>
                </a:lnTo>
                <a:lnTo>
                  <a:pt x="1768602" y="561339"/>
                </a:lnTo>
                <a:close/>
              </a:path>
              <a:path w="1828800" h="633729">
                <a:moveTo>
                  <a:pt x="74339" y="30071"/>
                </a:moveTo>
                <a:lnTo>
                  <a:pt x="70338" y="42115"/>
                </a:lnTo>
                <a:lnTo>
                  <a:pt x="1754508" y="603547"/>
                </a:lnTo>
                <a:lnTo>
                  <a:pt x="1758540" y="591471"/>
                </a:lnTo>
                <a:lnTo>
                  <a:pt x="74339" y="30071"/>
                </a:lnTo>
                <a:close/>
              </a:path>
              <a:path w="1828800" h="633729">
                <a:moveTo>
                  <a:pt x="84327" y="0"/>
                </a:moveTo>
                <a:lnTo>
                  <a:pt x="0" y="12064"/>
                </a:lnTo>
                <a:lnTo>
                  <a:pt x="60325" y="72262"/>
                </a:lnTo>
                <a:lnTo>
                  <a:pt x="70338" y="42115"/>
                </a:lnTo>
                <a:lnTo>
                  <a:pt x="58292" y="38100"/>
                </a:lnTo>
                <a:lnTo>
                  <a:pt x="62229" y="26034"/>
                </a:lnTo>
                <a:lnTo>
                  <a:pt x="75680" y="26034"/>
                </a:lnTo>
                <a:lnTo>
                  <a:pt x="84327" y="0"/>
                </a:lnTo>
                <a:close/>
              </a:path>
              <a:path w="1828800" h="633729">
                <a:moveTo>
                  <a:pt x="62229" y="26034"/>
                </a:moveTo>
                <a:lnTo>
                  <a:pt x="58292" y="38100"/>
                </a:lnTo>
                <a:lnTo>
                  <a:pt x="70338" y="42115"/>
                </a:lnTo>
                <a:lnTo>
                  <a:pt x="74339" y="30071"/>
                </a:lnTo>
                <a:lnTo>
                  <a:pt x="62229" y="26034"/>
                </a:lnTo>
                <a:close/>
              </a:path>
              <a:path w="1828800" h="633729">
                <a:moveTo>
                  <a:pt x="75680" y="26034"/>
                </a:moveTo>
                <a:lnTo>
                  <a:pt x="62229" y="26034"/>
                </a:lnTo>
                <a:lnTo>
                  <a:pt x="74339" y="30071"/>
                </a:lnTo>
                <a:lnTo>
                  <a:pt x="75680" y="26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38473" y="4440428"/>
            <a:ext cx="3352800" cy="730250"/>
          </a:xfrm>
          <a:custGeom>
            <a:avLst/>
            <a:gdLst/>
            <a:ahLst/>
            <a:cxnLst/>
            <a:rect l="l" t="t" r="r" b="b"/>
            <a:pathLst>
              <a:path w="3352800" h="730250">
                <a:moveTo>
                  <a:pt x="3276905" y="698759"/>
                </a:moveTo>
                <a:lnTo>
                  <a:pt x="3270504" y="729869"/>
                </a:lnTo>
                <a:lnTo>
                  <a:pt x="3352800" y="707898"/>
                </a:lnTo>
                <a:lnTo>
                  <a:pt x="3344413" y="701294"/>
                </a:lnTo>
                <a:lnTo>
                  <a:pt x="3289300" y="701294"/>
                </a:lnTo>
                <a:lnTo>
                  <a:pt x="3276905" y="698759"/>
                </a:lnTo>
                <a:close/>
              </a:path>
              <a:path w="3352800" h="730250">
                <a:moveTo>
                  <a:pt x="3279471" y="686292"/>
                </a:moveTo>
                <a:lnTo>
                  <a:pt x="3276905" y="698759"/>
                </a:lnTo>
                <a:lnTo>
                  <a:pt x="3289300" y="701294"/>
                </a:lnTo>
                <a:lnTo>
                  <a:pt x="3291967" y="688848"/>
                </a:lnTo>
                <a:lnTo>
                  <a:pt x="3279471" y="686292"/>
                </a:lnTo>
                <a:close/>
              </a:path>
              <a:path w="3352800" h="730250">
                <a:moveTo>
                  <a:pt x="3285871" y="655193"/>
                </a:moveTo>
                <a:lnTo>
                  <a:pt x="3279471" y="686292"/>
                </a:lnTo>
                <a:lnTo>
                  <a:pt x="3291967" y="688848"/>
                </a:lnTo>
                <a:lnTo>
                  <a:pt x="3289300" y="701294"/>
                </a:lnTo>
                <a:lnTo>
                  <a:pt x="3344413" y="701294"/>
                </a:lnTo>
                <a:lnTo>
                  <a:pt x="3285871" y="655193"/>
                </a:lnTo>
                <a:close/>
              </a:path>
              <a:path w="3352800" h="730250">
                <a:moveTo>
                  <a:pt x="75944" y="31120"/>
                </a:moveTo>
                <a:lnTo>
                  <a:pt x="73404" y="43566"/>
                </a:lnTo>
                <a:lnTo>
                  <a:pt x="3276905" y="698759"/>
                </a:lnTo>
                <a:lnTo>
                  <a:pt x="3279471" y="686292"/>
                </a:lnTo>
                <a:lnTo>
                  <a:pt x="75944" y="31120"/>
                </a:lnTo>
                <a:close/>
              </a:path>
              <a:path w="3352800" h="730250">
                <a:moveTo>
                  <a:pt x="82296" y="0"/>
                </a:moveTo>
                <a:lnTo>
                  <a:pt x="0" y="22098"/>
                </a:lnTo>
                <a:lnTo>
                  <a:pt x="67055" y="74676"/>
                </a:lnTo>
                <a:lnTo>
                  <a:pt x="73404" y="43566"/>
                </a:lnTo>
                <a:lnTo>
                  <a:pt x="60960" y="41021"/>
                </a:lnTo>
                <a:lnTo>
                  <a:pt x="63500" y="28575"/>
                </a:lnTo>
                <a:lnTo>
                  <a:pt x="76464" y="28575"/>
                </a:lnTo>
                <a:lnTo>
                  <a:pt x="82296" y="0"/>
                </a:lnTo>
                <a:close/>
              </a:path>
              <a:path w="3352800" h="730250">
                <a:moveTo>
                  <a:pt x="63500" y="28575"/>
                </a:moveTo>
                <a:lnTo>
                  <a:pt x="60960" y="41021"/>
                </a:lnTo>
                <a:lnTo>
                  <a:pt x="73404" y="43566"/>
                </a:lnTo>
                <a:lnTo>
                  <a:pt x="75944" y="31120"/>
                </a:lnTo>
                <a:lnTo>
                  <a:pt x="63500" y="28575"/>
                </a:lnTo>
                <a:close/>
              </a:path>
              <a:path w="3352800" h="730250">
                <a:moveTo>
                  <a:pt x="76464" y="28575"/>
                </a:moveTo>
                <a:lnTo>
                  <a:pt x="63500" y="28575"/>
                </a:lnTo>
                <a:lnTo>
                  <a:pt x="75944" y="31120"/>
                </a:lnTo>
                <a:lnTo>
                  <a:pt x="764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275" y="188023"/>
            <a:ext cx="635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Interfaces</a:t>
            </a:r>
            <a:r>
              <a:rPr spc="-250" dirty="0"/>
              <a:t> </a:t>
            </a:r>
            <a:r>
              <a:rPr spc="-170" dirty="0"/>
              <a:t>(Interconexiones)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65" y="1437004"/>
            <a:ext cx="676020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El </a:t>
            </a:r>
            <a:r>
              <a:rPr sz="3200" spc="-100" dirty="0">
                <a:latin typeface="Arial"/>
                <a:cs typeface="Arial"/>
              </a:rPr>
              <a:t>número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0" dirty="0">
                <a:latin typeface="Arial"/>
                <a:cs typeface="Arial"/>
              </a:rPr>
              <a:t>interfaces </a:t>
            </a:r>
            <a:r>
              <a:rPr sz="3200" spc="-160" dirty="0">
                <a:latin typeface="Arial"/>
                <a:cs typeface="Arial"/>
              </a:rPr>
              <a:t>si </a:t>
            </a:r>
            <a:r>
              <a:rPr sz="3200" spc="-100" dirty="0">
                <a:latin typeface="Arial"/>
                <a:cs typeface="Arial"/>
              </a:rPr>
              <a:t>todos </a:t>
            </a:r>
            <a:r>
              <a:rPr sz="3200" spc="-140" dirty="0">
                <a:latin typeface="Arial"/>
                <a:cs typeface="Arial"/>
              </a:rPr>
              <a:t>los  </a:t>
            </a:r>
            <a:r>
              <a:rPr sz="3200" spc="-185" dirty="0">
                <a:latin typeface="Arial"/>
                <a:cs typeface="Arial"/>
              </a:rPr>
              <a:t>subsistemas </a:t>
            </a:r>
            <a:r>
              <a:rPr sz="3200" spc="-80" dirty="0">
                <a:latin typeface="Arial"/>
                <a:cs typeface="Arial"/>
              </a:rPr>
              <a:t>interactúan </a:t>
            </a:r>
            <a:r>
              <a:rPr sz="3200" spc="-145" dirty="0">
                <a:latin typeface="Arial"/>
                <a:cs typeface="Arial"/>
              </a:rPr>
              <a:t>en general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0301" y="3139439"/>
            <a:ext cx="27501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i="1" spc="-745" dirty="0">
                <a:solidFill>
                  <a:srgbClr val="FF0000"/>
                </a:solidFill>
                <a:latin typeface="Arial"/>
                <a:cs typeface="Arial"/>
              </a:rPr>
              <a:t>½ </a:t>
            </a:r>
            <a:r>
              <a:rPr sz="5200" b="1" i="1" spc="-434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5200"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5200" b="1" spc="-4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00" b="1" i="1" spc="-210" dirty="0">
                <a:solidFill>
                  <a:srgbClr val="FF0000"/>
                </a:solidFill>
                <a:latin typeface="Arial"/>
                <a:cs typeface="Arial"/>
              </a:rPr>
              <a:t>(n-1)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145" y="4630737"/>
            <a:ext cx="573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0" dirty="0">
                <a:latin typeface="Arial"/>
                <a:cs typeface="Arial"/>
              </a:rPr>
              <a:t>Donde </a:t>
            </a:r>
            <a:r>
              <a:rPr sz="3200" spc="-190" dirty="0">
                <a:latin typeface="Arial"/>
                <a:cs typeface="Arial"/>
              </a:rPr>
              <a:t>n= </a:t>
            </a:r>
            <a:r>
              <a:rPr sz="3200" spc="-100" dirty="0">
                <a:latin typeface="Arial"/>
                <a:cs typeface="Arial"/>
              </a:rPr>
              <a:t>número </a:t>
            </a:r>
            <a:r>
              <a:rPr sz="3200" spc="-145" dirty="0">
                <a:latin typeface="Arial"/>
                <a:cs typeface="Arial"/>
              </a:rPr>
              <a:t>de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subsistemas.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3820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80"/>
              </a:spcBef>
            </a:pPr>
            <a:r>
              <a:rPr sz="3200" b="1" i="1" spc="-245" dirty="0">
                <a:latin typeface="Arial"/>
                <a:cs typeface="Arial"/>
              </a:rPr>
              <a:t>Simplificación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56234"/>
            <a:ext cx="89922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0000"/>
              <a:buFont typeface="Wingdings"/>
              <a:buChar char=""/>
              <a:tabLst>
                <a:tab pos="294640" algn="l"/>
              </a:tabLst>
            </a:pPr>
            <a:r>
              <a:rPr sz="2000" spc="-175" dirty="0">
                <a:latin typeface="Arial"/>
                <a:cs typeface="Arial"/>
              </a:rPr>
              <a:t>El </a:t>
            </a:r>
            <a:r>
              <a:rPr sz="2000" spc="-100" dirty="0">
                <a:latin typeface="Arial"/>
                <a:cs typeface="Arial"/>
              </a:rPr>
              <a:t>proceso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descomposición </a:t>
            </a:r>
            <a:r>
              <a:rPr sz="2000" spc="-70" dirty="0">
                <a:latin typeface="Arial"/>
                <a:cs typeface="Arial"/>
              </a:rPr>
              <a:t>podría </a:t>
            </a:r>
            <a:r>
              <a:rPr sz="2000" spc="-75" dirty="0">
                <a:latin typeface="Arial"/>
                <a:cs typeface="Arial"/>
              </a:rPr>
              <a:t>conducir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un </a:t>
            </a:r>
            <a:r>
              <a:rPr sz="2000" spc="-110" dirty="0">
                <a:latin typeface="Arial"/>
                <a:cs typeface="Arial"/>
              </a:rPr>
              <a:t>gran </a:t>
            </a:r>
            <a:r>
              <a:rPr sz="2000" spc="-60" dirty="0">
                <a:latin typeface="Arial"/>
                <a:cs typeface="Arial"/>
              </a:rPr>
              <a:t>número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interfaces  </a:t>
            </a:r>
            <a:r>
              <a:rPr sz="2000" spc="-80" dirty="0">
                <a:latin typeface="Arial"/>
                <a:cs typeface="Arial"/>
              </a:rPr>
              <a:t>(interacciones </a:t>
            </a:r>
            <a:r>
              <a:rPr sz="2000" spc="-120" dirty="0">
                <a:latin typeface="Arial"/>
                <a:cs typeface="Arial"/>
              </a:rPr>
              <a:t>e </a:t>
            </a:r>
            <a:r>
              <a:rPr sz="2000" spc="-70" dirty="0">
                <a:latin typeface="Arial"/>
                <a:cs typeface="Arial"/>
              </a:rPr>
              <a:t>interconexiones); la </a:t>
            </a:r>
            <a:r>
              <a:rPr sz="2000" spc="-60" dirty="0">
                <a:latin typeface="Arial"/>
                <a:cs typeface="Arial"/>
              </a:rPr>
              <a:t>simplificación </a:t>
            </a:r>
            <a:r>
              <a:rPr sz="2000" spc="-170" dirty="0">
                <a:latin typeface="Arial"/>
                <a:cs typeface="Arial"/>
              </a:rPr>
              <a:t>es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100" dirty="0">
                <a:latin typeface="Arial"/>
                <a:cs typeface="Arial"/>
              </a:rPr>
              <a:t>proceso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organizar </a:t>
            </a:r>
            <a:r>
              <a:rPr sz="2000" spc="-90" dirty="0">
                <a:latin typeface="Arial"/>
                <a:cs typeface="Arial"/>
              </a:rPr>
              <a:t>los 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manera </a:t>
            </a:r>
            <a:r>
              <a:rPr sz="2000" spc="-15" dirty="0">
                <a:latin typeface="Arial"/>
                <a:cs typeface="Arial"/>
              </a:rPr>
              <a:t>tal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70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reduzca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60" dirty="0">
                <a:latin typeface="Arial"/>
                <a:cs typeface="Arial"/>
              </a:rPr>
              <a:t>número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interconexiones.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6128067"/>
            <a:ext cx="8095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 </a:t>
            </a:r>
            <a:r>
              <a:rPr sz="1600" spc="-85" dirty="0">
                <a:latin typeface="Arial"/>
                <a:cs typeface="Arial"/>
              </a:rPr>
              <a:t>conectados </a:t>
            </a:r>
            <a:r>
              <a:rPr sz="1600" spc="-30" dirty="0">
                <a:latin typeface="Arial"/>
                <a:cs typeface="Arial"/>
              </a:rPr>
              <a:t>dentro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55" dirty="0">
                <a:latin typeface="Arial"/>
                <a:cs typeface="Arial"/>
              </a:rPr>
              <a:t>un </a:t>
            </a:r>
            <a:r>
              <a:rPr sz="1600" spc="-50" dirty="0">
                <a:latin typeface="Arial"/>
                <a:cs typeface="Arial"/>
              </a:rPr>
              <a:t>grupo </a:t>
            </a:r>
            <a:r>
              <a:rPr sz="1600" spc="-75" dirty="0">
                <a:latin typeface="Arial"/>
                <a:cs typeface="Arial"/>
              </a:rPr>
              <a:t>y </a:t>
            </a:r>
            <a:r>
              <a:rPr sz="1600" spc="-80" dirty="0">
                <a:latin typeface="Arial"/>
                <a:cs typeface="Arial"/>
              </a:rPr>
              <a:t>los </a:t>
            </a:r>
            <a:r>
              <a:rPr sz="1600" spc="-75" dirty="0">
                <a:latin typeface="Arial"/>
                <a:cs typeface="Arial"/>
              </a:rPr>
              <a:t>grupos </a:t>
            </a:r>
            <a:r>
              <a:rPr sz="1600" spc="-60" dirty="0">
                <a:latin typeface="Arial"/>
                <a:cs typeface="Arial"/>
              </a:rPr>
              <a:t>interconectados </a:t>
            </a:r>
            <a:r>
              <a:rPr sz="1600" spc="-80" dirty="0">
                <a:latin typeface="Arial"/>
                <a:cs typeface="Arial"/>
              </a:rPr>
              <a:t>con una </a:t>
            </a:r>
            <a:r>
              <a:rPr sz="1600" spc="-50" dirty="0">
                <a:latin typeface="Arial"/>
                <a:cs typeface="Arial"/>
              </a:rPr>
              <a:t>interfaz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simple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5303773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530377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4648200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2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102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11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94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294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1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9400" y="5630862"/>
            <a:ext cx="457200" cy="29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94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2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0200" y="5630862"/>
            <a:ext cx="457200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02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12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700" spc="-15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007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99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9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07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0700" y="5168900"/>
            <a:ext cx="76200" cy="461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9900" y="5168900"/>
            <a:ext cx="76200" cy="461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6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1600" y="4648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1600" y="6094412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36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8"/>
                </a:lnTo>
                <a:lnTo>
                  <a:pt x="57150" y="352678"/>
                </a:lnTo>
                <a:lnTo>
                  <a:pt x="50419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9" y="342011"/>
                </a:lnTo>
                <a:lnTo>
                  <a:pt x="57150" y="352678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8"/>
                </a:lnTo>
                <a:lnTo>
                  <a:pt x="72195" y="352678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3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3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8"/>
                </a:lnTo>
                <a:lnTo>
                  <a:pt x="552323" y="352678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8"/>
                </a:lnTo>
                <a:lnTo>
                  <a:pt x="559053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3" y="342011"/>
                </a:lnTo>
                <a:lnTo>
                  <a:pt x="552323" y="352678"/>
                </a:lnTo>
                <a:lnTo>
                  <a:pt x="592270" y="352678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9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9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5000" y="4648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1400" y="4648200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5000" y="6094412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64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64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11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956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11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5600" y="5630862"/>
            <a:ext cx="457200" cy="290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956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12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76400" y="5630862"/>
            <a:ext cx="457200" cy="290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764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12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700" spc="-12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669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61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61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69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66900" y="5168900"/>
            <a:ext cx="76200" cy="461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86100" y="5168900"/>
            <a:ext cx="76200" cy="461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98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6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98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46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98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8"/>
                </a:lnTo>
                <a:lnTo>
                  <a:pt x="57150" y="352678"/>
                </a:lnTo>
                <a:lnTo>
                  <a:pt x="50418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8" y="342011"/>
                </a:lnTo>
                <a:lnTo>
                  <a:pt x="57150" y="352678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8"/>
                </a:lnTo>
                <a:lnTo>
                  <a:pt x="72195" y="352678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4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4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8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8"/>
                </a:lnTo>
                <a:lnTo>
                  <a:pt x="552323" y="352678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8"/>
                </a:lnTo>
                <a:lnTo>
                  <a:pt x="559054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4" y="342011"/>
                </a:lnTo>
                <a:lnTo>
                  <a:pt x="552323" y="352678"/>
                </a:lnTo>
                <a:lnTo>
                  <a:pt x="592270" y="352678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8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8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6400" y="2458973"/>
            <a:ext cx="457200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6400" y="2458973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774189" y="2461640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95600" y="2458973"/>
            <a:ext cx="457200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95600" y="2458973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93770" y="2461640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95600" y="3327400"/>
            <a:ext cx="457200" cy="333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33274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93770" y="333032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76400" y="3327400"/>
            <a:ext cx="457200" cy="333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76400" y="33274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771650" y="3330321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34000" y="3327400"/>
            <a:ext cx="457200" cy="333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34000" y="33274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435346" y="3330321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34000" y="2458973"/>
            <a:ext cx="457200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34000" y="2458973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437759" y="2461640"/>
            <a:ext cx="25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53200" y="2458973"/>
            <a:ext cx="457200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53200" y="2458973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654800" y="2461640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53200" y="3327400"/>
            <a:ext cx="457200" cy="333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53200" y="332740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654800" y="3330321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086100" y="219075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5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5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5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91300" y="219075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5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5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5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593975" y="4098670"/>
            <a:ext cx="2911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latin typeface="Arial"/>
                <a:cs typeface="Arial"/>
              </a:rPr>
              <a:t>Todos </a:t>
            </a:r>
            <a:r>
              <a:rPr sz="1600" spc="-75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interconectados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14500" y="305993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262"/>
                </a:moveTo>
                <a:lnTo>
                  <a:pt x="0" y="191262"/>
                </a:lnTo>
                <a:lnTo>
                  <a:pt x="38100" y="267462"/>
                </a:lnTo>
                <a:lnTo>
                  <a:pt x="69850" y="203962"/>
                </a:lnTo>
                <a:lnTo>
                  <a:pt x="31750" y="203962"/>
                </a:lnTo>
                <a:lnTo>
                  <a:pt x="31750" y="191262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3962"/>
                </a:lnTo>
                <a:lnTo>
                  <a:pt x="44450" y="203962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262"/>
                </a:moveTo>
                <a:lnTo>
                  <a:pt x="44450" y="191262"/>
                </a:lnTo>
                <a:lnTo>
                  <a:pt x="44450" y="203962"/>
                </a:lnTo>
                <a:lnTo>
                  <a:pt x="69850" y="203962"/>
                </a:lnTo>
                <a:lnTo>
                  <a:pt x="762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14500" y="279234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69">
                <a:moveTo>
                  <a:pt x="44450" y="63500"/>
                </a:moveTo>
                <a:lnTo>
                  <a:pt x="31750" y="63500"/>
                </a:lnTo>
                <a:lnTo>
                  <a:pt x="31750" y="267588"/>
                </a:lnTo>
                <a:lnTo>
                  <a:pt x="44450" y="267588"/>
                </a:lnTo>
                <a:lnTo>
                  <a:pt x="44450" y="63500"/>
                </a:lnTo>
                <a:close/>
              </a:path>
              <a:path w="76200" h="26796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796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09038" y="348856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13838" y="348856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96100" y="305993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262"/>
                </a:moveTo>
                <a:lnTo>
                  <a:pt x="0" y="191262"/>
                </a:lnTo>
                <a:lnTo>
                  <a:pt x="38100" y="267462"/>
                </a:lnTo>
                <a:lnTo>
                  <a:pt x="69850" y="203962"/>
                </a:lnTo>
                <a:lnTo>
                  <a:pt x="31750" y="203962"/>
                </a:lnTo>
                <a:lnTo>
                  <a:pt x="31750" y="191262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3962"/>
                </a:lnTo>
                <a:lnTo>
                  <a:pt x="44450" y="203962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262"/>
                </a:moveTo>
                <a:lnTo>
                  <a:pt x="44450" y="191262"/>
                </a:lnTo>
                <a:lnTo>
                  <a:pt x="44450" y="203962"/>
                </a:lnTo>
                <a:lnTo>
                  <a:pt x="69850" y="203962"/>
                </a:lnTo>
                <a:lnTo>
                  <a:pt x="762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6100" y="279234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69">
                <a:moveTo>
                  <a:pt x="44450" y="63500"/>
                </a:moveTo>
                <a:lnTo>
                  <a:pt x="31750" y="63500"/>
                </a:lnTo>
                <a:lnTo>
                  <a:pt x="31750" y="267588"/>
                </a:lnTo>
                <a:lnTo>
                  <a:pt x="44450" y="267588"/>
                </a:lnTo>
                <a:lnTo>
                  <a:pt x="44450" y="63500"/>
                </a:lnTo>
                <a:close/>
              </a:path>
              <a:path w="76200" h="26796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796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66638" y="255511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71438" y="255511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6638" y="348856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71438" y="348856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43100" y="2324100"/>
            <a:ext cx="76200" cy="134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24500" y="2324100"/>
            <a:ext cx="76200" cy="134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81200" y="23241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14500" y="2057400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5">
                <a:moveTo>
                  <a:pt x="31750" y="325374"/>
                </a:moveTo>
                <a:lnTo>
                  <a:pt x="0" y="325374"/>
                </a:lnTo>
                <a:lnTo>
                  <a:pt x="38100" y="401574"/>
                </a:lnTo>
                <a:lnTo>
                  <a:pt x="69850" y="338074"/>
                </a:lnTo>
                <a:lnTo>
                  <a:pt x="31750" y="338074"/>
                </a:lnTo>
                <a:lnTo>
                  <a:pt x="31750" y="325374"/>
                </a:lnTo>
                <a:close/>
              </a:path>
              <a:path w="76200" h="401955">
                <a:moveTo>
                  <a:pt x="44450" y="0"/>
                </a:moveTo>
                <a:lnTo>
                  <a:pt x="31750" y="0"/>
                </a:lnTo>
                <a:lnTo>
                  <a:pt x="31750" y="338074"/>
                </a:lnTo>
                <a:lnTo>
                  <a:pt x="44450" y="338074"/>
                </a:lnTo>
                <a:lnTo>
                  <a:pt x="44450" y="0"/>
                </a:lnTo>
                <a:close/>
              </a:path>
              <a:path w="76200" h="401955">
                <a:moveTo>
                  <a:pt x="76200" y="325374"/>
                </a:moveTo>
                <a:lnTo>
                  <a:pt x="44450" y="325374"/>
                </a:lnTo>
                <a:lnTo>
                  <a:pt x="44450" y="338074"/>
                </a:lnTo>
                <a:lnTo>
                  <a:pt x="69850" y="338074"/>
                </a:lnTo>
                <a:lnTo>
                  <a:pt x="7620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19900" y="2057400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5">
                <a:moveTo>
                  <a:pt x="31750" y="325374"/>
                </a:moveTo>
                <a:lnTo>
                  <a:pt x="0" y="325374"/>
                </a:lnTo>
                <a:lnTo>
                  <a:pt x="38100" y="401574"/>
                </a:lnTo>
                <a:lnTo>
                  <a:pt x="69850" y="338074"/>
                </a:lnTo>
                <a:lnTo>
                  <a:pt x="31750" y="338074"/>
                </a:lnTo>
                <a:lnTo>
                  <a:pt x="31750" y="325374"/>
                </a:lnTo>
                <a:close/>
              </a:path>
              <a:path w="76200" h="401955">
                <a:moveTo>
                  <a:pt x="44450" y="0"/>
                </a:moveTo>
                <a:lnTo>
                  <a:pt x="31750" y="0"/>
                </a:lnTo>
                <a:lnTo>
                  <a:pt x="31750" y="338074"/>
                </a:lnTo>
                <a:lnTo>
                  <a:pt x="44450" y="338074"/>
                </a:lnTo>
                <a:lnTo>
                  <a:pt x="44450" y="0"/>
                </a:lnTo>
                <a:close/>
              </a:path>
              <a:path w="76200" h="401955">
                <a:moveTo>
                  <a:pt x="76200" y="325374"/>
                </a:moveTo>
                <a:lnTo>
                  <a:pt x="44450" y="325374"/>
                </a:lnTo>
                <a:lnTo>
                  <a:pt x="44450" y="338074"/>
                </a:lnTo>
                <a:lnTo>
                  <a:pt x="69850" y="338074"/>
                </a:lnTo>
                <a:lnTo>
                  <a:pt x="7620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52600" y="2057400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510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43100" y="3660775"/>
            <a:ext cx="76200" cy="13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24500" y="3660775"/>
            <a:ext cx="76200" cy="13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81200" y="379577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86100" y="366077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1300" y="366077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24200" y="392912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28800" y="4062348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90700" y="3660775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44450" y="63500"/>
                </a:moveTo>
                <a:lnTo>
                  <a:pt x="31750" y="63500"/>
                </a:lnTo>
                <a:lnTo>
                  <a:pt x="31750" y="401574"/>
                </a:lnTo>
                <a:lnTo>
                  <a:pt x="44450" y="401574"/>
                </a:lnTo>
                <a:lnTo>
                  <a:pt x="44450" y="63500"/>
                </a:lnTo>
                <a:close/>
              </a:path>
              <a:path w="76200" h="4019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19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19900" y="3660775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44450" y="63500"/>
                </a:moveTo>
                <a:lnTo>
                  <a:pt x="31750" y="63500"/>
                </a:lnTo>
                <a:lnTo>
                  <a:pt x="31750" y="401574"/>
                </a:lnTo>
                <a:lnTo>
                  <a:pt x="44450" y="401574"/>
                </a:lnTo>
                <a:lnTo>
                  <a:pt x="44450" y="63500"/>
                </a:lnTo>
                <a:close/>
              </a:path>
              <a:path w="76200" h="4019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19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09038" y="255511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13838" y="255511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86100" y="305993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262"/>
                </a:moveTo>
                <a:lnTo>
                  <a:pt x="0" y="191262"/>
                </a:lnTo>
                <a:lnTo>
                  <a:pt x="38100" y="267462"/>
                </a:lnTo>
                <a:lnTo>
                  <a:pt x="69850" y="203962"/>
                </a:lnTo>
                <a:lnTo>
                  <a:pt x="31750" y="203962"/>
                </a:lnTo>
                <a:lnTo>
                  <a:pt x="31750" y="191262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3962"/>
                </a:lnTo>
                <a:lnTo>
                  <a:pt x="44450" y="203962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262"/>
                </a:moveTo>
                <a:lnTo>
                  <a:pt x="44450" y="191262"/>
                </a:lnTo>
                <a:lnTo>
                  <a:pt x="44450" y="203962"/>
                </a:lnTo>
                <a:lnTo>
                  <a:pt x="69850" y="203962"/>
                </a:lnTo>
                <a:lnTo>
                  <a:pt x="762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86100" y="279234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69">
                <a:moveTo>
                  <a:pt x="44450" y="63500"/>
                </a:moveTo>
                <a:lnTo>
                  <a:pt x="31750" y="63500"/>
                </a:lnTo>
                <a:lnTo>
                  <a:pt x="31750" y="267588"/>
                </a:lnTo>
                <a:lnTo>
                  <a:pt x="44450" y="267588"/>
                </a:lnTo>
                <a:lnTo>
                  <a:pt x="44450" y="63500"/>
                </a:lnTo>
                <a:close/>
              </a:path>
              <a:path w="76200" h="26796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796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24500" y="305993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262"/>
                </a:moveTo>
                <a:lnTo>
                  <a:pt x="0" y="191262"/>
                </a:lnTo>
                <a:lnTo>
                  <a:pt x="38100" y="267462"/>
                </a:lnTo>
                <a:lnTo>
                  <a:pt x="69850" y="203962"/>
                </a:lnTo>
                <a:lnTo>
                  <a:pt x="31750" y="203962"/>
                </a:lnTo>
                <a:lnTo>
                  <a:pt x="31750" y="191262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3962"/>
                </a:lnTo>
                <a:lnTo>
                  <a:pt x="44450" y="203962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262"/>
                </a:moveTo>
                <a:lnTo>
                  <a:pt x="44450" y="191262"/>
                </a:lnTo>
                <a:lnTo>
                  <a:pt x="44450" y="203962"/>
                </a:lnTo>
                <a:lnTo>
                  <a:pt x="69850" y="203962"/>
                </a:lnTo>
                <a:lnTo>
                  <a:pt x="762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24500" y="2792348"/>
            <a:ext cx="76200" cy="267970"/>
          </a:xfrm>
          <a:custGeom>
            <a:avLst/>
            <a:gdLst/>
            <a:ahLst/>
            <a:cxnLst/>
            <a:rect l="l" t="t" r="r" b="b"/>
            <a:pathLst>
              <a:path w="76200" h="267969">
                <a:moveTo>
                  <a:pt x="44450" y="63500"/>
                </a:moveTo>
                <a:lnTo>
                  <a:pt x="31750" y="63500"/>
                </a:lnTo>
                <a:lnTo>
                  <a:pt x="31750" y="267588"/>
                </a:lnTo>
                <a:lnTo>
                  <a:pt x="44450" y="267588"/>
                </a:lnTo>
                <a:lnTo>
                  <a:pt x="44450" y="63500"/>
                </a:lnTo>
                <a:close/>
              </a:path>
              <a:path w="76200" h="26796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796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24200" y="219075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57400" y="2569082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66801" y="654557"/>
                </a:moveTo>
                <a:lnTo>
                  <a:pt x="0" y="707516"/>
                </a:lnTo>
                <a:lnTo>
                  <a:pt x="82423" y="729233"/>
                </a:lnTo>
                <a:lnTo>
                  <a:pt x="76445" y="700658"/>
                </a:lnTo>
                <a:lnTo>
                  <a:pt x="63500" y="700658"/>
                </a:lnTo>
                <a:lnTo>
                  <a:pt x="60832" y="688339"/>
                </a:lnTo>
                <a:lnTo>
                  <a:pt x="73321" y="685725"/>
                </a:lnTo>
                <a:lnTo>
                  <a:pt x="66801" y="654557"/>
                </a:lnTo>
                <a:close/>
              </a:path>
              <a:path w="3276600" h="729614">
                <a:moveTo>
                  <a:pt x="73321" y="685725"/>
                </a:moveTo>
                <a:lnTo>
                  <a:pt x="60832" y="688339"/>
                </a:lnTo>
                <a:lnTo>
                  <a:pt x="63500" y="700658"/>
                </a:lnTo>
                <a:lnTo>
                  <a:pt x="75902" y="698063"/>
                </a:lnTo>
                <a:lnTo>
                  <a:pt x="73321" y="685725"/>
                </a:lnTo>
                <a:close/>
              </a:path>
              <a:path w="3276600" h="729614">
                <a:moveTo>
                  <a:pt x="75902" y="698063"/>
                </a:moveTo>
                <a:lnTo>
                  <a:pt x="63500" y="700658"/>
                </a:lnTo>
                <a:lnTo>
                  <a:pt x="76445" y="700658"/>
                </a:lnTo>
                <a:lnTo>
                  <a:pt x="75902" y="698063"/>
                </a:lnTo>
                <a:close/>
              </a:path>
              <a:path w="3276600" h="729614">
                <a:moveTo>
                  <a:pt x="3200672" y="31049"/>
                </a:moveTo>
                <a:lnTo>
                  <a:pt x="73321" y="685725"/>
                </a:lnTo>
                <a:lnTo>
                  <a:pt x="75902" y="698063"/>
                </a:lnTo>
                <a:lnTo>
                  <a:pt x="3203278" y="43507"/>
                </a:lnTo>
                <a:lnTo>
                  <a:pt x="3200672" y="31049"/>
                </a:lnTo>
                <a:close/>
              </a:path>
              <a:path w="3276600" h="729614">
                <a:moveTo>
                  <a:pt x="3268109" y="28447"/>
                </a:moveTo>
                <a:lnTo>
                  <a:pt x="3213100" y="28447"/>
                </a:lnTo>
                <a:lnTo>
                  <a:pt x="3215766" y="40893"/>
                </a:lnTo>
                <a:lnTo>
                  <a:pt x="3203278" y="43507"/>
                </a:lnTo>
                <a:lnTo>
                  <a:pt x="3209798" y="74675"/>
                </a:lnTo>
                <a:lnTo>
                  <a:pt x="3268109" y="28447"/>
                </a:lnTo>
                <a:close/>
              </a:path>
              <a:path w="3276600" h="729614">
                <a:moveTo>
                  <a:pt x="3213100" y="28447"/>
                </a:moveTo>
                <a:lnTo>
                  <a:pt x="3200672" y="31049"/>
                </a:lnTo>
                <a:lnTo>
                  <a:pt x="3203278" y="43507"/>
                </a:lnTo>
                <a:lnTo>
                  <a:pt x="3215766" y="40893"/>
                </a:lnTo>
                <a:lnTo>
                  <a:pt x="3213100" y="28447"/>
                </a:lnTo>
                <a:close/>
              </a:path>
              <a:path w="3276600" h="729614">
                <a:moveTo>
                  <a:pt x="3194177" y="0"/>
                </a:moveTo>
                <a:lnTo>
                  <a:pt x="3200672" y="31049"/>
                </a:lnTo>
                <a:lnTo>
                  <a:pt x="3213100" y="28447"/>
                </a:lnTo>
                <a:lnTo>
                  <a:pt x="3268109" y="28447"/>
                </a:lnTo>
                <a:lnTo>
                  <a:pt x="3276600" y="21716"/>
                </a:lnTo>
                <a:lnTo>
                  <a:pt x="3194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33600" y="2790570"/>
            <a:ext cx="4495800" cy="591185"/>
          </a:xfrm>
          <a:custGeom>
            <a:avLst/>
            <a:gdLst/>
            <a:ahLst/>
            <a:cxnLst/>
            <a:rect l="l" t="t" r="r" b="b"/>
            <a:pathLst>
              <a:path w="4495800" h="591185">
                <a:moveTo>
                  <a:pt x="71119" y="515365"/>
                </a:moveTo>
                <a:lnTo>
                  <a:pt x="0" y="562228"/>
                </a:lnTo>
                <a:lnTo>
                  <a:pt x="80137" y="591057"/>
                </a:lnTo>
                <a:lnTo>
                  <a:pt x="76566" y="561086"/>
                </a:lnTo>
                <a:lnTo>
                  <a:pt x="63754" y="561086"/>
                </a:lnTo>
                <a:lnTo>
                  <a:pt x="62356" y="548386"/>
                </a:lnTo>
                <a:lnTo>
                  <a:pt x="74876" y="546900"/>
                </a:lnTo>
                <a:lnTo>
                  <a:pt x="71119" y="515365"/>
                </a:lnTo>
                <a:close/>
              </a:path>
              <a:path w="4495800" h="591185">
                <a:moveTo>
                  <a:pt x="74876" y="546900"/>
                </a:moveTo>
                <a:lnTo>
                  <a:pt x="62356" y="548386"/>
                </a:lnTo>
                <a:lnTo>
                  <a:pt x="63754" y="561086"/>
                </a:lnTo>
                <a:lnTo>
                  <a:pt x="76387" y="559587"/>
                </a:lnTo>
                <a:lnTo>
                  <a:pt x="74876" y="546900"/>
                </a:lnTo>
                <a:close/>
              </a:path>
              <a:path w="4495800" h="591185">
                <a:moveTo>
                  <a:pt x="76387" y="559587"/>
                </a:moveTo>
                <a:lnTo>
                  <a:pt x="63754" y="561086"/>
                </a:lnTo>
                <a:lnTo>
                  <a:pt x="76566" y="561086"/>
                </a:lnTo>
                <a:lnTo>
                  <a:pt x="76387" y="559587"/>
                </a:lnTo>
                <a:close/>
              </a:path>
              <a:path w="4495800" h="591185">
                <a:moveTo>
                  <a:pt x="4419412" y="31470"/>
                </a:moveTo>
                <a:lnTo>
                  <a:pt x="74876" y="546900"/>
                </a:lnTo>
                <a:lnTo>
                  <a:pt x="76387" y="559587"/>
                </a:lnTo>
                <a:lnTo>
                  <a:pt x="4420925" y="44172"/>
                </a:lnTo>
                <a:lnTo>
                  <a:pt x="4419412" y="31470"/>
                </a:lnTo>
                <a:close/>
              </a:path>
              <a:path w="4495800" h="591185">
                <a:moveTo>
                  <a:pt x="4494065" y="29971"/>
                </a:moveTo>
                <a:lnTo>
                  <a:pt x="4432046" y="29971"/>
                </a:lnTo>
                <a:lnTo>
                  <a:pt x="4433570" y="42671"/>
                </a:lnTo>
                <a:lnTo>
                  <a:pt x="4420925" y="44172"/>
                </a:lnTo>
                <a:lnTo>
                  <a:pt x="4424680" y="75691"/>
                </a:lnTo>
                <a:lnTo>
                  <a:pt x="4494065" y="29971"/>
                </a:lnTo>
                <a:close/>
              </a:path>
              <a:path w="4495800" h="591185">
                <a:moveTo>
                  <a:pt x="4432046" y="29971"/>
                </a:moveTo>
                <a:lnTo>
                  <a:pt x="4419412" y="31470"/>
                </a:lnTo>
                <a:lnTo>
                  <a:pt x="4420925" y="44172"/>
                </a:lnTo>
                <a:lnTo>
                  <a:pt x="4433570" y="42671"/>
                </a:lnTo>
                <a:lnTo>
                  <a:pt x="4432046" y="29971"/>
                </a:lnTo>
                <a:close/>
              </a:path>
              <a:path w="4495800" h="591185">
                <a:moveTo>
                  <a:pt x="4415663" y="0"/>
                </a:moveTo>
                <a:lnTo>
                  <a:pt x="4419412" y="31470"/>
                </a:lnTo>
                <a:lnTo>
                  <a:pt x="4432046" y="29971"/>
                </a:lnTo>
                <a:lnTo>
                  <a:pt x="4494065" y="29971"/>
                </a:lnTo>
                <a:lnTo>
                  <a:pt x="4495800" y="28828"/>
                </a:lnTo>
                <a:lnTo>
                  <a:pt x="4415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05000" y="2667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2291" y="535686"/>
                </a:moveTo>
                <a:lnTo>
                  <a:pt x="0" y="609600"/>
                </a:lnTo>
                <a:lnTo>
                  <a:pt x="84581" y="599059"/>
                </a:lnTo>
                <a:lnTo>
                  <a:pt x="71615" y="579627"/>
                </a:lnTo>
                <a:lnTo>
                  <a:pt x="56387" y="579627"/>
                </a:lnTo>
                <a:lnTo>
                  <a:pt x="49275" y="569087"/>
                </a:lnTo>
                <a:lnTo>
                  <a:pt x="59868" y="562025"/>
                </a:lnTo>
                <a:lnTo>
                  <a:pt x="42291" y="535686"/>
                </a:lnTo>
                <a:close/>
              </a:path>
              <a:path w="914400" h="609600">
                <a:moveTo>
                  <a:pt x="59868" y="562025"/>
                </a:moveTo>
                <a:lnTo>
                  <a:pt x="49275" y="569087"/>
                </a:lnTo>
                <a:lnTo>
                  <a:pt x="56387" y="579627"/>
                </a:lnTo>
                <a:lnTo>
                  <a:pt x="66926" y="572602"/>
                </a:lnTo>
                <a:lnTo>
                  <a:pt x="59868" y="562025"/>
                </a:lnTo>
                <a:close/>
              </a:path>
              <a:path w="914400" h="609600">
                <a:moveTo>
                  <a:pt x="66926" y="572602"/>
                </a:moveTo>
                <a:lnTo>
                  <a:pt x="56387" y="579627"/>
                </a:lnTo>
                <a:lnTo>
                  <a:pt x="71615" y="579627"/>
                </a:lnTo>
                <a:lnTo>
                  <a:pt x="66926" y="572602"/>
                </a:lnTo>
                <a:close/>
              </a:path>
              <a:path w="914400" h="609600">
                <a:moveTo>
                  <a:pt x="847473" y="36997"/>
                </a:moveTo>
                <a:lnTo>
                  <a:pt x="59868" y="562025"/>
                </a:lnTo>
                <a:lnTo>
                  <a:pt x="66926" y="572602"/>
                </a:lnTo>
                <a:lnTo>
                  <a:pt x="854531" y="47574"/>
                </a:lnTo>
                <a:lnTo>
                  <a:pt x="847473" y="36997"/>
                </a:lnTo>
                <a:close/>
              </a:path>
              <a:path w="914400" h="609600">
                <a:moveTo>
                  <a:pt x="897251" y="29972"/>
                </a:moveTo>
                <a:lnTo>
                  <a:pt x="858012" y="29972"/>
                </a:lnTo>
                <a:lnTo>
                  <a:pt x="865124" y="40512"/>
                </a:lnTo>
                <a:lnTo>
                  <a:pt x="854531" y="47574"/>
                </a:lnTo>
                <a:lnTo>
                  <a:pt x="872108" y="73913"/>
                </a:lnTo>
                <a:lnTo>
                  <a:pt x="897251" y="29972"/>
                </a:lnTo>
                <a:close/>
              </a:path>
              <a:path w="914400" h="609600">
                <a:moveTo>
                  <a:pt x="858012" y="29972"/>
                </a:moveTo>
                <a:lnTo>
                  <a:pt x="847473" y="36997"/>
                </a:lnTo>
                <a:lnTo>
                  <a:pt x="854531" y="47574"/>
                </a:lnTo>
                <a:lnTo>
                  <a:pt x="865124" y="40512"/>
                </a:lnTo>
                <a:lnTo>
                  <a:pt x="858012" y="29972"/>
                </a:lnTo>
                <a:close/>
              </a:path>
              <a:path w="914400" h="609600">
                <a:moveTo>
                  <a:pt x="914400" y="0"/>
                </a:moveTo>
                <a:lnTo>
                  <a:pt x="829818" y="10540"/>
                </a:lnTo>
                <a:lnTo>
                  <a:pt x="847473" y="36997"/>
                </a:lnTo>
                <a:lnTo>
                  <a:pt x="858012" y="29972"/>
                </a:lnTo>
                <a:lnTo>
                  <a:pt x="897251" y="29972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05000" y="28194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47473" y="572602"/>
                </a:moveTo>
                <a:lnTo>
                  <a:pt x="829818" y="599059"/>
                </a:lnTo>
                <a:lnTo>
                  <a:pt x="914400" y="609600"/>
                </a:lnTo>
                <a:lnTo>
                  <a:pt x="897251" y="579627"/>
                </a:lnTo>
                <a:lnTo>
                  <a:pt x="858012" y="579627"/>
                </a:lnTo>
                <a:lnTo>
                  <a:pt x="847473" y="572602"/>
                </a:lnTo>
                <a:close/>
              </a:path>
              <a:path w="914400" h="609600">
                <a:moveTo>
                  <a:pt x="854531" y="562025"/>
                </a:moveTo>
                <a:lnTo>
                  <a:pt x="847473" y="572602"/>
                </a:lnTo>
                <a:lnTo>
                  <a:pt x="858012" y="579627"/>
                </a:lnTo>
                <a:lnTo>
                  <a:pt x="865124" y="569087"/>
                </a:lnTo>
                <a:lnTo>
                  <a:pt x="854531" y="562025"/>
                </a:lnTo>
                <a:close/>
              </a:path>
              <a:path w="914400" h="609600">
                <a:moveTo>
                  <a:pt x="872108" y="535686"/>
                </a:moveTo>
                <a:lnTo>
                  <a:pt x="854531" y="562025"/>
                </a:lnTo>
                <a:lnTo>
                  <a:pt x="865124" y="569087"/>
                </a:lnTo>
                <a:lnTo>
                  <a:pt x="858012" y="579627"/>
                </a:lnTo>
                <a:lnTo>
                  <a:pt x="897251" y="579627"/>
                </a:lnTo>
                <a:lnTo>
                  <a:pt x="872108" y="535686"/>
                </a:lnTo>
                <a:close/>
              </a:path>
              <a:path w="914400" h="609600">
                <a:moveTo>
                  <a:pt x="66926" y="36997"/>
                </a:moveTo>
                <a:lnTo>
                  <a:pt x="59868" y="47574"/>
                </a:lnTo>
                <a:lnTo>
                  <a:pt x="847473" y="572602"/>
                </a:lnTo>
                <a:lnTo>
                  <a:pt x="854531" y="562025"/>
                </a:lnTo>
                <a:lnTo>
                  <a:pt x="66926" y="36997"/>
                </a:lnTo>
                <a:close/>
              </a:path>
              <a:path w="914400" h="609600">
                <a:moveTo>
                  <a:pt x="0" y="0"/>
                </a:moveTo>
                <a:lnTo>
                  <a:pt x="42291" y="73913"/>
                </a:lnTo>
                <a:lnTo>
                  <a:pt x="59868" y="47574"/>
                </a:lnTo>
                <a:lnTo>
                  <a:pt x="49275" y="40512"/>
                </a:lnTo>
                <a:lnTo>
                  <a:pt x="56387" y="29972"/>
                </a:lnTo>
                <a:lnTo>
                  <a:pt x="71615" y="29972"/>
                </a:lnTo>
                <a:lnTo>
                  <a:pt x="84581" y="10540"/>
                </a:lnTo>
                <a:lnTo>
                  <a:pt x="0" y="0"/>
                </a:lnTo>
                <a:close/>
              </a:path>
              <a:path w="914400" h="609600">
                <a:moveTo>
                  <a:pt x="56387" y="29972"/>
                </a:moveTo>
                <a:lnTo>
                  <a:pt x="49275" y="40512"/>
                </a:lnTo>
                <a:lnTo>
                  <a:pt x="59868" y="47574"/>
                </a:lnTo>
                <a:lnTo>
                  <a:pt x="66926" y="36997"/>
                </a:lnTo>
                <a:lnTo>
                  <a:pt x="56387" y="29972"/>
                </a:lnTo>
                <a:close/>
              </a:path>
              <a:path w="914400" h="609600">
                <a:moveTo>
                  <a:pt x="71615" y="29972"/>
                </a:moveTo>
                <a:lnTo>
                  <a:pt x="56387" y="29972"/>
                </a:lnTo>
                <a:lnTo>
                  <a:pt x="66926" y="36997"/>
                </a:lnTo>
                <a:lnTo>
                  <a:pt x="71615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57400" y="2797682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3200672" y="698184"/>
                </a:moveTo>
                <a:lnTo>
                  <a:pt x="3194177" y="729233"/>
                </a:lnTo>
                <a:lnTo>
                  <a:pt x="3276600" y="707516"/>
                </a:lnTo>
                <a:lnTo>
                  <a:pt x="3268109" y="700786"/>
                </a:lnTo>
                <a:lnTo>
                  <a:pt x="3213100" y="700786"/>
                </a:lnTo>
                <a:lnTo>
                  <a:pt x="3200672" y="698184"/>
                </a:lnTo>
                <a:close/>
              </a:path>
              <a:path w="3276600" h="729614">
                <a:moveTo>
                  <a:pt x="3203278" y="685725"/>
                </a:moveTo>
                <a:lnTo>
                  <a:pt x="3200672" y="698184"/>
                </a:lnTo>
                <a:lnTo>
                  <a:pt x="3213100" y="700786"/>
                </a:lnTo>
                <a:lnTo>
                  <a:pt x="3215766" y="688339"/>
                </a:lnTo>
                <a:lnTo>
                  <a:pt x="3203278" y="685725"/>
                </a:lnTo>
                <a:close/>
              </a:path>
              <a:path w="3276600" h="729614">
                <a:moveTo>
                  <a:pt x="3209798" y="654557"/>
                </a:moveTo>
                <a:lnTo>
                  <a:pt x="3203278" y="685725"/>
                </a:lnTo>
                <a:lnTo>
                  <a:pt x="3215766" y="688339"/>
                </a:lnTo>
                <a:lnTo>
                  <a:pt x="3213100" y="700786"/>
                </a:lnTo>
                <a:lnTo>
                  <a:pt x="3268109" y="700786"/>
                </a:lnTo>
                <a:lnTo>
                  <a:pt x="3209798" y="654557"/>
                </a:lnTo>
                <a:close/>
              </a:path>
              <a:path w="3276600" h="729614">
                <a:moveTo>
                  <a:pt x="75927" y="31049"/>
                </a:moveTo>
                <a:lnTo>
                  <a:pt x="73321" y="43508"/>
                </a:lnTo>
                <a:lnTo>
                  <a:pt x="3200672" y="698184"/>
                </a:lnTo>
                <a:lnTo>
                  <a:pt x="3203278" y="685725"/>
                </a:lnTo>
                <a:lnTo>
                  <a:pt x="75927" y="31049"/>
                </a:lnTo>
                <a:close/>
              </a:path>
              <a:path w="3276600" h="729614">
                <a:moveTo>
                  <a:pt x="82423" y="0"/>
                </a:moveTo>
                <a:lnTo>
                  <a:pt x="0" y="21716"/>
                </a:lnTo>
                <a:lnTo>
                  <a:pt x="66801" y="74675"/>
                </a:lnTo>
                <a:lnTo>
                  <a:pt x="73321" y="43508"/>
                </a:lnTo>
                <a:lnTo>
                  <a:pt x="60832" y="40893"/>
                </a:lnTo>
                <a:lnTo>
                  <a:pt x="63500" y="28447"/>
                </a:lnTo>
                <a:lnTo>
                  <a:pt x="76472" y="28447"/>
                </a:lnTo>
                <a:lnTo>
                  <a:pt x="82423" y="0"/>
                </a:lnTo>
                <a:close/>
              </a:path>
              <a:path w="3276600" h="729614">
                <a:moveTo>
                  <a:pt x="63500" y="28447"/>
                </a:moveTo>
                <a:lnTo>
                  <a:pt x="60832" y="40893"/>
                </a:lnTo>
                <a:lnTo>
                  <a:pt x="73321" y="43508"/>
                </a:lnTo>
                <a:lnTo>
                  <a:pt x="75927" y="31049"/>
                </a:lnTo>
                <a:lnTo>
                  <a:pt x="63500" y="28447"/>
                </a:lnTo>
                <a:close/>
              </a:path>
              <a:path w="3276600" h="729614">
                <a:moveTo>
                  <a:pt x="76472" y="28447"/>
                </a:moveTo>
                <a:lnTo>
                  <a:pt x="63500" y="28447"/>
                </a:lnTo>
                <a:lnTo>
                  <a:pt x="75927" y="31049"/>
                </a:lnTo>
                <a:lnTo>
                  <a:pt x="76472" y="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33600" y="2717419"/>
            <a:ext cx="4343400" cy="737870"/>
          </a:xfrm>
          <a:custGeom>
            <a:avLst/>
            <a:gdLst/>
            <a:ahLst/>
            <a:cxnLst/>
            <a:rect l="l" t="t" r="r" b="b"/>
            <a:pathLst>
              <a:path w="4343400" h="737870">
                <a:moveTo>
                  <a:pt x="4267176" y="705929"/>
                </a:moveTo>
                <a:lnTo>
                  <a:pt x="4262247" y="737361"/>
                </a:lnTo>
                <a:lnTo>
                  <a:pt x="4343400" y="711580"/>
                </a:lnTo>
                <a:lnTo>
                  <a:pt x="4338243" y="707897"/>
                </a:lnTo>
                <a:lnTo>
                  <a:pt x="4279646" y="707897"/>
                </a:lnTo>
                <a:lnTo>
                  <a:pt x="4267176" y="705929"/>
                </a:lnTo>
                <a:close/>
              </a:path>
              <a:path w="4343400" h="737870">
                <a:moveTo>
                  <a:pt x="4269130" y="693470"/>
                </a:moveTo>
                <a:lnTo>
                  <a:pt x="4267176" y="705929"/>
                </a:lnTo>
                <a:lnTo>
                  <a:pt x="4279646" y="707897"/>
                </a:lnTo>
                <a:lnTo>
                  <a:pt x="4281678" y="695451"/>
                </a:lnTo>
                <a:lnTo>
                  <a:pt x="4269130" y="693470"/>
                </a:lnTo>
                <a:close/>
              </a:path>
              <a:path w="4343400" h="737870">
                <a:moveTo>
                  <a:pt x="4274058" y="662051"/>
                </a:moveTo>
                <a:lnTo>
                  <a:pt x="4269130" y="693470"/>
                </a:lnTo>
                <a:lnTo>
                  <a:pt x="4281678" y="695451"/>
                </a:lnTo>
                <a:lnTo>
                  <a:pt x="4279646" y="707897"/>
                </a:lnTo>
                <a:lnTo>
                  <a:pt x="4338243" y="707897"/>
                </a:lnTo>
                <a:lnTo>
                  <a:pt x="4274058" y="662051"/>
                </a:lnTo>
                <a:close/>
              </a:path>
              <a:path w="4343400" h="737870">
                <a:moveTo>
                  <a:pt x="76223" y="31432"/>
                </a:moveTo>
                <a:lnTo>
                  <a:pt x="74269" y="43891"/>
                </a:lnTo>
                <a:lnTo>
                  <a:pt x="4267176" y="705929"/>
                </a:lnTo>
                <a:lnTo>
                  <a:pt x="4269130" y="693470"/>
                </a:lnTo>
                <a:lnTo>
                  <a:pt x="76223" y="31432"/>
                </a:lnTo>
                <a:close/>
              </a:path>
              <a:path w="4343400" h="737870">
                <a:moveTo>
                  <a:pt x="81152" y="0"/>
                </a:moveTo>
                <a:lnTo>
                  <a:pt x="0" y="25780"/>
                </a:lnTo>
                <a:lnTo>
                  <a:pt x="69342" y="75310"/>
                </a:lnTo>
                <a:lnTo>
                  <a:pt x="74269" y="43891"/>
                </a:lnTo>
                <a:lnTo>
                  <a:pt x="61722" y="41909"/>
                </a:lnTo>
                <a:lnTo>
                  <a:pt x="63754" y="29463"/>
                </a:lnTo>
                <a:lnTo>
                  <a:pt x="76532" y="29463"/>
                </a:lnTo>
                <a:lnTo>
                  <a:pt x="81152" y="0"/>
                </a:lnTo>
                <a:close/>
              </a:path>
              <a:path w="4343400" h="737870">
                <a:moveTo>
                  <a:pt x="63754" y="29463"/>
                </a:moveTo>
                <a:lnTo>
                  <a:pt x="61722" y="41909"/>
                </a:lnTo>
                <a:lnTo>
                  <a:pt x="74269" y="43891"/>
                </a:lnTo>
                <a:lnTo>
                  <a:pt x="76223" y="31432"/>
                </a:lnTo>
                <a:lnTo>
                  <a:pt x="63754" y="29463"/>
                </a:lnTo>
                <a:close/>
              </a:path>
              <a:path w="4343400" h="737870">
                <a:moveTo>
                  <a:pt x="76532" y="29463"/>
                </a:moveTo>
                <a:lnTo>
                  <a:pt x="63754" y="29463"/>
                </a:lnTo>
                <a:lnTo>
                  <a:pt x="76223" y="31432"/>
                </a:lnTo>
                <a:lnTo>
                  <a:pt x="76532" y="2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29000" y="2731135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60198" y="561466"/>
                </a:moveTo>
                <a:lnTo>
                  <a:pt x="0" y="621664"/>
                </a:lnTo>
                <a:lnTo>
                  <a:pt x="84327" y="633729"/>
                </a:lnTo>
                <a:lnTo>
                  <a:pt x="75592" y="607567"/>
                </a:lnTo>
                <a:lnTo>
                  <a:pt x="62229" y="607567"/>
                </a:lnTo>
                <a:lnTo>
                  <a:pt x="58292" y="595502"/>
                </a:lnTo>
                <a:lnTo>
                  <a:pt x="70234" y="591523"/>
                </a:lnTo>
                <a:lnTo>
                  <a:pt x="60198" y="561466"/>
                </a:lnTo>
                <a:close/>
              </a:path>
              <a:path w="1828800" h="633729">
                <a:moveTo>
                  <a:pt x="70234" y="591523"/>
                </a:moveTo>
                <a:lnTo>
                  <a:pt x="58292" y="595502"/>
                </a:lnTo>
                <a:lnTo>
                  <a:pt x="62229" y="607567"/>
                </a:lnTo>
                <a:lnTo>
                  <a:pt x="74253" y="603560"/>
                </a:lnTo>
                <a:lnTo>
                  <a:pt x="70234" y="591523"/>
                </a:lnTo>
                <a:close/>
              </a:path>
              <a:path w="1828800" h="633729">
                <a:moveTo>
                  <a:pt x="74253" y="603560"/>
                </a:moveTo>
                <a:lnTo>
                  <a:pt x="62229" y="607567"/>
                </a:lnTo>
                <a:lnTo>
                  <a:pt x="75592" y="607567"/>
                </a:lnTo>
                <a:lnTo>
                  <a:pt x="74253" y="603560"/>
                </a:lnTo>
                <a:close/>
              </a:path>
              <a:path w="1828800" h="633729">
                <a:moveTo>
                  <a:pt x="1754546" y="30169"/>
                </a:moveTo>
                <a:lnTo>
                  <a:pt x="70234" y="591523"/>
                </a:lnTo>
                <a:lnTo>
                  <a:pt x="74253" y="603560"/>
                </a:lnTo>
                <a:lnTo>
                  <a:pt x="1758565" y="42206"/>
                </a:lnTo>
                <a:lnTo>
                  <a:pt x="1754546" y="30169"/>
                </a:lnTo>
                <a:close/>
              </a:path>
              <a:path w="1828800" h="633729">
                <a:moveTo>
                  <a:pt x="1814702" y="26162"/>
                </a:moveTo>
                <a:lnTo>
                  <a:pt x="1766570" y="26162"/>
                </a:lnTo>
                <a:lnTo>
                  <a:pt x="1770507" y="38226"/>
                </a:lnTo>
                <a:lnTo>
                  <a:pt x="1758565" y="42206"/>
                </a:lnTo>
                <a:lnTo>
                  <a:pt x="1768602" y="72262"/>
                </a:lnTo>
                <a:lnTo>
                  <a:pt x="1814702" y="26162"/>
                </a:lnTo>
                <a:close/>
              </a:path>
              <a:path w="1828800" h="633729">
                <a:moveTo>
                  <a:pt x="1766570" y="26162"/>
                </a:moveTo>
                <a:lnTo>
                  <a:pt x="1754546" y="30169"/>
                </a:lnTo>
                <a:lnTo>
                  <a:pt x="1758565" y="42206"/>
                </a:lnTo>
                <a:lnTo>
                  <a:pt x="1770507" y="38226"/>
                </a:lnTo>
                <a:lnTo>
                  <a:pt x="1766570" y="26162"/>
                </a:lnTo>
                <a:close/>
              </a:path>
              <a:path w="1828800" h="633729">
                <a:moveTo>
                  <a:pt x="1744472" y="0"/>
                </a:moveTo>
                <a:lnTo>
                  <a:pt x="1754546" y="30169"/>
                </a:lnTo>
                <a:lnTo>
                  <a:pt x="1766570" y="26162"/>
                </a:lnTo>
                <a:lnTo>
                  <a:pt x="1814702" y="26162"/>
                </a:lnTo>
                <a:lnTo>
                  <a:pt x="1828800" y="12064"/>
                </a:lnTo>
                <a:lnTo>
                  <a:pt x="174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91200" y="2667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27443" y="636460"/>
                </a:moveTo>
                <a:lnTo>
                  <a:pt x="605027" y="658876"/>
                </a:lnTo>
                <a:lnTo>
                  <a:pt x="685800" y="685800"/>
                </a:lnTo>
                <a:lnTo>
                  <a:pt x="672338" y="645413"/>
                </a:lnTo>
                <a:lnTo>
                  <a:pt x="636397" y="645413"/>
                </a:lnTo>
                <a:lnTo>
                  <a:pt x="627443" y="636460"/>
                </a:lnTo>
                <a:close/>
              </a:path>
              <a:path w="685800" h="685800">
                <a:moveTo>
                  <a:pt x="636460" y="627443"/>
                </a:moveTo>
                <a:lnTo>
                  <a:pt x="627443" y="636460"/>
                </a:lnTo>
                <a:lnTo>
                  <a:pt x="636397" y="645413"/>
                </a:lnTo>
                <a:lnTo>
                  <a:pt x="645413" y="636397"/>
                </a:lnTo>
                <a:lnTo>
                  <a:pt x="636460" y="627443"/>
                </a:lnTo>
                <a:close/>
              </a:path>
              <a:path w="685800" h="685800">
                <a:moveTo>
                  <a:pt x="658876" y="605027"/>
                </a:moveTo>
                <a:lnTo>
                  <a:pt x="636460" y="627443"/>
                </a:lnTo>
                <a:lnTo>
                  <a:pt x="645413" y="636397"/>
                </a:lnTo>
                <a:lnTo>
                  <a:pt x="636397" y="645413"/>
                </a:lnTo>
                <a:lnTo>
                  <a:pt x="672338" y="645413"/>
                </a:lnTo>
                <a:lnTo>
                  <a:pt x="658876" y="605027"/>
                </a:lnTo>
                <a:close/>
              </a:path>
              <a:path w="685800" h="685800">
                <a:moveTo>
                  <a:pt x="58356" y="49339"/>
                </a:moveTo>
                <a:lnTo>
                  <a:pt x="49339" y="58356"/>
                </a:lnTo>
                <a:lnTo>
                  <a:pt x="627443" y="636460"/>
                </a:lnTo>
                <a:lnTo>
                  <a:pt x="636460" y="627443"/>
                </a:lnTo>
                <a:lnTo>
                  <a:pt x="58356" y="49339"/>
                </a:lnTo>
                <a:close/>
              </a:path>
              <a:path w="685800" h="685800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2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685800" h="685800">
                <a:moveTo>
                  <a:pt x="49402" y="40386"/>
                </a:moveTo>
                <a:lnTo>
                  <a:pt x="40386" y="49402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685800" h="685800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91200" y="2887345"/>
            <a:ext cx="990600" cy="397510"/>
          </a:xfrm>
          <a:custGeom>
            <a:avLst/>
            <a:gdLst/>
            <a:ahLst/>
            <a:cxnLst/>
            <a:rect l="l" t="t" r="r" b="b"/>
            <a:pathLst>
              <a:path w="990600" h="397510">
                <a:moveTo>
                  <a:pt x="57403" y="326389"/>
                </a:moveTo>
                <a:lnTo>
                  <a:pt x="0" y="389254"/>
                </a:lnTo>
                <a:lnTo>
                  <a:pt x="84836" y="397509"/>
                </a:lnTo>
                <a:lnTo>
                  <a:pt x="75136" y="372363"/>
                </a:lnTo>
                <a:lnTo>
                  <a:pt x="61595" y="372363"/>
                </a:lnTo>
                <a:lnTo>
                  <a:pt x="57023" y="360552"/>
                </a:lnTo>
                <a:lnTo>
                  <a:pt x="68829" y="356011"/>
                </a:lnTo>
                <a:lnTo>
                  <a:pt x="57403" y="326389"/>
                </a:lnTo>
                <a:close/>
              </a:path>
              <a:path w="990600" h="397510">
                <a:moveTo>
                  <a:pt x="68829" y="356011"/>
                </a:moveTo>
                <a:lnTo>
                  <a:pt x="57023" y="360552"/>
                </a:lnTo>
                <a:lnTo>
                  <a:pt x="61595" y="372363"/>
                </a:lnTo>
                <a:lnTo>
                  <a:pt x="73387" y="367828"/>
                </a:lnTo>
                <a:lnTo>
                  <a:pt x="68829" y="356011"/>
                </a:lnTo>
                <a:close/>
              </a:path>
              <a:path w="990600" h="397510">
                <a:moveTo>
                  <a:pt x="73387" y="367828"/>
                </a:moveTo>
                <a:lnTo>
                  <a:pt x="61595" y="372363"/>
                </a:lnTo>
                <a:lnTo>
                  <a:pt x="75136" y="372363"/>
                </a:lnTo>
                <a:lnTo>
                  <a:pt x="73387" y="367828"/>
                </a:lnTo>
                <a:close/>
              </a:path>
              <a:path w="990600" h="397510">
                <a:moveTo>
                  <a:pt x="917212" y="29681"/>
                </a:moveTo>
                <a:lnTo>
                  <a:pt x="68829" y="356011"/>
                </a:lnTo>
                <a:lnTo>
                  <a:pt x="73387" y="367828"/>
                </a:lnTo>
                <a:lnTo>
                  <a:pt x="921770" y="41498"/>
                </a:lnTo>
                <a:lnTo>
                  <a:pt x="917212" y="29681"/>
                </a:lnTo>
                <a:close/>
              </a:path>
              <a:path w="990600" h="397510">
                <a:moveTo>
                  <a:pt x="975176" y="25145"/>
                </a:moveTo>
                <a:lnTo>
                  <a:pt x="929004" y="25145"/>
                </a:lnTo>
                <a:lnTo>
                  <a:pt x="933576" y="36956"/>
                </a:lnTo>
                <a:lnTo>
                  <a:pt x="921770" y="41498"/>
                </a:lnTo>
                <a:lnTo>
                  <a:pt x="933196" y="71119"/>
                </a:lnTo>
                <a:lnTo>
                  <a:pt x="975176" y="25145"/>
                </a:lnTo>
                <a:close/>
              </a:path>
              <a:path w="990600" h="397510">
                <a:moveTo>
                  <a:pt x="929004" y="25145"/>
                </a:moveTo>
                <a:lnTo>
                  <a:pt x="917212" y="29681"/>
                </a:lnTo>
                <a:lnTo>
                  <a:pt x="921770" y="41498"/>
                </a:lnTo>
                <a:lnTo>
                  <a:pt x="933576" y="36956"/>
                </a:lnTo>
                <a:lnTo>
                  <a:pt x="929004" y="25145"/>
                </a:lnTo>
                <a:close/>
              </a:path>
              <a:path w="990600" h="397510">
                <a:moveTo>
                  <a:pt x="905764" y="0"/>
                </a:moveTo>
                <a:lnTo>
                  <a:pt x="917212" y="29681"/>
                </a:lnTo>
                <a:lnTo>
                  <a:pt x="929004" y="25145"/>
                </a:lnTo>
                <a:lnTo>
                  <a:pt x="975176" y="25145"/>
                </a:lnTo>
                <a:lnTo>
                  <a:pt x="990600" y="8254"/>
                </a:lnTo>
                <a:lnTo>
                  <a:pt x="905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29000" y="2724657"/>
            <a:ext cx="3048000" cy="799465"/>
          </a:xfrm>
          <a:custGeom>
            <a:avLst/>
            <a:gdLst/>
            <a:ahLst/>
            <a:cxnLst/>
            <a:rect l="l" t="t" r="r" b="b"/>
            <a:pathLst>
              <a:path w="3048000" h="799464">
                <a:moveTo>
                  <a:pt x="64642" y="725042"/>
                </a:moveTo>
                <a:lnTo>
                  <a:pt x="0" y="780541"/>
                </a:lnTo>
                <a:lnTo>
                  <a:pt x="83185" y="799083"/>
                </a:lnTo>
                <a:lnTo>
                  <a:pt x="76219" y="771270"/>
                </a:lnTo>
                <a:lnTo>
                  <a:pt x="63119" y="771270"/>
                </a:lnTo>
                <a:lnTo>
                  <a:pt x="60071" y="758951"/>
                </a:lnTo>
                <a:lnTo>
                  <a:pt x="72365" y="755878"/>
                </a:lnTo>
                <a:lnTo>
                  <a:pt x="64642" y="725042"/>
                </a:lnTo>
                <a:close/>
              </a:path>
              <a:path w="3048000" h="799464">
                <a:moveTo>
                  <a:pt x="72365" y="755878"/>
                </a:moveTo>
                <a:lnTo>
                  <a:pt x="60071" y="758951"/>
                </a:lnTo>
                <a:lnTo>
                  <a:pt x="63119" y="771270"/>
                </a:lnTo>
                <a:lnTo>
                  <a:pt x="75448" y="768189"/>
                </a:lnTo>
                <a:lnTo>
                  <a:pt x="72365" y="755878"/>
                </a:lnTo>
                <a:close/>
              </a:path>
              <a:path w="3048000" h="799464">
                <a:moveTo>
                  <a:pt x="75448" y="768189"/>
                </a:moveTo>
                <a:lnTo>
                  <a:pt x="63119" y="771270"/>
                </a:lnTo>
                <a:lnTo>
                  <a:pt x="76219" y="771270"/>
                </a:lnTo>
                <a:lnTo>
                  <a:pt x="75448" y="768189"/>
                </a:lnTo>
                <a:close/>
              </a:path>
              <a:path w="3048000" h="799464">
                <a:moveTo>
                  <a:pt x="2972551" y="30894"/>
                </a:moveTo>
                <a:lnTo>
                  <a:pt x="72365" y="755878"/>
                </a:lnTo>
                <a:lnTo>
                  <a:pt x="75448" y="768189"/>
                </a:lnTo>
                <a:lnTo>
                  <a:pt x="2975634" y="43205"/>
                </a:lnTo>
                <a:lnTo>
                  <a:pt x="2972551" y="30894"/>
                </a:lnTo>
                <a:close/>
              </a:path>
              <a:path w="3048000" h="799464">
                <a:moveTo>
                  <a:pt x="3037201" y="27812"/>
                </a:moveTo>
                <a:lnTo>
                  <a:pt x="2984880" y="27812"/>
                </a:lnTo>
                <a:lnTo>
                  <a:pt x="2987929" y="40131"/>
                </a:lnTo>
                <a:lnTo>
                  <a:pt x="2975634" y="43205"/>
                </a:lnTo>
                <a:lnTo>
                  <a:pt x="2983357" y="74040"/>
                </a:lnTo>
                <a:lnTo>
                  <a:pt x="3037201" y="27812"/>
                </a:lnTo>
                <a:close/>
              </a:path>
              <a:path w="3048000" h="799464">
                <a:moveTo>
                  <a:pt x="2984880" y="27812"/>
                </a:moveTo>
                <a:lnTo>
                  <a:pt x="2972551" y="30894"/>
                </a:lnTo>
                <a:lnTo>
                  <a:pt x="2975634" y="43205"/>
                </a:lnTo>
                <a:lnTo>
                  <a:pt x="2987929" y="40131"/>
                </a:lnTo>
                <a:lnTo>
                  <a:pt x="2984880" y="27812"/>
                </a:lnTo>
                <a:close/>
              </a:path>
              <a:path w="3048000" h="799464">
                <a:moveTo>
                  <a:pt x="2964815" y="0"/>
                </a:moveTo>
                <a:lnTo>
                  <a:pt x="2972551" y="30894"/>
                </a:lnTo>
                <a:lnTo>
                  <a:pt x="2984880" y="27812"/>
                </a:lnTo>
                <a:lnTo>
                  <a:pt x="3037201" y="27812"/>
                </a:lnTo>
                <a:lnTo>
                  <a:pt x="3048000" y="18541"/>
                </a:lnTo>
                <a:lnTo>
                  <a:pt x="296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29000" y="2731135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1754546" y="603560"/>
                </a:moveTo>
                <a:lnTo>
                  <a:pt x="1744472" y="633729"/>
                </a:lnTo>
                <a:lnTo>
                  <a:pt x="1828800" y="621664"/>
                </a:lnTo>
                <a:lnTo>
                  <a:pt x="1814702" y="607567"/>
                </a:lnTo>
                <a:lnTo>
                  <a:pt x="1766570" y="607567"/>
                </a:lnTo>
                <a:lnTo>
                  <a:pt x="1754546" y="603560"/>
                </a:lnTo>
                <a:close/>
              </a:path>
              <a:path w="1828800" h="633729">
                <a:moveTo>
                  <a:pt x="1758565" y="591523"/>
                </a:moveTo>
                <a:lnTo>
                  <a:pt x="1754546" y="603560"/>
                </a:lnTo>
                <a:lnTo>
                  <a:pt x="1766570" y="607567"/>
                </a:lnTo>
                <a:lnTo>
                  <a:pt x="1770507" y="595502"/>
                </a:lnTo>
                <a:lnTo>
                  <a:pt x="1758565" y="591523"/>
                </a:lnTo>
                <a:close/>
              </a:path>
              <a:path w="1828800" h="633729">
                <a:moveTo>
                  <a:pt x="1768602" y="561466"/>
                </a:moveTo>
                <a:lnTo>
                  <a:pt x="1758565" y="591523"/>
                </a:lnTo>
                <a:lnTo>
                  <a:pt x="1770507" y="595502"/>
                </a:lnTo>
                <a:lnTo>
                  <a:pt x="1766570" y="607567"/>
                </a:lnTo>
                <a:lnTo>
                  <a:pt x="1814702" y="607567"/>
                </a:lnTo>
                <a:lnTo>
                  <a:pt x="1768602" y="561466"/>
                </a:lnTo>
                <a:close/>
              </a:path>
              <a:path w="1828800" h="633729">
                <a:moveTo>
                  <a:pt x="74253" y="30169"/>
                </a:moveTo>
                <a:lnTo>
                  <a:pt x="70234" y="42206"/>
                </a:lnTo>
                <a:lnTo>
                  <a:pt x="1754546" y="603560"/>
                </a:lnTo>
                <a:lnTo>
                  <a:pt x="1758565" y="591523"/>
                </a:lnTo>
                <a:lnTo>
                  <a:pt x="74253" y="30169"/>
                </a:lnTo>
                <a:close/>
              </a:path>
              <a:path w="1828800" h="633729">
                <a:moveTo>
                  <a:pt x="84327" y="0"/>
                </a:moveTo>
                <a:lnTo>
                  <a:pt x="0" y="12064"/>
                </a:lnTo>
                <a:lnTo>
                  <a:pt x="60198" y="72262"/>
                </a:lnTo>
                <a:lnTo>
                  <a:pt x="70234" y="42206"/>
                </a:lnTo>
                <a:lnTo>
                  <a:pt x="58292" y="38226"/>
                </a:lnTo>
                <a:lnTo>
                  <a:pt x="62229" y="26162"/>
                </a:lnTo>
                <a:lnTo>
                  <a:pt x="75592" y="26162"/>
                </a:lnTo>
                <a:lnTo>
                  <a:pt x="84327" y="0"/>
                </a:lnTo>
                <a:close/>
              </a:path>
              <a:path w="1828800" h="633729">
                <a:moveTo>
                  <a:pt x="62229" y="26162"/>
                </a:moveTo>
                <a:lnTo>
                  <a:pt x="58292" y="38226"/>
                </a:lnTo>
                <a:lnTo>
                  <a:pt x="70234" y="42206"/>
                </a:lnTo>
                <a:lnTo>
                  <a:pt x="74253" y="30169"/>
                </a:lnTo>
                <a:lnTo>
                  <a:pt x="62229" y="26162"/>
                </a:lnTo>
                <a:close/>
              </a:path>
              <a:path w="1828800" h="633729">
                <a:moveTo>
                  <a:pt x="75592" y="26162"/>
                </a:moveTo>
                <a:lnTo>
                  <a:pt x="62229" y="26162"/>
                </a:lnTo>
                <a:lnTo>
                  <a:pt x="74253" y="30169"/>
                </a:lnTo>
                <a:lnTo>
                  <a:pt x="75592" y="26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29000" y="2568701"/>
            <a:ext cx="3352800" cy="730250"/>
          </a:xfrm>
          <a:custGeom>
            <a:avLst/>
            <a:gdLst/>
            <a:ahLst/>
            <a:cxnLst/>
            <a:rect l="l" t="t" r="r" b="b"/>
            <a:pathLst>
              <a:path w="3352800" h="730250">
                <a:moveTo>
                  <a:pt x="3276855" y="698875"/>
                </a:moveTo>
                <a:lnTo>
                  <a:pt x="3270504" y="729996"/>
                </a:lnTo>
                <a:lnTo>
                  <a:pt x="3352800" y="707898"/>
                </a:lnTo>
                <a:lnTo>
                  <a:pt x="3344539" y="701421"/>
                </a:lnTo>
                <a:lnTo>
                  <a:pt x="3289300" y="701421"/>
                </a:lnTo>
                <a:lnTo>
                  <a:pt x="3276855" y="698875"/>
                </a:lnTo>
                <a:close/>
              </a:path>
              <a:path w="3352800" h="730250">
                <a:moveTo>
                  <a:pt x="3279395" y="686429"/>
                </a:moveTo>
                <a:lnTo>
                  <a:pt x="3276855" y="698875"/>
                </a:lnTo>
                <a:lnTo>
                  <a:pt x="3289300" y="701421"/>
                </a:lnTo>
                <a:lnTo>
                  <a:pt x="3291840" y="688975"/>
                </a:lnTo>
                <a:lnTo>
                  <a:pt x="3279395" y="686429"/>
                </a:lnTo>
                <a:close/>
              </a:path>
              <a:path w="3352800" h="730250">
                <a:moveTo>
                  <a:pt x="3285744" y="655320"/>
                </a:moveTo>
                <a:lnTo>
                  <a:pt x="3279395" y="686429"/>
                </a:lnTo>
                <a:lnTo>
                  <a:pt x="3291840" y="688975"/>
                </a:lnTo>
                <a:lnTo>
                  <a:pt x="3289300" y="701421"/>
                </a:lnTo>
                <a:lnTo>
                  <a:pt x="3344539" y="701421"/>
                </a:lnTo>
                <a:lnTo>
                  <a:pt x="3285744" y="655320"/>
                </a:lnTo>
                <a:close/>
              </a:path>
              <a:path w="3352800" h="730250">
                <a:moveTo>
                  <a:pt x="75944" y="31120"/>
                </a:moveTo>
                <a:lnTo>
                  <a:pt x="73404" y="43566"/>
                </a:lnTo>
                <a:lnTo>
                  <a:pt x="3276855" y="698875"/>
                </a:lnTo>
                <a:lnTo>
                  <a:pt x="3279395" y="686429"/>
                </a:lnTo>
                <a:lnTo>
                  <a:pt x="75944" y="31120"/>
                </a:lnTo>
                <a:close/>
              </a:path>
              <a:path w="3352800" h="730250">
                <a:moveTo>
                  <a:pt x="82296" y="0"/>
                </a:moveTo>
                <a:lnTo>
                  <a:pt x="0" y="22098"/>
                </a:lnTo>
                <a:lnTo>
                  <a:pt x="67055" y="74675"/>
                </a:lnTo>
                <a:lnTo>
                  <a:pt x="73404" y="43566"/>
                </a:lnTo>
                <a:lnTo>
                  <a:pt x="60960" y="41021"/>
                </a:lnTo>
                <a:lnTo>
                  <a:pt x="63500" y="28575"/>
                </a:lnTo>
                <a:lnTo>
                  <a:pt x="76464" y="28575"/>
                </a:lnTo>
                <a:lnTo>
                  <a:pt x="82296" y="0"/>
                </a:lnTo>
                <a:close/>
              </a:path>
              <a:path w="3352800" h="730250">
                <a:moveTo>
                  <a:pt x="63500" y="28575"/>
                </a:moveTo>
                <a:lnTo>
                  <a:pt x="60960" y="41021"/>
                </a:lnTo>
                <a:lnTo>
                  <a:pt x="73404" y="43566"/>
                </a:lnTo>
                <a:lnTo>
                  <a:pt x="75944" y="31120"/>
                </a:lnTo>
                <a:lnTo>
                  <a:pt x="63500" y="28575"/>
                </a:lnTo>
                <a:close/>
              </a:path>
              <a:path w="3352800" h="730250">
                <a:moveTo>
                  <a:pt x="76464" y="28575"/>
                </a:moveTo>
                <a:lnTo>
                  <a:pt x="63500" y="28575"/>
                </a:lnTo>
                <a:lnTo>
                  <a:pt x="75944" y="31120"/>
                </a:lnTo>
                <a:lnTo>
                  <a:pt x="764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188023"/>
            <a:ext cx="716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b="1" spc="-300" dirty="0">
                <a:latin typeface="Arial"/>
                <a:cs typeface="Arial"/>
              </a:rPr>
              <a:t>Teoría General de Sistemas</a:t>
            </a:r>
            <a:endParaRPr b="1" spc="-415" dirty="0">
              <a:latin typeface="Arial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4E50EF-A0B6-4EAB-B5B0-0EACE8EE1C5B}"/>
              </a:ext>
            </a:extLst>
          </p:cNvPr>
          <p:cNvSpPr txBox="1"/>
          <p:nvPr/>
        </p:nvSpPr>
        <p:spPr>
          <a:xfrm>
            <a:off x="3429003" y="1803400"/>
            <a:ext cx="297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Mirada sistémica</a:t>
            </a:r>
            <a:endParaRPr lang="es-AR" sz="2400" dirty="0"/>
          </a:p>
        </p:txBody>
      </p:sp>
      <p:pic>
        <p:nvPicPr>
          <p:cNvPr id="2050" name="Picture 2" descr="Resultado de imagen de cuerpo humano">
            <a:extLst>
              <a:ext uri="{FF2B5EF4-FFF2-40B4-BE49-F238E27FC236}">
                <a16:creationId xmlns:a16="http://schemas.microsoft.com/office/drawing/2014/main" id="{652B27B8-4777-4C8A-AF78-B6D8568D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398657" cy="36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5698E2-82FE-47EF-AA04-4434047D0C74}"/>
              </a:ext>
            </a:extLst>
          </p:cNvPr>
          <p:cNvSpPr/>
          <p:nvPr/>
        </p:nvSpPr>
        <p:spPr>
          <a:xfrm>
            <a:off x="762000" y="6124271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https://mfe.losandes.com.ar/uploads/2018/06/image5b2bf4524e6bd.jpg</a:t>
            </a:r>
          </a:p>
        </p:txBody>
      </p:sp>
    </p:spTree>
    <p:extLst>
      <p:ext uri="{BB962C8B-B14F-4D97-AF65-F5344CB8AC3E}">
        <p14:creationId xmlns:p14="http://schemas.microsoft.com/office/powerpoint/2010/main" val="4002530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070" y="188023"/>
            <a:ext cx="2269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645" y="936561"/>
            <a:ext cx="4958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95" dirty="0">
                <a:latin typeface="Arial"/>
                <a:cs typeface="Arial"/>
              </a:rPr>
              <a:t>Para </a:t>
            </a:r>
            <a:r>
              <a:rPr sz="3200" i="1" spc="-125" dirty="0">
                <a:latin typeface="Arial"/>
                <a:cs typeface="Arial"/>
              </a:rPr>
              <a:t>el </a:t>
            </a:r>
            <a:r>
              <a:rPr sz="3200" i="1" spc="-130" dirty="0">
                <a:latin typeface="Arial"/>
                <a:cs typeface="Arial"/>
              </a:rPr>
              <a:t>siguiente ejemplo,</a:t>
            </a:r>
            <a:r>
              <a:rPr sz="3200" i="1" spc="-210" dirty="0">
                <a:latin typeface="Arial"/>
                <a:cs typeface="Arial"/>
              </a:rPr>
              <a:t> </a:t>
            </a:r>
            <a:r>
              <a:rPr sz="3200" i="1" spc="-195" dirty="0">
                <a:latin typeface="Arial"/>
                <a:cs typeface="Arial"/>
              </a:rPr>
              <a:t>n=8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526" y="1422032"/>
            <a:ext cx="1685289" cy="11995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i="1" spc="-525" dirty="0">
                <a:latin typeface="Arial"/>
                <a:cs typeface="Arial"/>
              </a:rPr>
              <a:t>½  </a:t>
            </a:r>
            <a:r>
              <a:rPr sz="3200" i="1" spc="-135" dirty="0">
                <a:latin typeface="Arial"/>
                <a:cs typeface="Arial"/>
              </a:rPr>
              <a:t>n </a:t>
            </a:r>
            <a:r>
              <a:rPr sz="3200" b="1" spc="-35" dirty="0">
                <a:latin typeface="Arial"/>
                <a:cs typeface="Arial"/>
              </a:rPr>
              <a:t>.</a:t>
            </a:r>
            <a:r>
              <a:rPr sz="3200" b="1" spc="-320" dirty="0">
                <a:latin typeface="Arial"/>
                <a:cs typeface="Arial"/>
              </a:rPr>
              <a:t> </a:t>
            </a:r>
            <a:r>
              <a:rPr sz="3200" i="1" spc="-114" dirty="0">
                <a:latin typeface="Arial"/>
                <a:cs typeface="Arial"/>
              </a:rPr>
              <a:t>(n-1)</a:t>
            </a:r>
            <a:endParaRPr sz="32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  <a:spcBef>
                <a:spcPts val="780"/>
              </a:spcBef>
            </a:pPr>
            <a:r>
              <a:rPr sz="3200" i="1" spc="-520" dirty="0">
                <a:latin typeface="Arial"/>
                <a:cs typeface="Arial"/>
              </a:rPr>
              <a:t>½  </a:t>
            </a:r>
            <a:r>
              <a:rPr sz="3200" i="1" spc="-160" dirty="0">
                <a:latin typeface="Arial"/>
                <a:cs typeface="Arial"/>
              </a:rPr>
              <a:t>8 </a:t>
            </a:r>
            <a:r>
              <a:rPr sz="3200" b="1" spc="-35" dirty="0">
                <a:latin typeface="Arial"/>
                <a:cs typeface="Arial"/>
              </a:rPr>
              <a:t>.</a:t>
            </a:r>
            <a:r>
              <a:rPr sz="3200" b="1" spc="-300" dirty="0">
                <a:latin typeface="Arial"/>
                <a:cs typeface="Arial"/>
              </a:rPr>
              <a:t> </a:t>
            </a:r>
            <a:r>
              <a:rPr sz="3200" i="1" spc="-16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438" y="1422032"/>
            <a:ext cx="2153285" cy="11995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491490" algn="l"/>
              </a:tabLst>
            </a:pPr>
            <a:r>
              <a:rPr sz="3200" i="1" spc="-275" dirty="0">
                <a:latin typeface="Arial"/>
                <a:cs typeface="Arial"/>
              </a:rPr>
              <a:t>=	</a:t>
            </a:r>
            <a:r>
              <a:rPr sz="3200" i="1" spc="-525" dirty="0">
                <a:latin typeface="Arial"/>
                <a:cs typeface="Arial"/>
              </a:rPr>
              <a:t>½ </a:t>
            </a:r>
            <a:r>
              <a:rPr sz="3200" i="1" spc="-160" dirty="0">
                <a:latin typeface="Arial"/>
                <a:cs typeface="Arial"/>
              </a:rPr>
              <a:t>8 </a:t>
            </a:r>
            <a:r>
              <a:rPr sz="3200" b="1" spc="-35" dirty="0">
                <a:latin typeface="Arial"/>
                <a:cs typeface="Arial"/>
              </a:rPr>
              <a:t>.</a:t>
            </a:r>
            <a:r>
              <a:rPr sz="3200" b="1" spc="-250" dirty="0">
                <a:latin typeface="Arial"/>
                <a:cs typeface="Arial"/>
              </a:rPr>
              <a:t> </a:t>
            </a:r>
            <a:r>
              <a:rPr sz="3200" i="1" spc="-120" dirty="0">
                <a:latin typeface="Arial"/>
                <a:cs typeface="Arial"/>
              </a:rPr>
              <a:t>(8-1)</a:t>
            </a:r>
            <a:endParaRPr sz="32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780"/>
              </a:spcBef>
              <a:tabLst>
                <a:tab pos="774700" algn="l"/>
              </a:tabLst>
            </a:pPr>
            <a:r>
              <a:rPr sz="3200" i="1" spc="-275" dirty="0">
                <a:latin typeface="Arial"/>
                <a:cs typeface="Arial"/>
              </a:rPr>
              <a:t>=	</a:t>
            </a:r>
            <a:r>
              <a:rPr sz="3200" i="1" spc="-520" dirty="0">
                <a:latin typeface="Arial"/>
                <a:cs typeface="Arial"/>
              </a:rPr>
              <a:t>½</a:t>
            </a:r>
            <a:r>
              <a:rPr sz="3200" i="1" spc="-195" dirty="0">
                <a:latin typeface="Arial"/>
                <a:cs typeface="Arial"/>
              </a:rPr>
              <a:t> </a:t>
            </a:r>
            <a:r>
              <a:rPr sz="3200" i="1" spc="-160" dirty="0">
                <a:latin typeface="Arial"/>
                <a:cs typeface="Arial"/>
              </a:rPr>
              <a:t>56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2692336"/>
            <a:ext cx="2138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60" dirty="0">
                <a:solidFill>
                  <a:srgbClr val="FF0000"/>
                </a:solidFill>
                <a:latin typeface="Arial"/>
                <a:cs typeface="Arial"/>
              </a:rPr>
              <a:t>28</a:t>
            </a:r>
            <a:r>
              <a:rPr sz="3200" i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125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0250" y="4116451"/>
            <a:ext cx="457200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0250" y="4116451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8039" y="4119498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9450" y="4116451"/>
            <a:ext cx="457200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9450" y="4116451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7621" y="4119498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9450" y="4984750"/>
            <a:ext cx="4572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9450" y="49847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7621" y="4988179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0250" y="4984750"/>
            <a:ext cx="4572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0250" y="49847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95500" y="4988179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A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7850" y="4984750"/>
            <a:ext cx="457200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7850" y="49847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59196" y="4988179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57850" y="4116451"/>
            <a:ext cx="457200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7850" y="4116451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61609" y="4119498"/>
            <a:ext cx="25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7050" y="4116451"/>
            <a:ext cx="457200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7050" y="4116451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78650" y="4119498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7050" y="4984750"/>
            <a:ext cx="457200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7050" y="49847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8650" y="4988179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B</a:t>
            </a:r>
            <a:r>
              <a:rPr sz="1700" spc="-85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09950" y="38481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5150" y="38481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18079" y="5756592"/>
            <a:ext cx="2911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latin typeface="Arial"/>
                <a:cs typeface="Arial"/>
              </a:rPr>
              <a:t>Todos </a:t>
            </a:r>
            <a:r>
              <a:rPr sz="1600" spc="-75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interconectados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38350" y="47244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8350" y="44561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33650" y="514667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8450" y="514667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9950" y="47244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9950" y="44561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1250" y="42132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96050" y="42132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1250" y="514667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6050" y="514667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6950" y="3981450"/>
            <a:ext cx="76200" cy="13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48350" y="3981450"/>
            <a:ext cx="76200" cy="13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5050" y="398145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8350" y="3714750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31750" y="325500"/>
                </a:moveTo>
                <a:lnTo>
                  <a:pt x="0" y="325500"/>
                </a:lnTo>
                <a:lnTo>
                  <a:pt x="38100" y="401700"/>
                </a:lnTo>
                <a:lnTo>
                  <a:pt x="69850" y="338200"/>
                </a:lnTo>
                <a:lnTo>
                  <a:pt x="31750" y="338200"/>
                </a:lnTo>
                <a:lnTo>
                  <a:pt x="31750" y="325500"/>
                </a:lnTo>
                <a:close/>
              </a:path>
              <a:path w="76200" h="401954">
                <a:moveTo>
                  <a:pt x="44450" y="0"/>
                </a:moveTo>
                <a:lnTo>
                  <a:pt x="31750" y="0"/>
                </a:lnTo>
                <a:lnTo>
                  <a:pt x="31750" y="338200"/>
                </a:lnTo>
                <a:lnTo>
                  <a:pt x="44450" y="338200"/>
                </a:lnTo>
                <a:lnTo>
                  <a:pt x="44450" y="0"/>
                </a:lnTo>
                <a:close/>
              </a:path>
              <a:path w="76200" h="401954">
                <a:moveTo>
                  <a:pt x="76200" y="325500"/>
                </a:moveTo>
                <a:lnTo>
                  <a:pt x="44450" y="325500"/>
                </a:lnTo>
                <a:lnTo>
                  <a:pt x="44450" y="338200"/>
                </a:lnTo>
                <a:lnTo>
                  <a:pt x="69850" y="338200"/>
                </a:lnTo>
                <a:lnTo>
                  <a:pt x="76200" y="325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3750" y="3714750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4">
                <a:moveTo>
                  <a:pt x="31750" y="325500"/>
                </a:moveTo>
                <a:lnTo>
                  <a:pt x="0" y="325500"/>
                </a:lnTo>
                <a:lnTo>
                  <a:pt x="38100" y="401700"/>
                </a:lnTo>
                <a:lnTo>
                  <a:pt x="69850" y="338200"/>
                </a:lnTo>
                <a:lnTo>
                  <a:pt x="31750" y="338200"/>
                </a:lnTo>
                <a:lnTo>
                  <a:pt x="31750" y="325500"/>
                </a:lnTo>
                <a:close/>
              </a:path>
              <a:path w="76200" h="401954">
                <a:moveTo>
                  <a:pt x="44450" y="0"/>
                </a:moveTo>
                <a:lnTo>
                  <a:pt x="31750" y="0"/>
                </a:lnTo>
                <a:lnTo>
                  <a:pt x="31750" y="338200"/>
                </a:lnTo>
                <a:lnTo>
                  <a:pt x="44450" y="338200"/>
                </a:lnTo>
                <a:lnTo>
                  <a:pt x="44450" y="0"/>
                </a:lnTo>
                <a:close/>
              </a:path>
              <a:path w="76200" h="401954">
                <a:moveTo>
                  <a:pt x="76200" y="325500"/>
                </a:moveTo>
                <a:lnTo>
                  <a:pt x="44450" y="325500"/>
                </a:lnTo>
                <a:lnTo>
                  <a:pt x="44450" y="338200"/>
                </a:lnTo>
                <a:lnTo>
                  <a:pt x="69850" y="338200"/>
                </a:lnTo>
                <a:lnTo>
                  <a:pt x="76200" y="325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76450" y="3714750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510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66950" y="5318125"/>
            <a:ext cx="76200" cy="1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48350" y="5318125"/>
            <a:ext cx="76200" cy="1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5050" y="545312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09950" y="53181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15150" y="531812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350"/>
                </a:lnTo>
                <a:lnTo>
                  <a:pt x="44450" y="268350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48050" y="55864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52650" y="6526212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14550" y="606901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43750" y="606901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33650" y="42132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8450" y="42132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09950" y="47244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9950" y="44561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48350" y="47244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150"/>
                </a:moveTo>
                <a:lnTo>
                  <a:pt x="0" y="192150"/>
                </a:lnTo>
                <a:lnTo>
                  <a:pt x="38100" y="268350"/>
                </a:lnTo>
                <a:lnTo>
                  <a:pt x="69850" y="204850"/>
                </a:lnTo>
                <a:lnTo>
                  <a:pt x="31750" y="204850"/>
                </a:lnTo>
                <a:lnTo>
                  <a:pt x="31750" y="192150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4850"/>
                </a:lnTo>
                <a:lnTo>
                  <a:pt x="44450" y="204850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150"/>
                </a:moveTo>
                <a:lnTo>
                  <a:pt x="44450" y="192150"/>
                </a:lnTo>
                <a:lnTo>
                  <a:pt x="44450" y="204850"/>
                </a:lnTo>
                <a:lnTo>
                  <a:pt x="69850" y="204850"/>
                </a:lnTo>
                <a:lnTo>
                  <a:pt x="76200" y="192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8350" y="445617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44450" y="63500"/>
                </a:moveTo>
                <a:lnTo>
                  <a:pt x="31750" y="63500"/>
                </a:lnTo>
                <a:lnTo>
                  <a:pt x="31750" y="268224"/>
                </a:lnTo>
                <a:lnTo>
                  <a:pt x="44450" y="268224"/>
                </a:lnTo>
                <a:lnTo>
                  <a:pt x="44450" y="63500"/>
                </a:lnTo>
                <a:close/>
              </a:path>
              <a:path w="76200" h="268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8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8050" y="38481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81250" y="4226433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66801" y="654558"/>
                </a:moveTo>
                <a:lnTo>
                  <a:pt x="0" y="707517"/>
                </a:lnTo>
                <a:lnTo>
                  <a:pt x="82423" y="729234"/>
                </a:lnTo>
                <a:lnTo>
                  <a:pt x="76472" y="700786"/>
                </a:lnTo>
                <a:lnTo>
                  <a:pt x="63373" y="700786"/>
                </a:lnTo>
                <a:lnTo>
                  <a:pt x="60832" y="688340"/>
                </a:lnTo>
                <a:lnTo>
                  <a:pt x="73321" y="685725"/>
                </a:lnTo>
                <a:lnTo>
                  <a:pt x="66801" y="654558"/>
                </a:lnTo>
                <a:close/>
              </a:path>
              <a:path w="3276600" h="729614">
                <a:moveTo>
                  <a:pt x="73321" y="685725"/>
                </a:moveTo>
                <a:lnTo>
                  <a:pt x="60832" y="688340"/>
                </a:lnTo>
                <a:lnTo>
                  <a:pt x="63373" y="700786"/>
                </a:lnTo>
                <a:lnTo>
                  <a:pt x="75922" y="698158"/>
                </a:lnTo>
                <a:lnTo>
                  <a:pt x="73321" y="685725"/>
                </a:lnTo>
                <a:close/>
              </a:path>
              <a:path w="3276600" h="729614">
                <a:moveTo>
                  <a:pt x="75922" y="698158"/>
                </a:moveTo>
                <a:lnTo>
                  <a:pt x="63373" y="700786"/>
                </a:lnTo>
                <a:lnTo>
                  <a:pt x="76472" y="700786"/>
                </a:lnTo>
                <a:lnTo>
                  <a:pt x="75922" y="698158"/>
                </a:lnTo>
                <a:close/>
              </a:path>
              <a:path w="3276600" h="729614">
                <a:moveTo>
                  <a:pt x="3200672" y="31049"/>
                </a:moveTo>
                <a:lnTo>
                  <a:pt x="73321" y="685725"/>
                </a:lnTo>
                <a:lnTo>
                  <a:pt x="75922" y="698158"/>
                </a:lnTo>
                <a:lnTo>
                  <a:pt x="3203278" y="43508"/>
                </a:lnTo>
                <a:lnTo>
                  <a:pt x="3200672" y="31049"/>
                </a:lnTo>
                <a:close/>
              </a:path>
              <a:path w="3276600" h="729614">
                <a:moveTo>
                  <a:pt x="3268109" y="28448"/>
                </a:moveTo>
                <a:lnTo>
                  <a:pt x="3213100" y="28448"/>
                </a:lnTo>
                <a:lnTo>
                  <a:pt x="3215766" y="40894"/>
                </a:lnTo>
                <a:lnTo>
                  <a:pt x="3203278" y="43508"/>
                </a:lnTo>
                <a:lnTo>
                  <a:pt x="3209798" y="74676"/>
                </a:lnTo>
                <a:lnTo>
                  <a:pt x="3268109" y="28448"/>
                </a:lnTo>
                <a:close/>
              </a:path>
              <a:path w="3276600" h="729614">
                <a:moveTo>
                  <a:pt x="3213100" y="28448"/>
                </a:moveTo>
                <a:lnTo>
                  <a:pt x="3200672" y="31049"/>
                </a:lnTo>
                <a:lnTo>
                  <a:pt x="3203278" y="43508"/>
                </a:lnTo>
                <a:lnTo>
                  <a:pt x="3215766" y="40894"/>
                </a:lnTo>
                <a:lnTo>
                  <a:pt x="3213100" y="28448"/>
                </a:lnTo>
                <a:close/>
              </a:path>
              <a:path w="3276600" h="729614">
                <a:moveTo>
                  <a:pt x="3194177" y="0"/>
                </a:moveTo>
                <a:lnTo>
                  <a:pt x="3200672" y="31049"/>
                </a:lnTo>
                <a:lnTo>
                  <a:pt x="3213100" y="28448"/>
                </a:lnTo>
                <a:lnTo>
                  <a:pt x="3268109" y="28448"/>
                </a:lnTo>
                <a:lnTo>
                  <a:pt x="3276600" y="21717"/>
                </a:lnTo>
                <a:lnTo>
                  <a:pt x="3194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57450" y="4447921"/>
            <a:ext cx="4495800" cy="591185"/>
          </a:xfrm>
          <a:custGeom>
            <a:avLst/>
            <a:gdLst/>
            <a:ahLst/>
            <a:cxnLst/>
            <a:rect l="l" t="t" r="r" b="b"/>
            <a:pathLst>
              <a:path w="4495800" h="591185">
                <a:moveTo>
                  <a:pt x="71119" y="515365"/>
                </a:moveTo>
                <a:lnTo>
                  <a:pt x="0" y="562228"/>
                </a:lnTo>
                <a:lnTo>
                  <a:pt x="80137" y="591057"/>
                </a:lnTo>
                <a:lnTo>
                  <a:pt x="76566" y="561085"/>
                </a:lnTo>
                <a:lnTo>
                  <a:pt x="63754" y="561085"/>
                </a:lnTo>
                <a:lnTo>
                  <a:pt x="62230" y="548385"/>
                </a:lnTo>
                <a:lnTo>
                  <a:pt x="74874" y="546885"/>
                </a:lnTo>
                <a:lnTo>
                  <a:pt x="71119" y="515365"/>
                </a:lnTo>
                <a:close/>
              </a:path>
              <a:path w="4495800" h="591185">
                <a:moveTo>
                  <a:pt x="74874" y="546885"/>
                </a:moveTo>
                <a:lnTo>
                  <a:pt x="62230" y="548385"/>
                </a:lnTo>
                <a:lnTo>
                  <a:pt x="63754" y="561085"/>
                </a:lnTo>
                <a:lnTo>
                  <a:pt x="76387" y="559587"/>
                </a:lnTo>
                <a:lnTo>
                  <a:pt x="74874" y="546885"/>
                </a:lnTo>
                <a:close/>
              </a:path>
              <a:path w="4495800" h="591185">
                <a:moveTo>
                  <a:pt x="76387" y="559587"/>
                </a:moveTo>
                <a:lnTo>
                  <a:pt x="63754" y="561085"/>
                </a:lnTo>
                <a:lnTo>
                  <a:pt x="76566" y="561085"/>
                </a:lnTo>
                <a:lnTo>
                  <a:pt x="76387" y="559587"/>
                </a:lnTo>
                <a:close/>
              </a:path>
              <a:path w="4495800" h="591185">
                <a:moveTo>
                  <a:pt x="4419359" y="31477"/>
                </a:moveTo>
                <a:lnTo>
                  <a:pt x="74874" y="546885"/>
                </a:lnTo>
                <a:lnTo>
                  <a:pt x="76387" y="559587"/>
                </a:lnTo>
                <a:lnTo>
                  <a:pt x="4420850" y="44165"/>
                </a:lnTo>
                <a:lnTo>
                  <a:pt x="4419359" y="31477"/>
                </a:lnTo>
                <a:close/>
              </a:path>
              <a:path w="4495800" h="591185">
                <a:moveTo>
                  <a:pt x="4494062" y="29971"/>
                </a:moveTo>
                <a:lnTo>
                  <a:pt x="4432046" y="29971"/>
                </a:lnTo>
                <a:lnTo>
                  <a:pt x="4433443" y="42671"/>
                </a:lnTo>
                <a:lnTo>
                  <a:pt x="4420850" y="44165"/>
                </a:lnTo>
                <a:lnTo>
                  <a:pt x="4424553" y="75691"/>
                </a:lnTo>
                <a:lnTo>
                  <a:pt x="4494062" y="29971"/>
                </a:lnTo>
                <a:close/>
              </a:path>
              <a:path w="4495800" h="591185">
                <a:moveTo>
                  <a:pt x="4432046" y="29971"/>
                </a:moveTo>
                <a:lnTo>
                  <a:pt x="4419359" y="31477"/>
                </a:lnTo>
                <a:lnTo>
                  <a:pt x="4420850" y="44165"/>
                </a:lnTo>
                <a:lnTo>
                  <a:pt x="4433443" y="42671"/>
                </a:lnTo>
                <a:lnTo>
                  <a:pt x="4432046" y="29971"/>
                </a:lnTo>
                <a:close/>
              </a:path>
              <a:path w="4495800" h="591185">
                <a:moveTo>
                  <a:pt x="4415663" y="0"/>
                </a:moveTo>
                <a:lnTo>
                  <a:pt x="4419359" y="31477"/>
                </a:lnTo>
                <a:lnTo>
                  <a:pt x="4432046" y="29971"/>
                </a:lnTo>
                <a:lnTo>
                  <a:pt x="4494062" y="29971"/>
                </a:lnTo>
                <a:lnTo>
                  <a:pt x="4495800" y="28828"/>
                </a:lnTo>
                <a:lnTo>
                  <a:pt x="4415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8850" y="432435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2291" y="535686"/>
                </a:moveTo>
                <a:lnTo>
                  <a:pt x="0" y="609600"/>
                </a:lnTo>
                <a:lnTo>
                  <a:pt x="84455" y="599058"/>
                </a:lnTo>
                <a:lnTo>
                  <a:pt x="71526" y="579627"/>
                </a:lnTo>
                <a:lnTo>
                  <a:pt x="56387" y="579627"/>
                </a:lnTo>
                <a:lnTo>
                  <a:pt x="49275" y="569087"/>
                </a:lnTo>
                <a:lnTo>
                  <a:pt x="59831" y="562050"/>
                </a:lnTo>
                <a:lnTo>
                  <a:pt x="42291" y="535686"/>
                </a:lnTo>
                <a:close/>
              </a:path>
              <a:path w="914400" h="609600">
                <a:moveTo>
                  <a:pt x="59831" y="562050"/>
                </a:moveTo>
                <a:lnTo>
                  <a:pt x="49275" y="569087"/>
                </a:lnTo>
                <a:lnTo>
                  <a:pt x="56387" y="579627"/>
                </a:lnTo>
                <a:lnTo>
                  <a:pt x="66875" y="572636"/>
                </a:lnTo>
                <a:lnTo>
                  <a:pt x="59831" y="562050"/>
                </a:lnTo>
                <a:close/>
              </a:path>
              <a:path w="914400" h="609600">
                <a:moveTo>
                  <a:pt x="66875" y="572636"/>
                </a:moveTo>
                <a:lnTo>
                  <a:pt x="56387" y="579627"/>
                </a:lnTo>
                <a:lnTo>
                  <a:pt x="71526" y="579627"/>
                </a:lnTo>
                <a:lnTo>
                  <a:pt x="66875" y="572636"/>
                </a:lnTo>
                <a:close/>
              </a:path>
              <a:path w="914400" h="609600">
                <a:moveTo>
                  <a:pt x="847473" y="36997"/>
                </a:moveTo>
                <a:lnTo>
                  <a:pt x="59831" y="562050"/>
                </a:lnTo>
                <a:lnTo>
                  <a:pt x="66875" y="572636"/>
                </a:lnTo>
                <a:lnTo>
                  <a:pt x="854531" y="47574"/>
                </a:lnTo>
                <a:lnTo>
                  <a:pt x="847473" y="36997"/>
                </a:lnTo>
                <a:close/>
              </a:path>
              <a:path w="914400" h="609600">
                <a:moveTo>
                  <a:pt x="897251" y="29972"/>
                </a:moveTo>
                <a:lnTo>
                  <a:pt x="858012" y="29972"/>
                </a:lnTo>
                <a:lnTo>
                  <a:pt x="865124" y="40512"/>
                </a:lnTo>
                <a:lnTo>
                  <a:pt x="854531" y="47574"/>
                </a:lnTo>
                <a:lnTo>
                  <a:pt x="872108" y="73913"/>
                </a:lnTo>
                <a:lnTo>
                  <a:pt x="897251" y="29972"/>
                </a:lnTo>
                <a:close/>
              </a:path>
              <a:path w="914400" h="609600">
                <a:moveTo>
                  <a:pt x="858012" y="29972"/>
                </a:moveTo>
                <a:lnTo>
                  <a:pt x="847473" y="36997"/>
                </a:lnTo>
                <a:lnTo>
                  <a:pt x="854531" y="47574"/>
                </a:lnTo>
                <a:lnTo>
                  <a:pt x="865124" y="40512"/>
                </a:lnTo>
                <a:lnTo>
                  <a:pt x="858012" y="29972"/>
                </a:lnTo>
                <a:close/>
              </a:path>
              <a:path w="914400" h="609600">
                <a:moveTo>
                  <a:pt x="914400" y="0"/>
                </a:moveTo>
                <a:lnTo>
                  <a:pt x="829818" y="10541"/>
                </a:lnTo>
                <a:lnTo>
                  <a:pt x="847473" y="36997"/>
                </a:lnTo>
                <a:lnTo>
                  <a:pt x="858012" y="29972"/>
                </a:lnTo>
                <a:lnTo>
                  <a:pt x="897251" y="29972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28850" y="447675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47473" y="572602"/>
                </a:moveTo>
                <a:lnTo>
                  <a:pt x="829818" y="599058"/>
                </a:lnTo>
                <a:lnTo>
                  <a:pt x="914400" y="609600"/>
                </a:lnTo>
                <a:lnTo>
                  <a:pt x="897251" y="579627"/>
                </a:lnTo>
                <a:lnTo>
                  <a:pt x="858012" y="579627"/>
                </a:lnTo>
                <a:lnTo>
                  <a:pt x="847473" y="572602"/>
                </a:lnTo>
                <a:close/>
              </a:path>
              <a:path w="914400" h="609600">
                <a:moveTo>
                  <a:pt x="854531" y="562025"/>
                </a:moveTo>
                <a:lnTo>
                  <a:pt x="847473" y="572602"/>
                </a:lnTo>
                <a:lnTo>
                  <a:pt x="858012" y="579627"/>
                </a:lnTo>
                <a:lnTo>
                  <a:pt x="865124" y="569087"/>
                </a:lnTo>
                <a:lnTo>
                  <a:pt x="854531" y="562025"/>
                </a:lnTo>
                <a:close/>
              </a:path>
              <a:path w="914400" h="609600">
                <a:moveTo>
                  <a:pt x="872108" y="535686"/>
                </a:moveTo>
                <a:lnTo>
                  <a:pt x="854531" y="562025"/>
                </a:lnTo>
                <a:lnTo>
                  <a:pt x="865124" y="569087"/>
                </a:lnTo>
                <a:lnTo>
                  <a:pt x="858012" y="579627"/>
                </a:lnTo>
                <a:lnTo>
                  <a:pt x="897251" y="579627"/>
                </a:lnTo>
                <a:lnTo>
                  <a:pt x="872108" y="535686"/>
                </a:lnTo>
                <a:close/>
              </a:path>
              <a:path w="914400" h="609600">
                <a:moveTo>
                  <a:pt x="66875" y="36963"/>
                </a:moveTo>
                <a:lnTo>
                  <a:pt x="59831" y="47549"/>
                </a:lnTo>
                <a:lnTo>
                  <a:pt x="847473" y="572602"/>
                </a:lnTo>
                <a:lnTo>
                  <a:pt x="854531" y="562025"/>
                </a:lnTo>
                <a:lnTo>
                  <a:pt x="66875" y="36963"/>
                </a:lnTo>
                <a:close/>
              </a:path>
              <a:path w="914400" h="609600">
                <a:moveTo>
                  <a:pt x="0" y="0"/>
                </a:moveTo>
                <a:lnTo>
                  <a:pt x="42291" y="73913"/>
                </a:lnTo>
                <a:lnTo>
                  <a:pt x="59831" y="47549"/>
                </a:lnTo>
                <a:lnTo>
                  <a:pt x="49275" y="40512"/>
                </a:lnTo>
                <a:lnTo>
                  <a:pt x="56387" y="29972"/>
                </a:lnTo>
                <a:lnTo>
                  <a:pt x="71526" y="29972"/>
                </a:lnTo>
                <a:lnTo>
                  <a:pt x="84455" y="10541"/>
                </a:lnTo>
                <a:lnTo>
                  <a:pt x="0" y="0"/>
                </a:lnTo>
                <a:close/>
              </a:path>
              <a:path w="914400" h="609600">
                <a:moveTo>
                  <a:pt x="56387" y="29972"/>
                </a:moveTo>
                <a:lnTo>
                  <a:pt x="49275" y="40512"/>
                </a:lnTo>
                <a:lnTo>
                  <a:pt x="59831" y="47549"/>
                </a:lnTo>
                <a:lnTo>
                  <a:pt x="66875" y="36963"/>
                </a:lnTo>
                <a:lnTo>
                  <a:pt x="56387" y="29972"/>
                </a:lnTo>
                <a:close/>
              </a:path>
              <a:path w="914400" h="609600">
                <a:moveTo>
                  <a:pt x="71526" y="29972"/>
                </a:moveTo>
                <a:lnTo>
                  <a:pt x="56387" y="29972"/>
                </a:lnTo>
                <a:lnTo>
                  <a:pt x="66875" y="36963"/>
                </a:lnTo>
                <a:lnTo>
                  <a:pt x="71526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81250" y="4455033"/>
            <a:ext cx="3276600" cy="729615"/>
          </a:xfrm>
          <a:custGeom>
            <a:avLst/>
            <a:gdLst/>
            <a:ahLst/>
            <a:cxnLst/>
            <a:rect l="l" t="t" r="r" b="b"/>
            <a:pathLst>
              <a:path w="3276600" h="729614">
                <a:moveTo>
                  <a:pt x="3200672" y="698184"/>
                </a:moveTo>
                <a:lnTo>
                  <a:pt x="3194177" y="729234"/>
                </a:lnTo>
                <a:lnTo>
                  <a:pt x="3276600" y="707517"/>
                </a:lnTo>
                <a:lnTo>
                  <a:pt x="3268109" y="700786"/>
                </a:lnTo>
                <a:lnTo>
                  <a:pt x="3213100" y="700786"/>
                </a:lnTo>
                <a:lnTo>
                  <a:pt x="3200672" y="698184"/>
                </a:lnTo>
                <a:close/>
              </a:path>
              <a:path w="3276600" h="729614">
                <a:moveTo>
                  <a:pt x="3203278" y="685725"/>
                </a:moveTo>
                <a:lnTo>
                  <a:pt x="3200672" y="698184"/>
                </a:lnTo>
                <a:lnTo>
                  <a:pt x="3213100" y="700786"/>
                </a:lnTo>
                <a:lnTo>
                  <a:pt x="3215766" y="688340"/>
                </a:lnTo>
                <a:lnTo>
                  <a:pt x="3203278" y="685725"/>
                </a:lnTo>
                <a:close/>
              </a:path>
              <a:path w="3276600" h="729614">
                <a:moveTo>
                  <a:pt x="3209798" y="654558"/>
                </a:moveTo>
                <a:lnTo>
                  <a:pt x="3203278" y="685725"/>
                </a:lnTo>
                <a:lnTo>
                  <a:pt x="3215766" y="688340"/>
                </a:lnTo>
                <a:lnTo>
                  <a:pt x="3213100" y="700786"/>
                </a:lnTo>
                <a:lnTo>
                  <a:pt x="3268109" y="700786"/>
                </a:lnTo>
                <a:lnTo>
                  <a:pt x="3209798" y="654558"/>
                </a:lnTo>
                <a:close/>
              </a:path>
              <a:path w="3276600" h="729614">
                <a:moveTo>
                  <a:pt x="75922" y="31075"/>
                </a:moveTo>
                <a:lnTo>
                  <a:pt x="73321" y="43508"/>
                </a:lnTo>
                <a:lnTo>
                  <a:pt x="3200672" y="698184"/>
                </a:lnTo>
                <a:lnTo>
                  <a:pt x="3203278" y="685725"/>
                </a:lnTo>
                <a:lnTo>
                  <a:pt x="75922" y="31075"/>
                </a:lnTo>
                <a:close/>
              </a:path>
              <a:path w="3276600" h="729614">
                <a:moveTo>
                  <a:pt x="82423" y="0"/>
                </a:moveTo>
                <a:lnTo>
                  <a:pt x="0" y="21717"/>
                </a:lnTo>
                <a:lnTo>
                  <a:pt x="66801" y="74676"/>
                </a:lnTo>
                <a:lnTo>
                  <a:pt x="73321" y="43508"/>
                </a:lnTo>
                <a:lnTo>
                  <a:pt x="60832" y="40894"/>
                </a:lnTo>
                <a:lnTo>
                  <a:pt x="63373" y="28448"/>
                </a:lnTo>
                <a:lnTo>
                  <a:pt x="76472" y="28448"/>
                </a:lnTo>
                <a:lnTo>
                  <a:pt x="82423" y="0"/>
                </a:lnTo>
                <a:close/>
              </a:path>
              <a:path w="3276600" h="729614">
                <a:moveTo>
                  <a:pt x="63373" y="28448"/>
                </a:moveTo>
                <a:lnTo>
                  <a:pt x="60832" y="40894"/>
                </a:lnTo>
                <a:lnTo>
                  <a:pt x="73321" y="43508"/>
                </a:lnTo>
                <a:lnTo>
                  <a:pt x="75922" y="31075"/>
                </a:lnTo>
                <a:lnTo>
                  <a:pt x="63373" y="28448"/>
                </a:lnTo>
                <a:close/>
              </a:path>
              <a:path w="3276600" h="729614">
                <a:moveTo>
                  <a:pt x="76472" y="28448"/>
                </a:moveTo>
                <a:lnTo>
                  <a:pt x="63373" y="28448"/>
                </a:lnTo>
                <a:lnTo>
                  <a:pt x="75922" y="31075"/>
                </a:lnTo>
                <a:lnTo>
                  <a:pt x="76472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57450" y="4374769"/>
            <a:ext cx="4343400" cy="737870"/>
          </a:xfrm>
          <a:custGeom>
            <a:avLst/>
            <a:gdLst/>
            <a:ahLst/>
            <a:cxnLst/>
            <a:rect l="l" t="t" r="r" b="b"/>
            <a:pathLst>
              <a:path w="4343400" h="737870">
                <a:moveTo>
                  <a:pt x="4267104" y="705917"/>
                </a:moveTo>
                <a:lnTo>
                  <a:pt x="4262120" y="737361"/>
                </a:lnTo>
                <a:lnTo>
                  <a:pt x="4343400" y="711580"/>
                </a:lnTo>
                <a:lnTo>
                  <a:pt x="4338243" y="707897"/>
                </a:lnTo>
                <a:lnTo>
                  <a:pt x="4279646" y="707897"/>
                </a:lnTo>
                <a:lnTo>
                  <a:pt x="4267104" y="705917"/>
                </a:lnTo>
                <a:close/>
              </a:path>
              <a:path w="4343400" h="737870">
                <a:moveTo>
                  <a:pt x="4269078" y="693462"/>
                </a:moveTo>
                <a:lnTo>
                  <a:pt x="4267104" y="705917"/>
                </a:lnTo>
                <a:lnTo>
                  <a:pt x="4279646" y="707897"/>
                </a:lnTo>
                <a:lnTo>
                  <a:pt x="4281678" y="695451"/>
                </a:lnTo>
                <a:lnTo>
                  <a:pt x="4269078" y="693462"/>
                </a:lnTo>
                <a:close/>
              </a:path>
              <a:path w="4343400" h="737870">
                <a:moveTo>
                  <a:pt x="4274058" y="662050"/>
                </a:moveTo>
                <a:lnTo>
                  <a:pt x="4269078" y="693462"/>
                </a:lnTo>
                <a:lnTo>
                  <a:pt x="4281678" y="695451"/>
                </a:lnTo>
                <a:lnTo>
                  <a:pt x="4279646" y="707897"/>
                </a:lnTo>
                <a:lnTo>
                  <a:pt x="4338243" y="707897"/>
                </a:lnTo>
                <a:lnTo>
                  <a:pt x="4274058" y="662050"/>
                </a:lnTo>
                <a:close/>
              </a:path>
              <a:path w="4343400" h="737870">
                <a:moveTo>
                  <a:pt x="76223" y="31432"/>
                </a:moveTo>
                <a:lnTo>
                  <a:pt x="74269" y="43891"/>
                </a:lnTo>
                <a:lnTo>
                  <a:pt x="4267104" y="705917"/>
                </a:lnTo>
                <a:lnTo>
                  <a:pt x="4269078" y="693462"/>
                </a:lnTo>
                <a:lnTo>
                  <a:pt x="76223" y="31432"/>
                </a:lnTo>
                <a:close/>
              </a:path>
              <a:path w="4343400" h="737870">
                <a:moveTo>
                  <a:pt x="81152" y="0"/>
                </a:moveTo>
                <a:lnTo>
                  <a:pt x="0" y="25780"/>
                </a:lnTo>
                <a:lnTo>
                  <a:pt x="69342" y="75310"/>
                </a:lnTo>
                <a:lnTo>
                  <a:pt x="74269" y="43891"/>
                </a:lnTo>
                <a:lnTo>
                  <a:pt x="61722" y="41909"/>
                </a:lnTo>
                <a:lnTo>
                  <a:pt x="63754" y="29463"/>
                </a:lnTo>
                <a:lnTo>
                  <a:pt x="76532" y="29463"/>
                </a:lnTo>
                <a:lnTo>
                  <a:pt x="81152" y="0"/>
                </a:lnTo>
                <a:close/>
              </a:path>
              <a:path w="4343400" h="737870">
                <a:moveTo>
                  <a:pt x="63754" y="29463"/>
                </a:moveTo>
                <a:lnTo>
                  <a:pt x="61722" y="41909"/>
                </a:lnTo>
                <a:lnTo>
                  <a:pt x="74269" y="43891"/>
                </a:lnTo>
                <a:lnTo>
                  <a:pt x="76223" y="31432"/>
                </a:lnTo>
                <a:lnTo>
                  <a:pt x="63754" y="29463"/>
                </a:lnTo>
                <a:close/>
              </a:path>
              <a:path w="4343400" h="737870">
                <a:moveTo>
                  <a:pt x="76532" y="29463"/>
                </a:moveTo>
                <a:lnTo>
                  <a:pt x="63754" y="29463"/>
                </a:lnTo>
                <a:lnTo>
                  <a:pt x="76223" y="31432"/>
                </a:lnTo>
                <a:lnTo>
                  <a:pt x="76532" y="2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52850" y="4388484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60198" y="561466"/>
                </a:moveTo>
                <a:lnTo>
                  <a:pt x="0" y="621664"/>
                </a:lnTo>
                <a:lnTo>
                  <a:pt x="84327" y="633729"/>
                </a:lnTo>
                <a:lnTo>
                  <a:pt x="75592" y="607567"/>
                </a:lnTo>
                <a:lnTo>
                  <a:pt x="62229" y="607567"/>
                </a:lnTo>
                <a:lnTo>
                  <a:pt x="58165" y="595502"/>
                </a:lnTo>
                <a:lnTo>
                  <a:pt x="70221" y="591485"/>
                </a:lnTo>
                <a:lnTo>
                  <a:pt x="60198" y="561466"/>
                </a:lnTo>
                <a:close/>
              </a:path>
              <a:path w="1828800" h="633729">
                <a:moveTo>
                  <a:pt x="70221" y="591485"/>
                </a:moveTo>
                <a:lnTo>
                  <a:pt x="58165" y="595502"/>
                </a:lnTo>
                <a:lnTo>
                  <a:pt x="62229" y="607567"/>
                </a:lnTo>
                <a:lnTo>
                  <a:pt x="74253" y="603560"/>
                </a:lnTo>
                <a:lnTo>
                  <a:pt x="70221" y="591485"/>
                </a:lnTo>
                <a:close/>
              </a:path>
              <a:path w="1828800" h="633729">
                <a:moveTo>
                  <a:pt x="74253" y="603560"/>
                </a:moveTo>
                <a:lnTo>
                  <a:pt x="62229" y="607567"/>
                </a:lnTo>
                <a:lnTo>
                  <a:pt x="75592" y="607567"/>
                </a:lnTo>
                <a:lnTo>
                  <a:pt x="74253" y="603560"/>
                </a:lnTo>
                <a:close/>
              </a:path>
              <a:path w="1828800" h="633729">
                <a:moveTo>
                  <a:pt x="1754498" y="30185"/>
                </a:moveTo>
                <a:lnTo>
                  <a:pt x="70221" y="591485"/>
                </a:lnTo>
                <a:lnTo>
                  <a:pt x="74253" y="603560"/>
                </a:lnTo>
                <a:lnTo>
                  <a:pt x="1758498" y="42229"/>
                </a:lnTo>
                <a:lnTo>
                  <a:pt x="1754498" y="30185"/>
                </a:lnTo>
                <a:close/>
              </a:path>
              <a:path w="1828800" h="633729">
                <a:moveTo>
                  <a:pt x="1814673" y="26162"/>
                </a:moveTo>
                <a:lnTo>
                  <a:pt x="1766570" y="26162"/>
                </a:lnTo>
                <a:lnTo>
                  <a:pt x="1770507" y="38226"/>
                </a:lnTo>
                <a:lnTo>
                  <a:pt x="1758498" y="42229"/>
                </a:lnTo>
                <a:lnTo>
                  <a:pt x="1768475" y="72262"/>
                </a:lnTo>
                <a:lnTo>
                  <a:pt x="1814673" y="26162"/>
                </a:lnTo>
                <a:close/>
              </a:path>
              <a:path w="1828800" h="633729">
                <a:moveTo>
                  <a:pt x="1766570" y="26162"/>
                </a:moveTo>
                <a:lnTo>
                  <a:pt x="1754498" y="30185"/>
                </a:lnTo>
                <a:lnTo>
                  <a:pt x="1758498" y="42229"/>
                </a:lnTo>
                <a:lnTo>
                  <a:pt x="1770507" y="38226"/>
                </a:lnTo>
                <a:lnTo>
                  <a:pt x="1766570" y="26162"/>
                </a:lnTo>
                <a:close/>
              </a:path>
              <a:path w="1828800" h="633729">
                <a:moveTo>
                  <a:pt x="1744472" y="0"/>
                </a:moveTo>
                <a:lnTo>
                  <a:pt x="1754498" y="30185"/>
                </a:lnTo>
                <a:lnTo>
                  <a:pt x="1766570" y="26162"/>
                </a:lnTo>
                <a:lnTo>
                  <a:pt x="1814673" y="26162"/>
                </a:lnTo>
                <a:lnTo>
                  <a:pt x="1828800" y="12064"/>
                </a:lnTo>
                <a:lnTo>
                  <a:pt x="174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15050" y="432435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27406" y="636423"/>
                </a:moveTo>
                <a:lnTo>
                  <a:pt x="604901" y="658876"/>
                </a:lnTo>
                <a:lnTo>
                  <a:pt x="685800" y="685800"/>
                </a:lnTo>
                <a:lnTo>
                  <a:pt x="672338" y="645413"/>
                </a:lnTo>
                <a:lnTo>
                  <a:pt x="636397" y="645413"/>
                </a:lnTo>
                <a:lnTo>
                  <a:pt x="627406" y="636423"/>
                </a:lnTo>
                <a:close/>
              </a:path>
              <a:path w="685800" h="685800">
                <a:moveTo>
                  <a:pt x="636434" y="627417"/>
                </a:moveTo>
                <a:lnTo>
                  <a:pt x="627406" y="636423"/>
                </a:lnTo>
                <a:lnTo>
                  <a:pt x="636397" y="645413"/>
                </a:lnTo>
                <a:lnTo>
                  <a:pt x="645414" y="636397"/>
                </a:lnTo>
                <a:lnTo>
                  <a:pt x="636434" y="627417"/>
                </a:lnTo>
                <a:close/>
              </a:path>
              <a:path w="685800" h="685800">
                <a:moveTo>
                  <a:pt x="658876" y="605027"/>
                </a:moveTo>
                <a:lnTo>
                  <a:pt x="636434" y="627417"/>
                </a:lnTo>
                <a:lnTo>
                  <a:pt x="645414" y="636397"/>
                </a:lnTo>
                <a:lnTo>
                  <a:pt x="636397" y="645413"/>
                </a:lnTo>
                <a:lnTo>
                  <a:pt x="672338" y="645413"/>
                </a:lnTo>
                <a:lnTo>
                  <a:pt x="658876" y="605027"/>
                </a:lnTo>
                <a:close/>
              </a:path>
              <a:path w="685800" h="685800">
                <a:moveTo>
                  <a:pt x="58356" y="49339"/>
                </a:moveTo>
                <a:lnTo>
                  <a:pt x="49339" y="58356"/>
                </a:lnTo>
                <a:lnTo>
                  <a:pt x="627406" y="636423"/>
                </a:lnTo>
                <a:lnTo>
                  <a:pt x="636434" y="627417"/>
                </a:lnTo>
                <a:lnTo>
                  <a:pt x="58356" y="49339"/>
                </a:lnTo>
                <a:close/>
              </a:path>
              <a:path w="685800" h="685800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2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685800" h="685800">
                <a:moveTo>
                  <a:pt x="49402" y="40386"/>
                </a:moveTo>
                <a:lnTo>
                  <a:pt x="40386" y="49402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685800" h="685800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15050" y="4544695"/>
            <a:ext cx="990600" cy="397510"/>
          </a:xfrm>
          <a:custGeom>
            <a:avLst/>
            <a:gdLst/>
            <a:ahLst/>
            <a:cxnLst/>
            <a:rect l="l" t="t" r="r" b="b"/>
            <a:pathLst>
              <a:path w="990600" h="397510">
                <a:moveTo>
                  <a:pt x="57403" y="326389"/>
                </a:moveTo>
                <a:lnTo>
                  <a:pt x="0" y="389254"/>
                </a:lnTo>
                <a:lnTo>
                  <a:pt x="84836" y="397509"/>
                </a:lnTo>
                <a:lnTo>
                  <a:pt x="75136" y="372363"/>
                </a:lnTo>
                <a:lnTo>
                  <a:pt x="61467" y="372363"/>
                </a:lnTo>
                <a:lnTo>
                  <a:pt x="57023" y="360552"/>
                </a:lnTo>
                <a:lnTo>
                  <a:pt x="68829" y="356011"/>
                </a:lnTo>
                <a:lnTo>
                  <a:pt x="57403" y="326389"/>
                </a:lnTo>
                <a:close/>
              </a:path>
              <a:path w="990600" h="397510">
                <a:moveTo>
                  <a:pt x="68829" y="356011"/>
                </a:moveTo>
                <a:lnTo>
                  <a:pt x="57023" y="360552"/>
                </a:lnTo>
                <a:lnTo>
                  <a:pt x="61467" y="372363"/>
                </a:lnTo>
                <a:lnTo>
                  <a:pt x="73371" y="367786"/>
                </a:lnTo>
                <a:lnTo>
                  <a:pt x="68829" y="356011"/>
                </a:lnTo>
                <a:close/>
              </a:path>
              <a:path w="990600" h="397510">
                <a:moveTo>
                  <a:pt x="73371" y="367786"/>
                </a:moveTo>
                <a:lnTo>
                  <a:pt x="61467" y="372363"/>
                </a:lnTo>
                <a:lnTo>
                  <a:pt x="75136" y="372363"/>
                </a:lnTo>
                <a:lnTo>
                  <a:pt x="73371" y="367786"/>
                </a:lnTo>
                <a:close/>
              </a:path>
              <a:path w="990600" h="397510">
                <a:moveTo>
                  <a:pt x="917212" y="29681"/>
                </a:moveTo>
                <a:lnTo>
                  <a:pt x="68829" y="356011"/>
                </a:lnTo>
                <a:lnTo>
                  <a:pt x="73371" y="367786"/>
                </a:lnTo>
                <a:lnTo>
                  <a:pt x="921770" y="41497"/>
                </a:lnTo>
                <a:lnTo>
                  <a:pt x="917212" y="29681"/>
                </a:lnTo>
                <a:close/>
              </a:path>
              <a:path w="990600" h="397510">
                <a:moveTo>
                  <a:pt x="975176" y="25145"/>
                </a:moveTo>
                <a:lnTo>
                  <a:pt x="929004" y="25145"/>
                </a:lnTo>
                <a:lnTo>
                  <a:pt x="933576" y="36956"/>
                </a:lnTo>
                <a:lnTo>
                  <a:pt x="921770" y="41497"/>
                </a:lnTo>
                <a:lnTo>
                  <a:pt x="933196" y="71119"/>
                </a:lnTo>
                <a:lnTo>
                  <a:pt x="975176" y="25145"/>
                </a:lnTo>
                <a:close/>
              </a:path>
              <a:path w="990600" h="397510">
                <a:moveTo>
                  <a:pt x="929004" y="25145"/>
                </a:moveTo>
                <a:lnTo>
                  <a:pt x="917212" y="29681"/>
                </a:lnTo>
                <a:lnTo>
                  <a:pt x="921770" y="41497"/>
                </a:lnTo>
                <a:lnTo>
                  <a:pt x="933576" y="36956"/>
                </a:lnTo>
                <a:lnTo>
                  <a:pt x="929004" y="25145"/>
                </a:lnTo>
                <a:close/>
              </a:path>
              <a:path w="990600" h="397510">
                <a:moveTo>
                  <a:pt x="905764" y="0"/>
                </a:moveTo>
                <a:lnTo>
                  <a:pt x="917212" y="29681"/>
                </a:lnTo>
                <a:lnTo>
                  <a:pt x="929004" y="25145"/>
                </a:lnTo>
                <a:lnTo>
                  <a:pt x="975176" y="25145"/>
                </a:lnTo>
                <a:lnTo>
                  <a:pt x="990600" y="8254"/>
                </a:lnTo>
                <a:lnTo>
                  <a:pt x="905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52850" y="4382008"/>
            <a:ext cx="3048000" cy="799465"/>
          </a:xfrm>
          <a:custGeom>
            <a:avLst/>
            <a:gdLst/>
            <a:ahLst/>
            <a:cxnLst/>
            <a:rect l="l" t="t" r="r" b="b"/>
            <a:pathLst>
              <a:path w="3048000" h="799464">
                <a:moveTo>
                  <a:pt x="64642" y="725043"/>
                </a:moveTo>
                <a:lnTo>
                  <a:pt x="0" y="780542"/>
                </a:lnTo>
                <a:lnTo>
                  <a:pt x="83185" y="799084"/>
                </a:lnTo>
                <a:lnTo>
                  <a:pt x="76219" y="771271"/>
                </a:lnTo>
                <a:lnTo>
                  <a:pt x="63119" y="771271"/>
                </a:lnTo>
                <a:lnTo>
                  <a:pt x="60071" y="758952"/>
                </a:lnTo>
                <a:lnTo>
                  <a:pt x="72365" y="755878"/>
                </a:lnTo>
                <a:lnTo>
                  <a:pt x="64642" y="725043"/>
                </a:lnTo>
                <a:close/>
              </a:path>
              <a:path w="3048000" h="799464">
                <a:moveTo>
                  <a:pt x="72365" y="755878"/>
                </a:moveTo>
                <a:lnTo>
                  <a:pt x="60071" y="758952"/>
                </a:lnTo>
                <a:lnTo>
                  <a:pt x="63119" y="771271"/>
                </a:lnTo>
                <a:lnTo>
                  <a:pt x="75448" y="768189"/>
                </a:lnTo>
                <a:lnTo>
                  <a:pt x="72365" y="755878"/>
                </a:lnTo>
                <a:close/>
              </a:path>
              <a:path w="3048000" h="799464">
                <a:moveTo>
                  <a:pt x="75448" y="768189"/>
                </a:moveTo>
                <a:lnTo>
                  <a:pt x="63119" y="771271"/>
                </a:lnTo>
                <a:lnTo>
                  <a:pt x="76219" y="771271"/>
                </a:lnTo>
                <a:lnTo>
                  <a:pt x="75448" y="768189"/>
                </a:lnTo>
                <a:close/>
              </a:path>
              <a:path w="3048000" h="799464">
                <a:moveTo>
                  <a:pt x="2972551" y="30894"/>
                </a:moveTo>
                <a:lnTo>
                  <a:pt x="72365" y="755878"/>
                </a:lnTo>
                <a:lnTo>
                  <a:pt x="75448" y="768189"/>
                </a:lnTo>
                <a:lnTo>
                  <a:pt x="2975634" y="43205"/>
                </a:lnTo>
                <a:lnTo>
                  <a:pt x="2972551" y="30894"/>
                </a:lnTo>
                <a:close/>
              </a:path>
              <a:path w="3048000" h="799464">
                <a:moveTo>
                  <a:pt x="3037201" y="27813"/>
                </a:moveTo>
                <a:lnTo>
                  <a:pt x="2984880" y="27813"/>
                </a:lnTo>
                <a:lnTo>
                  <a:pt x="2987929" y="40132"/>
                </a:lnTo>
                <a:lnTo>
                  <a:pt x="2975634" y="43205"/>
                </a:lnTo>
                <a:lnTo>
                  <a:pt x="2983356" y="74041"/>
                </a:lnTo>
                <a:lnTo>
                  <a:pt x="3037201" y="27813"/>
                </a:lnTo>
                <a:close/>
              </a:path>
              <a:path w="3048000" h="799464">
                <a:moveTo>
                  <a:pt x="2984880" y="27813"/>
                </a:moveTo>
                <a:lnTo>
                  <a:pt x="2972551" y="30894"/>
                </a:lnTo>
                <a:lnTo>
                  <a:pt x="2975634" y="43205"/>
                </a:lnTo>
                <a:lnTo>
                  <a:pt x="2987929" y="40132"/>
                </a:lnTo>
                <a:lnTo>
                  <a:pt x="2984880" y="27813"/>
                </a:lnTo>
                <a:close/>
              </a:path>
              <a:path w="3048000" h="799464">
                <a:moveTo>
                  <a:pt x="2964815" y="0"/>
                </a:moveTo>
                <a:lnTo>
                  <a:pt x="2972551" y="30894"/>
                </a:lnTo>
                <a:lnTo>
                  <a:pt x="2984880" y="27813"/>
                </a:lnTo>
                <a:lnTo>
                  <a:pt x="3037201" y="27813"/>
                </a:lnTo>
                <a:lnTo>
                  <a:pt x="3048000" y="18542"/>
                </a:lnTo>
                <a:lnTo>
                  <a:pt x="296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52850" y="4388484"/>
            <a:ext cx="1828800" cy="633730"/>
          </a:xfrm>
          <a:custGeom>
            <a:avLst/>
            <a:gdLst/>
            <a:ahLst/>
            <a:cxnLst/>
            <a:rect l="l" t="t" r="r" b="b"/>
            <a:pathLst>
              <a:path w="1828800" h="633729">
                <a:moveTo>
                  <a:pt x="1754546" y="603560"/>
                </a:moveTo>
                <a:lnTo>
                  <a:pt x="1744472" y="633729"/>
                </a:lnTo>
                <a:lnTo>
                  <a:pt x="1828800" y="621664"/>
                </a:lnTo>
                <a:lnTo>
                  <a:pt x="1814702" y="607567"/>
                </a:lnTo>
                <a:lnTo>
                  <a:pt x="1766570" y="607567"/>
                </a:lnTo>
                <a:lnTo>
                  <a:pt x="1754546" y="603560"/>
                </a:lnTo>
                <a:close/>
              </a:path>
              <a:path w="1828800" h="633729">
                <a:moveTo>
                  <a:pt x="1758565" y="591523"/>
                </a:moveTo>
                <a:lnTo>
                  <a:pt x="1754546" y="603560"/>
                </a:lnTo>
                <a:lnTo>
                  <a:pt x="1766570" y="607567"/>
                </a:lnTo>
                <a:lnTo>
                  <a:pt x="1770507" y="595502"/>
                </a:lnTo>
                <a:lnTo>
                  <a:pt x="1758565" y="591523"/>
                </a:lnTo>
                <a:close/>
              </a:path>
              <a:path w="1828800" h="633729">
                <a:moveTo>
                  <a:pt x="1768602" y="561466"/>
                </a:moveTo>
                <a:lnTo>
                  <a:pt x="1758565" y="591523"/>
                </a:lnTo>
                <a:lnTo>
                  <a:pt x="1770507" y="595502"/>
                </a:lnTo>
                <a:lnTo>
                  <a:pt x="1766570" y="607567"/>
                </a:lnTo>
                <a:lnTo>
                  <a:pt x="1814702" y="607567"/>
                </a:lnTo>
                <a:lnTo>
                  <a:pt x="1768602" y="561466"/>
                </a:lnTo>
                <a:close/>
              </a:path>
              <a:path w="1828800" h="633729">
                <a:moveTo>
                  <a:pt x="74253" y="30169"/>
                </a:moveTo>
                <a:lnTo>
                  <a:pt x="70221" y="42244"/>
                </a:lnTo>
                <a:lnTo>
                  <a:pt x="1754546" y="603560"/>
                </a:lnTo>
                <a:lnTo>
                  <a:pt x="1758565" y="591523"/>
                </a:lnTo>
                <a:lnTo>
                  <a:pt x="74253" y="30169"/>
                </a:lnTo>
                <a:close/>
              </a:path>
              <a:path w="1828800" h="633729">
                <a:moveTo>
                  <a:pt x="84327" y="0"/>
                </a:moveTo>
                <a:lnTo>
                  <a:pt x="0" y="12064"/>
                </a:lnTo>
                <a:lnTo>
                  <a:pt x="60198" y="72262"/>
                </a:lnTo>
                <a:lnTo>
                  <a:pt x="70221" y="42244"/>
                </a:lnTo>
                <a:lnTo>
                  <a:pt x="58165" y="38226"/>
                </a:lnTo>
                <a:lnTo>
                  <a:pt x="62229" y="26162"/>
                </a:lnTo>
                <a:lnTo>
                  <a:pt x="75592" y="26162"/>
                </a:lnTo>
                <a:lnTo>
                  <a:pt x="84327" y="0"/>
                </a:lnTo>
                <a:close/>
              </a:path>
              <a:path w="1828800" h="633729">
                <a:moveTo>
                  <a:pt x="62229" y="26162"/>
                </a:moveTo>
                <a:lnTo>
                  <a:pt x="58165" y="38226"/>
                </a:lnTo>
                <a:lnTo>
                  <a:pt x="70221" y="42244"/>
                </a:lnTo>
                <a:lnTo>
                  <a:pt x="74253" y="30169"/>
                </a:lnTo>
                <a:lnTo>
                  <a:pt x="62229" y="26162"/>
                </a:lnTo>
                <a:close/>
              </a:path>
              <a:path w="1828800" h="633729">
                <a:moveTo>
                  <a:pt x="75592" y="26162"/>
                </a:moveTo>
                <a:lnTo>
                  <a:pt x="62229" y="26162"/>
                </a:lnTo>
                <a:lnTo>
                  <a:pt x="74253" y="30169"/>
                </a:lnTo>
                <a:lnTo>
                  <a:pt x="75592" y="26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52850" y="4226052"/>
            <a:ext cx="3352800" cy="730250"/>
          </a:xfrm>
          <a:custGeom>
            <a:avLst/>
            <a:gdLst/>
            <a:ahLst/>
            <a:cxnLst/>
            <a:rect l="l" t="t" r="r" b="b"/>
            <a:pathLst>
              <a:path w="3352800" h="730250">
                <a:moveTo>
                  <a:pt x="3276855" y="698875"/>
                </a:moveTo>
                <a:lnTo>
                  <a:pt x="3270504" y="729996"/>
                </a:lnTo>
                <a:lnTo>
                  <a:pt x="3352800" y="707898"/>
                </a:lnTo>
                <a:lnTo>
                  <a:pt x="3344539" y="701421"/>
                </a:lnTo>
                <a:lnTo>
                  <a:pt x="3289300" y="701421"/>
                </a:lnTo>
                <a:lnTo>
                  <a:pt x="3276855" y="698875"/>
                </a:lnTo>
                <a:close/>
              </a:path>
              <a:path w="3352800" h="730250">
                <a:moveTo>
                  <a:pt x="3279395" y="686429"/>
                </a:moveTo>
                <a:lnTo>
                  <a:pt x="3276855" y="698875"/>
                </a:lnTo>
                <a:lnTo>
                  <a:pt x="3289300" y="701421"/>
                </a:lnTo>
                <a:lnTo>
                  <a:pt x="3291840" y="688975"/>
                </a:lnTo>
                <a:lnTo>
                  <a:pt x="3279395" y="686429"/>
                </a:lnTo>
                <a:close/>
              </a:path>
              <a:path w="3352800" h="730250">
                <a:moveTo>
                  <a:pt x="3285744" y="655320"/>
                </a:moveTo>
                <a:lnTo>
                  <a:pt x="3279395" y="686429"/>
                </a:lnTo>
                <a:lnTo>
                  <a:pt x="3291840" y="688975"/>
                </a:lnTo>
                <a:lnTo>
                  <a:pt x="3289300" y="701421"/>
                </a:lnTo>
                <a:lnTo>
                  <a:pt x="3344539" y="701421"/>
                </a:lnTo>
                <a:lnTo>
                  <a:pt x="3285744" y="655320"/>
                </a:lnTo>
                <a:close/>
              </a:path>
              <a:path w="3352800" h="730250">
                <a:moveTo>
                  <a:pt x="75944" y="31120"/>
                </a:moveTo>
                <a:lnTo>
                  <a:pt x="73404" y="43566"/>
                </a:lnTo>
                <a:lnTo>
                  <a:pt x="3276855" y="698875"/>
                </a:lnTo>
                <a:lnTo>
                  <a:pt x="3279395" y="686429"/>
                </a:lnTo>
                <a:lnTo>
                  <a:pt x="75944" y="31120"/>
                </a:lnTo>
                <a:close/>
              </a:path>
              <a:path w="3352800" h="730250">
                <a:moveTo>
                  <a:pt x="82296" y="0"/>
                </a:moveTo>
                <a:lnTo>
                  <a:pt x="0" y="22098"/>
                </a:lnTo>
                <a:lnTo>
                  <a:pt x="67055" y="74675"/>
                </a:lnTo>
                <a:lnTo>
                  <a:pt x="73404" y="43566"/>
                </a:lnTo>
                <a:lnTo>
                  <a:pt x="60960" y="41021"/>
                </a:lnTo>
                <a:lnTo>
                  <a:pt x="63500" y="28575"/>
                </a:lnTo>
                <a:lnTo>
                  <a:pt x="76464" y="28575"/>
                </a:lnTo>
                <a:lnTo>
                  <a:pt x="82296" y="0"/>
                </a:lnTo>
                <a:close/>
              </a:path>
              <a:path w="3352800" h="730250">
                <a:moveTo>
                  <a:pt x="63500" y="28575"/>
                </a:moveTo>
                <a:lnTo>
                  <a:pt x="60960" y="41021"/>
                </a:lnTo>
                <a:lnTo>
                  <a:pt x="73404" y="43566"/>
                </a:lnTo>
                <a:lnTo>
                  <a:pt x="75944" y="31120"/>
                </a:lnTo>
                <a:lnTo>
                  <a:pt x="63500" y="28575"/>
                </a:lnTo>
                <a:close/>
              </a:path>
              <a:path w="3352800" h="730250">
                <a:moveTo>
                  <a:pt x="76464" y="28575"/>
                </a:moveTo>
                <a:lnTo>
                  <a:pt x="63500" y="28575"/>
                </a:lnTo>
                <a:lnTo>
                  <a:pt x="75944" y="31120"/>
                </a:lnTo>
                <a:lnTo>
                  <a:pt x="764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Simplificación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535" y="2332990"/>
            <a:ext cx="6950709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4000" spc="-580" dirty="0">
                <a:latin typeface="Arial"/>
                <a:cs typeface="Arial"/>
              </a:rPr>
              <a:t>Es </a:t>
            </a:r>
            <a:r>
              <a:rPr sz="4000" spc="-105" dirty="0">
                <a:latin typeface="Arial"/>
                <a:cs typeface="Arial"/>
              </a:rPr>
              <a:t>el </a:t>
            </a:r>
            <a:r>
              <a:rPr sz="4000" spc="-195" dirty="0">
                <a:latin typeface="Arial"/>
                <a:cs typeface="Arial"/>
              </a:rPr>
              <a:t>proceso </a:t>
            </a:r>
            <a:r>
              <a:rPr sz="4000" spc="-185" dirty="0">
                <a:latin typeface="Arial"/>
                <a:cs typeface="Arial"/>
              </a:rPr>
              <a:t>de </a:t>
            </a:r>
            <a:r>
              <a:rPr sz="4000" spc="-190" dirty="0">
                <a:latin typeface="Arial"/>
                <a:cs typeface="Arial"/>
              </a:rPr>
              <a:t>organizar </a:t>
            </a:r>
            <a:r>
              <a:rPr sz="4000" spc="-175" dirty="0">
                <a:latin typeface="Arial"/>
                <a:cs typeface="Arial"/>
              </a:rPr>
              <a:t>los  </a:t>
            </a:r>
            <a:r>
              <a:rPr sz="4000" spc="-235" dirty="0">
                <a:latin typeface="Arial"/>
                <a:cs typeface="Arial"/>
              </a:rPr>
              <a:t>subsistemas </a:t>
            </a:r>
            <a:r>
              <a:rPr sz="4000" spc="-185" dirty="0">
                <a:latin typeface="Arial"/>
                <a:cs typeface="Arial"/>
              </a:rPr>
              <a:t>de </a:t>
            </a:r>
            <a:r>
              <a:rPr sz="4000" spc="-190" dirty="0">
                <a:latin typeface="Arial"/>
                <a:cs typeface="Arial"/>
              </a:rPr>
              <a:t>manera </a:t>
            </a:r>
            <a:r>
              <a:rPr sz="4000" spc="-35" dirty="0">
                <a:latin typeface="Arial"/>
                <a:cs typeface="Arial"/>
              </a:rPr>
              <a:t>tal </a:t>
            </a:r>
            <a:r>
              <a:rPr sz="4000" spc="-165" dirty="0">
                <a:latin typeface="Arial"/>
                <a:cs typeface="Arial"/>
              </a:rPr>
              <a:t>que</a:t>
            </a:r>
            <a:r>
              <a:rPr sz="4000" spc="-540" dirty="0">
                <a:latin typeface="Arial"/>
                <a:cs typeface="Arial"/>
              </a:rPr>
              <a:t> </a:t>
            </a:r>
            <a:r>
              <a:rPr sz="4000" spc="-340" dirty="0">
                <a:latin typeface="Arial"/>
                <a:cs typeface="Arial"/>
              </a:rPr>
              <a:t>se  </a:t>
            </a:r>
            <a:r>
              <a:rPr sz="4000" spc="-235" dirty="0">
                <a:latin typeface="Arial"/>
                <a:cs typeface="Arial"/>
              </a:rPr>
              <a:t>reduzca </a:t>
            </a:r>
            <a:r>
              <a:rPr sz="4000" spc="-105" dirty="0">
                <a:latin typeface="Arial"/>
                <a:cs typeface="Arial"/>
              </a:rPr>
              <a:t>el </a:t>
            </a:r>
            <a:r>
              <a:rPr sz="4000" spc="-125" dirty="0">
                <a:latin typeface="Arial"/>
                <a:cs typeface="Arial"/>
              </a:rPr>
              <a:t>número </a:t>
            </a:r>
            <a:r>
              <a:rPr sz="4000" spc="-180" dirty="0">
                <a:latin typeface="Arial"/>
                <a:cs typeface="Arial"/>
              </a:rPr>
              <a:t>de</a:t>
            </a:r>
            <a:r>
              <a:rPr sz="4000" spc="-484" dirty="0">
                <a:latin typeface="Arial"/>
                <a:cs typeface="Arial"/>
              </a:rPr>
              <a:t> </a:t>
            </a:r>
            <a:r>
              <a:rPr sz="4000" spc="-135" dirty="0">
                <a:latin typeface="Arial"/>
                <a:cs typeface="Arial"/>
              </a:rPr>
              <a:t>interfaces.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310" y="462915"/>
            <a:ext cx="314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Simplificación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59333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25" dirty="0">
                <a:latin typeface="Arial"/>
                <a:cs typeface="Arial"/>
              </a:rPr>
              <a:t>Se </a:t>
            </a:r>
            <a:r>
              <a:rPr sz="3200" spc="-145" dirty="0">
                <a:latin typeface="Arial"/>
                <a:cs typeface="Arial"/>
              </a:rPr>
              <a:t>establecen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20" dirty="0">
                <a:latin typeface="Arial"/>
                <a:cs typeface="Arial"/>
              </a:rPr>
              <a:t>métodos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80" dirty="0">
                <a:latin typeface="Arial"/>
                <a:cs typeface="Arial"/>
              </a:rPr>
              <a:t>el  </a:t>
            </a:r>
            <a:r>
              <a:rPr sz="3200" spc="-130" dirty="0">
                <a:latin typeface="Arial"/>
                <a:cs typeface="Arial"/>
              </a:rPr>
              <a:t>desacoplamiento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80" dirty="0">
                <a:latin typeface="Arial"/>
                <a:cs typeface="Arial"/>
              </a:rPr>
              <a:t>sistemas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25" dirty="0">
                <a:latin typeface="Arial"/>
                <a:cs typeface="Arial"/>
              </a:rPr>
              <a:t>tal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manera 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65" dirty="0">
                <a:latin typeface="Arial"/>
                <a:cs typeface="Arial"/>
              </a:rPr>
              <a:t>necesidad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95" dirty="0">
                <a:latin typeface="Arial"/>
                <a:cs typeface="Arial"/>
              </a:rPr>
              <a:t>interconexión </a:t>
            </a:r>
            <a:r>
              <a:rPr sz="3200" spc="-275" dirty="0">
                <a:latin typeface="Arial"/>
                <a:cs typeface="Arial"/>
              </a:rPr>
              <a:t>se  </a:t>
            </a:r>
            <a:r>
              <a:rPr sz="3200" spc="-175" dirty="0">
                <a:latin typeface="Arial"/>
                <a:cs typeface="Arial"/>
              </a:rPr>
              <a:t>reduzca.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5623242"/>
            <a:ext cx="8094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 </a:t>
            </a:r>
            <a:r>
              <a:rPr sz="1600" spc="-85" dirty="0">
                <a:latin typeface="Arial"/>
                <a:cs typeface="Arial"/>
              </a:rPr>
              <a:t>conectados </a:t>
            </a:r>
            <a:r>
              <a:rPr sz="1600" spc="-30" dirty="0">
                <a:latin typeface="Arial"/>
                <a:cs typeface="Arial"/>
              </a:rPr>
              <a:t>dentro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55" dirty="0">
                <a:latin typeface="Arial"/>
                <a:cs typeface="Arial"/>
              </a:rPr>
              <a:t>un grupo </a:t>
            </a:r>
            <a:r>
              <a:rPr sz="1600" spc="-80" dirty="0">
                <a:latin typeface="Arial"/>
                <a:cs typeface="Arial"/>
              </a:rPr>
              <a:t>y </a:t>
            </a:r>
            <a:r>
              <a:rPr sz="1600" spc="-75" dirty="0">
                <a:latin typeface="Arial"/>
                <a:cs typeface="Arial"/>
              </a:rPr>
              <a:t>los grupos </a:t>
            </a:r>
            <a:r>
              <a:rPr sz="1600" spc="-60" dirty="0">
                <a:latin typeface="Arial"/>
                <a:cs typeface="Arial"/>
              </a:rPr>
              <a:t>interconectados </a:t>
            </a:r>
            <a:r>
              <a:rPr sz="1600" spc="-85" dirty="0">
                <a:latin typeface="Arial"/>
                <a:cs typeface="Arial"/>
              </a:rPr>
              <a:t>con </a:t>
            </a:r>
            <a:r>
              <a:rPr sz="1600" spc="-80" dirty="0">
                <a:latin typeface="Arial"/>
                <a:cs typeface="Arial"/>
              </a:rPr>
              <a:t>una </a:t>
            </a:r>
            <a:r>
              <a:rPr sz="1600" spc="-50" dirty="0">
                <a:latin typeface="Arial"/>
                <a:cs typeface="Arial"/>
              </a:rPr>
              <a:t>interfaz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simple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950" y="4799076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1950" y="479907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150" y="4143375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8750" y="4375150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8750" y="4375150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110"/>
              </a:lnSpc>
            </a:pPr>
            <a:r>
              <a:rPr sz="1800" spc="-150" dirty="0">
                <a:latin typeface="Arial"/>
                <a:cs typeface="Arial"/>
              </a:rPr>
              <a:t>B</a:t>
            </a:r>
            <a:r>
              <a:rPr sz="1600" spc="-15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7950" y="4375150"/>
            <a:ext cx="457200" cy="28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57950" y="4375150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1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57950" y="5126037"/>
            <a:ext cx="457200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7950" y="5126037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2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38750" y="5126037"/>
            <a:ext cx="457200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8750" y="5126037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120"/>
              </a:lnSpc>
            </a:pPr>
            <a:r>
              <a:rPr sz="1800" spc="-160" dirty="0">
                <a:latin typeface="Arial"/>
                <a:cs typeface="Arial"/>
              </a:rPr>
              <a:t>B</a:t>
            </a:r>
            <a:r>
              <a:rPr sz="1700" spc="-16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9250" y="5416550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8450" y="5416550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8450" y="4143375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250" y="4143375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9250" y="4670425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8450" y="4670425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2150" y="44530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6950" y="44530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72150" y="52038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6950" y="52038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0150" y="414337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0150" y="5589587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2150" y="467677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9"/>
                </a:lnTo>
                <a:lnTo>
                  <a:pt x="57150" y="352679"/>
                </a:lnTo>
                <a:lnTo>
                  <a:pt x="50419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9" y="342011"/>
                </a:lnTo>
                <a:lnTo>
                  <a:pt x="57150" y="352679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9"/>
                </a:lnTo>
                <a:lnTo>
                  <a:pt x="72195" y="352679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3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3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2150" y="467677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9"/>
                </a:lnTo>
                <a:lnTo>
                  <a:pt x="552323" y="352679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9"/>
                </a:lnTo>
                <a:lnTo>
                  <a:pt x="559053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3" y="342011"/>
                </a:lnTo>
                <a:lnTo>
                  <a:pt x="552323" y="352679"/>
                </a:lnTo>
                <a:lnTo>
                  <a:pt x="592270" y="352679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9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9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3550" y="414337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9950" y="4143375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3550" y="5589587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04950" y="4375150"/>
            <a:ext cx="457200" cy="288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04950" y="4375150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11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24150" y="4375150"/>
            <a:ext cx="457200" cy="288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24150" y="4375150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110"/>
              </a:lnSpc>
            </a:pPr>
            <a:r>
              <a:rPr sz="1800" spc="-120" dirty="0">
                <a:latin typeface="Arial"/>
                <a:cs typeface="Arial"/>
              </a:rPr>
              <a:t>A</a:t>
            </a:r>
            <a:r>
              <a:rPr sz="1600" spc="-12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24150" y="5126037"/>
            <a:ext cx="457200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24150" y="5126037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120"/>
              </a:lnSpc>
            </a:pPr>
            <a:r>
              <a:rPr sz="1800" spc="-120" dirty="0">
                <a:latin typeface="Arial"/>
                <a:cs typeface="Arial"/>
              </a:rPr>
              <a:t>A</a:t>
            </a:r>
            <a:r>
              <a:rPr sz="1600" spc="-12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04950" y="5126037"/>
            <a:ext cx="457200" cy="290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04950" y="5126037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12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700" spc="-12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95450" y="5416550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4650" y="5416550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4650" y="4143375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95450" y="4143375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95450" y="4670425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4650" y="4670425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8350" y="44530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3150" y="44530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8350" y="52038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3150" y="52038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38350" y="467677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9"/>
                </a:lnTo>
                <a:lnTo>
                  <a:pt x="57150" y="352679"/>
                </a:lnTo>
                <a:lnTo>
                  <a:pt x="50418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8" y="342011"/>
                </a:lnTo>
                <a:lnTo>
                  <a:pt x="57150" y="352679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9"/>
                </a:lnTo>
                <a:lnTo>
                  <a:pt x="72195" y="352679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4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4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8350" y="467677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9"/>
                </a:lnTo>
                <a:lnTo>
                  <a:pt x="552323" y="352679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9"/>
                </a:lnTo>
                <a:lnTo>
                  <a:pt x="559054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4" y="342011"/>
                </a:lnTo>
                <a:lnTo>
                  <a:pt x="552323" y="352679"/>
                </a:lnTo>
                <a:lnTo>
                  <a:pt x="592270" y="352679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8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8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735" y="188023"/>
            <a:ext cx="3150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Simplificación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52" y="1304290"/>
            <a:ext cx="7508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Para </a:t>
            </a:r>
            <a:r>
              <a:rPr sz="1800" spc="-110" dirty="0">
                <a:latin typeface="Arial"/>
                <a:cs typeface="Arial"/>
              </a:rPr>
              <a:t>n= </a:t>
            </a:r>
            <a:r>
              <a:rPr sz="1800" spc="-90" dirty="0">
                <a:latin typeface="Arial"/>
                <a:cs typeface="Arial"/>
              </a:rPr>
              <a:t>8 </a:t>
            </a:r>
            <a:r>
              <a:rPr sz="1800" spc="-95" dirty="0">
                <a:latin typeface="Arial"/>
                <a:cs typeface="Arial"/>
              </a:rPr>
              <a:t>subsitemas,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90" dirty="0">
                <a:latin typeface="Arial"/>
                <a:cs typeface="Arial"/>
              </a:rPr>
              <a:t>agrupan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4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80" dirty="0">
                <a:latin typeface="Arial"/>
                <a:cs typeface="Arial"/>
              </a:rPr>
              <a:t>acuerdo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235" dirty="0">
                <a:latin typeface="Arial"/>
                <a:cs typeface="Arial"/>
              </a:rPr>
              <a:t>COHESIÓN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FUNCIONAL.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latin typeface="Arial"/>
                <a:cs typeface="Arial"/>
              </a:rPr>
              <a:t>Cada </a:t>
            </a:r>
            <a:r>
              <a:rPr sz="1800" spc="-65" dirty="0">
                <a:latin typeface="Arial"/>
                <a:cs typeface="Arial"/>
              </a:rPr>
              <a:t>agrupamiento </a:t>
            </a:r>
            <a:r>
              <a:rPr sz="1800" spc="-35" dirty="0">
                <a:latin typeface="Arial"/>
                <a:cs typeface="Arial"/>
              </a:rPr>
              <a:t>tiene </a:t>
            </a:r>
            <a:r>
              <a:rPr sz="1800" spc="-90" dirty="0">
                <a:latin typeface="Arial"/>
                <a:cs typeface="Arial"/>
              </a:rPr>
              <a:t>4 </a:t>
            </a:r>
            <a:r>
              <a:rPr sz="1800" spc="-105" dirty="0">
                <a:latin typeface="Arial"/>
                <a:cs typeface="Arial"/>
              </a:rPr>
              <a:t>subsistemas. </a:t>
            </a:r>
            <a:r>
              <a:rPr sz="1800" spc="-60" dirty="0">
                <a:latin typeface="Arial"/>
                <a:cs typeface="Arial"/>
              </a:rPr>
              <a:t>n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002" y="2471673"/>
          <a:ext cx="7625713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R="8255" algn="ctr">
                        <a:lnSpc>
                          <a:spcPts val="1710"/>
                        </a:lnSpc>
                      </a:pPr>
                      <a:r>
                        <a:rPr sz="1800" i="1" spc="5" dirty="0">
                          <a:latin typeface="Arial"/>
                          <a:cs typeface="Arial"/>
                        </a:rPr>
                        <a:t>1º</a:t>
                      </a:r>
                      <a:r>
                        <a:rPr sz="1800" i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AGRUPAMIENTO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710"/>
                        </a:lnSpc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8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5" dirty="0">
                          <a:latin typeface="Arial"/>
                          <a:cs typeface="Arial"/>
                        </a:rPr>
                        <a:t>(n-1)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10"/>
                        </a:lnSpc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70" dirty="0">
                          <a:latin typeface="Arial"/>
                          <a:cs typeface="Arial"/>
                        </a:rPr>
                        <a:t>(4-1)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1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10"/>
                        </a:lnSpc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10"/>
                        </a:lnSpc>
                      </a:pPr>
                      <a:r>
                        <a:rPr sz="1800" i="1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i="1" spc="-295" dirty="0">
                          <a:latin typeface="Arial"/>
                          <a:cs typeface="Arial"/>
                        </a:rPr>
                        <a:t>½</a:t>
                      </a:r>
                      <a:r>
                        <a:rPr sz="1800" i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71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710"/>
                        </a:lnSpc>
                      </a:pPr>
                      <a:r>
                        <a:rPr sz="1800" b="1" i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i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8255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spc="5" dirty="0">
                          <a:latin typeface="Arial"/>
                          <a:cs typeface="Arial"/>
                        </a:rPr>
                        <a:t>2º</a:t>
                      </a:r>
                      <a:r>
                        <a:rPr sz="1800" i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AGRUPAMIENTO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8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5" dirty="0">
                          <a:latin typeface="Arial"/>
                          <a:cs typeface="Arial"/>
                        </a:rPr>
                        <a:t>(n-1)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70" dirty="0">
                          <a:latin typeface="Arial"/>
                          <a:cs typeface="Arial"/>
                        </a:rPr>
                        <a:t>(4-1)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spc="-295" dirty="0">
                          <a:latin typeface="Arial"/>
                          <a:cs typeface="Arial"/>
                        </a:rPr>
                        <a:t>½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i="1" spc="-295" dirty="0">
                          <a:latin typeface="Arial"/>
                          <a:cs typeface="Arial"/>
                        </a:rPr>
                        <a:t>½</a:t>
                      </a:r>
                      <a:r>
                        <a:rPr sz="1800" i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b="1" i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i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2810" y="3494341"/>
            <a:ext cx="1249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i="1" spc="-3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-3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i="1" spc="-4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i="1" spc="-365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2400" b="1" i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14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i="1" spc="-12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560" y="3494341"/>
            <a:ext cx="6139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591185" algn="l"/>
                <a:tab pos="946785" algn="l"/>
                <a:tab pos="1239520" algn="l"/>
                <a:tab pos="4222750" algn="l"/>
                <a:tab pos="4512310" algn="l"/>
              </a:tabLst>
            </a:pPr>
            <a:r>
              <a:rPr sz="2400" b="1" i="1" spc="-204" dirty="0">
                <a:solidFill>
                  <a:srgbClr val="FF0000"/>
                </a:solidFill>
                <a:latin typeface="Arial"/>
                <a:cs typeface="Arial"/>
              </a:rPr>
              <a:t>+	</a:t>
            </a:r>
            <a:r>
              <a:rPr sz="2400" b="1" i="1" spc="-120" dirty="0">
                <a:solidFill>
                  <a:srgbClr val="FF0000"/>
                </a:solidFill>
                <a:latin typeface="Arial"/>
                <a:cs typeface="Arial"/>
              </a:rPr>
              <a:t>6	</a:t>
            </a:r>
            <a:r>
              <a:rPr sz="2400" b="1" i="1" spc="-204" dirty="0">
                <a:solidFill>
                  <a:srgbClr val="FF0000"/>
                </a:solidFill>
                <a:latin typeface="Arial"/>
                <a:cs typeface="Arial"/>
              </a:rPr>
              <a:t>+	</a:t>
            </a:r>
            <a:r>
              <a:rPr sz="2400" b="1" i="1" spc="-120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2400" b="1" i="1" spc="-114" dirty="0">
                <a:solidFill>
                  <a:srgbClr val="FF0000"/>
                </a:solidFill>
                <a:latin typeface="Arial"/>
                <a:cs typeface="Arial"/>
              </a:rPr>
              <a:t>(entre</a:t>
            </a:r>
            <a:r>
              <a:rPr sz="2400" b="1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160" dirty="0">
                <a:solidFill>
                  <a:srgbClr val="FF0000"/>
                </a:solidFill>
                <a:latin typeface="Arial"/>
                <a:cs typeface="Arial"/>
              </a:rPr>
              <a:t>agrupamientos)	</a:t>
            </a:r>
            <a:r>
              <a:rPr sz="2400" b="1" i="1" spc="-204" dirty="0">
                <a:solidFill>
                  <a:srgbClr val="FF0000"/>
                </a:solidFill>
                <a:latin typeface="Arial"/>
                <a:cs typeface="Arial"/>
              </a:rPr>
              <a:t>=	</a:t>
            </a:r>
            <a:r>
              <a:rPr sz="2400" b="1" i="1" spc="-120" dirty="0">
                <a:solidFill>
                  <a:srgbClr val="FF0000"/>
                </a:solidFill>
                <a:latin typeface="Arial"/>
                <a:cs typeface="Arial"/>
              </a:rPr>
              <a:t>13</a:t>
            </a:r>
            <a:r>
              <a:rPr sz="2400" b="1" i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165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57" y="6128067"/>
            <a:ext cx="8095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Los </a:t>
            </a:r>
            <a:r>
              <a:rPr sz="1600" spc="-100" dirty="0">
                <a:latin typeface="Arial"/>
                <a:cs typeface="Arial"/>
              </a:rPr>
              <a:t>sistemas </a:t>
            </a:r>
            <a:r>
              <a:rPr sz="1600" spc="-85" dirty="0">
                <a:latin typeface="Arial"/>
                <a:cs typeface="Arial"/>
              </a:rPr>
              <a:t>conectados </a:t>
            </a:r>
            <a:r>
              <a:rPr sz="1600" spc="-30" dirty="0">
                <a:latin typeface="Arial"/>
                <a:cs typeface="Arial"/>
              </a:rPr>
              <a:t>dentro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55" dirty="0">
                <a:latin typeface="Arial"/>
                <a:cs typeface="Arial"/>
              </a:rPr>
              <a:t>un </a:t>
            </a:r>
            <a:r>
              <a:rPr sz="1600" spc="-50" dirty="0">
                <a:latin typeface="Arial"/>
                <a:cs typeface="Arial"/>
              </a:rPr>
              <a:t>grupo </a:t>
            </a:r>
            <a:r>
              <a:rPr sz="1600" spc="-75" dirty="0">
                <a:latin typeface="Arial"/>
                <a:cs typeface="Arial"/>
              </a:rPr>
              <a:t>y </a:t>
            </a:r>
            <a:r>
              <a:rPr sz="1600" spc="-80" dirty="0">
                <a:latin typeface="Arial"/>
                <a:cs typeface="Arial"/>
              </a:rPr>
              <a:t>los </a:t>
            </a:r>
            <a:r>
              <a:rPr sz="1600" spc="-75" dirty="0">
                <a:latin typeface="Arial"/>
                <a:cs typeface="Arial"/>
              </a:rPr>
              <a:t>grupos </a:t>
            </a:r>
            <a:r>
              <a:rPr sz="1600" spc="-60" dirty="0">
                <a:latin typeface="Arial"/>
                <a:cs typeface="Arial"/>
              </a:rPr>
              <a:t>interconectados </a:t>
            </a:r>
            <a:r>
              <a:rPr sz="1600" spc="-80" dirty="0">
                <a:latin typeface="Arial"/>
                <a:cs typeface="Arial"/>
              </a:rPr>
              <a:t>con una </a:t>
            </a:r>
            <a:r>
              <a:rPr sz="1600" spc="-50" dirty="0">
                <a:latin typeface="Arial"/>
                <a:cs typeface="Arial"/>
              </a:rPr>
              <a:t>interfaz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simple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5303773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530377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4648200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02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11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94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94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1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29400" y="5630862"/>
            <a:ext cx="457200" cy="29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294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2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600" spc="-15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0" y="5630862"/>
            <a:ext cx="457200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102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120"/>
              </a:lnSpc>
            </a:pPr>
            <a:r>
              <a:rPr sz="1800" spc="-155" dirty="0">
                <a:latin typeface="Arial"/>
                <a:cs typeface="Arial"/>
              </a:rPr>
              <a:t>B</a:t>
            </a:r>
            <a:r>
              <a:rPr sz="1700" spc="-15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007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99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99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07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0" y="5175250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9900" y="5175250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1600" y="4648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1600" y="6094412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8"/>
                </a:lnTo>
                <a:lnTo>
                  <a:pt x="57150" y="352678"/>
                </a:lnTo>
                <a:lnTo>
                  <a:pt x="50419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9" y="342011"/>
                </a:lnTo>
                <a:lnTo>
                  <a:pt x="57150" y="352678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8"/>
                </a:lnTo>
                <a:lnTo>
                  <a:pt x="72195" y="352678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3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3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36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8"/>
                </a:lnTo>
                <a:lnTo>
                  <a:pt x="552323" y="352678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8"/>
                </a:lnTo>
                <a:lnTo>
                  <a:pt x="559053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3" y="342011"/>
                </a:lnTo>
                <a:lnTo>
                  <a:pt x="552323" y="352678"/>
                </a:lnTo>
                <a:lnTo>
                  <a:pt x="592270" y="352678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9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9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5000" y="4648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1400" y="4648200"/>
            <a:ext cx="0" cy="1446530"/>
          </a:xfrm>
          <a:custGeom>
            <a:avLst/>
            <a:gdLst/>
            <a:ahLst/>
            <a:cxnLst/>
            <a:rect l="l" t="t" r="r" b="b"/>
            <a:pathLst>
              <a:path h="1446529">
                <a:moveTo>
                  <a:pt x="0" y="0"/>
                </a:moveTo>
                <a:lnTo>
                  <a:pt x="0" y="1446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5000" y="6094412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64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764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11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5600" y="4879975"/>
            <a:ext cx="457200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95600" y="4879975"/>
            <a:ext cx="457200" cy="288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11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95600" y="5630862"/>
            <a:ext cx="457200" cy="290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956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12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76400" y="5630862"/>
            <a:ext cx="457200" cy="290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76400" y="5630862"/>
            <a:ext cx="457200" cy="290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120"/>
              </a:lnSpc>
            </a:pPr>
            <a:r>
              <a:rPr sz="1800" spc="-125" dirty="0">
                <a:latin typeface="Arial"/>
                <a:cs typeface="Arial"/>
              </a:rPr>
              <a:t>A</a:t>
            </a:r>
            <a:r>
              <a:rPr sz="1700" spc="-125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669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86100" y="5921375"/>
            <a:ext cx="76200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61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66900" y="4648200"/>
            <a:ext cx="76200" cy="23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6900" y="5175250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86100" y="5175250"/>
            <a:ext cx="762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98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4600" y="495769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98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14600" y="570865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98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4450" y="308356"/>
                </a:moveTo>
                <a:lnTo>
                  <a:pt x="0" y="381000"/>
                </a:lnTo>
                <a:lnTo>
                  <a:pt x="84836" y="372872"/>
                </a:lnTo>
                <a:lnTo>
                  <a:pt x="72195" y="352678"/>
                </a:lnTo>
                <a:lnTo>
                  <a:pt x="57150" y="352678"/>
                </a:lnTo>
                <a:lnTo>
                  <a:pt x="50418" y="342011"/>
                </a:lnTo>
                <a:lnTo>
                  <a:pt x="61271" y="335228"/>
                </a:lnTo>
                <a:lnTo>
                  <a:pt x="44450" y="308356"/>
                </a:lnTo>
                <a:close/>
              </a:path>
              <a:path w="609600" h="381000">
                <a:moveTo>
                  <a:pt x="61271" y="335228"/>
                </a:moveTo>
                <a:lnTo>
                  <a:pt x="50418" y="342011"/>
                </a:lnTo>
                <a:lnTo>
                  <a:pt x="57150" y="352678"/>
                </a:lnTo>
                <a:lnTo>
                  <a:pt x="67964" y="345919"/>
                </a:lnTo>
                <a:lnTo>
                  <a:pt x="61271" y="335228"/>
                </a:lnTo>
                <a:close/>
              </a:path>
              <a:path w="609600" h="381000">
                <a:moveTo>
                  <a:pt x="67964" y="345919"/>
                </a:moveTo>
                <a:lnTo>
                  <a:pt x="57150" y="352678"/>
                </a:lnTo>
                <a:lnTo>
                  <a:pt x="72195" y="352678"/>
                </a:lnTo>
                <a:lnTo>
                  <a:pt x="67964" y="345919"/>
                </a:lnTo>
                <a:close/>
              </a:path>
              <a:path w="609600" h="381000">
                <a:moveTo>
                  <a:pt x="541599" y="35022"/>
                </a:moveTo>
                <a:lnTo>
                  <a:pt x="61271" y="335228"/>
                </a:lnTo>
                <a:lnTo>
                  <a:pt x="67964" y="345919"/>
                </a:lnTo>
                <a:lnTo>
                  <a:pt x="548292" y="45714"/>
                </a:lnTo>
                <a:lnTo>
                  <a:pt x="541599" y="35022"/>
                </a:lnTo>
                <a:close/>
              </a:path>
              <a:path w="609600" h="381000">
                <a:moveTo>
                  <a:pt x="592270" y="28320"/>
                </a:moveTo>
                <a:lnTo>
                  <a:pt x="552323" y="28320"/>
                </a:lnTo>
                <a:lnTo>
                  <a:pt x="559054" y="38988"/>
                </a:lnTo>
                <a:lnTo>
                  <a:pt x="548292" y="45714"/>
                </a:lnTo>
                <a:lnTo>
                  <a:pt x="565150" y="72643"/>
                </a:lnTo>
                <a:lnTo>
                  <a:pt x="592270" y="28320"/>
                </a:lnTo>
                <a:close/>
              </a:path>
              <a:path w="609600" h="381000">
                <a:moveTo>
                  <a:pt x="552323" y="28320"/>
                </a:moveTo>
                <a:lnTo>
                  <a:pt x="541599" y="35022"/>
                </a:lnTo>
                <a:lnTo>
                  <a:pt x="548292" y="45714"/>
                </a:lnTo>
                <a:lnTo>
                  <a:pt x="559054" y="38988"/>
                </a:lnTo>
                <a:lnTo>
                  <a:pt x="552323" y="28320"/>
                </a:lnTo>
                <a:close/>
              </a:path>
              <a:path w="609600" h="381000">
                <a:moveTo>
                  <a:pt x="609600" y="0"/>
                </a:moveTo>
                <a:lnTo>
                  <a:pt x="524763" y="8127"/>
                </a:lnTo>
                <a:lnTo>
                  <a:pt x="541599" y="35022"/>
                </a:lnTo>
                <a:lnTo>
                  <a:pt x="552323" y="28320"/>
                </a:lnTo>
                <a:lnTo>
                  <a:pt x="592270" y="283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09800" y="5181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541599" y="345977"/>
                </a:moveTo>
                <a:lnTo>
                  <a:pt x="524763" y="372872"/>
                </a:lnTo>
                <a:lnTo>
                  <a:pt x="609600" y="381000"/>
                </a:lnTo>
                <a:lnTo>
                  <a:pt x="592270" y="352678"/>
                </a:lnTo>
                <a:lnTo>
                  <a:pt x="552323" y="352678"/>
                </a:lnTo>
                <a:lnTo>
                  <a:pt x="541599" y="345977"/>
                </a:lnTo>
                <a:close/>
              </a:path>
              <a:path w="609600" h="381000">
                <a:moveTo>
                  <a:pt x="548292" y="335285"/>
                </a:moveTo>
                <a:lnTo>
                  <a:pt x="541599" y="345977"/>
                </a:lnTo>
                <a:lnTo>
                  <a:pt x="552323" y="352678"/>
                </a:lnTo>
                <a:lnTo>
                  <a:pt x="559054" y="342011"/>
                </a:lnTo>
                <a:lnTo>
                  <a:pt x="548292" y="335285"/>
                </a:lnTo>
                <a:close/>
              </a:path>
              <a:path w="609600" h="381000">
                <a:moveTo>
                  <a:pt x="565150" y="308356"/>
                </a:moveTo>
                <a:lnTo>
                  <a:pt x="548292" y="335285"/>
                </a:lnTo>
                <a:lnTo>
                  <a:pt x="559054" y="342011"/>
                </a:lnTo>
                <a:lnTo>
                  <a:pt x="552323" y="352678"/>
                </a:lnTo>
                <a:lnTo>
                  <a:pt x="592270" y="352678"/>
                </a:lnTo>
                <a:lnTo>
                  <a:pt x="565150" y="308356"/>
                </a:lnTo>
                <a:close/>
              </a:path>
              <a:path w="609600" h="381000">
                <a:moveTo>
                  <a:pt x="67964" y="35080"/>
                </a:moveTo>
                <a:lnTo>
                  <a:pt x="61271" y="45771"/>
                </a:lnTo>
                <a:lnTo>
                  <a:pt x="541599" y="345977"/>
                </a:lnTo>
                <a:lnTo>
                  <a:pt x="548292" y="335285"/>
                </a:lnTo>
                <a:lnTo>
                  <a:pt x="67964" y="35080"/>
                </a:lnTo>
                <a:close/>
              </a:path>
              <a:path w="609600" h="381000">
                <a:moveTo>
                  <a:pt x="0" y="0"/>
                </a:moveTo>
                <a:lnTo>
                  <a:pt x="44450" y="72643"/>
                </a:lnTo>
                <a:lnTo>
                  <a:pt x="61271" y="45771"/>
                </a:lnTo>
                <a:lnTo>
                  <a:pt x="50418" y="38988"/>
                </a:lnTo>
                <a:lnTo>
                  <a:pt x="57150" y="28320"/>
                </a:lnTo>
                <a:lnTo>
                  <a:pt x="72195" y="28320"/>
                </a:lnTo>
                <a:lnTo>
                  <a:pt x="84836" y="8127"/>
                </a:lnTo>
                <a:lnTo>
                  <a:pt x="0" y="0"/>
                </a:lnTo>
                <a:close/>
              </a:path>
              <a:path w="609600" h="381000">
                <a:moveTo>
                  <a:pt x="57150" y="28320"/>
                </a:moveTo>
                <a:lnTo>
                  <a:pt x="50418" y="38988"/>
                </a:lnTo>
                <a:lnTo>
                  <a:pt x="61271" y="45771"/>
                </a:lnTo>
                <a:lnTo>
                  <a:pt x="67964" y="35080"/>
                </a:lnTo>
                <a:lnTo>
                  <a:pt x="57150" y="28320"/>
                </a:lnTo>
                <a:close/>
              </a:path>
              <a:path w="609600" h="381000">
                <a:moveTo>
                  <a:pt x="72195" y="28320"/>
                </a:moveTo>
                <a:lnTo>
                  <a:pt x="57150" y="28320"/>
                </a:lnTo>
                <a:lnTo>
                  <a:pt x="67964" y="35080"/>
                </a:lnTo>
                <a:lnTo>
                  <a:pt x="72195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810" y="462915"/>
            <a:ext cx="3025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Compa</a:t>
            </a:r>
            <a:r>
              <a:rPr spc="-240" dirty="0"/>
              <a:t>r</a:t>
            </a:r>
            <a:r>
              <a:rPr spc="-270" dirty="0"/>
              <a:t>ac</a:t>
            </a:r>
            <a:r>
              <a:rPr spc="-140" dirty="0"/>
              <a:t>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57" y="2340609"/>
            <a:ext cx="5742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3563620" algn="l"/>
              </a:tabLst>
            </a:pPr>
            <a:r>
              <a:rPr sz="3200" b="1" spc="-325" dirty="0">
                <a:solidFill>
                  <a:srgbClr val="FF0000"/>
                </a:solidFill>
                <a:latin typeface="Arial"/>
                <a:cs typeface="Arial"/>
              </a:rPr>
              <a:t>Sin</a:t>
            </a:r>
            <a:r>
              <a:rPr sz="32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25" dirty="0">
                <a:solidFill>
                  <a:srgbClr val="FF0000"/>
                </a:solidFill>
                <a:latin typeface="Arial"/>
                <a:cs typeface="Arial"/>
              </a:rPr>
              <a:t>simplificación:	</a:t>
            </a:r>
            <a:r>
              <a:rPr sz="3200" b="1" spc="-160" dirty="0">
                <a:solidFill>
                  <a:srgbClr val="FF0000"/>
                </a:solidFill>
                <a:latin typeface="Arial"/>
                <a:cs typeface="Arial"/>
              </a:rPr>
              <a:t>28</a:t>
            </a:r>
            <a:r>
              <a:rPr sz="3200" b="1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04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3511867"/>
            <a:ext cx="5680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365" dirty="0">
                <a:solidFill>
                  <a:srgbClr val="00AF50"/>
                </a:solidFill>
                <a:latin typeface="Arial"/>
                <a:cs typeface="Arial"/>
              </a:rPr>
              <a:t>Con </a:t>
            </a:r>
            <a:r>
              <a:rPr sz="3200" b="1" spc="-225" dirty="0">
                <a:solidFill>
                  <a:srgbClr val="00AF50"/>
                </a:solidFill>
                <a:latin typeface="Arial"/>
                <a:cs typeface="Arial"/>
              </a:rPr>
              <a:t>simplificación </a:t>
            </a:r>
            <a:r>
              <a:rPr sz="3200" b="1" spc="-160" dirty="0">
                <a:solidFill>
                  <a:srgbClr val="00AF50"/>
                </a:solidFill>
                <a:latin typeface="Arial"/>
                <a:cs typeface="Arial"/>
              </a:rPr>
              <a:t>13</a:t>
            </a:r>
            <a:r>
              <a:rPr sz="3200" b="1" spc="-5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200" b="1" spc="-210" dirty="0">
                <a:solidFill>
                  <a:srgbClr val="00AF50"/>
                </a:solidFill>
                <a:latin typeface="Arial"/>
                <a:cs typeface="Arial"/>
              </a:rPr>
              <a:t>interfaces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610" y="462915"/>
            <a:ext cx="3179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A</a:t>
            </a:r>
            <a:r>
              <a:rPr spc="-365" dirty="0"/>
              <a:t>c</a:t>
            </a:r>
            <a:r>
              <a:rPr spc="-135" dirty="0"/>
              <a:t>oplam</a:t>
            </a:r>
            <a:r>
              <a:rPr spc="-75" dirty="0"/>
              <a:t>i</a:t>
            </a:r>
            <a:r>
              <a:rPr spc="-200" dirty="0"/>
              <a:t>e</a:t>
            </a:r>
            <a:r>
              <a:rPr spc="-240" dirty="0"/>
              <a:t>n</a:t>
            </a:r>
            <a:r>
              <a:rPr spc="215" dirty="0"/>
              <a:t>t</a:t>
            </a:r>
            <a:r>
              <a:rPr spc="-13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853045" cy="412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40" dirty="0">
                <a:latin typeface="Arial"/>
                <a:cs typeface="Arial"/>
              </a:rPr>
              <a:t>Es </a:t>
            </a:r>
            <a:r>
              <a:rPr sz="3200" i="1" spc="-135" dirty="0">
                <a:latin typeface="Arial"/>
                <a:cs typeface="Arial"/>
              </a:rPr>
              <a:t>el </a:t>
            </a:r>
            <a:r>
              <a:rPr sz="3200" i="1" spc="-260" dirty="0">
                <a:latin typeface="Arial"/>
                <a:cs typeface="Arial"/>
              </a:rPr>
              <a:t>grado </a:t>
            </a:r>
            <a:r>
              <a:rPr sz="3200" i="1" spc="-210" dirty="0">
                <a:latin typeface="Arial"/>
                <a:cs typeface="Arial"/>
              </a:rPr>
              <a:t>en </a:t>
            </a:r>
            <a:r>
              <a:rPr sz="3200" i="1" spc="-135" dirty="0">
                <a:latin typeface="Arial"/>
                <a:cs typeface="Arial"/>
              </a:rPr>
              <a:t>el </a:t>
            </a:r>
            <a:r>
              <a:rPr sz="3200" i="1" spc="-250" dirty="0">
                <a:latin typeface="Arial"/>
                <a:cs typeface="Arial"/>
              </a:rPr>
              <a:t>cuál </a:t>
            </a:r>
            <a:r>
              <a:rPr sz="3200" i="1" spc="-290" dirty="0">
                <a:latin typeface="Arial"/>
                <a:cs typeface="Arial"/>
              </a:rPr>
              <a:t>los </a:t>
            </a:r>
            <a:r>
              <a:rPr sz="3200" i="1" spc="-265" dirty="0">
                <a:latin typeface="Arial"/>
                <a:cs typeface="Arial"/>
              </a:rPr>
              <a:t>módulos </a:t>
            </a:r>
            <a:r>
              <a:rPr sz="3200" i="1" spc="-340" dirty="0">
                <a:latin typeface="Arial"/>
                <a:cs typeface="Arial"/>
              </a:rPr>
              <a:t>se  </a:t>
            </a:r>
            <a:r>
              <a:rPr sz="3200" i="1" spc="-210" dirty="0">
                <a:latin typeface="Arial"/>
                <a:cs typeface="Arial"/>
              </a:rPr>
              <a:t>interconectan </a:t>
            </a:r>
            <a:r>
              <a:rPr sz="3200" i="1" spc="-235" dirty="0">
                <a:latin typeface="Arial"/>
                <a:cs typeface="Arial"/>
              </a:rPr>
              <a:t>o </a:t>
            </a:r>
            <a:r>
              <a:rPr sz="3200" i="1" spc="-340" dirty="0">
                <a:latin typeface="Arial"/>
                <a:cs typeface="Arial"/>
              </a:rPr>
              <a:t>se </a:t>
            </a:r>
            <a:r>
              <a:rPr sz="3200" i="1" spc="-210" dirty="0">
                <a:latin typeface="Arial"/>
                <a:cs typeface="Arial"/>
              </a:rPr>
              <a:t>relacionan </a:t>
            </a:r>
            <a:r>
              <a:rPr sz="3200" i="1" spc="-145" dirty="0">
                <a:latin typeface="Arial"/>
                <a:cs typeface="Arial"/>
              </a:rPr>
              <a:t>entre </a:t>
            </a:r>
            <a:r>
              <a:rPr sz="3200" i="1" spc="-200" dirty="0">
                <a:latin typeface="Arial"/>
                <a:cs typeface="Arial"/>
              </a:rPr>
              <a:t>ellos. </a:t>
            </a:r>
            <a:r>
              <a:rPr sz="3200" i="1" spc="-254" dirty="0">
                <a:latin typeface="Arial"/>
                <a:cs typeface="Arial"/>
              </a:rPr>
              <a:t>Da  </a:t>
            </a:r>
            <a:r>
              <a:rPr sz="3200" i="1" spc="-155" dirty="0">
                <a:latin typeface="Arial"/>
                <a:cs typeface="Arial"/>
              </a:rPr>
              <a:t>la </a:t>
            </a:r>
            <a:r>
              <a:rPr sz="3200" i="1" spc="-180" dirty="0">
                <a:latin typeface="Arial"/>
                <a:cs typeface="Arial"/>
              </a:rPr>
              <a:t>idea </a:t>
            </a:r>
            <a:r>
              <a:rPr sz="3200" i="1" spc="-204" dirty="0">
                <a:latin typeface="Arial"/>
                <a:cs typeface="Arial"/>
              </a:rPr>
              <a:t>de </a:t>
            </a:r>
            <a:r>
              <a:rPr sz="3200" i="1" spc="-235" dirty="0">
                <a:latin typeface="Arial"/>
                <a:cs typeface="Arial"/>
              </a:rPr>
              <a:t>cuánto </a:t>
            </a:r>
            <a:r>
              <a:rPr sz="3200" i="1" spc="-210" dirty="0">
                <a:latin typeface="Arial"/>
                <a:cs typeface="Arial"/>
              </a:rPr>
              <a:t>depende </a:t>
            </a:r>
            <a:r>
              <a:rPr sz="3200" i="1" spc="-240" dirty="0">
                <a:latin typeface="Arial"/>
                <a:cs typeface="Arial"/>
              </a:rPr>
              <a:t>uno </a:t>
            </a:r>
            <a:r>
              <a:rPr sz="3200" i="1" spc="-204" dirty="0">
                <a:latin typeface="Arial"/>
                <a:cs typeface="Arial"/>
              </a:rPr>
              <a:t>de</a:t>
            </a:r>
            <a:r>
              <a:rPr sz="3200" i="1" spc="-55" dirty="0">
                <a:latin typeface="Arial"/>
                <a:cs typeface="Arial"/>
              </a:rPr>
              <a:t> </a:t>
            </a:r>
            <a:r>
              <a:rPr sz="3200" i="1" spc="-125" dirty="0">
                <a:latin typeface="Arial"/>
                <a:cs typeface="Arial"/>
              </a:rPr>
              <a:t>otro.</a:t>
            </a:r>
            <a:endParaRPr sz="3200" i="1" dirty="0">
              <a:latin typeface="Arial"/>
              <a:cs typeface="Arial"/>
            </a:endParaRPr>
          </a:p>
          <a:p>
            <a:pPr marL="355600" marR="4622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3200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sistema </a:t>
            </a:r>
            <a:r>
              <a:rPr sz="3200" spc="-3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 </a:t>
            </a:r>
            <a:r>
              <a:rPr sz="3200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altamente </a:t>
            </a:r>
            <a:r>
              <a:rPr sz="3200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eficiente </a:t>
            </a:r>
            <a:r>
              <a:rPr sz="3200" spc="-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 </a:t>
            </a:r>
            <a:r>
              <a:rPr sz="3200" spc="-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eficaz  </a:t>
            </a:r>
            <a:r>
              <a:rPr sz="3200" spc="-2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cuando </a:t>
            </a:r>
            <a:r>
              <a:rPr sz="3200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tiene </a:t>
            </a:r>
            <a:r>
              <a:rPr sz="3200" spc="-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una </a:t>
            </a:r>
            <a:r>
              <a:rPr sz="3200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muy </a:t>
            </a:r>
            <a:r>
              <a:rPr sz="3200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alta </a:t>
            </a:r>
            <a:r>
              <a:rPr sz="3200" spc="-2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cohesión  </a:t>
            </a:r>
            <a:r>
              <a:rPr sz="3200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funcional </a:t>
            </a:r>
            <a:r>
              <a:rPr sz="3200" spc="-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 </a:t>
            </a:r>
            <a:r>
              <a:rPr sz="3200" spc="-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3200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muy </a:t>
            </a:r>
            <a:r>
              <a:rPr sz="3200" spc="-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bajo</a:t>
            </a:r>
            <a:r>
              <a:rPr sz="3200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acoplamiento.</a:t>
            </a:r>
            <a:endParaRPr sz="3200" dirty="0">
              <a:latin typeface="Arial"/>
              <a:cs typeface="Arial"/>
            </a:endParaRPr>
          </a:p>
          <a:p>
            <a:pPr marL="355600" marR="52069" indent="-342900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El </a:t>
            </a:r>
            <a:r>
              <a:rPr sz="3200" b="1" spc="-484" dirty="0">
                <a:latin typeface="Arial"/>
                <a:cs typeface="Arial"/>
              </a:rPr>
              <a:t>BAJO </a:t>
            </a:r>
            <a:r>
              <a:rPr lang="es-AR" sz="3200" b="1" spc="-484" dirty="0">
                <a:latin typeface="Arial"/>
                <a:cs typeface="Arial"/>
              </a:rPr>
              <a:t>  </a:t>
            </a:r>
            <a:r>
              <a:rPr sz="3200" b="1" spc="-360" dirty="0">
                <a:latin typeface="Arial"/>
                <a:cs typeface="Arial"/>
              </a:rPr>
              <a:t>ACOPLAMIENTO </a:t>
            </a:r>
            <a:r>
              <a:rPr lang="es-AR" sz="3200" b="1" spc="-360" dirty="0">
                <a:latin typeface="Arial"/>
                <a:cs typeface="Arial"/>
              </a:rPr>
              <a:t>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55" dirty="0">
                <a:latin typeface="Arial"/>
                <a:cs typeface="Arial"/>
              </a:rPr>
              <a:t>una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90" dirty="0">
                <a:latin typeface="Arial"/>
                <a:cs typeface="Arial"/>
              </a:rPr>
              <a:t>las </a:t>
            </a:r>
            <a:r>
              <a:rPr sz="3200" spc="-150" dirty="0">
                <a:latin typeface="Arial"/>
                <a:cs typeface="Arial"/>
              </a:rPr>
              <a:t>metas 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90" dirty="0">
                <a:latin typeface="Arial"/>
                <a:cs typeface="Arial"/>
              </a:rPr>
              <a:t>objetivos del </a:t>
            </a:r>
            <a:r>
              <a:rPr sz="3200" spc="-135" dirty="0">
                <a:latin typeface="Arial"/>
                <a:cs typeface="Arial"/>
              </a:rPr>
              <a:t>diseño </a:t>
            </a:r>
            <a:r>
              <a:rPr sz="3200" spc="-145" dirty="0">
                <a:latin typeface="Arial"/>
                <a:cs typeface="Arial"/>
              </a:rPr>
              <a:t>de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sistemas.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Desacoplamiento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695488"/>
            <a:ext cx="8463280" cy="466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75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dirty="0">
                <a:latin typeface="Arial"/>
                <a:cs typeface="Arial"/>
              </a:rPr>
              <a:t>Desacoplamiento: </a:t>
            </a:r>
            <a:r>
              <a:rPr sz="3200" spc="-235" dirty="0">
                <a:latin typeface="Arial"/>
                <a:cs typeface="Arial"/>
              </a:rPr>
              <a:t>existencia </a:t>
            </a:r>
            <a:r>
              <a:rPr sz="3200" spc="-204" dirty="0">
                <a:latin typeface="Arial"/>
                <a:cs typeface="Arial"/>
              </a:rPr>
              <a:t>de </a:t>
            </a:r>
            <a:r>
              <a:rPr sz="3200" spc="-155" dirty="0">
                <a:latin typeface="Arial"/>
                <a:cs typeface="Arial"/>
              </a:rPr>
              <a:t>una  </a:t>
            </a:r>
            <a:r>
              <a:rPr sz="3200" spc="-125" dirty="0">
                <a:latin typeface="Arial"/>
                <a:cs typeface="Arial"/>
              </a:rPr>
              <a:t>independencia </a:t>
            </a:r>
            <a:r>
              <a:rPr sz="3200" spc="-60" dirty="0">
                <a:latin typeface="Arial"/>
                <a:cs typeface="Arial"/>
              </a:rPr>
              <a:t>entre </a:t>
            </a:r>
            <a:r>
              <a:rPr sz="3200" spc="-185" dirty="0">
                <a:latin typeface="Arial"/>
                <a:cs typeface="Arial"/>
              </a:rPr>
              <a:t>dos </a:t>
            </a:r>
            <a:r>
              <a:rPr sz="3200" spc="-114" dirty="0">
                <a:latin typeface="Arial"/>
                <a:cs typeface="Arial"/>
              </a:rPr>
              <a:t>elementos. </a:t>
            </a:r>
            <a:r>
              <a:rPr sz="3200" spc="-320" dirty="0">
                <a:latin typeface="Arial"/>
                <a:cs typeface="Arial"/>
              </a:rPr>
              <a:t>Si </a:t>
            </a:r>
            <a:r>
              <a:rPr sz="3200" spc="-275" dirty="0">
                <a:latin typeface="Arial"/>
                <a:cs typeface="Arial"/>
              </a:rPr>
              <a:t>se  </a:t>
            </a:r>
            <a:r>
              <a:rPr sz="3200" spc="-125" dirty="0">
                <a:latin typeface="Arial"/>
                <a:cs typeface="Arial"/>
              </a:rPr>
              <a:t>traslada </a:t>
            </a:r>
            <a:r>
              <a:rPr sz="3200" spc="-155" dirty="0">
                <a:latin typeface="Arial"/>
                <a:cs typeface="Arial"/>
              </a:rPr>
              <a:t>este </a:t>
            </a:r>
            <a:r>
              <a:rPr sz="3200" spc="-125" dirty="0">
                <a:latin typeface="Arial"/>
                <a:cs typeface="Arial"/>
              </a:rPr>
              <a:t>concepto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75" dirty="0">
                <a:latin typeface="Arial"/>
                <a:cs typeface="Arial"/>
              </a:rPr>
              <a:t>sistemas, </a:t>
            </a:r>
            <a:r>
              <a:rPr sz="3200" spc="-275" dirty="0">
                <a:latin typeface="Arial"/>
                <a:cs typeface="Arial"/>
              </a:rPr>
              <a:t>se </a:t>
            </a:r>
            <a:r>
              <a:rPr sz="3200" spc="-85" dirty="0">
                <a:latin typeface="Arial"/>
                <a:cs typeface="Arial"/>
              </a:rPr>
              <a:t>tendrán  </a:t>
            </a:r>
            <a:r>
              <a:rPr sz="3200" spc="-185" dirty="0">
                <a:latin typeface="Arial"/>
                <a:cs typeface="Arial"/>
              </a:rPr>
              <a:t>dos sistemas </a:t>
            </a:r>
            <a:r>
              <a:rPr sz="3200" spc="-229" dirty="0">
                <a:latin typeface="Arial"/>
                <a:cs typeface="Arial"/>
              </a:rPr>
              <a:t>cuyas </a:t>
            </a:r>
            <a:r>
              <a:rPr sz="3200" spc="-120" dirty="0">
                <a:latin typeface="Arial"/>
                <a:cs typeface="Arial"/>
              </a:rPr>
              <a:t>funciones </a:t>
            </a:r>
            <a:r>
              <a:rPr sz="3200" spc="-114" dirty="0">
                <a:latin typeface="Arial"/>
                <a:cs typeface="Arial"/>
              </a:rPr>
              <a:t>podrán </a:t>
            </a:r>
            <a:r>
              <a:rPr sz="3200" spc="-160" dirty="0">
                <a:latin typeface="Arial"/>
                <a:cs typeface="Arial"/>
              </a:rPr>
              <a:t>realizarse  </a:t>
            </a:r>
            <a:r>
              <a:rPr sz="3200" spc="-145" dirty="0">
                <a:latin typeface="Arial"/>
                <a:cs typeface="Arial"/>
              </a:rPr>
              <a:t>sin </a:t>
            </a:r>
            <a:r>
              <a:rPr sz="3200" spc="-45" dirty="0">
                <a:latin typeface="Arial"/>
                <a:cs typeface="Arial"/>
              </a:rPr>
              <a:t>recurrir </a:t>
            </a:r>
            <a:r>
              <a:rPr sz="3200" spc="-100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sistema </a:t>
            </a:r>
            <a:r>
              <a:rPr sz="3200" spc="-114" dirty="0">
                <a:latin typeface="Arial"/>
                <a:cs typeface="Arial"/>
              </a:rPr>
              <a:t>al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otro.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Cuanto </a:t>
            </a:r>
            <a:r>
              <a:rPr sz="3200" spc="-135" dirty="0">
                <a:latin typeface="Arial"/>
                <a:cs typeface="Arial"/>
              </a:rPr>
              <a:t>mayor </a:t>
            </a:r>
            <a:r>
              <a:rPr sz="3200" spc="-85" dirty="0">
                <a:latin typeface="Arial"/>
                <a:cs typeface="Arial"/>
              </a:rPr>
              <a:t>intercambio </a:t>
            </a:r>
            <a:r>
              <a:rPr sz="3200" spc="-114" dirty="0">
                <a:latin typeface="Arial"/>
                <a:cs typeface="Arial"/>
              </a:rPr>
              <a:t>realicen </a:t>
            </a:r>
            <a:r>
              <a:rPr sz="3200" spc="-185" dirty="0">
                <a:latin typeface="Arial"/>
                <a:cs typeface="Arial"/>
              </a:rPr>
              <a:t>dos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sistemas,  </a:t>
            </a:r>
            <a:r>
              <a:rPr sz="3200" spc="-135" dirty="0">
                <a:latin typeface="Arial"/>
                <a:cs typeface="Arial"/>
              </a:rPr>
              <a:t>mayor </a:t>
            </a:r>
            <a:r>
              <a:rPr sz="3200" spc="-170" dirty="0">
                <a:latin typeface="Arial"/>
                <a:cs typeface="Arial"/>
              </a:rPr>
              <a:t>acoplados </a:t>
            </a:r>
            <a:r>
              <a:rPr sz="3200" spc="-145" dirty="0">
                <a:latin typeface="Arial"/>
                <a:cs typeface="Arial"/>
              </a:rPr>
              <a:t>estarán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55" dirty="0">
                <a:latin typeface="Arial"/>
                <a:cs typeface="Arial"/>
              </a:rPr>
              <a:t>por </a:t>
            </a:r>
            <a:r>
              <a:rPr sz="3200" spc="-35" dirty="0">
                <a:latin typeface="Arial"/>
                <a:cs typeface="Arial"/>
              </a:rPr>
              <a:t>lo tanto </a:t>
            </a:r>
            <a:r>
              <a:rPr sz="3200" spc="-85" dirty="0">
                <a:latin typeface="Arial"/>
                <a:cs typeface="Arial"/>
              </a:rPr>
              <a:t>tendrán  </a:t>
            </a:r>
            <a:r>
              <a:rPr sz="3200" spc="-135" dirty="0">
                <a:latin typeface="Arial"/>
                <a:cs typeface="Arial"/>
              </a:rPr>
              <a:t>mayor </a:t>
            </a:r>
            <a:r>
              <a:rPr sz="3200" spc="-95" dirty="0">
                <a:latin typeface="Arial"/>
                <a:cs typeface="Arial"/>
              </a:rPr>
              <a:t>conocimiento </a:t>
            </a:r>
            <a:r>
              <a:rPr sz="3200" spc="-100" dirty="0">
                <a:latin typeface="Arial"/>
                <a:cs typeface="Arial"/>
              </a:rPr>
              <a:t>uno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otro.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3820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731770">
              <a:lnSpc>
                <a:spcPct val="100000"/>
              </a:lnSpc>
              <a:spcBef>
                <a:spcPts val="280"/>
              </a:spcBef>
            </a:pPr>
            <a:r>
              <a:rPr sz="3200" b="1" i="1" spc="-240" dirty="0">
                <a:latin typeface="Arial"/>
                <a:cs typeface="Arial"/>
              </a:rPr>
              <a:t>Desacoplamiento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438400"/>
            <a:ext cx="1676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24384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400" spc="-95" dirty="0">
                <a:latin typeface="Arial"/>
                <a:cs typeface="Arial"/>
              </a:rPr>
              <a:t>Subsistema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latin typeface="Arial"/>
                <a:cs typeface="Arial"/>
              </a:rPr>
              <a:t>Materias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Primas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0300" y="2482850"/>
            <a:ext cx="1459230" cy="652780"/>
          </a:xfrm>
          <a:custGeom>
            <a:avLst/>
            <a:gdLst/>
            <a:ahLst/>
            <a:cxnLst/>
            <a:rect l="l" t="t" r="r" b="b"/>
            <a:pathLst>
              <a:path w="1459229" h="652780">
                <a:moveTo>
                  <a:pt x="0" y="630174"/>
                </a:moveTo>
                <a:lnTo>
                  <a:pt x="27669" y="604103"/>
                </a:lnTo>
                <a:lnTo>
                  <a:pt x="42137" y="590941"/>
                </a:lnTo>
                <a:lnTo>
                  <a:pt x="46891" y="586664"/>
                </a:lnTo>
                <a:lnTo>
                  <a:pt x="45416" y="587248"/>
                </a:lnTo>
                <a:lnTo>
                  <a:pt x="41201" y="588668"/>
                </a:lnTo>
                <a:lnTo>
                  <a:pt x="37733" y="586899"/>
                </a:lnTo>
                <a:lnTo>
                  <a:pt x="38497" y="577919"/>
                </a:lnTo>
                <a:lnTo>
                  <a:pt x="66675" y="522224"/>
                </a:lnTo>
                <a:lnTo>
                  <a:pt x="107108" y="465724"/>
                </a:lnTo>
                <a:lnTo>
                  <a:pt x="152400" y="412750"/>
                </a:lnTo>
                <a:lnTo>
                  <a:pt x="181014" y="382337"/>
                </a:lnTo>
                <a:lnTo>
                  <a:pt x="215868" y="348234"/>
                </a:lnTo>
                <a:lnTo>
                  <a:pt x="251912" y="313844"/>
                </a:lnTo>
                <a:lnTo>
                  <a:pt x="284099" y="282575"/>
                </a:lnTo>
                <a:lnTo>
                  <a:pt x="310943" y="254968"/>
                </a:lnTo>
                <a:lnTo>
                  <a:pt x="339368" y="199588"/>
                </a:lnTo>
                <a:lnTo>
                  <a:pt x="345122" y="179385"/>
                </a:lnTo>
                <a:lnTo>
                  <a:pt x="347375" y="172324"/>
                </a:lnTo>
                <a:lnTo>
                  <a:pt x="349218" y="173212"/>
                </a:lnTo>
                <a:lnTo>
                  <a:pt x="353739" y="176856"/>
                </a:lnTo>
                <a:lnTo>
                  <a:pt x="364029" y="178063"/>
                </a:lnTo>
                <a:lnTo>
                  <a:pt x="414274" y="152400"/>
                </a:lnTo>
                <a:lnTo>
                  <a:pt x="459771" y="110474"/>
                </a:lnTo>
                <a:lnTo>
                  <a:pt x="480639" y="87374"/>
                </a:lnTo>
                <a:lnTo>
                  <a:pt x="501650" y="65024"/>
                </a:lnTo>
                <a:lnTo>
                  <a:pt x="515614" y="56193"/>
                </a:lnTo>
                <a:lnTo>
                  <a:pt x="532399" y="51530"/>
                </a:lnTo>
                <a:lnTo>
                  <a:pt x="550066" y="48057"/>
                </a:lnTo>
                <a:lnTo>
                  <a:pt x="566674" y="42799"/>
                </a:lnTo>
                <a:lnTo>
                  <a:pt x="583801" y="33450"/>
                </a:lnTo>
                <a:lnTo>
                  <a:pt x="599868" y="22590"/>
                </a:lnTo>
                <a:lnTo>
                  <a:pt x="615626" y="11134"/>
                </a:lnTo>
                <a:lnTo>
                  <a:pt x="631825" y="0"/>
                </a:lnTo>
                <a:lnTo>
                  <a:pt x="676058" y="3446"/>
                </a:lnTo>
                <a:lnTo>
                  <a:pt x="720328" y="6143"/>
                </a:lnTo>
                <a:lnTo>
                  <a:pt x="764002" y="10912"/>
                </a:lnTo>
                <a:lnTo>
                  <a:pt x="806450" y="20574"/>
                </a:lnTo>
                <a:lnTo>
                  <a:pt x="818514" y="28858"/>
                </a:lnTo>
                <a:lnTo>
                  <a:pt x="827913" y="41608"/>
                </a:lnTo>
                <a:lnTo>
                  <a:pt x="837311" y="54953"/>
                </a:lnTo>
                <a:lnTo>
                  <a:pt x="849376" y="65024"/>
                </a:lnTo>
                <a:lnTo>
                  <a:pt x="887366" y="80464"/>
                </a:lnTo>
                <a:lnTo>
                  <a:pt x="930703" y="94249"/>
                </a:lnTo>
                <a:lnTo>
                  <a:pt x="966301" y="104153"/>
                </a:lnTo>
                <a:lnTo>
                  <a:pt x="981075" y="107950"/>
                </a:lnTo>
                <a:lnTo>
                  <a:pt x="991371" y="119324"/>
                </a:lnTo>
                <a:lnTo>
                  <a:pt x="1024001" y="152400"/>
                </a:lnTo>
                <a:lnTo>
                  <a:pt x="1057703" y="160877"/>
                </a:lnTo>
                <a:lnTo>
                  <a:pt x="1074846" y="164615"/>
                </a:lnTo>
                <a:lnTo>
                  <a:pt x="1089025" y="172974"/>
                </a:lnTo>
                <a:lnTo>
                  <a:pt x="1097641" y="187172"/>
                </a:lnTo>
                <a:lnTo>
                  <a:pt x="1101947" y="204358"/>
                </a:lnTo>
                <a:lnTo>
                  <a:pt x="1105348" y="222140"/>
                </a:lnTo>
                <a:lnTo>
                  <a:pt x="1111250" y="238125"/>
                </a:lnTo>
                <a:lnTo>
                  <a:pt x="1120653" y="250392"/>
                </a:lnTo>
                <a:lnTo>
                  <a:pt x="1131522" y="261492"/>
                </a:lnTo>
                <a:lnTo>
                  <a:pt x="1142986" y="272022"/>
                </a:lnTo>
                <a:lnTo>
                  <a:pt x="1154176" y="282575"/>
                </a:lnTo>
                <a:lnTo>
                  <a:pt x="1166650" y="320076"/>
                </a:lnTo>
                <a:lnTo>
                  <a:pt x="1172719" y="339822"/>
                </a:lnTo>
                <a:lnTo>
                  <a:pt x="1175363" y="347259"/>
                </a:lnTo>
                <a:lnTo>
                  <a:pt x="1177559" y="347837"/>
                </a:lnTo>
                <a:lnTo>
                  <a:pt x="1182285" y="347003"/>
                </a:lnTo>
                <a:lnTo>
                  <a:pt x="1192520" y="350208"/>
                </a:lnTo>
                <a:lnTo>
                  <a:pt x="1241425" y="390525"/>
                </a:lnTo>
                <a:lnTo>
                  <a:pt x="1268879" y="418916"/>
                </a:lnTo>
                <a:lnTo>
                  <a:pt x="1294376" y="450633"/>
                </a:lnTo>
                <a:lnTo>
                  <a:pt x="1296397" y="456974"/>
                </a:lnTo>
                <a:lnTo>
                  <a:pt x="1293921" y="458983"/>
                </a:lnTo>
                <a:lnTo>
                  <a:pt x="1288938" y="458165"/>
                </a:lnTo>
                <a:lnTo>
                  <a:pt x="1283438" y="456030"/>
                </a:lnTo>
                <a:lnTo>
                  <a:pt x="1279411" y="454085"/>
                </a:lnTo>
                <a:lnTo>
                  <a:pt x="1278847" y="453838"/>
                </a:lnTo>
                <a:lnTo>
                  <a:pt x="1317835" y="478371"/>
                </a:lnTo>
                <a:lnTo>
                  <a:pt x="1351026" y="499999"/>
                </a:lnTo>
                <a:lnTo>
                  <a:pt x="1378823" y="538545"/>
                </a:lnTo>
                <a:lnTo>
                  <a:pt x="1407953" y="575008"/>
                </a:lnTo>
                <a:lnTo>
                  <a:pt x="1435608" y="612066"/>
                </a:lnTo>
                <a:lnTo>
                  <a:pt x="1458976" y="652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6209" y="2887979"/>
            <a:ext cx="781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Arial"/>
                <a:cs typeface="Arial"/>
              </a:rPr>
              <a:t>Inventario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3551" y="2633726"/>
            <a:ext cx="1329055" cy="109855"/>
          </a:xfrm>
          <a:custGeom>
            <a:avLst/>
            <a:gdLst/>
            <a:ahLst/>
            <a:cxnLst/>
            <a:rect l="l" t="t" r="r" b="b"/>
            <a:pathLst>
              <a:path w="1329054" h="109855">
                <a:moveTo>
                  <a:pt x="0" y="0"/>
                </a:moveTo>
                <a:lnTo>
                  <a:pt x="51925" y="2195"/>
                </a:lnTo>
                <a:lnTo>
                  <a:pt x="103851" y="4257"/>
                </a:lnTo>
                <a:lnTo>
                  <a:pt x="155777" y="6207"/>
                </a:lnTo>
                <a:lnTo>
                  <a:pt x="207700" y="8064"/>
                </a:lnTo>
                <a:lnTo>
                  <a:pt x="259621" y="9848"/>
                </a:lnTo>
                <a:lnTo>
                  <a:pt x="311538" y="11578"/>
                </a:lnTo>
                <a:lnTo>
                  <a:pt x="363450" y="13273"/>
                </a:lnTo>
                <a:lnTo>
                  <a:pt x="415355" y="14955"/>
                </a:lnTo>
                <a:lnTo>
                  <a:pt x="467253" y="16641"/>
                </a:lnTo>
                <a:lnTo>
                  <a:pt x="519142" y="18353"/>
                </a:lnTo>
                <a:lnTo>
                  <a:pt x="571022" y="20109"/>
                </a:lnTo>
                <a:lnTo>
                  <a:pt x="622890" y="21929"/>
                </a:lnTo>
                <a:lnTo>
                  <a:pt x="674747" y="23834"/>
                </a:lnTo>
                <a:lnTo>
                  <a:pt x="726590" y="25842"/>
                </a:lnTo>
                <a:lnTo>
                  <a:pt x="778419" y="27973"/>
                </a:lnTo>
                <a:lnTo>
                  <a:pt x="830232" y="30247"/>
                </a:lnTo>
                <a:lnTo>
                  <a:pt x="882029" y="32684"/>
                </a:lnTo>
                <a:lnTo>
                  <a:pt x="933807" y="35303"/>
                </a:lnTo>
                <a:lnTo>
                  <a:pt x="985567" y="38123"/>
                </a:lnTo>
                <a:lnTo>
                  <a:pt x="1037306" y="41166"/>
                </a:lnTo>
                <a:lnTo>
                  <a:pt x="1089025" y="44450"/>
                </a:lnTo>
                <a:lnTo>
                  <a:pt x="1138161" y="53016"/>
                </a:lnTo>
                <a:lnTo>
                  <a:pt x="1185488" y="69368"/>
                </a:lnTo>
                <a:lnTo>
                  <a:pt x="1232210" y="87938"/>
                </a:lnTo>
                <a:lnTo>
                  <a:pt x="1279537" y="103162"/>
                </a:lnTo>
                <a:lnTo>
                  <a:pt x="1328674" y="10947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7205" y="2737485"/>
            <a:ext cx="155194" cy="8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2438400"/>
            <a:ext cx="1676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7000" y="24384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645"/>
              </a:spcBef>
            </a:pPr>
            <a:r>
              <a:rPr sz="1400" spc="-95" dirty="0">
                <a:latin typeface="Arial"/>
                <a:cs typeface="Arial"/>
              </a:rPr>
              <a:t>Subsistema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Producción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0" y="2697479"/>
            <a:ext cx="156845" cy="156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8151" y="2567962"/>
            <a:ext cx="1437005" cy="156210"/>
          </a:xfrm>
          <a:custGeom>
            <a:avLst/>
            <a:gdLst/>
            <a:ahLst/>
            <a:cxnLst/>
            <a:rect l="l" t="t" r="r" b="b"/>
            <a:pathLst>
              <a:path w="1437004" h="156210">
                <a:moveTo>
                  <a:pt x="0" y="156187"/>
                </a:moveTo>
                <a:lnTo>
                  <a:pt x="49785" y="125576"/>
                </a:lnTo>
                <a:lnTo>
                  <a:pt x="95221" y="104973"/>
                </a:lnTo>
                <a:lnTo>
                  <a:pt x="139874" y="91687"/>
                </a:lnTo>
                <a:lnTo>
                  <a:pt x="187310" y="83025"/>
                </a:lnTo>
                <a:lnTo>
                  <a:pt x="241097" y="76297"/>
                </a:lnTo>
                <a:lnTo>
                  <a:pt x="304800" y="68811"/>
                </a:lnTo>
                <a:lnTo>
                  <a:pt x="351972" y="53986"/>
                </a:lnTo>
                <a:lnTo>
                  <a:pt x="399484" y="41291"/>
                </a:lnTo>
                <a:lnTo>
                  <a:pt x="447314" y="30590"/>
                </a:lnTo>
                <a:lnTo>
                  <a:pt x="495439" y="21746"/>
                </a:lnTo>
                <a:lnTo>
                  <a:pt x="543837" y="14621"/>
                </a:lnTo>
                <a:lnTo>
                  <a:pt x="592487" y="9079"/>
                </a:lnTo>
                <a:lnTo>
                  <a:pt x="641366" y="4982"/>
                </a:lnTo>
                <a:lnTo>
                  <a:pt x="690452" y="2195"/>
                </a:lnTo>
                <a:lnTo>
                  <a:pt x="739724" y="580"/>
                </a:lnTo>
                <a:lnTo>
                  <a:pt x="789158" y="0"/>
                </a:lnTo>
                <a:lnTo>
                  <a:pt x="838734" y="318"/>
                </a:lnTo>
                <a:lnTo>
                  <a:pt x="888429" y="1397"/>
                </a:lnTo>
                <a:lnTo>
                  <a:pt x="938220" y="3101"/>
                </a:lnTo>
                <a:lnTo>
                  <a:pt x="988087" y="5292"/>
                </a:lnTo>
                <a:lnTo>
                  <a:pt x="1038007" y="7834"/>
                </a:lnTo>
                <a:lnTo>
                  <a:pt x="1087957" y="10589"/>
                </a:lnTo>
                <a:lnTo>
                  <a:pt x="1137917" y="13421"/>
                </a:lnTo>
                <a:lnTo>
                  <a:pt x="1187863" y="16194"/>
                </a:lnTo>
                <a:lnTo>
                  <a:pt x="1237774" y="18769"/>
                </a:lnTo>
                <a:lnTo>
                  <a:pt x="1287627" y="21010"/>
                </a:lnTo>
                <a:lnTo>
                  <a:pt x="1337401" y="22780"/>
                </a:lnTo>
                <a:lnTo>
                  <a:pt x="1387074" y="23943"/>
                </a:lnTo>
                <a:lnTo>
                  <a:pt x="1436624" y="243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3451" y="3941698"/>
            <a:ext cx="4041775" cy="76200"/>
          </a:xfrm>
          <a:custGeom>
            <a:avLst/>
            <a:gdLst/>
            <a:ahLst/>
            <a:cxnLst/>
            <a:rect l="l" t="t" r="r" b="b"/>
            <a:pathLst>
              <a:path w="4041775" h="76200">
                <a:moveTo>
                  <a:pt x="3965448" y="0"/>
                </a:moveTo>
                <a:lnTo>
                  <a:pt x="3965448" y="76200"/>
                </a:lnTo>
                <a:lnTo>
                  <a:pt x="4028948" y="44450"/>
                </a:lnTo>
                <a:lnTo>
                  <a:pt x="3978148" y="44450"/>
                </a:lnTo>
                <a:lnTo>
                  <a:pt x="3978148" y="31750"/>
                </a:lnTo>
                <a:lnTo>
                  <a:pt x="4028948" y="31750"/>
                </a:lnTo>
                <a:lnTo>
                  <a:pt x="3965448" y="0"/>
                </a:lnTo>
                <a:close/>
              </a:path>
              <a:path w="4041775" h="76200">
                <a:moveTo>
                  <a:pt x="39654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65448" y="44450"/>
                </a:lnTo>
                <a:lnTo>
                  <a:pt x="3965448" y="31750"/>
                </a:lnTo>
                <a:close/>
              </a:path>
              <a:path w="4041775" h="76200">
                <a:moveTo>
                  <a:pt x="4028948" y="31750"/>
                </a:moveTo>
                <a:lnTo>
                  <a:pt x="3978148" y="31750"/>
                </a:lnTo>
                <a:lnTo>
                  <a:pt x="3978148" y="44450"/>
                </a:lnTo>
                <a:lnTo>
                  <a:pt x="4028948" y="44450"/>
                </a:lnTo>
                <a:lnTo>
                  <a:pt x="4041648" y="38100"/>
                </a:lnTo>
                <a:lnTo>
                  <a:pt x="40289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636962"/>
            <a:ext cx="1787652" cy="687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3636962"/>
            <a:ext cx="1788160" cy="6877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400" spc="-100" dirty="0">
                <a:latin typeface="Arial"/>
                <a:cs typeface="Arial"/>
              </a:rPr>
              <a:t>Salidas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Fluctuantes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046" y="3453129"/>
            <a:ext cx="1218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Sin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coordinación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61588" y="3489833"/>
            <a:ext cx="155575" cy="1006475"/>
          </a:xfrm>
          <a:custGeom>
            <a:avLst/>
            <a:gdLst/>
            <a:ahLst/>
            <a:cxnLst/>
            <a:rect l="l" t="t" r="r" b="b"/>
            <a:pathLst>
              <a:path w="155575" h="1006475">
                <a:moveTo>
                  <a:pt x="155448" y="0"/>
                </a:moveTo>
                <a:lnTo>
                  <a:pt x="126979" y="36602"/>
                </a:lnTo>
                <a:lnTo>
                  <a:pt x="105433" y="75067"/>
                </a:lnTo>
                <a:lnTo>
                  <a:pt x="89860" y="115308"/>
                </a:lnTo>
                <a:lnTo>
                  <a:pt x="79312" y="157234"/>
                </a:lnTo>
                <a:lnTo>
                  <a:pt x="72839" y="200758"/>
                </a:lnTo>
                <a:lnTo>
                  <a:pt x="69491" y="245790"/>
                </a:lnTo>
                <a:lnTo>
                  <a:pt x="68321" y="292242"/>
                </a:lnTo>
                <a:lnTo>
                  <a:pt x="68378" y="340025"/>
                </a:lnTo>
                <a:lnTo>
                  <a:pt x="68713" y="389051"/>
                </a:lnTo>
                <a:lnTo>
                  <a:pt x="68377" y="439230"/>
                </a:lnTo>
                <a:lnTo>
                  <a:pt x="66421" y="490473"/>
                </a:lnTo>
                <a:lnTo>
                  <a:pt x="73181" y="544101"/>
                </a:lnTo>
                <a:lnTo>
                  <a:pt x="80448" y="595798"/>
                </a:lnTo>
                <a:lnTo>
                  <a:pt x="87201" y="645757"/>
                </a:lnTo>
                <a:lnTo>
                  <a:pt x="92417" y="694172"/>
                </a:lnTo>
                <a:lnTo>
                  <a:pt x="95074" y="741234"/>
                </a:lnTo>
                <a:lnTo>
                  <a:pt x="94148" y="787135"/>
                </a:lnTo>
                <a:lnTo>
                  <a:pt x="88617" y="832068"/>
                </a:lnTo>
                <a:lnTo>
                  <a:pt x="77460" y="876225"/>
                </a:lnTo>
                <a:lnTo>
                  <a:pt x="59653" y="919799"/>
                </a:lnTo>
                <a:lnTo>
                  <a:pt x="34173" y="962982"/>
                </a:lnTo>
                <a:lnTo>
                  <a:pt x="0" y="100596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5238" y="3887978"/>
            <a:ext cx="90424" cy="98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38344" y="3489833"/>
            <a:ext cx="155575" cy="1006475"/>
          </a:xfrm>
          <a:custGeom>
            <a:avLst/>
            <a:gdLst/>
            <a:ahLst/>
            <a:cxnLst/>
            <a:rect l="l" t="t" r="r" b="b"/>
            <a:pathLst>
              <a:path w="155575" h="1006475">
                <a:moveTo>
                  <a:pt x="155447" y="0"/>
                </a:moveTo>
                <a:lnTo>
                  <a:pt x="126979" y="36602"/>
                </a:lnTo>
                <a:lnTo>
                  <a:pt x="105433" y="75067"/>
                </a:lnTo>
                <a:lnTo>
                  <a:pt x="89860" y="115308"/>
                </a:lnTo>
                <a:lnTo>
                  <a:pt x="79312" y="157234"/>
                </a:lnTo>
                <a:lnTo>
                  <a:pt x="72839" y="200758"/>
                </a:lnTo>
                <a:lnTo>
                  <a:pt x="69491" y="245790"/>
                </a:lnTo>
                <a:lnTo>
                  <a:pt x="68321" y="292242"/>
                </a:lnTo>
                <a:lnTo>
                  <a:pt x="68378" y="340025"/>
                </a:lnTo>
                <a:lnTo>
                  <a:pt x="68713" y="389051"/>
                </a:lnTo>
                <a:lnTo>
                  <a:pt x="68377" y="439230"/>
                </a:lnTo>
                <a:lnTo>
                  <a:pt x="66420" y="490473"/>
                </a:lnTo>
                <a:lnTo>
                  <a:pt x="73181" y="544101"/>
                </a:lnTo>
                <a:lnTo>
                  <a:pt x="80448" y="595798"/>
                </a:lnTo>
                <a:lnTo>
                  <a:pt x="87201" y="645757"/>
                </a:lnTo>
                <a:lnTo>
                  <a:pt x="92417" y="694172"/>
                </a:lnTo>
                <a:lnTo>
                  <a:pt x="95074" y="741234"/>
                </a:lnTo>
                <a:lnTo>
                  <a:pt x="94148" y="787135"/>
                </a:lnTo>
                <a:lnTo>
                  <a:pt x="88617" y="832068"/>
                </a:lnTo>
                <a:lnTo>
                  <a:pt x="77460" y="876225"/>
                </a:lnTo>
                <a:lnTo>
                  <a:pt x="59653" y="919799"/>
                </a:lnTo>
                <a:lnTo>
                  <a:pt x="34173" y="962982"/>
                </a:lnTo>
                <a:lnTo>
                  <a:pt x="0" y="10059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1994" y="3887978"/>
            <a:ext cx="90423" cy="98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3858" y="3887978"/>
            <a:ext cx="90424" cy="98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2478" y="3887978"/>
            <a:ext cx="90424" cy="98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1097" y="3887978"/>
            <a:ext cx="90424" cy="98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5100" y="3529012"/>
            <a:ext cx="1943100" cy="795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5100" y="3827526"/>
            <a:ext cx="1943100" cy="4972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034" algn="ctr">
              <a:lnSpc>
                <a:spcPts val="1550"/>
              </a:lnSpc>
            </a:pPr>
            <a:r>
              <a:rPr sz="1400" spc="-90" dirty="0">
                <a:latin typeface="Arial"/>
                <a:cs typeface="Arial"/>
              </a:rPr>
              <a:t>Capacidad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normalmente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empleada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5100" y="3529012"/>
            <a:ext cx="1943100" cy="2990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Arial"/>
                <a:cs typeface="Arial"/>
              </a:rPr>
              <a:t>Capacidad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Holgura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5105400"/>
            <a:ext cx="167640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5105400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0" y="609600"/>
                </a:moveTo>
                <a:lnTo>
                  <a:pt x="1676400" y="609600"/>
                </a:lnTo>
                <a:lnTo>
                  <a:pt x="1676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3000" y="4822825"/>
            <a:ext cx="152400" cy="892175"/>
          </a:xfrm>
          <a:custGeom>
            <a:avLst/>
            <a:gdLst/>
            <a:ahLst/>
            <a:cxnLst/>
            <a:rect l="l" t="t" r="r" b="b"/>
            <a:pathLst>
              <a:path w="152400" h="892175">
                <a:moveTo>
                  <a:pt x="152400" y="0"/>
                </a:moveTo>
                <a:lnTo>
                  <a:pt x="122079" y="35781"/>
                </a:lnTo>
                <a:lnTo>
                  <a:pt x="99860" y="73559"/>
                </a:lnTo>
                <a:lnTo>
                  <a:pt x="84504" y="113229"/>
                </a:lnTo>
                <a:lnTo>
                  <a:pt x="74771" y="154683"/>
                </a:lnTo>
                <a:lnTo>
                  <a:pt x="69421" y="197818"/>
                </a:lnTo>
                <a:lnTo>
                  <a:pt x="67214" y="242526"/>
                </a:lnTo>
                <a:lnTo>
                  <a:pt x="66911" y="288701"/>
                </a:lnTo>
                <a:lnTo>
                  <a:pt x="67271" y="336239"/>
                </a:lnTo>
                <a:lnTo>
                  <a:pt x="67055" y="385032"/>
                </a:lnTo>
                <a:lnTo>
                  <a:pt x="65024" y="434975"/>
                </a:lnTo>
                <a:lnTo>
                  <a:pt x="72375" y="487210"/>
                </a:lnTo>
                <a:lnTo>
                  <a:pt x="80207" y="537387"/>
                </a:lnTo>
                <a:lnTo>
                  <a:pt x="87183" y="585736"/>
                </a:lnTo>
                <a:lnTo>
                  <a:pt x="91970" y="632485"/>
                </a:lnTo>
                <a:lnTo>
                  <a:pt x="93233" y="677862"/>
                </a:lnTo>
                <a:lnTo>
                  <a:pt x="89639" y="722096"/>
                </a:lnTo>
                <a:lnTo>
                  <a:pt x="79853" y="765416"/>
                </a:lnTo>
                <a:lnTo>
                  <a:pt x="62540" y="808050"/>
                </a:lnTo>
                <a:lnTo>
                  <a:pt x="36367" y="850226"/>
                </a:lnTo>
                <a:lnTo>
                  <a:pt x="0" y="892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200" y="4876800"/>
            <a:ext cx="152400" cy="892175"/>
          </a:xfrm>
          <a:custGeom>
            <a:avLst/>
            <a:gdLst/>
            <a:ahLst/>
            <a:cxnLst/>
            <a:rect l="l" t="t" r="r" b="b"/>
            <a:pathLst>
              <a:path w="152400" h="892175">
                <a:moveTo>
                  <a:pt x="152400" y="0"/>
                </a:moveTo>
                <a:lnTo>
                  <a:pt x="122079" y="35781"/>
                </a:lnTo>
                <a:lnTo>
                  <a:pt x="99860" y="73559"/>
                </a:lnTo>
                <a:lnTo>
                  <a:pt x="84504" y="113229"/>
                </a:lnTo>
                <a:lnTo>
                  <a:pt x="74771" y="154683"/>
                </a:lnTo>
                <a:lnTo>
                  <a:pt x="69421" y="197818"/>
                </a:lnTo>
                <a:lnTo>
                  <a:pt x="67214" y="242526"/>
                </a:lnTo>
                <a:lnTo>
                  <a:pt x="66911" y="288701"/>
                </a:lnTo>
                <a:lnTo>
                  <a:pt x="67271" y="336239"/>
                </a:lnTo>
                <a:lnTo>
                  <a:pt x="67055" y="385032"/>
                </a:lnTo>
                <a:lnTo>
                  <a:pt x="65024" y="434975"/>
                </a:lnTo>
                <a:lnTo>
                  <a:pt x="72375" y="487210"/>
                </a:lnTo>
                <a:lnTo>
                  <a:pt x="80207" y="537387"/>
                </a:lnTo>
                <a:lnTo>
                  <a:pt x="87183" y="585736"/>
                </a:lnTo>
                <a:lnTo>
                  <a:pt x="91970" y="632485"/>
                </a:lnTo>
                <a:lnTo>
                  <a:pt x="93233" y="677862"/>
                </a:lnTo>
                <a:lnTo>
                  <a:pt x="89639" y="722096"/>
                </a:lnTo>
                <a:lnTo>
                  <a:pt x="79853" y="765416"/>
                </a:lnTo>
                <a:lnTo>
                  <a:pt x="62540" y="808050"/>
                </a:lnTo>
                <a:lnTo>
                  <a:pt x="36367" y="850226"/>
                </a:lnTo>
                <a:lnTo>
                  <a:pt x="0" y="892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3200" y="5105400"/>
            <a:ext cx="16764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3200" y="5105400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0" y="609600"/>
                </a:moveTo>
                <a:lnTo>
                  <a:pt x="1676400" y="609600"/>
                </a:lnTo>
                <a:lnTo>
                  <a:pt x="1676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13428" y="4596765"/>
            <a:ext cx="102996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Ninguna  </a:t>
            </a:r>
            <a:r>
              <a:rPr sz="1400" spc="-120" dirty="0">
                <a:latin typeface="Arial"/>
                <a:cs typeface="Arial"/>
              </a:rPr>
              <a:t>c</a:t>
            </a:r>
            <a:r>
              <a:rPr sz="1400" spc="-45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30" dirty="0">
                <a:latin typeface="Arial"/>
                <a:cs typeface="Arial"/>
              </a:rPr>
              <a:t>u</a:t>
            </a:r>
            <a:r>
              <a:rPr sz="1400" spc="-40" dirty="0">
                <a:latin typeface="Arial"/>
                <a:cs typeface="Arial"/>
              </a:rPr>
              <a:t>n</a:t>
            </a:r>
            <a:r>
              <a:rPr sz="1400" spc="-35" dirty="0">
                <a:latin typeface="Arial"/>
                <a:cs typeface="Arial"/>
              </a:rPr>
              <a:t>i</a:t>
            </a:r>
            <a:r>
              <a:rPr sz="1400" spc="-85" dirty="0">
                <a:latin typeface="Arial"/>
                <a:cs typeface="Arial"/>
              </a:rPr>
              <a:t>c</a:t>
            </a:r>
            <a:r>
              <a:rPr sz="1400" spc="-105" dirty="0">
                <a:latin typeface="Arial"/>
                <a:cs typeface="Arial"/>
              </a:rPr>
              <a:t>ac</a:t>
            </a:r>
            <a:r>
              <a:rPr sz="1400" spc="-25" dirty="0">
                <a:latin typeface="Arial"/>
                <a:cs typeface="Arial"/>
              </a:rPr>
              <a:t>ión  </a:t>
            </a:r>
            <a:r>
              <a:rPr sz="1400" spc="-70" dirty="0">
                <a:latin typeface="Arial"/>
                <a:cs typeface="Arial"/>
              </a:rPr>
              <a:t>especial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975" y="4933314"/>
            <a:ext cx="656590" cy="666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75" dirty="0">
                <a:latin typeface="Arial"/>
                <a:cs typeface="Arial"/>
              </a:rPr>
              <a:t>Entrada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85" dirty="0">
                <a:latin typeface="Arial"/>
                <a:cs typeface="Arial"/>
              </a:rPr>
              <a:t>Estándar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4390" y="4947538"/>
            <a:ext cx="656590" cy="666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75" dirty="0">
                <a:latin typeface="Arial"/>
                <a:cs typeface="Arial"/>
              </a:rPr>
              <a:t>Entrada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85" dirty="0">
                <a:latin typeface="Arial"/>
                <a:cs typeface="Arial"/>
              </a:rPr>
              <a:t>Estándar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81400" y="53340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2700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29200" y="52959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800" y="0"/>
                </a:moveTo>
                <a:lnTo>
                  <a:pt x="1447800" y="76200"/>
                </a:lnTo>
                <a:lnTo>
                  <a:pt x="1511300" y="44450"/>
                </a:lnTo>
                <a:lnTo>
                  <a:pt x="1460500" y="44450"/>
                </a:lnTo>
                <a:lnTo>
                  <a:pt x="1460500" y="31750"/>
                </a:lnTo>
                <a:lnTo>
                  <a:pt x="1511300" y="31750"/>
                </a:lnTo>
                <a:lnTo>
                  <a:pt x="1447800" y="0"/>
                </a:lnTo>
                <a:close/>
              </a:path>
              <a:path w="1524000" h="76200">
                <a:moveTo>
                  <a:pt x="1447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524000" h="76200">
                <a:moveTo>
                  <a:pt x="15113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511300" y="44450"/>
                </a:lnTo>
                <a:lnTo>
                  <a:pt x="1524000" y="38100"/>
                </a:lnTo>
                <a:lnTo>
                  <a:pt x="1511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8400" y="52959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7340" y="5781992"/>
            <a:ext cx="8630920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0400" algn="ctr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latin typeface="Arial"/>
                <a:cs typeface="Arial"/>
              </a:rPr>
              <a:t>Uso </a:t>
            </a:r>
            <a:r>
              <a:rPr sz="1600" spc="-75" dirty="0">
                <a:latin typeface="Arial"/>
                <a:cs typeface="Arial"/>
              </a:rPr>
              <a:t>de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b="1" spc="-145" dirty="0">
                <a:latin typeface="Arial"/>
                <a:cs typeface="Arial"/>
              </a:rPr>
              <a:t>Estándares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400" spc="-75" dirty="0">
                <a:latin typeface="Arial"/>
                <a:cs typeface="Arial"/>
              </a:rPr>
              <a:t>Mecanismos </a:t>
            </a:r>
            <a:r>
              <a:rPr sz="1400" spc="-65" dirty="0">
                <a:latin typeface="Arial"/>
                <a:cs typeface="Arial"/>
              </a:rPr>
              <a:t>de </a:t>
            </a:r>
            <a:r>
              <a:rPr sz="1400" spc="-60" dirty="0">
                <a:latin typeface="Arial"/>
                <a:cs typeface="Arial"/>
              </a:rPr>
              <a:t>desacoplamiento </a:t>
            </a:r>
            <a:r>
              <a:rPr sz="1400" spc="-70" dirty="0">
                <a:latin typeface="Arial"/>
                <a:cs typeface="Arial"/>
              </a:rPr>
              <a:t>para </a:t>
            </a:r>
            <a:r>
              <a:rPr sz="1400" spc="-35" dirty="0">
                <a:latin typeface="Arial"/>
                <a:cs typeface="Arial"/>
              </a:rPr>
              <a:t>reducir </a:t>
            </a:r>
            <a:r>
              <a:rPr sz="1400" spc="-50" dirty="0">
                <a:latin typeface="Arial"/>
                <a:cs typeface="Arial"/>
              </a:rPr>
              <a:t>la </a:t>
            </a:r>
            <a:r>
              <a:rPr sz="1400" spc="-75" dirty="0">
                <a:latin typeface="Arial"/>
                <a:cs typeface="Arial"/>
              </a:rPr>
              <a:t>necesidad </a:t>
            </a:r>
            <a:r>
              <a:rPr sz="1400" spc="-65" dirty="0">
                <a:latin typeface="Arial"/>
                <a:cs typeface="Arial"/>
              </a:rPr>
              <a:t>de </a:t>
            </a:r>
            <a:r>
              <a:rPr sz="1400" spc="-60" dirty="0">
                <a:latin typeface="Arial"/>
                <a:cs typeface="Arial"/>
              </a:rPr>
              <a:t>comunicación </a:t>
            </a:r>
            <a:r>
              <a:rPr sz="1400" spc="-70" dirty="0">
                <a:latin typeface="Arial"/>
                <a:cs typeface="Arial"/>
              </a:rPr>
              <a:t>y </a:t>
            </a:r>
            <a:r>
              <a:rPr sz="1400" spc="-45" dirty="0">
                <a:latin typeface="Arial"/>
                <a:cs typeface="Arial"/>
              </a:rPr>
              <a:t>cerrar </a:t>
            </a:r>
            <a:r>
              <a:rPr sz="1400" spc="-50" dirty="0">
                <a:latin typeface="Arial"/>
                <a:cs typeface="Arial"/>
              </a:rPr>
              <a:t>la </a:t>
            </a:r>
            <a:r>
              <a:rPr sz="1400" spc="-60" dirty="0">
                <a:latin typeface="Arial"/>
                <a:cs typeface="Arial"/>
              </a:rPr>
              <a:t>conexión </a:t>
            </a:r>
            <a:r>
              <a:rPr sz="1400" spc="-35" dirty="0">
                <a:latin typeface="Arial"/>
                <a:cs typeface="Arial"/>
              </a:rPr>
              <a:t>entre </a:t>
            </a:r>
            <a:r>
              <a:rPr sz="1400" spc="-65" dirty="0">
                <a:latin typeface="Arial"/>
                <a:cs typeface="Arial"/>
              </a:rPr>
              <a:t>los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subsistemas.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39" y="777621"/>
            <a:ext cx="899223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1818"/>
              <a:buFont typeface="Wingdings"/>
              <a:buChar char=""/>
              <a:tabLst>
                <a:tab pos="294640" algn="l"/>
              </a:tabLst>
            </a:pPr>
            <a:r>
              <a:rPr sz="2200" spc="-220" dirty="0">
                <a:latin typeface="Arial"/>
                <a:cs typeface="Arial"/>
              </a:rPr>
              <a:t>Si </a:t>
            </a:r>
            <a:r>
              <a:rPr sz="2200" spc="-100" dirty="0">
                <a:latin typeface="Arial"/>
                <a:cs typeface="Arial"/>
              </a:rPr>
              <a:t>los </a:t>
            </a:r>
            <a:r>
              <a:rPr sz="2200" spc="-65" dirty="0">
                <a:latin typeface="Arial"/>
                <a:cs typeface="Arial"/>
              </a:rPr>
              <a:t>diferentes </a:t>
            </a:r>
            <a:r>
              <a:rPr sz="2200" spc="-130" dirty="0">
                <a:latin typeface="Arial"/>
                <a:cs typeface="Arial"/>
              </a:rPr>
              <a:t>subsistemas </a:t>
            </a:r>
            <a:r>
              <a:rPr sz="2200" spc="-110" dirty="0">
                <a:latin typeface="Arial"/>
                <a:cs typeface="Arial"/>
              </a:rPr>
              <a:t>están </a:t>
            </a:r>
            <a:r>
              <a:rPr sz="2200" spc="-114" dirty="0">
                <a:latin typeface="Arial"/>
                <a:cs typeface="Arial"/>
              </a:rPr>
              <a:t>conectados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70" dirty="0">
                <a:latin typeface="Arial"/>
                <a:cs typeface="Arial"/>
              </a:rPr>
              <a:t>modo </a:t>
            </a:r>
            <a:r>
              <a:rPr sz="2200" spc="-85" dirty="0">
                <a:latin typeface="Arial"/>
                <a:cs typeface="Arial"/>
              </a:rPr>
              <a:t>muy </a:t>
            </a:r>
            <a:r>
              <a:rPr sz="2200" spc="-95" dirty="0">
                <a:latin typeface="Arial"/>
                <a:cs typeface="Arial"/>
              </a:rPr>
              <a:t>compacto </a:t>
            </a:r>
            <a:r>
              <a:rPr sz="2200" spc="-190" dirty="0">
                <a:latin typeface="Arial"/>
                <a:cs typeface="Arial"/>
              </a:rPr>
              <a:t>se  </a:t>
            </a:r>
            <a:r>
              <a:rPr sz="2200" spc="-65" dirty="0">
                <a:latin typeface="Arial"/>
                <a:cs typeface="Arial"/>
              </a:rPr>
              <a:t>requiere </a:t>
            </a:r>
            <a:r>
              <a:rPr sz="2200" spc="-45" dirty="0">
                <a:latin typeface="Arial"/>
                <a:cs typeface="Arial"/>
              </a:rPr>
              <a:t>entre </a:t>
            </a:r>
            <a:r>
              <a:rPr sz="2200" spc="-85" dirty="0">
                <a:latin typeface="Arial"/>
                <a:cs typeface="Arial"/>
              </a:rPr>
              <a:t>ellos </a:t>
            </a:r>
            <a:r>
              <a:rPr sz="2200" spc="-110" dirty="0">
                <a:latin typeface="Arial"/>
                <a:cs typeface="Arial"/>
              </a:rPr>
              <a:t>una </a:t>
            </a:r>
            <a:r>
              <a:rPr sz="2200" spc="-80" dirty="0">
                <a:latin typeface="Arial"/>
                <a:cs typeface="Arial"/>
              </a:rPr>
              <a:t>coordinación </a:t>
            </a:r>
            <a:r>
              <a:rPr sz="2200" spc="-85" dirty="0">
                <a:latin typeface="Arial"/>
                <a:cs typeface="Arial"/>
              </a:rPr>
              <a:t>muy </a:t>
            </a:r>
            <a:r>
              <a:rPr sz="2200" spc="-120" dirty="0">
                <a:latin typeface="Arial"/>
                <a:cs typeface="Arial"/>
              </a:rPr>
              <a:t>exacta. </a:t>
            </a:r>
            <a:r>
              <a:rPr sz="2200" spc="-240" dirty="0">
                <a:latin typeface="Arial"/>
                <a:cs typeface="Arial"/>
              </a:rPr>
              <a:t>La </a:t>
            </a:r>
            <a:r>
              <a:rPr sz="2200" spc="-85" dirty="0">
                <a:latin typeface="Arial"/>
                <a:cs typeface="Arial"/>
              </a:rPr>
              <a:t>solución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110" dirty="0">
                <a:latin typeface="Arial"/>
                <a:cs typeface="Arial"/>
              </a:rPr>
              <a:t>desacoplar </a:t>
            </a:r>
            <a:r>
              <a:rPr sz="2200" spc="-65" dirty="0">
                <a:latin typeface="Arial"/>
                <a:cs typeface="Arial"/>
              </a:rPr>
              <a:t>o  </a:t>
            </a:r>
            <a:r>
              <a:rPr sz="2200" spc="-60" dirty="0">
                <a:latin typeface="Arial"/>
                <a:cs typeface="Arial"/>
              </a:rPr>
              <a:t>reducir </a:t>
            </a:r>
            <a:r>
              <a:rPr sz="2200" spc="-114" dirty="0">
                <a:latin typeface="Arial"/>
                <a:cs typeface="Arial"/>
              </a:rPr>
              <a:t>conexiones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20" dirty="0">
                <a:latin typeface="Arial"/>
                <a:cs typeface="Arial"/>
              </a:rPr>
              <a:t>tal </a:t>
            </a:r>
            <a:r>
              <a:rPr sz="2200" spc="-110" dirty="0">
                <a:latin typeface="Arial"/>
                <a:cs typeface="Arial"/>
              </a:rPr>
              <a:t>manera </a:t>
            </a:r>
            <a:r>
              <a:rPr sz="2200" spc="-90" dirty="0">
                <a:latin typeface="Arial"/>
                <a:cs typeface="Arial"/>
              </a:rPr>
              <a:t>que </a:t>
            </a:r>
            <a:r>
              <a:rPr sz="2200" spc="-100" dirty="0">
                <a:latin typeface="Arial"/>
                <a:cs typeface="Arial"/>
              </a:rPr>
              <a:t>los </a:t>
            </a:r>
            <a:r>
              <a:rPr sz="2200" spc="-130" dirty="0">
                <a:latin typeface="Arial"/>
                <a:cs typeface="Arial"/>
              </a:rPr>
              <a:t>sistemas </a:t>
            </a:r>
            <a:r>
              <a:rPr sz="2200" spc="-105" dirty="0">
                <a:latin typeface="Arial"/>
                <a:cs typeface="Arial"/>
              </a:rPr>
              <a:t>puedan </a:t>
            </a:r>
            <a:r>
              <a:rPr sz="2200" spc="-75" dirty="0">
                <a:latin typeface="Arial"/>
                <a:cs typeface="Arial"/>
              </a:rPr>
              <a:t>operar </a:t>
            </a:r>
            <a:r>
              <a:rPr sz="2200" spc="-100" dirty="0">
                <a:latin typeface="Arial"/>
                <a:cs typeface="Arial"/>
              </a:rPr>
              <a:t>en </a:t>
            </a:r>
            <a:r>
              <a:rPr sz="2200" spc="-40" dirty="0">
                <a:latin typeface="Arial"/>
                <a:cs typeface="Arial"/>
              </a:rPr>
              <a:t>corto  </a:t>
            </a:r>
            <a:r>
              <a:rPr sz="2200" spc="-114" dirty="0">
                <a:latin typeface="Arial"/>
                <a:cs typeface="Arial"/>
              </a:rPr>
              <a:t>plazo </a:t>
            </a:r>
            <a:r>
              <a:rPr sz="2200" spc="-110" dirty="0">
                <a:latin typeface="Arial"/>
                <a:cs typeface="Arial"/>
              </a:rPr>
              <a:t>con alguna </a:t>
            </a:r>
            <a:r>
              <a:rPr sz="2200" spc="-85" dirty="0">
                <a:latin typeface="Arial"/>
                <a:cs typeface="Arial"/>
              </a:rPr>
              <a:t>medida </a:t>
            </a:r>
            <a:r>
              <a:rPr sz="2200" spc="-100" dirty="0">
                <a:latin typeface="Arial"/>
                <a:cs typeface="Arial"/>
              </a:rPr>
              <a:t>de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independencia.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396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Desacoplamiento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840154"/>
            <a:ext cx="8649970" cy="546688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 algn="just">
              <a:spcBef>
                <a:spcPts val="630"/>
              </a:spcBef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000" spc="-220" dirty="0">
                <a:latin typeface="Arial"/>
                <a:cs typeface="Arial"/>
              </a:rPr>
              <a:t>Si </a:t>
            </a:r>
            <a:r>
              <a:rPr sz="2000" spc="-100" dirty="0">
                <a:latin typeface="Arial"/>
                <a:cs typeface="Arial"/>
              </a:rPr>
              <a:t>los </a:t>
            </a:r>
            <a:r>
              <a:rPr sz="2000" spc="-65" dirty="0">
                <a:latin typeface="Arial"/>
                <a:cs typeface="Arial"/>
              </a:rPr>
              <a:t>diferentes </a:t>
            </a:r>
            <a:r>
              <a:rPr sz="2000" spc="-130" dirty="0">
                <a:latin typeface="Arial"/>
                <a:cs typeface="Arial"/>
              </a:rPr>
              <a:t>subsistemas </a:t>
            </a:r>
            <a:r>
              <a:rPr sz="2000" spc="-105" dirty="0">
                <a:latin typeface="Arial"/>
                <a:cs typeface="Arial"/>
              </a:rPr>
              <a:t>están conectados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modo </a:t>
            </a:r>
            <a:r>
              <a:rPr sz="2000" spc="-80" dirty="0">
                <a:latin typeface="Arial"/>
                <a:cs typeface="Arial"/>
              </a:rPr>
              <a:t>muy </a:t>
            </a:r>
            <a:r>
              <a:rPr sz="2000" spc="-85" dirty="0">
                <a:latin typeface="Arial"/>
                <a:cs typeface="Arial"/>
              </a:rPr>
              <a:t>compacto  </a:t>
            </a:r>
            <a:r>
              <a:rPr sz="2000" spc="-190" dirty="0">
                <a:latin typeface="Arial"/>
                <a:cs typeface="Arial"/>
              </a:rPr>
              <a:t>se </a:t>
            </a:r>
            <a:r>
              <a:rPr sz="2000" spc="-65" dirty="0">
                <a:latin typeface="Arial"/>
                <a:cs typeface="Arial"/>
              </a:rPr>
              <a:t>requiere </a:t>
            </a:r>
            <a:r>
              <a:rPr sz="2000" spc="-45" dirty="0">
                <a:latin typeface="Arial"/>
                <a:cs typeface="Arial"/>
              </a:rPr>
              <a:t>entre </a:t>
            </a:r>
            <a:r>
              <a:rPr sz="2000" spc="-85" dirty="0">
                <a:latin typeface="Arial"/>
                <a:cs typeface="Arial"/>
              </a:rPr>
              <a:t>ellos </a:t>
            </a:r>
            <a:r>
              <a:rPr sz="2000" spc="-105" dirty="0">
                <a:latin typeface="Arial"/>
                <a:cs typeface="Arial"/>
              </a:rPr>
              <a:t>una </a:t>
            </a:r>
            <a:r>
              <a:rPr sz="2000" spc="-80" dirty="0">
                <a:latin typeface="Arial"/>
                <a:cs typeface="Arial"/>
              </a:rPr>
              <a:t>coordinación </a:t>
            </a:r>
            <a:r>
              <a:rPr sz="2000" spc="-85" dirty="0">
                <a:latin typeface="Arial"/>
                <a:cs typeface="Arial"/>
              </a:rPr>
              <a:t>muy </a:t>
            </a:r>
            <a:r>
              <a:rPr sz="2000" spc="-114" dirty="0">
                <a:latin typeface="Arial"/>
                <a:cs typeface="Arial"/>
              </a:rPr>
              <a:t>exacta. </a:t>
            </a:r>
            <a:r>
              <a:rPr sz="2000" spc="-135" dirty="0">
                <a:latin typeface="Arial"/>
                <a:cs typeface="Arial"/>
              </a:rPr>
              <a:t>Por </a:t>
            </a:r>
            <a:r>
              <a:rPr sz="2000" spc="-70" dirty="0">
                <a:latin typeface="Arial"/>
                <a:cs typeface="Arial"/>
              </a:rPr>
              <a:t>ejemplo, </a:t>
            </a:r>
            <a:r>
              <a:rPr sz="2000" spc="-114" dirty="0">
                <a:latin typeface="Arial"/>
                <a:cs typeface="Arial"/>
              </a:rPr>
              <a:t>si </a:t>
            </a:r>
            <a:r>
              <a:rPr sz="2000" spc="-80" dirty="0">
                <a:latin typeface="Arial"/>
                <a:cs typeface="Arial"/>
              </a:rPr>
              <a:t>la  </a:t>
            </a:r>
            <a:r>
              <a:rPr sz="2000" spc="-60" dirty="0">
                <a:latin typeface="Arial"/>
                <a:cs typeface="Arial"/>
              </a:rPr>
              <a:t>materia prima </a:t>
            </a:r>
            <a:r>
              <a:rPr sz="2000" spc="-55" dirty="0">
                <a:latin typeface="Arial"/>
                <a:cs typeface="Arial"/>
              </a:rPr>
              <a:t>entra </a:t>
            </a:r>
            <a:r>
              <a:rPr sz="2000" spc="-60" dirty="0">
                <a:latin typeface="Arial"/>
                <a:cs typeface="Arial"/>
              </a:rPr>
              <a:t>directamente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producción </a:t>
            </a:r>
            <a:r>
              <a:rPr sz="2000" spc="-100" dirty="0">
                <a:latin typeface="Arial"/>
                <a:cs typeface="Arial"/>
              </a:rPr>
              <a:t>en </a:t>
            </a:r>
            <a:r>
              <a:rPr sz="2000" spc="-55" dirty="0">
                <a:latin typeface="Arial"/>
                <a:cs typeface="Arial"/>
              </a:rPr>
              <a:t>el momento </a:t>
            </a:r>
            <a:r>
              <a:rPr sz="2000" spc="-100" dirty="0">
                <a:latin typeface="Arial"/>
                <a:cs typeface="Arial"/>
              </a:rPr>
              <a:t>en </a:t>
            </a:r>
            <a:r>
              <a:rPr sz="2000" spc="-90" dirty="0">
                <a:latin typeface="Arial"/>
                <a:cs typeface="Arial"/>
              </a:rPr>
              <a:t>que  </a:t>
            </a:r>
            <a:r>
              <a:rPr sz="2000" spc="-100" dirty="0">
                <a:latin typeface="Arial"/>
                <a:cs typeface="Arial"/>
              </a:rPr>
              <a:t>llega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la </a:t>
            </a:r>
            <a:r>
              <a:rPr sz="2000" spc="-75" dirty="0">
                <a:latin typeface="Arial"/>
                <a:cs typeface="Arial"/>
              </a:rPr>
              <a:t>fábrica,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110" dirty="0">
                <a:latin typeface="Arial"/>
                <a:cs typeface="Arial"/>
              </a:rPr>
              <a:t>sistema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60" dirty="0">
                <a:latin typeface="Arial"/>
                <a:cs typeface="Arial"/>
              </a:rPr>
              <a:t>materia prima </a:t>
            </a:r>
            <a:r>
              <a:rPr sz="2000" spc="-190" dirty="0">
                <a:latin typeface="Arial"/>
                <a:cs typeface="Arial"/>
              </a:rPr>
              <a:t>se </a:t>
            </a:r>
            <a:r>
              <a:rPr sz="2000" spc="-95" dirty="0">
                <a:latin typeface="Arial"/>
                <a:cs typeface="Arial"/>
              </a:rPr>
              <a:t>puede </a:t>
            </a:r>
            <a:r>
              <a:rPr sz="2000" spc="-65" dirty="0">
                <a:latin typeface="Arial"/>
                <a:cs typeface="Arial"/>
              </a:rPr>
              <a:t>decir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114" dirty="0">
                <a:latin typeface="Arial"/>
                <a:cs typeface="Arial"/>
              </a:rPr>
              <a:t>está  </a:t>
            </a:r>
            <a:r>
              <a:rPr sz="2000" spc="-40" dirty="0">
                <a:latin typeface="Arial"/>
                <a:cs typeface="Arial"/>
              </a:rPr>
              <a:t>fuertemente </a:t>
            </a:r>
            <a:r>
              <a:rPr sz="2000" spc="-95" dirty="0">
                <a:latin typeface="Arial"/>
                <a:cs typeface="Arial"/>
              </a:rPr>
              <a:t>acoplado. </a:t>
            </a:r>
            <a:r>
              <a:rPr sz="2000" spc="-120" dirty="0">
                <a:latin typeface="Arial"/>
                <a:cs typeface="Arial"/>
              </a:rPr>
              <a:t>Bajo </a:t>
            </a:r>
            <a:r>
              <a:rPr sz="2000" spc="-140" dirty="0">
                <a:latin typeface="Arial"/>
                <a:cs typeface="Arial"/>
              </a:rPr>
              <a:t>estas </a:t>
            </a:r>
            <a:r>
              <a:rPr sz="2000" spc="-95" dirty="0">
                <a:latin typeface="Arial"/>
                <a:cs typeface="Arial"/>
              </a:rPr>
              <a:t>condiciones, </a:t>
            </a:r>
            <a:r>
              <a:rPr sz="2000" spc="-135" dirty="0">
                <a:latin typeface="Arial"/>
                <a:cs typeface="Arial"/>
              </a:rPr>
              <a:t>las </a:t>
            </a:r>
            <a:r>
              <a:rPr sz="2000" spc="-105" dirty="0">
                <a:latin typeface="Arial"/>
                <a:cs typeface="Arial"/>
              </a:rPr>
              <a:t>entregas de </a:t>
            </a:r>
            <a:r>
              <a:rPr sz="2000" spc="-60" dirty="0">
                <a:latin typeface="Arial"/>
                <a:cs typeface="Arial"/>
              </a:rPr>
              <a:t>materia  prima </a:t>
            </a:r>
            <a:r>
              <a:rPr sz="2000" spc="-105" dirty="0">
                <a:latin typeface="Arial"/>
                <a:cs typeface="Arial"/>
              </a:rPr>
              <a:t>(insumos </a:t>
            </a:r>
            <a:r>
              <a:rPr sz="2000" spc="-75" dirty="0">
                <a:latin typeface="Arial"/>
                <a:cs typeface="Arial"/>
              </a:rPr>
              <a:t>al </a:t>
            </a:r>
            <a:r>
              <a:rPr sz="2000" spc="-110" dirty="0">
                <a:latin typeface="Arial"/>
                <a:cs typeface="Arial"/>
              </a:rPr>
              <a:t>sistema </a:t>
            </a:r>
            <a:r>
              <a:rPr sz="2000" spc="-105" dirty="0">
                <a:latin typeface="Arial"/>
                <a:cs typeface="Arial"/>
              </a:rPr>
              <a:t>de </a:t>
            </a:r>
            <a:r>
              <a:rPr sz="2000" spc="-75" dirty="0">
                <a:latin typeface="Arial"/>
                <a:cs typeface="Arial"/>
              </a:rPr>
              <a:t>producción </a:t>
            </a:r>
            <a:r>
              <a:rPr sz="2000" spc="-105" dirty="0">
                <a:latin typeface="Arial"/>
                <a:cs typeface="Arial"/>
              </a:rPr>
              <a:t>y </a:t>
            </a:r>
            <a:r>
              <a:rPr sz="2000" spc="-125" dirty="0">
                <a:latin typeface="Arial"/>
                <a:cs typeface="Arial"/>
              </a:rPr>
              <a:t>salidas </a:t>
            </a:r>
            <a:r>
              <a:rPr sz="2000" spc="-80" dirty="0">
                <a:latin typeface="Arial"/>
                <a:cs typeface="Arial"/>
              </a:rPr>
              <a:t>provenientes </a:t>
            </a:r>
            <a:r>
              <a:rPr sz="2000" spc="-65" dirty="0">
                <a:latin typeface="Arial"/>
                <a:cs typeface="Arial"/>
              </a:rPr>
              <a:t>del  </a:t>
            </a:r>
            <a:r>
              <a:rPr sz="2000" spc="-110" dirty="0">
                <a:latin typeface="Arial"/>
                <a:cs typeface="Arial"/>
              </a:rPr>
              <a:t>sistema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85" dirty="0">
                <a:latin typeface="Arial"/>
                <a:cs typeface="Arial"/>
              </a:rPr>
              <a:t>materias primas), </a:t>
            </a:r>
            <a:r>
              <a:rPr sz="2000" spc="-95" dirty="0">
                <a:latin typeface="Arial"/>
                <a:cs typeface="Arial"/>
              </a:rPr>
              <a:t>deben </a:t>
            </a:r>
            <a:r>
              <a:rPr sz="2000" spc="-135" dirty="0">
                <a:latin typeface="Arial"/>
                <a:cs typeface="Arial"/>
              </a:rPr>
              <a:t>hacerse </a:t>
            </a:r>
            <a:r>
              <a:rPr sz="2000" spc="-55" dirty="0">
                <a:latin typeface="Arial"/>
                <a:cs typeface="Arial"/>
              </a:rPr>
              <a:t>oportunamente </a:t>
            </a:r>
            <a:r>
              <a:rPr sz="2000" spc="-110" dirty="0">
                <a:latin typeface="Arial"/>
                <a:cs typeface="Arial"/>
              </a:rPr>
              <a:t>con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dirty="0">
                <a:latin typeface="Arial"/>
                <a:cs typeface="Arial"/>
              </a:rPr>
              <a:t>fin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de  </a:t>
            </a:r>
            <a:r>
              <a:rPr sz="2000" spc="-45" dirty="0">
                <a:latin typeface="Arial"/>
                <a:cs typeface="Arial"/>
              </a:rPr>
              <a:t>evitar </a:t>
            </a:r>
            <a:r>
              <a:rPr sz="2000" spc="-110" dirty="0">
                <a:latin typeface="Arial"/>
                <a:cs typeface="Arial"/>
              </a:rPr>
              <a:t>demoras </a:t>
            </a:r>
            <a:r>
              <a:rPr sz="2000" spc="-100" dirty="0">
                <a:latin typeface="Arial"/>
                <a:cs typeface="Arial"/>
              </a:rPr>
              <a:t>en </a:t>
            </a:r>
            <a:r>
              <a:rPr sz="2000" spc="-80" dirty="0">
                <a:latin typeface="Arial"/>
                <a:cs typeface="Arial"/>
              </a:rPr>
              <a:t>la </a:t>
            </a:r>
            <a:r>
              <a:rPr sz="2000" spc="-75" dirty="0">
                <a:latin typeface="Arial"/>
                <a:cs typeface="Arial"/>
              </a:rPr>
              <a:t>producción </a:t>
            </a:r>
            <a:r>
              <a:rPr sz="2000" spc="-65" dirty="0">
                <a:latin typeface="Arial"/>
                <a:cs typeface="Arial"/>
              </a:rPr>
              <a:t>o </a:t>
            </a:r>
            <a:r>
              <a:rPr sz="2000" spc="-105" dirty="0">
                <a:latin typeface="Arial"/>
                <a:cs typeface="Arial"/>
              </a:rPr>
              <a:t>para </a:t>
            </a:r>
            <a:r>
              <a:rPr sz="2000" spc="-60" dirty="0">
                <a:latin typeface="Arial"/>
                <a:cs typeface="Arial"/>
              </a:rPr>
              <a:t>prevenir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50" dirty="0">
                <a:latin typeface="Arial"/>
                <a:cs typeface="Arial"/>
              </a:rPr>
              <a:t>material </a:t>
            </a:r>
            <a:r>
              <a:rPr sz="2000" spc="-95" dirty="0">
                <a:latin typeface="Arial"/>
                <a:cs typeface="Arial"/>
              </a:rPr>
              <a:t>nuevo 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85" dirty="0">
                <a:latin typeface="Arial"/>
                <a:cs typeface="Arial"/>
              </a:rPr>
              <a:t>llegue </a:t>
            </a:r>
            <a:r>
              <a:rPr sz="2000" spc="-110" dirty="0">
                <a:latin typeface="Arial"/>
                <a:cs typeface="Arial"/>
              </a:rPr>
              <a:t>demasiado </a:t>
            </a:r>
            <a:r>
              <a:rPr sz="2000" spc="-45" dirty="0">
                <a:latin typeface="Arial"/>
                <a:cs typeface="Arial"/>
              </a:rPr>
              <a:t>pronto,</a:t>
            </a:r>
            <a:r>
              <a:rPr sz="2000" spc="-459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no </a:t>
            </a:r>
            <a:r>
              <a:rPr sz="2000" spc="-100" dirty="0">
                <a:latin typeface="Arial"/>
                <a:cs typeface="Arial"/>
              </a:rPr>
              <a:t>tenga </a:t>
            </a:r>
            <a:r>
              <a:rPr sz="2000" spc="-85" dirty="0">
                <a:latin typeface="Arial"/>
                <a:cs typeface="Arial"/>
              </a:rPr>
              <a:t>lugar donde </a:t>
            </a:r>
            <a:r>
              <a:rPr sz="2000" spc="-114" dirty="0" err="1">
                <a:latin typeface="Arial"/>
                <a:cs typeface="Arial"/>
              </a:rPr>
              <a:t>almacenarse</a:t>
            </a:r>
            <a:r>
              <a:rPr sz="2000" spc="-114" dirty="0">
                <a:latin typeface="Arial"/>
                <a:cs typeface="Arial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140970" indent="-342900" algn="just">
              <a:buChar char="•"/>
              <a:tabLst>
                <a:tab pos="354965" algn="l"/>
                <a:tab pos="355600" algn="l"/>
              </a:tabLst>
            </a:pPr>
            <a:r>
              <a:rPr sz="2000" spc="-195" dirty="0">
                <a:latin typeface="Arial"/>
                <a:cs typeface="Arial"/>
              </a:rPr>
              <a:t>Tales </a:t>
            </a:r>
            <a:r>
              <a:rPr sz="2000" spc="-85" dirty="0">
                <a:latin typeface="Arial"/>
                <a:cs typeface="Arial"/>
              </a:rPr>
              <a:t>acoplamientos </a:t>
            </a:r>
            <a:r>
              <a:rPr sz="2000" spc="-45" dirty="0">
                <a:latin typeface="Arial"/>
                <a:cs typeface="Arial"/>
              </a:rPr>
              <a:t>tan </a:t>
            </a:r>
            <a:r>
              <a:rPr sz="2000" spc="-105" dirty="0">
                <a:latin typeface="Arial"/>
                <a:cs typeface="Arial"/>
              </a:rPr>
              <a:t>compactos </a:t>
            </a:r>
            <a:r>
              <a:rPr sz="2000" spc="-75" dirty="0">
                <a:latin typeface="Arial"/>
                <a:cs typeface="Arial"/>
              </a:rPr>
              <a:t>plantean </a:t>
            </a:r>
            <a:r>
              <a:rPr sz="2000" spc="-105" dirty="0">
                <a:latin typeface="Arial"/>
                <a:cs typeface="Arial"/>
              </a:rPr>
              <a:t>una </a:t>
            </a:r>
            <a:r>
              <a:rPr sz="2000" spc="-80" dirty="0">
                <a:latin typeface="Arial"/>
                <a:cs typeface="Arial"/>
              </a:rPr>
              <a:t>coordinación </a:t>
            </a:r>
            <a:r>
              <a:rPr sz="2000" spc="-85" dirty="0">
                <a:latin typeface="Arial"/>
                <a:cs typeface="Arial"/>
              </a:rPr>
              <a:t>muy  </a:t>
            </a:r>
            <a:r>
              <a:rPr sz="2000" spc="-25" dirty="0">
                <a:latin typeface="Arial"/>
                <a:cs typeface="Arial"/>
              </a:rPr>
              <a:t>fuerte </a:t>
            </a:r>
            <a:r>
              <a:rPr sz="2000" spc="-105" dirty="0">
                <a:latin typeface="Arial"/>
                <a:cs typeface="Arial"/>
              </a:rPr>
              <a:t>y </a:t>
            </a:r>
            <a:r>
              <a:rPr sz="2000" spc="-130" dirty="0">
                <a:latin typeface="Arial"/>
                <a:cs typeface="Arial"/>
              </a:rPr>
              <a:t>exigencias </a:t>
            </a:r>
            <a:r>
              <a:rPr sz="2000" spc="-105" dirty="0">
                <a:latin typeface="Arial"/>
                <a:cs typeface="Arial"/>
              </a:rPr>
              <a:t>de </a:t>
            </a:r>
            <a:r>
              <a:rPr sz="2000" spc="-45" dirty="0">
                <a:latin typeface="Arial"/>
                <a:cs typeface="Arial"/>
              </a:rPr>
              <a:t>oportunidad entre </a:t>
            </a:r>
            <a:r>
              <a:rPr sz="2000" spc="-100" dirty="0">
                <a:latin typeface="Arial"/>
                <a:cs typeface="Arial"/>
              </a:rPr>
              <a:t>los </a:t>
            </a:r>
            <a:r>
              <a:rPr sz="2000" spc="-130" dirty="0">
                <a:latin typeface="Arial"/>
                <a:cs typeface="Arial"/>
              </a:rPr>
              <a:t>dos </a:t>
            </a:r>
            <a:r>
              <a:rPr sz="2000" spc="-120" dirty="0">
                <a:latin typeface="Arial"/>
                <a:cs typeface="Arial"/>
              </a:rPr>
              <a:t>sistemas. </a:t>
            </a:r>
            <a:r>
              <a:rPr sz="2000" spc="-235" dirty="0">
                <a:latin typeface="Arial"/>
                <a:cs typeface="Arial"/>
              </a:rPr>
              <a:t>En </a:t>
            </a:r>
            <a:r>
              <a:rPr sz="2000" spc="-120" dirty="0">
                <a:latin typeface="Arial"/>
                <a:cs typeface="Arial"/>
              </a:rPr>
              <a:t>razón </a:t>
            </a:r>
            <a:r>
              <a:rPr sz="2000" spc="-105" dirty="0">
                <a:latin typeface="Arial"/>
                <a:cs typeface="Arial"/>
              </a:rPr>
              <a:t>de 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130" dirty="0">
                <a:latin typeface="Arial"/>
                <a:cs typeface="Arial"/>
              </a:rPr>
              <a:t>son </a:t>
            </a:r>
            <a:r>
              <a:rPr sz="2000" spc="-110" dirty="0">
                <a:latin typeface="Arial"/>
                <a:cs typeface="Arial"/>
              </a:rPr>
              <a:t>algo </a:t>
            </a:r>
            <a:r>
              <a:rPr sz="2000" spc="-75" dirty="0">
                <a:latin typeface="Arial"/>
                <a:cs typeface="Arial"/>
              </a:rPr>
              <a:t>independientes, </a:t>
            </a:r>
            <a:r>
              <a:rPr sz="2000" spc="-185" dirty="0">
                <a:latin typeface="Arial"/>
                <a:cs typeface="Arial"/>
              </a:rPr>
              <a:t>es </a:t>
            </a:r>
            <a:r>
              <a:rPr sz="2000" spc="-35" dirty="0">
                <a:latin typeface="Arial"/>
                <a:cs typeface="Arial"/>
              </a:rPr>
              <a:t>difícil </a:t>
            </a:r>
            <a:r>
              <a:rPr sz="2000" spc="-100" dirty="0">
                <a:latin typeface="Arial"/>
                <a:cs typeface="Arial"/>
              </a:rPr>
              <a:t>hacer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80" dirty="0">
                <a:latin typeface="Arial"/>
                <a:cs typeface="Arial"/>
              </a:rPr>
              <a:t>operen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105" dirty="0">
                <a:latin typeface="Arial"/>
                <a:cs typeface="Arial"/>
              </a:rPr>
              <a:t>una</a:t>
            </a:r>
            <a:r>
              <a:rPr sz="2000" spc="-45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manera  </a:t>
            </a:r>
            <a:r>
              <a:rPr sz="2000" spc="-70" dirty="0">
                <a:latin typeface="Arial"/>
                <a:cs typeface="Arial"/>
              </a:rPr>
              <a:t>completamente </a:t>
            </a:r>
            <a:r>
              <a:rPr sz="2000" spc="-105" dirty="0">
                <a:latin typeface="Arial"/>
                <a:cs typeface="Arial"/>
              </a:rPr>
              <a:t>sincronizada, </a:t>
            </a:r>
            <a:r>
              <a:rPr sz="2000" spc="-80" dirty="0">
                <a:latin typeface="Arial"/>
                <a:cs typeface="Arial"/>
              </a:rPr>
              <a:t>puesto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100" dirty="0">
                <a:latin typeface="Arial"/>
                <a:cs typeface="Arial"/>
              </a:rPr>
              <a:t>eventos </a:t>
            </a:r>
            <a:r>
              <a:rPr sz="2000" spc="-75" dirty="0">
                <a:latin typeface="Arial"/>
                <a:cs typeface="Arial"/>
              </a:rPr>
              <a:t>al </a:t>
            </a:r>
            <a:r>
              <a:rPr sz="2000" spc="-150" dirty="0">
                <a:latin typeface="Arial"/>
                <a:cs typeface="Arial"/>
              </a:rPr>
              <a:t>azar </a:t>
            </a:r>
            <a:r>
              <a:rPr sz="2000" spc="-105" dirty="0">
                <a:latin typeface="Arial"/>
                <a:cs typeface="Arial"/>
              </a:rPr>
              <a:t>crean  </a:t>
            </a:r>
            <a:r>
              <a:rPr sz="2000" spc="-45" dirty="0">
                <a:latin typeface="Arial"/>
                <a:cs typeface="Arial"/>
              </a:rPr>
              <a:t>incertidumbre </a:t>
            </a:r>
            <a:r>
              <a:rPr sz="2000" spc="-100" dirty="0">
                <a:latin typeface="Arial"/>
                <a:cs typeface="Arial"/>
              </a:rPr>
              <a:t>en los </a:t>
            </a:r>
            <a:r>
              <a:rPr sz="2000" spc="-65" dirty="0">
                <a:latin typeface="Arial"/>
                <a:cs typeface="Arial"/>
              </a:rPr>
              <a:t>tiempos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85" dirty="0">
                <a:latin typeface="Arial"/>
                <a:cs typeface="Arial"/>
              </a:rPr>
              <a:t>entrega, </a:t>
            </a:r>
            <a:r>
              <a:rPr sz="2000" spc="-105" dirty="0">
                <a:latin typeface="Arial"/>
                <a:cs typeface="Arial"/>
              </a:rPr>
              <a:t>y </a:t>
            </a:r>
            <a:r>
              <a:rPr sz="2000" spc="-100" dirty="0">
                <a:latin typeface="Arial"/>
                <a:cs typeface="Arial"/>
              </a:rPr>
              <a:t>cambian los </a:t>
            </a:r>
            <a:r>
              <a:rPr sz="2000" spc="-65" dirty="0">
                <a:latin typeface="Arial"/>
                <a:cs typeface="Arial"/>
              </a:rPr>
              <a:t>tiempos  </a:t>
            </a:r>
            <a:r>
              <a:rPr sz="2000" spc="-125" dirty="0">
                <a:latin typeface="Arial"/>
                <a:cs typeface="Arial"/>
              </a:rPr>
              <a:t>esperados </a:t>
            </a:r>
            <a:r>
              <a:rPr sz="2000" spc="-100" dirty="0">
                <a:latin typeface="Arial"/>
                <a:cs typeface="Arial"/>
              </a:rPr>
              <a:t>de llegada. </a:t>
            </a:r>
            <a:r>
              <a:rPr sz="2000" spc="-185" dirty="0">
                <a:latin typeface="Arial"/>
                <a:cs typeface="Arial"/>
              </a:rPr>
              <a:t>De </a:t>
            </a:r>
            <a:r>
              <a:rPr sz="2000" spc="-80" dirty="0">
                <a:latin typeface="Arial"/>
                <a:cs typeface="Arial"/>
              </a:rPr>
              <a:t>la </a:t>
            </a:r>
            <a:r>
              <a:rPr sz="2000" spc="-110" dirty="0">
                <a:latin typeface="Arial"/>
                <a:cs typeface="Arial"/>
              </a:rPr>
              <a:t>misma </a:t>
            </a:r>
            <a:r>
              <a:rPr sz="2000" spc="-105" dirty="0">
                <a:latin typeface="Arial"/>
                <a:cs typeface="Arial"/>
              </a:rPr>
              <a:t>manera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110" dirty="0">
                <a:latin typeface="Arial"/>
                <a:cs typeface="Arial"/>
              </a:rPr>
              <a:t>proceso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75" dirty="0">
                <a:latin typeface="Arial"/>
                <a:cs typeface="Arial"/>
              </a:rPr>
              <a:t>producción  </a:t>
            </a:r>
            <a:r>
              <a:rPr sz="2000" spc="-95" dirty="0">
                <a:latin typeface="Arial"/>
                <a:cs typeface="Arial"/>
              </a:rPr>
              <a:t>puede </a:t>
            </a:r>
            <a:r>
              <a:rPr sz="2000" spc="-70" dirty="0">
                <a:latin typeface="Arial"/>
                <a:cs typeface="Arial"/>
              </a:rPr>
              <a:t>experimentar </a:t>
            </a:r>
            <a:r>
              <a:rPr sz="2000" spc="-110" dirty="0">
                <a:latin typeface="Arial"/>
                <a:cs typeface="Arial"/>
              </a:rPr>
              <a:t>demoras </a:t>
            </a:r>
            <a:r>
              <a:rPr sz="2000" spc="-80" dirty="0">
                <a:latin typeface="Arial"/>
                <a:cs typeface="Arial"/>
              </a:rPr>
              <a:t>al </a:t>
            </a:r>
            <a:r>
              <a:rPr sz="2000" spc="-150" dirty="0">
                <a:latin typeface="Arial"/>
                <a:cs typeface="Arial"/>
              </a:rPr>
              <a:t>azar </a:t>
            </a:r>
            <a:r>
              <a:rPr sz="2000" spc="-65" dirty="0">
                <a:latin typeface="Arial"/>
                <a:cs typeface="Arial"/>
              </a:rPr>
              <a:t>o no </a:t>
            </a:r>
            <a:r>
              <a:rPr sz="2000" spc="-114" dirty="0">
                <a:latin typeface="Arial"/>
                <a:cs typeface="Arial"/>
              </a:rPr>
              <a:t>planeadas. </a:t>
            </a:r>
            <a:r>
              <a:rPr sz="2000" spc="-240" dirty="0">
                <a:latin typeface="Arial"/>
                <a:cs typeface="Arial"/>
              </a:rPr>
              <a:t>La </a:t>
            </a:r>
            <a:r>
              <a:rPr sz="2000" spc="-85" dirty="0">
                <a:latin typeface="Arial"/>
                <a:cs typeface="Arial"/>
              </a:rPr>
              <a:t>solución </a:t>
            </a:r>
            <a:r>
              <a:rPr sz="2000" spc="-185" dirty="0">
                <a:latin typeface="Arial"/>
                <a:cs typeface="Arial"/>
              </a:rPr>
              <a:t>es  </a:t>
            </a:r>
            <a:r>
              <a:rPr sz="2000" spc="-110" dirty="0">
                <a:latin typeface="Arial"/>
                <a:cs typeface="Arial"/>
              </a:rPr>
              <a:t>desacoplar </a:t>
            </a:r>
            <a:r>
              <a:rPr sz="2000" spc="-65" dirty="0">
                <a:latin typeface="Arial"/>
                <a:cs typeface="Arial"/>
              </a:rPr>
              <a:t>o </a:t>
            </a:r>
            <a:r>
              <a:rPr sz="2000" spc="-55" dirty="0">
                <a:latin typeface="Arial"/>
                <a:cs typeface="Arial"/>
              </a:rPr>
              <a:t>reducir </a:t>
            </a:r>
            <a:r>
              <a:rPr sz="2000" spc="-114" dirty="0">
                <a:latin typeface="Arial"/>
                <a:cs typeface="Arial"/>
              </a:rPr>
              <a:t>conexiones </a:t>
            </a:r>
            <a:r>
              <a:rPr sz="2000" spc="-105" dirty="0">
                <a:latin typeface="Arial"/>
                <a:cs typeface="Arial"/>
              </a:rPr>
              <a:t>de </a:t>
            </a:r>
            <a:r>
              <a:rPr sz="2000" spc="-15" dirty="0">
                <a:latin typeface="Arial"/>
                <a:cs typeface="Arial"/>
              </a:rPr>
              <a:t>tal </a:t>
            </a:r>
            <a:r>
              <a:rPr sz="2000" spc="-105" dirty="0">
                <a:latin typeface="Arial"/>
                <a:cs typeface="Arial"/>
              </a:rPr>
              <a:t>manera </a:t>
            </a:r>
            <a:r>
              <a:rPr sz="2000" spc="-90" dirty="0">
                <a:latin typeface="Arial"/>
                <a:cs typeface="Arial"/>
              </a:rPr>
              <a:t>que </a:t>
            </a:r>
            <a:r>
              <a:rPr sz="2000" spc="-100" dirty="0">
                <a:latin typeface="Arial"/>
                <a:cs typeface="Arial"/>
              </a:rPr>
              <a:t>los </a:t>
            </a:r>
            <a:r>
              <a:rPr sz="2000" spc="-130" dirty="0">
                <a:latin typeface="Arial"/>
                <a:cs typeface="Arial"/>
              </a:rPr>
              <a:t>dos sistemas  </a:t>
            </a:r>
            <a:r>
              <a:rPr sz="2000" spc="-95" dirty="0">
                <a:latin typeface="Arial"/>
                <a:cs typeface="Arial"/>
              </a:rPr>
              <a:t>puedan </a:t>
            </a:r>
            <a:r>
              <a:rPr sz="2000" spc="-70" dirty="0">
                <a:latin typeface="Arial"/>
                <a:cs typeface="Arial"/>
              </a:rPr>
              <a:t>operar </a:t>
            </a:r>
            <a:r>
              <a:rPr sz="2000" spc="-100" dirty="0">
                <a:latin typeface="Arial"/>
                <a:cs typeface="Arial"/>
              </a:rPr>
              <a:t>en </a:t>
            </a:r>
            <a:r>
              <a:rPr sz="2000" spc="-40" dirty="0">
                <a:latin typeface="Arial"/>
                <a:cs typeface="Arial"/>
              </a:rPr>
              <a:t>corto </a:t>
            </a:r>
            <a:r>
              <a:rPr sz="2000" spc="-114" dirty="0">
                <a:latin typeface="Arial"/>
                <a:cs typeface="Arial"/>
              </a:rPr>
              <a:t>plazo </a:t>
            </a:r>
            <a:r>
              <a:rPr sz="2000" spc="-110" dirty="0">
                <a:latin typeface="Arial"/>
                <a:cs typeface="Arial"/>
              </a:rPr>
              <a:t>con alguna </a:t>
            </a:r>
            <a:r>
              <a:rPr sz="2000" spc="-85" dirty="0">
                <a:latin typeface="Arial"/>
                <a:cs typeface="Arial"/>
              </a:rPr>
              <a:t>medida</a:t>
            </a:r>
            <a:r>
              <a:rPr sz="2000" spc="-459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de </a:t>
            </a:r>
            <a:r>
              <a:rPr sz="2000" spc="-85" dirty="0">
                <a:latin typeface="Arial"/>
                <a:cs typeface="Arial"/>
              </a:rPr>
              <a:t>independencia.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09" y="176847"/>
            <a:ext cx="65589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sz="4000" b="1" i="1" spc="-245" dirty="0">
                <a:latin typeface="Arial"/>
                <a:cs typeface="Arial"/>
              </a:rPr>
              <a:t>Inventarios, </a:t>
            </a:r>
            <a:r>
              <a:rPr sz="4000" b="1" i="1" spc="-275" dirty="0">
                <a:latin typeface="Arial"/>
                <a:cs typeface="Arial"/>
              </a:rPr>
              <a:t>almacenamientos  </a:t>
            </a:r>
            <a:r>
              <a:rPr sz="4000" b="1" i="1" spc="-254" dirty="0">
                <a:latin typeface="Arial"/>
                <a:cs typeface="Arial"/>
              </a:rPr>
              <a:t>intermedios, </a:t>
            </a:r>
            <a:r>
              <a:rPr sz="4000" b="1" i="1" spc="-335" dirty="0">
                <a:latin typeface="Arial"/>
                <a:cs typeface="Arial"/>
              </a:rPr>
              <a:t>o </a:t>
            </a:r>
            <a:r>
              <a:rPr sz="4000" b="1" i="1" spc="-275" dirty="0">
                <a:latin typeface="Arial"/>
                <a:cs typeface="Arial"/>
              </a:rPr>
              <a:t>líneas </a:t>
            </a:r>
            <a:r>
              <a:rPr sz="4000" b="1" i="1" spc="-295" dirty="0">
                <a:latin typeface="Arial"/>
                <a:cs typeface="Arial"/>
              </a:rPr>
              <a:t>de</a:t>
            </a:r>
            <a:r>
              <a:rPr sz="4000" b="1" i="1" spc="-15" dirty="0">
                <a:latin typeface="Arial"/>
                <a:cs typeface="Arial"/>
              </a:rPr>
              <a:t> </a:t>
            </a:r>
            <a:r>
              <a:rPr sz="4000" b="1" i="1" spc="-300" dirty="0">
                <a:latin typeface="Arial"/>
                <a:cs typeface="Arial"/>
              </a:rPr>
              <a:t>espera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98929"/>
            <a:ext cx="7969884" cy="38550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727710" indent="-342900" algn="just">
              <a:lnSpc>
                <a:spcPts val="292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365" dirty="0">
                <a:latin typeface="Arial"/>
                <a:cs typeface="Arial"/>
              </a:rPr>
              <a:t>Se </a:t>
            </a:r>
            <a:r>
              <a:rPr sz="2700" spc="-145" dirty="0">
                <a:latin typeface="Arial"/>
                <a:cs typeface="Arial"/>
              </a:rPr>
              <a:t>crea </a:t>
            </a:r>
            <a:r>
              <a:rPr sz="2700" spc="-90" dirty="0">
                <a:latin typeface="Arial"/>
                <a:cs typeface="Arial"/>
              </a:rPr>
              <a:t>un </a:t>
            </a:r>
            <a:r>
              <a:rPr sz="2700" spc="-105" dirty="0">
                <a:latin typeface="Arial"/>
                <a:cs typeface="Arial"/>
              </a:rPr>
              <a:t>almacenamiento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35" dirty="0">
                <a:latin typeface="Arial"/>
                <a:cs typeface="Arial"/>
              </a:rPr>
              <a:t>manera </a:t>
            </a:r>
            <a:r>
              <a:rPr sz="2700" spc="-30" dirty="0">
                <a:latin typeface="Arial"/>
                <a:cs typeface="Arial"/>
              </a:rPr>
              <a:t>tal </a:t>
            </a:r>
            <a:r>
              <a:rPr sz="2700" spc="-114" dirty="0">
                <a:latin typeface="Arial"/>
                <a:cs typeface="Arial"/>
              </a:rPr>
              <a:t>que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no  </a:t>
            </a:r>
            <a:r>
              <a:rPr sz="2700" spc="-130" dirty="0">
                <a:latin typeface="Arial"/>
                <a:cs typeface="Arial"/>
              </a:rPr>
              <a:t>dependa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30" dirty="0">
                <a:latin typeface="Arial"/>
                <a:cs typeface="Arial"/>
              </a:rPr>
              <a:t>salida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entrada </a:t>
            </a:r>
            <a:r>
              <a:rPr sz="2700" spc="-80" dirty="0">
                <a:latin typeface="Arial"/>
                <a:cs typeface="Arial"/>
              </a:rPr>
              <a:t>del</a:t>
            </a:r>
            <a:r>
              <a:rPr sz="2700" spc="-44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sistema.</a:t>
            </a:r>
            <a:endParaRPr sz="27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01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90" dirty="0">
                <a:latin typeface="Arial"/>
                <a:cs typeface="Arial"/>
              </a:rPr>
              <a:t>En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75" dirty="0">
                <a:latin typeface="Arial"/>
                <a:cs typeface="Arial"/>
              </a:rPr>
              <a:t>ejemplo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60" dirty="0">
                <a:latin typeface="Arial"/>
                <a:cs typeface="Arial"/>
              </a:rPr>
              <a:t>subsistemas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00" dirty="0">
                <a:latin typeface="Arial"/>
                <a:cs typeface="Arial"/>
              </a:rPr>
              <a:t>materias </a:t>
            </a:r>
            <a:r>
              <a:rPr sz="2700" spc="-110" dirty="0">
                <a:latin typeface="Arial"/>
                <a:cs typeface="Arial"/>
              </a:rPr>
              <a:t>primas </a:t>
            </a:r>
            <a:r>
              <a:rPr sz="2700" spc="-130" dirty="0">
                <a:latin typeface="Arial"/>
                <a:cs typeface="Arial"/>
              </a:rPr>
              <a:t>y 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145" dirty="0">
                <a:latin typeface="Arial"/>
                <a:cs typeface="Arial"/>
              </a:rPr>
              <a:t>subsistema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producción,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65" dirty="0">
                <a:latin typeface="Arial"/>
                <a:cs typeface="Arial"/>
              </a:rPr>
              <a:t>inventario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00" dirty="0">
                <a:latin typeface="Arial"/>
                <a:cs typeface="Arial"/>
              </a:rPr>
              <a:t>materias  </a:t>
            </a:r>
            <a:r>
              <a:rPr sz="2700" spc="-110" dirty="0">
                <a:latin typeface="Arial"/>
                <a:cs typeface="Arial"/>
              </a:rPr>
              <a:t>primas </a:t>
            </a:r>
            <a:r>
              <a:rPr sz="2700" spc="-125" dirty="0">
                <a:latin typeface="Arial"/>
                <a:cs typeface="Arial"/>
              </a:rPr>
              <a:t>(</a:t>
            </a:r>
            <a:r>
              <a:rPr sz="2700" i="1" spc="-125" dirty="0">
                <a:latin typeface="Arial"/>
                <a:cs typeface="Arial"/>
              </a:rPr>
              <a:t>stock) </a:t>
            </a:r>
            <a:r>
              <a:rPr sz="2700" spc="-50" dirty="0">
                <a:latin typeface="Arial"/>
                <a:cs typeface="Arial"/>
              </a:rPr>
              <a:t>permite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55" dirty="0">
                <a:latin typeface="Arial"/>
                <a:cs typeface="Arial"/>
              </a:rPr>
              <a:t>dos </a:t>
            </a:r>
            <a:r>
              <a:rPr sz="2700" spc="-160" dirty="0">
                <a:latin typeface="Arial"/>
                <a:cs typeface="Arial"/>
              </a:rPr>
              <a:t>subsistemas </a:t>
            </a:r>
            <a:r>
              <a:rPr sz="2700" spc="-90" dirty="0">
                <a:latin typeface="Arial"/>
                <a:cs typeface="Arial"/>
              </a:rPr>
              <a:t>operar</a:t>
            </a:r>
            <a:r>
              <a:rPr sz="2700" spc="-30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de  </a:t>
            </a:r>
            <a:r>
              <a:rPr sz="2700" spc="-135" dirty="0">
                <a:latin typeface="Arial"/>
                <a:cs typeface="Arial"/>
              </a:rPr>
              <a:t>alguna </a:t>
            </a:r>
            <a:r>
              <a:rPr sz="2700" spc="-130" dirty="0">
                <a:latin typeface="Arial"/>
                <a:cs typeface="Arial"/>
              </a:rPr>
              <a:t>manera </a:t>
            </a:r>
            <a:r>
              <a:rPr sz="2700" spc="-80" dirty="0">
                <a:latin typeface="Arial"/>
                <a:cs typeface="Arial"/>
              </a:rPr>
              <a:t>independiente </a:t>
            </a:r>
            <a:r>
              <a:rPr sz="2700" spc="-110" dirty="0">
                <a:latin typeface="Arial"/>
                <a:cs typeface="Arial"/>
              </a:rPr>
              <a:t>(en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50" dirty="0">
                <a:latin typeface="Arial"/>
                <a:cs typeface="Arial"/>
              </a:rPr>
              <a:t>corto </a:t>
            </a:r>
            <a:r>
              <a:rPr sz="2700" spc="-125" dirty="0">
                <a:latin typeface="Arial"/>
                <a:cs typeface="Arial"/>
              </a:rPr>
              <a:t>plazo). </a:t>
            </a:r>
            <a:r>
              <a:rPr sz="2700" spc="-290" dirty="0">
                <a:latin typeface="Arial"/>
                <a:cs typeface="Arial"/>
              </a:rPr>
              <a:t>Las  </a:t>
            </a:r>
            <a:r>
              <a:rPr sz="2700" spc="-110" dirty="0">
                <a:latin typeface="Arial"/>
                <a:cs typeface="Arial"/>
              </a:rPr>
              <a:t>memorias </a:t>
            </a:r>
            <a:r>
              <a:rPr sz="2700" spc="-85" dirty="0">
                <a:latin typeface="Arial"/>
                <a:cs typeface="Arial"/>
              </a:rPr>
              <a:t>intermedias </a:t>
            </a:r>
            <a:r>
              <a:rPr sz="2700" spc="-90" dirty="0">
                <a:latin typeface="Arial"/>
                <a:cs typeface="Arial"/>
              </a:rPr>
              <a:t>(</a:t>
            </a:r>
            <a:r>
              <a:rPr sz="2700" i="1" spc="-90" dirty="0">
                <a:latin typeface="Arial"/>
                <a:cs typeface="Arial"/>
              </a:rPr>
              <a:t>buffers</a:t>
            </a:r>
            <a:r>
              <a:rPr sz="2700" spc="-90" dirty="0">
                <a:latin typeface="Arial"/>
                <a:cs typeface="Arial"/>
              </a:rPr>
              <a:t>)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datos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70" dirty="0">
                <a:latin typeface="Arial"/>
                <a:cs typeface="Arial"/>
              </a:rPr>
              <a:t>utilizan </a:t>
            </a:r>
            <a:r>
              <a:rPr sz="2700" spc="-125" dirty="0">
                <a:latin typeface="Arial"/>
                <a:cs typeface="Arial"/>
              </a:rPr>
              <a:t>en  </a:t>
            </a:r>
            <a:r>
              <a:rPr sz="2700" spc="-140" dirty="0">
                <a:latin typeface="Arial"/>
                <a:cs typeface="Arial"/>
              </a:rPr>
              <a:t>algunos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computación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20" dirty="0">
                <a:latin typeface="Arial"/>
                <a:cs typeface="Arial"/>
              </a:rPr>
              <a:t>en </a:t>
            </a:r>
            <a:r>
              <a:rPr sz="2700" spc="-140" dirty="0">
                <a:latin typeface="Arial"/>
                <a:cs typeface="Arial"/>
              </a:rPr>
              <a:t>algunos 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comunicación </a:t>
            </a:r>
            <a:r>
              <a:rPr sz="2700" spc="-135" dirty="0">
                <a:latin typeface="Arial"/>
                <a:cs typeface="Arial"/>
              </a:rPr>
              <a:t>para compensar </a:t>
            </a:r>
            <a:r>
              <a:rPr sz="2700" spc="-165" dirty="0">
                <a:latin typeface="Arial"/>
                <a:cs typeface="Arial"/>
              </a:rPr>
              <a:t>las  </a:t>
            </a:r>
            <a:r>
              <a:rPr sz="2700" spc="-85" dirty="0">
                <a:latin typeface="Arial"/>
                <a:cs typeface="Arial"/>
              </a:rPr>
              <a:t>diferentes </a:t>
            </a:r>
            <a:r>
              <a:rPr sz="2700" spc="-120" dirty="0">
                <a:latin typeface="Arial"/>
                <a:cs typeface="Arial"/>
              </a:rPr>
              <a:t>relaciones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entradas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50" dirty="0">
                <a:latin typeface="Arial"/>
                <a:cs typeface="Arial"/>
              </a:rPr>
              <a:t>salidas </a:t>
            </a:r>
            <a:r>
              <a:rPr sz="2700" spc="-125" dirty="0">
                <a:latin typeface="Arial"/>
                <a:cs typeface="Arial"/>
              </a:rPr>
              <a:t>de</a:t>
            </a:r>
            <a:r>
              <a:rPr sz="2700" spc="-44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datos.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8165" y="0"/>
            <a:ext cx="2235834" cy="148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224" y="5715012"/>
            <a:ext cx="167640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7224" y="5715012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55"/>
              </a:spcBef>
            </a:pPr>
            <a:r>
              <a:rPr sz="1400" spc="-95" dirty="0">
                <a:latin typeface="Arial"/>
                <a:cs typeface="Arial"/>
              </a:rPr>
              <a:t>Subsistema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latin typeface="Arial"/>
                <a:cs typeface="Arial"/>
              </a:rPr>
              <a:t>Materias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Primas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9350" y="5759462"/>
            <a:ext cx="1459230" cy="652780"/>
          </a:xfrm>
          <a:custGeom>
            <a:avLst/>
            <a:gdLst/>
            <a:ahLst/>
            <a:cxnLst/>
            <a:rect l="l" t="t" r="r" b="b"/>
            <a:pathLst>
              <a:path w="1459229" h="652779">
                <a:moveTo>
                  <a:pt x="0" y="630237"/>
                </a:moveTo>
                <a:lnTo>
                  <a:pt x="27669" y="604166"/>
                </a:lnTo>
                <a:lnTo>
                  <a:pt x="42137" y="591005"/>
                </a:lnTo>
                <a:lnTo>
                  <a:pt x="46891" y="586728"/>
                </a:lnTo>
                <a:lnTo>
                  <a:pt x="45416" y="587311"/>
                </a:lnTo>
                <a:lnTo>
                  <a:pt x="41201" y="588731"/>
                </a:lnTo>
                <a:lnTo>
                  <a:pt x="37733" y="586963"/>
                </a:lnTo>
                <a:lnTo>
                  <a:pt x="38497" y="577982"/>
                </a:lnTo>
                <a:lnTo>
                  <a:pt x="66675" y="522287"/>
                </a:lnTo>
                <a:lnTo>
                  <a:pt x="107108" y="465732"/>
                </a:lnTo>
                <a:lnTo>
                  <a:pt x="152400" y="412750"/>
                </a:lnTo>
                <a:lnTo>
                  <a:pt x="181014" y="382364"/>
                </a:lnTo>
                <a:lnTo>
                  <a:pt x="215868" y="348257"/>
                </a:lnTo>
                <a:lnTo>
                  <a:pt x="251912" y="313853"/>
                </a:lnTo>
                <a:lnTo>
                  <a:pt x="284099" y="282575"/>
                </a:lnTo>
                <a:lnTo>
                  <a:pt x="310943" y="254992"/>
                </a:lnTo>
                <a:lnTo>
                  <a:pt x="339368" y="199606"/>
                </a:lnTo>
                <a:lnTo>
                  <a:pt x="345122" y="179412"/>
                </a:lnTo>
                <a:lnTo>
                  <a:pt x="347375" y="172352"/>
                </a:lnTo>
                <a:lnTo>
                  <a:pt x="349218" y="173235"/>
                </a:lnTo>
                <a:lnTo>
                  <a:pt x="353739" y="176872"/>
                </a:lnTo>
                <a:lnTo>
                  <a:pt x="364029" y="178072"/>
                </a:lnTo>
                <a:lnTo>
                  <a:pt x="414274" y="152400"/>
                </a:lnTo>
                <a:lnTo>
                  <a:pt x="459771" y="110529"/>
                </a:lnTo>
                <a:lnTo>
                  <a:pt x="480639" y="87436"/>
                </a:lnTo>
                <a:lnTo>
                  <a:pt x="501650" y="65087"/>
                </a:lnTo>
                <a:lnTo>
                  <a:pt x="515614" y="56257"/>
                </a:lnTo>
                <a:lnTo>
                  <a:pt x="532399" y="51593"/>
                </a:lnTo>
                <a:lnTo>
                  <a:pt x="550066" y="48121"/>
                </a:lnTo>
                <a:lnTo>
                  <a:pt x="566674" y="42862"/>
                </a:lnTo>
                <a:lnTo>
                  <a:pt x="583801" y="33486"/>
                </a:lnTo>
                <a:lnTo>
                  <a:pt x="599868" y="22621"/>
                </a:lnTo>
                <a:lnTo>
                  <a:pt x="615626" y="11162"/>
                </a:lnTo>
                <a:lnTo>
                  <a:pt x="631825" y="0"/>
                </a:lnTo>
                <a:lnTo>
                  <a:pt x="676040" y="3447"/>
                </a:lnTo>
                <a:lnTo>
                  <a:pt x="720280" y="6151"/>
                </a:lnTo>
                <a:lnTo>
                  <a:pt x="763948" y="10938"/>
                </a:lnTo>
                <a:lnTo>
                  <a:pt x="806450" y="20637"/>
                </a:lnTo>
                <a:lnTo>
                  <a:pt x="818495" y="28922"/>
                </a:lnTo>
                <a:lnTo>
                  <a:pt x="827849" y="41671"/>
                </a:lnTo>
                <a:lnTo>
                  <a:pt x="837203" y="55016"/>
                </a:lnTo>
                <a:lnTo>
                  <a:pt x="849249" y="65087"/>
                </a:lnTo>
                <a:lnTo>
                  <a:pt x="887259" y="80491"/>
                </a:lnTo>
                <a:lnTo>
                  <a:pt x="930640" y="94257"/>
                </a:lnTo>
                <a:lnTo>
                  <a:pt x="966281" y="104154"/>
                </a:lnTo>
                <a:lnTo>
                  <a:pt x="981075" y="107950"/>
                </a:lnTo>
                <a:lnTo>
                  <a:pt x="991316" y="119360"/>
                </a:lnTo>
                <a:lnTo>
                  <a:pt x="1023874" y="152400"/>
                </a:lnTo>
                <a:lnTo>
                  <a:pt x="1057640" y="160932"/>
                </a:lnTo>
                <a:lnTo>
                  <a:pt x="1074826" y="164678"/>
                </a:lnTo>
                <a:lnTo>
                  <a:pt x="1089025" y="173037"/>
                </a:lnTo>
                <a:lnTo>
                  <a:pt x="1097623" y="187225"/>
                </a:lnTo>
                <a:lnTo>
                  <a:pt x="1101899" y="204390"/>
                </a:lnTo>
                <a:lnTo>
                  <a:pt x="1105294" y="222150"/>
                </a:lnTo>
                <a:lnTo>
                  <a:pt x="1111250" y="238125"/>
                </a:lnTo>
                <a:lnTo>
                  <a:pt x="1120598" y="250428"/>
                </a:lnTo>
                <a:lnTo>
                  <a:pt x="1131458" y="261540"/>
                </a:lnTo>
                <a:lnTo>
                  <a:pt x="1142914" y="272057"/>
                </a:lnTo>
                <a:lnTo>
                  <a:pt x="1154049" y="282575"/>
                </a:lnTo>
                <a:lnTo>
                  <a:pt x="1166528" y="320095"/>
                </a:lnTo>
                <a:lnTo>
                  <a:pt x="1172612" y="339849"/>
                </a:lnTo>
                <a:lnTo>
                  <a:pt x="1175277" y="347287"/>
                </a:lnTo>
                <a:lnTo>
                  <a:pt x="1177496" y="347860"/>
                </a:lnTo>
                <a:lnTo>
                  <a:pt x="1182245" y="347020"/>
                </a:lnTo>
                <a:lnTo>
                  <a:pt x="1192500" y="350217"/>
                </a:lnTo>
                <a:lnTo>
                  <a:pt x="1241425" y="390525"/>
                </a:lnTo>
                <a:lnTo>
                  <a:pt x="1268852" y="418928"/>
                </a:lnTo>
                <a:lnTo>
                  <a:pt x="1294306" y="450659"/>
                </a:lnTo>
                <a:lnTo>
                  <a:pt x="1296312" y="457004"/>
                </a:lnTo>
                <a:lnTo>
                  <a:pt x="1293824" y="459014"/>
                </a:lnTo>
                <a:lnTo>
                  <a:pt x="1288831" y="458197"/>
                </a:lnTo>
                <a:lnTo>
                  <a:pt x="1283324" y="456061"/>
                </a:lnTo>
                <a:lnTo>
                  <a:pt x="1279291" y="454117"/>
                </a:lnTo>
                <a:lnTo>
                  <a:pt x="1278724" y="453872"/>
                </a:lnTo>
                <a:lnTo>
                  <a:pt x="1317708" y="478422"/>
                </a:lnTo>
                <a:lnTo>
                  <a:pt x="1350899" y="500062"/>
                </a:lnTo>
                <a:lnTo>
                  <a:pt x="1378713" y="538608"/>
                </a:lnTo>
                <a:lnTo>
                  <a:pt x="1407874" y="575071"/>
                </a:lnTo>
                <a:lnTo>
                  <a:pt x="1435534" y="612130"/>
                </a:lnTo>
                <a:lnTo>
                  <a:pt x="1458849" y="652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5259" y="6165850"/>
            <a:ext cx="781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Arial"/>
                <a:cs typeface="Arial"/>
              </a:rPr>
              <a:t>Inventario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2473" y="5910275"/>
            <a:ext cx="1329055" cy="109855"/>
          </a:xfrm>
          <a:custGeom>
            <a:avLst/>
            <a:gdLst/>
            <a:ahLst/>
            <a:cxnLst/>
            <a:rect l="l" t="t" r="r" b="b"/>
            <a:pathLst>
              <a:path w="1329054" h="109854">
                <a:moveTo>
                  <a:pt x="0" y="0"/>
                </a:moveTo>
                <a:lnTo>
                  <a:pt x="51941" y="2195"/>
                </a:lnTo>
                <a:lnTo>
                  <a:pt x="103881" y="4259"/>
                </a:lnTo>
                <a:lnTo>
                  <a:pt x="155817" y="6211"/>
                </a:lnTo>
                <a:lnTo>
                  <a:pt x="207748" y="8070"/>
                </a:lnTo>
                <a:lnTo>
                  <a:pt x="259674" y="9856"/>
                </a:lnTo>
                <a:lnTo>
                  <a:pt x="311594" y="11589"/>
                </a:lnTo>
                <a:lnTo>
                  <a:pt x="363506" y="13287"/>
                </a:lnTo>
                <a:lnTo>
                  <a:pt x="415411" y="14972"/>
                </a:lnTo>
                <a:lnTo>
                  <a:pt x="467307" y="16661"/>
                </a:lnTo>
                <a:lnTo>
                  <a:pt x="519192" y="18375"/>
                </a:lnTo>
                <a:lnTo>
                  <a:pt x="571067" y="20134"/>
                </a:lnTo>
                <a:lnTo>
                  <a:pt x="622930" y="21956"/>
                </a:lnTo>
                <a:lnTo>
                  <a:pt x="674781" y="23862"/>
                </a:lnTo>
                <a:lnTo>
                  <a:pt x="726618" y="25870"/>
                </a:lnTo>
                <a:lnTo>
                  <a:pt x="778441" y="28001"/>
                </a:lnTo>
                <a:lnTo>
                  <a:pt x="830248" y="30273"/>
                </a:lnTo>
                <a:lnTo>
                  <a:pt x="882040" y="32707"/>
                </a:lnTo>
                <a:lnTo>
                  <a:pt x="933814" y="35323"/>
                </a:lnTo>
                <a:lnTo>
                  <a:pt x="985570" y="38138"/>
                </a:lnTo>
                <a:lnTo>
                  <a:pt x="1037307" y="41174"/>
                </a:lnTo>
                <a:lnTo>
                  <a:pt x="1089025" y="44450"/>
                </a:lnTo>
                <a:lnTo>
                  <a:pt x="1138211" y="53047"/>
                </a:lnTo>
                <a:lnTo>
                  <a:pt x="1185551" y="69418"/>
                </a:lnTo>
                <a:lnTo>
                  <a:pt x="1232274" y="87998"/>
                </a:lnTo>
                <a:lnTo>
                  <a:pt x="1279614" y="103225"/>
                </a:lnTo>
                <a:lnTo>
                  <a:pt x="1328801" y="1095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6128" y="6014135"/>
            <a:ext cx="155321" cy="81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6050" y="5715012"/>
            <a:ext cx="167640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6050" y="5715012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655"/>
              </a:spcBef>
            </a:pPr>
            <a:r>
              <a:rPr sz="1400" spc="-95" dirty="0">
                <a:latin typeface="Arial"/>
                <a:cs typeface="Arial"/>
              </a:rPr>
              <a:t>Subsistema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Producción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5850" y="5974054"/>
            <a:ext cx="156845" cy="156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7073" y="5844612"/>
            <a:ext cx="1437005" cy="156210"/>
          </a:xfrm>
          <a:custGeom>
            <a:avLst/>
            <a:gdLst/>
            <a:ahLst/>
            <a:cxnLst/>
            <a:rect l="l" t="t" r="r" b="b"/>
            <a:pathLst>
              <a:path w="1437004" h="156210">
                <a:moveTo>
                  <a:pt x="0" y="156150"/>
                </a:moveTo>
                <a:lnTo>
                  <a:pt x="49829" y="125539"/>
                </a:lnTo>
                <a:lnTo>
                  <a:pt x="95278" y="104938"/>
                </a:lnTo>
                <a:lnTo>
                  <a:pt x="139922" y="91658"/>
                </a:lnTo>
                <a:lnTo>
                  <a:pt x="187339" y="83007"/>
                </a:lnTo>
                <a:lnTo>
                  <a:pt x="241105" y="76297"/>
                </a:lnTo>
                <a:lnTo>
                  <a:pt x="304800" y="68837"/>
                </a:lnTo>
                <a:lnTo>
                  <a:pt x="351987" y="54005"/>
                </a:lnTo>
                <a:lnTo>
                  <a:pt x="399512" y="41304"/>
                </a:lnTo>
                <a:lnTo>
                  <a:pt x="447352" y="30598"/>
                </a:lnTo>
                <a:lnTo>
                  <a:pt x="495485" y="21750"/>
                </a:lnTo>
                <a:lnTo>
                  <a:pt x="543889" y="14622"/>
                </a:lnTo>
                <a:lnTo>
                  <a:pt x="592544" y="9078"/>
                </a:lnTo>
                <a:lnTo>
                  <a:pt x="641426" y="4981"/>
                </a:lnTo>
                <a:lnTo>
                  <a:pt x="690514" y="2193"/>
                </a:lnTo>
                <a:lnTo>
                  <a:pt x="739786" y="579"/>
                </a:lnTo>
                <a:lnTo>
                  <a:pt x="789222" y="0"/>
                </a:lnTo>
                <a:lnTo>
                  <a:pt x="838797" y="319"/>
                </a:lnTo>
                <a:lnTo>
                  <a:pt x="888492" y="1401"/>
                </a:lnTo>
                <a:lnTo>
                  <a:pt x="938284" y="3107"/>
                </a:lnTo>
                <a:lnTo>
                  <a:pt x="988151" y="5300"/>
                </a:lnTo>
                <a:lnTo>
                  <a:pt x="1038072" y="7845"/>
                </a:lnTo>
                <a:lnTo>
                  <a:pt x="1088025" y="10603"/>
                </a:lnTo>
                <a:lnTo>
                  <a:pt x="1137987" y="13438"/>
                </a:lnTo>
                <a:lnTo>
                  <a:pt x="1187938" y="16213"/>
                </a:lnTo>
                <a:lnTo>
                  <a:pt x="1237855" y="18790"/>
                </a:lnTo>
                <a:lnTo>
                  <a:pt x="1287716" y="21034"/>
                </a:lnTo>
                <a:lnTo>
                  <a:pt x="1337501" y="22805"/>
                </a:lnTo>
                <a:lnTo>
                  <a:pt x="1387186" y="23969"/>
                </a:lnTo>
                <a:lnTo>
                  <a:pt x="1436751" y="24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188023"/>
            <a:ext cx="716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b="1" spc="-300" dirty="0">
                <a:latin typeface="Arial"/>
                <a:cs typeface="Arial"/>
              </a:rPr>
              <a:t>Teoría General de Sistemas</a:t>
            </a:r>
            <a:endParaRPr b="1" spc="-415" dirty="0">
              <a:latin typeface="Arial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5C19D1-ED38-4F57-9237-A629A7076FC6}"/>
              </a:ext>
            </a:extLst>
          </p:cNvPr>
          <p:cNvSpPr txBox="1"/>
          <p:nvPr/>
        </p:nvSpPr>
        <p:spPr>
          <a:xfrm>
            <a:off x="1143000" y="1597729"/>
            <a:ext cx="7696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Conceptos</a:t>
            </a:r>
          </a:p>
          <a:p>
            <a:endParaRPr lang="es-ES" sz="3200" dirty="0"/>
          </a:p>
          <a:p>
            <a:r>
              <a:rPr lang="es-ES" sz="3200" b="1" dirty="0"/>
              <a:t>Isomorfismo:</a:t>
            </a:r>
            <a:r>
              <a:rPr lang="es-ES" sz="3200" dirty="0"/>
              <a:t> igual forma.</a:t>
            </a:r>
          </a:p>
          <a:p>
            <a:r>
              <a:rPr lang="es-ES" sz="3200" dirty="0"/>
              <a:t>La TGS estudia la semejanza de los sistemas</a:t>
            </a:r>
          </a:p>
          <a:p>
            <a:r>
              <a:rPr lang="es-ES" sz="3200" b="1" dirty="0"/>
              <a:t>Holismo:</a:t>
            </a:r>
            <a:r>
              <a:rPr lang="es-ES" sz="3200" dirty="0"/>
              <a:t> mirada  integradora.</a:t>
            </a:r>
          </a:p>
          <a:p>
            <a:r>
              <a:rPr lang="es-ES" sz="3200" dirty="0"/>
              <a:t>La TGS promulga  la visión del todo.</a:t>
            </a:r>
          </a:p>
          <a:p>
            <a:r>
              <a:rPr lang="es-ES" sz="3200" b="1" dirty="0"/>
              <a:t>Paradigma</a:t>
            </a:r>
            <a:r>
              <a:rPr lang="es-ES" sz="3200" dirty="0"/>
              <a:t>: forma de percibir la realidad</a:t>
            </a:r>
          </a:p>
          <a:p>
            <a:r>
              <a:rPr lang="es-ES" sz="3200" dirty="0"/>
              <a:t>La TGS cambia el paradigma del estudio de las ciencias.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640123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985" y="188023"/>
            <a:ext cx="7263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505" dirty="0">
                <a:latin typeface="Arial"/>
                <a:cs typeface="Arial"/>
              </a:rPr>
              <a:t>Recursos </a:t>
            </a:r>
            <a:r>
              <a:rPr b="1" i="1" spc="-335" dirty="0">
                <a:latin typeface="Arial"/>
                <a:cs typeface="Arial"/>
              </a:rPr>
              <a:t>de </a:t>
            </a:r>
            <a:r>
              <a:rPr b="1" i="1" spc="-280" dirty="0">
                <a:latin typeface="Arial"/>
                <a:cs typeface="Arial"/>
              </a:rPr>
              <a:t>holgura </a:t>
            </a:r>
            <a:r>
              <a:rPr b="1" i="1" spc="-380" dirty="0">
                <a:latin typeface="Arial"/>
                <a:cs typeface="Arial"/>
              </a:rPr>
              <a:t>y</a:t>
            </a:r>
            <a:r>
              <a:rPr b="1" i="1" spc="-475" dirty="0">
                <a:latin typeface="Arial"/>
                <a:cs typeface="Arial"/>
              </a:rPr>
              <a:t> </a:t>
            </a:r>
            <a:r>
              <a:rPr b="1" i="1" spc="-275" dirty="0">
                <a:latin typeface="Arial"/>
                <a:cs typeface="Arial"/>
              </a:rPr>
              <a:t>flexibles</a:t>
            </a:r>
            <a:r>
              <a:rPr b="1" spc="-275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942975"/>
            <a:ext cx="7980680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580"/>
              </a:spcBef>
              <a:buChar char="•"/>
              <a:tabLst>
                <a:tab pos="411480" algn="l"/>
                <a:tab pos="412115" algn="l"/>
              </a:tabLst>
            </a:pPr>
            <a:r>
              <a:rPr sz="2000" spc="-130" dirty="0">
                <a:latin typeface="Arial"/>
                <a:cs typeface="Arial"/>
              </a:rPr>
              <a:t>Cuando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100" dirty="0">
                <a:latin typeface="Arial"/>
                <a:cs typeface="Arial"/>
              </a:rPr>
              <a:t>salida </a:t>
            </a:r>
            <a:r>
              <a:rPr sz="2000" spc="-90" dirty="0">
                <a:latin typeface="Arial"/>
                <a:cs typeface="Arial"/>
              </a:rPr>
              <a:t>de algún </a:t>
            </a:r>
            <a:r>
              <a:rPr sz="2000" spc="-100" dirty="0">
                <a:latin typeface="Arial"/>
                <a:cs typeface="Arial"/>
              </a:rPr>
              <a:t>sistema </a:t>
            </a:r>
            <a:r>
              <a:rPr sz="2000" spc="-170" dirty="0">
                <a:latin typeface="Arial"/>
                <a:cs typeface="Arial"/>
              </a:rPr>
              <a:t>es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65" dirty="0">
                <a:latin typeface="Arial"/>
                <a:cs typeface="Arial"/>
              </a:rPr>
              <a:t>entrada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20" dirty="0">
                <a:latin typeface="Arial"/>
                <a:cs typeface="Arial"/>
              </a:rPr>
              <a:t>otro,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105" dirty="0">
                <a:latin typeface="Arial"/>
                <a:cs typeface="Arial"/>
              </a:rPr>
              <a:t>existencias </a:t>
            </a:r>
            <a:r>
              <a:rPr sz="2000" spc="-90" dirty="0">
                <a:latin typeface="Arial"/>
                <a:cs typeface="Arial"/>
              </a:rPr>
              <a:t>de  </a:t>
            </a:r>
            <a:r>
              <a:rPr sz="2000" spc="-105" dirty="0">
                <a:latin typeface="Arial"/>
                <a:cs typeface="Arial"/>
              </a:rPr>
              <a:t>recursos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5" dirty="0">
                <a:latin typeface="Arial"/>
                <a:cs typeface="Arial"/>
              </a:rPr>
              <a:t>holgura </a:t>
            </a:r>
            <a:r>
              <a:rPr sz="2000" spc="-35" dirty="0">
                <a:latin typeface="Arial"/>
                <a:cs typeface="Arial"/>
              </a:rPr>
              <a:t>permiten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los </a:t>
            </a:r>
            <a:r>
              <a:rPr sz="2000" spc="-114" dirty="0">
                <a:latin typeface="Arial"/>
                <a:cs typeface="Arial"/>
              </a:rPr>
              <a:t>subsistemas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45" dirty="0">
                <a:latin typeface="Arial"/>
                <a:cs typeface="Arial"/>
              </a:rPr>
              <a:t>sean </a:t>
            </a:r>
            <a:r>
              <a:rPr sz="2000" spc="-100" dirty="0">
                <a:latin typeface="Arial"/>
                <a:cs typeface="Arial"/>
              </a:rPr>
              <a:t>algo  </a:t>
            </a:r>
            <a:r>
              <a:rPr sz="2000" spc="-65" dirty="0">
                <a:latin typeface="Arial"/>
                <a:cs typeface="Arial"/>
              </a:rPr>
              <a:t>independientes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90" dirty="0">
                <a:latin typeface="Arial"/>
                <a:cs typeface="Arial"/>
              </a:rPr>
              <a:t>aún </a:t>
            </a:r>
            <a:r>
              <a:rPr sz="2000" spc="-125" dirty="0">
                <a:latin typeface="Arial"/>
                <a:cs typeface="Arial"/>
              </a:rPr>
              <a:t>más,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40" dirty="0">
                <a:latin typeface="Arial"/>
                <a:cs typeface="Arial"/>
              </a:rPr>
              <a:t>cada </a:t>
            </a:r>
            <a:r>
              <a:rPr sz="2000" spc="-60" dirty="0">
                <a:latin typeface="Arial"/>
                <a:cs typeface="Arial"/>
              </a:rPr>
              <a:t>uno </a:t>
            </a:r>
            <a:r>
              <a:rPr sz="2000" spc="-90" dirty="0">
                <a:latin typeface="Arial"/>
                <a:cs typeface="Arial"/>
              </a:rPr>
              <a:t>responda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110" dirty="0">
                <a:latin typeface="Arial"/>
                <a:cs typeface="Arial"/>
              </a:rPr>
              <a:t>demandas </a:t>
            </a:r>
            <a:r>
              <a:rPr sz="2000" spc="-90" dirty="0">
                <a:latin typeface="Arial"/>
                <a:cs typeface="Arial"/>
              </a:rPr>
              <a:t>de los  </a:t>
            </a:r>
            <a:r>
              <a:rPr sz="2000" spc="-45" dirty="0">
                <a:latin typeface="Arial"/>
                <a:cs typeface="Arial"/>
              </a:rPr>
              <a:t>otros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subsistemas.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43" y="2973706"/>
            <a:ext cx="7920990" cy="19210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 algn="just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latin typeface="Arial"/>
                <a:cs typeface="Arial"/>
              </a:rPr>
              <a:t>Una </a:t>
            </a:r>
            <a:r>
              <a:rPr sz="2000" spc="-95" dirty="0">
                <a:latin typeface="Arial"/>
                <a:cs typeface="Arial"/>
              </a:rPr>
              <a:t>organización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14" dirty="0">
                <a:latin typeface="Arial"/>
                <a:cs typeface="Arial"/>
              </a:rPr>
              <a:t>sistemas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55" dirty="0">
                <a:latin typeface="Arial"/>
                <a:cs typeface="Arial"/>
              </a:rPr>
              <a:t>información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45" dirty="0">
                <a:latin typeface="Arial"/>
                <a:cs typeface="Arial"/>
              </a:rPr>
              <a:t>utiliza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75" dirty="0">
                <a:latin typeface="Arial"/>
                <a:cs typeface="Arial"/>
              </a:rPr>
              <a:t>concepto </a:t>
            </a:r>
            <a:r>
              <a:rPr sz="2000" spc="-90" dirty="0">
                <a:latin typeface="Arial"/>
                <a:cs typeface="Arial"/>
              </a:rPr>
              <a:t>de  </a:t>
            </a:r>
            <a:r>
              <a:rPr sz="2000" spc="-75" dirty="0">
                <a:latin typeface="Arial"/>
                <a:cs typeface="Arial"/>
              </a:rPr>
              <a:t>combinación </a:t>
            </a:r>
            <a:r>
              <a:rPr sz="2000" spc="-90" dirty="0">
                <a:latin typeface="Arial"/>
                <a:cs typeface="Arial"/>
              </a:rPr>
              <a:t>de programadores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analistas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14" dirty="0">
                <a:latin typeface="Arial"/>
                <a:cs typeface="Arial"/>
              </a:rPr>
              <a:t>sistemas </a:t>
            </a:r>
            <a:r>
              <a:rPr sz="2000" spc="-35" dirty="0">
                <a:latin typeface="Arial"/>
                <a:cs typeface="Arial"/>
              </a:rPr>
              <a:t>tiene </a:t>
            </a:r>
            <a:r>
              <a:rPr sz="2000" spc="-150" dirty="0">
                <a:latin typeface="Arial"/>
                <a:cs typeface="Arial"/>
              </a:rPr>
              <a:t>más  </a:t>
            </a:r>
            <a:r>
              <a:rPr sz="2000" spc="-45" dirty="0">
                <a:latin typeface="Arial"/>
                <a:cs typeface="Arial"/>
              </a:rPr>
              <a:t>flexibilidad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70" dirty="0">
                <a:latin typeface="Arial"/>
                <a:cs typeface="Arial"/>
              </a:rPr>
              <a:t>responder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90" dirty="0">
                <a:latin typeface="Arial"/>
                <a:cs typeface="Arial"/>
              </a:rPr>
              <a:t>variaciones en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95" dirty="0">
                <a:latin typeface="Arial"/>
                <a:cs typeface="Arial"/>
              </a:rPr>
              <a:t>demanda </a:t>
            </a:r>
            <a:r>
              <a:rPr sz="2000" spc="-35" dirty="0">
                <a:latin typeface="Arial"/>
                <a:cs typeface="Arial"/>
              </a:rPr>
              <a:t>entre </a:t>
            </a:r>
            <a:r>
              <a:rPr sz="2000" spc="-55" dirty="0">
                <a:latin typeface="Arial"/>
                <a:cs typeface="Arial"/>
              </a:rPr>
              <a:t>el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análisis  y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80" dirty="0">
                <a:latin typeface="Arial"/>
                <a:cs typeface="Arial"/>
              </a:rPr>
              <a:t>programación, que </a:t>
            </a:r>
            <a:r>
              <a:rPr sz="2000" spc="-90" dirty="0">
                <a:latin typeface="Arial"/>
                <a:cs typeface="Arial"/>
              </a:rPr>
              <a:t>una </a:t>
            </a:r>
            <a:r>
              <a:rPr sz="2000" spc="-95" dirty="0">
                <a:latin typeface="Arial"/>
                <a:cs typeface="Arial"/>
              </a:rPr>
              <a:t>organización </a:t>
            </a:r>
            <a:r>
              <a:rPr sz="2000" spc="-105" dirty="0">
                <a:latin typeface="Arial"/>
                <a:cs typeface="Arial"/>
              </a:rPr>
              <a:t>con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100" dirty="0">
                <a:latin typeface="Arial"/>
                <a:cs typeface="Arial"/>
              </a:rPr>
              <a:t>misma </a:t>
            </a:r>
            <a:r>
              <a:rPr sz="2000" spc="-70" dirty="0">
                <a:latin typeface="Arial"/>
                <a:cs typeface="Arial"/>
              </a:rPr>
              <a:t>cantidad </a:t>
            </a:r>
            <a:r>
              <a:rPr sz="2000" spc="-90" dirty="0">
                <a:latin typeface="Arial"/>
                <a:cs typeface="Arial"/>
              </a:rPr>
              <a:t>de  </a:t>
            </a:r>
            <a:r>
              <a:rPr sz="2000" spc="-85" dirty="0">
                <a:latin typeface="Arial"/>
                <a:cs typeface="Arial"/>
              </a:rPr>
              <a:t>personal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45" dirty="0">
                <a:latin typeface="Arial"/>
                <a:cs typeface="Arial"/>
              </a:rPr>
              <a:t>utiliza </a:t>
            </a:r>
            <a:r>
              <a:rPr sz="2000" spc="-95" dirty="0">
                <a:latin typeface="Arial"/>
                <a:cs typeface="Arial"/>
              </a:rPr>
              <a:t>analistas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14" dirty="0">
                <a:latin typeface="Arial"/>
                <a:cs typeface="Arial"/>
              </a:rPr>
              <a:t>sistemas </a:t>
            </a:r>
            <a:r>
              <a:rPr sz="2000" spc="-80" dirty="0">
                <a:latin typeface="Arial"/>
                <a:cs typeface="Arial"/>
              </a:rPr>
              <a:t>solamente </a:t>
            </a:r>
            <a:r>
              <a:rPr sz="2000" spc="-95" dirty="0">
                <a:latin typeface="Arial"/>
                <a:cs typeface="Arial"/>
              </a:rPr>
              <a:t>para </a:t>
            </a:r>
            <a:r>
              <a:rPr sz="2000" spc="-55" dirty="0">
                <a:latin typeface="Arial"/>
                <a:cs typeface="Arial"/>
              </a:rPr>
              <a:t>el </a:t>
            </a:r>
            <a:r>
              <a:rPr sz="2000" spc="-95" dirty="0">
                <a:latin typeface="Arial"/>
                <a:cs typeface="Arial"/>
              </a:rPr>
              <a:t>análisis y </a:t>
            </a:r>
            <a:r>
              <a:rPr sz="2000" spc="-55" dirty="0">
                <a:latin typeface="Arial"/>
                <a:cs typeface="Arial"/>
              </a:rPr>
              <a:t>el  </a:t>
            </a:r>
            <a:r>
              <a:rPr sz="2000" spc="-85" dirty="0">
                <a:latin typeface="Arial"/>
                <a:cs typeface="Arial"/>
              </a:rPr>
              <a:t>diseño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85" dirty="0">
                <a:latin typeface="Arial"/>
                <a:cs typeface="Arial"/>
              </a:rPr>
              <a:t>emplea </a:t>
            </a:r>
            <a:r>
              <a:rPr sz="2000" spc="-90" dirty="0">
                <a:latin typeface="Arial"/>
                <a:cs typeface="Arial"/>
              </a:rPr>
              <a:t>programadores </a:t>
            </a:r>
            <a:r>
              <a:rPr sz="2000" spc="-80" dirty="0">
                <a:latin typeface="Arial"/>
                <a:cs typeface="Arial"/>
              </a:rPr>
              <a:t>solamente </a:t>
            </a:r>
            <a:r>
              <a:rPr sz="2000" spc="-95" dirty="0">
                <a:latin typeface="Arial"/>
                <a:cs typeface="Arial"/>
              </a:rPr>
              <a:t>para </a:t>
            </a:r>
            <a:r>
              <a:rPr sz="2000" spc="-70" dirty="0">
                <a:latin typeface="Arial"/>
                <a:cs typeface="Arial"/>
              </a:rPr>
              <a:t>la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programación.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555" y="5085181"/>
            <a:ext cx="3314700" cy="138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7156" y="4910646"/>
            <a:ext cx="2628900" cy="174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651" y="2655823"/>
            <a:ext cx="4041775" cy="76200"/>
          </a:xfrm>
          <a:custGeom>
            <a:avLst/>
            <a:gdLst/>
            <a:ahLst/>
            <a:cxnLst/>
            <a:rect l="l" t="t" r="r" b="b"/>
            <a:pathLst>
              <a:path w="4041775" h="76200">
                <a:moveTo>
                  <a:pt x="3965448" y="0"/>
                </a:moveTo>
                <a:lnTo>
                  <a:pt x="3965448" y="76200"/>
                </a:lnTo>
                <a:lnTo>
                  <a:pt x="4028948" y="44450"/>
                </a:lnTo>
                <a:lnTo>
                  <a:pt x="3978148" y="44450"/>
                </a:lnTo>
                <a:lnTo>
                  <a:pt x="3978148" y="31750"/>
                </a:lnTo>
                <a:lnTo>
                  <a:pt x="4028948" y="31750"/>
                </a:lnTo>
                <a:lnTo>
                  <a:pt x="3965448" y="0"/>
                </a:lnTo>
                <a:close/>
              </a:path>
              <a:path w="4041775" h="76200">
                <a:moveTo>
                  <a:pt x="39654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65448" y="44450"/>
                </a:lnTo>
                <a:lnTo>
                  <a:pt x="3965448" y="31750"/>
                </a:lnTo>
                <a:close/>
              </a:path>
              <a:path w="4041775" h="76200">
                <a:moveTo>
                  <a:pt x="4028948" y="31750"/>
                </a:moveTo>
                <a:lnTo>
                  <a:pt x="3978148" y="31750"/>
                </a:lnTo>
                <a:lnTo>
                  <a:pt x="3978148" y="44450"/>
                </a:lnTo>
                <a:lnTo>
                  <a:pt x="4028948" y="44450"/>
                </a:lnTo>
                <a:lnTo>
                  <a:pt x="4041648" y="38100"/>
                </a:lnTo>
                <a:lnTo>
                  <a:pt x="40289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037" y="2351087"/>
            <a:ext cx="1787652" cy="687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037" y="2351087"/>
            <a:ext cx="1788160" cy="6877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400" spc="-100" dirty="0">
                <a:latin typeface="Arial"/>
                <a:cs typeface="Arial"/>
              </a:rPr>
              <a:t>Salidas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Fluctuantes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0990" y="2171700"/>
            <a:ext cx="1218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Sin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coordinación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5786" y="2208783"/>
            <a:ext cx="155575" cy="1007744"/>
          </a:xfrm>
          <a:custGeom>
            <a:avLst/>
            <a:gdLst/>
            <a:ahLst/>
            <a:cxnLst/>
            <a:rect l="l" t="t" r="r" b="b"/>
            <a:pathLst>
              <a:path w="155575" h="1007744">
                <a:moveTo>
                  <a:pt x="155448" y="0"/>
                </a:moveTo>
                <a:lnTo>
                  <a:pt x="127007" y="36671"/>
                </a:lnTo>
                <a:lnTo>
                  <a:pt x="105479" y="75206"/>
                </a:lnTo>
                <a:lnTo>
                  <a:pt x="89915" y="115515"/>
                </a:lnTo>
                <a:lnTo>
                  <a:pt x="79368" y="157511"/>
                </a:lnTo>
                <a:lnTo>
                  <a:pt x="72890" y="201104"/>
                </a:lnTo>
                <a:lnTo>
                  <a:pt x="69534" y="246206"/>
                </a:lnTo>
                <a:lnTo>
                  <a:pt x="68353" y="292727"/>
                </a:lnTo>
                <a:lnTo>
                  <a:pt x="68398" y="340579"/>
                </a:lnTo>
                <a:lnTo>
                  <a:pt x="68723" y="389674"/>
                </a:lnTo>
                <a:lnTo>
                  <a:pt x="68380" y="439922"/>
                </a:lnTo>
                <a:lnTo>
                  <a:pt x="66421" y="491236"/>
                </a:lnTo>
                <a:lnTo>
                  <a:pt x="73209" y="544961"/>
                </a:lnTo>
                <a:lnTo>
                  <a:pt x="80495" y="596745"/>
                </a:lnTo>
                <a:lnTo>
                  <a:pt x="87256" y="646782"/>
                </a:lnTo>
                <a:lnTo>
                  <a:pt x="92474" y="695267"/>
                </a:lnTo>
                <a:lnTo>
                  <a:pt x="95125" y="742394"/>
                </a:lnTo>
                <a:lnTo>
                  <a:pt x="94191" y="788355"/>
                </a:lnTo>
                <a:lnTo>
                  <a:pt x="88650" y="833347"/>
                </a:lnTo>
                <a:lnTo>
                  <a:pt x="77480" y="877562"/>
                </a:lnTo>
                <a:lnTo>
                  <a:pt x="59663" y="921195"/>
                </a:lnTo>
                <a:lnTo>
                  <a:pt x="34176" y="964440"/>
                </a:lnTo>
                <a:lnTo>
                  <a:pt x="0" y="100749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9436" y="2607564"/>
            <a:ext cx="90424" cy="9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2542" y="2208783"/>
            <a:ext cx="155575" cy="1007744"/>
          </a:xfrm>
          <a:custGeom>
            <a:avLst/>
            <a:gdLst/>
            <a:ahLst/>
            <a:cxnLst/>
            <a:rect l="l" t="t" r="r" b="b"/>
            <a:pathLst>
              <a:path w="155575" h="1007744">
                <a:moveTo>
                  <a:pt x="155448" y="0"/>
                </a:moveTo>
                <a:lnTo>
                  <a:pt x="127007" y="36671"/>
                </a:lnTo>
                <a:lnTo>
                  <a:pt x="105479" y="75206"/>
                </a:lnTo>
                <a:lnTo>
                  <a:pt x="89915" y="115515"/>
                </a:lnTo>
                <a:lnTo>
                  <a:pt x="79368" y="157511"/>
                </a:lnTo>
                <a:lnTo>
                  <a:pt x="72890" y="201104"/>
                </a:lnTo>
                <a:lnTo>
                  <a:pt x="69534" y="246206"/>
                </a:lnTo>
                <a:lnTo>
                  <a:pt x="68353" y="292727"/>
                </a:lnTo>
                <a:lnTo>
                  <a:pt x="68398" y="340579"/>
                </a:lnTo>
                <a:lnTo>
                  <a:pt x="68723" y="389674"/>
                </a:lnTo>
                <a:lnTo>
                  <a:pt x="68380" y="439922"/>
                </a:lnTo>
                <a:lnTo>
                  <a:pt x="66421" y="491236"/>
                </a:lnTo>
                <a:lnTo>
                  <a:pt x="73209" y="544961"/>
                </a:lnTo>
                <a:lnTo>
                  <a:pt x="80495" y="596745"/>
                </a:lnTo>
                <a:lnTo>
                  <a:pt x="87256" y="646782"/>
                </a:lnTo>
                <a:lnTo>
                  <a:pt x="92474" y="695267"/>
                </a:lnTo>
                <a:lnTo>
                  <a:pt x="95125" y="742394"/>
                </a:lnTo>
                <a:lnTo>
                  <a:pt x="94191" y="788355"/>
                </a:lnTo>
                <a:lnTo>
                  <a:pt x="88650" y="833347"/>
                </a:lnTo>
                <a:lnTo>
                  <a:pt x="77480" y="877562"/>
                </a:lnTo>
                <a:lnTo>
                  <a:pt x="59663" y="921195"/>
                </a:lnTo>
                <a:lnTo>
                  <a:pt x="34176" y="964440"/>
                </a:lnTo>
                <a:lnTo>
                  <a:pt x="0" y="100749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6192" y="2607564"/>
            <a:ext cx="90424" cy="9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8057" y="2607564"/>
            <a:ext cx="90423" cy="9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677" y="2607564"/>
            <a:ext cx="90424" cy="9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5296" y="2607564"/>
            <a:ext cx="90424" cy="9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9298" y="2243137"/>
            <a:ext cx="1943100" cy="795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29298" y="2541523"/>
            <a:ext cx="1943100" cy="4972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034" algn="ctr">
              <a:lnSpc>
                <a:spcPts val="1550"/>
              </a:lnSpc>
            </a:pPr>
            <a:r>
              <a:rPr sz="1400" spc="-90" dirty="0">
                <a:latin typeface="Arial"/>
                <a:cs typeface="Arial"/>
              </a:rPr>
              <a:t>Capacidad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normalmente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empleada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9298" y="2243137"/>
            <a:ext cx="1943100" cy="2984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Arial"/>
                <a:cs typeface="Arial"/>
              </a:rPr>
              <a:t>Capacidad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Holgura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0951" y="462915"/>
            <a:ext cx="2565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819" dirty="0">
                <a:latin typeface="Arial"/>
                <a:cs typeface="Arial"/>
              </a:rPr>
              <a:t>E</a:t>
            </a:r>
            <a:r>
              <a:rPr b="1" i="1" spc="-75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250" dirty="0">
                <a:latin typeface="Arial"/>
                <a:cs typeface="Arial"/>
              </a:rPr>
              <a:t>ánda</a:t>
            </a:r>
            <a:r>
              <a:rPr b="1" i="1" spc="-185" dirty="0">
                <a:latin typeface="Arial"/>
                <a:cs typeface="Arial"/>
              </a:rPr>
              <a:t>r</a:t>
            </a:r>
            <a:r>
              <a:rPr b="1" i="1" spc="-505" dirty="0">
                <a:latin typeface="Arial"/>
                <a:cs typeface="Arial"/>
              </a:rPr>
              <a:t>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pc="-290" dirty="0"/>
              <a:t>La </a:t>
            </a:r>
            <a:r>
              <a:rPr spc="-114" dirty="0"/>
              <a:t>especificación </a:t>
            </a:r>
            <a:r>
              <a:rPr spc="-125" dirty="0"/>
              <a:t>de </a:t>
            </a:r>
            <a:r>
              <a:rPr spc="-160" dirty="0"/>
              <a:t>las </a:t>
            </a:r>
            <a:r>
              <a:rPr spc="-114" dirty="0"/>
              <a:t>normas, </a:t>
            </a:r>
            <a:r>
              <a:rPr spc="-120" dirty="0"/>
              <a:t>los </a:t>
            </a:r>
            <a:r>
              <a:rPr spc="-150" dirty="0"/>
              <a:t>costos </a:t>
            </a:r>
            <a:r>
              <a:rPr spc="-125" dirty="0"/>
              <a:t>de </a:t>
            </a:r>
            <a:r>
              <a:rPr spc="-120" dirty="0"/>
              <a:t>los  </a:t>
            </a:r>
            <a:r>
              <a:rPr spc="-145" dirty="0"/>
              <a:t>estándares </a:t>
            </a:r>
            <a:r>
              <a:rPr spc="-130" dirty="0"/>
              <a:t>y </a:t>
            </a:r>
            <a:r>
              <a:rPr spc="-95" dirty="0"/>
              <a:t>otras </a:t>
            </a:r>
            <a:r>
              <a:rPr spc="-125" dirty="0"/>
              <a:t>normas </a:t>
            </a:r>
            <a:r>
              <a:rPr spc="-70" dirty="0"/>
              <a:t>le </a:t>
            </a:r>
            <a:r>
              <a:rPr spc="-50" dirty="0"/>
              <a:t>permiten </a:t>
            </a:r>
            <a:r>
              <a:rPr spc="-210" dirty="0"/>
              <a:t>a </a:t>
            </a:r>
            <a:r>
              <a:rPr spc="-90" dirty="0"/>
              <a:t>un  </a:t>
            </a:r>
            <a:r>
              <a:rPr spc="-145" dirty="0"/>
              <a:t>subsistema </a:t>
            </a:r>
            <a:r>
              <a:rPr spc="-100" dirty="0"/>
              <a:t>planear </a:t>
            </a:r>
            <a:r>
              <a:rPr spc="-130" dirty="0"/>
              <a:t>y </a:t>
            </a:r>
            <a:r>
              <a:rPr spc="-150" dirty="0"/>
              <a:t>organizarse </a:t>
            </a:r>
            <a:r>
              <a:rPr spc="-95" dirty="0"/>
              <a:t>reduciendo </a:t>
            </a:r>
            <a:r>
              <a:rPr spc="-100" dirty="0"/>
              <a:t>la  </a:t>
            </a:r>
            <a:r>
              <a:rPr spc="-145" dirty="0"/>
              <a:t>necesidad </a:t>
            </a:r>
            <a:r>
              <a:rPr spc="-125" dirty="0"/>
              <a:t>de </a:t>
            </a:r>
            <a:r>
              <a:rPr spc="-135" dirty="0"/>
              <a:t>comunicarse con </a:t>
            </a:r>
            <a:r>
              <a:rPr spc="-65" dirty="0"/>
              <a:t>otros</a:t>
            </a:r>
            <a:r>
              <a:rPr spc="-300" dirty="0"/>
              <a:t> </a:t>
            </a:r>
            <a:r>
              <a:rPr spc="-150" dirty="0"/>
              <a:t>subsistemas.  </a:t>
            </a:r>
            <a:r>
              <a:rPr spc="-210" dirty="0"/>
              <a:t>Si, </a:t>
            </a:r>
            <a:r>
              <a:rPr spc="-45" dirty="0"/>
              <a:t>por </a:t>
            </a:r>
            <a:r>
              <a:rPr spc="-80" dirty="0"/>
              <a:t>ejemplo, </a:t>
            </a:r>
            <a:r>
              <a:rPr spc="-75" dirty="0"/>
              <a:t>el departamento </a:t>
            </a:r>
            <a:r>
              <a:rPr spc="-125" dirty="0"/>
              <a:t>de </a:t>
            </a:r>
            <a:r>
              <a:rPr spc="-95" dirty="0"/>
              <a:t>producción  </a:t>
            </a:r>
            <a:r>
              <a:rPr spc="-185" dirty="0"/>
              <a:t>desea </a:t>
            </a:r>
            <a:r>
              <a:rPr spc="-110" dirty="0"/>
              <a:t>diseñar </a:t>
            </a:r>
            <a:r>
              <a:rPr spc="-90" dirty="0"/>
              <a:t>un </a:t>
            </a:r>
            <a:r>
              <a:rPr spc="-70" dirty="0"/>
              <a:t>módulo </a:t>
            </a:r>
            <a:r>
              <a:rPr spc="-125" dirty="0"/>
              <a:t>de </a:t>
            </a:r>
            <a:r>
              <a:rPr spc="-105" dirty="0"/>
              <a:t>procesamiento </a:t>
            </a:r>
            <a:r>
              <a:rPr spc="-130" dirty="0"/>
              <a:t>de  </a:t>
            </a:r>
            <a:r>
              <a:rPr spc="-114" dirty="0"/>
              <a:t>datos </a:t>
            </a:r>
            <a:r>
              <a:rPr spc="-110" dirty="0"/>
              <a:t>que </a:t>
            </a:r>
            <a:r>
              <a:rPr spc="-105" dirty="0"/>
              <a:t>incluya </a:t>
            </a:r>
            <a:r>
              <a:rPr spc="-135" dirty="0"/>
              <a:t>bienes </a:t>
            </a:r>
            <a:r>
              <a:rPr spc="-85" dirty="0"/>
              <a:t>terminados </a:t>
            </a:r>
            <a:r>
              <a:rPr spc="-130" dirty="0"/>
              <a:t>y </a:t>
            </a:r>
            <a:r>
              <a:rPr spc="-90" dirty="0"/>
              <a:t>un </a:t>
            </a:r>
            <a:r>
              <a:rPr spc="-120" dirty="0"/>
              <a:t>código  </a:t>
            </a:r>
            <a:r>
              <a:rPr spc="-114" dirty="0"/>
              <a:t>estándar </a:t>
            </a:r>
            <a:r>
              <a:rPr spc="-125" dirty="0"/>
              <a:t>de </a:t>
            </a:r>
            <a:r>
              <a:rPr spc="-90" dirty="0"/>
              <a:t>productos </a:t>
            </a:r>
            <a:r>
              <a:rPr spc="-114" dirty="0"/>
              <a:t>que </a:t>
            </a:r>
            <a:r>
              <a:rPr spc="-225" dirty="0"/>
              <a:t>sea </a:t>
            </a:r>
            <a:r>
              <a:rPr spc="-70" dirty="0"/>
              <a:t>utilizado </a:t>
            </a:r>
            <a:r>
              <a:rPr spc="-45" dirty="0"/>
              <a:t>por </a:t>
            </a:r>
            <a:r>
              <a:rPr spc="-65" dirty="0"/>
              <a:t>toda  </a:t>
            </a:r>
            <a:r>
              <a:rPr spc="-95" dirty="0"/>
              <a:t>la </a:t>
            </a:r>
            <a:r>
              <a:rPr spc="-125" dirty="0"/>
              <a:t>organización, </a:t>
            </a:r>
            <a:r>
              <a:rPr spc="-85" dirty="0"/>
              <a:t>no </a:t>
            </a:r>
            <a:r>
              <a:rPr spc="-50" dirty="0"/>
              <a:t>tiene </a:t>
            </a:r>
            <a:r>
              <a:rPr spc="-145" dirty="0"/>
              <a:t>necesidad </a:t>
            </a:r>
            <a:r>
              <a:rPr spc="-125" dirty="0"/>
              <a:t>de </a:t>
            </a:r>
            <a:r>
              <a:rPr spc="-110" dirty="0"/>
              <a:t>comunicar  </a:t>
            </a:r>
            <a:r>
              <a:rPr spc="-130" dirty="0"/>
              <a:t>y </a:t>
            </a:r>
            <a:r>
              <a:rPr spc="-120" dirty="0"/>
              <a:t>negociar </a:t>
            </a:r>
            <a:r>
              <a:rPr spc="-135" dirty="0"/>
              <a:t>con </a:t>
            </a:r>
            <a:r>
              <a:rPr spc="-65" dirty="0"/>
              <a:t>otros</a:t>
            </a:r>
            <a:r>
              <a:rPr spc="-229" dirty="0"/>
              <a:t> </a:t>
            </a:r>
            <a:r>
              <a:rPr spc="-95" dirty="0"/>
              <a:t>departamentos.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0" y="836675"/>
            <a:ext cx="1524000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3878" y="6282372"/>
            <a:ext cx="1559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latin typeface="Arial"/>
                <a:cs typeface="Arial"/>
              </a:rPr>
              <a:t>Uso </a:t>
            </a:r>
            <a:r>
              <a:rPr sz="1600" spc="-75" dirty="0">
                <a:latin typeface="Arial"/>
                <a:cs typeface="Arial"/>
              </a:rPr>
              <a:t>de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b="1" spc="-145" dirty="0">
                <a:latin typeface="Arial"/>
                <a:cs typeface="Arial"/>
              </a:rPr>
              <a:t>Estándares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224" y="5605475"/>
            <a:ext cx="167640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24" y="5605475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0" y="609600"/>
                </a:moveTo>
                <a:lnTo>
                  <a:pt x="1676400" y="609600"/>
                </a:lnTo>
                <a:lnTo>
                  <a:pt x="1676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250" y="5322951"/>
            <a:ext cx="152400" cy="892175"/>
          </a:xfrm>
          <a:custGeom>
            <a:avLst/>
            <a:gdLst/>
            <a:ahLst/>
            <a:cxnLst/>
            <a:rect l="l" t="t" r="r" b="b"/>
            <a:pathLst>
              <a:path w="152400" h="892175">
                <a:moveTo>
                  <a:pt x="152400" y="0"/>
                </a:moveTo>
                <a:lnTo>
                  <a:pt x="122079" y="35779"/>
                </a:lnTo>
                <a:lnTo>
                  <a:pt x="99860" y="73554"/>
                </a:lnTo>
                <a:lnTo>
                  <a:pt x="84504" y="113218"/>
                </a:lnTo>
                <a:lnTo>
                  <a:pt x="74771" y="154666"/>
                </a:lnTo>
                <a:lnTo>
                  <a:pt x="69421" y="197792"/>
                </a:lnTo>
                <a:lnTo>
                  <a:pt x="67214" y="242493"/>
                </a:lnTo>
                <a:lnTo>
                  <a:pt x="66911" y="288662"/>
                </a:lnTo>
                <a:lnTo>
                  <a:pt x="67271" y="336193"/>
                </a:lnTo>
                <a:lnTo>
                  <a:pt x="67055" y="384982"/>
                </a:lnTo>
                <a:lnTo>
                  <a:pt x="65024" y="434924"/>
                </a:lnTo>
                <a:lnTo>
                  <a:pt x="72375" y="487159"/>
                </a:lnTo>
                <a:lnTo>
                  <a:pt x="80207" y="537337"/>
                </a:lnTo>
                <a:lnTo>
                  <a:pt x="87183" y="585685"/>
                </a:lnTo>
                <a:lnTo>
                  <a:pt x="91970" y="632434"/>
                </a:lnTo>
                <a:lnTo>
                  <a:pt x="93233" y="677811"/>
                </a:lnTo>
                <a:lnTo>
                  <a:pt x="89639" y="722045"/>
                </a:lnTo>
                <a:lnTo>
                  <a:pt x="79853" y="765365"/>
                </a:lnTo>
                <a:lnTo>
                  <a:pt x="62540" y="807999"/>
                </a:lnTo>
                <a:lnTo>
                  <a:pt x="36367" y="850176"/>
                </a:lnTo>
                <a:lnTo>
                  <a:pt x="0" y="892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0450" y="5376926"/>
            <a:ext cx="152400" cy="892175"/>
          </a:xfrm>
          <a:custGeom>
            <a:avLst/>
            <a:gdLst/>
            <a:ahLst/>
            <a:cxnLst/>
            <a:rect l="l" t="t" r="r" b="b"/>
            <a:pathLst>
              <a:path w="152400" h="892175">
                <a:moveTo>
                  <a:pt x="152400" y="0"/>
                </a:moveTo>
                <a:lnTo>
                  <a:pt x="122079" y="35779"/>
                </a:lnTo>
                <a:lnTo>
                  <a:pt x="99860" y="73554"/>
                </a:lnTo>
                <a:lnTo>
                  <a:pt x="84504" y="113218"/>
                </a:lnTo>
                <a:lnTo>
                  <a:pt x="74771" y="154666"/>
                </a:lnTo>
                <a:lnTo>
                  <a:pt x="69421" y="197792"/>
                </a:lnTo>
                <a:lnTo>
                  <a:pt x="67214" y="242493"/>
                </a:lnTo>
                <a:lnTo>
                  <a:pt x="66911" y="288662"/>
                </a:lnTo>
                <a:lnTo>
                  <a:pt x="67271" y="336193"/>
                </a:lnTo>
                <a:lnTo>
                  <a:pt x="67055" y="384982"/>
                </a:lnTo>
                <a:lnTo>
                  <a:pt x="65024" y="434924"/>
                </a:lnTo>
                <a:lnTo>
                  <a:pt x="72375" y="487159"/>
                </a:lnTo>
                <a:lnTo>
                  <a:pt x="80207" y="537337"/>
                </a:lnTo>
                <a:lnTo>
                  <a:pt x="87183" y="585685"/>
                </a:lnTo>
                <a:lnTo>
                  <a:pt x="91970" y="632434"/>
                </a:lnTo>
                <a:lnTo>
                  <a:pt x="93233" y="677811"/>
                </a:lnTo>
                <a:lnTo>
                  <a:pt x="89639" y="722045"/>
                </a:lnTo>
                <a:lnTo>
                  <a:pt x="79853" y="765365"/>
                </a:lnTo>
                <a:lnTo>
                  <a:pt x="62540" y="807999"/>
                </a:lnTo>
                <a:lnTo>
                  <a:pt x="36367" y="850176"/>
                </a:lnTo>
                <a:lnTo>
                  <a:pt x="0" y="892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8450" y="5605475"/>
            <a:ext cx="167640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8450" y="5605475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0" y="609600"/>
                </a:moveTo>
                <a:lnTo>
                  <a:pt x="1676400" y="609600"/>
                </a:lnTo>
                <a:lnTo>
                  <a:pt x="1676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8678" y="5096891"/>
            <a:ext cx="10306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Ninguna  </a:t>
            </a: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45" dirty="0">
                <a:latin typeface="Arial"/>
                <a:cs typeface="Arial"/>
              </a:rPr>
              <a:t>un</a:t>
            </a:r>
            <a:r>
              <a:rPr sz="1400" spc="-30" dirty="0">
                <a:latin typeface="Arial"/>
                <a:cs typeface="Arial"/>
              </a:rPr>
              <a:t>i</a:t>
            </a:r>
            <a:r>
              <a:rPr sz="1400" spc="-85" dirty="0">
                <a:latin typeface="Arial"/>
                <a:cs typeface="Arial"/>
              </a:rPr>
              <a:t>c</a:t>
            </a:r>
            <a:r>
              <a:rPr sz="1400" spc="-105" dirty="0">
                <a:latin typeface="Arial"/>
                <a:cs typeface="Arial"/>
              </a:rPr>
              <a:t>ac</a:t>
            </a:r>
            <a:r>
              <a:rPr sz="1400" spc="-20" dirty="0">
                <a:latin typeface="Arial"/>
                <a:cs typeface="Arial"/>
              </a:rPr>
              <a:t>ión  </a:t>
            </a:r>
            <a:r>
              <a:rPr sz="1400" spc="-70" dirty="0">
                <a:latin typeface="Arial"/>
                <a:cs typeface="Arial"/>
              </a:rPr>
              <a:t>especial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9225" y="5433377"/>
            <a:ext cx="65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Entrada  </a:t>
            </a:r>
            <a:r>
              <a:rPr sz="1400" spc="-240" dirty="0">
                <a:latin typeface="Arial"/>
                <a:cs typeface="Arial"/>
              </a:rPr>
              <a:t>E</a:t>
            </a:r>
            <a:r>
              <a:rPr sz="1400" spc="-210" dirty="0">
                <a:latin typeface="Arial"/>
                <a:cs typeface="Arial"/>
              </a:rPr>
              <a:t>s</a:t>
            </a:r>
            <a:r>
              <a:rPr sz="1400" spc="50" dirty="0">
                <a:latin typeface="Arial"/>
                <a:cs typeface="Arial"/>
              </a:rPr>
              <a:t>t</a:t>
            </a:r>
            <a:r>
              <a:rPr sz="1400" spc="-105" dirty="0">
                <a:latin typeface="Arial"/>
                <a:cs typeface="Arial"/>
              </a:rPr>
              <a:t>á</a:t>
            </a:r>
            <a:r>
              <a:rPr sz="1400" spc="-45" dirty="0">
                <a:latin typeface="Arial"/>
                <a:cs typeface="Arial"/>
              </a:rPr>
              <a:t>nd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9640" y="5447665"/>
            <a:ext cx="65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Entrada  </a:t>
            </a:r>
            <a:r>
              <a:rPr sz="1400" spc="-240" dirty="0">
                <a:latin typeface="Arial"/>
                <a:cs typeface="Arial"/>
              </a:rPr>
              <a:t>E</a:t>
            </a:r>
            <a:r>
              <a:rPr sz="1400" spc="-210" dirty="0">
                <a:latin typeface="Arial"/>
                <a:cs typeface="Arial"/>
              </a:rPr>
              <a:t>s</a:t>
            </a:r>
            <a:r>
              <a:rPr sz="1400" spc="50" dirty="0">
                <a:latin typeface="Arial"/>
                <a:cs typeface="Arial"/>
              </a:rPr>
              <a:t>t</a:t>
            </a:r>
            <a:r>
              <a:rPr sz="1400" spc="-105" dirty="0">
                <a:latin typeface="Arial"/>
                <a:cs typeface="Arial"/>
              </a:rPr>
              <a:t>á</a:t>
            </a:r>
            <a:r>
              <a:rPr sz="1400" spc="-45" dirty="0">
                <a:latin typeface="Arial"/>
                <a:cs typeface="Arial"/>
              </a:rPr>
              <a:t>nd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6650" y="5834075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2700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4450" y="5795975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800" y="0"/>
                </a:moveTo>
                <a:lnTo>
                  <a:pt x="1447800" y="76200"/>
                </a:lnTo>
                <a:lnTo>
                  <a:pt x="1511300" y="44450"/>
                </a:lnTo>
                <a:lnTo>
                  <a:pt x="1460500" y="44450"/>
                </a:lnTo>
                <a:lnTo>
                  <a:pt x="1460500" y="31750"/>
                </a:lnTo>
                <a:lnTo>
                  <a:pt x="1511300" y="31750"/>
                </a:lnTo>
                <a:lnTo>
                  <a:pt x="1447800" y="0"/>
                </a:lnTo>
                <a:close/>
              </a:path>
              <a:path w="1524000" h="76200">
                <a:moveTo>
                  <a:pt x="1447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524000" h="76200">
                <a:moveTo>
                  <a:pt x="15113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511300" y="44450"/>
                </a:lnTo>
                <a:lnTo>
                  <a:pt x="1524000" y="38100"/>
                </a:lnTo>
                <a:lnTo>
                  <a:pt x="1511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3650" y="5795975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435" y="0"/>
            <a:ext cx="45980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4000" b="1" spc="-385" dirty="0">
                <a:latin typeface="Arial"/>
                <a:cs typeface="Arial"/>
              </a:rPr>
              <a:t>Tensión </a:t>
            </a:r>
            <a:r>
              <a:rPr sz="4000" b="1" spc="-254" dirty="0">
                <a:latin typeface="Arial"/>
                <a:cs typeface="Arial"/>
              </a:rPr>
              <a:t>de </a:t>
            </a:r>
            <a:r>
              <a:rPr sz="4000" b="1" spc="-370" dirty="0">
                <a:latin typeface="Arial"/>
                <a:cs typeface="Arial"/>
              </a:rPr>
              <a:t>Sistemas </a:t>
            </a:r>
            <a:r>
              <a:rPr sz="4000" b="1" spc="-330" dirty="0">
                <a:latin typeface="Arial"/>
                <a:cs typeface="Arial"/>
              </a:rPr>
              <a:t>y  </a:t>
            </a:r>
            <a:r>
              <a:rPr sz="4000" b="1" spc="-345" dirty="0">
                <a:latin typeface="Arial"/>
                <a:cs typeface="Arial"/>
              </a:rPr>
              <a:t>Cambio </a:t>
            </a:r>
            <a:r>
              <a:rPr sz="4000" b="1" spc="-254" dirty="0">
                <a:latin typeface="Arial"/>
                <a:cs typeface="Arial"/>
              </a:rPr>
              <a:t>de</a:t>
            </a:r>
            <a:r>
              <a:rPr sz="4000" b="1" spc="-150" dirty="0">
                <a:latin typeface="Arial"/>
                <a:cs typeface="Arial"/>
              </a:rPr>
              <a:t> </a:t>
            </a:r>
            <a:r>
              <a:rPr sz="4000" b="1" spc="-370" dirty="0">
                <a:latin typeface="Arial"/>
                <a:cs typeface="Arial"/>
              </a:rPr>
              <a:t>Sistemas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4" y="1475104"/>
            <a:ext cx="7943215" cy="1550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 algn="just">
              <a:lnSpc>
                <a:spcPct val="901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50" dirty="0">
                <a:latin typeface="Arial"/>
                <a:cs typeface="Arial"/>
              </a:rPr>
              <a:t>Los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95" dirty="0">
                <a:latin typeface="Arial"/>
                <a:cs typeface="Arial"/>
              </a:rPr>
              <a:t>ya </a:t>
            </a:r>
            <a:r>
              <a:rPr sz="2700" spc="-190" dirty="0">
                <a:latin typeface="Arial"/>
                <a:cs typeface="Arial"/>
              </a:rPr>
              <a:t>sean </a:t>
            </a:r>
            <a:r>
              <a:rPr sz="2700" spc="-95" dirty="0">
                <a:latin typeface="Arial"/>
                <a:cs typeface="Arial"/>
              </a:rPr>
              <a:t>vivientes </a:t>
            </a:r>
            <a:r>
              <a:rPr sz="2700" spc="-80" dirty="0">
                <a:latin typeface="Arial"/>
                <a:cs typeface="Arial"/>
              </a:rPr>
              <a:t>o </a:t>
            </a:r>
            <a:r>
              <a:rPr sz="2700" spc="-65" dirty="0">
                <a:latin typeface="Arial"/>
                <a:cs typeface="Arial"/>
              </a:rPr>
              <a:t>artificiales, </a:t>
            </a:r>
            <a:r>
              <a:rPr sz="2700" spc="-120" dirty="0">
                <a:latin typeface="Arial"/>
                <a:cs typeface="Arial"/>
              </a:rPr>
              <a:t>los 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35" dirty="0">
                <a:latin typeface="Arial"/>
                <a:cs typeface="Arial"/>
              </a:rPr>
              <a:t>organizacionales,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25" dirty="0">
                <a:latin typeface="Arial"/>
                <a:cs typeface="Arial"/>
              </a:rPr>
              <a:t>de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información  </a:t>
            </a:r>
            <a:r>
              <a:rPr sz="2700" spc="-80" dirty="0">
                <a:latin typeface="Arial"/>
                <a:cs typeface="Arial"/>
              </a:rPr>
              <a:t>o </a:t>
            </a:r>
            <a:r>
              <a:rPr sz="2700" spc="-120" dirty="0">
                <a:latin typeface="Arial"/>
                <a:cs typeface="Arial"/>
              </a:rPr>
              <a:t>los </a:t>
            </a:r>
            <a:r>
              <a:rPr sz="2700" spc="-155" dirty="0">
                <a:latin typeface="Arial"/>
                <a:cs typeface="Arial"/>
              </a:rPr>
              <a:t>sistemas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50" dirty="0">
                <a:latin typeface="Arial"/>
                <a:cs typeface="Arial"/>
              </a:rPr>
              <a:t>control </a:t>
            </a:r>
            <a:r>
              <a:rPr sz="2700" spc="-125" dirty="0">
                <a:latin typeface="Arial"/>
                <a:cs typeface="Arial"/>
              </a:rPr>
              <a:t>cambian </a:t>
            </a:r>
            <a:r>
              <a:rPr sz="2700" spc="-120" dirty="0">
                <a:latin typeface="Arial"/>
                <a:cs typeface="Arial"/>
              </a:rPr>
              <a:t>en </a:t>
            </a:r>
            <a:r>
              <a:rPr sz="2700" spc="-150" dirty="0">
                <a:latin typeface="Arial"/>
                <a:cs typeface="Arial"/>
              </a:rPr>
              <a:t>razón </a:t>
            </a:r>
            <a:r>
              <a:rPr sz="2700" spc="-80" dirty="0">
                <a:latin typeface="Arial"/>
                <a:cs typeface="Arial"/>
              </a:rPr>
              <a:t>del  </a:t>
            </a:r>
            <a:r>
              <a:rPr sz="2700" spc="-135" dirty="0">
                <a:latin typeface="Arial"/>
                <a:cs typeface="Arial"/>
              </a:rPr>
              <a:t>esfuerzo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80" dirty="0">
                <a:latin typeface="Arial"/>
                <a:cs typeface="Arial"/>
              </a:rPr>
              <a:t>tensión </a:t>
            </a:r>
            <a:r>
              <a:rPr sz="2700" spc="-114" dirty="0">
                <a:latin typeface="Arial"/>
                <a:cs typeface="Arial"/>
              </a:rPr>
              <a:t>que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padecen.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44" y="4852034"/>
            <a:ext cx="7885430" cy="1547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899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Un</a:t>
            </a:r>
            <a:r>
              <a:rPr sz="2700" b="1" spc="-195" dirty="0">
                <a:latin typeface="Arial"/>
                <a:cs typeface="Arial"/>
              </a:rPr>
              <a:t> </a:t>
            </a:r>
            <a:r>
              <a:rPr sz="2700" b="1" spc="-200" dirty="0">
                <a:latin typeface="Arial"/>
                <a:cs typeface="Arial"/>
              </a:rPr>
              <a:t>esfuerzo </a:t>
            </a:r>
            <a:r>
              <a:rPr sz="2700" b="1" spc="-180" dirty="0">
                <a:latin typeface="Arial"/>
                <a:cs typeface="Arial"/>
              </a:rPr>
              <a:t>de </a:t>
            </a:r>
            <a:r>
              <a:rPr sz="2700" b="1" spc="-185" dirty="0">
                <a:latin typeface="Arial"/>
                <a:cs typeface="Arial"/>
              </a:rPr>
              <a:t>tensión </a:t>
            </a:r>
            <a:r>
              <a:rPr sz="2700" b="1" spc="-215" dirty="0">
                <a:latin typeface="Arial"/>
                <a:cs typeface="Arial"/>
              </a:rPr>
              <a:t>(</a:t>
            </a:r>
            <a:r>
              <a:rPr sz="2700" b="1" i="1" spc="-215" dirty="0">
                <a:latin typeface="Arial"/>
                <a:cs typeface="Arial"/>
              </a:rPr>
              <a:t>stress</a:t>
            </a:r>
            <a:r>
              <a:rPr sz="2700" b="1" spc="-215" dirty="0">
                <a:latin typeface="Arial"/>
                <a:cs typeface="Arial"/>
              </a:rPr>
              <a:t>) </a:t>
            </a:r>
            <a:r>
              <a:rPr sz="2700" spc="-285" dirty="0">
                <a:latin typeface="Arial"/>
                <a:cs typeface="Arial"/>
              </a:rPr>
              <a:t>es </a:t>
            </a:r>
            <a:r>
              <a:rPr sz="2700" spc="-200" dirty="0">
                <a:latin typeface="Arial"/>
                <a:cs typeface="Arial"/>
              </a:rPr>
              <a:t>una </a:t>
            </a:r>
            <a:r>
              <a:rPr sz="2700" spc="-165" dirty="0">
                <a:latin typeface="Arial"/>
                <a:cs typeface="Arial"/>
              </a:rPr>
              <a:t>fuerza </a:t>
            </a:r>
            <a:r>
              <a:rPr sz="2700" spc="-190" dirty="0">
                <a:latin typeface="Arial"/>
                <a:cs typeface="Arial"/>
              </a:rPr>
              <a:t>que </a:t>
            </a:r>
            <a:r>
              <a:rPr sz="2700" spc="-285" dirty="0">
                <a:latin typeface="Arial"/>
                <a:cs typeface="Arial"/>
              </a:rPr>
              <a:t>se  </a:t>
            </a:r>
            <a:r>
              <a:rPr sz="2700" spc="-150" dirty="0">
                <a:latin typeface="Arial"/>
                <a:cs typeface="Arial"/>
              </a:rPr>
              <a:t>transmite </a:t>
            </a:r>
            <a:r>
              <a:rPr sz="2700" spc="-170" dirty="0">
                <a:latin typeface="Arial"/>
                <a:cs typeface="Arial"/>
              </a:rPr>
              <a:t>por </a:t>
            </a:r>
            <a:r>
              <a:rPr sz="2700" spc="-145" dirty="0">
                <a:latin typeface="Arial"/>
                <a:cs typeface="Arial"/>
              </a:rPr>
              <a:t>intermedio </a:t>
            </a:r>
            <a:r>
              <a:rPr sz="2700" spc="-180" dirty="0">
                <a:latin typeface="Arial"/>
                <a:cs typeface="Arial"/>
              </a:rPr>
              <a:t>de </a:t>
            </a:r>
            <a:r>
              <a:rPr sz="2700" spc="-210" dirty="0">
                <a:latin typeface="Arial"/>
                <a:cs typeface="Arial"/>
              </a:rPr>
              <a:t>un </a:t>
            </a:r>
            <a:r>
              <a:rPr sz="2700" spc="-225" dirty="0">
                <a:latin typeface="Arial"/>
                <a:cs typeface="Arial"/>
              </a:rPr>
              <a:t>suprasistema </a:t>
            </a:r>
            <a:r>
              <a:rPr sz="2700" spc="-130" dirty="0">
                <a:latin typeface="Arial"/>
                <a:cs typeface="Arial"/>
              </a:rPr>
              <a:t>al  </a:t>
            </a:r>
            <a:r>
              <a:rPr sz="2700" spc="-215" dirty="0">
                <a:latin typeface="Arial"/>
                <a:cs typeface="Arial"/>
              </a:rPr>
              <a:t>sistema </a:t>
            </a:r>
            <a:r>
              <a:rPr sz="2700" spc="-190" dirty="0">
                <a:latin typeface="Arial"/>
                <a:cs typeface="Arial"/>
              </a:rPr>
              <a:t>que </a:t>
            </a:r>
            <a:r>
              <a:rPr sz="2700" spc="-225" dirty="0">
                <a:latin typeface="Arial"/>
                <a:cs typeface="Arial"/>
              </a:rPr>
              <a:t>hace </a:t>
            </a:r>
            <a:r>
              <a:rPr sz="2700" spc="-190" dirty="0">
                <a:latin typeface="Arial"/>
                <a:cs typeface="Arial"/>
              </a:rPr>
              <a:t>que éste </a:t>
            </a:r>
            <a:r>
              <a:rPr sz="2700" spc="-204" dirty="0">
                <a:latin typeface="Arial"/>
                <a:cs typeface="Arial"/>
              </a:rPr>
              <a:t>cambie </a:t>
            </a:r>
            <a:r>
              <a:rPr sz="2700" spc="-180" dirty="0">
                <a:latin typeface="Arial"/>
                <a:cs typeface="Arial"/>
              </a:rPr>
              <a:t>de </a:t>
            </a:r>
            <a:r>
              <a:rPr sz="2700" spc="-80" dirty="0">
                <a:latin typeface="Arial"/>
                <a:cs typeface="Arial"/>
              </a:rPr>
              <a:t>tal </a:t>
            </a:r>
            <a:r>
              <a:rPr sz="2700" spc="-180" dirty="0">
                <a:latin typeface="Arial"/>
                <a:cs typeface="Arial"/>
              </a:rPr>
              <a:t>manera </a:t>
            </a:r>
            <a:r>
              <a:rPr sz="2700" spc="-190" dirty="0">
                <a:latin typeface="Arial"/>
                <a:cs typeface="Arial"/>
              </a:rPr>
              <a:t>que  </a:t>
            </a:r>
            <a:r>
              <a:rPr sz="2700" spc="-120" dirty="0">
                <a:latin typeface="Arial"/>
                <a:cs typeface="Arial"/>
              </a:rPr>
              <a:t>el </a:t>
            </a:r>
            <a:r>
              <a:rPr sz="2700" spc="-225" dirty="0">
                <a:latin typeface="Arial"/>
                <a:cs typeface="Arial"/>
              </a:rPr>
              <a:t>suprasistema </a:t>
            </a:r>
            <a:r>
              <a:rPr sz="2700" spc="-185" dirty="0">
                <a:latin typeface="Arial"/>
                <a:cs typeface="Arial"/>
              </a:rPr>
              <a:t>puede </a:t>
            </a:r>
            <a:r>
              <a:rPr sz="2700" spc="-180" dirty="0">
                <a:latin typeface="Arial"/>
                <a:cs typeface="Arial"/>
              </a:rPr>
              <a:t>lograr </a:t>
            </a:r>
            <a:r>
              <a:rPr sz="2700" spc="-145" dirty="0">
                <a:latin typeface="Arial"/>
                <a:cs typeface="Arial"/>
              </a:rPr>
              <a:t>mejor </a:t>
            </a:r>
            <a:r>
              <a:rPr sz="2700" spc="-350" dirty="0">
                <a:latin typeface="Arial"/>
                <a:cs typeface="Arial"/>
              </a:rPr>
              <a:t>sus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objetivos.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5838" y="3284982"/>
            <a:ext cx="2152650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328" y="462915"/>
            <a:ext cx="641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84" dirty="0">
                <a:latin typeface="Arial"/>
                <a:cs typeface="Arial"/>
              </a:rPr>
              <a:t>Clases </a:t>
            </a:r>
            <a:r>
              <a:rPr b="1" spc="-280" dirty="0">
                <a:latin typeface="Arial"/>
                <a:cs typeface="Arial"/>
              </a:rPr>
              <a:t>de </a:t>
            </a:r>
            <a:r>
              <a:rPr b="1" spc="-434" dirty="0">
                <a:latin typeface="Arial"/>
                <a:cs typeface="Arial"/>
              </a:rPr>
              <a:t>Tensiones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350" dirty="0">
                <a:latin typeface="Arial"/>
                <a:cs typeface="Arial"/>
              </a:rPr>
              <a:t>(Stress)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508823"/>
            <a:ext cx="8014970" cy="45833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819"/>
              </a:spcBef>
            </a:pPr>
            <a:r>
              <a:rPr sz="3000" spc="-250" dirty="0">
                <a:latin typeface="Arial"/>
                <a:cs typeface="Arial"/>
              </a:rPr>
              <a:t>Hay </a:t>
            </a:r>
            <a:r>
              <a:rPr sz="3000" spc="-175" dirty="0">
                <a:latin typeface="Arial"/>
                <a:cs typeface="Arial"/>
              </a:rPr>
              <a:t>dos </a:t>
            </a:r>
            <a:r>
              <a:rPr sz="3000" spc="-114" dirty="0">
                <a:latin typeface="Arial"/>
                <a:cs typeface="Arial"/>
              </a:rPr>
              <a:t>formas </a:t>
            </a:r>
            <a:r>
              <a:rPr sz="3000" spc="-210" dirty="0">
                <a:latin typeface="Arial"/>
                <a:cs typeface="Arial"/>
              </a:rPr>
              <a:t>básicas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30" dirty="0">
                <a:latin typeface="Arial"/>
                <a:cs typeface="Arial"/>
              </a:rPr>
              <a:t>tensiones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25" dirty="0">
                <a:latin typeface="Arial"/>
                <a:cs typeface="Arial"/>
              </a:rPr>
              <a:t>pueden  </a:t>
            </a:r>
            <a:r>
              <a:rPr sz="3000" spc="-70" dirty="0">
                <a:latin typeface="Arial"/>
                <a:cs typeface="Arial"/>
              </a:rPr>
              <a:t>imponer </a:t>
            </a:r>
            <a:r>
              <a:rPr sz="3000" spc="-140" dirty="0">
                <a:latin typeface="Arial"/>
                <a:cs typeface="Arial"/>
              </a:rPr>
              <a:t>sobre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155" dirty="0">
                <a:latin typeface="Arial"/>
                <a:cs typeface="Arial"/>
              </a:rPr>
              <a:t>sistema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75" dirty="0">
                <a:latin typeface="Arial"/>
                <a:cs typeface="Arial"/>
              </a:rPr>
              <a:t>forma </a:t>
            </a:r>
            <a:r>
              <a:rPr sz="3000" spc="-180" dirty="0">
                <a:latin typeface="Arial"/>
                <a:cs typeface="Arial"/>
              </a:rPr>
              <a:t>separada </a:t>
            </a:r>
            <a:r>
              <a:rPr sz="3000" spc="-90" dirty="0">
                <a:latin typeface="Arial"/>
                <a:cs typeface="Arial"/>
              </a:rPr>
              <a:t>o  </a:t>
            </a:r>
            <a:r>
              <a:rPr sz="3000" spc="-100" dirty="0">
                <a:latin typeface="Arial"/>
                <a:cs typeface="Arial"/>
              </a:rPr>
              <a:t>concurrente.</a:t>
            </a:r>
            <a:endParaRPr sz="3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5600" marR="205104" indent="-342900" algn="just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15" dirty="0">
                <a:latin typeface="Arial"/>
                <a:cs typeface="Arial"/>
              </a:rPr>
              <a:t>Un </a:t>
            </a:r>
            <a:r>
              <a:rPr sz="3000" b="1" spc="-229" dirty="0">
                <a:latin typeface="Arial"/>
                <a:cs typeface="Arial"/>
              </a:rPr>
              <a:t>cambio </a:t>
            </a:r>
            <a:r>
              <a:rPr sz="3000" b="1" spc="-190" dirty="0">
                <a:latin typeface="Arial"/>
                <a:cs typeface="Arial"/>
              </a:rPr>
              <a:t>en </a:t>
            </a:r>
            <a:r>
              <a:rPr sz="3000" b="1" spc="-130" dirty="0">
                <a:latin typeface="Arial"/>
                <a:cs typeface="Arial"/>
              </a:rPr>
              <a:t>el </a:t>
            </a:r>
            <a:r>
              <a:rPr sz="3000" b="1" spc="-200" dirty="0">
                <a:latin typeface="Arial"/>
                <a:cs typeface="Arial"/>
              </a:rPr>
              <a:t>conjunto </a:t>
            </a:r>
            <a:r>
              <a:rPr sz="3000" b="1" spc="-190" dirty="0">
                <a:latin typeface="Arial"/>
                <a:cs typeface="Arial"/>
              </a:rPr>
              <a:t>de objetivos </a:t>
            </a:r>
            <a:r>
              <a:rPr sz="3000" b="1" spc="-155" dirty="0">
                <a:latin typeface="Arial"/>
                <a:cs typeface="Arial"/>
              </a:rPr>
              <a:t>del  </a:t>
            </a:r>
            <a:r>
              <a:rPr sz="3000" b="1" spc="-215" dirty="0">
                <a:latin typeface="Arial"/>
                <a:cs typeface="Arial"/>
              </a:rPr>
              <a:t>sistema. </a:t>
            </a:r>
            <a:r>
              <a:rPr sz="3000" spc="-210" dirty="0">
                <a:latin typeface="Arial"/>
                <a:cs typeface="Arial"/>
              </a:rPr>
              <a:t>Nuevas </a:t>
            </a:r>
            <a:r>
              <a:rPr sz="3000" spc="-145" dirty="0">
                <a:latin typeface="Arial"/>
                <a:cs typeface="Arial"/>
              </a:rPr>
              <a:t>metas </a:t>
            </a:r>
            <a:r>
              <a:rPr sz="3000" spc="-120" dirty="0">
                <a:latin typeface="Arial"/>
                <a:cs typeface="Arial"/>
              </a:rPr>
              <a:t>pueden </a:t>
            </a:r>
            <a:r>
              <a:rPr sz="3000" spc="-155" dirty="0">
                <a:latin typeface="Arial"/>
                <a:cs typeface="Arial"/>
              </a:rPr>
              <a:t>ser </a:t>
            </a:r>
            <a:r>
              <a:rPr sz="3000" spc="-185" dirty="0">
                <a:latin typeface="Arial"/>
                <a:cs typeface="Arial"/>
              </a:rPr>
              <a:t>creadas 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las  </a:t>
            </a:r>
            <a:r>
              <a:rPr sz="3000" spc="-135" dirty="0">
                <a:latin typeface="Arial"/>
                <a:cs typeface="Arial"/>
              </a:rPr>
              <a:t>antiguas </a:t>
            </a:r>
            <a:r>
              <a:rPr sz="3000" spc="-145" dirty="0">
                <a:latin typeface="Arial"/>
                <a:cs typeface="Arial"/>
              </a:rPr>
              <a:t>metas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25" dirty="0">
                <a:latin typeface="Arial"/>
                <a:cs typeface="Arial"/>
              </a:rPr>
              <a:t>pueden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eliminar.</a:t>
            </a:r>
            <a:endParaRPr sz="3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marR="99060" indent="-342900" algn="just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  <a:tab pos="4948555" algn="l"/>
              </a:tabLst>
            </a:pPr>
            <a:r>
              <a:rPr sz="3000" b="1" spc="-215" dirty="0">
                <a:latin typeface="Arial"/>
                <a:cs typeface="Arial"/>
              </a:rPr>
              <a:t>Un </a:t>
            </a:r>
            <a:r>
              <a:rPr sz="3000" b="1" spc="-229" dirty="0">
                <a:latin typeface="Arial"/>
                <a:cs typeface="Arial"/>
              </a:rPr>
              <a:t>cambio </a:t>
            </a:r>
            <a:r>
              <a:rPr sz="3000" b="1" spc="-235" dirty="0">
                <a:latin typeface="Arial"/>
                <a:cs typeface="Arial"/>
              </a:rPr>
              <a:t>deseado </a:t>
            </a:r>
            <a:r>
              <a:rPr sz="3000" b="1" spc="-190" dirty="0">
                <a:latin typeface="Arial"/>
                <a:cs typeface="Arial"/>
              </a:rPr>
              <a:t>en </a:t>
            </a:r>
            <a:r>
              <a:rPr sz="3000" b="1" spc="-265" dirty="0">
                <a:latin typeface="Arial"/>
                <a:cs typeface="Arial"/>
              </a:rPr>
              <a:t>los </a:t>
            </a:r>
            <a:r>
              <a:rPr sz="3000" b="1" spc="-210" dirty="0">
                <a:latin typeface="Arial"/>
                <a:cs typeface="Arial"/>
              </a:rPr>
              <a:t>niveles </a:t>
            </a:r>
            <a:r>
              <a:rPr sz="3000" b="1" spc="-190" dirty="0">
                <a:latin typeface="Arial"/>
                <a:cs typeface="Arial"/>
              </a:rPr>
              <a:t>de </a:t>
            </a:r>
            <a:r>
              <a:rPr sz="3000" b="1" spc="-220" dirty="0">
                <a:latin typeface="Arial"/>
                <a:cs typeface="Arial"/>
              </a:rPr>
              <a:t>ejecución  </a:t>
            </a:r>
            <a:r>
              <a:rPr sz="3000" b="1" spc="-295" dirty="0">
                <a:latin typeface="Arial"/>
                <a:cs typeface="Arial"/>
              </a:rPr>
              <a:t>con </a:t>
            </a:r>
            <a:r>
              <a:rPr sz="3000" b="1" spc="-265" dirty="0">
                <a:latin typeface="Arial"/>
                <a:cs typeface="Arial"/>
              </a:rPr>
              <a:t>los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-190" dirty="0">
                <a:latin typeface="Arial"/>
                <a:cs typeface="Arial"/>
              </a:rPr>
              <a:t>objetivos</a:t>
            </a:r>
            <a:r>
              <a:rPr sz="3000" b="1" spc="-180" dirty="0">
                <a:latin typeface="Arial"/>
                <a:cs typeface="Arial"/>
              </a:rPr>
              <a:t> </a:t>
            </a:r>
            <a:r>
              <a:rPr sz="3000" b="1" spc="-200" dirty="0">
                <a:latin typeface="Arial"/>
                <a:cs typeface="Arial"/>
              </a:rPr>
              <a:t>existentes</a:t>
            </a:r>
            <a:r>
              <a:rPr sz="3000" spc="-200" dirty="0">
                <a:latin typeface="Arial"/>
                <a:cs typeface="Arial"/>
              </a:rPr>
              <a:t>.	</a:t>
            </a:r>
            <a:r>
              <a:rPr sz="3000" spc="-260" dirty="0">
                <a:latin typeface="Arial"/>
                <a:cs typeface="Arial"/>
              </a:rPr>
              <a:t>El </a:t>
            </a:r>
            <a:r>
              <a:rPr sz="3000" spc="-80" dirty="0">
                <a:latin typeface="Arial"/>
                <a:cs typeface="Arial"/>
              </a:rPr>
              <a:t>nivel </a:t>
            </a:r>
            <a:r>
              <a:rPr sz="3000" spc="-170" dirty="0">
                <a:latin typeface="Arial"/>
                <a:cs typeface="Arial"/>
              </a:rPr>
              <a:t>deseado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120" dirty="0">
                <a:latin typeface="Arial"/>
                <a:cs typeface="Arial"/>
              </a:rPr>
              <a:t>ejecución </a:t>
            </a:r>
            <a:r>
              <a:rPr sz="3000" spc="-130" dirty="0">
                <a:latin typeface="Arial"/>
                <a:cs typeface="Arial"/>
              </a:rPr>
              <a:t>puede </a:t>
            </a:r>
            <a:r>
              <a:rPr sz="3000" spc="-155" dirty="0">
                <a:latin typeface="Arial"/>
                <a:cs typeface="Arial"/>
              </a:rPr>
              <a:t>ser </a:t>
            </a:r>
            <a:r>
              <a:rPr sz="3000" spc="-110" dirty="0">
                <a:latin typeface="Arial"/>
                <a:cs typeface="Arial"/>
              </a:rPr>
              <a:t>aumentado 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39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disminuido.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722" y="188023"/>
            <a:ext cx="5339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30" dirty="0">
                <a:latin typeface="Arial"/>
                <a:cs typeface="Arial"/>
              </a:rPr>
              <a:t>Proceso </a:t>
            </a:r>
            <a:r>
              <a:rPr b="1" spc="-280" dirty="0">
                <a:latin typeface="Arial"/>
                <a:cs typeface="Arial"/>
              </a:rPr>
              <a:t>de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315" dirty="0">
                <a:latin typeface="Arial"/>
                <a:cs typeface="Arial"/>
              </a:rPr>
              <a:t>Adaptación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519237"/>
            <a:ext cx="7941945" cy="5193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95885" indent="-342900" algn="just">
              <a:lnSpc>
                <a:spcPct val="9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80" dirty="0">
                <a:latin typeface="Arial"/>
                <a:cs typeface="Arial"/>
              </a:rPr>
              <a:t>Los </a:t>
            </a:r>
            <a:r>
              <a:rPr sz="3000" spc="-175" dirty="0">
                <a:latin typeface="Arial"/>
                <a:cs typeface="Arial"/>
              </a:rPr>
              <a:t>sistemas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50" dirty="0">
                <a:latin typeface="Arial"/>
                <a:cs typeface="Arial"/>
              </a:rPr>
              <a:t>acomodan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14" dirty="0">
                <a:latin typeface="Arial"/>
                <a:cs typeface="Arial"/>
              </a:rPr>
              <a:t>la </a:t>
            </a:r>
            <a:r>
              <a:rPr sz="3000" spc="-90" dirty="0">
                <a:latin typeface="Arial"/>
                <a:cs typeface="Arial"/>
              </a:rPr>
              <a:t>tensión </a:t>
            </a:r>
            <a:r>
              <a:rPr sz="3000" spc="-95" dirty="0">
                <a:latin typeface="Arial"/>
                <a:cs typeface="Arial"/>
              </a:rPr>
              <a:t>mediante  un </a:t>
            </a:r>
            <a:r>
              <a:rPr sz="3000" spc="-130" dirty="0">
                <a:latin typeface="Arial"/>
                <a:cs typeface="Arial"/>
              </a:rPr>
              <a:t>cambio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75" dirty="0">
                <a:latin typeface="Arial"/>
                <a:cs typeface="Arial"/>
              </a:rPr>
              <a:t>forma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20" dirty="0">
                <a:latin typeface="Arial"/>
                <a:cs typeface="Arial"/>
              </a:rPr>
              <a:t>pueden </a:t>
            </a:r>
            <a:r>
              <a:rPr sz="3000" spc="-155" dirty="0">
                <a:latin typeface="Arial"/>
                <a:cs typeface="Arial"/>
              </a:rPr>
              <a:t>ser </a:t>
            </a:r>
            <a:r>
              <a:rPr sz="3000" spc="-160" dirty="0">
                <a:latin typeface="Arial"/>
                <a:cs typeface="Arial"/>
              </a:rPr>
              <a:t>cambios  </a:t>
            </a:r>
            <a:r>
              <a:rPr sz="3000" spc="-105" dirty="0">
                <a:latin typeface="Arial"/>
                <a:cs typeface="Arial"/>
              </a:rPr>
              <a:t>estructurales </a:t>
            </a:r>
            <a:r>
              <a:rPr sz="3000" spc="-90" dirty="0">
                <a:latin typeface="Arial"/>
                <a:cs typeface="Arial"/>
              </a:rPr>
              <a:t>o </a:t>
            </a:r>
            <a:r>
              <a:rPr sz="3000" spc="-155" dirty="0">
                <a:latin typeface="Arial"/>
                <a:cs typeface="Arial"/>
              </a:rPr>
              <a:t>cambios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40" dirty="0">
                <a:latin typeface="Arial"/>
                <a:cs typeface="Arial"/>
              </a:rPr>
              <a:t>los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procesos.</a:t>
            </a:r>
            <a:endParaRPr sz="3000" dirty="0">
              <a:latin typeface="Arial"/>
              <a:cs typeface="Arial"/>
            </a:endParaRPr>
          </a:p>
          <a:p>
            <a:pPr marL="355600" marR="83185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5483860" algn="l"/>
              </a:tabLst>
            </a:pPr>
            <a:r>
              <a:rPr sz="3000" b="1" spc="-195" dirty="0">
                <a:latin typeface="Arial"/>
                <a:cs typeface="Arial"/>
              </a:rPr>
              <a:t>Ejemplo</a:t>
            </a:r>
            <a:r>
              <a:rPr sz="3000" spc="-195" dirty="0">
                <a:latin typeface="Arial"/>
                <a:cs typeface="Arial"/>
              </a:rPr>
              <a:t>: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155" dirty="0">
                <a:latin typeface="Arial"/>
                <a:cs typeface="Arial"/>
              </a:rPr>
              <a:t>sistema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0" dirty="0">
                <a:latin typeface="Arial"/>
                <a:cs typeface="Arial"/>
              </a:rPr>
              <a:t>computación </a:t>
            </a:r>
            <a:r>
              <a:rPr sz="3000" spc="-95" dirty="0">
                <a:latin typeface="Arial"/>
                <a:cs typeface="Arial"/>
              </a:rPr>
              <a:t>bajo  </a:t>
            </a:r>
            <a:r>
              <a:rPr sz="3000" spc="-90" dirty="0">
                <a:latin typeface="Arial"/>
                <a:cs typeface="Arial"/>
              </a:rPr>
              <a:t>tensión </a:t>
            </a:r>
            <a:r>
              <a:rPr sz="3000" spc="-145" dirty="0">
                <a:latin typeface="Arial"/>
                <a:cs typeface="Arial"/>
              </a:rPr>
              <a:t>para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125" dirty="0">
                <a:latin typeface="Arial"/>
                <a:cs typeface="Arial"/>
              </a:rPr>
              <a:t>mayor </a:t>
            </a:r>
            <a:r>
              <a:rPr sz="3000" spc="-140" dirty="0">
                <a:latin typeface="Arial"/>
                <a:cs typeface="Arial"/>
              </a:rPr>
              <a:t>grado de </a:t>
            </a:r>
            <a:r>
              <a:rPr sz="3000" spc="-85" dirty="0">
                <a:latin typeface="Arial"/>
                <a:cs typeface="Arial"/>
              </a:rPr>
              <a:t>participación</a:t>
            </a:r>
            <a:r>
              <a:rPr sz="3000" spc="-434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de  los </a:t>
            </a:r>
            <a:r>
              <a:rPr sz="3000" spc="-120" dirty="0">
                <a:latin typeface="Arial"/>
                <a:cs typeface="Arial"/>
              </a:rPr>
              <a:t>datos, </a:t>
            </a:r>
            <a:r>
              <a:rPr sz="3000" spc="-125" dirty="0">
                <a:latin typeface="Arial"/>
                <a:cs typeface="Arial"/>
              </a:rPr>
              <a:t>puede </a:t>
            </a:r>
            <a:r>
              <a:rPr sz="3000" spc="-155" dirty="0">
                <a:latin typeface="Arial"/>
                <a:cs typeface="Arial"/>
              </a:rPr>
              <a:t>ser </a:t>
            </a:r>
            <a:r>
              <a:rPr sz="3000" spc="-140" dirty="0">
                <a:latin typeface="Arial"/>
                <a:cs typeface="Arial"/>
              </a:rPr>
              <a:t>cambiado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110" dirty="0">
                <a:latin typeface="Arial"/>
                <a:cs typeface="Arial"/>
              </a:rPr>
              <a:t>la instalación 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95" dirty="0">
                <a:latin typeface="Arial"/>
                <a:cs typeface="Arial"/>
              </a:rPr>
              <a:t>terminales </a:t>
            </a:r>
            <a:r>
              <a:rPr sz="3000" spc="-135" dirty="0">
                <a:latin typeface="Arial"/>
                <a:cs typeface="Arial"/>
              </a:rPr>
              <a:t>en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sitios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remotos.	</a:t>
            </a:r>
            <a:r>
              <a:rPr sz="3000" spc="-215" dirty="0">
                <a:latin typeface="Arial"/>
                <a:cs typeface="Arial"/>
              </a:rPr>
              <a:t>Esto </a:t>
            </a:r>
            <a:r>
              <a:rPr sz="3000" spc="-254" dirty="0">
                <a:latin typeface="Arial"/>
                <a:cs typeface="Arial"/>
              </a:rPr>
              <a:t>es </a:t>
            </a:r>
            <a:r>
              <a:rPr sz="3000" spc="-100" dirty="0">
                <a:latin typeface="Arial"/>
                <a:cs typeface="Arial"/>
              </a:rPr>
              <a:t>un  </a:t>
            </a:r>
            <a:r>
              <a:rPr sz="3000" spc="-130" dirty="0">
                <a:latin typeface="Arial"/>
                <a:cs typeface="Arial"/>
              </a:rPr>
              <a:t>cambio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estructural.</a:t>
            </a:r>
            <a:endParaRPr sz="30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latin typeface="Arial"/>
                <a:cs typeface="Arial"/>
              </a:rPr>
              <a:t>Un </a:t>
            </a:r>
            <a:r>
              <a:rPr sz="3000" spc="-125" dirty="0">
                <a:latin typeface="Arial"/>
                <a:cs typeface="Arial"/>
              </a:rPr>
              <a:t>cambio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145" dirty="0">
                <a:latin typeface="Arial"/>
                <a:cs typeface="Arial"/>
              </a:rPr>
              <a:t>proceso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95" dirty="0">
                <a:latin typeface="Arial"/>
                <a:cs typeface="Arial"/>
              </a:rPr>
              <a:t>constituye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185" dirty="0">
                <a:latin typeface="Arial"/>
                <a:cs typeface="Arial"/>
              </a:rPr>
              <a:t>las  </a:t>
            </a:r>
            <a:r>
              <a:rPr sz="3000" spc="-170" dirty="0">
                <a:latin typeface="Arial"/>
                <a:cs typeface="Arial"/>
              </a:rPr>
              <a:t>demandas </a:t>
            </a:r>
            <a:r>
              <a:rPr sz="3000" spc="-150" dirty="0">
                <a:latin typeface="Arial"/>
                <a:cs typeface="Arial"/>
              </a:rPr>
              <a:t>para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25" dirty="0">
                <a:latin typeface="Arial"/>
                <a:cs typeface="Arial"/>
              </a:rPr>
              <a:t>mayor </a:t>
            </a:r>
            <a:r>
              <a:rPr sz="3000" spc="-110" dirty="0">
                <a:latin typeface="Arial"/>
                <a:cs typeface="Arial"/>
              </a:rPr>
              <a:t>eficiencia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260" dirty="0">
                <a:latin typeface="Arial"/>
                <a:cs typeface="Arial"/>
              </a:rPr>
              <a:t>se  </a:t>
            </a:r>
            <a:r>
              <a:rPr sz="3000" spc="-140" dirty="0">
                <a:latin typeface="Arial"/>
                <a:cs typeface="Arial"/>
              </a:rPr>
              <a:t>pueda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obtener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por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el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cambio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en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la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forma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como 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05" dirty="0">
                <a:latin typeface="Arial"/>
                <a:cs typeface="Arial"/>
              </a:rPr>
              <a:t>clasifiquen </a:t>
            </a:r>
            <a:r>
              <a:rPr sz="3000" spc="-140" dirty="0">
                <a:latin typeface="Arial"/>
                <a:cs typeface="Arial"/>
              </a:rPr>
              <a:t>los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datos.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2269" y="0"/>
            <a:ext cx="2411729" cy="1511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188023"/>
            <a:ext cx="5339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30" dirty="0">
                <a:latin typeface="Arial"/>
                <a:cs typeface="Arial"/>
              </a:rPr>
              <a:t>Proceso </a:t>
            </a:r>
            <a:r>
              <a:rPr b="1" spc="-280" dirty="0">
                <a:latin typeface="Arial"/>
                <a:cs typeface="Arial"/>
              </a:rPr>
              <a:t>de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315" dirty="0">
                <a:latin typeface="Arial"/>
                <a:cs typeface="Arial"/>
              </a:rPr>
              <a:t>Adaptación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069340"/>
            <a:ext cx="7912100" cy="5742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  <a:tab pos="6760209" algn="l"/>
              </a:tabLst>
            </a:pPr>
            <a:r>
              <a:rPr sz="2500" b="1" spc="-180" dirty="0">
                <a:latin typeface="Arial"/>
                <a:cs typeface="Arial"/>
              </a:rPr>
              <a:t>Ejemplo: </a:t>
            </a:r>
            <a:r>
              <a:rPr sz="2500" spc="-170" dirty="0">
                <a:latin typeface="Arial"/>
                <a:cs typeface="Arial"/>
              </a:rPr>
              <a:t>Podemos </a:t>
            </a:r>
            <a:r>
              <a:rPr sz="2500" spc="-90" dirty="0">
                <a:latin typeface="Arial"/>
                <a:cs typeface="Arial"/>
              </a:rPr>
              <a:t>ver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20" dirty="0">
                <a:latin typeface="Arial"/>
                <a:cs typeface="Arial"/>
              </a:rPr>
              <a:t>una </a:t>
            </a:r>
            <a:r>
              <a:rPr sz="2500" spc="-110" dirty="0">
                <a:latin typeface="Arial"/>
                <a:cs typeface="Arial"/>
              </a:rPr>
              <a:t>Universidad </a:t>
            </a:r>
            <a:r>
              <a:rPr sz="2500" spc="-114" dirty="0">
                <a:latin typeface="Arial"/>
                <a:cs typeface="Arial"/>
              </a:rPr>
              <a:t>como </a:t>
            </a:r>
            <a:r>
              <a:rPr sz="2500" spc="-80" dirty="0">
                <a:latin typeface="Arial"/>
                <a:cs typeface="Arial"/>
              </a:rPr>
              <a:t>un </a:t>
            </a:r>
            <a:r>
              <a:rPr sz="2500" spc="-125" dirty="0">
                <a:latin typeface="Arial"/>
                <a:cs typeface="Arial"/>
              </a:rPr>
              <a:t>sistema  </a:t>
            </a:r>
            <a:r>
              <a:rPr sz="2500" spc="-95" dirty="0">
                <a:latin typeface="Arial"/>
                <a:cs typeface="Arial"/>
              </a:rPr>
              <a:t>donde </a:t>
            </a:r>
            <a:r>
              <a:rPr sz="2500" spc="-110" dirty="0">
                <a:latin typeface="Arial"/>
                <a:cs typeface="Arial"/>
              </a:rPr>
              <a:t>existen varios </a:t>
            </a:r>
            <a:r>
              <a:rPr sz="2500" spc="-145" dirty="0">
                <a:latin typeface="Arial"/>
                <a:cs typeface="Arial"/>
              </a:rPr>
              <a:t>subsistemas </a:t>
            </a:r>
            <a:r>
              <a:rPr sz="2500" spc="-100" dirty="0">
                <a:latin typeface="Arial"/>
                <a:cs typeface="Arial"/>
              </a:rPr>
              <a:t>(de </a:t>
            </a:r>
            <a:r>
              <a:rPr sz="2500" spc="-95" dirty="0">
                <a:latin typeface="Arial"/>
                <a:cs typeface="Arial"/>
              </a:rPr>
              <a:t>inscripciones, </a:t>
            </a:r>
            <a:r>
              <a:rPr sz="2500" spc="-120" dirty="0">
                <a:latin typeface="Arial"/>
                <a:cs typeface="Arial"/>
              </a:rPr>
              <a:t>de  </a:t>
            </a:r>
            <a:r>
              <a:rPr sz="2500" spc="-125" dirty="0">
                <a:latin typeface="Arial"/>
                <a:cs typeface="Arial"/>
              </a:rPr>
              <a:t>sueldos,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20" dirty="0">
                <a:latin typeface="Arial"/>
                <a:cs typeface="Arial"/>
              </a:rPr>
              <a:t>asistencia, </a:t>
            </a:r>
            <a:r>
              <a:rPr sz="2500" spc="-85" dirty="0">
                <a:latin typeface="Arial"/>
                <a:cs typeface="Arial"/>
              </a:rPr>
              <a:t>etc). </a:t>
            </a:r>
            <a:r>
              <a:rPr sz="2500" spc="-210" dirty="0">
                <a:latin typeface="Arial"/>
                <a:cs typeface="Arial"/>
              </a:rPr>
              <a:t>Con </a:t>
            </a:r>
            <a:r>
              <a:rPr sz="2500" spc="-65" dirty="0">
                <a:latin typeface="Arial"/>
                <a:cs typeface="Arial"/>
              </a:rPr>
              <a:t>el </a:t>
            </a:r>
            <a:r>
              <a:rPr sz="2500" spc="-40" dirty="0">
                <a:latin typeface="Arial"/>
                <a:cs typeface="Arial"/>
              </a:rPr>
              <a:t>tiempo </a:t>
            </a:r>
            <a:r>
              <a:rPr sz="2500" spc="-215" dirty="0">
                <a:latin typeface="Arial"/>
                <a:cs typeface="Arial"/>
              </a:rPr>
              <a:t>se </a:t>
            </a:r>
            <a:r>
              <a:rPr sz="2500" spc="-55" dirty="0">
                <a:latin typeface="Arial"/>
                <a:cs typeface="Arial"/>
              </a:rPr>
              <a:t>fueron  </a:t>
            </a:r>
            <a:r>
              <a:rPr sz="2500" spc="-75" dirty="0">
                <a:latin typeface="Arial"/>
                <a:cs typeface="Arial"/>
              </a:rPr>
              <a:t>incorporando </a:t>
            </a:r>
            <a:r>
              <a:rPr sz="2500" spc="-140" dirty="0">
                <a:latin typeface="Arial"/>
                <a:cs typeface="Arial"/>
              </a:rPr>
              <a:t>nuevos </a:t>
            </a:r>
            <a:r>
              <a:rPr sz="2500" spc="-85" dirty="0">
                <a:latin typeface="Arial"/>
                <a:cs typeface="Arial"/>
              </a:rPr>
              <a:t>departamentos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90" dirty="0">
                <a:latin typeface="Arial"/>
                <a:cs typeface="Arial"/>
              </a:rPr>
              <a:t>la </a:t>
            </a:r>
            <a:r>
              <a:rPr sz="2500" spc="-105" dirty="0">
                <a:latin typeface="Arial"/>
                <a:cs typeface="Arial"/>
              </a:rPr>
              <a:t>Universidad.  </a:t>
            </a:r>
            <a:r>
              <a:rPr sz="2500" spc="-175" dirty="0">
                <a:latin typeface="Arial"/>
                <a:cs typeface="Arial"/>
              </a:rPr>
              <a:t>Esto </a:t>
            </a:r>
            <a:r>
              <a:rPr sz="2500" spc="-75" dirty="0">
                <a:latin typeface="Arial"/>
                <a:cs typeface="Arial"/>
              </a:rPr>
              <a:t>implica </a:t>
            </a:r>
            <a:r>
              <a:rPr sz="2500" spc="-114" dirty="0">
                <a:latin typeface="Arial"/>
                <a:cs typeface="Arial"/>
              </a:rPr>
              <a:t>una </a:t>
            </a:r>
            <a:r>
              <a:rPr sz="2500" spc="-100" dirty="0">
                <a:latin typeface="Arial"/>
                <a:cs typeface="Arial"/>
              </a:rPr>
              <a:t>mayor </a:t>
            </a:r>
            <a:r>
              <a:rPr sz="2500" spc="-125" dirty="0">
                <a:latin typeface="Arial"/>
                <a:cs typeface="Arial"/>
              </a:rPr>
              <a:t>demanda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95" dirty="0">
                <a:latin typeface="Arial"/>
                <a:cs typeface="Arial"/>
              </a:rPr>
              <a:t>inscripciones, </a:t>
            </a:r>
            <a:r>
              <a:rPr sz="2500" spc="-150" dirty="0">
                <a:latin typeface="Arial"/>
                <a:cs typeface="Arial"/>
              </a:rPr>
              <a:t>las  </a:t>
            </a:r>
            <a:r>
              <a:rPr sz="2500" spc="-145" dirty="0">
                <a:latin typeface="Arial"/>
                <a:cs typeface="Arial"/>
              </a:rPr>
              <a:t>cuales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120" dirty="0">
                <a:latin typeface="Arial"/>
                <a:cs typeface="Arial"/>
              </a:rPr>
              <a:t>una </a:t>
            </a:r>
            <a:r>
              <a:rPr sz="2500" spc="-70" dirty="0">
                <a:latin typeface="Arial"/>
                <a:cs typeface="Arial"/>
              </a:rPr>
              <a:t>primera </a:t>
            </a:r>
            <a:r>
              <a:rPr sz="2500" spc="-100" dirty="0">
                <a:latin typeface="Arial"/>
                <a:cs typeface="Arial"/>
              </a:rPr>
              <a:t>instancia </a:t>
            </a:r>
            <a:r>
              <a:rPr sz="2500" spc="-215" dirty="0">
                <a:latin typeface="Arial"/>
                <a:cs typeface="Arial"/>
              </a:rPr>
              <a:t>se </a:t>
            </a:r>
            <a:r>
              <a:rPr sz="2500" spc="-110" dirty="0">
                <a:latin typeface="Arial"/>
                <a:cs typeface="Arial"/>
              </a:rPr>
              <a:t>realizan </a:t>
            </a:r>
            <a:r>
              <a:rPr sz="2500" spc="-100" dirty="0">
                <a:latin typeface="Arial"/>
                <a:cs typeface="Arial"/>
              </a:rPr>
              <a:t>todas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80" dirty="0">
                <a:latin typeface="Arial"/>
                <a:cs typeface="Arial"/>
              </a:rPr>
              <a:t>un  </a:t>
            </a:r>
            <a:r>
              <a:rPr sz="2500" spc="-100" dirty="0">
                <a:latin typeface="Arial"/>
                <a:cs typeface="Arial"/>
              </a:rPr>
              <a:t>mismo </a:t>
            </a:r>
            <a:r>
              <a:rPr sz="2500" spc="-95" dirty="0">
                <a:latin typeface="Arial"/>
                <a:cs typeface="Arial"/>
              </a:rPr>
              <a:t>lugar </a:t>
            </a:r>
            <a:r>
              <a:rPr sz="2500" spc="-120" dirty="0">
                <a:latin typeface="Arial"/>
                <a:cs typeface="Arial"/>
              </a:rPr>
              <a:t>y </a:t>
            </a:r>
            <a:r>
              <a:rPr sz="2500" spc="-114" dirty="0">
                <a:latin typeface="Arial"/>
                <a:cs typeface="Arial"/>
              </a:rPr>
              <a:t>una </a:t>
            </a:r>
            <a:r>
              <a:rPr sz="2500" spc="-120" dirty="0">
                <a:latin typeface="Arial"/>
                <a:cs typeface="Arial"/>
              </a:rPr>
              <a:t>persona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40" dirty="0">
                <a:latin typeface="Arial"/>
                <a:cs typeface="Arial"/>
              </a:rPr>
              <a:t>recogía </a:t>
            </a:r>
            <a:r>
              <a:rPr sz="2500" spc="-120" dirty="0">
                <a:latin typeface="Arial"/>
                <a:cs typeface="Arial"/>
              </a:rPr>
              <a:t>y </a:t>
            </a:r>
            <a:r>
              <a:rPr sz="2500" spc="-85" dirty="0">
                <a:latin typeface="Arial"/>
                <a:cs typeface="Arial"/>
              </a:rPr>
              <a:t>recopila </a:t>
            </a:r>
            <a:r>
              <a:rPr sz="2500" spc="-90" dirty="0">
                <a:latin typeface="Arial"/>
                <a:cs typeface="Arial"/>
              </a:rPr>
              <a:t>la  </a:t>
            </a:r>
            <a:r>
              <a:rPr sz="2500" spc="-65" dirty="0">
                <a:latin typeface="Arial"/>
                <a:cs typeface="Arial"/>
              </a:rPr>
              <a:t>información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70" dirty="0">
                <a:latin typeface="Arial"/>
                <a:cs typeface="Arial"/>
              </a:rPr>
              <a:t>cada </a:t>
            </a:r>
            <a:r>
              <a:rPr sz="2500" spc="-80" dirty="0">
                <a:latin typeface="Arial"/>
                <a:cs typeface="Arial"/>
              </a:rPr>
              <a:t>alumno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215" dirty="0">
                <a:latin typeface="Arial"/>
                <a:cs typeface="Arial"/>
              </a:rPr>
              <a:t>se </a:t>
            </a:r>
            <a:r>
              <a:rPr sz="2500" spc="-90" dirty="0">
                <a:latin typeface="Arial"/>
                <a:cs typeface="Arial"/>
              </a:rPr>
              <a:t>inscribía. </a:t>
            </a:r>
            <a:r>
              <a:rPr sz="2500" spc="-180" dirty="0">
                <a:latin typeface="Arial"/>
                <a:cs typeface="Arial"/>
              </a:rPr>
              <a:t>Como  </a:t>
            </a:r>
            <a:r>
              <a:rPr sz="2500" spc="-140" dirty="0">
                <a:latin typeface="Arial"/>
                <a:cs typeface="Arial"/>
              </a:rPr>
              <a:t>consecuencia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05" dirty="0">
                <a:latin typeface="Arial"/>
                <a:cs typeface="Arial"/>
              </a:rPr>
              <a:t>esto, </a:t>
            </a:r>
            <a:r>
              <a:rPr sz="2500" spc="-80" dirty="0">
                <a:latin typeface="Arial"/>
                <a:cs typeface="Arial"/>
              </a:rPr>
              <a:t>hubo un </a:t>
            </a:r>
            <a:r>
              <a:rPr sz="2500" spc="-105" dirty="0">
                <a:latin typeface="Arial"/>
                <a:cs typeface="Arial"/>
              </a:rPr>
              <a:t>cambio </a:t>
            </a:r>
            <a:r>
              <a:rPr sz="2500" spc="-145" dirty="0">
                <a:latin typeface="Arial"/>
                <a:cs typeface="Arial"/>
              </a:rPr>
              <a:t>deseado </a:t>
            </a:r>
            <a:r>
              <a:rPr sz="2500" spc="-120" dirty="0">
                <a:latin typeface="Arial"/>
                <a:cs typeface="Arial"/>
              </a:rPr>
              <a:t>en </a:t>
            </a:r>
            <a:r>
              <a:rPr sz="2500" spc="-110" dirty="0">
                <a:latin typeface="Arial"/>
                <a:cs typeface="Arial"/>
              </a:rPr>
              <a:t>los  niveles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00" dirty="0">
                <a:latin typeface="Arial"/>
                <a:cs typeface="Arial"/>
              </a:rPr>
              <a:t>ejecución </a:t>
            </a:r>
            <a:r>
              <a:rPr sz="2500" spc="-125" dirty="0">
                <a:latin typeface="Arial"/>
                <a:cs typeface="Arial"/>
              </a:rPr>
              <a:t>con </a:t>
            </a:r>
            <a:r>
              <a:rPr sz="2500" spc="-110" dirty="0">
                <a:latin typeface="Arial"/>
                <a:cs typeface="Arial"/>
              </a:rPr>
              <a:t>los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objetivos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existentes.	</a:t>
            </a:r>
            <a:r>
              <a:rPr sz="2500" spc="-345" dirty="0">
                <a:latin typeface="Arial"/>
                <a:cs typeface="Arial"/>
              </a:rPr>
              <a:t>Se  </a:t>
            </a:r>
            <a:r>
              <a:rPr sz="2500" spc="-55" dirty="0">
                <a:latin typeface="Arial"/>
                <a:cs typeface="Arial"/>
              </a:rPr>
              <a:t>implemento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150" dirty="0">
                <a:latin typeface="Arial"/>
                <a:cs typeface="Arial"/>
              </a:rPr>
              <a:t>las </a:t>
            </a:r>
            <a:r>
              <a:rPr sz="2500" spc="-100" dirty="0">
                <a:latin typeface="Arial"/>
                <a:cs typeface="Arial"/>
              </a:rPr>
              <a:t>inscripciones </a:t>
            </a:r>
            <a:r>
              <a:rPr sz="2500" spc="-215" dirty="0">
                <a:latin typeface="Arial"/>
                <a:cs typeface="Arial"/>
              </a:rPr>
              <a:t>se </a:t>
            </a:r>
            <a:r>
              <a:rPr sz="2500" spc="-75" dirty="0">
                <a:latin typeface="Arial"/>
                <a:cs typeface="Arial"/>
              </a:rPr>
              <a:t>informatizaran </a:t>
            </a:r>
            <a:r>
              <a:rPr sz="2500" spc="-150" dirty="0">
                <a:latin typeface="Arial"/>
                <a:cs typeface="Arial"/>
              </a:rPr>
              <a:t>e  </a:t>
            </a:r>
            <a:r>
              <a:rPr sz="2500" spc="-85" dirty="0">
                <a:latin typeface="Arial"/>
                <a:cs typeface="Arial"/>
              </a:rPr>
              <a:t>hicieran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170" dirty="0">
                <a:latin typeface="Arial"/>
                <a:cs typeface="Arial"/>
              </a:rPr>
              <a:t>cada </a:t>
            </a:r>
            <a:r>
              <a:rPr sz="2500" spc="-80" dirty="0">
                <a:latin typeface="Arial"/>
                <a:cs typeface="Arial"/>
              </a:rPr>
              <a:t>uno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10" dirty="0">
                <a:latin typeface="Arial"/>
                <a:cs typeface="Arial"/>
              </a:rPr>
              <a:t>los </a:t>
            </a:r>
            <a:r>
              <a:rPr sz="2500" spc="-85" dirty="0">
                <a:latin typeface="Arial"/>
                <a:cs typeface="Arial"/>
              </a:rPr>
              <a:t>departamentos. </a:t>
            </a:r>
            <a:r>
              <a:rPr sz="2500" spc="-140" dirty="0">
                <a:latin typeface="Arial"/>
                <a:cs typeface="Arial"/>
              </a:rPr>
              <a:t>(Cambio  </a:t>
            </a:r>
            <a:r>
              <a:rPr sz="2500" spc="-60" dirty="0">
                <a:latin typeface="Arial"/>
                <a:cs typeface="Arial"/>
              </a:rPr>
              <a:t>estructural).</a:t>
            </a:r>
            <a:endParaRPr sz="25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marR="15875" indent="-342900" algn="just">
              <a:lnSpc>
                <a:spcPct val="801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220" dirty="0">
                <a:latin typeface="Arial"/>
                <a:cs typeface="Arial"/>
              </a:rPr>
              <a:t>A </a:t>
            </a:r>
            <a:r>
              <a:rPr sz="2500" spc="-140" dirty="0">
                <a:latin typeface="Arial"/>
                <a:cs typeface="Arial"/>
              </a:rPr>
              <a:t>consecuencia </a:t>
            </a:r>
            <a:r>
              <a:rPr sz="2500" spc="-114" dirty="0">
                <a:latin typeface="Arial"/>
                <a:cs typeface="Arial"/>
              </a:rPr>
              <a:t>una </a:t>
            </a:r>
            <a:r>
              <a:rPr sz="2500" spc="-100" dirty="0">
                <a:latin typeface="Arial"/>
                <a:cs typeface="Arial"/>
              </a:rPr>
              <a:t>mayor </a:t>
            </a:r>
            <a:r>
              <a:rPr sz="2500" spc="-125" dirty="0">
                <a:latin typeface="Arial"/>
                <a:cs typeface="Arial"/>
              </a:rPr>
              <a:t>demanda </a:t>
            </a:r>
            <a:r>
              <a:rPr sz="2500" spc="-120" dirty="0">
                <a:latin typeface="Arial"/>
                <a:cs typeface="Arial"/>
              </a:rPr>
              <a:t>y una </a:t>
            </a:r>
            <a:r>
              <a:rPr sz="2500" spc="-100" dirty="0">
                <a:latin typeface="Arial"/>
                <a:cs typeface="Arial"/>
              </a:rPr>
              <a:t>mayor  </a:t>
            </a:r>
            <a:r>
              <a:rPr sz="2500" spc="-85" dirty="0">
                <a:latin typeface="Arial"/>
                <a:cs typeface="Arial"/>
              </a:rPr>
              <a:t>eficiencia, </a:t>
            </a:r>
            <a:r>
              <a:rPr sz="2500" spc="-215" dirty="0">
                <a:latin typeface="Arial"/>
                <a:cs typeface="Arial"/>
              </a:rPr>
              <a:t>se </a:t>
            </a:r>
            <a:r>
              <a:rPr sz="2500" spc="-55" dirty="0">
                <a:latin typeface="Arial"/>
                <a:cs typeface="Arial"/>
              </a:rPr>
              <a:t>implemento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90" dirty="0">
                <a:latin typeface="Arial"/>
                <a:cs typeface="Arial"/>
              </a:rPr>
              <a:t>la </a:t>
            </a:r>
            <a:r>
              <a:rPr sz="2500" spc="-80" dirty="0">
                <a:latin typeface="Arial"/>
                <a:cs typeface="Arial"/>
              </a:rPr>
              <a:t>inscripción fuera </a:t>
            </a:r>
            <a:r>
              <a:rPr sz="2500" spc="-40" dirty="0">
                <a:latin typeface="Arial"/>
                <a:cs typeface="Arial"/>
              </a:rPr>
              <a:t>por  </a:t>
            </a:r>
            <a:r>
              <a:rPr sz="2500" spc="-75" dirty="0">
                <a:latin typeface="Arial"/>
                <a:cs typeface="Arial"/>
              </a:rPr>
              <a:t>medio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20" dirty="0">
                <a:latin typeface="Arial"/>
                <a:cs typeface="Arial"/>
              </a:rPr>
              <a:t>internet </a:t>
            </a:r>
            <a:r>
              <a:rPr sz="2500" spc="-135" dirty="0">
                <a:latin typeface="Arial"/>
                <a:cs typeface="Arial"/>
              </a:rPr>
              <a:t>(vía </a:t>
            </a:r>
            <a:r>
              <a:rPr sz="2500" spc="-85" dirty="0">
                <a:latin typeface="Arial"/>
                <a:cs typeface="Arial"/>
              </a:rPr>
              <a:t>web), </a:t>
            </a:r>
            <a:r>
              <a:rPr sz="2500" spc="-100" dirty="0">
                <a:latin typeface="Arial"/>
                <a:cs typeface="Arial"/>
              </a:rPr>
              <a:t>esto </a:t>
            </a:r>
            <a:r>
              <a:rPr sz="2500" spc="-145" dirty="0">
                <a:latin typeface="Arial"/>
                <a:cs typeface="Arial"/>
              </a:rPr>
              <a:t>sería </a:t>
            </a:r>
            <a:r>
              <a:rPr sz="2500" spc="-80" dirty="0">
                <a:latin typeface="Arial"/>
                <a:cs typeface="Arial"/>
              </a:rPr>
              <a:t>un </a:t>
            </a:r>
            <a:r>
              <a:rPr sz="2500" spc="-95" dirty="0">
                <a:latin typeface="Arial"/>
                <a:cs typeface="Arial"/>
              </a:rPr>
              <a:t>cambio: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-150" dirty="0">
                <a:latin typeface="Arial"/>
                <a:cs typeface="Arial"/>
              </a:rPr>
              <a:t>Cambio 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110" dirty="0">
                <a:latin typeface="Arial"/>
                <a:cs typeface="Arial"/>
              </a:rPr>
              <a:t>los </a:t>
            </a:r>
            <a:r>
              <a:rPr sz="2500" spc="-140" dirty="0">
                <a:latin typeface="Arial"/>
                <a:cs typeface="Arial"/>
              </a:rPr>
              <a:t>procesos </a:t>
            </a:r>
            <a:r>
              <a:rPr sz="2500" spc="-120" dirty="0">
                <a:latin typeface="Arial"/>
                <a:cs typeface="Arial"/>
              </a:rPr>
              <a:t>y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estructurales.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810" y="462915"/>
            <a:ext cx="5333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30" dirty="0">
                <a:latin typeface="Arial"/>
                <a:cs typeface="Arial"/>
              </a:rPr>
              <a:t>Proceso </a:t>
            </a:r>
            <a:r>
              <a:rPr b="1" spc="-280" dirty="0">
                <a:latin typeface="Arial"/>
                <a:cs typeface="Arial"/>
              </a:rPr>
              <a:t>de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315" dirty="0">
                <a:latin typeface="Arial"/>
                <a:cs typeface="Arial"/>
              </a:rPr>
              <a:t>Adaptación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2245123" y="2105602"/>
            <a:ext cx="4007165" cy="4374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350" y="462915"/>
            <a:ext cx="5572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Sistema </a:t>
            </a:r>
            <a:r>
              <a:rPr spc="-195" dirty="0"/>
              <a:t>de</a:t>
            </a:r>
            <a:r>
              <a:rPr spc="-220" dirty="0"/>
              <a:t> </a:t>
            </a:r>
            <a:r>
              <a:rPr spc="-195" dirty="0"/>
              <a:t>Inscripciones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508823"/>
            <a:ext cx="7992745" cy="51142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33655" indent="-342900" algn="just">
              <a:lnSpc>
                <a:spcPct val="8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Como </a:t>
            </a:r>
            <a:r>
              <a:rPr sz="3000" spc="-130" dirty="0">
                <a:latin typeface="Arial"/>
                <a:cs typeface="Arial"/>
              </a:rPr>
              <a:t>regla general, </a:t>
            </a:r>
            <a:r>
              <a:rPr sz="3000" spc="-140" dirty="0">
                <a:latin typeface="Arial"/>
                <a:cs typeface="Arial"/>
              </a:rPr>
              <a:t>los </a:t>
            </a:r>
            <a:r>
              <a:rPr sz="3000" spc="-175" dirty="0">
                <a:latin typeface="Arial"/>
                <a:cs typeface="Arial"/>
              </a:rPr>
              <a:t>subsistemas </a:t>
            </a:r>
            <a:r>
              <a:rPr sz="3000" spc="-220" dirty="0">
                <a:latin typeface="Arial"/>
                <a:cs typeface="Arial"/>
              </a:rPr>
              <a:t>más  </a:t>
            </a:r>
            <a:r>
              <a:rPr sz="3000" spc="-125" dirty="0">
                <a:latin typeface="Arial"/>
                <a:cs typeface="Arial"/>
              </a:rPr>
              <a:t>próximos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90" dirty="0">
                <a:latin typeface="Arial"/>
                <a:cs typeface="Arial"/>
              </a:rPr>
              <a:t>tensión </a:t>
            </a:r>
            <a:r>
              <a:rPr sz="3000" spc="-140" dirty="0">
                <a:latin typeface="Arial"/>
                <a:cs typeface="Arial"/>
              </a:rPr>
              <a:t>cambiarán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25" dirty="0">
                <a:latin typeface="Arial"/>
                <a:cs typeface="Arial"/>
              </a:rPr>
              <a:t>mayor  </a:t>
            </a:r>
            <a:r>
              <a:rPr sz="3000" spc="-110" dirty="0">
                <a:latin typeface="Arial"/>
                <a:cs typeface="Arial"/>
              </a:rPr>
              <a:t>medida. </a:t>
            </a:r>
            <a:r>
              <a:rPr sz="3000" spc="-325" dirty="0">
                <a:latin typeface="Arial"/>
                <a:cs typeface="Arial"/>
              </a:rPr>
              <a:t>La </a:t>
            </a:r>
            <a:r>
              <a:rPr sz="3000" spc="-100" dirty="0">
                <a:latin typeface="Arial"/>
                <a:cs typeface="Arial"/>
              </a:rPr>
              <a:t>proximidad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5" dirty="0">
                <a:latin typeface="Arial"/>
                <a:cs typeface="Arial"/>
              </a:rPr>
              <a:t>la </a:t>
            </a:r>
            <a:r>
              <a:rPr sz="3000" spc="-95" dirty="0">
                <a:latin typeface="Arial"/>
                <a:cs typeface="Arial"/>
              </a:rPr>
              <a:t>tensión </a:t>
            </a:r>
            <a:r>
              <a:rPr sz="3000" spc="-254" dirty="0">
                <a:latin typeface="Arial"/>
                <a:cs typeface="Arial"/>
              </a:rPr>
              <a:t>es </a:t>
            </a:r>
            <a:r>
              <a:rPr sz="3000" spc="-85" dirty="0">
                <a:latin typeface="Arial"/>
                <a:cs typeface="Arial"/>
              </a:rPr>
              <a:t>funcional  </a:t>
            </a:r>
            <a:r>
              <a:rPr sz="3000" spc="-114" dirty="0">
                <a:latin typeface="Arial"/>
                <a:cs typeface="Arial"/>
              </a:rPr>
              <a:t>usualmente; </a:t>
            </a:r>
            <a:r>
              <a:rPr sz="3000" b="1" i="1" spc="-150" dirty="0">
                <a:latin typeface="Arial"/>
                <a:cs typeface="Arial"/>
              </a:rPr>
              <a:t>el </a:t>
            </a:r>
            <a:r>
              <a:rPr sz="3000" b="1" i="1" spc="-270" dirty="0">
                <a:latin typeface="Arial"/>
                <a:cs typeface="Arial"/>
              </a:rPr>
              <a:t>subsistema </a:t>
            </a:r>
            <a:r>
              <a:rPr sz="3000" b="1" i="1" spc="-235" dirty="0">
                <a:latin typeface="Arial"/>
                <a:cs typeface="Arial"/>
              </a:rPr>
              <a:t>que </a:t>
            </a:r>
            <a:r>
              <a:rPr sz="3000" b="1" i="1" spc="-145" dirty="0">
                <a:latin typeface="Arial"/>
                <a:cs typeface="Arial"/>
              </a:rPr>
              <a:t>realiza </a:t>
            </a:r>
            <a:r>
              <a:rPr sz="3000" b="1" i="1" spc="-95" dirty="0">
                <a:latin typeface="Arial"/>
                <a:cs typeface="Arial"/>
              </a:rPr>
              <a:t>la </a:t>
            </a:r>
            <a:r>
              <a:rPr sz="3000" b="1" i="1" spc="-235" dirty="0">
                <a:latin typeface="Arial"/>
                <a:cs typeface="Arial"/>
              </a:rPr>
              <a:t>función  </a:t>
            </a:r>
            <a:r>
              <a:rPr sz="3000" b="1" i="1" spc="-275" dirty="0">
                <a:latin typeface="Arial"/>
                <a:cs typeface="Arial"/>
              </a:rPr>
              <a:t>más </a:t>
            </a:r>
            <a:r>
              <a:rPr sz="3000" b="1" i="1" spc="-195" dirty="0">
                <a:latin typeface="Arial"/>
                <a:cs typeface="Arial"/>
              </a:rPr>
              <a:t>semejante </a:t>
            </a:r>
            <a:r>
              <a:rPr sz="3000" b="1" i="1" spc="-85" dirty="0">
                <a:latin typeface="Arial"/>
                <a:cs typeface="Arial"/>
              </a:rPr>
              <a:t>a </a:t>
            </a:r>
            <a:r>
              <a:rPr sz="3000" b="1" i="1" spc="-90" dirty="0">
                <a:latin typeface="Arial"/>
                <a:cs typeface="Arial"/>
              </a:rPr>
              <a:t>la </a:t>
            </a:r>
            <a:r>
              <a:rPr sz="3000" b="1" i="1" spc="-215" dirty="0">
                <a:latin typeface="Arial"/>
                <a:cs typeface="Arial"/>
              </a:rPr>
              <a:t>necesitada </a:t>
            </a:r>
            <a:r>
              <a:rPr sz="3000" b="1" i="1" spc="-140" dirty="0">
                <a:latin typeface="Arial"/>
                <a:cs typeface="Arial"/>
              </a:rPr>
              <a:t>para </a:t>
            </a:r>
            <a:r>
              <a:rPr sz="3000" b="1" i="1" spc="-125" dirty="0">
                <a:latin typeface="Arial"/>
                <a:cs typeface="Arial"/>
              </a:rPr>
              <a:t>aliviar </a:t>
            </a:r>
            <a:r>
              <a:rPr sz="3000" b="1" i="1" spc="-90" dirty="0">
                <a:latin typeface="Arial"/>
                <a:cs typeface="Arial"/>
              </a:rPr>
              <a:t>la  </a:t>
            </a:r>
            <a:r>
              <a:rPr sz="3000" b="1" i="1" spc="-200" dirty="0">
                <a:latin typeface="Arial"/>
                <a:cs typeface="Arial"/>
              </a:rPr>
              <a:t>tensión, </a:t>
            </a:r>
            <a:r>
              <a:rPr sz="3000" b="1" i="1" spc="-345" dirty="0">
                <a:latin typeface="Arial"/>
                <a:cs typeface="Arial"/>
              </a:rPr>
              <a:t>es </a:t>
            </a:r>
            <a:r>
              <a:rPr sz="3000" b="1" i="1" spc="-145" dirty="0">
                <a:latin typeface="Arial"/>
                <a:cs typeface="Arial"/>
              </a:rPr>
              <a:t>el </a:t>
            </a:r>
            <a:r>
              <a:rPr sz="3000" b="1" i="1" spc="-235" dirty="0">
                <a:latin typeface="Arial"/>
                <a:cs typeface="Arial"/>
              </a:rPr>
              <a:t>sistema </a:t>
            </a:r>
            <a:r>
              <a:rPr sz="3000" b="1" i="1" spc="-280" dirty="0">
                <a:latin typeface="Arial"/>
                <a:cs typeface="Arial"/>
              </a:rPr>
              <a:t>más </a:t>
            </a:r>
            <a:r>
              <a:rPr sz="3000" b="1" i="1" spc="-225" dirty="0">
                <a:latin typeface="Arial"/>
                <a:cs typeface="Arial"/>
              </a:rPr>
              <a:t>próximo </a:t>
            </a:r>
            <a:r>
              <a:rPr sz="3000" b="1" i="1" spc="-85" dirty="0">
                <a:latin typeface="Arial"/>
                <a:cs typeface="Arial"/>
              </a:rPr>
              <a:t>a </a:t>
            </a:r>
            <a:r>
              <a:rPr sz="3000" b="1" i="1" spc="-225" dirty="0">
                <a:latin typeface="Arial"/>
                <a:cs typeface="Arial"/>
              </a:rPr>
              <a:t>dicha  </a:t>
            </a:r>
            <a:r>
              <a:rPr sz="3000" b="1" i="1" spc="-204" dirty="0">
                <a:latin typeface="Arial"/>
                <a:cs typeface="Arial"/>
              </a:rPr>
              <a:t>tensión</a:t>
            </a:r>
            <a:r>
              <a:rPr sz="3000" spc="-204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60" dirty="0">
                <a:latin typeface="Arial"/>
                <a:cs typeface="Arial"/>
              </a:rPr>
              <a:t>El </a:t>
            </a:r>
            <a:r>
              <a:rPr sz="3000" spc="-114" dirty="0">
                <a:latin typeface="Arial"/>
                <a:cs typeface="Arial"/>
              </a:rPr>
              <a:t>concepto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90" dirty="0">
                <a:latin typeface="Arial"/>
                <a:cs typeface="Arial"/>
              </a:rPr>
              <a:t>tensión </a:t>
            </a:r>
            <a:r>
              <a:rPr sz="3000" spc="-170" dirty="0">
                <a:latin typeface="Arial"/>
                <a:cs typeface="Arial"/>
              </a:rPr>
              <a:t>ayuda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0" dirty="0">
                <a:latin typeface="Arial"/>
                <a:cs typeface="Arial"/>
              </a:rPr>
              <a:t>explicar </a:t>
            </a:r>
            <a:r>
              <a:rPr sz="3000" spc="-145" dirty="0">
                <a:latin typeface="Arial"/>
                <a:cs typeface="Arial"/>
              </a:rPr>
              <a:t>algo </a:t>
            </a:r>
            <a:r>
              <a:rPr sz="3000" spc="-140" dirty="0">
                <a:latin typeface="Arial"/>
                <a:cs typeface="Arial"/>
              </a:rPr>
              <a:t>de</a:t>
            </a:r>
            <a:r>
              <a:rPr sz="3000" spc="-28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la  </a:t>
            </a:r>
            <a:r>
              <a:rPr sz="3000" spc="-130" dirty="0">
                <a:latin typeface="Arial"/>
                <a:cs typeface="Arial"/>
              </a:rPr>
              <a:t>dinámica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90" dirty="0">
                <a:latin typeface="Arial"/>
                <a:cs typeface="Arial"/>
              </a:rPr>
              <a:t>hace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40" dirty="0">
                <a:latin typeface="Arial"/>
                <a:cs typeface="Arial"/>
              </a:rPr>
              <a:t>los </a:t>
            </a:r>
            <a:r>
              <a:rPr sz="3000" spc="-175" dirty="0">
                <a:latin typeface="Arial"/>
                <a:cs typeface="Arial"/>
              </a:rPr>
              <a:t>sistemas </a:t>
            </a:r>
            <a:r>
              <a:rPr sz="3000" spc="-130" dirty="0">
                <a:latin typeface="Arial"/>
                <a:cs typeface="Arial"/>
              </a:rPr>
              <a:t>cambien. </a:t>
            </a:r>
            <a:r>
              <a:rPr sz="3000" spc="-265" dirty="0">
                <a:latin typeface="Arial"/>
                <a:cs typeface="Arial"/>
              </a:rPr>
              <a:t>El  </a:t>
            </a:r>
            <a:r>
              <a:rPr sz="3000" spc="-145" dirty="0">
                <a:latin typeface="Arial"/>
                <a:cs typeface="Arial"/>
              </a:rPr>
              <a:t>proceso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25" dirty="0">
                <a:latin typeface="Arial"/>
                <a:cs typeface="Arial"/>
              </a:rPr>
              <a:t>cambio </a:t>
            </a:r>
            <a:r>
              <a:rPr sz="3000" spc="-85" dirty="0">
                <a:latin typeface="Arial"/>
                <a:cs typeface="Arial"/>
              </a:rPr>
              <a:t>del </a:t>
            </a:r>
            <a:r>
              <a:rPr sz="3000" spc="-155" dirty="0">
                <a:latin typeface="Arial"/>
                <a:cs typeface="Arial"/>
              </a:rPr>
              <a:t>sistema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80" dirty="0">
                <a:latin typeface="Arial"/>
                <a:cs typeface="Arial"/>
              </a:rPr>
              <a:t>información  </a:t>
            </a:r>
            <a:r>
              <a:rPr sz="3000" spc="-170" dirty="0">
                <a:latin typeface="Arial"/>
                <a:cs typeface="Arial"/>
              </a:rPr>
              <a:t>sigue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90" dirty="0">
                <a:latin typeface="Arial"/>
                <a:cs typeface="Arial"/>
              </a:rPr>
              <a:t>modelo </a:t>
            </a:r>
            <a:r>
              <a:rPr sz="3000" spc="-114" dirty="0">
                <a:latin typeface="Arial"/>
                <a:cs typeface="Arial"/>
              </a:rPr>
              <a:t>conceptual </a:t>
            </a:r>
            <a:r>
              <a:rPr sz="3000" spc="-135" dirty="0">
                <a:latin typeface="Arial"/>
                <a:cs typeface="Arial"/>
              </a:rPr>
              <a:t>general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120" dirty="0">
                <a:latin typeface="Arial"/>
                <a:cs typeface="Arial"/>
              </a:rPr>
              <a:t>adaptación </a:t>
            </a:r>
            <a:r>
              <a:rPr sz="3000" spc="-105" dirty="0">
                <a:latin typeface="Arial"/>
                <a:cs typeface="Arial"/>
              </a:rPr>
              <a:t>al </a:t>
            </a:r>
            <a:r>
              <a:rPr sz="3000" spc="-155" dirty="0">
                <a:latin typeface="Arial"/>
                <a:cs typeface="Arial"/>
              </a:rPr>
              <a:t>sistema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90" dirty="0">
                <a:latin typeface="Arial"/>
                <a:cs typeface="Arial"/>
              </a:rPr>
              <a:t>tensión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(stress).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05A2-248B-4DE0-887B-2696453F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57200"/>
            <a:ext cx="6400800" cy="1354217"/>
          </a:xfrm>
        </p:spPr>
        <p:txBody>
          <a:bodyPr/>
          <a:lstStyle/>
          <a:p>
            <a:r>
              <a:rPr lang="es-ES" dirty="0"/>
              <a:t>Sistemas de información</a:t>
            </a:r>
            <a:endParaRPr lang="es-AR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4DB71BA-843F-4975-9E84-4BC97E4E6FE9}"/>
              </a:ext>
            </a:extLst>
          </p:cNvPr>
          <p:cNvCxnSpPr/>
          <p:nvPr/>
        </p:nvCxnSpPr>
        <p:spPr>
          <a:xfrm>
            <a:off x="6324600" y="3581400"/>
            <a:ext cx="0" cy="101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2CE62E1-0B88-4ECB-8E6C-E1BF97370E12}"/>
              </a:ext>
            </a:extLst>
          </p:cNvPr>
          <p:cNvCxnSpPr/>
          <p:nvPr/>
        </p:nvCxnSpPr>
        <p:spPr>
          <a:xfrm flipH="1">
            <a:off x="2743200" y="4600804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4818CA-134B-4C50-90B9-77A6E05DB8C9}"/>
              </a:ext>
            </a:extLst>
          </p:cNvPr>
          <p:cNvCxnSpPr/>
          <p:nvPr/>
        </p:nvCxnSpPr>
        <p:spPr>
          <a:xfrm flipV="1">
            <a:off x="2743200" y="3429000"/>
            <a:ext cx="0" cy="11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B703F6-9302-4B58-8504-6A21F2D354EA}"/>
              </a:ext>
            </a:extLst>
          </p:cNvPr>
          <p:cNvSpPr/>
          <p:nvPr/>
        </p:nvSpPr>
        <p:spPr>
          <a:xfrm>
            <a:off x="3486156" y="2620243"/>
            <a:ext cx="2057400" cy="117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A7FECF4-4F1E-4E87-B46F-8A129C1D138C}"/>
              </a:ext>
            </a:extLst>
          </p:cNvPr>
          <p:cNvCxnSpPr/>
          <p:nvPr/>
        </p:nvCxnSpPr>
        <p:spPr>
          <a:xfrm>
            <a:off x="2743200" y="3235553"/>
            <a:ext cx="685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A9A4A28-B305-4CD4-9662-8237E65DE592}"/>
              </a:ext>
            </a:extLst>
          </p:cNvPr>
          <p:cNvCxnSpPr>
            <a:stCxn id="12" idx="3"/>
          </p:cNvCxnSpPr>
          <p:nvPr/>
        </p:nvCxnSpPr>
        <p:spPr>
          <a:xfrm>
            <a:off x="5543556" y="3206110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52D9D6-7153-4ECA-9BC1-6F8D29DFF544}"/>
              </a:ext>
            </a:extLst>
          </p:cNvPr>
          <p:cNvSpPr txBox="1"/>
          <p:nvPr/>
        </p:nvSpPr>
        <p:spPr>
          <a:xfrm>
            <a:off x="2019298" y="27906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34AE8F-D365-45F0-9CA5-1C02AC8BDAF5}"/>
              </a:ext>
            </a:extLst>
          </p:cNvPr>
          <p:cNvSpPr txBox="1"/>
          <p:nvPr/>
        </p:nvSpPr>
        <p:spPr>
          <a:xfrm>
            <a:off x="5753112" y="2866221"/>
            <a:ext cx="17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DDEF6F-CCD9-4E34-9C97-62EF015E30F4}"/>
              </a:ext>
            </a:extLst>
          </p:cNvPr>
          <p:cNvSpPr txBox="1"/>
          <p:nvPr/>
        </p:nvSpPr>
        <p:spPr>
          <a:xfrm>
            <a:off x="3619511" y="4267200"/>
            <a:ext cx="20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retroalimentación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4A67138-44D7-45F4-96DA-6B2CD95983E4}"/>
              </a:ext>
            </a:extLst>
          </p:cNvPr>
          <p:cNvSpPr txBox="1"/>
          <p:nvPr/>
        </p:nvSpPr>
        <p:spPr>
          <a:xfrm>
            <a:off x="3848098" y="2790656"/>
            <a:ext cx="14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 de Información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7780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1356804"/>
            <a:ext cx="4552950" cy="2549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5095">
              <a:lnSpc>
                <a:spcPct val="120000"/>
              </a:lnSpc>
              <a:spcBef>
                <a:spcPts val="95"/>
              </a:spcBef>
            </a:pPr>
            <a:r>
              <a:rPr sz="7200" b="1" spc="-545" dirty="0">
                <a:solidFill>
                  <a:srgbClr val="FF0000"/>
                </a:solidFill>
                <a:latin typeface="Arial"/>
                <a:cs typeface="Arial"/>
              </a:rPr>
              <a:t>FIN  </a:t>
            </a:r>
            <a:r>
              <a:rPr lang="es-ES" sz="7200" b="1" spc="-325" dirty="0">
                <a:solidFill>
                  <a:srgbClr val="FF0000"/>
                </a:solidFill>
              </a:rPr>
              <a:t>2d</a:t>
            </a:r>
            <a:r>
              <a:rPr sz="7200" b="1" spc="-325" dirty="0">
                <a:solidFill>
                  <a:srgbClr val="FF0000"/>
                </a:solidFill>
                <a:latin typeface="Arial"/>
                <a:cs typeface="Arial"/>
              </a:rPr>
              <a:t>a.</a:t>
            </a:r>
            <a:r>
              <a:rPr sz="7200" b="1" spc="-4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00" b="1" spc="-1130" dirty="0">
                <a:solidFill>
                  <a:srgbClr val="FF0000"/>
                </a:solidFill>
                <a:latin typeface="Arial"/>
                <a:cs typeface="Arial"/>
              </a:rPr>
              <a:t>PARTE</a:t>
            </a: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045" y="188023"/>
            <a:ext cx="5523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0" dirty="0">
                <a:latin typeface="Arial"/>
                <a:cs typeface="Arial"/>
              </a:rPr>
              <a:t>Introducción </a:t>
            </a:r>
            <a:r>
              <a:rPr b="1" spc="-275" dirty="0">
                <a:latin typeface="Arial"/>
                <a:cs typeface="Arial"/>
              </a:rPr>
              <a:t>a</a:t>
            </a:r>
            <a:r>
              <a:rPr b="1" spc="-220" dirty="0">
                <a:latin typeface="Arial"/>
                <a:cs typeface="Arial"/>
              </a:rPr>
              <a:t> </a:t>
            </a:r>
            <a:r>
              <a:rPr b="1" spc="-415" dirty="0">
                <a:latin typeface="Arial"/>
                <a:cs typeface="Arial"/>
              </a:rPr>
              <a:t>Sistemas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105" y="1707134"/>
            <a:ext cx="7628255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4300" b="1" spc="-310" dirty="0">
                <a:latin typeface="Arial"/>
                <a:cs typeface="Arial"/>
              </a:rPr>
              <a:t>Un </a:t>
            </a:r>
            <a:r>
              <a:rPr sz="4300" b="1" spc="-340" dirty="0">
                <a:latin typeface="Arial"/>
                <a:cs typeface="Arial"/>
              </a:rPr>
              <a:t>sistema </a:t>
            </a:r>
            <a:r>
              <a:rPr sz="4300" b="1" spc="-455" dirty="0">
                <a:latin typeface="Arial"/>
                <a:cs typeface="Arial"/>
              </a:rPr>
              <a:t>es </a:t>
            </a:r>
            <a:r>
              <a:rPr sz="4300" b="1" spc="-305" dirty="0">
                <a:latin typeface="Arial"/>
                <a:cs typeface="Arial"/>
              </a:rPr>
              <a:t>una </a:t>
            </a:r>
            <a:r>
              <a:rPr lang="es-ES" sz="4300" b="1" spc="-360" dirty="0">
                <a:latin typeface="Arial"/>
                <a:cs typeface="Arial"/>
              </a:rPr>
              <a:t>conjunto </a:t>
            </a:r>
            <a:r>
              <a:rPr sz="4300" b="1" spc="-275" dirty="0">
                <a:latin typeface="Arial"/>
                <a:cs typeface="Arial"/>
              </a:rPr>
              <a:t>de  </a:t>
            </a:r>
            <a:r>
              <a:rPr sz="4300" b="1" spc="-340" dirty="0" err="1">
                <a:latin typeface="Arial"/>
                <a:cs typeface="Arial"/>
              </a:rPr>
              <a:t>componentes</a:t>
            </a:r>
            <a:r>
              <a:rPr lang="es-ES" sz="4300" b="1" spc="-340" dirty="0">
                <a:latin typeface="Arial"/>
                <a:cs typeface="Arial"/>
              </a:rPr>
              <a:t> o partes</a:t>
            </a:r>
            <a:r>
              <a:rPr sz="4300" b="1" spc="-340" dirty="0">
                <a:latin typeface="Arial"/>
                <a:cs typeface="Arial"/>
              </a:rPr>
              <a:t> </a:t>
            </a:r>
            <a:r>
              <a:rPr sz="4300" b="1" spc="-280" dirty="0">
                <a:latin typeface="Arial"/>
                <a:cs typeface="Arial"/>
              </a:rPr>
              <a:t>interrelacionados  </a:t>
            </a:r>
            <a:r>
              <a:rPr sz="4300" b="1" spc="-295" dirty="0">
                <a:latin typeface="Arial"/>
                <a:cs typeface="Arial"/>
              </a:rPr>
              <a:t>que </a:t>
            </a:r>
            <a:r>
              <a:rPr sz="4300" b="1" spc="-220" dirty="0">
                <a:latin typeface="Arial"/>
                <a:cs typeface="Arial"/>
              </a:rPr>
              <a:t>trabajan </a:t>
            </a:r>
            <a:r>
              <a:rPr sz="4300" b="1" spc="-265" dirty="0">
                <a:latin typeface="Arial"/>
                <a:cs typeface="Arial"/>
              </a:rPr>
              <a:t>conjuntamente </a:t>
            </a:r>
            <a:r>
              <a:rPr sz="4300" b="1" spc="-285" dirty="0">
                <a:latin typeface="Arial"/>
                <a:cs typeface="Arial"/>
              </a:rPr>
              <a:t>para  </a:t>
            </a:r>
            <a:r>
              <a:rPr sz="4300" b="1" spc="-290" dirty="0">
                <a:latin typeface="Arial"/>
                <a:cs typeface="Arial"/>
              </a:rPr>
              <a:t>cumplir </a:t>
            </a:r>
            <a:r>
              <a:rPr sz="4300" b="1" spc="-330" dirty="0">
                <a:latin typeface="Arial"/>
                <a:cs typeface="Arial"/>
              </a:rPr>
              <a:t>algún</a:t>
            </a:r>
            <a:r>
              <a:rPr sz="4300" b="1" spc="-170" dirty="0">
                <a:latin typeface="Arial"/>
                <a:cs typeface="Arial"/>
              </a:rPr>
              <a:t> </a:t>
            </a:r>
            <a:r>
              <a:rPr sz="4300" b="1" spc="-210" dirty="0">
                <a:latin typeface="Arial"/>
                <a:cs typeface="Arial"/>
              </a:rPr>
              <a:t>objetivo</a:t>
            </a:r>
            <a:r>
              <a:rPr sz="4300" spc="-210" dirty="0">
                <a:latin typeface="Arial"/>
                <a:cs typeface="Arial"/>
              </a:rPr>
              <a:t>.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5257800"/>
            <a:ext cx="2610612" cy="175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871" y="188023"/>
            <a:ext cx="4789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Concepto </a:t>
            </a:r>
            <a:r>
              <a:rPr spc="-200" dirty="0"/>
              <a:t>de</a:t>
            </a:r>
            <a:r>
              <a:rPr spc="-315" dirty="0"/>
              <a:t> </a:t>
            </a:r>
            <a:r>
              <a:rPr spc="-280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2244063"/>
            <a:ext cx="7715250" cy="3682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latin typeface="Arial"/>
                <a:cs typeface="Arial"/>
              </a:rPr>
              <a:t>Existe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20" dirty="0">
                <a:latin typeface="Arial"/>
                <a:cs typeface="Arial"/>
              </a:rPr>
              <a:t>Conjunto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20" dirty="0">
                <a:latin typeface="Arial"/>
                <a:cs typeface="Arial"/>
              </a:rPr>
              <a:t>elementos 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partes.</a:t>
            </a:r>
            <a:endParaRPr sz="3200">
              <a:latin typeface="Arial"/>
              <a:cs typeface="Arial"/>
            </a:endParaRPr>
          </a:p>
          <a:p>
            <a:pPr marL="355600" marR="1461135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35" dirty="0">
                <a:latin typeface="Arial"/>
                <a:cs typeface="Arial"/>
              </a:rPr>
              <a:t>Están </a:t>
            </a:r>
            <a:r>
              <a:rPr sz="3200" spc="-135" dirty="0">
                <a:latin typeface="Arial"/>
                <a:cs typeface="Arial"/>
              </a:rPr>
              <a:t>Dinámicamente </a:t>
            </a:r>
            <a:r>
              <a:rPr sz="3200" spc="-130" dirty="0">
                <a:latin typeface="Arial"/>
                <a:cs typeface="Arial"/>
              </a:rPr>
              <a:t>relacionados.  </a:t>
            </a:r>
            <a:r>
              <a:rPr sz="3200" spc="-55" dirty="0">
                <a:latin typeface="Arial"/>
                <a:cs typeface="Arial"/>
              </a:rPr>
              <a:t>(Movimiento 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acción).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Forman </a:t>
            </a:r>
            <a:r>
              <a:rPr sz="3200" spc="-155" dirty="0">
                <a:latin typeface="Arial"/>
                <a:cs typeface="Arial"/>
              </a:rPr>
              <a:t>una </a:t>
            </a:r>
            <a:r>
              <a:rPr sz="3200" spc="-95" dirty="0">
                <a:latin typeface="Arial"/>
                <a:cs typeface="Arial"/>
              </a:rPr>
              <a:t>actividad. </a:t>
            </a:r>
            <a:r>
              <a:rPr sz="3200" spc="-100" dirty="0">
                <a:latin typeface="Arial"/>
                <a:cs typeface="Arial"/>
              </a:rPr>
              <a:t>(todos </a:t>
            </a:r>
            <a:r>
              <a:rPr sz="3200" spc="-140" dirty="0">
                <a:latin typeface="Arial"/>
                <a:cs typeface="Arial"/>
              </a:rPr>
              <a:t>los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elementos)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Buscan </a:t>
            </a:r>
            <a:r>
              <a:rPr sz="3200" spc="-180" dirty="0">
                <a:latin typeface="Arial"/>
                <a:cs typeface="Arial"/>
              </a:rPr>
              <a:t>alcanzar </a:t>
            </a:r>
            <a:r>
              <a:rPr sz="3200" spc="-80" dirty="0">
                <a:latin typeface="Arial"/>
                <a:cs typeface="Arial"/>
              </a:rPr>
              <a:t>el </a:t>
            </a:r>
            <a:r>
              <a:rPr sz="3200" spc="-55" dirty="0">
                <a:latin typeface="Arial"/>
                <a:cs typeface="Arial"/>
              </a:rPr>
              <a:t>objetivo </a:t>
            </a:r>
            <a:r>
              <a:rPr sz="3200" spc="-90" dirty="0">
                <a:latin typeface="Arial"/>
                <a:cs typeface="Arial"/>
              </a:rPr>
              <a:t>del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sistema.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Operan </a:t>
            </a:r>
            <a:r>
              <a:rPr sz="3200" spc="-150" dirty="0">
                <a:latin typeface="Arial"/>
                <a:cs typeface="Arial"/>
              </a:rPr>
              <a:t>sobre </a:t>
            </a:r>
            <a:r>
              <a:rPr sz="3200" spc="-135" dirty="0">
                <a:latin typeface="Arial"/>
                <a:cs typeface="Arial"/>
              </a:rPr>
              <a:t>datos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entrada.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Proveen </a:t>
            </a:r>
            <a:r>
              <a:rPr sz="3200" spc="-155" dirty="0">
                <a:latin typeface="Arial"/>
                <a:cs typeface="Arial"/>
              </a:rPr>
              <a:t>una </a:t>
            </a:r>
            <a:r>
              <a:rPr sz="3200" spc="-140" dirty="0">
                <a:latin typeface="Arial"/>
                <a:cs typeface="Arial"/>
              </a:rPr>
              <a:t>salida.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Información.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37" y="0"/>
            <a:ext cx="2362200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190817"/>
            <a:ext cx="4325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85" dirty="0">
                <a:latin typeface="Arial"/>
                <a:cs typeface="Arial"/>
              </a:rPr>
              <a:t>Principio </a:t>
            </a:r>
            <a:r>
              <a:rPr sz="4000" b="1" spc="-254" dirty="0">
                <a:latin typeface="Arial"/>
                <a:cs typeface="Arial"/>
              </a:rPr>
              <a:t>de</a:t>
            </a:r>
            <a:r>
              <a:rPr sz="4000" b="1" spc="-160" dirty="0">
                <a:latin typeface="Arial"/>
                <a:cs typeface="Arial"/>
              </a:rPr>
              <a:t> </a:t>
            </a:r>
            <a:r>
              <a:rPr sz="4000" b="1" spc="-320" dirty="0">
                <a:latin typeface="Arial"/>
                <a:cs typeface="Arial"/>
              </a:rPr>
              <a:t>Sinergia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90" y="4446523"/>
            <a:ext cx="77997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09" dirty="0">
                <a:latin typeface="Arial"/>
                <a:cs typeface="Arial"/>
              </a:rPr>
              <a:t>EL </a:t>
            </a:r>
            <a:r>
              <a:rPr sz="3200" spc="-220" dirty="0">
                <a:latin typeface="Arial"/>
                <a:cs typeface="Arial"/>
              </a:rPr>
              <a:t>"TODO" </a:t>
            </a:r>
            <a:r>
              <a:rPr sz="3200" spc="-425" dirty="0">
                <a:latin typeface="Arial"/>
                <a:cs typeface="Arial"/>
              </a:rPr>
              <a:t>CONSTITUYE </a:t>
            </a:r>
            <a:r>
              <a:rPr sz="3200" spc="-295" dirty="0">
                <a:latin typeface="Arial"/>
                <a:cs typeface="Arial"/>
              </a:rPr>
              <a:t>MAS </a:t>
            </a:r>
            <a:r>
              <a:rPr sz="3200" spc="-390" dirty="0">
                <a:latin typeface="Arial"/>
                <a:cs typeface="Arial"/>
              </a:rPr>
              <a:t>QUE </a:t>
            </a:r>
            <a:r>
              <a:rPr sz="3200" spc="-365" dirty="0">
                <a:latin typeface="Arial"/>
                <a:cs typeface="Arial"/>
              </a:rPr>
              <a:t>LA SIMPLE  </a:t>
            </a:r>
            <a:r>
              <a:rPr sz="3200" spc="-285" dirty="0">
                <a:latin typeface="Arial"/>
                <a:cs typeface="Arial"/>
              </a:rPr>
              <a:t>SUMA </a:t>
            </a:r>
            <a:r>
              <a:rPr sz="3200" spc="-459" dirty="0">
                <a:latin typeface="Arial"/>
                <a:cs typeface="Arial"/>
              </a:rPr>
              <a:t>DE </a:t>
            </a:r>
            <a:r>
              <a:rPr sz="3200" spc="-530" dirty="0">
                <a:latin typeface="Arial"/>
                <a:cs typeface="Arial"/>
              </a:rPr>
              <a:t>SUS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550" dirty="0">
                <a:latin typeface="Arial"/>
                <a:cs typeface="Arial"/>
              </a:rPr>
              <a:t>PARTES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4879" y="1071880"/>
            <a:ext cx="4909820" cy="346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1729" y="1268730"/>
            <a:ext cx="4320540" cy="288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450" y="462915"/>
            <a:ext cx="4482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Sistemas</a:t>
            </a:r>
            <a:r>
              <a:rPr spc="-265" dirty="0"/>
              <a:t> </a:t>
            </a:r>
            <a:r>
              <a:rPr spc="-190" dirty="0"/>
              <a:t>abstractos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17" y="1781175"/>
            <a:ext cx="7957820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68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Un </a:t>
            </a:r>
            <a:r>
              <a:rPr sz="3200" i="1" spc="-160" dirty="0">
                <a:latin typeface="Arial"/>
                <a:cs typeface="Arial"/>
              </a:rPr>
              <a:t>sistema </a:t>
            </a:r>
            <a:r>
              <a:rPr sz="3200" i="1" spc="-100" dirty="0">
                <a:latin typeface="Arial"/>
                <a:cs typeface="Arial"/>
              </a:rPr>
              <a:t>abstracto</a:t>
            </a:r>
            <a:r>
              <a:rPr sz="3200" spc="-100" dirty="0">
                <a:latin typeface="Arial"/>
                <a:cs typeface="Arial"/>
              </a:rPr>
              <a:t>,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55" dirty="0">
                <a:latin typeface="Arial"/>
                <a:cs typeface="Arial"/>
              </a:rPr>
              <a:t>una </a:t>
            </a:r>
            <a:r>
              <a:rPr sz="3200" spc="-125" dirty="0">
                <a:latin typeface="Arial"/>
                <a:cs typeface="Arial"/>
              </a:rPr>
              <a:t>disposición </a:t>
            </a:r>
            <a:r>
              <a:rPr sz="3200" spc="-150" dirty="0">
                <a:latin typeface="Arial"/>
                <a:cs typeface="Arial"/>
              </a:rPr>
              <a:t>de  manera </a:t>
            </a:r>
            <a:r>
              <a:rPr sz="3200" spc="-140" dirty="0">
                <a:latin typeface="Arial"/>
                <a:cs typeface="Arial"/>
              </a:rPr>
              <a:t>ordenada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90" dirty="0">
                <a:latin typeface="Arial"/>
                <a:cs typeface="Arial"/>
              </a:rPr>
              <a:t>las </a:t>
            </a:r>
            <a:r>
              <a:rPr sz="3200" spc="-170" dirty="0">
                <a:latin typeface="Arial"/>
                <a:cs typeface="Arial"/>
              </a:rPr>
              <a:t>ideas  </a:t>
            </a:r>
            <a:r>
              <a:rPr sz="3200" spc="-95" dirty="0">
                <a:latin typeface="Arial"/>
                <a:cs typeface="Arial"/>
              </a:rPr>
              <a:t>interdependientes o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artefactos.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Por </a:t>
            </a:r>
            <a:r>
              <a:rPr sz="3200" spc="-100" dirty="0">
                <a:latin typeface="Arial"/>
                <a:cs typeface="Arial"/>
              </a:rPr>
              <a:t>ejemplo,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sistema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teología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55" dirty="0">
                <a:latin typeface="Arial"/>
                <a:cs typeface="Arial"/>
              </a:rPr>
              <a:t>una  organización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70" dirty="0">
                <a:latin typeface="Arial"/>
                <a:cs typeface="Arial"/>
              </a:rPr>
              <a:t>ideas </a:t>
            </a:r>
            <a:r>
              <a:rPr sz="3200" spc="-95" dirty="0">
                <a:latin typeface="Arial"/>
                <a:cs typeface="Arial"/>
              </a:rPr>
              <a:t>interdependientes  </a:t>
            </a:r>
            <a:r>
              <a:rPr sz="3200" spc="-195" dirty="0">
                <a:latin typeface="Arial"/>
                <a:cs typeface="Arial"/>
              </a:rPr>
              <a:t>acerca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95" dirty="0">
                <a:latin typeface="Arial"/>
                <a:cs typeface="Arial"/>
              </a:rPr>
              <a:t>Dios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190" dirty="0">
                <a:latin typeface="Arial"/>
                <a:cs typeface="Arial"/>
              </a:rPr>
              <a:t>las </a:t>
            </a:r>
            <a:r>
              <a:rPr sz="3200" spc="-135" dirty="0">
                <a:latin typeface="Arial"/>
                <a:cs typeface="Arial"/>
              </a:rPr>
              <a:t>relaciones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40" dirty="0">
                <a:latin typeface="Arial"/>
                <a:cs typeface="Arial"/>
              </a:rPr>
              <a:t>los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hombres  </a:t>
            </a:r>
            <a:r>
              <a:rPr sz="3200" spc="-155" dirty="0">
                <a:latin typeface="Arial"/>
                <a:cs typeface="Arial"/>
              </a:rPr>
              <a:t>con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Dios.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7145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3411</Words>
  <Application>Microsoft Office PowerPoint</Application>
  <PresentationFormat>Presentación en pantalla (4:3)</PresentationFormat>
  <Paragraphs>404</Paragraphs>
  <Slides>59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Wingdings</vt:lpstr>
      <vt:lpstr>Office Theme</vt:lpstr>
      <vt:lpstr>Presentación de PowerPoint</vt:lpstr>
      <vt:lpstr>Teoría General de Sistemas</vt:lpstr>
      <vt:lpstr>Teoría General de Sistemas</vt:lpstr>
      <vt:lpstr>Teoría General de Sistemas</vt:lpstr>
      <vt:lpstr>Teoría General de Sistemas</vt:lpstr>
      <vt:lpstr>Introducción a Sistemas</vt:lpstr>
      <vt:lpstr>Concepto de Sistema</vt:lpstr>
      <vt:lpstr>Principio de Sinergia</vt:lpstr>
      <vt:lpstr>Sistemas abstractos</vt:lpstr>
      <vt:lpstr>Ejemplos de Sistemas Físicos</vt:lpstr>
      <vt:lpstr>Modelos Simplificado y General de un Sistema</vt:lpstr>
      <vt:lpstr>Conceptos relacionados con sistemas</vt:lpstr>
      <vt:lpstr>Límites</vt:lpstr>
      <vt:lpstr>Sinergia</vt:lpstr>
      <vt:lpstr>Emergencia</vt:lpstr>
      <vt:lpstr>Subsistemas</vt:lpstr>
      <vt:lpstr>Interfaz</vt:lpstr>
      <vt:lpstr>Clases de Sistemas</vt:lpstr>
      <vt:lpstr>Clases de Sistemas Criterio: Según el intercambio con el medio ambiente</vt:lpstr>
      <vt:lpstr>Concepto de Sistema Abierto y Cerrado</vt:lpstr>
      <vt:lpstr>Componentes de un Sistema  Informático</vt:lpstr>
      <vt:lpstr>HARDWARE</vt:lpstr>
      <vt:lpstr>SOFTWARE</vt:lpstr>
      <vt:lpstr>HUMANWARE</vt:lpstr>
      <vt:lpstr>Modelo de Control Básico</vt:lpstr>
      <vt:lpstr>Modelo de Control Básico</vt:lpstr>
      <vt:lpstr>Estándar de desempeño de sistemas</vt:lpstr>
      <vt:lpstr>Eficacia</vt:lpstr>
      <vt:lpstr>Eficiencia</vt:lpstr>
      <vt:lpstr>Variables y Parámetros de Sistema</vt:lpstr>
      <vt:lpstr>Descomposición</vt:lpstr>
      <vt:lpstr>Descomposición</vt:lpstr>
      <vt:lpstr>Cohesión Funcional</vt:lpstr>
      <vt:lpstr>Cohesión Funcional: Ejemplos.</vt:lpstr>
      <vt:lpstr>Interfaz  (Interconexión entre Subsistemas)</vt:lpstr>
      <vt:lpstr>Ejemplos de Subsistemas e Interfaces</vt:lpstr>
      <vt:lpstr>Cantidad de Interfaces</vt:lpstr>
      <vt:lpstr>Interfaces (Interconexiones)</vt:lpstr>
      <vt:lpstr>Simplificación</vt:lpstr>
      <vt:lpstr>Interfaces</vt:lpstr>
      <vt:lpstr>Simplificación</vt:lpstr>
      <vt:lpstr>Simplificación</vt:lpstr>
      <vt:lpstr>Simplificación</vt:lpstr>
      <vt:lpstr>Comparación</vt:lpstr>
      <vt:lpstr>Acoplamiento</vt:lpstr>
      <vt:lpstr>Desacoplamiento</vt:lpstr>
      <vt:lpstr>Desacoplamiento</vt:lpstr>
      <vt:lpstr>Desacoplamiento</vt:lpstr>
      <vt:lpstr>Inventarios, almacenamientos  intermedios, o líneas de espera</vt:lpstr>
      <vt:lpstr>Recursos de holgura y flexibles.</vt:lpstr>
      <vt:lpstr>Estándares</vt:lpstr>
      <vt:lpstr>Tensión de Sistemas y  Cambio de Sistemas</vt:lpstr>
      <vt:lpstr>Clases de Tensiones (Stress)</vt:lpstr>
      <vt:lpstr>Proceso de Adaptación</vt:lpstr>
      <vt:lpstr>Proceso de Adaptación</vt:lpstr>
      <vt:lpstr>Proceso de Adaptación</vt:lpstr>
      <vt:lpstr>Sistema de Inscripciones</vt:lpstr>
      <vt:lpstr>Sistemas de información</vt:lpstr>
      <vt:lpstr>FIN  2da.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 INTRODUCCIÓN A LOS SISTEMAS DE INFORMACIÓN 1ra PARTE</dc:title>
  <dc:creator>casa junior</dc:creator>
  <cp:lastModifiedBy>User</cp:lastModifiedBy>
  <cp:revision>26</cp:revision>
  <dcterms:created xsi:type="dcterms:W3CDTF">2019-08-15T00:06:23Z</dcterms:created>
  <dcterms:modified xsi:type="dcterms:W3CDTF">2020-03-26T18:17:46Z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2019-08-15T00:00:00Z</vt:filetime>
  </property>
</Properties>
</file>