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8" r:id="rId4"/>
    <p:sldId id="265" r:id="rId5"/>
    <p:sldId id="266" r:id="rId6"/>
    <p:sldId id="269" r:id="rId7"/>
    <p:sldId id="267" r:id="rId8"/>
    <p:sldId id="268" r:id="rId9"/>
    <p:sldId id="276" r:id="rId10"/>
    <p:sldId id="270" r:id="rId11"/>
    <p:sldId id="271" r:id="rId12"/>
    <p:sldId id="272" r:id="rId13"/>
    <p:sldId id="273" r:id="rId14"/>
    <p:sldId id="274" r:id="rId15"/>
    <p:sldId id="256" r:id="rId16"/>
    <p:sldId id="277" r:id="rId17"/>
    <p:sldId id="257" r:id="rId18"/>
    <p:sldId id="258" r:id="rId19"/>
    <p:sldId id="275" r:id="rId20"/>
    <p:sldId id="259" r:id="rId21"/>
    <p:sldId id="260" r:id="rId22"/>
    <p:sldId id="261" r:id="rId2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1822-2550-41BC-9BF0-4E1B9240F2CA}" type="datetimeFigureOut">
              <a:rPr lang="es-AR" smtClean="0"/>
              <a:pPr/>
              <a:t>25/06/2013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D9A4-27EE-4398-AB1E-F77E90B00D5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1822-2550-41BC-9BF0-4E1B9240F2CA}" type="datetimeFigureOut">
              <a:rPr lang="es-AR" smtClean="0"/>
              <a:pPr/>
              <a:t>25/06/2013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D9A4-27EE-4398-AB1E-F77E90B00D5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1822-2550-41BC-9BF0-4E1B9240F2CA}" type="datetimeFigureOut">
              <a:rPr lang="es-AR" smtClean="0"/>
              <a:pPr/>
              <a:t>25/06/2013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D9A4-27EE-4398-AB1E-F77E90B00D5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1822-2550-41BC-9BF0-4E1B9240F2CA}" type="datetimeFigureOut">
              <a:rPr lang="es-AR" smtClean="0"/>
              <a:pPr/>
              <a:t>25/06/2013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D9A4-27EE-4398-AB1E-F77E90B00D5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1822-2550-41BC-9BF0-4E1B9240F2CA}" type="datetimeFigureOut">
              <a:rPr lang="es-AR" smtClean="0"/>
              <a:pPr/>
              <a:t>25/06/2013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D9A4-27EE-4398-AB1E-F77E90B00D5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1822-2550-41BC-9BF0-4E1B9240F2CA}" type="datetimeFigureOut">
              <a:rPr lang="es-AR" smtClean="0"/>
              <a:pPr/>
              <a:t>25/06/2013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D9A4-27EE-4398-AB1E-F77E90B00D5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1822-2550-41BC-9BF0-4E1B9240F2CA}" type="datetimeFigureOut">
              <a:rPr lang="es-AR" smtClean="0"/>
              <a:pPr/>
              <a:t>25/06/2013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D9A4-27EE-4398-AB1E-F77E90B00D5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1822-2550-41BC-9BF0-4E1B9240F2CA}" type="datetimeFigureOut">
              <a:rPr lang="es-AR" smtClean="0"/>
              <a:pPr/>
              <a:t>25/06/2013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D9A4-27EE-4398-AB1E-F77E90B00D5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1822-2550-41BC-9BF0-4E1B9240F2CA}" type="datetimeFigureOut">
              <a:rPr lang="es-AR" smtClean="0"/>
              <a:pPr/>
              <a:t>25/06/2013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D9A4-27EE-4398-AB1E-F77E90B00D5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1822-2550-41BC-9BF0-4E1B9240F2CA}" type="datetimeFigureOut">
              <a:rPr lang="es-AR" smtClean="0"/>
              <a:pPr/>
              <a:t>25/06/2013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D9A4-27EE-4398-AB1E-F77E90B00D5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1822-2550-41BC-9BF0-4E1B9240F2CA}" type="datetimeFigureOut">
              <a:rPr lang="es-AR" smtClean="0"/>
              <a:pPr/>
              <a:t>25/06/2013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D9A4-27EE-4398-AB1E-F77E90B00D5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31822-2550-41BC-9BF0-4E1B9240F2CA}" type="datetimeFigureOut">
              <a:rPr lang="es-AR" smtClean="0"/>
              <a:pPr/>
              <a:t>25/06/2013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AD9A4-27EE-4398-AB1E-F77E90B00D5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b="1" u="sng" dirty="0"/>
              <a:t>Capitulo V:     </a:t>
            </a:r>
            <a:r>
              <a:rPr lang="es-ES" b="1" u="sng" dirty="0" smtClean="0"/>
              <a:t/>
            </a:r>
            <a:br>
              <a:rPr lang="es-ES" b="1" u="sng" dirty="0" smtClean="0"/>
            </a:br>
            <a:r>
              <a:rPr lang="es-ES" b="1" u="sng" dirty="0" smtClean="0"/>
              <a:t> </a:t>
            </a:r>
            <a:r>
              <a:rPr lang="es-ES" b="1" u="sng" dirty="0"/>
              <a:t>Internet / Cortafuegos (Firewalls) </a:t>
            </a:r>
            <a:r>
              <a:rPr lang="es-AR" b="1" u="sng" dirty="0"/>
              <a:t/>
            </a:r>
            <a:br>
              <a:rPr lang="es-AR" b="1" u="sng" dirty="0"/>
            </a:b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636912"/>
            <a:ext cx="3736436" cy="373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8034" y="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s-ES" b="1" u="sng" dirty="0"/>
              <a:t>Filtrado de </a:t>
            </a:r>
            <a:r>
              <a:rPr lang="es-ES" b="1" u="sng" dirty="0" smtClean="0"/>
              <a:t>paquetes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564067"/>
            <a:ext cx="8509967" cy="41610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s-AR" dirty="0"/>
          </a:p>
          <a:p>
            <a:r>
              <a:rPr lang="es-ES" dirty="0"/>
              <a:t>Es la acción que realiza un dispositivo </a:t>
            </a:r>
            <a:r>
              <a:rPr lang="es-ES" dirty="0" smtClean="0"/>
              <a:t>(</a:t>
            </a:r>
            <a:r>
              <a:rPr lang="es-ES" dirty="0" err="1" smtClean="0"/>
              <a:t>routers</a:t>
            </a:r>
            <a:r>
              <a:rPr lang="es-ES" dirty="0" smtClean="0"/>
              <a:t> </a:t>
            </a:r>
            <a:r>
              <a:rPr lang="es-ES" dirty="0"/>
              <a:t>o </a:t>
            </a:r>
            <a:r>
              <a:rPr lang="es-ES" dirty="0" err="1"/>
              <a:t>encaminadores</a:t>
            </a:r>
            <a:r>
              <a:rPr lang="es-ES" dirty="0"/>
              <a:t>) para controlar de forma selectiva el flujo de datos hacia y desde una red. Los filtros permiten o bloquean el paso de </a:t>
            </a:r>
            <a:r>
              <a:rPr lang="es-ES" dirty="0" smtClean="0"/>
              <a:t>paquetes, </a:t>
            </a:r>
            <a:r>
              <a:rPr lang="es-ES" dirty="0"/>
              <a:t>en general mientras se </a:t>
            </a:r>
            <a:r>
              <a:rPr lang="es-ES" dirty="0" err="1"/>
              <a:t>enrutan</a:t>
            </a:r>
            <a:r>
              <a:rPr lang="es-ES" dirty="0"/>
              <a:t> de una red a </a:t>
            </a:r>
            <a:r>
              <a:rPr lang="es-ES" dirty="0" smtClean="0"/>
              <a:t>otra. </a:t>
            </a:r>
            <a:endParaRPr lang="es-ES_tradnl" dirty="0" smtClean="0"/>
          </a:p>
          <a:p>
            <a:r>
              <a:rPr lang="es-ES_tradnl" dirty="0"/>
              <a:t>E</a:t>
            </a:r>
            <a:r>
              <a:rPr lang="es-ES_tradnl" dirty="0" smtClean="0"/>
              <a:t>l </a:t>
            </a:r>
            <a:r>
              <a:rPr lang="es-ES_tradnl" dirty="0"/>
              <a:t>filtrado de paquetes se realiza en base a una serie de reglas que especifican qué tipo de paquetes van a permitirse y qué tipo van a ser rechazados</a:t>
            </a:r>
            <a:r>
              <a:rPr lang="es-ES_tradnl" dirty="0" smtClean="0"/>
              <a:t>. Estas </a:t>
            </a:r>
            <a:r>
              <a:rPr lang="es-ES_tradnl" dirty="0"/>
              <a:t>reglas se basan en las direcciones de los paquetes y en los puertos o servicios para permitir o rechazar paquetes. </a:t>
            </a:r>
            <a:endParaRPr lang="es-AR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365104"/>
            <a:ext cx="4968552" cy="249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b="1" u="sng" dirty="0"/>
              <a:t>Red de </a:t>
            </a:r>
            <a:r>
              <a:rPr lang="es-ES" b="1" u="sng" dirty="0" smtClean="0"/>
              <a:t>perímetro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>
            <a:normAutofit fontScale="92500"/>
          </a:bodyPr>
          <a:lstStyle/>
          <a:p>
            <a:r>
              <a:rPr lang="es-ES_tradnl" dirty="0" smtClean="0"/>
              <a:t>Se </a:t>
            </a:r>
            <a:r>
              <a:rPr lang="es-ES_tradnl" dirty="0"/>
              <a:t>trata de una red adicional entre una red protegida y una red externa a fin de proporcionar una seguridad </a:t>
            </a:r>
            <a:r>
              <a:rPr lang="es-ES_tradnl" dirty="0" smtClean="0"/>
              <a:t>adicional.</a:t>
            </a:r>
          </a:p>
          <a:p>
            <a:r>
              <a:rPr lang="es-ES_tradnl" dirty="0" smtClean="0"/>
              <a:t>A </a:t>
            </a:r>
            <a:r>
              <a:rPr lang="es-ES_tradnl" dirty="0"/>
              <a:t>este tipo de redes también se las conoce por las siglas </a:t>
            </a:r>
            <a:r>
              <a:rPr lang="es-ES_tradnl" b="1" dirty="0"/>
              <a:t>DMZ</a:t>
            </a:r>
            <a:r>
              <a:rPr lang="es-ES_tradnl" dirty="0"/>
              <a:t> (</a:t>
            </a:r>
            <a:r>
              <a:rPr lang="es-ES_tradnl" i="1" dirty="0"/>
              <a:t>De-</a:t>
            </a:r>
            <a:r>
              <a:rPr lang="es-ES_tradnl" i="1" dirty="0" err="1"/>
              <a:t>Militarized</a:t>
            </a:r>
            <a:r>
              <a:rPr lang="es-ES_tradnl" i="1" dirty="0"/>
              <a:t> </a:t>
            </a:r>
            <a:r>
              <a:rPr lang="es-ES_tradnl" i="1" dirty="0" err="1"/>
              <a:t>Zone</a:t>
            </a:r>
            <a:r>
              <a:rPr lang="es-ES_tradnl" i="1" dirty="0"/>
              <a:t>, zona desmilitarizada)</a:t>
            </a:r>
            <a:endParaRPr lang="es-AR" b="1" dirty="0"/>
          </a:p>
          <a:p>
            <a:endParaRPr lang="en-US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700808"/>
            <a:ext cx="309634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S" b="1" u="sng" dirty="0"/>
              <a:t>Servidor proxy</a:t>
            </a:r>
            <a:r>
              <a:rPr lang="es-AR" b="1" dirty="0"/>
              <a:t/>
            </a:r>
            <a:br>
              <a:rPr lang="es-AR" b="1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AR" b="1" dirty="0"/>
          </a:p>
          <a:p>
            <a:r>
              <a:rPr lang="es-ES_tradnl" dirty="0"/>
              <a:t>Un </a:t>
            </a:r>
            <a:r>
              <a:rPr lang="es-ES_tradnl" b="1" dirty="0"/>
              <a:t>servidor “proxy”</a:t>
            </a:r>
            <a:r>
              <a:rPr lang="es-ES_tradnl" dirty="0"/>
              <a:t>  es un programa que trabaja con servidores externos en nombre de clientes </a:t>
            </a:r>
            <a:r>
              <a:rPr lang="es-ES_tradnl" dirty="0" smtClean="0"/>
              <a:t>internos. </a:t>
            </a:r>
            <a:r>
              <a:rPr lang="es-ES_tradnl" dirty="0"/>
              <a:t>Los clientes proxy se comunican con los servidores proxy, los cuales, a su vez, transmiten solicitudes aprobadas de clientes a servidores auténticos y luego transmiten de nuevo las respuestas a los clientes. </a:t>
            </a:r>
            <a:endParaRPr lang="es-AR" b="1" dirty="0"/>
          </a:p>
          <a:p>
            <a:endParaRPr lang="en-US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0024" y="4077072"/>
            <a:ext cx="4678319" cy="278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s-ES" b="1" u="sng" dirty="0"/>
              <a:t>Pasarela traductora de direcciones</a:t>
            </a:r>
            <a:r>
              <a:rPr lang="es-AR" b="1" dirty="0"/>
              <a:t/>
            </a:r>
            <a:br>
              <a:rPr lang="es-AR" b="1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543" y="332656"/>
            <a:ext cx="9126457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s-AR" b="1" dirty="0"/>
          </a:p>
          <a:p>
            <a:r>
              <a:rPr lang="es-ES" dirty="0" smtClean="0"/>
              <a:t>La </a:t>
            </a:r>
            <a:r>
              <a:rPr lang="es-ES" dirty="0"/>
              <a:t>pasarela se sitúa entre el interfaz interno y la red </a:t>
            </a:r>
            <a:r>
              <a:rPr lang="es-ES" dirty="0" smtClean="0"/>
              <a:t>exterior. </a:t>
            </a:r>
          </a:p>
          <a:p>
            <a:r>
              <a:rPr lang="es-ES" dirty="0" smtClean="0"/>
              <a:t>Cuando </a:t>
            </a:r>
            <a:r>
              <a:rPr lang="es-ES" dirty="0"/>
              <a:t>un paquete con destino a la red exterior y origen una máquina interna llega al interfaz, la pasarela asigna una dirección de su "</a:t>
            </a:r>
            <a:r>
              <a:rPr lang="es-ES" i="1" dirty="0"/>
              <a:t>pool</a:t>
            </a:r>
            <a:r>
              <a:rPr lang="es-ES" dirty="0"/>
              <a:t>" de direcciones al host interno. La pasarela retiene la correspondencia entre direcciones y envía el paquete hacia su destino con la nueva dirección de origen. Cuando llega el paquete de respuesta desde el exterior, la pasarela comprueba la correspondencia de direcciones y  reescribe el paquete con su dirección de destino interna correcta antes de introducirlo en la red interna. </a:t>
            </a:r>
            <a:endParaRPr lang="es-AR" dirty="0"/>
          </a:p>
          <a:p>
            <a:endParaRPr lang="en-US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4293096"/>
            <a:ext cx="3945121" cy="252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828600" y="-171400"/>
            <a:ext cx="8229600" cy="1143000"/>
          </a:xfrm>
        </p:spPr>
        <p:txBody>
          <a:bodyPr/>
          <a:lstStyle/>
          <a:p>
            <a:r>
              <a:rPr lang="es-ES" b="1" i="1" u="sng" dirty="0"/>
              <a:t>La firma digital</a:t>
            </a:r>
            <a:endParaRPr lang="en-US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908720"/>
            <a:ext cx="5400600" cy="583264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ES" sz="4500" b="1" i="1" dirty="0"/>
              <a:t>E</a:t>
            </a:r>
            <a:r>
              <a:rPr lang="es-ES" sz="4500" b="1" i="1" dirty="0" smtClean="0"/>
              <a:t>s </a:t>
            </a:r>
            <a:r>
              <a:rPr lang="es-ES" sz="4500" b="1" i="1" dirty="0"/>
              <a:t>una solución tecnológica </a:t>
            </a:r>
            <a:r>
              <a:rPr lang="es-ES" sz="4500" b="1" i="1" dirty="0" smtClean="0"/>
              <a:t>(</a:t>
            </a:r>
            <a:r>
              <a:rPr lang="es-ES" sz="4500" b="1" i="1" u="sng" dirty="0" smtClean="0"/>
              <a:t>por medio de cifrados y de claves</a:t>
            </a:r>
            <a:r>
              <a:rPr lang="es-ES" sz="4500" b="1" i="1" dirty="0" smtClean="0"/>
              <a:t>) que </a:t>
            </a:r>
            <a:r>
              <a:rPr lang="es-ES" sz="4500" b="1" i="1" dirty="0"/>
              <a:t>permite garantizar la autoría e integridad de los documentos electrónicos y la posibilidad de demostrar estas propiedades ante terceros, gozando así de características que </a:t>
            </a:r>
            <a:r>
              <a:rPr lang="es-ES" sz="4500" b="1" i="1" dirty="0" smtClean="0"/>
              <a:t>sólo </a:t>
            </a:r>
            <a:r>
              <a:rPr lang="es-ES" sz="4500" b="1" i="1" dirty="0"/>
              <a:t>correspondían a los documentos en papel</a:t>
            </a:r>
            <a:r>
              <a:rPr lang="es-ES" sz="4500" b="1" i="1" dirty="0" smtClean="0"/>
              <a:t>.</a:t>
            </a:r>
          </a:p>
          <a:p>
            <a:pPr marL="0" indent="0">
              <a:buNone/>
            </a:pPr>
            <a:endParaRPr lang="es-ES" sz="4500" b="1" i="1" dirty="0" smtClean="0"/>
          </a:p>
          <a:p>
            <a:pPr marL="0" indent="0">
              <a:buNone/>
            </a:pPr>
            <a:r>
              <a:rPr lang="es-ES" sz="4500" b="1" i="1" u="sng" dirty="0" smtClean="0">
                <a:solidFill>
                  <a:srgbClr val="FF0000"/>
                </a:solidFill>
              </a:rPr>
              <a:t>No es la firma sobre un scanner. </a:t>
            </a:r>
            <a:endParaRPr lang="es-ES" sz="4500" b="1" i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sz="4500" b="1" u="sng" dirty="0"/>
          </a:p>
          <a:p>
            <a:pPr marL="0" indent="0">
              <a:buNone/>
            </a:pPr>
            <a:r>
              <a:rPr lang="es-ES" sz="4500" b="1" u="sng" dirty="0" smtClean="0"/>
              <a:t> </a:t>
            </a:r>
            <a:r>
              <a:rPr lang="es-ES" sz="4500" b="1" u="sng" dirty="0"/>
              <a:t>Valor legal de la firma digital</a:t>
            </a:r>
            <a:endParaRPr lang="es-AR" sz="4500" b="1" u="sng" dirty="0"/>
          </a:p>
          <a:p>
            <a:pPr marL="0" indent="0">
              <a:buNone/>
            </a:pPr>
            <a:endParaRPr lang="es-AR" sz="4500" dirty="0"/>
          </a:p>
          <a:p>
            <a:r>
              <a:rPr lang="es-ES" sz="4500" dirty="0"/>
              <a:t>La Ley Nº25.506 de firma digital establece dos clases de firma: “Firma electrónica” y “Firma Digital”. Para la legislación argentina dichos términos no tienen el mismo significado. La diferencia está en el valor probatorio que posee cada uno de ellos</a:t>
            </a:r>
            <a:r>
              <a:rPr lang="es-ES" sz="4500" dirty="0" smtClean="0"/>
              <a:t>:</a:t>
            </a:r>
            <a:endParaRPr lang="es-AR" sz="4500" dirty="0"/>
          </a:p>
          <a:p>
            <a:pPr lvl="0"/>
            <a:r>
              <a:rPr lang="es-ES" sz="4500" b="1" dirty="0"/>
              <a:t>Firma digital</a:t>
            </a:r>
            <a:r>
              <a:rPr lang="es-ES" sz="4500" dirty="0"/>
              <a:t>: Si un </a:t>
            </a:r>
            <a:r>
              <a:rPr lang="es-ES" sz="4500" b="1" i="1" dirty="0"/>
              <a:t>documento firmado digitalmente</a:t>
            </a:r>
            <a:r>
              <a:rPr lang="es-ES" sz="4500" dirty="0"/>
              <a:t> es verificado correctamente, se presume </a:t>
            </a:r>
            <a:r>
              <a:rPr lang="es-ES" sz="4500" b="1" i="1" dirty="0"/>
              <a:t>salvo prueba en contrario </a:t>
            </a:r>
            <a:r>
              <a:rPr lang="es-ES" sz="4500" dirty="0"/>
              <a:t>que proviene del suscriptor del certificado y que no fue modificado</a:t>
            </a:r>
            <a:r>
              <a:rPr lang="es-ES" sz="4500" dirty="0" smtClean="0"/>
              <a:t>.</a:t>
            </a:r>
            <a:endParaRPr lang="es-AR" sz="4500" dirty="0"/>
          </a:p>
          <a:p>
            <a:pPr lvl="0"/>
            <a:r>
              <a:rPr lang="es-ES" sz="4500" b="1" dirty="0"/>
              <a:t>Firma electrónica</a:t>
            </a:r>
            <a:r>
              <a:rPr lang="es-ES" sz="4500" dirty="0"/>
              <a:t>: de ser desconocida por su titular, corresponde a quién la invoca acreditar su validez.</a:t>
            </a:r>
            <a:endParaRPr lang="es-AR" sz="4500" dirty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6778" y="4653136"/>
            <a:ext cx="1558431" cy="135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"/>
          <p:cNvCxnSpPr/>
          <p:nvPr/>
        </p:nvCxnSpPr>
        <p:spPr>
          <a:xfrm flipH="1">
            <a:off x="6516216" y="4653136"/>
            <a:ext cx="1728993" cy="135064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6686779" y="4653136"/>
            <a:ext cx="1558430" cy="135064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7" descr="data:image/jpeg;base64,/9j/4AAQSkZJRgABAQAAAQABAAD/2wCEAAkGBhQSEBUUExMVFRUUFBYXERgYFRUfFhkaGBgWGx4WFRYaGyYeFx0jGRQWHzAgLycqLDgsFx4zODAqNSYrLCkBCQoKDgwOGg8PGi8kHyUsKSw1LTQsNCw0NS4vLSotNC4vLzU1LCkpLCwsLCwsNCwvLCwvLDQtLCwvLCotLCksLP/AABEIAPUAzgMBIgACEQEDEQH/xAAbAAEAAgMBAQAAAAAAAAAAAAAABQYDBAcCAf/EAEkQAAIBAgQDBQQGBQoDCQAAAAECAwARBBIhMQUTQQYiMlFhFCNxgQdCUoKRoTNikrHSFSRTVHKTlKLB0UOy8RY0VWNzo9PU8P/EABoBAQACAwEAAAAAAAAAAAAAAAABAgMEBQb/xAAyEQACAQMCAwQKAgMBAAAAAAAAAQIDBBESITFBUQUTYaEUFSJScYGRwdHwI7EzYuEG/9oADAMBAAIRAxEAPwDuNKUoBSlKAUpSgFKUoBSlKAUpSgFKUoBSlKAUqL4j2owmHfJNiYInsDleVFax2Nib1rjtzgP69hf7+L+KoyWUZPkTlKjMP2nwjsFTFQMxNgBLGSSegAOpqTqSGmuIpSlCBSlKAUpSgFKUoBSlKAUpSgFKUoBSlKAUpSgFKUoBSleJ75Wy72OX420oDl/CAMRicXOwB5uKkC/2IrQr+URPzqJ7QcXkjnmWJcJGmGhWVhOAGmzfVh8zcFf7VTn0a4CN+GJIVZipjjVQ7qLkRlmOTUnNIfPb4kz8sOEDDmYd+ZGyby3KO8Zc8tmkuCACLixJ2vXmKXZc61xK4q4cZZwsv5cjsVbqNP8AjS4YRHcS7Nxz8PfLCqSyREDugFXIupBAuCJAn4VsdnO0+Jx+Fh9nCx+6T2jESKWHMyjMkMemdgb3YnKP1jcCYSGN4ZjFzUMRdQWkY95Nb5S5BF+hANRP0ey5YZ4wLRw47FpD5FOaWsB0Cu7p9yuhZ287Snom/p+/A05VFU3wbsnZyUDXH4wt9rNCB+wIsv5VhTjs+EYe1MJ8OSAZgoWSO+gMyDust/ri1uo61PTTVF42zKQwBBBDA7EHcGr1K7hLMWWhBSXtIsatcXGoO1farnYPEE4Uxk35ErxKTvlWxX8FYD5VY66MJKcVJczTnHTJx6ClKVcqKUpQClKUBgXHxlmUSIWUEuMy3UDcsL6VnqvYrgszhlHLWz4h43DtnvKkiqpGQZB7y5IJ8I01uNfG8IxHNUqM6GfMQZ5BccrECzsqDKgZo7LZtba2AoC00qmSdl8cYihxWZjEV5meRWY+x8nJlUHIDiP5xzAcwOlutSOK4FOX7klowz5F5rgqGWGzBiraq6TWU3FpN+lAWKlV6Ps/KrlhIb8yNheWUj/vLu+h01hYIB6W0ABrRHZvF5dZQzKIrDnShHkRMQrzSjISRIZY7xDQcsENcCgLa7gC5IA9fWvVQnG+FSyuhXKyjl5g0siZSsqOWVVUh7qpFjbwgbMbZOB8NliZzK+bMAB3yQSGcl8pUZCQwuLkaAdLkCVjkDAEEEEXBBuCD1B616qrcL4Fi4pMNeSPlxKiShWbVFwxQqFMfePPytmzAZQO7e97TQClKUByfslxf2aWfCLLy3TE4gcqy3KiRirhWU6ZCuo6W9KubY+TNGDIxzMRe0ellJuO58R86iPpPwjR8jGxxZxhjJ7RlKhuW6WzXO4DKulbsT5jAf1z/wAprxHbFS6s66UKj0yy+PPfb5HXSp1qanjffPyRs47iqZCr4hgDYMDylupOuuUEXW+o1qE7A4oHh8T3uZTJLJ6PLI8jD5F7fKq7ieBpiuK4pHijKiDDl53UEQIEJYop0MjaBb6CzE3tY2KHsk2HjLQkwkgctDdlIF7JLc35hFiWvuSO8Fr0lvZ16lrGpKeqUsNLw/P7ttnUlUp0p6cfMn3xNQvF+Lqik30A1qsY/tPMmIOGaMc0OqaMcpL5ba5du+v41Lx9j5J7iSzsL5kNxFse4x3Ja+jdN7aa4aNnWryxwS4t8vyZ60lQjFz5rK8S0dgcGyYTO4s07tKR5BrBf8oB+dWSqjwTirYaWLDSu0kM4Iwcr+NWTxYWc9XFjlY6nKwNytzbq7cqPcpQXDG3wOa5625ClKVUgVBBJzmzGQsJ1IW0YjCLKbZGUZjeMKTmJ1vttU7SgKpHPxARMQrFyyqudYe7zI7ZrLlzrFLYnwkrntfu1vcGGL58nPb3d5QostrCQCJlYKCCYtXBLXY6ZALGdpQFWwMuIdAX5ksT5eaGSHUMJgyoFAun6LfW3XxCsXD48Ze7iUcwLzUYQ5APZFBIK6q4xChbA5dyB1q3UoCq4SPGCchy6Qcy4KLCXNsPgwqtmU9wye15j4rqliF0MhweXEmWUShsmUGPMI7Bi0gKKUsWAURm5HXc62mqUBUFTG2JBmzMIhIxEAZSElzCNRGylRIUHhJN97a1IwxYgJjD3g7yKYSCp09mwysYlclV76yWU6ZgSQQbmepQFXwyYsMtmkyGVyxcRZmBlH6RVQ2HL2tk6310rNhI8SZIzI0pCzNc2iAZTGbBkCAqobTdjrfMelipQFNibiMcYezyMBl5P83VbDABsytl7rHGLkuSVGc92wBG5hBi84ZzK3LacJpEvMDJGyGQAELZ+YoOmwvVmpQFa4d7YzWkaQKpkIJSAGTuQlVYAGwztMNAp7vla+zw32nnLnz5MtmUrEIwOXHYqVGfPnzC17eLTw1OUoCC7c8v+TsSJnKI0LKWAubtooVfrEsQAOpNV/gBlMOGM4AkuM4GwbLr/wDvO9W3tBwuPEYWWKb9G6HMfs21Dg9CpAYHzFUnsjiZJMLhmkNySLNaxYbK5HQsuViPWvKf+li9NKW2Mv4nStH/AByX7wZ64ZJ/PsUvQnDM3wWK4H7VvkDVvix9UOGbLj8X6+z/AJRD/epiPiFez7Ot9dlSf+qOFd19NxJfvBFP4/jEbHSS94lHz6bAxykA/wDtCuoYvjAUXsbEgCwJ3t5DbXeuKcVmmOIUMjhmjKlFW5JJY77EXca3trXRY8axhQNocq5vMGwuNDY6isNhSlUlPK5nc7dlGlTo6JLOnqn0MHbKTmYOdluGQe0wnqssBDXHlfKP2m86vXBuICfDxTDaWNHH3lB/1rl/ariYhwM1z/w3VfVpAVAA+LD8K6J2OwTQ8PwsbeJII1b4hRXSvaahTj8X9v8AhwrWbnlkxSlK5ZuClKUApSlAKUpQClKUApSlAKUpQClKUApSlAaHHuF+04WaDMU50bx5huMwIvbrvtXO8J2i9mDwYzLDNhQrt9iSMEASQ/aBtbLvfSup1HcW7O4fFFDPCkhibNGWGqnTY+Wg020Fc++7Pp3sUp8U8p/vU2aFfu8prKZzPhfYrGY0ycQEnsskpX2eF1zK0SqAvOG4Y2vcai587V9l4dxWIgNgVl82hnS37L2NdbAr7XatrqdvBU440rgjRr0YV5a5Lc5DzMf/AOGYj9uL+Kvi4fikhsnDin60s8YA+Qua6/Stj1jU6Lz/ACYPQqXTzObcC+jGaSZJ+JSo/LIaLDxg8pW+05Ormuk0pWlVrTqvVNm1GEYLEUKUpWIsKUpQClKUApSlAKUpQClKUBjnxKoLuwUXtcnr5VjTHxnaRD94f71WuOYzms5zFYoQRmAuc3UqDoTpYaHY75hWrwvDTlbtHFGOgkBeUjzkNwFPpc0BdgwO1fa5/OZo5ACkd2PuyuiSaX5bC3unNjlYXBIsaleH8VDgMjMv46EGxVlOlwQQR5igLXSo7gvGBOHGzxuUcWt8GA6AjWpGoTyS008MUpSpIFKUoBSlKAUpSgFKUoBWvjsfHDGZJXWNF8TMQFHxJrYqu9uh/No/MYnD2Pl71QbfFSw+dY6s+7g59E2XhHVJR6mOf6QMPa8SYjEEkBRFBJ3ifsPIFR9ATox0B8qL9IGHH6ZMThzbM3Nws4Cj7TOqsigWNze1aHZntSuKmRRHkGaQobqSRHzIzmAN0ObodwfjbHi7YjDCKZ3PNimRmytmCtydF7p1CsNdr36VoyvXC3deccYxt8WvyZu6XeKBeFYEXGoO1fao+DE0cYQY6chbBS0MRIAG1+RtpWx7XP8A1uX+4j/+Ktf17Ze95Mei1C4UqgYjtLicHMskkpxGHdkjdDGqzIzsFVosqrzASRdLX6g9Kv4rpW9zSuYa6TyjFUpyp8RUZx7iHLjyqbO9wvmB1b5XsPUipOqzxW/tZ691co9LG3+a5rYMZFTHLJh4zonOcOLfWEQdB/lB+7UnPjbVpcUwDm5YZVfKM9x7uRT7uTfbMcp9GHQVHwyO9s/cOzDc3Bsco6i40O1AZeITh1Km+u1twQbgr6ggEeorJhUkAMxC2fKcQo6OAQ0i66A2UlfQ9TW4uDVV7oN+p+sfS/QegrHgsTkfI2qvpkUbfE0B8GK9nnWbQI1kn9QSArab2NXQG9UyTDDvQvYi3dH6h6fEbfhUt2T4gWQwyH3kJt8U+qfw/wBKFuK55+22CepSlCp5kkCqSdgCT8qhYuOSiNZZoo4Y5GgWO0rO95pUjVJEEYVW94uoZgCTqQLmWfEJnEZIzOrMq+aqVDH4AyIPvVGtwjDhkgZnOiyxRmSQgDDywuCovayycn5EDYkUB54X2hMnLDxurTB3jUL4URkBLte28i/nYaV7TtRCWKAsZAyARixY5xIRaxttDKd9MhvW5DwuNSpAPcRo11PhcqSPXVF1rRg7JwJYqHBCxKjcyS6iISBAhv3bCaQeoYg3oDxgu1cbqhYOufl3JRwqmZykasWAIZmAGXcFlva4vOVEw9l4FyAByE5dg0kjKTExZGcMxzsrHNmOtwtycotLUApSlAKr3bqNjhQUR3yTQuwRSzZVcEkKupt6CrDSqVIKpBwfNYLwlokpdDmfDe0WEinuHhw8r5iTKBGS3LfKZQwDAX0ufP1rJxHtVBGIY8K8M8uR7x4eTmAs7RDcXygkHfYDyroc+FRxZ0Vh5MoI/OvUcQUWUADyAAH5VzodmU1bO2bbi38+KePI2JXCdRVNJTsN2ax02fnzph1Ngixe8brcl3VQDtYZTtWeLsI5a0uMmeJf0SrZJL+csq/pLdAAo881W2lZKfZlpTSUaa28MlXdVXzK7wnsYkU4mllfEOgtAZAlox1YKoALkaFrbaC2t7FWpxLisOHjMk8qRIN2dgo+Fz19KrT/AEtcNBsMQzi5BZMPiGTTS4dYyGF9Li9blOnClHTBYXRGCc5TeZMuFQHavCMFTER3zwHMwH1o/rKRcXsCT6a1m4L2yweLbLh8THI9rlL2kA63jazi3W40qYIvvV2k+IjJxeUVyZxPB3W0dQVP4EX9OhHxrUxtniEgBQjSTQZrjQj8RXzBRHD4h8Mx7p95ht/Ad08u6fnvWxOOW+fQJJYSE/VbZWHx2+QqSGsPGcmtg5tNRlB8/FWPHQadQPTxGsLpynPRd87bn+yKjOKdskAKQDmON2PgX4mhBLPiRygWIQxahbi5HkxO1xXp5eXJHiYgSO6st9CY2629CagOBdm58Q/MYEki4lkFohfblre76HcaetXzh3ZaKNld7yyqNGbwqfOOO+VPiNfWo8S6WnZvGxM0pSpKFLx3ZHEPKWQxJ3JwXzuXl5mJw0oSQFCFBiheInv2DCwI7tSfC+z8kc8EhyhY4cXGy58xBmlwzrktGihbQPcWFri196sNKArLdn5csoKwszSlxIXcNKhnEgglGQlVCe73YWUd2xyjZ4XwAo0bSBDy1myqCxEZklDqqXAuEXug2G2gANqnaUBTB2MlXDYSMMhaLDlMUoewkmMcK+0CRonJZTEwBKhrSk3FrGVw3BpVxQkOSwdmaTOxldSmUROpUAKrEG+Y/oxoMxtPUoBSlKAUpSgFKUoBUB2t7THCrHHEokxWJYphIibBmAuzueiIO8x+A61P1T+yye04/G4xtRFKcHhb7KkQBkZfVpSwJ/8ALA6UBk4P2BQSe0Y1/bMUdc0gBii/Uw8R7sa+u5te9WtVtoNKjhxxb2ZWF3ZV7rG+WQR3OlrZmUdfFXkdoYzci5UKGzAE6EMb2tsAhufPTegPnG+y+Gxa2niViNUcC0qEbNHIO8hB1uDWbgfDWw8CRPPJOUuBJJbmEXNg5A7xAsM25tc1v1ikzdLUBE9quHM8QkjtzYDnj0Go+snzH7qxR4qOWAHRlddf9R8j+6pGUS9Krh7KEX0YrnLhMxyXP6o3HptRJcyW3jGCCxHDZ8ccqtzFjOUkErH11Z7d+1tVW9uvSrTwTsFBBq/vTpYMq8tbfZW3n1NzWXJiRttWSMYjrQltb6eH1JwCvtRsQm61tx5+tCpnpXwV9oBSlKAUpSgFKUoBSlKAUpSgFKUoBVM+j/FrFhsTzZFUpxHFLIXIWzPP3Qb6AtzEsOucW3q24yN2jcRuEcqRGxXMFa2jFbjMAelxXM8B2P4g/FCMTHEuEeWPFztE90lnhUhbKxDoGbluyHMLxjU3NAdLXARg3EaA3vfKt7lg19t8wDfEA14/kuGwHKjsDcDItgbsbjTe7ufvN5mtqlAKUpQClKUApSlAKUpQClKUApSlAKUpQClKUApSlAKUpQClKiuP40qojT9JLcD0X6zX6aaX9b9KAk0kB2IPwNeq57hCTIyCIzBTYsvu4Ut9UMSGdvO1xpsNq2cdjXhItG0YPhfmMY8x2RyCWjvsH29DtQF5pVUwXGMy3zyKwJV1YksjDdWBuP3gggi4NS2C42DKIXIzspZCL94La4I2B1HXz0FCUm+BK0pShApSlAKUpQClKUApSlAKUqJ7U8Z9lwksw8SraPyzsQq3HlmYX9AahvCyyUm3hEZ2j7ZcpzDDlaQfpGOqp+rYeJrdL2F9fKqnjONYhgSMXMrakEFQv7IUC1Vpcd63JJLE7kk3LH1JJPzrf4bwyTFA2OSPZntv5qg6n12HrtXKqXDe7Z0oUFEk+zP0qyowTF+8jNhzAAHX1YDRx8AD8dq6rFKGUMpDKwBUg3BB1BB6iuN8Y7B5EzQMzkDvI2W5/sEAa+lvnVm+iTjbPFJhnveI5or/AGSdV+63/OKyWtw5PRJmO5opLXE6DSlK6RoClKUB4llCqWY2ABJPkBVJ4pxR8s0w0chFS/1VaRV/K4J9WPnVh7TuREo6NIA3rZWYfmoqDxmFLoAI2dCrI4G7I4sbHzBCt92gN9CsSBF2UWH+58z61oY3FBlKtYqwIYHYg6EGtQmUKquGL2FyQRe251rYh4aCLscx8hfKPid2oCPwbNcPlZjGDHNb66oLxy32LAHI3X8BW/j4yyrJH44yHiPr5fMaV7weJ5Ul7d06MToB6KKzZMjlRcqe9GehublR8Cfz9KE5a4Fl4ZxBZ4lkX6w19D1H41tVUuAYjkYkxbRzXZPIPfUel6ttN+YljO3AUpShApSlAKUqoz/SbhsxWGLFYl7sAIcPIc2U2JVmCqVB0zA21GuoqG0uJKWS3Uqnw/SZCLifD4rDsDYq8Jc6i9yIS5UWPW1WThXGIcTHzIJFkS5F1OxG6kbgjyNQpJ8GGmuJuVVe38QkTDxN4HnOceYWGYgftZT92rVVa7eQ+4ik19ziEZreTh4tfQc4H5Viuc91LHQy2+O8jkpUHY2BWuWdx9kkW+dgCan0YAAAAACwA2A8gK0+bTm15R1mzu6Dd5tZeEyWx0BH1lmU/AqrfvjFRvNre7MrnxynpFE7N8XKqv4gSfhWzZzcq0UuphuI4pyZeaUpXqThClKUBp8WwHOhZL5SR3G6q3Q/j+V6guDcQaSEq5yypeOW26uNL2It6+V771aaqvHoPZ8Ss4sI5rJiPRgO49/y/wCtR4l1lrTt18vuYXhzw696WI2kuTa46m+4tqK8YKe/XN59FrcxIyOHsSrWSRb6a7Mf3fMeVRs6ZJLeK+qqvhHxNSUM2Nw9+gJ6X8IrzE5kjsDmkjN1Y6KPT8NKx8R4zFFH71gD0Ubn0AqtpxSeeQZA8ak2VUUmQ/IDuj1/OjeCUnJ4Ra8bgxNEGRu8LPH0IZel9bdVPxqycF4hz4EkIIJHeBFiGGh0+NQHDOykpXLLIYkv4Y3Odr3vnk6Xvfu6/rVaMNhljUKgsB8fxJOpPrTGGS3mK367GWlKUKnJe0Hb3FS4uSOKR8LFh3aMhVjMzsPrOJFYIh3UWJIINxWp/wBqcZ/X8T/dYT/69dA7UdgoMa6yFnhlUZTJFlDMn2HzKQwB1Btca23N4nE/RHhyymKaeJf+KufPn9Qz3MZ6aaenWtGrSryk3GeEZouGNypSdpMUykHiGLsd7R4YH5EYe4qT7EYiOGGZBzCI4tDcrKczL4WAF27pOg+VbXEvolkQA4XEs1m8E9suWx0EiJmuDbU3vaorsviDBJiYsW3sbhbLJIp5N45AQySyKEa9gw/dpWGFGsq0XN5Sz/TLPTpekkO3fGHw8oAyOfZBKec1rhWmYqCbjNY2Vbkm2+hNSH0R4jOmMa1s2IRreV4IdPyqq9t+M4fE4xRA64kJh4UPJXmDMrSnuqgbYOu3n6Grh9FXD5Y4sQ0sTxCSZWjDrlYgRoL5TqNRbUDaslKCVxKSj13+gf8AjL1WDHYNZonjcXWRSrD0YWNvLevmPx6QxtJIbKu/mSdAAOpJ0AqnT8ZkxBu7GOL6sata/wD6jjVvgLDpruc9e5hR2lu3yNKdVQfiQcoaGVoJCDJH1BHfX6sg8rjcdDceRLnVL4mCB4xGY1CrqmUZSp81I1BqMPBddMQ1v1kUn8Rb91eVrW+ZZp8Oh2KHatJxxV2f1ME+NCLdjpt6knYAdST0q99keDNBCWk/SzEPINO7pZYwRvlH5lj1qr8P4fDEcxvI9rZnsbX3yrbKv4X9a2UxRhObDtktvHvEfufV+7Y1u2ThbPXPd/1+TTvO0o1PZgvZL5SozgXHVxKEgZXXSRL3sTsQeqnofQ7EEVJ16SE1NKUeBrRkpLKFKUqxYVrcSwCzRPE/hdbH08iPUGx+VZnJ6CtaWeQbLQEBwZy0bxTgZ4iY5BfcbBtSTYr51A8axEpCwJZTmKo2hd7bZE3Y286nOJ8LkebmqWjYxlHyga+R10uP9qYHDvDqsd3tYyNYyEXvYva9rnbamMLZlspyba+hCcD+jl3KyTMya3YNZpWGnW9owddLE/Cr5wzg8WHXLEgUHVtySfNmOpqMTiE/2a2YsZKd1oRnKRLUrUimc7rWypPWhB6pSlAKUpQCvhFfaUB4SFV2AF97ACvdKUBS+37ys8SJHKyAM5yRuwzHQXKg2IGb9qqwFn/oMR/h5v4K63StCtYxqzc2zVnb6pOWTkuTEf0GI/w838FMmI/oMR/h5v4K61SsXq2HvMr6L4+RyXJiP6DEf4eb+CmTEf0GI/w838FdapT1bD3mPRfHyOc9khMuNjJhmVWDrIWilVQMpYEllA8SqB/aro1KVu0KKox0pmelT7tYyKUpWcyilKUApStHE8WVJRFldmKgkhbqobMAWPS5Ruh9bUBvVH4zivLdly3tyLa6nmyMmgt0y39b9K15+0IVIzkJLiAvYjKgmkVAWJNzqzWsD4dbV5j41DKY2ML942jZ0UAZlUghmOmYMBYamx00oD4e1cYC3V+8GJFluuVZWyuL90+5cW8x8bfMX2nCAWifNzIUkBMfcEsscYJ7/e0kvYX28yAfEOPiyRN7NZmjUogSIsBIHNgc2W1g3Xr616k4vCzDLDzGBjKHLH9coMyknQr3Lg2Og8qA2YOPK8TSCOTuhDl7pYhwpDDKxGza630PpfJBxuNtr2yO99CLJkuRYm984IrUTikBZoVhveQKVCx5WJ5nf8WUj3D3vrddqy8M4hE7gpHlLpcPkUBgojutwc2gdRrpppe1AfMR2gyBWaNgGjZgt1LkgpYCzEHRid+nlXlu1Md7Krs1wCqgEgsMy3F9MyXceg6GwrTbjUAUg4ZimQOirErMykFiwjW+ndXTxEkd29byY6J2MYgJJcoylY9oiBnYFvCLra+tmBAtQGXFccVMl0fvxtIfCCqrkvmDMDccwaC+x+eF+0iLq6tGmaQFmyWGSQR5yQxspYgDS+o2rB7bG8ikwZgmVISAniezaKWsthGDf0rMOMwNE78slVdYyuVSWMpjIy2JVgxkQ3vbz2oD7H2lUtl5cmc5bKcm5vmXNmy3XKQddxbU164P2gWfIuUhmhWQ7ZdVjJUG+45q149riYSM0AsViJBRc7M7EKrA6XzADU263trR+JwxMx5JUqpDEJHe6x8zlXDXJ5ag/Z0AvQEzSofEdpVTNmimupIIVFZtEDnKqsS1gy7XuTYXrcwfFFkdlCsLZrEgWbK5RstjfRltqBuLXoDcpSlAKUpQClKUApSlAKUpQCsMmERmDMilh4WKgkfA7ivtKAxTcLhfJmijbl25d0U5MpVhkuO7ZkUi3VR5UThcItaKMZTdbIuh01Gmh0H4ClKA9x4CNbZY0GXw2Uab7aaeJvxPnWP+SINfcxa5b+7XXKQVvp0KqR6gV8pQHuLhsSsWWKNWJzFgigk97UkC5PvH1/XbzNfYeHxo2ZI0VrBbhVBsABa4G1lUW/VHlX2lAYv5GgtbkRWJufdpvYi+29iR8Ca9/wAmRXvyo75898i+L7e3i9aUoDIuEQbIo1uLKNxpf42JrFFwqFVZVhjVXILqEUBiAoBYAWJAVRfyUeVfKUBk9hjyleWmUjKy5RYgX0ItqNTp615/kyK9+VHfLkvkW+XbLttbpSlAfZsBG/jjRrnMbqp1tlvqN8ul/LSvUODRGZlRVZ/GQoBbUnvEb6sT8zSlAZqUpQClKUApSl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05703" y="97992"/>
            <a:ext cx="3406221" cy="405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7164288" y="6165303"/>
            <a:ext cx="90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 smtClean="0">
                <a:solidFill>
                  <a:srgbClr val="FF0000"/>
                </a:solidFill>
              </a:rPr>
              <a:t>NO</a:t>
            </a:r>
            <a:endParaRPr lang="es-AR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3371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b="1" u="sng" dirty="0"/>
              <a:t>Capitulo </a:t>
            </a:r>
            <a:r>
              <a:rPr lang="es-ES" b="1" u="sng" dirty="0" smtClean="0"/>
              <a:t>VI:     </a:t>
            </a:r>
            <a:r>
              <a:rPr lang="es-ES" b="1" u="sng" dirty="0"/>
              <a:t/>
            </a:r>
            <a:br>
              <a:rPr lang="es-ES" b="1" u="sng" dirty="0"/>
            </a:br>
            <a:r>
              <a:rPr lang="es-ES" b="1" u="sng" dirty="0"/>
              <a:t> </a:t>
            </a:r>
            <a:r>
              <a:rPr lang="es-ES" b="1" u="sng" dirty="0" smtClean="0"/>
              <a:t>Redes Avanzadas de Alta Velocidad (RAAV)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060848"/>
            <a:ext cx="6400800" cy="4680520"/>
          </a:xfrm>
        </p:spPr>
        <p:txBody>
          <a:bodyPr>
            <a:normAutofit fontScale="70000" lnSpcReduction="20000"/>
          </a:bodyPr>
          <a:lstStyle/>
          <a:p>
            <a:r>
              <a:rPr lang="es-ES" sz="3400" dirty="0">
                <a:solidFill>
                  <a:schemeClr val="tx1"/>
                </a:solidFill>
              </a:rPr>
              <a:t>Desde mediados de la década del 90 se están desarrollando en el mundo las </a:t>
            </a:r>
            <a:r>
              <a:rPr lang="es-ES" sz="3400" b="1" dirty="0">
                <a:solidFill>
                  <a:schemeClr val="tx1"/>
                </a:solidFill>
              </a:rPr>
              <a:t>redes académicas avanzadas de alta velocidad</a:t>
            </a:r>
            <a:r>
              <a:rPr lang="es-ES" sz="3400" dirty="0">
                <a:solidFill>
                  <a:schemeClr val="tx1"/>
                </a:solidFill>
              </a:rPr>
              <a:t>, las cuales tienen como principal objetivo desarrollar las tecnologías y aplicaciones avanzadas de Internet</a:t>
            </a:r>
            <a:r>
              <a:rPr lang="es-ES" sz="3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s-MX" sz="3400" dirty="0">
                <a:solidFill>
                  <a:schemeClr val="tx1"/>
                </a:solidFill>
              </a:rPr>
              <a:t>El objetivo básico de los grupos que administran </a:t>
            </a:r>
            <a:r>
              <a:rPr lang="es-MX" sz="3400" b="1" dirty="0">
                <a:solidFill>
                  <a:schemeClr val="tx1"/>
                </a:solidFill>
              </a:rPr>
              <a:t>RAAV</a:t>
            </a:r>
            <a:r>
              <a:rPr lang="es-MX" sz="3400" dirty="0">
                <a:solidFill>
                  <a:schemeClr val="tx1"/>
                </a:solidFill>
              </a:rPr>
              <a:t> es desarrollar la próxima generación de aplicaciones </a:t>
            </a:r>
            <a:r>
              <a:rPr lang="es-MX" sz="3400" i="1" dirty="0">
                <a:solidFill>
                  <a:schemeClr val="tx1"/>
                </a:solidFill>
              </a:rPr>
              <a:t>Telemáticas</a:t>
            </a:r>
            <a:r>
              <a:rPr lang="es-MX" sz="3400" dirty="0">
                <a:solidFill>
                  <a:schemeClr val="tx1"/>
                </a:solidFill>
              </a:rPr>
              <a:t> (Telecomunicaciones - Informática) para facilitar las tareas académicas y educativas. Esto se debe a que las principales universidades consideran que los avances de las redes constituyen un aspecto fundamental para la labor en el campo de la enseñanza y de la investigación. </a:t>
            </a:r>
            <a:endParaRPr lang="es-AR" sz="3400" b="1" dirty="0">
              <a:solidFill>
                <a:schemeClr val="tx1"/>
              </a:solidFill>
            </a:endParaRPr>
          </a:p>
          <a:p>
            <a:endParaRPr lang="es-AR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1556792"/>
            <a:ext cx="2096510" cy="155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828600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b="1" u="sng" dirty="0"/>
              <a:t>Calidad de Servicio (</a:t>
            </a:r>
            <a:r>
              <a:rPr lang="es-ES" b="1" u="sng" dirty="0" err="1"/>
              <a:t>QoS</a:t>
            </a:r>
            <a:r>
              <a:rPr lang="es-ES" b="1" u="sng" dirty="0"/>
              <a:t>)</a:t>
            </a:r>
            <a:r>
              <a:rPr lang="es-AR" b="1" u="sng" dirty="0"/>
              <a:t/>
            </a:r>
            <a:br>
              <a:rPr lang="es-AR" b="1" u="sng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01610"/>
            <a:ext cx="8229600" cy="4923734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La </a:t>
            </a:r>
            <a:r>
              <a:rPr lang="es-ES" dirty="0"/>
              <a:t>implantación de </a:t>
            </a:r>
            <a:r>
              <a:rPr lang="es-ES" i="1" dirty="0"/>
              <a:t>calidad de servicio</a:t>
            </a:r>
            <a:r>
              <a:rPr lang="es-ES" dirty="0"/>
              <a:t> (</a:t>
            </a:r>
            <a:r>
              <a:rPr lang="es-ES" b="1" dirty="0" err="1"/>
              <a:t>QoS</a:t>
            </a:r>
            <a:r>
              <a:rPr lang="es-ES" dirty="0"/>
              <a:t>) en el </a:t>
            </a:r>
            <a:r>
              <a:rPr lang="es-ES" b="1" dirty="0" err="1"/>
              <a:t>backbone</a:t>
            </a:r>
            <a:r>
              <a:rPr lang="es-ES" dirty="0"/>
              <a:t> (</a:t>
            </a:r>
            <a:r>
              <a:rPr lang="es-ES" i="1" dirty="0"/>
              <a:t>troncal de las redes</a:t>
            </a:r>
            <a:r>
              <a:rPr lang="es-ES" dirty="0"/>
              <a:t>) es esencial para el éxito de aplicaciones avanzadas, como telemedicina, videoconferencia y </a:t>
            </a:r>
            <a:r>
              <a:rPr lang="es-ES" b="1" dirty="0" err="1"/>
              <a:t>VoIP</a:t>
            </a:r>
            <a:r>
              <a:rPr lang="es-ES" dirty="0"/>
              <a:t> (</a:t>
            </a:r>
            <a:r>
              <a:rPr lang="es-ES" i="1" dirty="0"/>
              <a:t>voz sobre IP o telefonía sobre IP</a:t>
            </a:r>
            <a:r>
              <a:rPr lang="es-ES" dirty="0"/>
              <a:t>). 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Estas </a:t>
            </a:r>
            <a:r>
              <a:rPr lang="es-ES" dirty="0"/>
              <a:t>aplicaciones demandan, además de gran ancho de banda, un servicio diferenciado. En muchos casos es necesario garantizar que la transmisión de los datos sea realizada sin interrupción o pérdida de paquetes. </a:t>
            </a:r>
            <a:endParaRPr lang="es-AR" dirty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0964" y="260648"/>
            <a:ext cx="25431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26626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16443"/>
            <a:ext cx="8229600" cy="1143000"/>
          </a:xfrm>
        </p:spPr>
        <p:txBody>
          <a:bodyPr/>
          <a:lstStyle/>
          <a:p>
            <a:r>
              <a:rPr lang="en-US" u="sng" dirty="0" err="1" smtClean="0"/>
              <a:t>Gigapop</a:t>
            </a:r>
            <a:endParaRPr lang="en-US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908720"/>
            <a:ext cx="5832648" cy="5616624"/>
          </a:xfrm>
        </p:spPr>
        <p:txBody>
          <a:bodyPr>
            <a:normAutofit fontScale="85000" lnSpcReduction="20000"/>
          </a:bodyPr>
          <a:lstStyle/>
          <a:p>
            <a:r>
              <a:rPr lang="es-ES" b="1" i="1" dirty="0" smtClean="0"/>
              <a:t>Es el </a:t>
            </a:r>
            <a:r>
              <a:rPr lang="es-ES" b="1" i="1" dirty="0"/>
              <a:t>punto de interconexión de tecnología avanzada y alta capacidad donde los participantes del proyecto RAAV intercambien  tráfico de servicios avanzados entre si.</a:t>
            </a:r>
            <a:endParaRPr lang="es-AR" dirty="0"/>
          </a:p>
          <a:p>
            <a:r>
              <a:rPr lang="es-ES" dirty="0"/>
              <a:t>Las universidades de una determinada región se unen en un </a:t>
            </a:r>
            <a:r>
              <a:rPr lang="es-ES" dirty="0" err="1"/>
              <a:t>gigapop</a:t>
            </a:r>
            <a:r>
              <a:rPr lang="es-ES" dirty="0"/>
              <a:t> regional para conseguir una variedad de servicios de red.  Los </a:t>
            </a:r>
            <a:r>
              <a:rPr lang="es-ES" dirty="0" err="1"/>
              <a:t>gigapops</a:t>
            </a:r>
            <a:r>
              <a:rPr lang="es-ES" dirty="0"/>
              <a:t> se unen para adquirir y gestionar la conectividad entre los mismos en una organización a la que denominamos </a:t>
            </a:r>
            <a:r>
              <a:rPr lang="es-ES" b="1" dirty="0" err="1"/>
              <a:t>Collectivite</a:t>
            </a:r>
            <a:r>
              <a:rPr lang="es-ES" b="1" dirty="0"/>
              <a:t> </a:t>
            </a:r>
            <a:r>
              <a:rPr lang="es-ES" b="1" dirty="0" err="1"/>
              <a:t>Entity</a:t>
            </a:r>
            <a:r>
              <a:rPr lang="es-ES" dirty="0"/>
              <a:t> (</a:t>
            </a:r>
            <a:r>
              <a:rPr lang="es-ES" i="1" dirty="0"/>
              <a:t>entidad colectiva</a:t>
            </a:r>
            <a:r>
              <a:rPr lang="es-ES" dirty="0"/>
              <a:t>).</a:t>
            </a:r>
            <a:endParaRPr lang="es-AR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556792"/>
            <a:ext cx="315307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0403" y="188640"/>
            <a:ext cx="8964488" cy="1143000"/>
          </a:xfrm>
        </p:spPr>
        <p:txBody>
          <a:bodyPr>
            <a:normAutofit fontScale="90000"/>
          </a:bodyPr>
          <a:lstStyle/>
          <a:p>
            <a:r>
              <a:rPr lang="es-ES" b="1" u="sng" dirty="0" smtClean="0"/>
              <a:t>IPv6 </a:t>
            </a:r>
            <a:r>
              <a:rPr lang="es-ES" b="1" u="sng" dirty="0"/>
              <a:t>- </a:t>
            </a:r>
            <a:r>
              <a:rPr lang="es-ES" sz="3600" b="1" u="sng" dirty="0"/>
              <a:t>Un nuevo protocolo de Comunicaciones</a:t>
            </a:r>
            <a:r>
              <a:rPr lang="es-AR" b="1" u="sng" dirty="0"/>
              <a:t/>
            </a:r>
            <a:br>
              <a:rPr lang="es-AR" b="1" u="sng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949994"/>
            <a:ext cx="8496944" cy="5719366"/>
          </a:xfrm>
        </p:spPr>
        <p:txBody>
          <a:bodyPr>
            <a:normAutofit fontScale="55000" lnSpcReduction="20000"/>
          </a:bodyPr>
          <a:lstStyle/>
          <a:p>
            <a:r>
              <a:rPr lang="es-ES" dirty="0" smtClean="0"/>
              <a:t>Fue creado por la falta de direcciones con IPv4. </a:t>
            </a:r>
            <a:r>
              <a:rPr lang="es-ES" dirty="0" smtClean="0">
                <a:solidFill>
                  <a:srgbClr val="FF0000"/>
                </a:solidFill>
              </a:rPr>
              <a:t>¡¡¡¡¡¡¡SE ESTÁN AGOTANDO!!!!!!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b="1" dirty="0" smtClean="0"/>
              <a:t>IPv4</a:t>
            </a:r>
            <a:r>
              <a:rPr lang="es-ES" dirty="0" smtClean="0"/>
              <a:t> </a:t>
            </a:r>
            <a:r>
              <a:rPr lang="es-ES" dirty="0"/>
              <a:t>(el actual protocolo sobre el que se comunica </a:t>
            </a:r>
            <a:r>
              <a:rPr lang="es-ES" b="1" dirty="0"/>
              <a:t>Internet</a:t>
            </a:r>
            <a:r>
              <a:rPr lang="es-ES" dirty="0"/>
              <a:t>) tiene un espacio de direcciones de </a:t>
            </a:r>
            <a:r>
              <a:rPr lang="es-ES" b="1" dirty="0"/>
              <a:t>32 bits</a:t>
            </a:r>
            <a:r>
              <a:rPr lang="es-ES" dirty="0"/>
              <a:t>, es decir, </a:t>
            </a:r>
            <a:r>
              <a:rPr lang="es-ES" b="1" dirty="0"/>
              <a:t>2</a:t>
            </a:r>
            <a:r>
              <a:rPr lang="es-ES" b="1" baseline="30000" dirty="0"/>
              <a:t>32</a:t>
            </a:r>
            <a:r>
              <a:rPr lang="es-ES" baseline="30000" dirty="0"/>
              <a:t> </a:t>
            </a:r>
            <a:r>
              <a:rPr lang="es-ES" dirty="0"/>
              <a:t>(4.294.967.296 direcciones), en cambio, </a:t>
            </a:r>
            <a:r>
              <a:rPr lang="es-ES" b="1" dirty="0"/>
              <a:t>IPv6</a:t>
            </a:r>
            <a:r>
              <a:rPr lang="es-ES" dirty="0"/>
              <a:t> nos ofrece un espacio de </a:t>
            </a:r>
            <a:r>
              <a:rPr lang="es-ES" b="1" dirty="0"/>
              <a:t>2</a:t>
            </a:r>
            <a:r>
              <a:rPr lang="es-ES" b="1" baseline="30000" dirty="0"/>
              <a:t>128</a:t>
            </a:r>
            <a:r>
              <a:rPr lang="es-ES" baseline="30000" dirty="0"/>
              <a:t> </a:t>
            </a:r>
            <a:r>
              <a:rPr lang="es-ES" dirty="0"/>
              <a:t>direcciones, esto es: (340.282.366.920.938.463.463.374.607.431.768.211.456 direcciones).</a:t>
            </a: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r>
              <a:rPr lang="es-ES" dirty="0"/>
              <a:t>Ejemplos de Direccionamiento IPv4 e IPv6: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ES" dirty="0"/>
              <a:t>Dirección IPv4:  </a:t>
            </a:r>
            <a:r>
              <a:rPr lang="es-ES" b="1" dirty="0"/>
              <a:t>(32 bits = 4 bytes)</a:t>
            </a:r>
            <a:endParaRPr lang="es-AR" dirty="0"/>
          </a:p>
          <a:p>
            <a:pPr marL="0" indent="0">
              <a:buNone/>
            </a:pPr>
            <a:r>
              <a:rPr lang="es-ES" dirty="0" smtClean="0"/>
              <a:t>      11110000.00000111.10101010.11111000   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ES" dirty="0"/>
              <a:t>Dirección IPv6: </a:t>
            </a:r>
            <a:r>
              <a:rPr lang="es-ES" b="1" dirty="0"/>
              <a:t>(128 bits = 16 bytes</a:t>
            </a:r>
            <a:r>
              <a:rPr lang="es-ES" b="1" dirty="0" smtClean="0"/>
              <a:t>)</a:t>
            </a:r>
            <a:r>
              <a:rPr lang="es-ES" dirty="0"/>
              <a:t>  </a:t>
            </a:r>
            <a:endParaRPr lang="es-ES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ES" dirty="0"/>
              <a:t>10001111.11001100.00001100.11110000.00000111.10101010.11111000.00110011.</a:t>
            </a:r>
            <a:endParaRPr lang="es-AR" dirty="0"/>
          </a:p>
          <a:p>
            <a:pPr marL="0" indent="0">
              <a:buNone/>
            </a:pPr>
            <a:r>
              <a:rPr lang="es-ES" dirty="0"/>
              <a:t>11110000.00000111.10101010.11111000.00110011. 1000111.11001100.00001100.</a:t>
            </a:r>
            <a:endParaRPr lang="es-AR" dirty="0"/>
          </a:p>
          <a:p>
            <a:pPr marL="0" indent="0">
              <a:buNone/>
            </a:pPr>
            <a:r>
              <a:rPr lang="es-ES" dirty="0"/>
              <a:t>11111000.00110011.10001111.11111000.00110011. 1000111. 11111000.00110011.</a:t>
            </a:r>
            <a:endParaRPr lang="es-AR" dirty="0"/>
          </a:p>
          <a:p>
            <a:pPr marL="0" indent="0">
              <a:buNone/>
            </a:pPr>
            <a:r>
              <a:rPr lang="es-ES" dirty="0"/>
              <a:t>10001110.00000100.10000001.00001111.11111111.11111000.10000111.10011001</a:t>
            </a:r>
            <a:endParaRPr lang="es-AR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2852936"/>
            <a:ext cx="2667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188640" y="30591"/>
            <a:ext cx="8229600" cy="1143000"/>
          </a:xfrm>
        </p:spPr>
        <p:txBody>
          <a:bodyPr/>
          <a:lstStyle/>
          <a:p>
            <a:r>
              <a:rPr lang="en-US" u="sng" dirty="0" err="1" smtClean="0"/>
              <a:t>Características</a:t>
            </a:r>
            <a:r>
              <a:rPr lang="en-US" u="sng" dirty="0" smtClean="0"/>
              <a:t> de IPv6</a:t>
            </a:r>
            <a:endParaRPr lang="en-US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s-ES" dirty="0" smtClean="0"/>
              <a:t>Mayor </a:t>
            </a:r>
            <a:r>
              <a:rPr lang="es-ES" dirty="0"/>
              <a:t>espacio de direcciones.</a:t>
            </a:r>
            <a:endParaRPr lang="es-AR" dirty="0"/>
          </a:p>
          <a:p>
            <a:pPr lvl="0"/>
            <a:r>
              <a:rPr lang="es-ES" dirty="0"/>
              <a:t> “</a:t>
            </a:r>
            <a:r>
              <a:rPr lang="es-ES" b="1" dirty="0"/>
              <a:t>Plug &amp; Play</a:t>
            </a:r>
            <a:r>
              <a:rPr lang="es-ES" dirty="0"/>
              <a:t>”: Autoconfiguración.</a:t>
            </a:r>
            <a:endParaRPr lang="es-AR" dirty="0"/>
          </a:p>
          <a:p>
            <a:pPr lvl="0"/>
            <a:r>
              <a:rPr lang="es-ES" dirty="0"/>
              <a:t>Seguridad intrínseca en el núcleo del protocolo (</a:t>
            </a:r>
            <a:r>
              <a:rPr lang="es-ES" b="1" dirty="0" err="1"/>
              <a:t>IPsec</a:t>
            </a:r>
            <a:r>
              <a:rPr lang="es-ES" dirty="0"/>
              <a:t>). </a:t>
            </a:r>
            <a:endParaRPr lang="es-AR" dirty="0"/>
          </a:p>
          <a:p>
            <a:pPr lvl="0"/>
            <a:r>
              <a:rPr lang="es-ES" dirty="0"/>
              <a:t>Calidad de Servicio (</a:t>
            </a:r>
            <a:r>
              <a:rPr lang="es-ES" b="1" dirty="0" err="1"/>
              <a:t>QoS</a:t>
            </a:r>
            <a:r>
              <a:rPr lang="es-ES" dirty="0"/>
              <a:t>) y Clase de Servicio (</a:t>
            </a:r>
            <a:r>
              <a:rPr lang="es-ES" b="1" dirty="0" err="1"/>
              <a:t>CoS</a:t>
            </a:r>
            <a:r>
              <a:rPr lang="es-ES" dirty="0"/>
              <a:t>). </a:t>
            </a:r>
            <a:endParaRPr lang="es-AR" dirty="0"/>
          </a:p>
          <a:p>
            <a:pPr lvl="0"/>
            <a:r>
              <a:rPr lang="es-ES" b="1" dirty="0" err="1"/>
              <a:t>Multicast</a:t>
            </a:r>
            <a:r>
              <a:rPr lang="es-ES" dirty="0"/>
              <a:t>: Envío de UN mismo paquete a un grupo de receptores. </a:t>
            </a:r>
            <a:endParaRPr lang="es-AR" dirty="0"/>
          </a:p>
          <a:p>
            <a:pPr lvl="0"/>
            <a:r>
              <a:rPr lang="es-ES" b="1" dirty="0" err="1"/>
              <a:t>Anycast</a:t>
            </a:r>
            <a:r>
              <a:rPr lang="es-ES" dirty="0"/>
              <a:t>: Envío de UN paquete a UN receptor dentro de UN grupo. </a:t>
            </a:r>
            <a:endParaRPr lang="es-AR" dirty="0"/>
          </a:p>
          <a:p>
            <a:pPr lvl="0"/>
            <a:r>
              <a:rPr lang="es-ES" dirty="0"/>
              <a:t>Paquetes IP eficientes y </a:t>
            </a:r>
            <a:r>
              <a:rPr lang="es-ES" dirty="0" smtClean="0"/>
              <a:t>extensibles. </a:t>
            </a:r>
          </a:p>
          <a:p>
            <a:pPr lvl="0"/>
            <a:r>
              <a:rPr lang="es-ES" dirty="0" smtClean="0"/>
              <a:t>Posibilidad </a:t>
            </a:r>
            <a:r>
              <a:rPr lang="es-ES" dirty="0"/>
              <a:t>de paquetes con carga útil (datos) de más de 65.535 bytes. </a:t>
            </a:r>
            <a:endParaRPr lang="es-AR" dirty="0"/>
          </a:p>
          <a:p>
            <a:pPr lvl="0"/>
            <a:r>
              <a:rPr lang="es-ES" dirty="0"/>
              <a:t>Encaminado (</a:t>
            </a:r>
            <a:r>
              <a:rPr lang="es-ES" dirty="0" err="1"/>
              <a:t>enrutado</a:t>
            </a:r>
            <a:r>
              <a:rPr lang="es-ES" dirty="0"/>
              <a:t>) más eficiente en el troncal (</a:t>
            </a:r>
            <a:r>
              <a:rPr lang="es-ES" dirty="0" err="1"/>
              <a:t>backbone</a:t>
            </a:r>
            <a:r>
              <a:rPr lang="es-ES" dirty="0"/>
              <a:t>) de la </a:t>
            </a:r>
            <a:r>
              <a:rPr lang="es-ES" dirty="0" smtClean="0"/>
              <a:t>red. </a:t>
            </a:r>
          </a:p>
          <a:p>
            <a:pPr lvl="0"/>
            <a:r>
              <a:rPr lang="es-ES" dirty="0" err="1" smtClean="0"/>
              <a:t>Renumeración</a:t>
            </a:r>
            <a:r>
              <a:rPr lang="es-ES" dirty="0" smtClean="0"/>
              <a:t> </a:t>
            </a:r>
            <a:r>
              <a:rPr lang="es-ES" dirty="0"/>
              <a:t>y “</a:t>
            </a:r>
            <a:r>
              <a:rPr lang="es-ES" i="1" dirty="0" err="1"/>
              <a:t>multi-homing</a:t>
            </a:r>
            <a:r>
              <a:rPr lang="es-ES" dirty="0" smtClean="0"/>
              <a:t>”, </a:t>
            </a:r>
            <a:r>
              <a:rPr lang="es-ES" dirty="0"/>
              <a:t>que facilita el cambio de proveedor de servicios. </a:t>
            </a:r>
            <a:endParaRPr lang="es-AR" dirty="0"/>
          </a:p>
          <a:p>
            <a:pPr lvl="0"/>
            <a:r>
              <a:rPr lang="es-ES" dirty="0"/>
              <a:t>Características de movilidad.</a:t>
            </a:r>
            <a:endParaRPr lang="es-A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8296" y="548680"/>
            <a:ext cx="33528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468560" y="42606"/>
            <a:ext cx="8229600" cy="1143000"/>
          </a:xfrm>
        </p:spPr>
        <p:txBody>
          <a:bodyPr/>
          <a:lstStyle/>
          <a:p>
            <a:r>
              <a:rPr lang="en-US" u="sng" dirty="0" smtClean="0"/>
              <a:t>Internet</a:t>
            </a:r>
            <a:endParaRPr lang="en-US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919643"/>
            <a:ext cx="8229600" cy="4857403"/>
          </a:xfrm>
        </p:spPr>
        <p:txBody>
          <a:bodyPr>
            <a:normAutofit fontScale="62500" lnSpcReduction="20000"/>
          </a:bodyPr>
          <a:lstStyle/>
          <a:p>
            <a:r>
              <a:rPr lang="es-ES" b="1" dirty="0" smtClean="0"/>
              <a:t>Internet</a:t>
            </a:r>
            <a:r>
              <a:rPr lang="es-ES" dirty="0" smtClean="0"/>
              <a:t> es "</a:t>
            </a:r>
            <a:r>
              <a:rPr lang="es-ES" i="1" dirty="0" smtClean="0"/>
              <a:t>La </a:t>
            </a:r>
            <a:r>
              <a:rPr lang="es-ES" i="1" dirty="0"/>
              <a:t>Red de </a:t>
            </a:r>
            <a:r>
              <a:rPr lang="es-ES" i="1" dirty="0" smtClean="0"/>
              <a:t>Redes</a:t>
            </a:r>
            <a:r>
              <a:rPr lang="es-ES" dirty="0" smtClean="0"/>
              <a:t>« y </a:t>
            </a:r>
            <a:r>
              <a:rPr lang="es-ES" dirty="0"/>
              <a:t>"</a:t>
            </a:r>
            <a:r>
              <a:rPr lang="es-ES" i="1" dirty="0"/>
              <a:t>La Autopista de la Información</a:t>
            </a:r>
            <a:r>
              <a:rPr lang="es-ES" dirty="0"/>
              <a:t>".</a:t>
            </a:r>
            <a:endParaRPr lang="es-AR" dirty="0"/>
          </a:p>
          <a:p>
            <a:r>
              <a:rPr lang="es-ES" b="1" dirty="0" smtClean="0"/>
              <a:t>Internet</a:t>
            </a:r>
            <a:r>
              <a:rPr lang="es-ES" dirty="0" smtClean="0"/>
              <a:t> </a:t>
            </a:r>
            <a:r>
              <a:rPr lang="es-ES" dirty="0"/>
              <a:t>es una Red de Redes porque está hecha a base de unir muchas redes locales de </a:t>
            </a:r>
            <a:r>
              <a:rPr lang="es-ES" dirty="0" smtClean="0"/>
              <a:t>ordenadores. </a:t>
            </a:r>
          </a:p>
          <a:p>
            <a:r>
              <a:rPr lang="es-ES" b="1" dirty="0" smtClean="0"/>
              <a:t>Internet</a:t>
            </a:r>
            <a:r>
              <a:rPr lang="es-ES" dirty="0" smtClean="0"/>
              <a:t> </a:t>
            </a:r>
            <a:r>
              <a:rPr lang="es-ES" dirty="0"/>
              <a:t>constituye un fenómeno sociocultural y comunicacional de gran importancia, una nueva manera de entender las comunicaciones que está transformando el mundo: millones de individuos acceden a la mayor fuente de información que jamás haya existido y provocan un inmenso y continuo intercambio de conocimiento entre ellos. </a:t>
            </a:r>
            <a:endParaRPr lang="es-ES" dirty="0" smtClean="0"/>
          </a:p>
          <a:p>
            <a:r>
              <a:rPr lang="es-ES" b="1" dirty="0"/>
              <a:t>Internet</a:t>
            </a:r>
            <a:r>
              <a:rPr lang="es-ES" dirty="0"/>
              <a:t> no tiene un presidente o un director, la autoridad final descansa en una organización no gubernamental, denominada </a:t>
            </a:r>
            <a:r>
              <a:rPr lang="es-ES" b="1" i="1" dirty="0"/>
              <a:t>Internet </a:t>
            </a:r>
            <a:r>
              <a:rPr lang="es-ES" b="1" i="1" dirty="0" err="1"/>
              <a:t>Society</a:t>
            </a:r>
            <a:r>
              <a:rPr lang="es-ES" dirty="0"/>
              <a:t>. Esta institución fue creada en 1992 y la pertenencia a ella es voluntaria. Los miembros de la Internet </a:t>
            </a:r>
            <a:r>
              <a:rPr lang="es-ES" dirty="0" err="1"/>
              <a:t>Society</a:t>
            </a:r>
            <a:r>
              <a:rPr lang="es-ES" dirty="0"/>
              <a:t> pueden ser individuos o empresas. Su conducción está a cargo de una Junta Administrativa denominada </a:t>
            </a:r>
            <a:r>
              <a:rPr lang="es-ES" i="1" dirty="0" err="1"/>
              <a:t>Board</a:t>
            </a:r>
            <a:r>
              <a:rPr lang="es-ES" i="1" dirty="0"/>
              <a:t> of </a:t>
            </a:r>
            <a:r>
              <a:rPr lang="es-ES" i="1" dirty="0" err="1"/>
              <a:t>Trustees</a:t>
            </a:r>
            <a:r>
              <a:rPr lang="es-ES" dirty="0"/>
              <a:t>, constituida por un Presidente, un Vicepresidente, un Director Ejecutivo. También existe un Consejo Asesor y varios comités que se dedican cada uno de ellos a actividades especiales. </a:t>
            </a:r>
            <a:endParaRPr lang="es-AR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1" y="232729"/>
            <a:ext cx="1985330" cy="1468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22417" y="268360"/>
            <a:ext cx="8229600" cy="1143000"/>
          </a:xfrm>
        </p:spPr>
        <p:txBody>
          <a:bodyPr/>
          <a:lstStyle/>
          <a:p>
            <a:r>
              <a:rPr lang="en-US" u="sng" dirty="0" err="1"/>
              <a:t>T</a:t>
            </a:r>
            <a:r>
              <a:rPr lang="en-US" u="sng" dirty="0" err="1" smtClean="0"/>
              <a:t>eleinmersión</a:t>
            </a:r>
            <a:endParaRPr lang="en-US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882521"/>
            <a:ext cx="8229600" cy="49971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smtClean="0"/>
              <a:t>Se </a:t>
            </a:r>
            <a:r>
              <a:rPr lang="es-ES" dirty="0"/>
              <a:t>entiende como la combinación eficaz de:</a:t>
            </a:r>
            <a:endParaRPr lang="es-AR" dirty="0"/>
          </a:p>
          <a:p>
            <a:endParaRPr lang="es-AR" dirty="0"/>
          </a:p>
          <a:p>
            <a:pPr lvl="0"/>
            <a:r>
              <a:rPr lang="es-ES" dirty="0"/>
              <a:t>Sistemas avanzados de telecomunicación de alta velocidad que permiten aplicaciones colaborativas </a:t>
            </a:r>
            <a:r>
              <a:rPr lang="es-ES" dirty="0" smtClean="0"/>
              <a:t>(sistemas </a:t>
            </a:r>
            <a:r>
              <a:rPr lang="es-ES" dirty="0"/>
              <a:t>distribuidos en los que un número de usuarios trabajan en pos de un </a:t>
            </a:r>
            <a:r>
              <a:rPr lang="es-ES" dirty="0" smtClean="0"/>
              <a:t>objetivo)</a:t>
            </a:r>
            <a:endParaRPr lang="es-AR" dirty="0"/>
          </a:p>
          <a:p>
            <a:pPr marL="0" lvl="0" indent="0">
              <a:buNone/>
            </a:pPr>
            <a:r>
              <a:rPr lang="es-ES" dirty="0"/>
              <a:t> </a:t>
            </a:r>
            <a:endParaRPr lang="es-AR" dirty="0"/>
          </a:p>
          <a:p>
            <a:pPr lvl="0"/>
            <a:r>
              <a:rPr lang="es-ES" dirty="0"/>
              <a:t>Tecnología de inmersión. Esta tecnología nos permitirá desplazarnos por </a:t>
            </a:r>
            <a:r>
              <a:rPr lang="es-ES" dirty="0" smtClean="0"/>
              <a:t>Cavernas </a:t>
            </a:r>
            <a:r>
              <a:rPr lang="es-ES" b="1" dirty="0" smtClean="0"/>
              <a:t>(</a:t>
            </a:r>
            <a:r>
              <a:rPr lang="es-ES" dirty="0"/>
              <a:t>e</a:t>
            </a:r>
            <a:r>
              <a:rPr lang="es-ES" dirty="0" smtClean="0"/>
              <a:t>ntornos </a:t>
            </a:r>
            <a:r>
              <a:rPr lang="es-ES" dirty="0"/>
              <a:t>virtuales que simulan ambientes o </a:t>
            </a:r>
            <a:r>
              <a:rPr lang="es-ES" dirty="0" smtClean="0"/>
              <a:t>espacios),  </a:t>
            </a:r>
            <a:r>
              <a:rPr lang="es-ES" dirty="0"/>
              <a:t>para </a:t>
            </a:r>
            <a:r>
              <a:rPr lang="es-ES" dirty="0" smtClean="0"/>
              <a:t>que reconociendo </a:t>
            </a:r>
            <a:r>
              <a:rPr lang="es-ES" dirty="0"/>
              <a:t>la presencia y el movimiento de individuos dentro de esas cavernas, rastrear esa presencia y sus movimientos para después permitir su proyección en verdaderos entornos de inmersión múltiples (geográficamente distribuidos, en los cuales estos individuos podrían interactuar con modelos generados por otros </a:t>
            </a:r>
            <a:r>
              <a:rPr lang="es-ES" dirty="0" smtClean="0"/>
              <a:t>computadores).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8891" y="345944"/>
            <a:ext cx="2881069" cy="214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0"/>
            <a:ext cx="1688348" cy="1904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u="sng" dirty="0" err="1" smtClean="0"/>
              <a:t>Laboratorio</a:t>
            </a:r>
            <a:r>
              <a:rPr lang="en-US" u="sng" dirty="0" smtClean="0"/>
              <a:t>  Virtual</a:t>
            </a:r>
            <a:endParaRPr lang="en-US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907931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Entorno distribuido heterogéneo de resolución de problemas que permite a un grupo de investigadores esparcidos por todo el mundo trabajar juntos en un conjunto común de proyectos. Las herramientas y técnicas son específicas del dominio de investigación pero los requisitos de infraestructura básica se comparten entre las distintas disciplinas.</a:t>
            </a:r>
            <a:endParaRPr lang="es-AR" dirty="0"/>
          </a:p>
          <a:p>
            <a:r>
              <a:rPr lang="es-ES_tradnl" dirty="0"/>
              <a:t>Aunque podríamos imaginar esta aplicación muy similar a la </a:t>
            </a:r>
            <a:r>
              <a:rPr lang="es-ES_tradnl" dirty="0" err="1"/>
              <a:t>teleinmersión</a:t>
            </a:r>
            <a:r>
              <a:rPr lang="es-ES_tradnl" dirty="0"/>
              <a:t>, en  este caso no se requiere a priori la necesidad de compartir un entorno tal de inmersión.</a:t>
            </a:r>
            <a:endParaRPr lang="es-AR" dirty="0"/>
          </a:p>
          <a:p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4869160"/>
            <a:ext cx="27051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143000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Otras</a:t>
            </a:r>
            <a:r>
              <a:rPr lang="en-US" u="sng" dirty="0" smtClean="0"/>
              <a:t> </a:t>
            </a:r>
            <a:r>
              <a:rPr lang="en-US" u="sng" dirty="0" err="1" smtClean="0"/>
              <a:t>Aplicaciones</a:t>
            </a:r>
            <a:endParaRPr lang="en-US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7975" y="1124744"/>
            <a:ext cx="8229600" cy="4608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 </a:t>
            </a:r>
            <a:endParaRPr lang="es-AR" dirty="0"/>
          </a:p>
          <a:p>
            <a:r>
              <a:rPr lang="es-ES" dirty="0" smtClean="0"/>
              <a:t>Software Educativo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Video Digital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Bibliotecas Digitales</a:t>
            </a:r>
          </a:p>
          <a:p>
            <a:pPr marL="0" indent="0">
              <a:buNone/>
            </a:pPr>
            <a:endParaRPr lang="es-ES" b="1" u="sn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122" name="AutoShape 2" descr="data:image/jpeg;base64,/9j/4AAQSkZJRgABAQAAAQABAAD/2wCEAAkGBxMSEhUUExQWFhUXGBsZGBgXGB0dHRwcGBgYHRgYGhwYHCggGB0lGxgUITEhJSkrLi4uHB8zODMsNygtLiwBCgoKDg0OGxAQGywkHyQsLCwsLCwsLCwsLCwsLCwsLCwsLCwsLCwsLCwsLCwsLCwsLCwsLCwsLCwsLCw3LDcrLP/AABEIAO4A0wMBIgACEQEDEQH/xAAcAAACAgMBAQAAAAAAAAAAAAAFBgMEAAIHAQj/xABCEAACAQIEAwYDBgQFAwMFAAABAhEAAwQSITEFQVEGEyJhcYEykaEUQlKxwdEjYuHwBzNykvEVU4IkQ9Jjc6Kys//EABkBAAMBAQEAAAAAAAAAAAAAAAIDBAEABf/EACcRAAICAgICAgICAwEAAAAAAAABAhEDIRIxIkEEURNhMoFCUnEj/9oADAMBAAIRAxEAPwDr2Wsy1q1wVDcvivGSbK6Jya0N6qV3FxQ3EcVUc6bHG2akG2v1E+KFKuJ7QKOf1oZe7SAmBGvnVEfiyZ1odXxy9ahfHjkRSY/ECfi8PoZqBcSpPxHqSdgOppi+MjOSQ8DGSCTsN/0FCsTi2uPz8hSq3EWe4Lds+H7onUk7k9TVnH45ra92jhm++wI36CT9abH41MFzQz4nE/wgoBJDdN/7IoHfxTq48OmnMV7wrGO1oDzg6g7MD+RNVu1Fp0CMq8yDp7iijCpUwXIc7JLWNImOo50F4zaZbKmAxDgwdvho7wC1msIxESBpQztdhpwUwCVZRt5x1pOONTp/YPIv9mMX3lvVFUgwQvqKJm2CxGswD9aVuw17LaIgf5hBjoVkflTWWi4YH3R9Ca7JjipM7mLWHxTLiP5YIG+/zq5eVhrqKWcLfZ8WF5C6eX81PqAlQZ5T8sxrskKCcwK99+7J5zAqKziLp/rU/Grr27KmdSBv1NDMFezCSFNCo+NhJhvDYltJK/36UUN4fOlu+6qoIBJJAhfzq82KAIBWfekzhfQVWGBdFSq00It4pdNQPUURtXZ2IPpU8o0Y0WQaiPiYeVezWIRQdGUTV7UOcVlYYAcTxEDnQXGcdA0n0oLxgXLaB3MAkBo1ygmAT561Ogs2tQMx/E2p9RyFetHDGKvsOyfF4zEKpeIAExuT6AUEHFL13U2gR1bw1bxPFSZjUDeOXrQHE8X5LqfKqccP0BKRfIsd4ou54IOqtoD0rMThsIT4LqDycMPrNBhhLt64qtCE+IFum3KrF7s/cRtbg0PT96dS/wBhfIs3cPdfS2UcbeFx+vKtcVwjFgZVtkjmRrJ9p0qZzyA+Q3q7gUKcyLh2P4QfLrXbS0d2D8jYVWtgE4gqC7ZTCA/cUx8XnQYlyfi9gKcc1jBq1/E3rpSIjOxknYKoIBNVOCdrsJjsUloWr1svK2ywXKWAJgkSeVZHMovaOaK3Z2ywnMWAnTluIP6U3dpmRsMUEloRp8wIaoL2HZRuN+lV77MzDwKc0DUda5qM3z+gWH+xuJzYa2JnLKmfIyP1qt2txh7q7aH3tR5GRVLsLxLP31s20UqdlB9Dzoh2htAmco286kgks2zOxY7O97akZpzGR7Aj9abLN2+2oAMKAdY/vnXnDMAhKyg28+ladssW2EwjGwQt24620Y6hZBzPGsws0WbJBy0g+ArYfAX7OJDm2f8ANzEgg6TPWn3B41e6UHQwR+dctycWww783Fv28mYlnDBhpqJXMD6RTbbxXfYezfTwi4JC9I0InaJFG4LJWzuNBHthfDWEA/EBp5CtuCcOIsqY1Inag2Lxj5QC2399Kc8OSLaSfurPsuv50GfF+OKSNToHf9OZrimB4dfn/wAVNibAZt0U+Z3obi+Iwzb9aHWSWOgJJO/rU6g+2MTGPDiJJ2FbZVJmIPUaH6VCgMBMpIA386nTDMOYjz5Uhho0xeOZHtWkJYv16DqaJfaSvxoR5jUUKwWQ3TdJBI8KQOXOilviVs3e6BJfKWjKYABA1O06jSl5K6SMZKMUh+8Pn/SsqTuU/CvyrKToE5hj1uOgzKQtw5Bm6nr5Vc4B2ZYgrfc5rRjKNiPuzO9OnGsEt22yEax4fIjaPel2xxFzlZiBcWbd1RuY0DAf3vXoxzSnDx0d7COKwNvIUcKFIgiN/lQZMLhrAhLY9T51av3HP8o+Z/ahd+B5+Z1/4oscX7ZrBnHsaZS6gC5DB0+62hqpfvk7mfOpOI3lYFd5EQKGX8yoB95QC3lOw9avxwVITLsmw7y8eU/Km7s/ge8GZhmadTSLwonv1zHeuqdlF/hkbGa75PjDRsNgT/Ejg2YYW4bPfWkuEPZEal1hW9iI969tcMR8Rg2GRLdq6O5RAAVPdtmzRzJo322N+5hWTCkFzGadyP5SdjPOlDsRcz4nurisGsLnHhMFnG7zsQJA6kmvNjy4DE1TTOg3MEvID5zVDE2F8JMyGB09amvXYJAOvLXlz+tU2xOozHXStx8vsCTSAPDhZsY+6oNwFywMxGsGmjG93cTSfpSf2jeMXmDMJ10orw/iYFtixJyydT9Ka09NCY1dBZeIWrRgkkqskAbClXtH2t7zFphxaA7vxqxbcupGUjQbedaXMYEz3G1BBLD9vrp5VW4TfwpvXL72jcNq2BmKSFIcxE6Ewf7muljUfJj4u2qL/E0s3kSwxCXboKMwnwCJJygnL6nrTZh+FWUs27SAd3bUBYoDdOGyC8Mis5HiiGcRqCBEgbyavcDcBwqnwtIAnSetZi616Dm/Iq8Uwa5woFMmIfKmgG37UJcBr4HQ/lRviNuV0p2d9WJEzGO1y4QAB7dK1w9+7aaCYB5mIjmfKjODwMsdOtVO1XDDcw5ticjMBcI3CCSwHm0ZR60fOKXFhKJBZxLMA2bMp2YHQ1eXGFAY3OkHz60k9mMN9lxQsWnZrF+0XCk623QZiI5SKZRiFW5Fyco6dTU8safQVjDg7CsVI0K8uRnciitugeFcEDu205c/nRK3i2Ah19xqP6VBkTDCIFeVqlwETmH0rKTRwPuXmuaGUU8z8XqB90UFxnCgjsyDMriLhGreTddKJ377P8Og6nn+tD7y5ZIJzdZ/Kqsdro6gRbxbMMsfDoSfofeqeKszqWzfSiF7FgkG4NfhZlGvkY50O4jFsyDm/CBufar8UblpANg3EOEEwMx2HQc2NULSwzrcnWCB97WZnodaucORruIRSJLN668vYVY7UYRbOIZQ8DKD4dXY6Ek+pBr0qUVx90IbKODhXXwqniG/xH+/anE43ucOXzAAOkltJDFlPpvSioylWVAoJBzXDqdROg2o3jH8Sq5UpBlW2M/tUmTy0dCQy2ccrBcpkEA+oJifOlfhfEo41iE5G0qx/wDbhvUmG/KtO5vC+v2e0e7yhTmOUCCD4fkOVEsDwXu8RexFxAbrsQGzeEKUUERux06VK8aQadl3HG+b4ypForLO2wIOgjnNVu/IujMZiD8v6VtxDiSqoW7fBUfdURtsDGtAsT2gtZxkUwIBJ6c/pNMhEVkkgt2hgMT/AA4BGuXk2oqhxe6RaGXZonKIpiu4AXsMeZCsnuolD7rFV+CYVMRglY/EoK/L+hFLhNLb9A+xa4a1savEwZ/aKXOP9orl5clvwWiTKgAZj1b9qcuI4O3YvWlKBg40Pqalx3AMLmGe3DNOoJG3lMVS5Y32bGTQI7KcZtXLK2boBCiBOpnXnTJg8ZbRkgwFYUo2eyVh3Jw910Ya6iYj2o5Z4ddH+YVaBqVnWPyruEL0wnlYfZxnLAjf8zTDabMoOumtIdosyzFGl4obdtiToqnf0qb5CfNJHQyWrKHGe2KYG010w7M0W1Ok+LxfKh2E/wAQ7eNsXALZtXEU3Gg5hlVwpYCJ0zAnyBrmfa3HtiLjFjKgkJ6Ty9ah7H8S+z38zTkylXGnwyGPropFXfI+NCEetmxyOztPZHhS3D9tOUs6FFI1nWGfymAB5UP4vbPesdtdKWP8Ov8AEQpiLtrEmLOIuM9toEWmbZfJCAi+Rp+4naBO+5P9zU2G4z2N5cke9n7gyeIc9xpR60OmtLeEcLC6j1o/hbZidqh+QvJtDUTHDA/dHyNZWz8QRTBfUVlSeRxUvGg+LvE6LFXcQe8Oh8E9dT1k/pW1/hQI8BH99KphUezbsWcWy22G5Z/DPtpHShWLhT3jE9ABvPMf1or2uXu7UAGQytnPl09pFKly4XJ6KJ9B+9e58CClGybI2mHOzfEmN6YUDaB8UcyTyAHP0FedrMb3mJm2NMuUxygHU+YoFgcQUeV0MHUiYHMxzO2lT4u5Hh1zHfXbynrvNU5cajPl+hblohwbSsHUqd6a0xmHEF4YwNIk/wBKUUUz0mraW6ikib8jXQfxnaQn/LWP9X9KC4ziN25AZ2yzsDA1rQioMQYg+dAooHnJkRsxyrU1dtoWMKCSeQE/8VOcIq/G6qfwjxH3y6D50fJI5RHTsRihcsFTv4fmhj/9T9K87G4Nrf2m0WUhbpIEgwDpqOVAez/ELVksAWHMEkKD5CrX2kLirjiP4y6/xCNfSIqGcHykUKSpEnbHCXGOEKAErIaGG2ZT19aI9oLbo1tiNIeT6T+9K3FMOLkTm0JIi6p38mqRu+AHd3ri9A8xy5iV+dMUdIFuy12GWb9w9FOvq0U2cXQLZvsOSL9aWOzvEmw9xu+tqc4jOoAJ1mZXwtR/j+KW5hLhtSxYqMoBmPQamgnfOzorRF2a4XOFRtczSfmdKC8fm1abT4zl1p04da7vDWxt4F+Z/wCaUO3OMQXVQIGyrPi2k/y86DG28thtVGjkfHMKQxMfTT2q/wAM7Fd+oK3gCyysLp0OaTMDUSKO4/CtfH8T4eRPhA9B+1DcPdfDXAUYOo1IK6f6hOxjpFe1J/mj+zMTS7EzGYO5YutauCGUwR7aH3Fd24diRfw+GcwM1pCR5wBH0rmnbPEYa+i3Uf8A9QDDKQZZeWu2n5TRz/D/AIlnwrWyZa03h6hWE/IHapFCShtD40no6ZZWPCqDQSSdTtNRNeZBIMmYynr5dKh4Zj/B4tRIUEbiZnXyAq9h7ed82jW1+E9TzJ868qdrseRWrNuBnBLc5XWede0VN70rKV+QymDLuEAckHwsfH5Hr+VacSzBYT4RzB386vY/KF7vTXelIKzSpByjUTpI5T09Kbijy2zroHcXul7biSRB3PTpXPcXxNkIOw0kdYp34ncd5VEfLzhTr6aaUg8awD5iMpE9Qa9fDJxhomnK2NuGZBbW6uufVZ6/iPkuw8xUSUJ7Jhmtm3BJXlTCvD7v/bf/AGmnzyOStim7WiJl003qVH0qa3w68f8A23/2mvbfDLs/5T/7TUrkiZ2Vy/vW9nDFwWc5ba/E25/0qObHpU7cOvf9p/8AaaJ43hNxQE7t8iASAPidtW+Wg9qFzS0HGIK79nXLbGS30HP/AFsd/wAqg7lB8TTH4f3qa3hMQwg2nAGwyn29alt8Ivkgd04kxqpA15nyok0ayncZAJyT6tRK9jrOe14VkRMzHzGn1ohhrPd4gWl8CoGuPcMS+QgZczfChZpgR8PnQztRxM3C1iyRl2uAAZSQ4K5T5RrWxjzYDlx7C3GbNlrTsqQy5TExzg7+9bYHhdl0tw1xHfL6Sdxp7VSZrnc2rxQFAvd3Le5aDBhtxGhBol3qWmw6lmChg4JH3dCJ6HSDSZx46Qad7KfCxezusC6ikgiJ2Me1b37zCBhwLbydCJcf6SdtKn7HP/6m+2wOYiPU1c4paNzEWLQgSuYwI3pUv5Bp2HMPju9VEcxcEFh1C7n1pE4txIXL1xgBJYiTroNNKYMXaKXZ++gJU9eqn2pZ43gwt2QIW4A4HTNuPYzQ4a5M3I3QOxQJ1aT+lUnWAfP8qvhIqjiWM16GN/QMZ2BsbwovqgnyFHewHCil24RoSkQfI/WtMO80X4cpRg4kHrTM03KLRVBKxjxNkpbTJoXcx7qB/wDKjPDMWttRbghuann1I61rg8UHs23j8Z980D8hXj4YXRI159CPQ14s3emPivYYFlTzrKCd5iBpCtHPaayk/i/Ztm90C4O9Z1FseIanU8yfLypf7S8Qw7oB3yjmWAJ/I0IxHHgLTrlOSfgzabggdYpevcTVio7pYkSMzczV8MDW2Tyy2qLfGbDW7pTv1IABGrKfEoP7Uv44mR4wd9QT+tHu2tucbdgRon/81jegPGLGW2G6NH0qvFuOySW2T8BBt3cwOh31ppunxGLoHOMx57UkYPFbGmaywJVjzUSf0FHKnpC4SatMJKp/7v8A+Rre9hLkBu8AE6yxBPoNK94e5zqFUBSQCefzNHzwa28yu+h/5pG7DF/wgf5xY9ASPqaKdo2bvvDlAKqVJLHQjeNhrW3/AERRKjQg9J/OreO4a11IkjLqjHT/AFKx6HlQSj5JjIxfFi1Z7zMYvBT/ACkj9KIcP4S96f4jMdDOdiAJEz7V5Y4UqHOQbz80tkQPJmJk/wDj86IYa/eKsLjG0hU5baCPcAb68ya6T+ga+wD2p7N3nXNh4uZAVNtJnKdT8YAcTvBqXhHYq53BuqdYmHRuR15TNTYzE2nQqWuL4TqWLTpzEzWuEwqC2IvsV8MgPcXn60cZySFzjGT6KOBwWLuuiNNqxOZswiRBkBT4jPSKP8V4dn7u5bcKnhQKTEAzA99TFe4B1w4uhELkNm2k6jmx1NAb/H3OZXSVzA9CI2HtWW5uwqUY0eYG/cRma3mhTB57Ud4FxQ3MYHuHZI9IEVT7LYlFRlJAZ2YgE+UDfziiXDuGLcu4pl0yuFWPQTHvScj7s6K3ol7V4yBofib6LtVHtO8/ZydzZVj/AORrW7wq7cvrbYHInxN6mTHny96H9t+1NizdEW++dBky5sqKBtJGrH0oYRbqhtOSZpaQtoBJ8qsL2eZzLeEH3P8ASivYzjVrHWC6oLbIcroDoJ1Ug7wRRpkHSjjl4uhmPAo7exbs8Nt2hos+bamvLuHZiAu0yfICruJXlUT4hrdq5Ear+VWTf/na7GNegjwfEhe6snQG2B6liTp7mr9kFGI6ULwdtbgUbMAvuQBqKJcQxAt3Dn0GUEHr5eteXkXlQ6OkF1vLGo1rKDWsHirgDhlQNqFPIcqyk8F9m8l9HJbwLk5QWPRRJ+Qqm3Tz/I1It5gZUkHXbTcRyqXCWZavYPLsae1dibtu7yuWkb3VQD+QpU4sc6lR6/L/AJpzxid/gRl1uWJMc8o+IesQaTSlKxzpV7Cn3YsYK4Q0U4cNvSgH4aD8SwIUhwN9/WrvZ0M75QCzHkBzNUQgkmwWr2MmDueJDOzD866NhrcjTWkSzgrdojvml9xaTVj6nZaerDsya+ERsP1POlpoXK0V8VkQkzmPQfvSj/iLxS6uDbLouZQ0aaT5ecVf4nxezbJDNlI350vcW45hL1p7b3NGBGg1HnWStFOHcRAwHG3tvnRmRhsVNdr7LcU+0WLVwxmZfFpzGhrh2HtWwTJaOUAfrXZuwlyz9lQWzOXcHcHnI6E6zQZNq2OihnTBWnMOisPNR0qHE9nMPByqU8I+BiNfTUdKu4ZhmHn+1WL66T/KKXEGaSKN/hy2zdvgmO6Er6Dr9KR8Ni7c3QwHjYMJHz9JronELxXDXTlnKg06zXO7bKb5BWJjSNo0P61sFticmqPcDgEuAmYPeGI2jXamzgGD7q2Ao0bUk8yd6XezTDv84CtDHwnoeY866BhcLtBzA/CeQHQjrWZH6CxL2C+KW2Fm9cQSyozKAN2A09eVfPP2DEYhwsFmbWfXma+hu1vGThcluzBvOQDP3VaRIHU7ChX/AEHD4W/cu2QZuDVSfCrH4is/CPLYUlTcV/0oUbYH7HcJGARlAnPlLnnKiBHlqaMX+IjeNKD8Y4xbtavcUdBOpHkN4pcudr7DNlGcg+Q/esjCUtoLJNRQ5OwcBgYHnQfFtnYgyCYAB5iRMVJgL02FPmTVvCEXfBc16Hb5HrVruME2Lh5eRYwgNHb2COIuEPIRAAPNo+L25edDOEYNmuATK2/ibz5D1o1fxGZoGwrzssvLQ9JSK78UuocrWixGhYaAxzjlNZRRb/lWVPa+guDOBxPnRKwmRZ50R7S8D+zYiFB7q54kPlzHtp7UPvg6KBqeVe1GacbPKmmnRd7OcRa1c3gP12nYT5HY1Pxng3duHtKSlwwixJV/vWzHnqPKKv8ACOyRCrevyFme7AlyBt/p5aGmq1xG1mKqAGOjARLaaAtEKwG1TPJUuUR2PG5R2IOO4IiLF9yP/p2xmuMfyX3qHhg7uQB3Q2hSC56hmq52mLopyDKhMExrPRief0NBuFaEA8+tW4vLsXljxdIMC6xnIBbXmeZ9958hT3wW7msIf5fnGlI9sFyqqCzEwANtP26079nsIe7RS0gSCRtudB1pTaR1Wc84zwy7fu32RdFJ19OVc/uKa7fg8cMHdv2L6iGYvbbkwb7p61zjtbwZrVw3MmVbhLDyolJylT/o3HKKQrITRbg3Frlhw9tiD9D5Ec6GNbI5VllxI/v866q7Hpr0di4B24t3Aovrkb8S6j5binK1fVhmRgwOxB0rgOBuajXnXV+wGJDWWWdn/Ma1k8SStG8rdMYeNOfs17XdPXYiKScNoS8gnJ+ev6mnDjDHuXCsokAeIgbkczpSvcwF3u1hJk/dIbwiYJyE0pNIRk29AfDAyCJBzcus117AXYbKdq5Zw62e8tqRH8QaH16HWui/aAstOwMVmTYWHp2VuP4W13/fkAkJlDGCFgkk+tcv7Xdtpm3hzpzfmY6dBPPnRrtrxk92LAnxiXg8p0ArmOKwZVtdQdj1puL49q2bLOlpFK87XGLE6n++etXuH4eKnwOBzVfv4BwIUSZ5Vdi+OvZHPLzfFDbwx5toq+0czV/DqzsEQRcJiOQj4iekCqXBcK3dhLa+L8PT35U1cMwi4dMzmXbc+myr5edRfMyxTqJ6WNPikXlw3d2gtsjvACRP3jznrO1bYLLdXOmh5r05EfMVWw2JLmW0PI9PKpMS/c3JUE95qFXfvBoQOkjWfI15Li/fY/8AiXhdHOKytl4XdueNrmRjuqjQeQrKHj+zeYvcFwhxmFFnFA23GqZvj2jOFJmOvpQfH3UwbG2qhHGmYQ11ujBiItg9Br51dXs9j8wdTbSQWIzagjk5OrdN4opiMFbxDW0vZO+SGGUzIG6nqNPyqly4vT0yPjy77KGGZ8PZliFz+NgSSY5ZmYyTS7xO0QS1possQSRBCMRrGskaajzpl7QYu0qlb8y/h2EhZ5dIneue8SgXHRG8IYe+vhPnoafgV7DyPiqDfDuLHUXCGA8OZhmVxzVlO6jk24qe/wAEV/Fh9CYlGOkE7o+xXyOtD+FcMa6YGgHxMdlE7+Z8qdeD4cAd3b+AatOsn8R6noBtR5JKL8RMfL+QJuYL7PbbIrmB4yBBb15og+tHuzvGlaz4oBHIcx1XpRde7VDnYFCNc2se+5HrSVisAzXCMOxylpCNz05MBHtS4yT7OlB+i5xjh741yUIBQShOxI+751rxHDniNpEy5HQeMdI5eW1MNy+lmwIHijSB96NSv786XHxL4UreWJuSLinkTqCT6UyOVS/ron/C47++zm2N4T3bFYggx8qBuSGjQ+tdU7ccLy2bdy14mYFmjXQ6z9a5y+HE7a+lejhjDLG7MgsiezzALzGhHy+VO3ZDGMl1dYDnKw5eXvNC+zfDw3iIIkxrA5edGuFcP/iASB4vlFMljirQueaUZ0xt47fiw+3IagHmOtLGLxQ8GUCQokpK9eh3o1x5ibLAAkkqI96VL6MGAIIPnXnuCsrypp6D/CeKs1xFZs2o/wAwBiOchtwaYuKN/CJHv6UjcIuReXy/amHimM/gsAfFppuYmsUKaA5NQYq8TttccswOu1Zw3h63T3b/AHto5H8Q/aiWAuqxyupYHkN/Y8j9KuXuzlxGzB8qSCGYEMJ2BUa5hTp/KjHS7JcWCbfL0B8VwB7Di2RqYyldQwO2WrOG4fc0YgoJiSPEeuUbk058Oxll8lq4ZdTKM4Eg9Qo21jetOI4S49y6uocEEfziNlP3TtoKll8uctMvx4IRdoG4RVsAnXxaZebDq3T0qVJuMVJJMTb6FfwjzG1CsO5DEtPmPpRK8cirB8QMp5g/F6RoZpMl7LFrZOGKiACznRUG5P7edFFwhRDcds15YcRsoU6oPaR517hrOWXMNcIhiPujkBVzDid+eh99KkyTvQVWrJ1aROb5VlZw2xmtITvEf7dP0rKSByOU4vtBfvPndyNCsLoADuBUOBxb2ry3FMMDP9+1Q47BtZuvbbdGI9eh+UVlevUeOujzXOV7HfinEMJiwtu/HjBKsNCraTrQjH9iD3iMr/wcgzsd/DzA/m+lD+G9n+9He3SVsCDPNz+FflvXRhmtJbCITaCajfp+hqWUvxOoMrj5q5IRuLYwqot2UKoOfXznmfOvOGcReyihhNsnNpuOhmuifZcPeUqAAPw9PPypI4xgHwzOoUtaYEA9B7UyGSMlTAcHZX4jxF8Se6t6KTsOZ6/08zRO1YGAtd2TLuJdug5LHMHn7VQ7Nf8ApjcxDgZEQQDuWf4Y84BNRdouKDFMlq0Q0sGJjmeWvSmpcnS6RkE12QYPjN1P4mQ5Zgxp7Hl9KYcBxG1jGlkGVBrmEa+oOpjyoHjsULFlrESrABQw1BnUz0/WhTW8ZZJS1YuOLsAsuqrB8TT91gutHLHGr6O2M+BNrNcTORbur3dglgSBMECQNjFL3Gux6YNstlnumTmLjWd/iA8+VTcU4eLxFhH/AIVq0byuDPjYSvoJH1q3Z4S2LwqKSy37IJY7MzMRz8xNCvBqVjI7F7B4XEB/gUajr+opkv8ADbwvOyNbAJkeMc1E/WatcK7OXLYHeXrk/hBJPvU/EMJcUgKyAa6PcUHfTfyrJfIuXizMuGLVtArieHxbpli2w6hpIj0qDB4a5/7jqROzBm/TT2o5hMJiIMBS2YDw3FIiDM+L0rMfwlrjZbyG3pIeTlOwA301NY8/qTNjFUD04NbzErcO2qiPkM2ta4QWE1Hig6l2JE89hr6VTxXCfs5Fw+KWOVQZ8wZHoaq4rEG8huDwumjgcwdm/SjUefu0Y40ML8XUKxsr4hyAA05kdPmao4DjjAlbgm2+jKJ2POTzHWl/BYrKwPP9KIYtBoy/CwkeR5r7VzwxWmJnKSJeI4E4e8pUkqYe245jkfUbV0HA4sYgvaYjOsFWG8HWfI9RSbwr+PaNg/Gn8S16jV0HqOXUUWwKlbt0ggkhGUj4vJiOQ1hulIybVPtDML9rokxPDme44Md7OijTN5/IfnU+AwgAZCZdgQx5CfuqOQo3gMUt/MGgXQIzDf2PSquK0dSRlZT4uhE/FSHJvRWiDhew8wAfy/OrPfHNktjM436L5sflpvVXB2WcR8CBmGb7x8Wyjl60Yw1kKMqiF6efU9TSJumFdoG4LhkrLO85nnKxAkO2wG1ZRbhZ/hL5y3+4lv1rKHmybiJ/brgeZu+RSWZRIHPKPF75YMfyUO7N9mTcXvb0hAMwQ6FgBInmB7U6vg3CtkbvF0KJcOzAg6PExpzmlq/imXEA5nTvW7p7dwfAdvCRIZZ6a0/Hlk4cUzJY1y5FvD4Y3jLQqLsvIdBHOjq4vxZegEDr86CLxq2p7u4olPCSNDofMVb4hhs9vNbugiJTqJ31n86ynZy30VOO44LKpGbnEa+Wla9nbt0aXScpHhDCQddRrVTg/C3dibm4OoP6UfxqrkM/CBoOkbRTtVQO7spdp7GFNtbdwm0GJcFBAmCJI9KVbPZu5bbPhrtq9H3TAJB8jz86M37TYi6pJRlRFkAa89uU1F2rt21tB7QHeLGuWGjMABoeppmNuOkzU03sFWOEXr2JBv2nVFGx1n35/rVzDY17dk2wzd2xcZl0I5A66jWa0s8VxlnS7fFqPu5Q5M8wNo996Nrxi1cs2w1oPK5nLADwA+JgF39NN6ZklL/JWv0MUfoXuyuDc+Eg91eVYbkQCZAroOD4eEJcDU+GfIbUu2+KWCTaRXtCwucZIYAROUDzHKmzBvKjWQQCDtuKk+TOXtUHBKtGty0iyxI03J0+poZxHg1jEFHfWBpGxnqedWuK4dLqMjqrA/dbVTHUDlQy8bow5VmUXQDBQQB+FQDyAgVNC7tPYfG+wDwvhFxCypoUuOwJ5FQMsdZk/OmK5j7ot/xbanxqGA2ytz15zA96hw1sW0BZvFAzMTEsQJ+cUD7UY6/Zhkf4lnKRyDDUfMCqaeWVaB4qKCHGeAk22FgEuuignTxKC2U+0CfPrSvwfg1wM+be0/duN9GGoPXemjgHGnYutwligEkDdo8Ue5A9qj4ncFxrltWa1dKK7hVB7xSNoPNR0MmmwyZIXBncV2ID4Epda3+FiAfLl9KJYYTbdTuvjH5N+YNFuOcGY3Wa3DmAWAPiGgiRv50LwyFXII3t3JB8lnUe1V/kU4icsFRpgsUbVxLg3VgdPI02YwlMbcIAGZFZW8nBAnyJkEelJZOlPWJwbXMRYZZj7OJLDQkMQFb3pOSk7JsVtUiTBIbd0MLh1EKrbhhus8xuJNMD2BeVS6gMDIWdvX8RoXZsgO0+IsPEx3PSOkdBU+MxOTRZZwNI6nQFun5+VRZNl9UELdk5QG0YT5bmqmMvPlYW16KWbaSQIA3O++1ErdjOq54LLrInf9a1vrndQdl8R8yZC/r9KTL7Ov0Ul4WAAC9wxpOePpyrKIla8pfOR3BEQUqdfhP09PKoMbYBJJXMrfGpEyOTAdR+XpRIz6iob7Bd5jy5VtVtHXYg9ruz4Qd9ZnKfjEkx0aTrlpVXEPbDZSdQQRygxP5V10WlMhYZG3A1id/Y9OVc+4x2buW3aF8Mkj0q3BltVIkzY2nyiFeDdrkdFV9GAAbzrbjnE1eLdts3mBvNIZm0SCJB+h6g1PZukEMDrvVSwRe0L/I6Ok8MtKiBJjTxaaj09KXMLZu4m/fjYL4TGkowZdPOKH3u0F24mRo158/nTj2Zxdm3ZkFSQJbrS3GUBkHydAPG4YYq6mdQAgl2Gi+Y96sYzAdzYi2zMLb59IByzAUk7jNM0dsWAguXW1VtQBtHp16mobCm2mYwVdVBHz2PXWg/K3RUlQoWcTbUqyJl7y4uY6tEEZlgbQdtDIPlXQOHeJR+HMcnko5GhScBRXbIALbJLTvPLL0Op1q7wHCdwvdgkjXeJ68qDPkjJGpUWLz6mqV2yWjXSQSP786mc7+tTWLc1KtDTX7KGEET60u9pcBcF1XyZ7SrMRzBBVQfMxv0p2t262a1O+1ZHO4SsFyQpcRxRs4ZWKQYE5eRjz86DcEsg3vtDMzEajMIiBqdD7e9P2O4cl1CjDQiPSNqV8ThRaBU/DzMcuSjoOdUYsykmvZi2A+KYdu+a4p0aHDT+ISBVS81wkuwnLbYZo1JeFj5E0bxq5ktEDQIRA5QdKy5byWouaa5iOgjQN1POqo5NIGcU1sX8FwxmVGMAOdCTrA6DzNdAtKFNhc2mUiNydP3pJwPEgLuYLL3CEWdkUmCR1P5U32MHlYkEtyDHcgc/KTO3SlfIbtWKwRjTouPYl+YBA2Op8yeXmBUq2hooACqZgdeU9etZ9oUHq0fCNfnyE1K9lvxZRuSPiPuZA002qRvQ5llr4QSfL1mtLzOVOWFbTxMJB84H61rhLQHiAI0iSdSOpnX0qS6sxqcv5+vlQPoA2AbrPuB9IrKgexru48gRHtWUdmhE1A3lvUV24fMe1Rojz8SsPSDS3JsLiTW8OAcwUA8/wCxVXHJAJYFl3jmPaiILRVS/fXY/UH/AIoroBqxDuYBMTdywB18qo8Z7Ndype2cydY/PpXRrfDbLD4RPUaGhfH+Ftki2MwO/X0iqYZ5Jr6EyxHPuFcNe66+ElJlo/CNW+lXu0nHsMxt2MGg7yY8I2UfFmI5R1p17PcPNkKug5nrQvG3bTX7y27SpOjXLajMx1kE9PSmvLzmdCKgjzCcZRbFtXYAOQoDbAx8J6T+1GXt95kUCEXddNxqCOtJfCOCvdvOLb+AN4g2oYxGoP50z8LaEyz4VOXMDpmHIT7UGVKO4jsUuSC2HuBgTO7ZfPSrbqPEY12oTkKuG1kbR+tEnuTaY+VTTYytgjGO40tqGY+cCqR+1LLchqYgHfkImrOAHhDtMiV2nc9Kiui5caFDKoJEydaZH6DCWE4hdWCy5kO5jKR68jRq04YSNRS9ZwbFCGLEDbz9au8FfKz2h8KiR771Pliu0BJewsaV+MyLxJ20AXeaZrrACaCXFlp35iazA6Z0CpesQqtl+EfByk8/akbjGMd7hVnJA30gTPIdBtR7jfGjbzAEF28O+08yOVBeA4AXrpzk5AJYnmeQnevSxLinKQj5E+T4RKvDiq3A1waDxRzPSPoa6PhgLqI8+AjRV0EctdzVL/oVhnzG2zkAACIUAbeZFFLdhxoCqxsFEwP/AC0+lI+RljOqCxY3j0TYa2F1MKOgGgnmfOt8XiVA12nQDXXrpUS4VTqxznfxGQP0qS7jAF8MEj2X57VMGzfO5HwhRGmbn1BA2qpj7wiS8KZBE5VBHpqfQVEL+ZSScwmIWQo9etRY7Cd4FYgKeY2HrTFFezKCFm5CgKGYRodNfmJrKlw+HIUDPyrKLlAKiTvpr0OBVW21b3Dz6VK1QbRbz1rpzrVTXgOsdday2DRMjgCKqvh5aQSPQn8q9d9uhNShKLm0ZSNL92F0Op0n/ihFvhzJabKVmSddZmi7TJg7da1KHov1FFHI0ZwTFnh6HD4d7jghtZI68q8uaWLKq2txgdeZ3Jo/iLaEEFZHSq2J4MrshBI7vVRpA+lPjlT7BeJroyxixc7wNHghZHMkDb50S0UZSd9KBnglxQwDqZuC4SZnTlpyrbjT3lFvIU5ls06+ka0MoqWkEm62X7vgBEbdKnslSJG1BsNxw/C6D2On1q/avgjQECgcGg07JL2MXoTr/fOrWBtQC0QSPpQ3E8RSyJKk+kfvQbF9qmeVtoAZiWJj5CsWNy0jJPQxcUxyhZLAKNz/AHzpOxfaUXEuJb8LbqSND1C67xWXuEXMSQ164DGwAMD0GlX+G9mrKmTLHz2+QqqMMeJeXYq5SXj0L3DeFISDclifuLvr+Njoo+Z9KbkBQBbWRY5KhIHudWNX0wuWMoQRtpU9yyw+JzH8oj86DJn5GxxcSthZUa53JMkxE/Xatb/EsugWT0n9BP51YXD223zt6t+1W7FlFHhUCp3OPsNAkNfufdAH82w9qmt8HLa3HLH+/ai9YW2rHll6NI8Ng1UQBHKtrmFVh4gD7fvW9u4dahxDnXyreTaMonFuNjWVXRZG5rKGpG0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72816"/>
            <a:ext cx="2592288" cy="143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2180" y="4725144"/>
            <a:ext cx="2088232" cy="146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540568" y="32970"/>
            <a:ext cx="8229600" cy="1143000"/>
          </a:xfrm>
        </p:spPr>
        <p:txBody>
          <a:bodyPr/>
          <a:lstStyle/>
          <a:p>
            <a:r>
              <a:rPr lang="en-US" u="sng" dirty="0" err="1" smtClean="0"/>
              <a:t>Características</a:t>
            </a:r>
            <a:r>
              <a:rPr lang="en-US" u="sng" dirty="0" smtClean="0"/>
              <a:t> de Internet</a:t>
            </a:r>
            <a:endParaRPr lang="en-US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5400600"/>
          </a:xfrm>
        </p:spPr>
        <p:txBody>
          <a:bodyPr>
            <a:normAutofit fontScale="55000" lnSpcReduction="20000"/>
          </a:bodyPr>
          <a:lstStyle/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Cuatro </a:t>
            </a:r>
            <a:r>
              <a:rPr lang="es-ES" dirty="0"/>
              <a:t>características podrían definir las virtudes de </a:t>
            </a:r>
            <a:r>
              <a:rPr lang="es-ES" b="1" dirty="0"/>
              <a:t>Internet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AR" dirty="0"/>
          </a:p>
          <a:p>
            <a:pPr lvl="0"/>
            <a:r>
              <a:rPr lang="es-MX" b="1" dirty="0"/>
              <a:t>Grande:</a:t>
            </a:r>
            <a:r>
              <a:rPr lang="es-MX" dirty="0"/>
              <a:t> La mayor red de ordenadores del mundo. </a:t>
            </a:r>
            <a:endParaRPr lang="es-AR" dirty="0"/>
          </a:p>
          <a:p>
            <a:pPr lvl="0"/>
            <a:r>
              <a:rPr lang="es-MX" b="1" dirty="0"/>
              <a:t>Cambiante:</a:t>
            </a:r>
            <a:r>
              <a:rPr lang="es-MX" dirty="0"/>
              <a:t> Se adapta continuamente a las nuevas necesidades y circunstancias. </a:t>
            </a:r>
            <a:endParaRPr lang="es-AR" dirty="0"/>
          </a:p>
          <a:p>
            <a:pPr lvl="0"/>
            <a:r>
              <a:rPr lang="es-MX" b="1" dirty="0"/>
              <a:t>Diversa:</a:t>
            </a:r>
            <a:r>
              <a:rPr lang="es-MX" dirty="0"/>
              <a:t> da cabida a todo tipo de equipos, fabricantes, redes, tecnologías, medios físicos de transmisión, usuarios, etc. </a:t>
            </a:r>
            <a:endParaRPr lang="es-AR" dirty="0"/>
          </a:p>
          <a:p>
            <a:pPr lvl="0"/>
            <a:r>
              <a:rPr lang="es-MX" b="1" dirty="0"/>
              <a:t>Descentralizada:</a:t>
            </a:r>
            <a:r>
              <a:rPr lang="es-MX" dirty="0"/>
              <a:t> No existe un controlador oficial, está controlada por los miles de administradores de pequeñas redes que hay en todo el mundo. </a:t>
            </a:r>
            <a:endParaRPr lang="es-MX" dirty="0" smtClean="0"/>
          </a:p>
          <a:p>
            <a:pPr marL="0" lvl="0" indent="0">
              <a:buNone/>
            </a:pPr>
            <a:endParaRPr lang="es-MX" dirty="0"/>
          </a:p>
          <a:p>
            <a:pPr marL="0" lvl="0" indent="0">
              <a:buNone/>
            </a:pPr>
            <a:r>
              <a:rPr lang="es-MX" dirty="0" smtClean="0"/>
              <a:t>Participantes y servicios</a:t>
            </a:r>
          </a:p>
          <a:p>
            <a:pPr lvl="0"/>
            <a:endParaRPr lang="es-MX" dirty="0"/>
          </a:p>
          <a:p>
            <a:r>
              <a:rPr lang="es-ES" dirty="0"/>
              <a:t>En </a:t>
            </a:r>
            <a:r>
              <a:rPr lang="es-ES" b="1" dirty="0"/>
              <a:t>Internet</a:t>
            </a:r>
            <a:r>
              <a:rPr lang="es-ES" dirty="0"/>
              <a:t> participan instituciones educativas y de investigación, organismos gubernamentales, empresas, organizaciones privadas y cada vez más empresas de todo tipo.</a:t>
            </a:r>
            <a:endParaRPr lang="es-AR" dirty="0"/>
          </a:p>
          <a:p>
            <a:r>
              <a:rPr lang="es-ES" dirty="0"/>
              <a:t>A través de </a:t>
            </a:r>
            <a:r>
              <a:rPr lang="es-ES" b="1" dirty="0"/>
              <a:t>Internet</a:t>
            </a:r>
            <a:r>
              <a:rPr lang="es-ES" dirty="0"/>
              <a:t> es posible, tanto para usuarios individuales como para las empresas, tener acceso a una serie de servicios, tales como: correo electrónico, transferencia de ficheros, numerosos recursos de información, participación en grupos de interés, conversaciones interactivas, video, audio y mucho más.</a:t>
            </a:r>
          </a:p>
          <a:p>
            <a:pPr lvl="0"/>
            <a:endParaRPr lang="es-AR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6256" y="0"/>
            <a:ext cx="2045915" cy="132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0753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468560" y="0"/>
            <a:ext cx="8229600" cy="1143000"/>
          </a:xfrm>
        </p:spPr>
        <p:txBody>
          <a:bodyPr/>
          <a:lstStyle/>
          <a:p>
            <a:r>
              <a:rPr lang="en-US" u="sng" dirty="0" err="1" smtClean="0"/>
              <a:t>Organización</a:t>
            </a:r>
            <a:endParaRPr lang="en-US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484784"/>
            <a:ext cx="8229600" cy="4895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 smtClean="0">
                <a:solidFill>
                  <a:srgbClr val="FF0000"/>
                </a:solidFill>
              </a:rPr>
              <a:t>NIVELES</a:t>
            </a:r>
          </a:p>
          <a:p>
            <a:pPr marL="0" indent="0">
              <a:buNone/>
            </a:pPr>
            <a:r>
              <a:rPr lang="es-ES" sz="2000" b="1" u="sng" dirty="0" smtClean="0">
                <a:solidFill>
                  <a:srgbClr val="0000FF"/>
                </a:solidFill>
              </a:rPr>
              <a:t>BACKBONES (redes troncales)</a:t>
            </a:r>
            <a:endParaRPr lang="es-AR" sz="2000" b="1" u="sng" dirty="0">
              <a:solidFill>
                <a:srgbClr val="0000FF"/>
              </a:solidFill>
            </a:endParaRPr>
          </a:p>
          <a:p>
            <a:r>
              <a:rPr lang="es-ES" sz="2000" dirty="0"/>
              <a:t>En el punto más alto están las redes troncales o </a:t>
            </a:r>
            <a:r>
              <a:rPr lang="es-ES" sz="2000" i="1" dirty="0" err="1" smtClean="0"/>
              <a:t>backbones</a:t>
            </a:r>
            <a:r>
              <a:rPr lang="es-ES" sz="2000" dirty="0" smtClean="0"/>
              <a:t>:</a:t>
            </a:r>
            <a:r>
              <a:rPr lang="es-AR" sz="2000" dirty="0"/>
              <a:t> </a:t>
            </a:r>
            <a:r>
              <a:rPr lang="es-MX" sz="2000" dirty="0" err="1" smtClean="0"/>
              <a:t>NSFnet</a:t>
            </a:r>
            <a:r>
              <a:rPr lang="es-MX" sz="2000" dirty="0"/>
              <a:t>, </a:t>
            </a:r>
            <a:r>
              <a:rPr lang="en-US" sz="2000" dirty="0" smtClean="0"/>
              <a:t>FIX </a:t>
            </a:r>
            <a:r>
              <a:rPr lang="en-US" sz="2000" dirty="0"/>
              <a:t>(Federal Internet </a:t>
            </a:r>
            <a:r>
              <a:rPr lang="en-US" sz="2000" dirty="0" smtClean="0"/>
              <a:t>Exchange), </a:t>
            </a:r>
            <a:r>
              <a:rPr lang="es-MX" sz="2000" dirty="0" smtClean="0"/>
              <a:t>CIX (Comercial Internet Exchange), </a:t>
            </a:r>
            <a:r>
              <a:rPr lang="es-AR" sz="2000" dirty="0" smtClean="0"/>
              <a:t>GIX (Global Internet Exchange), etc..</a:t>
            </a:r>
          </a:p>
          <a:p>
            <a:endParaRPr lang="es-AR" sz="2000" dirty="0" smtClean="0"/>
          </a:p>
          <a:p>
            <a:pPr marL="0" indent="0">
              <a:buNone/>
            </a:pPr>
            <a:r>
              <a:rPr lang="es-AR" sz="2000" b="1" u="sng" dirty="0" smtClean="0">
                <a:solidFill>
                  <a:srgbClr val="00B050"/>
                </a:solidFill>
              </a:rPr>
              <a:t>REDES REGIONALES O NACIONALES   </a:t>
            </a:r>
          </a:p>
          <a:p>
            <a:pPr lvl="0"/>
            <a:r>
              <a:rPr lang="es-MX" sz="2000" dirty="0" smtClean="0"/>
              <a:t>Las grandes redes troncales conectan con las redes regionales o redes nacionales: </a:t>
            </a:r>
            <a:r>
              <a:rPr lang="es-MX" sz="2000" dirty="0" err="1" smtClean="0"/>
              <a:t>AARnet</a:t>
            </a:r>
            <a:r>
              <a:rPr lang="es-MX" sz="2000" dirty="0" smtClean="0"/>
              <a:t> (Australia), Janet (Reino Unido), SWICHT (Suiza), </a:t>
            </a:r>
            <a:r>
              <a:rPr lang="es-MX" sz="2000" dirty="0" err="1" smtClean="0"/>
              <a:t>RedIRIS-Artix</a:t>
            </a:r>
            <a:r>
              <a:rPr lang="es-MX" sz="2000" dirty="0" smtClean="0"/>
              <a:t> (España).</a:t>
            </a:r>
          </a:p>
          <a:p>
            <a:pPr lvl="0"/>
            <a:endParaRPr lang="es-MX" sz="2000" dirty="0"/>
          </a:p>
          <a:p>
            <a:pPr marL="0" lvl="0" indent="0">
              <a:buNone/>
            </a:pPr>
            <a:r>
              <a:rPr lang="es-MX" sz="2000" b="1" u="sng" dirty="0" smtClean="0"/>
              <a:t>EMPRESAS PROVEEDORAS Y USUARIOS FINALES</a:t>
            </a:r>
            <a:endParaRPr lang="es-AR" sz="2000" b="1" u="sng" dirty="0" smtClean="0"/>
          </a:p>
          <a:p>
            <a:r>
              <a:rPr lang="es-ES" sz="2000" dirty="0" smtClean="0"/>
              <a:t>Estas </a:t>
            </a:r>
            <a:r>
              <a:rPr lang="es-ES" sz="2000" dirty="0"/>
              <a:t>redes intermedias dan servicio a empresas proveedoras y éstas a usuarios finales.</a:t>
            </a:r>
            <a:endParaRPr lang="es-AR" sz="2000" dirty="0"/>
          </a:p>
          <a:p>
            <a:endParaRPr lang="es-E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7" y="260648"/>
            <a:ext cx="2376264" cy="1541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116632" y="271914"/>
            <a:ext cx="8229600" cy="1143000"/>
          </a:xfrm>
        </p:spPr>
        <p:txBody>
          <a:bodyPr/>
          <a:lstStyle/>
          <a:p>
            <a:r>
              <a:rPr lang="en-US" u="sng" dirty="0" smtClean="0"/>
              <a:t>NIC y </a:t>
            </a:r>
            <a:r>
              <a:rPr lang="en-US" u="sng" dirty="0" err="1" smtClean="0"/>
              <a:t>Protocolos</a:t>
            </a:r>
            <a:endParaRPr lang="en-US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59254"/>
            <a:ext cx="8229600" cy="535719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ES" sz="4500" dirty="0"/>
              <a:t>DOMINIOS</a:t>
            </a:r>
          </a:p>
          <a:p>
            <a:r>
              <a:rPr lang="es-ES" sz="4500" dirty="0"/>
              <a:t>Para administrar los recursos comunes se creó el </a:t>
            </a:r>
            <a:r>
              <a:rPr lang="es-ES" sz="4500" b="1" dirty="0"/>
              <a:t>NIC</a:t>
            </a:r>
            <a:r>
              <a:rPr lang="es-ES" sz="4500" dirty="0"/>
              <a:t> </a:t>
            </a:r>
            <a:r>
              <a:rPr lang="es-ES" sz="4500" i="1" dirty="0"/>
              <a:t>(Network </a:t>
            </a:r>
            <a:r>
              <a:rPr lang="es-ES" sz="4500" i="1" dirty="0" err="1"/>
              <a:t>Information</a:t>
            </a:r>
            <a:r>
              <a:rPr lang="es-ES" sz="4500" i="1" dirty="0"/>
              <a:t> Center)</a:t>
            </a:r>
            <a:r>
              <a:rPr lang="es-ES" sz="4500" dirty="0"/>
              <a:t>, que se encarga de la </a:t>
            </a:r>
            <a:r>
              <a:rPr lang="es-ES" sz="4500" b="1" u="sng" dirty="0"/>
              <a:t>asignación de direcciones y del registro de nombres de dominio. </a:t>
            </a:r>
          </a:p>
          <a:p>
            <a:r>
              <a:rPr lang="es-ES" sz="4500" dirty="0"/>
              <a:t>Este trabajo está descentralizado por áreas geográficas</a:t>
            </a:r>
            <a:r>
              <a:rPr lang="es-ES" sz="4500" dirty="0" smtClean="0"/>
              <a:t>.</a:t>
            </a:r>
          </a:p>
          <a:p>
            <a:pPr marL="0" indent="0">
              <a:buNone/>
            </a:pPr>
            <a:endParaRPr lang="es-ES" sz="4500" dirty="0"/>
          </a:p>
          <a:p>
            <a:pPr marL="0" indent="0">
              <a:buNone/>
            </a:pPr>
            <a:r>
              <a:rPr lang="es-ES" sz="4500" dirty="0" smtClean="0"/>
              <a:t>PROTOCOLOS</a:t>
            </a:r>
          </a:p>
          <a:p>
            <a:r>
              <a:rPr lang="es-ES" sz="4500" dirty="0" smtClean="0"/>
              <a:t>Como </a:t>
            </a:r>
            <a:r>
              <a:rPr lang="es-ES" sz="4500" dirty="0"/>
              <a:t>vimos </a:t>
            </a:r>
            <a:r>
              <a:rPr lang="es-ES" sz="4500" b="1" dirty="0"/>
              <a:t>Internet</a:t>
            </a:r>
            <a:r>
              <a:rPr lang="es-ES" sz="4500" dirty="0"/>
              <a:t> se fue estructurando sobre la base a la denominada “</a:t>
            </a:r>
            <a:r>
              <a:rPr lang="es-ES" sz="4500" i="1" dirty="0"/>
              <a:t>suite de protocolos</a:t>
            </a:r>
            <a:r>
              <a:rPr lang="es-ES" sz="4500" dirty="0"/>
              <a:t>” </a:t>
            </a:r>
            <a:r>
              <a:rPr lang="es-ES" sz="4500" b="1" dirty="0"/>
              <a:t>TCP/IP</a:t>
            </a:r>
            <a:r>
              <a:rPr lang="es-ES" sz="4500" dirty="0"/>
              <a:t>. </a:t>
            </a:r>
            <a:endParaRPr lang="es-AR" sz="4500" dirty="0"/>
          </a:p>
          <a:p>
            <a:r>
              <a:rPr lang="es-ES" sz="4500" dirty="0"/>
              <a:t> </a:t>
            </a:r>
            <a:endParaRPr lang="es-AR" sz="4500" dirty="0"/>
          </a:p>
          <a:p>
            <a:r>
              <a:rPr lang="es-ES" sz="4500" b="1" i="1" dirty="0"/>
              <a:t>Se denomina suite de protocolos al conjunto de protocolos  compatibles entre sí que funcionan  de manera conjunta para brindar distintos niveles de servicios.</a:t>
            </a:r>
            <a:endParaRPr lang="es-AR" sz="4500" dirty="0"/>
          </a:p>
          <a:p>
            <a:r>
              <a:rPr lang="es-ES" sz="4500" dirty="0"/>
              <a:t> </a:t>
            </a:r>
            <a:endParaRPr lang="es-AR" sz="4500" dirty="0"/>
          </a:p>
          <a:p>
            <a:r>
              <a:rPr lang="es-ES" sz="4500" dirty="0"/>
              <a:t>La suite de protocolos </a:t>
            </a:r>
            <a:r>
              <a:rPr lang="es-ES" sz="4500" b="1" dirty="0"/>
              <a:t>TCP/IP</a:t>
            </a:r>
            <a:r>
              <a:rPr lang="es-ES" sz="4500" dirty="0"/>
              <a:t> está formada entre otros por los protocolos </a:t>
            </a:r>
            <a:r>
              <a:rPr lang="es-ES" sz="4500" b="1" dirty="0"/>
              <a:t>IP</a:t>
            </a:r>
            <a:r>
              <a:rPr lang="es-ES" sz="4500" dirty="0"/>
              <a:t>, </a:t>
            </a:r>
            <a:r>
              <a:rPr lang="es-ES" sz="4500" b="1" dirty="0"/>
              <a:t>TCP</a:t>
            </a:r>
            <a:r>
              <a:rPr lang="es-ES" sz="4500" dirty="0"/>
              <a:t>, </a:t>
            </a:r>
            <a:r>
              <a:rPr lang="es-ES" sz="4500" b="1" dirty="0" smtClean="0"/>
              <a:t>UDP</a:t>
            </a:r>
            <a:r>
              <a:rPr lang="es-ES" sz="4500" b="1" baseline="30000" dirty="0"/>
              <a:t> </a:t>
            </a:r>
            <a:r>
              <a:rPr lang="es-ES" sz="4500" b="1" dirty="0" smtClean="0"/>
              <a:t> (</a:t>
            </a:r>
            <a:r>
              <a:rPr lang="es-ES" sz="4500" dirty="0"/>
              <a:t>Protocolo no orientado a la conexión luego no proporciona ningún tipo de corrección de errores ni de flujo. Al detectar un error en un datagrama, lo </a:t>
            </a:r>
            <a:r>
              <a:rPr lang="es-ES" sz="4500" dirty="0" smtClean="0"/>
              <a:t>descarta) </a:t>
            </a:r>
            <a:r>
              <a:rPr lang="es-ES" sz="4500" dirty="0"/>
              <a:t>etc.  </a:t>
            </a:r>
            <a:endParaRPr lang="es-ES" sz="4500" dirty="0" smtClean="0"/>
          </a:p>
          <a:p>
            <a:pPr marL="0" indent="0">
              <a:buNone/>
            </a:pPr>
            <a:endParaRPr lang="es-ES" sz="4500" dirty="0" smtClean="0"/>
          </a:p>
          <a:p>
            <a:r>
              <a:rPr lang="es-ES" sz="4500" dirty="0" smtClean="0"/>
              <a:t>Estos  </a:t>
            </a:r>
            <a:r>
              <a:rPr lang="es-ES" sz="4500" dirty="0"/>
              <a:t>permitieron que se organizasen muy rápidamente distintas redes que luego se podían interconectar a través del mismo. Este estándar, inicialmente de facto, se adoptó casi universalmente. </a:t>
            </a:r>
            <a:endParaRPr lang="es-ES" sz="4500" dirty="0" smtClean="0"/>
          </a:p>
          <a:p>
            <a:endParaRPr lang="es-E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60648"/>
            <a:ext cx="34956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97061" y="836712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s-ES" b="1" u="sng" dirty="0"/>
              <a:t>Política de seguridad</a:t>
            </a:r>
            <a:r>
              <a:rPr lang="es-AR" b="1" dirty="0"/>
              <a:t/>
            </a:r>
            <a:br>
              <a:rPr lang="es-AR" b="1" dirty="0"/>
            </a:br>
            <a:r>
              <a:rPr lang="es-MX" b="1" dirty="0"/>
              <a:t> </a:t>
            </a:r>
            <a:r>
              <a:rPr lang="es-AR" b="1" dirty="0"/>
              <a:t/>
            </a:r>
            <a:br>
              <a:rPr lang="es-AR" b="1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La </a:t>
            </a:r>
            <a:r>
              <a:rPr lang="es-ES" dirty="0"/>
              <a:t>política de seguridad de una organización es un documento donde se definen las reglas que se aplicarán en los </a:t>
            </a:r>
            <a:r>
              <a:rPr lang="es-ES" b="1" dirty="0"/>
              <a:t>firewalls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u="sng" dirty="0" smtClean="0"/>
              <a:t>La </a:t>
            </a:r>
            <a:r>
              <a:rPr lang="es-ES" u="sng" dirty="0"/>
              <a:t>política de seguridad más efectiva a aplicar es no permitir cualquier acción a no ser que esté permitida expresamente. </a:t>
            </a:r>
            <a:endParaRPr lang="es-ES" u="sng" dirty="0" smtClean="0"/>
          </a:p>
          <a:p>
            <a:r>
              <a:rPr lang="es-ES" dirty="0" smtClean="0"/>
              <a:t>Esta </a:t>
            </a:r>
            <a:r>
              <a:rPr lang="es-ES" dirty="0"/>
              <a:t>es la política que debería utilizarse en cualquier caso, puesto que los posibles agujeros de seguridad son más fácilmente identificables con esta política</a:t>
            </a:r>
            <a:r>
              <a:rPr lang="es-ES" dirty="0" smtClean="0"/>
              <a:t>.</a:t>
            </a:r>
            <a:endParaRPr lang="es-AR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67517" y="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u="sng" dirty="0" smtClean="0"/>
              <a:t>Cortafuegos </a:t>
            </a:r>
            <a:r>
              <a:rPr lang="es-AR" b="1" u="sng" dirty="0"/>
              <a:t>(</a:t>
            </a:r>
            <a:r>
              <a:rPr lang="es-AR" b="1" i="1" u="sng" dirty="0"/>
              <a:t>Firewalls</a:t>
            </a:r>
            <a:r>
              <a:rPr lang="es-AR" b="1" u="sng" dirty="0"/>
              <a:t>)</a:t>
            </a:r>
            <a:br>
              <a:rPr lang="es-AR" b="1" u="sng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r>
              <a:rPr lang="es-ES" dirty="0" smtClean="0"/>
              <a:t>Firewall </a:t>
            </a:r>
            <a:r>
              <a:rPr lang="es-ES" dirty="0"/>
              <a:t>es un componente o conjunto de componentes que  restringen el acceso entre una red interna (intranet) protegida y cualquier otra red, generalmente Internet. </a:t>
            </a:r>
            <a:endParaRPr lang="en-US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419486"/>
            <a:ext cx="4176464" cy="274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7923" y="127898"/>
            <a:ext cx="8229600" cy="1143000"/>
          </a:xfrm>
        </p:spPr>
        <p:txBody>
          <a:bodyPr/>
          <a:lstStyle/>
          <a:p>
            <a:r>
              <a:rPr lang="en-US" u="sng" dirty="0" smtClean="0"/>
              <a:t>Firewall</a:t>
            </a:r>
            <a:endParaRPr lang="en-US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388127"/>
            <a:ext cx="8229600" cy="5184576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s-ES" dirty="0"/>
              <a:t>El </a:t>
            </a:r>
            <a:r>
              <a:rPr lang="es-ES" b="1" dirty="0"/>
              <a:t>firewall</a:t>
            </a:r>
            <a:r>
              <a:rPr lang="es-ES" dirty="0"/>
              <a:t> puede estar basado en hardware o software o en una combinación de ambos.  </a:t>
            </a:r>
            <a:endParaRPr lang="es-AR" b="1" dirty="0"/>
          </a:p>
          <a:p>
            <a:pPr lvl="0"/>
            <a:r>
              <a:rPr lang="es-ES" dirty="0"/>
              <a:t>El objetivo principal de un </a:t>
            </a:r>
            <a:r>
              <a:rPr lang="es-ES" b="1" dirty="0"/>
              <a:t>firewall</a:t>
            </a:r>
            <a:r>
              <a:rPr lang="es-ES" dirty="0"/>
              <a:t> es implementar una política de seguridad determinada.</a:t>
            </a:r>
            <a:endParaRPr lang="es-AR" b="1" dirty="0"/>
          </a:p>
          <a:p>
            <a:pPr lvl="0"/>
            <a:r>
              <a:rPr lang="es-ES" dirty="0"/>
              <a:t>Uno de los beneficios de los </a:t>
            </a:r>
            <a:r>
              <a:rPr lang="es-ES" b="1" dirty="0"/>
              <a:t>cortafuegos</a:t>
            </a:r>
            <a:r>
              <a:rPr lang="es-ES" dirty="0"/>
              <a:t>, es que oculta los datos sobre la sede y la intranet a las miradas  curiosas; cuanta menos gente de fuera sepa de la existencia de la red, más difícil será asaltarla. </a:t>
            </a:r>
            <a:endParaRPr lang="es-AR" dirty="0"/>
          </a:p>
          <a:p>
            <a:pPr lvl="0"/>
            <a:r>
              <a:rPr lang="es-ES" dirty="0"/>
              <a:t>Un sistema de firewall permite de entrada establecer un primer punto fuerte de control. Es decir, se puede implantar ciertas medidas de seguridad que afecten a toda nuestra red y por lo tanto a las máquinas que la componen, pudiendo aplicar una administración única de este primer nivel de seguridad.</a:t>
            </a:r>
            <a:endParaRPr lang="es-AR" b="1" dirty="0"/>
          </a:p>
          <a:p>
            <a:pPr lvl="0"/>
            <a:r>
              <a:rPr lang="es-ES" dirty="0"/>
              <a:t>Se puede distinguir fácilmente entre el interior y el exterior, pudiendo determinar qué comportamiento general queremos para cada servicio. </a:t>
            </a:r>
            <a:endParaRPr lang="es-AR" dirty="0"/>
          </a:p>
          <a:p>
            <a:pPr lvl="0"/>
            <a:r>
              <a:rPr lang="es-ES" dirty="0"/>
              <a:t>Permiten llegar donde los mecanismos de  seguridad de los sistemas operativos a veces no pueden. </a:t>
            </a:r>
            <a:endParaRPr lang="es-AR" dirty="0"/>
          </a:p>
          <a:p>
            <a:pPr lvl="0"/>
            <a:r>
              <a:rPr lang="es-ES" dirty="0"/>
              <a:t>Un sistema de firewall permite ofrecer y utilizar servicios de </a:t>
            </a:r>
            <a:r>
              <a:rPr lang="es-ES" b="1" dirty="0"/>
              <a:t>Internet</a:t>
            </a:r>
            <a:r>
              <a:rPr lang="es-ES" dirty="0"/>
              <a:t> de una forma más  segura.</a:t>
            </a:r>
            <a:endParaRPr lang="es-AR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8864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S" b="1" u="sng" dirty="0"/>
              <a:t>Anfitrión o host bastión</a:t>
            </a:r>
            <a:r>
              <a:rPr lang="es-AR" b="1" dirty="0"/>
              <a:t/>
            </a:r>
            <a:br>
              <a:rPr lang="es-AR" b="1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199" y="332656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MX" b="1" dirty="0"/>
              <a:t> </a:t>
            </a:r>
            <a:endParaRPr lang="es-AR" b="1" dirty="0"/>
          </a:p>
          <a:p>
            <a:r>
              <a:rPr lang="es-ES" dirty="0"/>
              <a:t>Es un sistema informático que debe ser altamente seguro porque es vulnerable a  ataques, por lo general debido a que está expuesto a </a:t>
            </a:r>
            <a:r>
              <a:rPr lang="es-ES" b="1" dirty="0"/>
              <a:t>Internet</a:t>
            </a:r>
            <a:r>
              <a:rPr lang="es-ES" dirty="0"/>
              <a:t> o cualquier otra red pública y es el punto principal de contacto para usuarios de redes internas.</a:t>
            </a:r>
            <a:endParaRPr lang="es-AR" b="1" dirty="0"/>
          </a:p>
          <a:p>
            <a:r>
              <a:rPr lang="es-ES" dirty="0"/>
              <a:t>El </a:t>
            </a:r>
            <a:r>
              <a:rPr lang="es-ES" b="1" dirty="0"/>
              <a:t>anfitrión</a:t>
            </a:r>
            <a:r>
              <a:rPr lang="es-ES" dirty="0"/>
              <a:t> o </a:t>
            </a:r>
            <a:r>
              <a:rPr lang="es-ES" b="1" dirty="0"/>
              <a:t>host bastión</a:t>
            </a:r>
            <a:r>
              <a:rPr lang="es-ES" dirty="0"/>
              <a:t> </a:t>
            </a:r>
            <a:r>
              <a:rPr lang="es-ES" dirty="0" smtClean="0"/>
              <a:t>contiene </a:t>
            </a:r>
            <a:r>
              <a:rPr lang="es-ES" dirty="0"/>
              <a:t>la información que queremos hacer accesible a través de la red pública de datos como por ejemplo sería el caso de un servidor de correo o un servidor </a:t>
            </a:r>
            <a:r>
              <a:rPr lang="es-ES" b="1" dirty="0"/>
              <a:t>HTTP</a:t>
            </a:r>
            <a:r>
              <a:rPr lang="es-ES" dirty="0"/>
              <a:t>.</a:t>
            </a:r>
            <a:endParaRPr lang="es-AR" dirty="0"/>
          </a:p>
          <a:p>
            <a:endParaRPr lang="en-US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4293096"/>
            <a:ext cx="403244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43520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1870</Words>
  <Application>Microsoft Office PowerPoint</Application>
  <PresentationFormat>Presentación en pantalla (4:3)</PresentationFormat>
  <Paragraphs>142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Capitulo V:       Internet / Cortafuegos (Firewalls)  </vt:lpstr>
      <vt:lpstr>Internet</vt:lpstr>
      <vt:lpstr>Características de Internet</vt:lpstr>
      <vt:lpstr>Organización</vt:lpstr>
      <vt:lpstr>NIC y Protocolos</vt:lpstr>
      <vt:lpstr>Política de seguridad   </vt:lpstr>
      <vt:lpstr>Cortafuegos (Firewalls) </vt:lpstr>
      <vt:lpstr>Firewall</vt:lpstr>
      <vt:lpstr>Anfitrión o host bastión </vt:lpstr>
      <vt:lpstr>Filtrado de paquetes</vt:lpstr>
      <vt:lpstr>Red de perímetro</vt:lpstr>
      <vt:lpstr>Servidor proxy </vt:lpstr>
      <vt:lpstr>Pasarela traductora de direcciones </vt:lpstr>
      <vt:lpstr>La firma digital</vt:lpstr>
      <vt:lpstr>Capitulo VI:       Redes Avanzadas de Alta Velocidad (RAAV)</vt:lpstr>
      <vt:lpstr>Calidad de Servicio (QoS) </vt:lpstr>
      <vt:lpstr>Gigapop</vt:lpstr>
      <vt:lpstr>IPv6 - Un nuevo protocolo de Comunicaciones </vt:lpstr>
      <vt:lpstr>Características de IPv6</vt:lpstr>
      <vt:lpstr>Teleinmersión</vt:lpstr>
      <vt:lpstr>Laboratorio  Virtual</vt:lpstr>
      <vt:lpstr>Otras Aplicaciones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Artemisa</dc:creator>
  <cp:lastModifiedBy>atrigueros</cp:lastModifiedBy>
  <cp:revision>23</cp:revision>
  <dcterms:created xsi:type="dcterms:W3CDTF">2013-06-23T23:10:20Z</dcterms:created>
  <dcterms:modified xsi:type="dcterms:W3CDTF">2013-06-25T15:54:35Z</dcterms:modified>
</cp:coreProperties>
</file>