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28"/>
  </p:notesMasterIdLst>
  <p:sldIdLst>
    <p:sldId id="256" r:id="rId2"/>
    <p:sldId id="262" r:id="rId3"/>
    <p:sldId id="257" r:id="rId4"/>
    <p:sldId id="258" r:id="rId5"/>
    <p:sldId id="259" r:id="rId6"/>
    <p:sldId id="260" r:id="rId7"/>
    <p:sldId id="263" r:id="rId8"/>
    <p:sldId id="261" r:id="rId9"/>
    <p:sldId id="264" r:id="rId10"/>
    <p:sldId id="265" r:id="rId11"/>
    <p:sldId id="266" r:id="rId12"/>
    <p:sldId id="277" r:id="rId13"/>
    <p:sldId id="268" r:id="rId14"/>
    <p:sldId id="269" r:id="rId15"/>
    <p:sldId id="270" r:id="rId16"/>
    <p:sldId id="271" r:id="rId17"/>
    <p:sldId id="273" r:id="rId18"/>
    <p:sldId id="278" r:id="rId19"/>
    <p:sldId id="275" r:id="rId20"/>
    <p:sldId id="276" r:id="rId21"/>
    <p:sldId id="279" r:id="rId22"/>
    <p:sldId id="280" r:id="rId23"/>
    <p:sldId id="281" r:id="rId24"/>
    <p:sldId id="282" r:id="rId25"/>
    <p:sldId id="284" r:id="rId26"/>
    <p:sldId id="283" r:id="rId27"/>
    <p:sldId id="285" r:id="rId28"/>
    <p:sldId id="286" r:id="rId29"/>
    <p:sldId id="288" r:id="rId30"/>
    <p:sldId id="287" r:id="rId31"/>
    <p:sldId id="294" r:id="rId32"/>
    <p:sldId id="289" r:id="rId33"/>
    <p:sldId id="293" r:id="rId34"/>
    <p:sldId id="290" r:id="rId35"/>
    <p:sldId id="295" r:id="rId36"/>
    <p:sldId id="291" r:id="rId37"/>
    <p:sldId id="292" r:id="rId38"/>
    <p:sldId id="296" r:id="rId39"/>
    <p:sldId id="297" r:id="rId40"/>
    <p:sldId id="298" r:id="rId41"/>
    <p:sldId id="300" r:id="rId42"/>
    <p:sldId id="299"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8" r:id="rId60"/>
    <p:sldId id="317" r:id="rId61"/>
    <p:sldId id="319" r:id="rId62"/>
    <p:sldId id="321" r:id="rId63"/>
    <p:sldId id="320" r:id="rId64"/>
    <p:sldId id="322" r:id="rId65"/>
    <p:sldId id="323" r:id="rId66"/>
    <p:sldId id="325" r:id="rId67"/>
    <p:sldId id="324" r:id="rId68"/>
    <p:sldId id="326" r:id="rId69"/>
    <p:sldId id="327" r:id="rId70"/>
    <p:sldId id="328" r:id="rId71"/>
    <p:sldId id="332" r:id="rId72"/>
    <p:sldId id="333" r:id="rId73"/>
    <p:sldId id="329" r:id="rId74"/>
    <p:sldId id="330" r:id="rId75"/>
    <p:sldId id="334" r:id="rId76"/>
    <p:sldId id="331" r:id="rId77"/>
    <p:sldId id="335" r:id="rId78"/>
    <p:sldId id="339" r:id="rId79"/>
    <p:sldId id="336" r:id="rId80"/>
    <p:sldId id="337" r:id="rId81"/>
    <p:sldId id="340" r:id="rId82"/>
    <p:sldId id="341" r:id="rId83"/>
    <p:sldId id="342" r:id="rId84"/>
    <p:sldId id="343" r:id="rId85"/>
    <p:sldId id="344" r:id="rId86"/>
    <p:sldId id="338" r:id="rId87"/>
    <p:sldId id="345" r:id="rId88"/>
    <p:sldId id="346" r:id="rId89"/>
    <p:sldId id="347" r:id="rId90"/>
    <p:sldId id="348" r:id="rId91"/>
    <p:sldId id="349" r:id="rId92"/>
    <p:sldId id="351" r:id="rId93"/>
    <p:sldId id="364" r:id="rId94"/>
    <p:sldId id="350" r:id="rId95"/>
    <p:sldId id="384" r:id="rId96"/>
    <p:sldId id="352" r:id="rId97"/>
    <p:sldId id="353" r:id="rId98"/>
    <p:sldId id="354" r:id="rId99"/>
    <p:sldId id="355" r:id="rId100"/>
    <p:sldId id="356" r:id="rId101"/>
    <p:sldId id="357" r:id="rId102"/>
    <p:sldId id="365" r:id="rId103"/>
    <p:sldId id="358" r:id="rId104"/>
    <p:sldId id="366" r:id="rId105"/>
    <p:sldId id="359" r:id="rId106"/>
    <p:sldId id="360" r:id="rId107"/>
    <p:sldId id="361" r:id="rId108"/>
    <p:sldId id="362" r:id="rId109"/>
    <p:sldId id="363" r:id="rId110"/>
    <p:sldId id="367" r:id="rId111"/>
    <p:sldId id="368" r:id="rId112"/>
    <p:sldId id="369" r:id="rId113"/>
    <p:sldId id="370" r:id="rId114"/>
    <p:sldId id="371" r:id="rId115"/>
    <p:sldId id="373" r:id="rId116"/>
    <p:sldId id="375" r:id="rId117"/>
    <p:sldId id="374" r:id="rId118"/>
    <p:sldId id="372" r:id="rId119"/>
    <p:sldId id="376" r:id="rId120"/>
    <p:sldId id="377" r:id="rId121"/>
    <p:sldId id="378" r:id="rId122"/>
    <p:sldId id="379" r:id="rId123"/>
    <p:sldId id="382" r:id="rId124"/>
    <p:sldId id="380" r:id="rId125"/>
    <p:sldId id="381" r:id="rId126"/>
    <p:sldId id="383" r:id="rId12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1" d="100"/>
          <a:sy n="41" d="100"/>
        </p:scale>
        <p:origin x="-127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E57696-3F4E-4FEE-BF45-830BC88C3861}" type="datetimeFigureOut">
              <a:rPr lang="es-ES" smtClean="0"/>
              <a:pPr/>
              <a:t>13/11/2013</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8D6C85-6A05-4196-8C05-8B86019F9089}"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OMBRE</a:t>
            </a:r>
            <a:endParaRPr lang="es-ES" dirty="0"/>
          </a:p>
        </p:txBody>
      </p:sp>
      <p:sp>
        <p:nvSpPr>
          <p:cNvPr id="4" name="3 Marcador de número de diapositiva"/>
          <p:cNvSpPr>
            <a:spLocks noGrp="1"/>
          </p:cNvSpPr>
          <p:nvPr>
            <p:ph type="sldNum" sz="quarter" idx="10"/>
          </p:nvPr>
        </p:nvSpPr>
        <p:spPr/>
        <p:txBody>
          <a:bodyPr/>
          <a:lstStyle/>
          <a:p>
            <a:fld id="{A28D6C85-6A05-4196-8C05-8B86019F9089}" type="slidenum">
              <a:rPr lang="es-ES" smtClean="0"/>
              <a:pPr/>
              <a:t>16</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OMBRE</a:t>
            </a:r>
            <a:endParaRPr lang="es-ES" dirty="0"/>
          </a:p>
        </p:txBody>
      </p:sp>
      <p:sp>
        <p:nvSpPr>
          <p:cNvPr id="4" name="3 Marcador de número de diapositiva"/>
          <p:cNvSpPr>
            <a:spLocks noGrp="1"/>
          </p:cNvSpPr>
          <p:nvPr>
            <p:ph type="sldNum" sz="quarter" idx="10"/>
          </p:nvPr>
        </p:nvSpPr>
        <p:spPr/>
        <p:txBody>
          <a:bodyPr/>
          <a:lstStyle/>
          <a:p>
            <a:fld id="{A28D6C85-6A05-4196-8C05-8B86019F9089}" type="slidenum">
              <a:rPr lang="es-ES" smtClean="0"/>
              <a:pPr/>
              <a:t>18</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AR" dirty="0" smtClean="0"/>
              <a:t>OMBRE</a:t>
            </a:r>
            <a:endParaRPr lang="es-ES" dirty="0"/>
          </a:p>
        </p:txBody>
      </p:sp>
      <p:sp>
        <p:nvSpPr>
          <p:cNvPr id="4" name="3 Marcador de número de diapositiva"/>
          <p:cNvSpPr>
            <a:spLocks noGrp="1"/>
          </p:cNvSpPr>
          <p:nvPr>
            <p:ph type="sldNum" sz="quarter" idx="10"/>
          </p:nvPr>
        </p:nvSpPr>
        <p:spPr/>
        <p:txBody>
          <a:bodyPr/>
          <a:lstStyle/>
          <a:p>
            <a:fld id="{A28D6C85-6A05-4196-8C05-8B86019F9089}" type="slidenum">
              <a:rPr lang="es-ES" smtClean="0"/>
              <a:pPr/>
              <a:t>25</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59D8048B-7BA2-4A63-AC94-340B5C24D366}" type="datetimeFigureOut">
              <a:rPr lang="es-ES" smtClean="0"/>
              <a:pPr/>
              <a:t>13/11/2013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D1D819F-6823-4D32-AB9F-372190E86990}"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9D8048B-7BA2-4A63-AC94-340B5C24D366}" type="datetimeFigureOut">
              <a:rPr lang="es-ES" smtClean="0"/>
              <a:pPr/>
              <a:t>13/11/2013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D1D819F-6823-4D32-AB9F-372190E86990}"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9D8048B-7BA2-4A63-AC94-340B5C24D366}" type="datetimeFigureOut">
              <a:rPr lang="es-ES" smtClean="0"/>
              <a:pPr/>
              <a:t>13/11/2013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D1D819F-6823-4D32-AB9F-372190E86990}"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59D8048B-7BA2-4A63-AC94-340B5C24D366}" type="datetimeFigureOut">
              <a:rPr lang="es-ES" smtClean="0"/>
              <a:pPr/>
              <a:t>13/11/2013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D1D819F-6823-4D32-AB9F-372190E86990}"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59D8048B-7BA2-4A63-AC94-340B5C24D366}" type="datetimeFigureOut">
              <a:rPr lang="es-ES" smtClean="0"/>
              <a:pPr/>
              <a:t>13/11/2013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D1D819F-6823-4D32-AB9F-372190E86990}"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59D8048B-7BA2-4A63-AC94-340B5C24D366}" type="datetimeFigureOut">
              <a:rPr lang="es-ES" smtClean="0"/>
              <a:pPr/>
              <a:t>13/11/2013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D1D819F-6823-4D32-AB9F-372190E86990}"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59D8048B-7BA2-4A63-AC94-340B5C24D366}" type="datetimeFigureOut">
              <a:rPr lang="es-ES" smtClean="0"/>
              <a:pPr/>
              <a:t>13/11/2013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D1D819F-6823-4D32-AB9F-372190E86990}"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59D8048B-7BA2-4A63-AC94-340B5C24D366}" type="datetimeFigureOut">
              <a:rPr lang="es-ES" smtClean="0"/>
              <a:pPr/>
              <a:t>13/11/2013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D1D819F-6823-4D32-AB9F-372190E86990}"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9D8048B-7BA2-4A63-AC94-340B5C24D366}" type="datetimeFigureOut">
              <a:rPr lang="es-ES" smtClean="0"/>
              <a:pPr/>
              <a:t>13/11/2013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D1D819F-6823-4D32-AB9F-372190E86990}"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9D8048B-7BA2-4A63-AC94-340B5C24D366}" type="datetimeFigureOut">
              <a:rPr lang="es-ES" smtClean="0"/>
              <a:pPr/>
              <a:t>13/11/2013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D1D819F-6823-4D32-AB9F-372190E86990}"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9D8048B-7BA2-4A63-AC94-340B5C24D366}" type="datetimeFigureOut">
              <a:rPr lang="es-ES" smtClean="0"/>
              <a:pPr/>
              <a:t>13/11/2013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D1D819F-6823-4D32-AB9F-372190E86990}"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D8048B-7BA2-4A63-AC94-340B5C24D366}" type="datetimeFigureOut">
              <a:rPr lang="es-ES" smtClean="0"/>
              <a:pPr/>
              <a:t>13/11/2013</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D819F-6823-4D32-AB9F-372190E86990}"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hyperlink" Target="http://www.google.com.ar/url?sa=i&amp;rct=j&amp;q=&amp;esrc=s&amp;frm=1&amp;source=images&amp;cd=&amp;cad=rja&amp;docid=wYBYjaDjFjAu3M&amp;tbnid=UocQqVJPMrYj1M:&amp;ved=0CAUQjRw&amp;url=http://loogic.com/necesidades-para-la-gestion-del-almacen/&amp;ei=BdqCUpLxJMvJsQTg-oD4Cg&amp;bvm=bv.56343320,d.cWc&amp;psig=AFQjCNHX7RJc0d2_1OuKFQl2oKFduKe5OA&amp;ust=1384393565522897"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2910" y="357166"/>
            <a:ext cx="7772400" cy="1470025"/>
          </a:xfrm>
        </p:spPr>
        <p:txBody>
          <a:bodyPr>
            <a:normAutofit/>
          </a:bodyPr>
          <a:lstStyle/>
          <a:p>
            <a:r>
              <a:rPr lang="es-AR" dirty="0" smtClean="0"/>
              <a:t>UNIDAD </a:t>
            </a:r>
            <a:r>
              <a:rPr lang="es-AR" dirty="0" smtClean="0"/>
              <a:t>6</a:t>
            </a:r>
            <a:r>
              <a:rPr lang="es-AR" dirty="0" smtClean="0"/>
              <a:t>.  SOFTWARE</a:t>
            </a:r>
            <a:r>
              <a:rPr lang="es-AR" dirty="0" smtClean="0"/>
              <a:t/>
            </a:r>
            <a:br>
              <a:rPr lang="es-AR" dirty="0" smtClean="0"/>
            </a:br>
            <a:r>
              <a:rPr lang="es-AR" dirty="0" smtClean="0"/>
              <a:t>Parte 2</a:t>
            </a:r>
            <a:endParaRPr lang="es-ES" dirty="0"/>
          </a:p>
        </p:txBody>
      </p:sp>
      <p:pic>
        <p:nvPicPr>
          <p:cNvPr id="132098" name="Picture 2" descr="https://encrypted-tbn3.gstatic.com/images?q=tbn:ANd9GcSyu2JM_1jxtSWqD66HQwdxL-qwb2iXiphAHX35zvGaglVpkvmFCw"/>
          <p:cNvPicPr>
            <a:picLocks noChangeAspect="1" noChangeArrowheads="1"/>
          </p:cNvPicPr>
          <p:nvPr/>
        </p:nvPicPr>
        <p:blipFill>
          <a:blip r:embed="rId2"/>
          <a:srcRect/>
          <a:stretch>
            <a:fillRect/>
          </a:stretch>
        </p:blipFill>
        <p:spPr bwMode="auto">
          <a:xfrm>
            <a:off x="2000232" y="2214554"/>
            <a:ext cx="5286412" cy="4250275"/>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ATRIBUTOS O CAMPOS</a:t>
            </a:r>
            <a:endParaRPr lang="es-ES" dirty="0"/>
          </a:p>
        </p:txBody>
      </p:sp>
      <p:sp>
        <p:nvSpPr>
          <p:cNvPr id="3" name="2 Marcador de contenido"/>
          <p:cNvSpPr>
            <a:spLocks noGrp="1"/>
          </p:cNvSpPr>
          <p:nvPr>
            <p:ph idx="1"/>
          </p:nvPr>
        </p:nvSpPr>
        <p:spPr>
          <a:xfrm>
            <a:off x="457200" y="1600200"/>
            <a:ext cx="8229600" cy="4543443"/>
          </a:xfrm>
        </p:spPr>
        <p:txBody>
          <a:bodyPr>
            <a:normAutofit lnSpcReduction="10000"/>
          </a:bodyPr>
          <a:lstStyle/>
          <a:p>
            <a:pPr marL="0" lvl="0" indent="9525">
              <a:buNone/>
            </a:pPr>
            <a:r>
              <a:rPr lang="es-ES" dirty="0" smtClean="0"/>
              <a:t>Un </a:t>
            </a:r>
            <a:r>
              <a:rPr lang="es-ES" i="1" dirty="0" smtClean="0"/>
              <a:t>atributo</a:t>
            </a:r>
            <a:r>
              <a:rPr lang="es-ES" dirty="0" smtClean="0"/>
              <a:t> es una unidad básica e indivisible de información acerca de una entidad que sirve para identificarla o describirla.</a:t>
            </a:r>
          </a:p>
          <a:p>
            <a:r>
              <a:rPr lang="es-AR" dirty="0" smtClean="0"/>
              <a:t>Se puede pensar a un ATRIBUTO como un CAMPO</a:t>
            </a:r>
          </a:p>
          <a:p>
            <a:pPr>
              <a:buNone/>
            </a:pPr>
            <a:r>
              <a:rPr lang="es-AR" b="1" dirty="0" smtClean="0"/>
              <a:t>ATRIBUTOS:</a:t>
            </a:r>
          </a:p>
          <a:p>
            <a:r>
              <a:rPr lang="es-AR" dirty="0" smtClean="0"/>
              <a:t>DNI</a:t>
            </a:r>
          </a:p>
          <a:p>
            <a:r>
              <a:rPr lang="es-AR" dirty="0" smtClean="0"/>
              <a:t>NOMBRE</a:t>
            </a:r>
          </a:p>
          <a:p>
            <a:r>
              <a:rPr lang="es-AR" dirty="0" smtClean="0"/>
              <a:t>MATERIA</a:t>
            </a:r>
            <a:endParaRPr lang="es-ES" dirty="0"/>
          </a:p>
          <a:p>
            <a:endParaRPr lang="es-ES" dirty="0"/>
          </a:p>
        </p:txBody>
      </p:sp>
      <p:graphicFrame>
        <p:nvGraphicFramePr>
          <p:cNvPr id="4" name="3 Tabla"/>
          <p:cNvGraphicFramePr>
            <a:graphicFrameLocks noGrp="1"/>
          </p:cNvGraphicFramePr>
          <p:nvPr/>
        </p:nvGraphicFramePr>
        <p:xfrm>
          <a:off x="3857620" y="4000504"/>
          <a:ext cx="4191009" cy="2225040"/>
        </p:xfrm>
        <a:graphic>
          <a:graphicData uri="http://schemas.openxmlformats.org/drawingml/2006/table">
            <a:tbl>
              <a:tblPr firstRow="1" bandRow="1">
                <a:tableStyleId>{5C22544A-7EE6-4342-B048-85BDC9FD1C3A}</a:tableStyleId>
              </a:tblPr>
              <a:tblGrid>
                <a:gridCol w="1397003"/>
                <a:gridCol w="1397003"/>
                <a:gridCol w="1397003"/>
              </a:tblGrid>
              <a:tr h="370840">
                <a:tc>
                  <a:txBody>
                    <a:bodyPr/>
                    <a:lstStyle/>
                    <a:p>
                      <a:pPr algn="ctr"/>
                      <a:r>
                        <a:rPr lang="es-AR" dirty="0" smtClean="0">
                          <a:solidFill>
                            <a:schemeClr val="tx1"/>
                          </a:solidFill>
                        </a:rPr>
                        <a:t>DNI</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NOMBRE</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MATERIA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1234</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JUAN</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23</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5432</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ANA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11</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5678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HUGO</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23</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9876</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ROSA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98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9978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PEPE</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98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LENGUAJE ENSAMBLADOR</a:t>
            </a:r>
            <a:endParaRPr lang="es-ES" dirty="0"/>
          </a:p>
        </p:txBody>
      </p:sp>
      <p:sp>
        <p:nvSpPr>
          <p:cNvPr id="3" name="2 Marcador de contenido"/>
          <p:cNvSpPr>
            <a:spLocks noGrp="1"/>
          </p:cNvSpPr>
          <p:nvPr>
            <p:ph idx="1"/>
          </p:nvPr>
        </p:nvSpPr>
        <p:spPr>
          <a:xfrm>
            <a:off x="428596" y="1214422"/>
            <a:ext cx="8229600" cy="4525963"/>
          </a:xfrm>
        </p:spPr>
        <p:txBody>
          <a:bodyPr/>
          <a:lstStyle/>
          <a:p>
            <a:r>
              <a:rPr lang="es-ES" sz="2800" dirty="0" smtClean="0"/>
              <a:t>Los programadores usan este lenguaje para afinar partes importantes de programas escritos en lenguajes de más alto nivel.</a:t>
            </a:r>
            <a:endParaRPr lang="es-ES" sz="2800" b="1" dirty="0" smtClean="0"/>
          </a:p>
          <a:p>
            <a:r>
              <a:rPr lang="es-ES" sz="2800" dirty="0" smtClean="0"/>
              <a:t>El </a:t>
            </a:r>
            <a:r>
              <a:rPr lang="es-ES" sz="2800" dirty="0" smtClean="0"/>
              <a:t>lenguaje ensamblador  da al programador el control total de la máquina, permitiéndole generar un código compacto, rápido y eficiente. Ejemplo de un fragmento de código en lenguaje ensamblador:</a:t>
            </a:r>
            <a:endParaRPr lang="es-ES" sz="2800" b="1" dirty="0" smtClean="0"/>
          </a:p>
          <a:p>
            <a:pPr>
              <a:buNone/>
            </a:pPr>
            <a:endParaRPr lang="es-ES" dirty="0"/>
          </a:p>
        </p:txBody>
      </p:sp>
      <p:graphicFrame>
        <p:nvGraphicFramePr>
          <p:cNvPr id="4" name="3 Tabla"/>
          <p:cNvGraphicFramePr>
            <a:graphicFrameLocks noGrp="1"/>
          </p:cNvGraphicFramePr>
          <p:nvPr/>
        </p:nvGraphicFramePr>
        <p:xfrm>
          <a:off x="2500298" y="4632960"/>
          <a:ext cx="3976694" cy="2225040"/>
        </p:xfrm>
        <a:graphic>
          <a:graphicData uri="http://schemas.openxmlformats.org/drawingml/2006/table">
            <a:tbl>
              <a:tblPr firstRow="1" bandRow="1">
                <a:tableStyleId>{5C22544A-7EE6-4342-B048-85BDC9FD1C3A}</a:tableStyleId>
              </a:tblPr>
              <a:tblGrid>
                <a:gridCol w="3976694"/>
              </a:tblGrid>
              <a:tr h="370840">
                <a:tc>
                  <a:txBody>
                    <a:bodyPr/>
                    <a:lstStyle/>
                    <a:p>
                      <a:pPr algn="just">
                        <a:spcAft>
                          <a:spcPts val="0"/>
                        </a:spcAft>
                      </a:pPr>
                      <a:r>
                        <a:rPr lang="es-ES" sz="2000" b="0" dirty="0">
                          <a:solidFill>
                            <a:schemeClr val="tx1"/>
                          </a:solidFill>
                          <a:latin typeface="Times New Roman"/>
                          <a:ea typeface="Times New Roman"/>
                          <a:cs typeface="Times New Roman"/>
                        </a:rPr>
                        <a:t>INICIO:    ADD     B,  1</a:t>
                      </a:r>
                      <a:endParaRPr lang="es-ES" sz="2000" b="1" dirty="0">
                        <a:solidFill>
                          <a:schemeClr val="tx1"/>
                        </a:solidFill>
                        <a:latin typeface="Comic Sans MS"/>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just">
                        <a:spcAft>
                          <a:spcPts val="0"/>
                        </a:spcAft>
                      </a:pPr>
                      <a:r>
                        <a:rPr lang="es-ES" sz="2000" b="0">
                          <a:solidFill>
                            <a:schemeClr val="tx1"/>
                          </a:solidFill>
                          <a:latin typeface="Times New Roman"/>
                          <a:ea typeface="Times New Roman"/>
                          <a:cs typeface="Times New Roman"/>
                        </a:rPr>
                        <a:t>                  MOV    A, B</a:t>
                      </a:r>
                      <a:endParaRPr lang="es-ES" sz="2000" b="1">
                        <a:solidFill>
                          <a:schemeClr val="tx1"/>
                        </a:solidFill>
                        <a:latin typeface="Comic Sans MS"/>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just">
                        <a:spcAft>
                          <a:spcPts val="0"/>
                        </a:spcAft>
                      </a:pPr>
                      <a:r>
                        <a:rPr lang="es-ES" sz="2000" b="0">
                          <a:solidFill>
                            <a:schemeClr val="tx1"/>
                          </a:solidFill>
                          <a:latin typeface="Times New Roman"/>
                          <a:ea typeface="Times New Roman"/>
                          <a:cs typeface="Times New Roman"/>
                        </a:rPr>
                        <a:t>                  CMP     A, E</a:t>
                      </a:r>
                      <a:endParaRPr lang="es-ES" sz="2000" b="1">
                        <a:solidFill>
                          <a:schemeClr val="tx1"/>
                        </a:solidFill>
                        <a:latin typeface="Comic Sans MS"/>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just">
                        <a:spcAft>
                          <a:spcPts val="0"/>
                        </a:spcAft>
                      </a:pPr>
                      <a:r>
                        <a:rPr lang="es-ES" sz="2000" b="0">
                          <a:solidFill>
                            <a:schemeClr val="tx1"/>
                          </a:solidFill>
                          <a:latin typeface="Times New Roman"/>
                          <a:ea typeface="Times New Roman"/>
                          <a:cs typeface="Times New Roman"/>
                        </a:rPr>
                        <a:t>                   JE         FIN</a:t>
                      </a:r>
                      <a:endParaRPr lang="es-ES" sz="2000" b="1">
                        <a:solidFill>
                          <a:schemeClr val="tx1"/>
                        </a:solidFill>
                        <a:latin typeface="Comic Sans MS"/>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just">
                        <a:spcAft>
                          <a:spcPts val="0"/>
                        </a:spcAft>
                      </a:pPr>
                      <a:r>
                        <a:rPr lang="es-ES" sz="2000" b="0">
                          <a:solidFill>
                            <a:schemeClr val="tx1"/>
                          </a:solidFill>
                          <a:latin typeface="Times New Roman"/>
                          <a:ea typeface="Times New Roman"/>
                          <a:cs typeface="Times New Roman"/>
                        </a:rPr>
                        <a:t>                  JMP       INICIO</a:t>
                      </a:r>
                      <a:endParaRPr lang="es-ES" sz="2000" b="1">
                        <a:solidFill>
                          <a:schemeClr val="tx1"/>
                        </a:solidFill>
                        <a:latin typeface="Comic Sans MS"/>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just">
                        <a:spcAft>
                          <a:spcPts val="0"/>
                        </a:spcAft>
                      </a:pPr>
                      <a:r>
                        <a:rPr lang="es-ES" sz="2000" b="0" dirty="0">
                          <a:solidFill>
                            <a:schemeClr val="tx1"/>
                          </a:solidFill>
                          <a:latin typeface="Times New Roman"/>
                          <a:ea typeface="Times New Roman"/>
                          <a:cs typeface="Times New Roman"/>
                        </a:rPr>
                        <a:t>FIN:           END</a:t>
                      </a:r>
                      <a:endParaRPr lang="es-ES" sz="2000" b="1" dirty="0">
                        <a:solidFill>
                          <a:schemeClr val="tx1"/>
                        </a:solidFill>
                        <a:latin typeface="Comic Sans MS"/>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1143000"/>
          </a:xfrm>
        </p:spPr>
        <p:txBody>
          <a:bodyPr/>
          <a:lstStyle/>
          <a:p>
            <a:pPr lvl="1" algn="ctr" rtl="0">
              <a:spcBef>
                <a:spcPct val="0"/>
              </a:spcBef>
            </a:pPr>
            <a:r>
              <a:rPr lang="es-ES" sz="3200" b="1" u="sng" dirty="0"/>
              <a:t>LENGUAJE DE ALTO NIVEL</a:t>
            </a:r>
            <a:r>
              <a:rPr lang="es-ES" b="1" u="sng" dirty="0"/>
              <a:t/>
            </a:r>
            <a:br>
              <a:rPr lang="es-ES" b="1" u="sng" dirty="0"/>
            </a:br>
            <a:endParaRPr lang="es-ES" dirty="0"/>
          </a:p>
        </p:txBody>
      </p:sp>
      <p:sp>
        <p:nvSpPr>
          <p:cNvPr id="3" name="2 Marcador de contenido"/>
          <p:cNvSpPr>
            <a:spLocks noGrp="1"/>
          </p:cNvSpPr>
          <p:nvPr>
            <p:ph idx="1"/>
          </p:nvPr>
        </p:nvSpPr>
        <p:spPr>
          <a:xfrm>
            <a:off x="428596" y="857232"/>
            <a:ext cx="8229600" cy="4525963"/>
          </a:xfrm>
        </p:spPr>
        <p:txBody>
          <a:bodyPr>
            <a:noAutofit/>
          </a:bodyPr>
          <a:lstStyle/>
          <a:p>
            <a:pPr marL="93663" indent="258763">
              <a:buNone/>
            </a:pPr>
            <a:r>
              <a:rPr lang="es-ES" sz="2400" dirty="0" smtClean="0"/>
              <a:t>El esfuerzo por hacer la tarea de programación independiente de la máquina condujo al desarrollo de lenguajes de alto nivel. Sus características principales son:</a:t>
            </a:r>
            <a:endParaRPr lang="es-ES" sz="2400" b="1" dirty="0" smtClean="0"/>
          </a:p>
          <a:p>
            <a:pPr marL="93663" indent="258763"/>
            <a:endParaRPr lang="es-ES" sz="2400" b="1" dirty="0" smtClean="0"/>
          </a:p>
          <a:p>
            <a:pPr lvl="0"/>
            <a:r>
              <a:rPr lang="es-ES" sz="2400" dirty="0" smtClean="0"/>
              <a:t>Independencia  de la arquitectura física del computador, lo cual permite utilizar un mismo programa en diferentes equipos (portabilidad), sin necesidad de conocer el hardware específico.</a:t>
            </a:r>
            <a:endParaRPr lang="es-ES" sz="2400" b="1" dirty="0" smtClean="0"/>
          </a:p>
          <a:p>
            <a:pPr lvl="0"/>
            <a:r>
              <a:rPr lang="es-ES" sz="2400" dirty="0" smtClean="0"/>
              <a:t>Requiere de una traducción al lenguaje  de  máquina de la computadora donde va a ejecutarse.</a:t>
            </a:r>
            <a:endParaRPr lang="es-ES" sz="2400" b="1" dirty="0" smtClean="0"/>
          </a:p>
          <a:p>
            <a:pPr lvl="0"/>
            <a:r>
              <a:rPr lang="es-ES" sz="2400" dirty="0" smtClean="0"/>
              <a:t>Se aproximan al lenguaje natural, para que el programa se pueda leer y escribir de una forma más sencilla. Las instrucciones vienen expresadas mediante texto, permitiendo incluir comentarios</a:t>
            </a:r>
            <a:r>
              <a:rPr lang="es-ES" sz="2400" dirty="0" smtClean="0"/>
              <a:t>.</a:t>
            </a:r>
            <a:endParaRPr lang="es-ES" sz="2400" b="1" dirty="0" smtClean="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428604"/>
            <a:ext cx="8229600" cy="1143000"/>
          </a:xfrm>
        </p:spPr>
        <p:txBody>
          <a:bodyPr/>
          <a:lstStyle/>
          <a:p>
            <a:pPr lvl="1" algn="ctr" rtl="0">
              <a:spcBef>
                <a:spcPct val="0"/>
              </a:spcBef>
            </a:pPr>
            <a:r>
              <a:rPr lang="es-ES" sz="3200" b="1" u="sng" dirty="0"/>
              <a:t>LENGUAJE DE ALTO NIVEL</a:t>
            </a:r>
            <a:r>
              <a:rPr lang="es-ES" b="1" u="sng" dirty="0"/>
              <a:t/>
            </a:r>
            <a:br>
              <a:rPr lang="es-ES" b="1" u="sng" dirty="0"/>
            </a:br>
            <a:endParaRPr lang="es-ES" dirty="0"/>
          </a:p>
        </p:txBody>
      </p:sp>
      <p:sp>
        <p:nvSpPr>
          <p:cNvPr id="3" name="2 Marcador de contenido"/>
          <p:cNvSpPr>
            <a:spLocks noGrp="1"/>
          </p:cNvSpPr>
          <p:nvPr>
            <p:ph idx="1"/>
          </p:nvPr>
        </p:nvSpPr>
        <p:spPr>
          <a:xfrm>
            <a:off x="500034" y="1571612"/>
            <a:ext cx="8229600" cy="4525963"/>
          </a:xfrm>
        </p:spPr>
        <p:txBody>
          <a:bodyPr>
            <a:normAutofit fontScale="85000" lnSpcReduction="10000"/>
          </a:bodyPr>
          <a:lstStyle/>
          <a:p>
            <a:pPr lvl="0"/>
            <a:r>
              <a:rPr lang="es-ES" dirty="0" smtClean="0"/>
              <a:t>Por </a:t>
            </a:r>
            <a:r>
              <a:rPr lang="es-ES" dirty="0" smtClean="0"/>
              <a:t>lo general, una sentencia da lugar, al ser traducida a varias instrucciones en lenguaje de máquina.</a:t>
            </a:r>
            <a:endParaRPr lang="es-ES" b="1" dirty="0" smtClean="0"/>
          </a:p>
          <a:p>
            <a:pPr lvl="0"/>
            <a:r>
              <a:rPr lang="es-ES" dirty="0" smtClean="0"/>
              <a:t>Se incluyen rutinas de uso frecuente, como las de Entrada/Salida, funciones matemáticas de uso frecuente (seno, coseno, conversión de entero a real), que figuran en una especie de librería del lenguaje, las cuales se pueden utilizar sin necesidad de programarlas cada vez.</a:t>
            </a:r>
            <a:endParaRPr lang="es-ES" b="1" dirty="0" smtClean="0"/>
          </a:p>
          <a:p>
            <a:pPr lvl="0"/>
            <a:r>
              <a:rPr lang="es-ES" dirty="0" smtClean="0"/>
              <a:t>El lenguaje de alto nivel, a diferencia del de máquina y el ensamblador, no permite aprovechar totalmente los recursos internos de la máquina.</a:t>
            </a:r>
            <a:endParaRPr lang="es-ES" b="1" dirty="0" smtClean="0"/>
          </a:p>
          <a:p>
            <a:pPr>
              <a:buNone/>
            </a:pPr>
            <a:endParaRPr lang="es-E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0"/>
            <a:ext cx="8229600" cy="1143000"/>
          </a:xfrm>
        </p:spPr>
        <p:txBody>
          <a:bodyPr/>
          <a:lstStyle/>
          <a:p>
            <a:r>
              <a:rPr lang="es-AR" dirty="0" smtClean="0"/>
              <a:t>LENGUAJES DE ALTO NIVEL</a:t>
            </a:r>
            <a:endParaRPr lang="es-ES" dirty="0"/>
          </a:p>
        </p:txBody>
      </p:sp>
      <p:sp>
        <p:nvSpPr>
          <p:cNvPr id="3" name="2 Marcador de contenido"/>
          <p:cNvSpPr>
            <a:spLocks noGrp="1"/>
          </p:cNvSpPr>
          <p:nvPr>
            <p:ph idx="1"/>
          </p:nvPr>
        </p:nvSpPr>
        <p:spPr>
          <a:xfrm>
            <a:off x="500034" y="1000108"/>
            <a:ext cx="8229600" cy="6143668"/>
          </a:xfrm>
        </p:spPr>
        <p:txBody>
          <a:bodyPr>
            <a:normAutofit fontScale="77500" lnSpcReduction="20000"/>
          </a:bodyPr>
          <a:lstStyle/>
          <a:p>
            <a:pPr marL="0" indent="9525">
              <a:buNone/>
            </a:pPr>
            <a:r>
              <a:rPr lang="es-ES" sz="3400" dirty="0" smtClean="0"/>
              <a:t>El principal problema que presentan los lenguajes de alto nivel es la gran cantidad de ellos que existen actualmente y sus diferentes versiones. </a:t>
            </a:r>
            <a:endParaRPr lang="es-ES" sz="3400" b="1" dirty="0" smtClean="0"/>
          </a:p>
          <a:p>
            <a:pPr>
              <a:buNone/>
            </a:pPr>
            <a:endParaRPr lang="es-ES" sz="3400" b="1" dirty="0" smtClean="0"/>
          </a:p>
          <a:p>
            <a:pPr>
              <a:buNone/>
            </a:pPr>
            <a:r>
              <a:rPr lang="es-ES" sz="3400" dirty="0" smtClean="0"/>
              <a:t>Algunos de los más conocidos son: </a:t>
            </a:r>
            <a:endParaRPr lang="es-ES" sz="3400" dirty="0" smtClean="0"/>
          </a:p>
          <a:p>
            <a:pPr marL="3235325" indent="-350838"/>
            <a:r>
              <a:rPr lang="es-ES" sz="3400" dirty="0" smtClean="0"/>
              <a:t>Fortran</a:t>
            </a:r>
          </a:p>
          <a:p>
            <a:pPr marL="3235325" indent="-350838"/>
            <a:r>
              <a:rPr lang="es-ES" sz="3400" dirty="0" smtClean="0"/>
              <a:t>Cobol</a:t>
            </a:r>
          </a:p>
          <a:p>
            <a:pPr marL="3235325" indent="-350838"/>
            <a:r>
              <a:rPr lang="es-ES" sz="3400" dirty="0" smtClean="0"/>
              <a:t>C++</a:t>
            </a:r>
          </a:p>
          <a:p>
            <a:pPr marL="3235325" indent="-350838"/>
            <a:r>
              <a:rPr lang="es-ES" sz="3400" dirty="0" smtClean="0"/>
              <a:t>Java</a:t>
            </a:r>
          </a:p>
          <a:p>
            <a:pPr marL="3235325" indent="-350838"/>
            <a:r>
              <a:rPr lang="es-ES" sz="3400" dirty="0" err="1" smtClean="0"/>
              <a:t>Lisp</a:t>
            </a:r>
            <a:endParaRPr lang="es-ES" sz="3400" dirty="0" smtClean="0"/>
          </a:p>
          <a:p>
            <a:pPr marL="3235325" indent="-350838"/>
            <a:r>
              <a:rPr lang="es-ES" sz="3400" dirty="0" err="1" smtClean="0"/>
              <a:t>Prolog</a:t>
            </a:r>
            <a:endParaRPr lang="es-ES" sz="3400" dirty="0" smtClean="0"/>
          </a:p>
          <a:p>
            <a:pPr marL="3235325" indent="-350838"/>
            <a:r>
              <a:rPr lang="es-ES" sz="3400" dirty="0" smtClean="0"/>
              <a:t>Modula-2,</a:t>
            </a:r>
          </a:p>
          <a:p>
            <a:pPr marL="3235325" indent="-350838"/>
            <a:r>
              <a:rPr lang="es-ES" sz="3400" dirty="0" smtClean="0"/>
              <a:t>Visual Basic</a:t>
            </a:r>
          </a:p>
          <a:p>
            <a:pPr marL="3235325" indent="-350838"/>
            <a:r>
              <a:rPr lang="es-ES" sz="3400" dirty="0" smtClean="0"/>
              <a:t>PHP,</a:t>
            </a:r>
          </a:p>
          <a:p>
            <a:pPr marL="3235325" indent="-350838"/>
            <a:r>
              <a:rPr lang="es-ES" sz="3400" dirty="0" smtClean="0"/>
              <a:t>XML.</a:t>
            </a:r>
          </a:p>
          <a:p>
            <a:endParaRPr lang="es-ES" b="1" dirty="0" smtClean="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LENGUAJES DE ALTO NIVEL</a:t>
            </a:r>
            <a:endParaRPr lang="es-ES" dirty="0"/>
          </a:p>
        </p:txBody>
      </p:sp>
      <p:sp>
        <p:nvSpPr>
          <p:cNvPr id="3" name="2 Marcador de contenido"/>
          <p:cNvSpPr>
            <a:spLocks noGrp="1"/>
          </p:cNvSpPr>
          <p:nvPr>
            <p:ph idx="1"/>
          </p:nvPr>
        </p:nvSpPr>
        <p:spPr>
          <a:xfrm>
            <a:off x="428596" y="1142984"/>
            <a:ext cx="8229600" cy="4525963"/>
          </a:xfrm>
        </p:spPr>
        <p:txBody>
          <a:bodyPr>
            <a:normAutofit fontScale="92500" lnSpcReduction="20000"/>
          </a:bodyPr>
          <a:lstStyle/>
          <a:p>
            <a:endParaRPr lang="es-ES" b="1" dirty="0" smtClean="0"/>
          </a:p>
          <a:p>
            <a:r>
              <a:rPr lang="es-ES" dirty="0" smtClean="0"/>
              <a:t>Todas </a:t>
            </a:r>
            <a:r>
              <a:rPr lang="es-ES" dirty="0" smtClean="0"/>
              <a:t>estas características ponen de manifiesto un acercamiento a las personas y un alejamiento de la máquina, por eso los programas de alto nivel no pueden ser directamente interpretados por las computadoras, siendo necesario una traducción previa a lenguaje de máquina. Para ello se utilizan programas traductores, previamente desarrollados para cada computador, que se encargan de realizar dicho proceso.</a:t>
            </a:r>
            <a:endParaRPr lang="es-ES" b="1" dirty="0" smtClean="0"/>
          </a:p>
          <a:p>
            <a:pPr>
              <a:buNone/>
            </a:pPr>
            <a:endParaRPr lang="es-E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TRADUCTOR</a:t>
            </a:r>
            <a:endParaRPr lang="es-ES" dirty="0"/>
          </a:p>
        </p:txBody>
      </p:sp>
      <p:sp>
        <p:nvSpPr>
          <p:cNvPr id="3" name="2 Marcador de contenido"/>
          <p:cNvSpPr>
            <a:spLocks noGrp="1"/>
          </p:cNvSpPr>
          <p:nvPr>
            <p:ph idx="1"/>
          </p:nvPr>
        </p:nvSpPr>
        <p:spPr/>
        <p:txBody>
          <a:bodyPr/>
          <a:lstStyle/>
          <a:p>
            <a:pPr indent="9525">
              <a:buNone/>
            </a:pPr>
            <a:r>
              <a:rPr lang="es-ES" dirty="0" smtClean="0"/>
              <a:t>Un </a:t>
            </a:r>
            <a:r>
              <a:rPr lang="es-ES" b="1" i="1" dirty="0" smtClean="0"/>
              <a:t>traductor</a:t>
            </a:r>
            <a:r>
              <a:rPr lang="es-ES" dirty="0" smtClean="0"/>
              <a:t> es un </a:t>
            </a:r>
            <a:r>
              <a:rPr lang="es-ES" dirty="0" err="1" smtClean="0"/>
              <a:t>metaprograma</a:t>
            </a:r>
            <a:r>
              <a:rPr lang="es-ES" dirty="0" smtClean="0"/>
              <a:t> que toma como entrada un programa (o parte de él) escrito en lenguaje simbólico alejado de la máquina denominado </a:t>
            </a:r>
            <a:r>
              <a:rPr lang="es-ES" b="1" i="1" dirty="0" smtClean="0"/>
              <a:t>programa fuente</a:t>
            </a:r>
            <a:r>
              <a:rPr lang="es-ES" dirty="0" smtClean="0"/>
              <a:t> y proporciona como salida otro programa semánticamente equivalente, escrito en un lenguaje comprensible por  la máquina denominado </a:t>
            </a:r>
            <a:r>
              <a:rPr lang="es-ES" b="1" i="1" dirty="0" smtClean="0"/>
              <a:t>programa objeto.</a:t>
            </a:r>
            <a:endParaRPr lang="es-ES" dirty="0" smtClean="0"/>
          </a:p>
          <a:p>
            <a:pPr>
              <a:buNone/>
            </a:pPr>
            <a:endParaRPr lang="es-E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0"/>
            <a:ext cx="8229600" cy="1143000"/>
          </a:xfrm>
        </p:spPr>
        <p:txBody>
          <a:bodyPr/>
          <a:lstStyle/>
          <a:p>
            <a:r>
              <a:rPr lang="es-AR" dirty="0" smtClean="0"/>
              <a:t>COMPILADOR</a:t>
            </a:r>
            <a:endParaRPr lang="es-ES" dirty="0"/>
          </a:p>
        </p:txBody>
      </p:sp>
      <p:sp>
        <p:nvSpPr>
          <p:cNvPr id="3" name="2 Marcador de contenido"/>
          <p:cNvSpPr>
            <a:spLocks noGrp="1"/>
          </p:cNvSpPr>
          <p:nvPr>
            <p:ph idx="1"/>
          </p:nvPr>
        </p:nvSpPr>
        <p:spPr>
          <a:xfrm>
            <a:off x="428596" y="1428736"/>
            <a:ext cx="8229600" cy="4525963"/>
          </a:xfrm>
        </p:spPr>
        <p:txBody>
          <a:bodyPr/>
          <a:lstStyle/>
          <a:p>
            <a:pPr marL="0" indent="9525">
              <a:buNone/>
            </a:pPr>
            <a:r>
              <a:rPr lang="es-ES" dirty="0" smtClean="0"/>
              <a:t>Un </a:t>
            </a:r>
            <a:r>
              <a:rPr lang="es-ES" b="1" i="1" dirty="0" smtClean="0"/>
              <a:t>compilador </a:t>
            </a:r>
            <a:r>
              <a:rPr lang="es-ES" dirty="0" smtClean="0"/>
              <a:t>traduce completamente un programa  fuente, generando un programa objeto escrito en lenguaje de máquina. En este proceso de traducción, se informa al usuario de errores en el programa fuente, sólo se crea el programa objeto si no se detectaron errores.</a:t>
            </a:r>
            <a:endParaRPr lang="es-ES" b="1" dirty="0" smtClean="0"/>
          </a:p>
          <a:p>
            <a:pPr>
              <a:buNone/>
            </a:pPr>
            <a:endParaRPr lang="es-E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COMPILADOR</a:t>
            </a:r>
            <a:endParaRPr lang="es-ES" dirty="0"/>
          </a:p>
        </p:txBody>
      </p:sp>
      <p:pic>
        <p:nvPicPr>
          <p:cNvPr id="1026" name="Picture 2"/>
          <p:cNvPicPr>
            <a:picLocks noChangeAspect="1" noChangeArrowheads="1"/>
          </p:cNvPicPr>
          <p:nvPr/>
        </p:nvPicPr>
        <p:blipFill>
          <a:blip r:embed="rId2"/>
          <a:srcRect/>
          <a:stretch>
            <a:fillRect/>
          </a:stretch>
        </p:blipFill>
        <p:spPr bwMode="auto">
          <a:xfrm>
            <a:off x="0" y="2071678"/>
            <a:ext cx="8962841" cy="3395678"/>
          </a:xfrm>
          <a:prstGeom prst="rect">
            <a:avLst/>
          </a:prstGeom>
          <a:noFill/>
          <a:ln w="9525">
            <a:noFill/>
            <a:miter lim="800000"/>
            <a:headEnd/>
            <a:tailEnd/>
          </a:ln>
          <a:effectLst/>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INTÉRPRETE</a:t>
            </a:r>
            <a:endParaRPr lang="es-ES" dirty="0"/>
          </a:p>
        </p:txBody>
      </p:sp>
      <p:sp>
        <p:nvSpPr>
          <p:cNvPr id="3" name="2 Marcador de contenido"/>
          <p:cNvSpPr>
            <a:spLocks noGrp="1"/>
          </p:cNvSpPr>
          <p:nvPr>
            <p:ph idx="1"/>
          </p:nvPr>
        </p:nvSpPr>
        <p:spPr/>
        <p:txBody>
          <a:bodyPr/>
          <a:lstStyle/>
          <a:p>
            <a:pPr marL="0" indent="9525">
              <a:buNone/>
            </a:pPr>
            <a:r>
              <a:rPr lang="es-ES" dirty="0" smtClean="0"/>
              <a:t>Un </a:t>
            </a:r>
            <a:r>
              <a:rPr lang="es-ES" b="1" i="1" dirty="0" smtClean="0"/>
              <a:t>intérprete </a:t>
            </a:r>
            <a:r>
              <a:rPr lang="es-ES" dirty="0" smtClean="0"/>
              <a:t>permite que un programa fuente escrito en un determinado lenguaje vaya traduciéndose y ejecutándose directamente sentencia a sentencia por la computadora. Capta una sentencia fuente, la analiza y la interpreta, teniendo lugar su ejecución inmediata.</a:t>
            </a:r>
            <a:endParaRPr lang="es-ES" b="1" dirty="0" smtClean="0"/>
          </a:p>
          <a:p>
            <a:pPr>
              <a:buNone/>
            </a:pPr>
            <a:endParaRPr lang="es-E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INTÉRPRETE</a:t>
            </a:r>
            <a:endParaRPr lang="es-ES" dirty="0"/>
          </a:p>
        </p:txBody>
      </p:sp>
      <p:pic>
        <p:nvPicPr>
          <p:cNvPr id="2050" name="Picture 2"/>
          <p:cNvPicPr>
            <a:picLocks noChangeAspect="1" noChangeArrowheads="1"/>
          </p:cNvPicPr>
          <p:nvPr/>
        </p:nvPicPr>
        <p:blipFill>
          <a:blip r:embed="rId2"/>
          <a:srcRect/>
          <a:stretch>
            <a:fillRect/>
          </a:stretch>
        </p:blipFill>
        <p:spPr bwMode="auto">
          <a:xfrm>
            <a:off x="342593" y="2000240"/>
            <a:ext cx="8528989" cy="412434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REGISTROS</a:t>
            </a:r>
            <a:endParaRPr lang="es-ES" dirty="0"/>
          </a:p>
        </p:txBody>
      </p:sp>
      <p:sp>
        <p:nvSpPr>
          <p:cNvPr id="3" name="2 Marcador de contenido"/>
          <p:cNvSpPr>
            <a:spLocks noGrp="1"/>
          </p:cNvSpPr>
          <p:nvPr>
            <p:ph idx="1"/>
          </p:nvPr>
        </p:nvSpPr>
        <p:spPr>
          <a:xfrm>
            <a:off x="571472" y="1142985"/>
            <a:ext cx="8229600" cy="3000396"/>
          </a:xfrm>
        </p:spPr>
        <p:txBody>
          <a:bodyPr>
            <a:normAutofit fontScale="77500" lnSpcReduction="20000"/>
          </a:bodyPr>
          <a:lstStyle/>
          <a:p>
            <a:r>
              <a:rPr lang="es-ES" dirty="0" smtClean="0"/>
              <a:t>En </a:t>
            </a:r>
            <a:r>
              <a:rPr lang="es-ES" dirty="0"/>
              <a:t>una base de datos, la información de cada entidad se almacena en </a:t>
            </a:r>
            <a:r>
              <a:rPr lang="es-ES" i="1" dirty="0"/>
              <a:t>registros</a:t>
            </a:r>
            <a:r>
              <a:rPr lang="es-ES" dirty="0"/>
              <a:t>, y cada atributo, en campos de dicho </a:t>
            </a:r>
            <a:r>
              <a:rPr lang="es-ES" i="1" dirty="0"/>
              <a:t>registro</a:t>
            </a:r>
            <a:r>
              <a:rPr lang="es-ES" dirty="0"/>
              <a:t>.  </a:t>
            </a:r>
            <a:endParaRPr lang="es-ES" dirty="0" smtClean="0"/>
          </a:p>
          <a:p>
            <a:r>
              <a:rPr lang="es-ES" dirty="0" smtClean="0"/>
              <a:t>Existen </a:t>
            </a:r>
            <a:r>
              <a:rPr lang="es-ES" dirty="0"/>
              <a:t>distintos tipos de </a:t>
            </a:r>
            <a:r>
              <a:rPr lang="es-ES" i="1" dirty="0"/>
              <a:t>registros</a:t>
            </a:r>
            <a:r>
              <a:rPr lang="es-ES" dirty="0"/>
              <a:t> dentro de la misma base, ya que cada entidad necesitará una estructura distinta.</a:t>
            </a:r>
          </a:p>
          <a:p>
            <a:pPr fontAlgn="t"/>
            <a:r>
              <a:rPr lang="es-ES" dirty="0"/>
              <a:t>En una base de datos habrá tantos tipos </a:t>
            </a:r>
            <a:r>
              <a:rPr lang="es-ES" i="1" dirty="0" smtClean="0"/>
              <a:t>registros</a:t>
            </a:r>
            <a:r>
              <a:rPr lang="es-ES" dirty="0" smtClean="0"/>
              <a:t> </a:t>
            </a:r>
            <a:r>
              <a:rPr lang="es-ES" dirty="0"/>
              <a:t>como entidades haya, mientras que en un archivo sólo hay un tipo único de </a:t>
            </a:r>
            <a:r>
              <a:rPr lang="es-ES" i="1" dirty="0"/>
              <a:t>registro</a:t>
            </a:r>
            <a:r>
              <a:rPr lang="es-ES" dirty="0"/>
              <a:t>. </a:t>
            </a:r>
          </a:p>
        </p:txBody>
      </p:sp>
      <p:graphicFrame>
        <p:nvGraphicFramePr>
          <p:cNvPr id="4" name="3 Tabla"/>
          <p:cNvGraphicFramePr>
            <a:graphicFrameLocks noGrp="1"/>
          </p:cNvGraphicFramePr>
          <p:nvPr/>
        </p:nvGraphicFramePr>
        <p:xfrm>
          <a:off x="285720" y="4357694"/>
          <a:ext cx="4191009" cy="370840"/>
        </p:xfrm>
        <a:graphic>
          <a:graphicData uri="http://schemas.openxmlformats.org/drawingml/2006/table">
            <a:tbl>
              <a:tblPr firstRow="1" bandRow="1">
                <a:tableStyleId>{5C22544A-7EE6-4342-B048-85BDC9FD1C3A}</a:tableStyleId>
              </a:tblPr>
              <a:tblGrid>
                <a:gridCol w="1397003"/>
                <a:gridCol w="1397003"/>
                <a:gridCol w="1397003"/>
              </a:tblGrid>
              <a:tr h="370840">
                <a:tc>
                  <a:txBody>
                    <a:bodyPr/>
                    <a:lstStyle/>
                    <a:p>
                      <a:pPr algn="ctr"/>
                      <a:r>
                        <a:rPr lang="es-AR" dirty="0" smtClean="0">
                          <a:solidFill>
                            <a:schemeClr val="tx1"/>
                          </a:solidFill>
                        </a:rPr>
                        <a:t>DNI</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NOMBRE</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MATERIA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 name="4 Tabla"/>
          <p:cNvGraphicFramePr>
            <a:graphicFrameLocks noGrp="1"/>
          </p:cNvGraphicFramePr>
          <p:nvPr/>
        </p:nvGraphicFramePr>
        <p:xfrm>
          <a:off x="357158" y="5643578"/>
          <a:ext cx="3976694" cy="370840"/>
        </p:xfrm>
        <a:graphic>
          <a:graphicData uri="http://schemas.openxmlformats.org/drawingml/2006/table">
            <a:tbl>
              <a:tblPr firstRow="1" bandRow="1">
                <a:tableStyleId>{5C22544A-7EE6-4342-B048-85BDC9FD1C3A}</a:tableStyleId>
              </a:tblPr>
              <a:tblGrid>
                <a:gridCol w="1988347"/>
                <a:gridCol w="1988347"/>
              </a:tblGrid>
              <a:tr h="370840">
                <a:tc>
                  <a:txBody>
                    <a:bodyPr/>
                    <a:lstStyle/>
                    <a:p>
                      <a:pPr algn="ctr"/>
                      <a:r>
                        <a:rPr lang="es-AR" dirty="0" smtClean="0">
                          <a:solidFill>
                            <a:schemeClr val="tx1"/>
                          </a:solidFill>
                        </a:rPr>
                        <a:t>CODMAT</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MATERIA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5 CuadroTexto"/>
          <p:cNvSpPr txBox="1"/>
          <p:nvPr/>
        </p:nvSpPr>
        <p:spPr>
          <a:xfrm>
            <a:off x="5214942" y="4357694"/>
            <a:ext cx="3571900" cy="369332"/>
          </a:xfrm>
          <a:prstGeom prst="rect">
            <a:avLst/>
          </a:prstGeom>
          <a:noFill/>
        </p:spPr>
        <p:txBody>
          <a:bodyPr wrap="square" rtlCol="0">
            <a:spAutoFit/>
          </a:bodyPr>
          <a:lstStyle/>
          <a:p>
            <a:r>
              <a:rPr lang="es-AR" dirty="0" smtClean="0"/>
              <a:t>REGISTRO DE ENTIDAD ALUMNOS</a:t>
            </a:r>
            <a:endParaRPr lang="es-ES" dirty="0"/>
          </a:p>
        </p:txBody>
      </p:sp>
      <p:sp>
        <p:nvSpPr>
          <p:cNvPr id="9" name="8 CuadroTexto"/>
          <p:cNvSpPr txBox="1"/>
          <p:nvPr/>
        </p:nvSpPr>
        <p:spPr>
          <a:xfrm>
            <a:off x="5286380" y="5643578"/>
            <a:ext cx="3571900" cy="369332"/>
          </a:xfrm>
          <a:prstGeom prst="rect">
            <a:avLst/>
          </a:prstGeom>
          <a:noFill/>
        </p:spPr>
        <p:txBody>
          <a:bodyPr wrap="square" rtlCol="0">
            <a:spAutoFit/>
          </a:bodyPr>
          <a:lstStyle/>
          <a:p>
            <a:r>
              <a:rPr lang="es-AR" dirty="0" smtClean="0"/>
              <a:t>REGISTRO DE ENTIDAD MATERIAS</a:t>
            </a:r>
            <a:endParaRPr lang="es-E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1143000"/>
          </a:xfrm>
        </p:spPr>
        <p:txBody>
          <a:bodyPr/>
          <a:lstStyle/>
          <a:p>
            <a:r>
              <a:rPr lang="es-AR" dirty="0" smtClean="0"/>
              <a:t>INTÉRPRETE</a:t>
            </a:r>
            <a:endParaRPr lang="es-ES" dirty="0"/>
          </a:p>
        </p:txBody>
      </p:sp>
      <p:sp>
        <p:nvSpPr>
          <p:cNvPr id="3" name="2 Marcador de contenido"/>
          <p:cNvSpPr>
            <a:spLocks noGrp="1"/>
          </p:cNvSpPr>
          <p:nvPr>
            <p:ph idx="1"/>
          </p:nvPr>
        </p:nvSpPr>
        <p:spPr>
          <a:xfrm>
            <a:off x="457200" y="1142984"/>
            <a:ext cx="8229600" cy="5214974"/>
          </a:xfrm>
        </p:spPr>
        <p:txBody>
          <a:bodyPr>
            <a:normAutofit fontScale="92500" lnSpcReduction="20000"/>
          </a:bodyPr>
          <a:lstStyle/>
          <a:p>
            <a:pPr marL="0" indent="9525">
              <a:buNone/>
            </a:pPr>
            <a:r>
              <a:rPr lang="es-ES" dirty="0" smtClean="0"/>
              <a:t>El intérprete no crea ningún programa objeto, por lo cual cada vez que se deba ejecutar el programa, se deberá traducir, en cambio, con un compilador, aunque sea más lenta, la traducción sólo debe realizarse una vez. </a:t>
            </a:r>
            <a:endParaRPr lang="es-ES" dirty="0" smtClean="0"/>
          </a:p>
          <a:p>
            <a:pPr marL="0" indent="9525">
              <a:buNone/>
            </a:pPr>
            <a:endParaRPr lang="es-ES" dirty="0" smtClean="0"/>
          </a:p>
          <a:p>
            <a:pPr marL="0" indent="9525">
              <a:buNone/>
            </a:pPr>
            <a:r>
              <a:rPr lang="es-ES" dirty="0" smtClean="0"/>
              <a:t>La </a:t>
            </a:r>
            <a:r>
              <a:rPr lang="es-ES" dirty="0" smtClean="0"/>
              <a:t>principal ventaja del intérprete respecto a los compiladores, es que resulta más fácil depurar los programas, ya que permite interrumpir en cualquier momento para conocer por ejemplo, los valores de las distintas variables o la instrucción fuente que acaba de ejecutarse, por estos motivos se los prefiere para fines pedagógicos.</a:t>
            </a:r>
            <a:endParaRPr lang="es-ES" b="1" dirty="0" smtClean="0"/>
          </a:p>
          <a:p>
            <a:pPr>
              <a:buNone/>
            </a:pPr>
            <a:endParaRPr lang="es-E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357166"/>
            <a:ext cx="8229600" cy="1143000"/>
          </a:xfrm>
        </p:spPr>
        <p:txBody>
          <a:bodyPr>
            <a:normAutofit fontScale="90000"/>
          </a:bodyPr>
          <a:lstStyle/>
          <a:p>
            <a:r>
              <a:rPr lang="es-ES" b="1" u="sng" dirty="0" smtClean="0"/>
              <a:t>PROCESO DE COMPILACIÓN</a:t>
            </a:r>
            <a:br>
              <a:rPr lang="es-ES" b="1" u="sng" dirty="0" smtClean="0"/>
            </a:br>
            <a:endParaRPr lang="es-ES" dirty="0"/>
          </a:p>
        </p:txBody>
      </p:sp>
      <p:sp>
        <p:nvSpPr>
          <p:cNvPr id="3" name="2 Marcador de contenido"/>
          <p:cNvSpPr>
            <a:spLocks noGrp="1"/>
          </p:cNvSpPr>
          <p:nvPr>
            <p:ph idx="1"/>
          </p:nvPr>
        </p:nvSpPr>
        <p:spPr>
          <a:xfrm>
            <a:off x="0" y="1000108"/>
            <a:ext cx="9144000" cy="5857892"/>
          </a:xfrm>
        </p:spPr>
        <p:txBody>
          <a:bodyPr>
            <a:normAutofit fontScale="70000" lnSpcReduction="20000"/>
          </a:bodyPr>
          <a:lstStyle/>
          <a:p>
            <a:r>
              <a:rPr lang="es-ES" dirty="0" smtClean="0"/>
              <a:t>Previo al proceso de compilación de un programa, se crea el programa fuente usando cualquier editor de texto. </a:t>
            </a:r>
            <a:endParaRPr lang="es-ES" dirty="0" smtClean="0"/>
          </a:p>
          <a:p>
            <a:pPr>
              <a:buNone/>
            </a:pPr>
            <a:endParaRPr lang="es-ES" dirty="0" smtClean="0"/>
          </a:p>
          <a:p>
            <a:r>
              <a:rPr lang="es-ES" dirty="0" smtClean="0"/>
              <a:t>Para </a:t>
            </a:r>
            <a:r>
              <a:rPr lang="es-ES" dirty="0" smtClean="0"/>
              <a:t>que la compilación sea posible el programa fuente debe residir en memoria simultáneamente con el compilador.</a:t>
            </a:r>
          </a:p>
          <a:p>
            <a:pPr>
              <a:buNone/>
            </a:pPr>
            <a:endParaRPr lang="es-ES" dirty="0" smtClean="0"/>
          </a:p>
          <a:p>
            <a:r>
              <a:rPr lang="es-ES" dirty="0" smtClean="0"/>
              <a:t>Si </a:t>
            </a:r>
            <a:r>
              <a:rPr lang="es-ES" dirty="0" smtClean="0"/>
              <a:t>como resultado de la compilación se notifican errores, no se genera programa objeto, pero se genera un informe (listado de compilación) indicando la naturaleza del los mismos. Este último permitirá, volviendo al programa editor, corregir los errores y empezar de nuevo el proceso.</a:t>
            </a:r>
          </a:p>
          <a:p>
            <a:pPr>
              <a:buNone/>
            </a:pPr>
            <a:r>
              <a:rPr lang="es-ES" dirty="0" smtClean="0"/>
              <a:t> </a:t>
            </a:r>
          </a:p>
          <a:p>
            <a:r>
              <a:rPr lang="es-ES" dirty="0" smtClean="0"/>
              <a:t>Terminada </a:t>
            </a:r>
            <a:r>
              <a:rPr lang="es-ES" dirty="0" smtClean="0"/>
              <a:t>la compilación y obtenido el programa objeto, se lo somete a un proceso de montaje donde se enlazan los distintos módulos que lo componen (en caso de programas que poseen subprogramas, los cuales pueden ser compilados separadamente) y se incorporan las denominadas rutinas de bibliotecas. Este montaje es realizado por un programa denominado </a:t>
            </a:r>
            <a:r>
              <a:rPr lang="es-ES" b="1" dirty="0" smtClean="0"/>
              <a:t>montador o encuadernador o editor de enlace o </a:t>
            </a:r>
            <a:r>
              <a:rPr lang="es-ES" b="1" dirty="0" err="1" smtClean="0"/>
              <a:t>linker</a:t>
            </a:r>
            <a:r>
              <a:rPr lang="es-ES" b="1" dirty="0" smtClean="0"/>
              <a:t>.</a:t>
            </a:r>
            <a:endParaRPr lang="es-ES" dirty="0" smtClean="0"/>
          </a:p>
          <a:p>
            <a:pPr>
              <a:buNone/>
            </a:pPr>
            <a:endParaRPr lang="es-E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0"/>
            <a:ext cx="8229600" cy="1143000"/>
          </a:xfrm>
        </p:spPr>
        <p:txBody>
          <a:bodyPr/>
          <a:lstStyle/>
          <a:p>
            <a:r>
              <a:rPr lang="es-AR" dirty="0" smtClean="0"/>
              <a:t>PROCESO DE COMPILACIÓN</a:t>
            </a:r>
            <a:endParaRPr lang="es-ES" dirty="0"/>
          </a:p>
        </p:txBody>
      </p:sp>
      <p:pic>
        <p:nvPicPr>
          <p:cNvPr id="3075" name="Picture 3"/>
          <p:cNvPicPr>
            <a:picLocks noChangeAspect="1" noChangeArrowheads="1"/>
          </p:cNvPicPr>
          <p:nvPr/>
        </p:nvPicPr>
        <p:blipFill>
          <a:blip r:embed="rId2"/>
          <a:srcRect/>
          <a:stretch>
            <a:fillRect/>
          </a:stretch>
        </p:blipFill>
        <p:spPr bwMode="auto">
          <a:xfrm>
            <a:off x="1571604" y="1357298"/>
            <a:ext cx="6102443" cy="5500702"/>
          </a:xfrm>
          <a:prstGeom prst="rect">
            <a:avLst/>
          </a:prstGeom>
          <a:noFill/>
          <a:ln w="9525">
            <a:noFill/>
            <a:miter lim="800000"/>
            <a:headEnd/>
            <a:tailEnd/>
          </a:ln>
          <a:effec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1143000"/>
          </a:xfrm>
        </p:spPr>
        <p:txBody>
          <a:bodyPr>
            <a:normAutofit fontScale="90000"/>
          </a:bodyPr>
          <a:lstStyle/>
          <a:p>
            <a:r>
              <a:rPr lang="es-AR" dirty="0" smtClean="0"/>
              <a:t>ETAPAS DEL PROCESO DE COMPILACIÓN</a:t>
            </a:r>
            <a:endParaRPr lang="es-ES" dirty="0"/>
          </a:p>
        </p:txBody>
      </p:sp>
      <p:sp>
        <p:nvSpPr>
          <p:cNvPr id="3" name="2 Marcador de contenido"/>
          <p:cNvSpPr>
            <a:spLocks noGrp="1"/>
          </p:cNvSpPr>
          <p:nvPr>
            <p:ph idx="1"/>
          </p:nvPr>
        </p:nvSpPr>
        <p:spPr/>
        <p:txBody>
          <a:bodyPr>
            <a:normAutofit fontScale="92500"/>
          </a:bodyPr>
          <a:lstStyle/>
          <a:p>
            <a:pPr marL="0" indent="9525">
              <a:buNone/>
            </a:pPr>
            <a:r>
              <a:rPr lang="es-ES_tradnl" dirty="0" smtClean="0"/>
              <a:t>El proceso de compilación consta en general de dos </a:t>
            </a:r>
            <a:r>
              <a:rPr lang="es-ES_tradnl" b="1" i="1" dirty="0" smtClean="0"/>
              <a:t>etapas</a:t>
            </a:r>
            <a:r>
              <a:rPr lang="es-ES_tradnl" dirty="0" smtClean="0"/>
              <a:t> fundamentales: </a:t>
            </a:r>
            <a:endParaRPr lang="es-ES_tradnl" dirty="0" smtClean="0"/>
          </a:p>
          <a:p>
            <a:pPr marL="0" indent="9525">
              <a:buNone/>
            </a:pPr>
            <a:endParaRPr lang="es-ES_tradnl" dirty="0" smtClean="0"/>
          </a:p>
          <a:p>
            <a:pPr marL="2251075" indent="-727075"/>
            <a:r>
              <a:rPr lang="es-ES_tradnl" b="1" i="1" dirty="0" smtClean="0"/>
              <a:t>ANÁLISIS DEL PROGRAMA FUENTE </a:t>
            </a:r>
          </a:p>
          <a:p>
            <a:pPr marL="2251075" indent="-727075"/>
            <a:r>
              <a:rPr lang="es-ES_tradnl" b="1" i="1" dirty="0" smtClean="0"/>
              <a:t>SÍNTESIS DEL PROGRAMA OBJETO.</a:t>
            </a:r>
          </a:p>
          <a:p>
            <a:pPr marL="0" indent="9525">
              <a:buNone/>
            </a:pPr>
            <a:endParaRPr lang="es-ES_tradnl" b="1" i="1" dirty="0" smtClean="0"/>
          </a:p>
          <a:p>
            <a:pPr marL="0" indent="9525">
              <a:buNone/>
            </a:pPr>
            <a:r>
              <a:rPr lang="es-ES_tradnl" dirty="0" smtClean="0"/>
              <a:t> </a:t>
            </a:r>
            <a:r>
              <a:rPr lang="es-ES_tradnl" dirty="0" smtClean="0"/>
              <a:t>Cada </a:t>
            </a:r>
            <a:r>
              <a:rPr lang="es-ES_tradnl" dirty="0" smtClean="0"/>
              <a:t>una consiste </a:t>
            </a:r>
            <a:r>
              <a:rPr lang="es-ES_tradnl" dirty="0" smtClean="0"/>
              <a:t>en la realización de varias </a:t>
            </a:r>
            <a:r>
              <a:rPr lang="es-ES_tradnl" i="1" dirty="0" smtClean="0"/>
              <a:t>fases</a:t>
            </a:r>
            <a:r>
              <a:rPr lang="es-ES_tradnl" dirty="0" smtClean="0"/>
              <a:t> según el siguiente esquema:</a:t>
            </a:r>
            <a:endParaRPr lang="es-ES" dirty="0" smtClean="0"/>
          </a:p>
          <a:p>
            <a:pPr>
              <a:buNone/>
            </a:pPr>
            <a:endParaRPr lang="es-E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ETAPAS DEL COMPILADOR</a:t>
            </a:r>
            <a:endParaRPr lang="es-ES" dirty="0"/>
          </a:p>
        </p:txBody>
      </p:sp>
      <p:pic>
        <p:nvPicPr>
          <p:cNvPr id="4098" name="Picture 2"/>
          <p:cNvPicPr>
            <a:picLocks noChangeAspect="1" noChangeArrowheads="1"/>
          </p:cNvPicPr>
          <p:nvPr/>
        </p:nvPicPr>
        <p:blipFill>
          <a:blip r:embed="rId2"/>
          <a:srcRect/>
          <a:stretch>
            <a:fillRect/>
          </a:stretch>
        </p:blipFill>
        <p:spPr bwMode="auto">
          <a:xfrm>
            <a:off x="0" y="2285992"/>
            <a:ext cx="9144000" cy="4238818"/>
          </a:xfrm>
          <a:prstGeom prst="rect">
            <a:avLst/>
          </a:prstGeom>
          <a:noFill/>
          <a:ln w="9525">
            <a:noFill/>
            <a:miter lim="800000"/>
            <a:headEnd/>
            <a:tailEnd/>
          </a:ln>
          <a:effectLst/>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ETAPAS DEL COMPILADOR</a:t>
            </a:r>
            <a:endParaRPr lang="es-ES" dirty="0"/>
          </a:p>
        </p:txBody>
      </p:sp>
      <p:sp>
        <p:nvSpPr>
          <p:cNvPr id="3" name="2 Marcador de contenido"/>
          <p:cNvSpPr>
            <a:spLocks noGrp="1"/>
          </p:cNvSpPr>
          <p:nvPr>
            <p:ph idx="1"/>
          </p:nvPr>
        </p:nvSpPr>
        <p:spPr/>
        <p:txBody>
          <a:bodyPr/>
          <a:lstStyle/>
          <a:p>
            <a:r>
              <a:rPr lang="es-AR" dirty="0" smtClean="0"/>
              <a:t>ANÁLISIS LEXICOGRÁFICO</a:t>
            </a:r>
          </a:p>
          <a:p>
            <a:endParaRPr lang="es-AR" dirty="0" smtClean="0"/>
          </a:p>
          <a:p>
            <a:r>
              <a:rPr lang="es-AR" dirty="0" smtClean="0"/>
              <a:t>ANÁLISIS SINTÁCTICO (ESTRUCTURA)</a:t>
            </a:r>
          </a:p>
          <a:p>
            <a:endParaRPr lang="es-AR" dirty="0" smtClean="0"/>
          </a:p>
          <a:p>
            <a:r>
              <a:rPr lang="es-AR" dirty="0" smtClean="0"/>
              <a:t>ANÁLISIS SEMÁNTICO (SIGNIFICADO)</a:t>
            </a:r>
            <a:endParaRPr lang="es-E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928670"/>
          </a:xfrm>
          <a:solidFill>
            <a:srgbClr val="FFFF00"/>
          </a:solidFill>
        </p:spPr>
        <p:txBody>
          <a:bodyPr/>
          <a:lstStyle/>
          <a:p>
            <a:r>
              <a:rPr lang="es-AR" dirty="0" smtClean="0"/>
              <a:t>ANÁLISIS LEXICOGRÁFICO</a:t>
            </a:r>
            <a:endParaRPr lang="es-ES" dirty="0"/>
          </a:p>
        </p:txBody>
      </p:sp>
      <p:sp>
        <p:nvSpPr>
          <p:cNvPr id="5" name="4 CuadroTexto"/>
          <p:cNvSpPr txBox="1"/>
          <p:nvPr/>
        </p:nvSpPr>
        <p:spPr>
          <a:xfrm>
            <a:off x="500034" y="1071546"/>
            <a:ext cx="8358246" cy="5601533"/>
          </a:xfrm>
          <a:prstGeom prst="rect">
            <a:avLst/>
          </a:prstGeom>
          <a:noFill/>
        </p:spPr>
        <p:txBody>
          <a:bodyPr wrap="square" rtlCol="0">
            <a:spAutoFit/>
          </a:bodyPr>
          <a:lstStyle/>
          <a:p>
            <a:pPr algn="just">
              <a:spcAft>
                <a:spcPts val="0"/>
              </a:spcAft>
              <a:tabLst>
                <a:tab pos="449580" algn="l"/>
              </a:tabLst>
            </a:pPr>
            <a:r>
              <a:rPr lang="es-ES_tradnl" sz="2000" b="1" i="1" u="sng" dirty="0" smtClean="0">
                <a:latin typeface="Times New Roman"/>
                <a:ea typeface="Times New Roman"/>
                <a:cs typeface="Times New Roman"/>
              </a:rPr>
              <a:t>Es  </a:t>
            </a:r>
            <a:r>
              <a:rPr lang="es-ES_tradnl" sz="2000" dirty="0" smtClean="0">
                <a:latin typeface="Times New Roman"/>
                <a:ea typeface="Times New Roman"/>
                <a:cs typeface="Times New Roman"/>
              </a:rPr>
              <a:t>realizado </a:t>
            </a:r>
            <a:r>
              <a:rPr lang="es-ES_tradnl" sz="2000" dirty="0" smtClean="0">
                <a:latin typeface="Times New Roman"/>
                <a:ea typeface="Times New Roman"/>
                <a:cs typeface="Times New Roman"/>
              </a:rPr>
              <a:t>por el </a:t>
            </a:r>
            <a:r>
              <a:rPr lang="es-ES_tradnl" sz="2000" i="1" dirty="0" smtClean="0">
                <a:latin typeface="Times New Roman"/>
                <a:ea typeface="Times New Roman"/>
                <a:cs typeface="Times New Roman"/>
              </a:rPr>
              <a:t>analizador lexicográfico o escáner</a:t>
            </a:r>
            <a:r>
              <a:rPr lang="es-ES_tradnl" sz="2000" dirty="0" smtClean="0">
                <a:latin typeface="Times New Roman"/>
                <a:ea typeface="Times New Roman"/>
                <a:cs typeface="Times New Roman"/>
              </a:rPr>
              <a:t>.</a:t>
            </a:r>
            <a:endParaRPr lang="es-ES" sz="2000" dirty="0" smtClean="0">
              <a:latin typeface="Comic Sans MS"/>
              <a:ea typeface="Times New Roman"/>
              <a:cs typeface="Times New Roman"/>
            </a:endParaRPr>
          </a:p>
          <a:p>
            <a:pPr algn="just">
              <a:spcAft>
                <a:spcPts val="0"/>
              </a:spcAft>
              <a:tabLst>
                <a:tab pos="449580" algn="l"/>
              </a:tabLst>
            </a:pPr>
            <a:r>
              <a:rPr lang="es-ES_tradnl" sz="2000" dirty="0" smtClean="0">
                <a:latin typeface="Times New Roman"/>
                <a:ea typeface="Times New Roman"/>
                <a:cs typeface="Times New Roman"/>
              </a:rPr>
              <a:t>Se examina el programa fuente de izquierda a derecha, eliminando información </a:t>
            </a:r>
            <a:r>
              <a:rPr lang="es-ES_tradnl" sz="2000" dirty="0" err="1" smtClean="0">
                <a:latin typeface="Times New Roman"/>
                <a:ea typeface="Times New Roman"/>
                <a:cs typeface="Times New Roman"/>
              </a:rPr>
              <a:t>supérflua</a:t>
            </a:r>
            <a:r>
              <a:rPr lang="es-ES_tradnl" sz="2000" dirty="0" smtClean="0">
                <a:latin typeface="Times New Roman"/>
                <a:ea typeface="Times New Roman"/>
                <a:cs typeface="Times New Roman"/>
              </a:rPr>
              <a:t> (comentarios, tabulaciones, etc.) y reconociendo las unidades básicas de información (unidades léxicas o </a:t>
            </a:r>
            <a:r>
              <a:rPr lang="es-ES_tradnl" sz="2000" dirty="0" err="1" smtClean="0">
                <a:latin typeface="Times New Roman"/>
                <a:ea typeface="Times New Roman"/>
                <a:cs typeface="Times New Roman"/>
              </a:rPr>
              <a:t>tokens</a:t>
            </a:r>
            <a:r>
              <a:rPr lang="es-ES_tradnl" sz="2000" dirty="0" smtClean="0">
                <a:latin typeface="Times New Roman"/>
                <a:ea typeface="Times New Roman"/>
                <a:cs typeface="Times New Roman"/>
              </a:rPr>
              <a:t>) pertenecientes al lenguaje. </a:t>
            </a:r>
          </a:p>
          <a:p>
            <a:pPr algn="just">
              <a:spcAft>
                <a:spcPts val="0"/>
              </a:spcAft>
              <a:tabLst>
                <a:tab pos="449580" algn="l"/>
              </a:tabLst>
            </a:pPr>
            <a:r>
              <a:rPr lang="es-ES_tradnl" sz="2000" dirty="0" smtClean="0">
                <a:latin typeface="Times New Roman"/>
                <a:ea typeface="Times New Roman"/>
                <a:cs typeface="Times New Roman"/>
              </a:rPr>
              <a:t>Un </a:t>
            </a:r>
            <a:r>
              <a:rPr lang="es-ES_tradnl" sz="2000" dirty="0" err="1" smtClean="0">
                <a:latin typeface="Times New Roman"/>
                <a:ea typeface="Times New Roman"/>
                <a:cs typeface="Times New Roman"/>
              </a:rPr>
              <a:t>token</a:t>
            </a:r>
            <a:r>
              <a:rPr lang="es-ES_tradnl" sz="2000" dirty="0" smtClean="0">
                <a:latin typeface="Times New Roman"/>
                <a:ea typeface="Times New Roman"/>
                <a:cs typeface="Times New Roman"/>
              </a:rPr>
              <a:t> es una cadena de caracteres que tiene un significado propio en el lenguaje, ejemplo: palabras reservadas, los identificadores de variables, etc.).</a:t>
            </a:r>
            <a:endParaRPr lang="es-ES" sz="2000" dirty="0" smtClean="0">
              <a:latin typeface="Comic Sans MS"/>
              <a:ea typeface="Times New Roman"/>
              <a:cs typeface="Times New Roman"/>
            </a:endParaRPr>
          </a:p>
          <a:p>
            <a:pPr algn="just">
              <a:spcAft>
                <a:spcPts val="0"/>
              </a:spcAft>
              <a:tabLst>
                <a:tab pos="449580" algn="l"/>
              </a:tabLst>
            </a:pPr>
            <a:r>
              <a:rPr lang="es-ES_tradnl" sz="2000" dirty="0" smtClean="0">
                <a:latin typeface="Times New Roman"/>
                <a:ea typeface="Times New Roman"/>
                <a:cs typeface="Times New Roman"/>
              </a:rPr>
              <a:t>Además de reconocer cada </a:t>
            </a:r>
            <a:r>
              <a:rPr lang="es-ES_tradnl" sz="2000" dirty="0" err="1" smtClean="0">
                <a:latin typeface="Times New Roman"/>
                <a:ea typeface="Times New Roman"/>
                <a:cs typeface="Times New Roman"/>
              </a:rPr>
              <a:t>tokens</a:t>
            </a:r>
            <a:r>
              <a:rPr lang="es-ES_tradnl" sz="2000" dirty="0" smtClean="0">
                <a:latin typeface="Times New Roman"/>
                <a:ea typeface="Times New Roman"/>
                <a:cs typeface="Times New Roman"/>
              </a:rPr>
              <a:t>, almacena en la tabla de símbolos información el mismo para ser usada en otras fases.</a:t>
            </a:r>
            <a:endParaRPr lang="es-ES" sz="2000" dirty="0" smtClean="0">
              <a:latin typeface="Comic Sans MS"/>
              <a:ea typeface="Times New Roman"/>
              <a:cs typeface="Times New Roman"/>
            </a:endParaRPr>
          </a:p>
          <a:p>
            <a:pPr algn="just">
              <a:spcAft>
                <a:spcPts val="0"/>
              </a:spcAft>
              <a:tabLst>
                <a:tab pos="449580" algn="l"/>
              </a:tabLst>
            </a:pPr>
            <a:r>
              <a:rPr lang="es-ES_tradnl" sz="2000" dirty="0" smtClean="0">
                <a:latin typeface="Times New Roman"/>
                <a:ea typeface="Times New Roman"/>
                <a:cs typeface="Times New Roman"/>
              </a:rPr>
              <a:t>De no existir errores, el programa queda representado por :</a:t>
            </a:r>
            <a:endParaRPr lang="es-ES" sz="2000" dirty="0" smtClean="0">
              <a:latin typeface="Comic Sans MS"/>
              <a:ea typeface="Times New Roman"/>
              <a:cs typeface="Times New Roman"/>
            </a:endParaRPr>
          </a:p>
          <a:p>
            <a:pPr algn="just">
              <a:spcAft>
                <a:spcPts val="0"/>
              </a:spcAft>
              <a:tabLst>
                <a:tab pos="449580" algn="l"/>
              </a:tabLst>
            </a:pPr>
            <a:r>
              <a:rPr lang="es-ES_tradnl" sz="2000" dirty="0" smtClean="0">
                <a:latin typeface="Times New Roman"/>
                <a:ea typeface="Times New Roman"/>
                <a:cs typeface="Times New Roman"/>
              </a:rPr>
              <a:t>    - La descripción del símbolo en la tabla de símbolos.</a:t>
            </a:r>
            <a:endParaRPr lang="es-ES" sz="2000" dirty="0" smtClean="0">
              <a:latin typeface="Comic Sans MS"/>
              <a:ea typeface="Times New Roman"/>
              <a:cs typeface="Times New Roman"/>
            </a:endParaRPr>
          </a:p>
          <a:p>
            <a:pPr algn="just">
              <a:spcAft>
                <a:spcPts val="0"/>
              </a:spcAft>
              <a:tabLst>
                <a:tab pos="449580" algn="l"/>
              </a:tabLst>
            </a:pPr>
            <a:r>
              <a:rPr lang="es-ES_tradnl" sz="2000" dirty="0" smtClean="0">
                <a:latin typeface="Times New Roman"/>
                <a:ea typeface="Times New Roman"/>
                <a:cs typeface="Times New Roman"/>
              </a:rPr>
              <a:t>    - Una secuencia de símbolos (tira de </a:t>
            </a:r>
            <a:r>
              <a:rPr lang="es-ES_tradnl" sz="2000" dirty="0" err="1" smtClean="0">
                <a:latin typeface="Times New Roman"/>
                <a:ea typeface="Times New Roman"/>
                <a:cs typeface="Times New Roman"/>
              </a:rPr>
              <a:t>tokens</a:t>
            </a:r>
            <a:r>
              <a:rPr lang="es-ES_tradnl" sz="2000" dirty="0" smtClean="0">
                <a:latin typeface="Times New Roman"/>
                <a:ea typeface="Times New Roman"/>
                <a:cs typeface="Times New Roman"/>
              </a:rPr>
              <a:t>), conteniendo cada símbolo y una referencia a la ubicación de dicho símbolo en la tabla de símbolos.</a:t>
            </a:r>
            <a:endParaRPr lang="es-ES" sz="2000" dirty="0" smtClean="0">
              <a:latin typeface="Comic Sans MS"/>
              <a:ea typeface="Times New Roman"/>
              <a:cs typeface="Times New Roman"/>
            </a:endParaRPr>
          </a:p>
          <a:p>
            <a:pPr algn="just">
              <a:spcAft>
                <a:spcPts val="0"/>
              </a:spcAft>
              <a:tabLst>
                <a:tab pos="449580" algn="l"/>
              </a:tabLst>
            </a:pPr>
            <a:r>
              <a:rPr lang="es-ES_tradnl" sz="2000" dirty="0" smtClean="0">
                <a:latin typeface="Times New Roman"/>
                <a:ea typeface="Times New Roman"/>
                <a:cs typeface="Times New Roman"/>
              </a:rPr>
              <a:t>Los errores detectados en esta fase son debido a la detección de cadenas de caracteres que no se ajustan a las descripción de ningún </a:t>
            </a:r>
            <a:r>
              <a:rPr lang="es-ES_tradnl" sz="2000" dirty="0" err="1" smtClean="0">
                <a:latin typeface="Times New Roman"/>
                <a:ea typeface="Times New Roman"/>
                <a:cs typeface="Times New Roman"/>
              </a:rPr>
              <a:t>tokens</a:t>
            </a:r>
            <a:r>
              <a:rPr lang="es-ES_tradnl" sz="2000" dirty="0" smtClean="0">
                <a:latin typeface="Times New Roman"/>
                <a:ea typeface="Times New Roman"/>
                <a:cs typeface="Times New Roman"/>
              </a:rPr>
              <a:t>, por ejemplo, en C la sentencia:   A=5,         no es </a:t>
            </a:r>
            <a:r>
              <a:rPr lang="es-ES_tradnl" sz="2000" dirty="0" err="1" smtClean="0">
                <a:latin typeface="Times New Roman"/>
                <a:ea typeface="Times New Roman"/>
                <a:cs typeface="Times New Roman"/>
              </a:rPr>
              <a:t>corecta</a:t>
            </a:r>
            <a:r>
              <a:rPr lang="es-ES_tradnl" sz="2000" dirty="0" smtClean="0">
                <a:latin typeface="Times New Roman"/>
                <a:ea typeface="Times New Roman"/>
                <a:cs typeface="Times New Roman"/>
              </a:rPr>
              <a:t> ( como final de </a:t>
            </a:r>
            <a:r>
              <a:rPr lang="es-ES_tradnl" sz="2000" dirty="0" err="1" smtClean="0">
                <a:latin typeface="Times New Roman"/>
                <a:ea typeface="Times New Roman"/>
                <a:cs typeface="Times New Roman"/>
              </a:rPr>
              <a:t>sentecia</a:t>
            </a:r>
            <a:r>
              <a:rPr lang="es-ES_tradnl" sz="2000" dirty="0" smtClean="0">
                <a:latin typeface="Times New Roman"/>
                <a:ea typeface="Times New Roman"/>
                <a:cs typeface="Times New Roman"/>
              </a:rPr>
              <a:t> se utiliza ; y no ,)</a:t>
            </a:r>
            <a:endParaRPr lang="es-ES" sz="2000" dirty="0" smtClean="0">
              <a:latin typeface="Comic Sans MS"/>
              <a:ea typeface="Times New Roman"/>
              <a:cs typeface="Times New Roman"/>
            </a:endParaRPr>
          </a:p>
          <a:p>
            <a:pPr algn="just">
              <a:spcAft>
                <a:spcPts val="0"/>
              </a:spcAft>
              <a:tabLst>
                <a:tab pos="449580" algn="l"/>
              </a:tabLst>
            </a:pPr>
            <a:r>
              <a:rPr lang="es-ES_tradnl" sz="2000" dirty="0" smtClean="0">
                <a:latin typeface="Times New Roman"/>
                <a:ea typeface="Times New Roman"/>
                <a:cs typeface="Times New Roman"/>
              </a:rPr>
              <a:t> Este  error seria detectado por el analizador de léxico.</a:t>
            </a:r>
            <a:endParaRPr lang="es-ES" sz="2000" dirty="0" smtClean="0">
              <a:latin typeface="Comic Sans MS"/>
              <a:ea typeface="Times New Roman"/>
              <a:cs typeface="Times New Roman"/>
            </a:endParaRPr>
          </a:p>
          <a:p>
            <a:endParaRPr lang="es-E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143000"/>
          </a:xfrm>
          <a:solidFill>
            <a:srgbClr val="FFC000"/>
          </a:solidFill>
        </p:spPr>
        <p:txBody>
          <a:bodyPr/>
          <a:lstStyle/>
          <a:p>
            <a:r>
              <a:rPr lang="es-AR" dirty="0" smtClean="0"/>
              <a:t>ANÁLISIS SINTÁCTICO</a:t>
            </a:r>
            <a:endParaRPr lang="es-ES" dirty="0"/>
          </a:p>
        </p:txBody>
      </p:sp>
      <p:sp>
        <p:nvSpPr>
          <p:cNvPr id="5" name="4 CuadroTexto"/>
          <p:cNvSpPr txBox="1"/>
          <p:nvPr/>
        </p:nvSpPr>
        <p:spPr>
          <a:xfrm>
            <a:off x="428596" y="1357298"/>
            <a:ext cx="8286808" cy="4154984"/>
          </a:xfrm>
          <a:prstGeom prst="rect">
            <a:avLst/>
          </a:prstGeom>
          <a:noFill/>
        </p:spPr>
        <p:txBody>
          <a:bodyPr wrap="square" rtlCol="0">
            <a:spAutoFit/>
          </a:bodyPr>
          <a:lstStyle/>
          <a:p>
            <a:pPr algn="just">
              <a:spcAft>
                <a:spcPts val="0"/>
              </a:spcAft>
              <a:tabLst>
                <a:tab pos="449580" algn="l"/>
              </a:tabLst>
            </a:pPr>
            <a:r>
              <a:rPr lang="es-ES_tradnl" sz="2400" dirty="0" smtClean="0">
                <a:latin typeface="Times New Roman"/>
                <a:ea typeface="Times New Roman"/>
                <a:cs typeface="Times New Roman"/>
              </a:rPr>
              <a:t>Realizado por el </a:t>
            </a:r>
            <a:r>
              <a:rPr lang="es-ES_tradnl" sz="2400" i="1" dirty="0" smtClean="0">
                <a:latin typeface="Times New Roman"/>
                <a:ea typeface="Times New Roman"/>
                <a:cs typeface="Times New Roman"/>
              </a:rPr>
              <a:t>analizador sintáctico o  </a:t>
            </a:r>
            <a:r>
              <a:rPr lang="es-ES_tradnl" sz="2400" i="1" dirty="0" err="1" smtClean="0">
                <a:latin typeface="Times New Roman"/>
                <a:ea typeface="Times New Roman"/>
                <a:cs typeface="Times New Roman"/>
              </a:rPr>
              <a:t>parser</a:t>
            </a:r>
            <a:r>
              <a:rPr lang="es-ES_tradnl" sz="2400" i="1" dirty="0" smtClean="0">
                <a:latin typeface="Times New Roman"/>
                <a:ea typeface="Times New Roman"/>
                <a:cs typeface="Times New Roman"/>
              </a:rPr>
              <a:t>. </a:t>
            </a:r>
            <a:endParaRPr lang="es-ES" sz="2400" dirty="0" smtClean="0">
              <a:latin typeface="Comic Sans MS"/>
              <a:ea typeface="Times New Roman"/>
              <a:cs typeface="Times New Roman"/>
            </a:endParaRPr>
          </a:p>
          <a:p>
            <a:pPr algn="just">
              <a:spcAft>
                <a:spcPts val="0"/>
              </a:spcAft>
              <a:tabLst>
                <a:tab pos="449580" algn="l"/>
              </a:tabLst>
            </a:pPr>
            <a:r>
              <a:rPr lang="es-ES_tradnl" sz="2400" dirty="0" smtClean="0">
                <a:latin typeface="Times New Roman"/>
                <a:ea typeface="Times New Roman"/>
                <a:cs typeface="Times New Roman"/>
              </a:rPr>
              <a:t>La sintaxis especifica como deben escribirse los programas en base a un conjunto de reglas sintácticas que determinan la gramática del lenguaje.</a:t>
            </a:r>
            <a:endParaRPr lang="es-ES" sz="2400" dirty="0" smtClean="0">
              <a:latin typeface="Comic Sans MS"/>
              <a:ea typeface="Times New Roman"/>
              <a:cs typeface="Times New Roman"/>
            </a:endParaRPr>
          </a:p>
          <a:p>
            <a:pPr algn="just">
              <a:spcAft>
                <a:spcPts val="0"/>
              </a:spcAft>
              <a:tabLst>
                <a:tab pos="449580" algn="l"/>
              </a:tabLst>
            </a:pPr>
            <a:r>
              <a:rPr lang="es-ES_tradnl" sz="2400" dirty="0" smtClean="0">
                <a:latin typeface="Times New Roman"/>
                <a:ea typeface="Times New Roman"/>
                <a:cs typeface="Times New Roman"/>
              </a:rPr>
              <a:t>Se examina si sus estructuras ( expresiones, asignaciones, etc.) aparecen dispuestas de forma correcta de acuerdo a la gramática del lenguaje. Ejemplo, en C:</a:t>
            </a:r>
            <a:endParaRPr lang="es-ES" sz="2400" dirty="0" smtClean="0">
              <a:latin typeface="Comic Sans MS"/>
              <a:ea typeface="Times New Roman"/>
              <a:cs typeface="Times New Roman"/>
            </a:endParaRPr>
          </a:p>
          <a:p>
            <a:pPr algn="just">
              <a:spcAft>
                <a:spcPts val="0"/>
              </a:spcAft>
              <a:tabLst>
                <a:tab pos="449580" algn="l"/>
              </a:tabLst>
            </a:pPr>
            <a:r>
              <a:rPr lang="es-ES_tradnl" sz="2400" b="1" i="1" dirty="0" smtClean="0">
                <a:latin typeface="Times New Roman"/>
                <a:ea typeface="Times New Roman"/>
                <a:cs typeface="Times New Roman"/>
              </a:rPr>
              <a:t>             </a:t>
            </a:r>
            <a:r>
              <a:rPr lang="es-ES_tradnl" sz="2400" b="1" dirty="0" err="1" smtClean="0">
                <a:latin typeface="Times New Roman"/>
                <a:ea typeface="Times New Roman"/>
                <a:cs typeface="Times New Roman"/>
              </a:rPr>
              <a:t>Imp</a:t>
            </a:r>
            <a:r>
              <a:rPr lang="es-ES_tradnl" sz="2400" b="1" dirty="0" smtClean="0">
                <a:latin typeface="Times New Roman"/>
                <a:ea typeface="Times New Roman"/>
                <a:cs typeface="Times New Roman"/>
              </a:rPr>
              <a:t> * 18,5 = </a:t>
            </a:r>
            <a:r>
              <a:rPr lang="es-ES_tradnl" sz="2400" b="1" dirty="0" err="1" smtClean="0">
                <a:latin typeface="Times New Roman"/>
                <a:ea typeface="Times New Roman"/>
                <a:cs typeface="Times New Roman"/>
              </a:rPr>
              <a:t>incre</a:t>
            </a:r>
            <a:r>
              <a:rPr lang="es-ES_tradnl" sz="2400" b="1" dirty="0" smtClean="0">
                <a:latin typeface="Times New Roman"/>
                <a:ea typeface="Times New Roman"/>
                <a:cs typeface="Times New Roman"/>
              </a:rPr>
              <a:t> </a:t>
            </a:r>
            <a:r>
              <a:rPr lang="es-ES_tradnl" sz="2400" dirty="0" smtClean="0">
                <a:latin typeface="Times New Roman"/>
                <a:ea typeface="Times New Roman"/>
                <a:cs typeface="Times New Roman"/>
              </a:rPr>
              <a:t>es sintácticamente incorrecta  (antes del operador de asignación  solo puede haber un único identificador).</a:t>
            </a:r>
            <a:endParaRPr lang="es-ES" sz="2400" dirty="0" smtClean="0">
              <a:latin typeface="Comic Sans MS"/>
              <a:ea typeface="Times New Roman"/>
              <a:cs typeface="Times New Roman"/>
            </a:endParaRPr>
          </a:p>
          <a:p>
            <a:endParaRPr lang="es-ES" sz="24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143000"/>
          </a:xfrm>
          <a:solidFill>
            <a:srgbClr val="FF0000"/>
          </a:solidFill>
        </p:spPr>
        <p:txBody>
          <a:bodyPr/>
          <a:lstStyle/>
          <a:p>
            <a:r>
              <a:rPr lang="es-AR" dirty="0" smtClean="0"/>
              <a:t> ANÁLISIS SEMÁNTICO</a:t>
            </a:r>
            <a:endParaRPr lang="es-ES" dirty="0"/>
          </a:p>
        </p:txBody>
      </p:sp>
      <p:sp>
        <p:nvSpPr>
          <p:cNvPr id="5" name="4 CuadroTexto"/>
          <p:cNvSpPr txBox="1"/>
          <p:nvPr/>
        </p:nvSpPr>
        <p:spPr>
          <a:xfrm>
            <a:off x="500034" y="1643050"/>
            <a:ext cx="8215370" cy="3693319"/>
          </a:xfrm>
          <a:prstGeom prst="rect">
            <a:avLst/>
          </a:prstGeom>
          <a:noFill/>
        </p:spPr>
        <p:txBody>
          <a:bodyPr wrap="square" rtlCol="0">
            <a:spAutoFit/>
          </a:bodyPr>
          <a:lstStyle/>
          <a:p>
            <a:pPr algn="just">
              <a:spcAft>
                <a:spcPts val="0"/>
              </a:spcAft>
              <a:tabLst>
                <a:tab pos="449580" algn="l"/>
              </a:tabLst>
            </a:pPr>
            <a:r>
              <a:rPr lang="es-ES_tradnl" sz="2400" dirty="0" smtClean="0">
                <a:latin typeface="Times New Roman"/>
                <a:ea typeface="Times New Roman"/>
                <a:cs typeface="Times New Roman"/>
              </a:rPr>
              <a:t>Se </a:t>
            </a:r>
            <a:r>
              <a:rPr lang="es-ES_tradnl" sz="2400" dirty="0" smtClean="0">
                <a:latin typeface="Times New Roman"/>
                <a:ea typeface="Times New Roman"/>
                <a:cs typeface="Times New Roman"/>
              </a:rPr>
              <a:t>encarga de estudiar la coherencia semántica del código fuente a partir de la identificación de las construcciones sintácticas y de la información de la tabla de símbolos. Detecta construcciones  sin un significado correcto. </a:t>
            </a:r>
            <a:endParaRPr lang="es-ES" sz="2400" dirty="0" smtClean="0">
              <a:latin typeface="Comic Sans MS"/>
              <a:ea typeface="Times New Roman"/>
              <a:cs typeface="Times New Roman"/>
            </a:endParaRPr>
          </a:p>
          <a:p>
            <a:pPr algn="just">
              <a:spcAft>
                <a:spcPts val="0"/>
              </a:spcAft>
              <a:tabLst>
                <a:tab pos="449580" algn="l"/>
              </a:tabLst>
            </a:pPr>
            <a:r>
              <a:rPr lang="es-ES_tradnl" sz="2400" dirty="0" smtClean="0">
                <a:latin typeface="Times New Roman"/>
                <a:ea typeface="Times New Roman"/>
                <a:cs typeface="Times New Roman"/>
              </a:rPr>
              <a:t>Ejemplo:</a:t>
            </a:r>
            <a:endParaRPr lang="es-ES" sz="2400" dirty="0" smtClean="0">
              <a:latin typeface="Comic Sans MS"/>
              <a:ea typeface="Times New Roman"/>
              <a:cs typeface="Times New Roman"/>
            </a:endParaRPr>
          </a:p>
          <a:p>
            <a:pPr algn="just">
              <a:spcAft>
                <a:spcPts val="0"/>
              </a:spcAft>
              <a:tabLst>
                <a:tab pos="449580" algn="l"/>
              </a:tabLst>
            </a:pPr>
            <a:r>
              <a:rPr lang="es-ES_tradnl" sz="2400" dirty="0" smtClean="0">
                <a:latin typeface="Times New Roman"/>
                <a:ea typeface="Times New Roman"/>
                <a:cs typeface="Times New Roman"/>
              </a:rPr>
              <a:t>                  </a:t>
            </a:r>
            <a:r>
              <a:rPr lang="es-ES_tradnl" sz="2400" dirty="0" err="1" smtClean="0">
                <a:latin typeface="Times New Roman"/>
                <a:ea typeface="Times New Roman"/>
                <a:cs typeface="Times New Roman"/>
              </a:rPr>
              <a:t>impor</a:t>
            </a:r>
            <a:r>
              <a:rPr lang="es-ES_tradnl" sz="2400" dirty="0" smtClean="0">
                <a:latin typeface="Times New Roman"/>
                <a:ea typeface="Times New Roman"/>
                <a:cs typeface="Times New Roman"/>
              </a:rPr>
              <a:t> = “hola”;             donde </a:t>
            </a:r>
            <a:r>
              <a:rPr lang="es-ES_tradnl" sz="2400" dirty="0" err="1" smtClean="0">
                <a:latin typeface="Times New Roman"/>
                <a:ea typeface="Times New Roman"/>
                <a:cs typeface="Times New Roman"/>
              </a:rPr>
              <a:t>impor</a:t>
            </a:r>
            <a:r>
              <a:rPr lang="es-ES_tradnl" sz="2400" dirty="0" smtClean="0">
                <a:latin typeface="Times New Roman"/>
                <a:ea typeface="Times New Roman"/>
                <a:cs typeface="Times New Roman"/>
              </a:rPr>
              <a:t> fue declarada de tipo real</a:t>
            </a:r>
            <a:endParaRPr lang="es-ES" sz="2400" dirty="0" smtClean="0">
              <a:latin typeface="Comic Sans MS"/>
              <a:ea typeface="Times New Roman"/>
              <a:cs typeface="Times New Roman"/>
            </a:endParaRPr>
          </a:p>
          <a:p>
            <a:pPr algn="just">
              <a:spcAft>
                <a:spcPts val="0"/>
              </a:spcAft>
              <a:tabLst>
                <a:tab pos="449580" algn="l"/>
              </a:tabLst>
            </a:pPr>
            <a:r>
              <a:rPr lang="es-ES_tradnl" sz="2400" dirty="0" smtClean="0">
                <a:latin typeface="Times New Roman"/>
                <a:ea typeface="Times New Roman"/>
                <a:cs typeface="Times New Roman"/>
              </a:rPr>
              <a:t>Esta sentencia no es semánticamente correcta, pues no se puede asignar a una variable real una cadena de caracteres.</a:t>
            </a:r>
            <a:endParaRPr lang="es-ES" sz="2400" dirty="0" smtClean="0">
              <a:latin typeface="Comic Sans MS"/>
              <a:ea typeface="Times New Roman"/>
              <a:cs typeface="Times New Roman"/>
            </a:endParaRPr>
          </a:p>
          <a:p>
            <a:endParaRPr lang="es-E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bg1"/>
          </a:solidFill>
        </p:spPr>
        <p:txBody>
          <a:bodyPr/>
          <a:lstStyle/>
          <a:p>
            <a:r>
              <a:rPr lang="es-AR" dirty="0" smtClean="0"/>
              <a:t>ETAPA DE SÍNTESIS</a:t>
            </a:r>
            <a:endParaRPr lang="es-ES" dirty="0"/>
          </a:p>
        </p:txBody>
      </p:sp>
      <p:sp>
        <p:nvSpPr>
          <p:cNvPr id="3" name="2 Marcador de contenido"/>
          <p:cNvSpPr>
            <a:spLocks noGrp="1"/>
          </p:cNvSpPr>
          <p:nvPr>
            <p:ph idx="1"/>
          </p:nvPr>
        </p:nvSpPr>
        <p:spPr/>
        <p:txBody>
          <a:bodyPr/>
          <a:lstStyle/>
          <a:p>
            <a:r>
              <a:rPr lang="es-AR" dirty="0" smtClean="0"/>
              <a:t>GENERACIÓN DE CÓDIGO OBJETO</a:t>
            </a:r>
          </a:p>
          <a:p>
            <a:pPr>
              <a:buNone/>
            </a:pPr>
            <a:endParaRPr lang="es-AR" dirty="0" smtClean="0"/>
          </a:p>
          <a:p>
            <a:r>
              <a:rPr lang="es-AR" dirty="0" smtClean="0"/>
              <a:t>OPTIMIZACIÓN DE CÓDIGO</a:t>
            </a:r>
          </a:p>
          <a:p>
            <a:pPr>
              <a:buNone/>
            </a:pPr>
            <a:endParaRPr lang="es-AR" dirty="0" smtClean="0"/>
          </a:p>
          <a:p>
            <a:r>
              <a:rPr lang="es-AR" dirty="0" smtClean="0"/>
              <a:t>GENERACIÓN DE CÓDIGO FINAL</a:t>
            </a:r>
            <a:endParaRPr lang="es-E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REGISTROS</a:t>
            </a:r>
            <a:endParaRPr lang="es-ES" dirty="0"/>
          </a:p>
        </p:txBody>
      </p:sp>
      <p:sp>
        <p:nvSpPr>
          <p:cNvPr id="3" name="2 Marcador de contenido"/>
          <p:cNvSpPr>
            <a:spLocks noGrp="1"/>
          </p:cNvSpPr>
          <p:nvPr>
            <p:ph idx="1"/>
          </p:nvPr>
        </p:nvSpPr>
        <p:spPr/>
        <p:txBody>
          <a:bodyPr/>
          <a:lstStyle/>
          <a:p>
            <a:r>
              <a:rPr lang="es-AR" dirty="0" smtClean="0"/>
              <a:t>La entidad ALUMNOS tiene 5 </a:t>
            </a:r>
            <a:r>
              <a:rPr lang="es-AR" dirty="0" err="1" smtClean="0"/>
              <a:t>REGISTROs</a:t>
            </a:r>
            <a:endParaRPr lang="es-ES" dirty="0"/>
          </a:p>
        </p:txBody>
      </p:sp>
      <p:graphicFrame>
        <p:nvGraphicFramePr>
          <p:cNvPr id="4" name="3 Tabla"/>
          <p:cNvGraphicFramePr>
            <a:graphicFrameLocks noGrp="1"/>
          </p:cNvGraphicFramePr>
          <p:nvPr/>
        </p:nvGraphicFramePr>
        <p:xfrm>
          <a:off x="2214546" y="2714620"/>
          <a:ext cx="4786347" cy="2857518"/>
        </p:xfrm>
        <a:graphic>
          <a:graphicData uri="http://schemas.openxmlformats.org/drawingml/2006/table">
            <a:tbl>
              <a:tblPr firstRow="1" bandRow="1">
                <a:tableStyleId>{5C22544A-7EE6-4342-B048-85BDC9FD1C3A}</a:tableStyleId>
              </a:tblPr>
              <a:tblGrid>
                <a:gridCol w="1595449"/>
                <a:gridCol w="1595449"/>
                <a:gridCol w="1595449"/>
              </a:tblGrid>
              <a:tr h="476253">
                <a:tc>
                  <a:txBody>
                    <a:bodyPr/>
                    <a:lstStyle/>
                    <a:p>
                      <a:pPr algn="ctr"/>
                      <a:r>
                        <a:rPr lang="es-AR" dirty="0" smtClean="0">
                          <a:solidFill>
                            <a:schemeClr val="tx1"/>
                          </a:solidFill>
                        </a:rPr>
                        <a:t>DNI</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NOMBRE</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MATERIA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476253">
                <a:tc>
                  <a:txBody>
                    <a:bodyPr/>
                    <a:lstStyle/>
                    <a:p>
                      <a:pPr algn="ctr"/>
                      <a:r>
                        <a:rPr lang="es-AR" dirty="0" smtClean="0">
                          <a:solidFill>
                            <a:schemeClr val="tx1"/>
                          </a:solidFill>
                        </a:rPr>
                        <a:t>1234</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JUAN</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23</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476253">
                <a:tc>
                  <a:txBody>
                    <a:bodyPr/>
                    <a:lstStyle/>
                    <a:p>
                      <a:pPr algn="ctr"/>
                      <a:r>
                        <a:rPr lang="es-AR" dirty="0" smtClean="0">
                          <a:solidFill>
                            <a:schemeClr val="tx1"/>
                          </a:solidFill>
                        </a:rPr>
                        <a:t>5432</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ANA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11</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476253">
                <a:tc>
                  <a:txBody>
                    <a:bodyPr/>
                    <a:lstStyle/>
                    <a:p>
                      <a:pPr algn="ctr"/>
                      <a:r>
                        <a:rPr lang="es-AR" dirty="0" smtClean="0">
                          <a:solidFill>
                            <a:schemeClr val="tx1"/>
                          </a:solidFill>
                        </a:rPr>
                        <a:t>5678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HUGO</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23</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476253">
                <a:tc>
                  <a:txBody>
                    <a:bodyPr/>
                    <a:lstStyle/>
                    <a:p>
                      <a:pPr algn="ctr"/>
                      <a:r>
                        <a:rPr lang="es-AR" dirty="0" smtClean="0">
                          <a:solidFill>
                            <a:schemeClr val="tx1"/>
                          </a:solidFill>
                        </a:rPr>
                        <a:t>9876</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ROSA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98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476253">
                <a:tc>
                  <a:txBody>
                    <a:bodyPr/>
                    <a:lstStyle/>
                    <a:p>
                      <a:pPr algn="ctr"/>
                      <a:r>
                        <a:rPr lang="es-AR" dirty="0" smtClean="0">
                          <a:solidFill>
                            <a:schemeClr val="tx1"/>
                          </a:solidFill>
                        </a:rPr>
                        <a:t>9978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PEPE</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98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chemeClr val="accent3">
              <a:lumMod val="60000"/>
              <a:lumOff val="40000"/>
            </a:schemeClr>
          </a:solidFill>
        </p:spPr>
        <p:txBody>
          <a:bodyPr/>
          <a:lstStyle/>
          <a:p>
            <a:r>
              <a:rPr lang="es-ES_tradnl" b="1" dirty="0" smtClean="0"/>
              <a:t>GENERACIÓN DEL CÓDIGO OBJETO</a:t>
            </a:r>
            <a:endParaRPr lang="es-ES" dirty="0"/>
          </a:p>
        </p:txBody>
      </p:sp>
      <p:sp>
        <p:nvSpPr>
          <p:cNvPr id="3" name="2 Marcador de contenido"/>
          <p:cNvSpPr>
            <a:spLocks noGrp="1"/>
          </p:cNvSpPr>
          <p:nvPr>
            <p:ph idx="1"/>
          </p:nvPr>
        </p:nvSpPr>
        <p:spPr/>
        <p:txBody>
          <a:bodyPr>
            <a:normAutofit fontScale="85000" lnSpcReduction="10000"/>
          </a:bodyPr>
          <a:lstStyle/>
          <a:p>
            <a:r>
              <a:rPr lang="es-ES_tradnl" dirty="0" smtClean="0"/>
              <a:t>Se </a:t>
            </a:r>
            <a:r>
              <a:rPr lang="es-ES_tradnl" dirty="0" smtClean="0"/>
              <a:t>traduce el resultado de la etapa de análisis a un lenguaje intermedio propio del compilador, con características propias del compilador. Este código intermedio debe ser independiente de la máquina,  fácil de producir y fácil se traducir a un lenguaje de máquina.</a:t>
            </a:r>
            <a:endParaRPr lang="es-ES" dirty="0" smtClean="0"/>
          </a:p>
          <a:p>
            <a:r>
              <a:rPr lang="es-ES_tradnl" dirty="0" smtClean="0"/>
              <a:t>Está presente en los compiladores construidos para ser implementados en distintas máquinas, todos los módulos son iguales para todas las máquinas (aumenta la portabilidad)  y será particularizado para cada familia de ordenadores en las fases siguientes. </a:t>
            </a:r>
            <a:endParaRPr lang="es-ES" dirty="0" smtClean="0"/>
          </a:p>
          <a:p>
            <a:pPr>
              <a:buNone/>
            </a:pPr>
            <a:endParaRPr lang="es-E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92D050"/>
          </a:solidFill>
        </p:spPr>
        <p:txBody>
          <a:bodyPr/>
          <a:lstStyle/>
          <a:p>
            <a:r>
              <a:rPr lang="es-ES_tradnl" b="1" dirty="0" smtClean="0"/>
              <a:t>OPTIMIZACIÓN DEL CÓDIGO</a:t>
            </a:r>
            <a:endParaRPr lang="es-ES" dirty="0"/>
          </a:p>
        </p:txBody>
      </p:sp>
      <p:sp>
        <p:nvSpPr>
          <p:cNvPr id="3" name="2 Marcador de contenido"/>
          <p:cNvSpPr>
            <a:spLocks noGrp="1"/>
          </p:cNvSpPr>
          <p:nvPr>
            <p:ph idx="1"/>
          </p:nvPr>
        </p:nvSpPr>
        <p:spPr>
          <a:xfrm>
            <a:off x="571472" y="2332037"/>
            <a:ext cx="8229600" cy="4525963"/>
          </a:xfrm>
        </p:spPr>
        <p:txBody>
          <a:bodyPr/>
          <a:lstStyle/>
          <a:p>
            <a:r>
              <a:rPr lang="es-ES_tradnl" dirty="0" smtClean="0"/>
              <a:t>Se </a:t>
            </a:r>
            <a:r>
              <a:rPr lang="es-ES_tradnl" dirty="0" smtClean="0"/>
              <a:t>optimiza el código intermedio, adaptándolo a las características del procesador al que va dirigido.</a:t>
            </a:r>
            <a:endParaRPr lang="es-ES" dirty="0" smtClean="0"/>
          </a:p>
          <a:p>
            <a:endParaRPr lang="es-E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solidFill>
            <a:srgbClr val="00B050"/>
          </a:solidFill>
        </p:spPr>
        <p:txBody>
          <a:bodyPr/>
          <a:lstStyle/>
          <a:p>
            <a:r>
              <a:rPr lang="es-ES_tradnl" b="1" dirty="0" smtClean="0"/>
              <a:t>GENERACIÓN DEL CÓDIGO OBJETO</a:t>
            </a:r>
            <a:endParaRPr lang="es-ES" dirty="0"/>
          </a:p>
        </p:txBody>
      </p:sp>
      <p:sp>
        <p:nvSpPr>
          <p:cNvPr id="3" name="2 Marcador de contenido"/>
          <p:cNvSpPr>
            <a:spLocks noGrp="1"/>
          </p:cNvSpPr>
          <p:nvPr>
            <p:ph idx="1"/>
          </p:nvPr>
        </p:nvSpPr>
        <p:spPr/>
        <p:txBody>
          <a:bodyPr/>
          <a:lstStyle/>
          <a:p>
            <a:r>
              <a:rPr lang="es-ES_tradnl" dirty="0" smtClean="0"/>
              <a:t>Se </a:t>
            </a:r>
            <a:r>
              <a:rPr lang="es-ES_tradnl" dirty="0" smtClean="0"/>
              <a:t>traduce el código intermedio optimizado al código final, es decir, al lenguaje de máquina (a veces a ensamblador) del procesador al que el compilador va dirigido.</a:t>
            </a:r>
            <a:endParaRPr lang="es-ES" dirty="0" smtClean="0"/>
          </a:p>
          <a:p>
            <a:endParaRPr lang="es-E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TABLA DE SÍMBOLOS</a:t>
            </a:r>
            <a:endParaRPr lang="es-ES" dirty="0"/>
          </a:p>
        </p:txBody>
      </p:sp>
      <p:sp>
        <p:nvSpPr>
          <p:cNvPr id="3" name="2 Marcador de contenido"/>
          <p:cNvSpPr>
            <a:spLocks noGrp="1"/>
          </p:cNvSpPr>
          <p:nvPr>
            <p:ph idx="1"/>
          </p:nvPr>
        </p:nvSpPr>
        <p:spPr/>
        <p:txBody>
          <a:bodyPr/>
          <a:lstStyle/>
          <a:p>
            <a:r>
              <a:rPr lang="es-ES_tradnl" dirty="0" smtClean="0"/>
              <a:t>El compilador la utiliza internamente para introducir determinados datos que necesita (tipo de cada variable o estructura de dato, el número de argumentos de cada función, la memoria asignada a cada variable, etc.).  Interviene en todas las fases del proceso de compilación.</a:t>
            </a:r>
            <a:endParaRPr lang="es-ES" dirty="0" smtClean="0"/>
          </a:p>
          <a:p>
            <a:endParaRPr lang="es-E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smtClean="0"/>
              <a:t>MÓDULO DE TRATAMIENTO DE ERRORES</a:t>
            </a:r>
            <a:endParaRPr lang="es-ES" dirty="0"/>
          </a:p>
        </p:txBody>
      </p:sp>
      <p:sp>
        <p:nvSpPr>
          <p:cNvPr id="3" name="2 Marcador de contenido"/>
          <p:cNvSpPr>
            <a:spLocks noGrp="1"/>
          </p:cNvSpPr>
          <p:nvPr>
            <p:ph idx="1"/>
          </p:nvPr>
        </p:nvSpPr>
        <p:spPr/>
        <p:txBody>
          <a:bodyPr>
            <a:normAutofit fontScale="77500" lnSpcReduction="20000"/>
          </a:bodyPr>
          <a:lstStyle/>
          <a:p>
            <a:r>
              <a:rPr lang="es-ES_tradnl" dirty="0" smtClean="0"/>
              <a:t>Permite determinar las reacciones que se deben producir ante la aparición de cualquier  tipo de error. Comprende la realización de dos acciones:</a:t>
            </a:r>
            <a:endParaRPr lang="es-ES" dirty="0" smtClean="0"/>
          </a:p>
          <a:p>
            <a:pPr>
              <a:buNone/>
            </a:pPr>
            <a:endParaRPr lang="es-ES" dirty="0" smtClean="0"/>
          </a:p>
          <a:p>
            <a:r>
              <a:rPr lang="es-ES_tradnl" b="1" i="1" dirty="0" smtClean="0"/>
              <a:t>1. Diagnóstico del error</a:t>
            </a:r>
            <a:r>
              <a:rPr lang="es-ES_tradnl" dirty="0" smtClean="0"/>
              <a:t>. Trata de buscar su localización exacta (línea del programa donde se detectó) y la posible causa (tipos de error), para ofrece al programador un mensaje del diagnóstico.</a:t>
            </a:r>
            <a:endParaRPr lang="es-ES" dirty="0" smtClean="0"/>
          </a:p>
          <a:p>
            <a:pPr>
              <a:buNone/>
            </a:pPr>
            <a:endParaRPr lang="es-ES" dirty="0" smtClean="0"/>
          </a:p>
          <a:p>
            <a:r>
              <a:rPr lang="es-ES_tradnl" b="1" i="1" dirty="0" smtClean="0"/>
              <a:t>2. Recuperación del error</a:t>
            </a:r>
            <a:r>
              <a:rPr lang="es-ES_tradnl" dirty="0" smtClean="0"/>
              <a:t>: al detectar un error, cada fase debe tratarlo de alguna forma para poder continuar la compilación y permitir la detección de más errores, aunque no se genere código objeto.</a:t>
            </a:r>
            <a:endParaRPr lang="es-ES" dirty="0" smtClean="0"/>
          </a:p>
          <a:p>
            <a:endParaRPr lang="es-E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TIPOS  DE ERRORES</a:t>
            </a:r>
            <a:endParaRPr lang="es-ES" dirty="0"/>
          </a:p>
        </p:txBody>
      </p:sp>
      <p:sp>
        <p:nvSpPr>
          <p:cNvPr id="3" name="2 Marcador de contenido"/>
          <p:cNvSpPr>
            <a:spLocks noGrp="1"/>
          </p:cNvSpPr>
          <p:nvPr>
            <p:ph idx="1"/>
          </p:nvPr>
        </p:nvSpPr>
        <p:spPr/>
        <p:txBody>
          <a:bodyPr>
            <a:normAutofit fontScale="77500" lnSpcReduction="20000"/>
          </a:bodyPr>
          <a:lstStyle/>
          <a:p>
            <a:pPr>
              <a:buNone/>
            </a:pPr>
            <a:r>
              <a:rPr lang="es-ES_tradnl" dirty="0" smtClean="0"/>
              <a:t>Los tipos de errores que puede presentar un programa son:</a:t>
            </a:r>
            <a:endParaRPr lang="es-ES" dirty="0" smtClean="0"/>
          </a:p>
          <a:p>
            <a:pPr>
              <a:buNone/>
            </a:pPr>
            <a:r>
              <a:rPr lang="es-ES_tradnl" dirty="0" smtClean="0"/>
              <a:t> </a:t>
            </a:r>
            <a:endParaRPr lang="es-ES" dirty="0" smtClean="0"/>
          </a:p>
          <a:p>
            <a:r>
              <a:rPr lang="es-ES_tradnl" dirty="0" smtClean="0"/>
              <a:t>- Lexicográficos, sintácticos y semánticos (ya estudiados).</a:t>
            </a:r>
            <a:endParaRPr lang="es-ES" dirty="0" smtClean="0"/>
          </a:p>
          <a:p>
            <a:r>
              <a:rPr lang="es-ES_tradnl" dirty="0" smtClean="0"/>
              <a:t>- Errores lógicos: son debido a la utilización de un algoritmo incorrecto. Se detectan en la fase de prueba utilizando un juego de prueba bien estudiado. Por ejemplo, un programa donde deben calcularse intereses por compra con tarjetas de créditos y lo realiza también para compras al contado.</a:t>
            </a:r>
            <a:endParaRPr lang="es-ES" dirty="0" smtClean="0"/>
          </a:p>
          <a:p>
            <a:r>
              <a:rPr lang="es-ES_tradnl" dirty="0" smtClean="0"/>
              <a:t>- Errores de ejecución: Son errores relacionados con desbordamientos, operaciones matemáticamente irresolubles (por ejemplo: división por cero).</a:t>
            </a:r>
            <a:endParaRPr lang="es-ES" dirty="0" smtClean="0"/>
          </a:p>
          <a:p>
            <a:endParaRPr lang="es-E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pPr lvl="1" algn="ctr" rtl="0">
              <a:spcBef>
                <a:spcPct val="0"/>
              </a:spcBef>
            </a:pPr>
            <a:r>
              <a:rPr lang="es-ES" sz="2800" b="1" u="sng" dirty="0"/>
              <a:t>CLASIFICACIÓN DE LOS LENGUAJES DE PROGRAMACIÓN</a:t>
            </a:r>
            <a:br>
              <a:rPr lang="es-ES" sz="2800" b="1" u="sng" dirty="0"/>
            </a:br>
            <a:endParaRPr lang="es-ES" sz="2800" dirty="0"/>
          </a:p>
        </p:txBody>
      </p:sp>
      <p:sp>
        <p:nvSpPr>
          <p:cNvPr id="3" name="2 Marcador de contenido"/>
          <p:cNvSpPr>
            <a:spLocks noGrp="1"/>
          </p:cNvSpPr>
          <p:nvPr>
            <p:ph idx="1"/>
          </p:nvPr>
        </p:nvSpPr>
        <p:spPr>
          <a:xfrm>
            <a:off x="357158" y="1142984"/>
            <a:ext cx="8229600" cy="5357850"/>
          </a:xfrm>
        </p:spPr>
        <p:txBody>
          <a:bodyPr>
            <a:normAutofit fontScale="85000" lnSpcReduction="20000"/>
          </a:bodyPr>
          <a:lstStyle/>
          <a:p>
            <a:pPr marL="0" indent="9525"/>
            <a:r>
              <a:rPr lang="es-ES" dirty="0" smtClean="0"/>
              <a:t>Podemos  clasificar los lenguajes de programación según su desarrollo histórico paralelo a la evolución de las computadoras</a:t>
            </a:r>
            <a:r>
              <a:rPr lang="es-ES" i="1" dirty="0" smtClean="0"/>
              <a:t>:</a:t>
            </a:r>
            <a:endParaRPr lang="es-ES" dirty="0" smtClean="0"/>
          </a:p>
          <a:p>
            <a:pPr>
              <a:buNone/>
            </a:pPr>
            <a:endParaRPr lang="es-ES" dirty="0" smtClean="0"/>
          </a:p>
          <a:p>
            <a:pPr lvl="0"/>
            <a:r>
              <a:rPr lang="es-ES" dirty="0" smtClean="0"/>
              <a:t>Primera generación. Lenguajes de máquina.</a:t>
            </a:r>
          </a:p>
          <a:p>
            <a:pPr lvl="0"/>
            <a:r>
              <a:rPr lang="es-ES" dirty="0" smtClean="0"/>
              <a:t>Segunda generación. Ayudas a la programación como son los ensambladores.</a:t>
            </a:r>
          </a:p>
          <a:p>
            <a:pPr lvl="0"/>
            <a:r>
              <a:rPr lang="es-ES" dirty="0" smtClean="0"/>
              <a:t>Tercera generación: lenguajes de alto nivel imperativo. Como ser Pascal, Modula-2, Fortran, Cobol, C y Ada.</a:t>
            </a:r>
          </a:p>
          <a:p>
            <a:pPr lvl="0"/>
            <a:r>
              <a:rPr lang="es-ES" dirty="0" smtClean="0"/>
              <a:t>Cuarta generación (4G): Lenguajes o entornos de programación orientados básicamente a aplicaciones de gestión y bases de datos, como SQL, Natural, etc.</a:t>
            </a:r>
          </a:p>
          <a:p>
            <a:pPr lvl="0"/>
            <a:r>
              <a:rPr lang="es-ES" dirty="0" smtClean="0"/>
              <a:t>Quinta generación: lenguajes orientados a inteligencia artificial, como </a:t>
            </a:r>
            <a:r>
              <a:rPr lang="es-ES" dirty="0" err="1" smtClean="0"/>
              <a:t>Lisp</a:t>
            </a:r>
            <a:r>
              <a:rPr lang="es-ES" dirty="0" smtClean="0"/>
              <a:t> y </a:t>
            </a:r>
            <a:r>
              <a:rPr lang="es-ES" dirty="0" err="1" smtClean="0"/>
              <a:t>Prolog</a:t>
            </a:r>
            <a:r>
              <a:rPr lang="es-ES" dirty="0" smtClean="0"/>
              <a:t>.</a:t>
            </a:r>
          </a:p>
          <a:p>
            <a:endParaRPr lang="es-E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SUPERCLAVE</a:t>
            </a:r>
            <a:endParaRPr lang="es-ES" dirty="0"/>
          </a:p>
        </p:txBody>
      </p:sp>
      <p:sp>
        <p:nvSpPr>
          <p:cNvPr id="3" name="2 Marcador de contenido"/>
          <p:cNvSpPr>
            <a:spLocks noGrp="1"/>
          </p:cNvSpPr>
          <p:nvPr>
            <p:ph idx="1"/>
          </p:nvPr>
        </p:nvSpPr>
        <p:spPr/>
        <p:txBody>
          <a:bodyPr>
            <a:normAutofit fontScale="92500" lnSpcReduction="20000"/>
          </a:bodyPr>
          <a:lstStyle/>
          <a:p>
            <a:r>
              <a:rPr lang="es-ES" dirty="0" smtClean="0"/>
              <a:t>Se llama </a:t>
            </a:r>
            <a:r>
              <a:rPr lang="es-ES" b="1" i="1" dirty="0" err="1" smtClean="0"/>
              <a:t>superclave</a:t>
            </a:r>
            <a:r>
              <a:rPr lang="es-ES" i="1" dirty="0" smtClean="0"/>
              <a:t> </a:t>
            </a:r>
            <a:r>
              <a:rPr lang="es-ES" dirty="0" smtClean="0"/>
              <a:t>de una entidad a un </a:t>
            </a:r>
            <a:r>
              <a:rPr lang="es-ES" i="1" u="sng" dirty="0" smtClean="0"/>
              <a:t>atributo o conjunto de atributos </a:t>
            </a:r>
            <a:r>
              <a:rPr lang="es-ES" dirty="0" smtClean="0"/>
              <a:t>que permite identificar de forma ÚNICA (NO SE REPITE) a un registro de una entidad.</a:t>
            </a:r>
          </a:p>
          <a:p>
            <a:r>
              <a:rPr lang="es-ES" dirty="0" smtClean="0"/>
              <a:t>En </a:t>
            </a:r>
            <a:r>
              <a:rPr lang="es-ES" dirty="0"/>
              <a:t>el ejemplo anterior, en la entidad </a:t>
            </a:r>
            <a:r>
              <a:rPr lang="es-ES" dirty="0" smtClean="0"/>
              <a:t>ALUMNOS </a:t>
            </a:r>
            <a:r>
              <a:rPr lang="es-ES" dirty="0"/>
              <a:t>algunas </a:t>
            </a:r>
            <a:r>
              <a:rPr lang="es-ES" i="1" dirty="0" err="1"/>
              <a:t>superclaves</a:t>
            </a:r>
            <a:r>
              <a:rPr lang="es-ES" dirty="0"/>
              <a:t> pueden ser:</a:t>
            </a:r>
          </a:p>
          <a:p>
            <a:pPr>
              <a:buNone/>
            </a:pPr>
            <a:endParaRPr lang="es-ES" dirty="0"/>
          </a:p>
          <a:p>
            <a:pPr lvl="0"/>
            <a:r>
              <a:rPr lang="es-ES" dirty="0"/>
              <a:t>DNI</a:t>
            </a:r>
          </a:p>
          <a:p>
            <a:pPr lvl="0"/>
            <a:r>
              <a:rPr lang="es-ES" dirty="0"/>
              <a:t>N</a:t>
            </a:r>
            <a:r>
              <a:rPr lang="es-ES" dirty="0" smtClean="0"/>
              <a:t>ombre</a:t>
            </a:r>
            <a:endParaRPr lang="es-ES" dirty="0"/>
          </a:p>
          <a:p>
            <a:pPr lvl="0"/>
            <a:r>
              <a:rPr lang="es-ES" dirty="0"/>
              <a:t>DNI + N</a:t>
            </a:r>
            <a:r>
              <a:rPr lang="es-ES" dirty="0" smtClean="0"/>
              <a:t>ombre</a:t>
            </a:r>
            <a:endParaRPr lang="es-ES" dirty="0"/>
          </a:p>
          <a:p>
            <a:endParaRPr lang="es-E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CLAVES CANDIDATAS</a:t>
            </a:r>
            <a:endParaRPr lang="es-ES" dirty="0"/>
          </a:p>
        </p:txBody>
      </p:sp>
      <p:sp>
        <p:nvSpPr>
          <p:cNvPr id="3" name="2 Marcador de contenido"/>
          <p:cNvSpPr>
            <a:spLocks noGrp="1"/>
          </p:cNvSpPr>
          <p:nvPr>
            <p:ph idx="1"/>
          </p:nvPr>
        </p:nvSpPr>
        <p:spPr/>
        <p:txBody>
          <a:bodyPr/>
          <a:lstStyle/>
          <a:p>
            <a:r>
              <a:rPr lang="es-ES" dirty="0" smtClean="0"/>
              <a:t>Si de una </a:t>
            </a:r>
            <a:r>
              <a:rPr lang="es-ES" i="1" dirty="0" err="1" smtClean="0"/>
              <a:t>superclave</a:t>
            </a:r>
            <a:r>
              <a:rPr lang="es-ES" dirty="0" smtClean="0"/>
              <a:t> no se puede obtener </a:t>
            </a:r>
            <a:r>
              <a:rPr lang="es-ES" i="1" u="sng" dirty="0" smtClean="0"/>
              <a:t>ningún subconjunto</a:t>
            </a:r>
            <a:r>
              <a:rPr lang="es-ES" dirty="0" smtClean="0"/>
              <a:t> que a su vez sea </a:t>
            </a:r>
            <a:r>
              <a:rPr lang="es-ES" i="1" dirty="0" err="1" smtClean="0"/>
              <a:t>superclave</a:t>
            </a:r>
            <a:r>
              <a:rPr lang="es-ES" dirty="0" smtClean="0"/>
              <a:t>, se dice que dicha </a:t>
            </a:r>
            <a:r>
              <a:rPr lang="es-ES" i="1" dirty="0" err="1" smtClean="0"/>
              <a:t>superclave</a:t>
            </a:r>
            <a:r>
              <a:rPr lang="es-ES" dirty="0" smtClean="0"/>
              <a:t> es: </a:t>
            </a:r>
          </a:p>
          <a:p>
            <a:pPr>
              <a:buNone/>
            </a:pPr>
            <a:endParaRPr lang="es-ES" b="1" i="1" dirty="0"/>
          </a:p>
          <a:p>
            <a:pPr>
              <a:buNone/>
            </a:pPr>
            <a:r>
              <a:rPr lang="es-ES" b="1" i="1" dirty="0" smtClean="0"/>
              <a:t>CLAVE CANDIDATA</a:t>
            </a:r>
            <a:r>
              <a:rPr lang="es-ES" dirty="0" smtClean="0"/>
              <a:t>.</a:t>
            </a:r>
          </a:p>
          <a:p>
            <a:pPr lvl="0"/>
            <a:r>
              <a:rPr lang="es-ES" dirty="0"/>
              <a:t>DNI</a:t>
            </a:r>
          </a:p>
          <a:p>
            <a:pPr lvl="0"/>
            <a:r>
              <a:rPr lang="es-ES" dirty="0"/>
              <a:t>N</a:t>
            </a:r>
            <a:r>
              <a:rPr lang="es-ES" dirty="0" smtClean="0"/>
              <a:t>ombre</a:t>
            </a:r>
            <a:endParaRPr lang="es-ES" dirty="0"/>
          </a:p>
          <a:p>
            <a:pPr>
              <a:buNone/>
            </a:pPr>
            <a:endParaRPr lang="es-ES" dirty="0"/>
          </a:p>
          <a:p>
            <a:pPr>
              <a:buNone/>
            </a:pPr>
            <a:endParaRPr lang="es-E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i="1" dirty="0" smtClean="0"/>
              <a:t>CLAVE PRINCIPAL O PRIMARIA</a:t>
            </a:r>
            <a:endParaRPr lang="es-ES" dirty="0"/>
          </a:p>
        </p:txBody>
      </p:sp>
      <p:sp>
        <p:nvSpPr>
          <p:cNvPr id="3" name="2 Marcador de contenido"/>
          <p:cNvSpPr>
            <a:spLocks noGrp="1"/>
          </p:cNvSpPr>
          <p:nvPr>
            <p:ph idx="1"/>
          </p:nvPr>
        </p:nvSpPr>
        <p:spPr/>
        <p:txBody>
          <a:bodyPr>
            <a:normAutofit fontScale="92500" lnSpcReduction="10000"/>
          </a:bodyPr>
          <a:lstStyle/>
          <a:p>
            <a:pPr indent="9525">
              <a:buNone/>
            </a:pPr>
            <a:r>
              <a:rPr lang="es-ES" dirty="0" smtClean="0"/>
              <a:t>De todas las </a:t>
            </a:r>
            <a:r>
              <a:rPr lang="es-ES" i="1" dirty="0" smtClean="0"/>
              <a:t>claves candidatas</a:t>
            </a:r>
            <a:r>
              <a:rPr lang="es-ES" dirty="0" smtClean="0"/>
              <a:t> existentes, el diseñador de la base de datos, escogerá una que </a:t>
            </a:r>
            <a:r>
              <a:rPr lang="es-ES" i="1" u="sng" dirty="0" smtClean="0"/>
              <a:t>individualizará de forma inequívoca</a:t>
            </a:r>
            <a:r>
              <a:rPr lang="es-ES" dirty="0" smtClean="0"/>
              <a:t> a cada </a:t>
            </a:r>
            <a:r>
              <a:rPr lang="es-ES" i="1" dirty="0" smtClean="0"/>
              <a:t>registro</a:t>
            </a:r>
            <a:r>
              <a:rPr lang="es-ES" dirty="0" smtClean="0"/>
              <a:t> de la </a:t>
            </a:r>
            <a:r>
              <a:rPr lang="es-ES" i="1" dirty="0" smtClean="0"/>
              <a:t>entidad</a:t>
            </a:r>
            <a:r>
              <a:rPr lang="es-ES" dirty="0" smtClean="0"/>
              <a:t>.  </a:t>
            </a:r>
          </a:p>
          <a:p>
            <a:pPr indent="9525">
              <a:buNone/>
            </a:pPr>
            <a:r>
              <a:rPr lang="es-ES" dirty="0" smtClean="0"/>
              <a:t>Esta clave se denomina </a:t>
            </a:r>
            <a:r>
              <a:rPr lang="es-ES" b="1" i="1" dirty="0" smtClean="0"/>
              <a:t>clave principal o primaria</a:t>
            </a:r>
            <a:r>
              <a:rPr lang="es-ES" dirty="0" smtClean="0"/>
              <a:t>.</a:t>
            </a:r>
          </a:p>
          <a:p>
            <a:pPr indent="9525">
              <a:buNone/>
            </a:pPr>
            <a:r>
              <a:rPr lang="es-AR" dirty="0" smtClean="0"/>
              <a:t>En este ejemplo se selecciona clave primaria:</a:t>
            </a:r>
          </a:p>
          <a:p>
            <a:pPr indent="9525" algn="ctr">
              <a:buNone/>
            </a:pPr>
            <a:r>
              <a:rPr lang="es-AR" sz="4400" dirty="0" smtClean="0"/>
              <a:t>DNI  </a:t>
            </a:r>
          </a:p>
          <a:p>
            <a:pPr indent="9525">
              <a:buNone/>
            </a:pPr>
            <a:r>
              <a:rPr lang="es-AR" dirty="0" smtClean="0"/>
              <a:t>Ya que es única y distinta para cada alumno.</a:t>
            </a:r>
            <a:endParaRPr lang="es-ES" dirty="0" smtClean="0"/>
          </a:p>
          <a:p>
            <a:pPr indent="9525">
              <a:buNone/>
            </a:pPr>
            <a:endParaRPr lang="es-ES" dirty="0" smtClean="0"/>
          </a:p>
          <a:p>
            <a:pPr>
              <a:buNone/>
            </a:pPr>
            <a:endParaRPr lang="es-ES" dirty="0"/>
          </a:p>
        </p:txBody>
      </p:sp>
      <p:sp>
        <p:nvSpPr>
          <p:cNvPr id="4" name="3 CuadroTexto"/>
          <p:cNvSpPr txBox="1"/>
          <p:nvPr/>
        </p:nvSpPr>
        <p:spPr>
          <a:xfrm rot="5400000">
            <a:off x="5365583" y="4564243"/>
            <a:ext cx="714380" cy="1015663"/>
          </a:xfrm>
          <a:prstGeom prst="rect">
            <a:avLst/>
          </a:prstGeom>
          <a:noFill/>
        </p:spPr>
        <p:txBody>
          <a:bodyPr wrap="square" rtlCol="0">
            <a:spAutoFit/>
          </a:bodyPr>
          <a:lstStyle/>
          <a:p>
            <a:r>
              <a:rPr lang="es-ES" sz="6000" dirty="0" smtClean="0">
                <a:solidFill>
                  <a:srgbClr val="FFFF00"/>
                </a:solidFill>
                <a:sym typeface="Webdings"/>
              </a:rPr>
              <a:t></a:t>
            </a:r>
            <a:endParaRPr lang="es-ES" sz="6000" dirty="0">
              <a:solidFill>
                <a:srgbClr val="FFFF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0"/>
            <a:ext cx="8229600" cy="1143000"/>
          </a:xfrm>
        </p:spPr>
        <p:txBody>
          <a:bodyPr/>
          <a:lstStyle/>
          <a:p>
            <a:r>
              <a:rPr lang="es-AR" dirty="0" smtClean="0"/>
              <a:t>CLAVE FORÁNEA O AJENA</a:t>
            </a:r>
            <a:endParaRPr lang="es-ES" dirty="0"/>
          </a:p>
        </p:txBody>
      </p:sp>
      <p:sp>
        <p:nvSpPr>
          <p:cNvPr id="3" name="2 Marcador de contenido"/>
          <p:cNvSpPr>
            <a:spLocks noGrp="1"/>
          </p:cNvSpPr>
          <p:nvPr>
            <p:ph idx="1"/>
          </p:nvPr>
        </p:nvSpPr>
        <p:spPr>
          <a:xfrm>
            <a:off x="0" y="928670"/>
            <a:ext cx="9144000" cy="1714512"/>
          </a:xfrm>
        </p:spPr>
        <p:txBody>
          <a:bodyPr>
            <a:normAutofit fontScale="92500"/>
          </a:bodyPr>
          <a:lstStyle/>
          <a:p>
            <a:pPr marL="0" indent="9525">
              <a:buNone/>
            </a:pPr>
            <a:r>
              <a:rPr lang="es-ES" sz="2400" dirty="0"/>
              <a:t>La entidad ALUMNO tiene un atributo </a:t>
            </a:r>
            <a:r>
              <a:rPr lang="es-ES" sz="2400" b="1" dirty="0"/>
              <a:t>código de materia que cursa</a:t>
            </a:r>
            <a:r>
              <a:rPr lang="es-ES" sz="2400" dirty="0"/>
              <a:t>.  En la entidad MATERIA, el código de la materia es la clave primaria o principal.  Por lo tanto, en la entidad ALUMNO el atributo </a:t>
            </a:r>
            <a:r>
              <a:rPr lang="es-ES" sz="2400" b="1" dirty="0"/>
              <a:t>código de materia que cursa</a:t>
            </a:r>
            <a:r>
              <a:rPr lang="es-ES" sz="2400" i="1" dirty="0"/>
              <a:t> </a:t>
            </a:r>
            <a:r>
              <a:rPr lang="es-ES" sz="2400" dirty="0"/>
              <a:t>es una </a:t>
            </a:r>
            <a:r>
              <a:rPr lang="es-ES" sz="2400" i="1" dirty="0"/>
              <a:t>clave foránea</a:t>
            </a:r>
            <a:r>
              <a:rPr lang="es-ES" sz="2400" dirty="0"/>
              <a:t>, ya que relaciona a esta entidad con la entidad MATERIA.</a:t>
            </a:r>
          </a:p>
          <a:p>
            <a:pPr marL="0" indent="0">
              <a:buNone/>
            </a:pPr>
            <a:endParaRPr lang="es-ES" dirty="0"/>
          </a:p>
        </p:txBody>
      </p:sp>
      <p:graphicFrame>
        <p:nvGraphicFramePr>
          <p:cNvPr id="4" name="3 Tabla"/>
          <p:cNvGraphicFramePr>
            <a:graphicFrameLocks noGrp="1"/>
          </p:cNvGraphicFramePr>
          <p:nvPr/>
        </p:nvGraphicFramePr>
        <p:xfrm>
          <a:off x="357158" y="3357562"/>
          <a:ext cx="4191009" cy="2225040"/>
        </p:xfrm>
        <a:graphic>
          <a:graphicData uri="http://schemas.openxmlformats.org/drawingml/2006/table">
            <a:tbl>
              <a:tblPr firstRow="1" bandRow="1">
                <a:tableStyleId>{5C22544A-7EE6-4342-B048-85BDC9FD1C3A}</a:tableStyleId>
              </a:tblPr>
              <a:tblGrid>
                <a:gridCol w="1397003"/>
                <a:gridCol w="1397003"/>
                <a:gridCol w="1397003"/>
              </a:tblGrid>
              <a:tr h="370840">
                <a:tc>
                  <a:txBody>
                    <a:bodyPr/>
                    <a:lstStyle/>
                    <a:p>
                      <a:pPr algn="ctr"/>
                      <a:r>
                        <a:rPr lang="es-AR" dirty="0" smtClean="0">
                          <a:solidFill>
                            <a:schemeClr val="tx1"/>
                          </a:solidFill>
                        </a:rPr>
                        <a:t>DNI</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NOMBRE</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MATERIA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1234</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JUAN</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23</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5432</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ANA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11</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5678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HUGO</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23</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9876</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ROSA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98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9978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PEPE</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98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 name="4 Tabla"/>
          <p:cNvGraphicFramePr>
            <a:graphicFrameLocks noGrp="1"/>
          </p:cNvGraphicFramePr>
          <p:nvPr/>
        </p:nvGraphicFramePr>
        <p:xfrm>
          <a:off x="4786314" y="3714752"/>
          <a:ext cx="3976694" cy="1478280"/>
        </p:xfrm>
        <a:graphic>
          <a:graphicData uri="http://schemas.openxmlformats.org/drawingml/2006/table">
            <a:tbl>
              <a:tblPr firstRow="1" bandRow="1">
                <a:tableStyleId>{5C22544A-7EE6-4342-B048-85BDC9FD1C3A}</a:tableStyleId>
              </a:tblPr>
              <a:tblGrid>
                <a:gridCol w="1988347"/>
                <a:gridCol w="1988347"/>
              </a:tblGrid>
              <a:tr h="370840">
                <a:tc>
                  <a:txBody>
                    <a:bodyPr/>
                    <a:lstStyle/>
                    <a:p>
                      <a:pPr algn="ctr"/>
                      <a:r>
                        <a:rPr lang="es-AR" dirty="0" smtClean="0">
                          <a:solidFill>
                            <a:schemeClr val="tx1"/>
                          </a:solidFill>
                        </a:rPr>
                        <a:t>CODMAT</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MATERIA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11</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DISCRETA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23</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FUND.DE TICS</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244802">
                <a:tc>
                  <a:txBody>
                    <a:bodyPr/>
                    <a:lstStyle/>
                    <a:p>
                      <a:pPr algn="ctr"/>
                      <a:r>
                        <a:rPr lang="es-AR" dirty="0" smtClean="0">
                          <a:solidFill>
                            <a:schemeClr val="tx1"/>
                          </a:solidFill>
                        </a:rPr>
                        <a:t>98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ELEM. DE PROG</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5 CuadroTexto"/>
          <p:cNvSpPr txBox="1"/>
          <p:nvPr/>
        </p:nvSpPr>
        <p:spPr>
          <a:xfrm>
            <a:off x="857224" y="5857892"/>
            <a:ext cx="2571768" cy="369332"/>
          </a:xfrm>
          <a:prstGeom prst="rect">
            <a:avLst/>
          </a:prstGeom>
          <a:noFill/>
        </p:spPr>
        <p:txBody>
          <a:bodyPr wrap="square" rtlCol="0">
            <a:spAutoFit/>
          </a:bodyPr>
          <a:lstStyle/>
          <a:p>
            <a:r>
              <a:rPr lang="es-AR" dirty="0" smtClean="0"/>
              <a:t>ENTIDAD:  ALUMNOS</a:t>
            </a:r>
            <a:endParaRPr lang="es-ES" dirty="0"/>
          </a:p>
        </p:txBody>
      </p:sp>
      <p:sp>
        <p:nvSpPr>
          <p:cNvPr id="7" name="6 CuadroTexto"/>
          <p:cNvSpPr txBox="1"/>
          <p:nvPr/>
        </p:nvSpPr>
        <p:spPr>
          <a:xfrm>
            <a:off x="5572132" y="5429264"/>
            <a:ext cx="2571768" cy="369332"/>
          </a:xfrm>
          <a:prstGeom prst="rect">
            <a:avLst/>
          </a:prstGeom>
          <a:noFill/>
        </p:spPr>
        <p:txBody>
          <a:bodyPr wrap="square" rtlCol="0">
            <a:spAutoFit/>
          </a:bodyPr>
          <a:lstStyle/>
          <a:p>
            <a:r>
              <a:rPr lang="es-AR" dirty="0" smtClean="0"/>
              <a:t>ENTIDAD:  MATERIAS</a:t>
            </a:r>
            <a:endParaRPr lang="es-ES" dirty="0"/>
          </a:p>
        </p:txBody>
      </p:sp>
      <p:sp>
        <p:nvSpPr>
          <p:cNvPr id="8" name="7 CuadroTexto"/>
          <p:cNvSpPr txBox="1"/>
          <p:nvPr/>
        </p:nvSpPr>
        <p:spPr>
          <a:xfrm rot="5400000">
            <a:off x="650675" y="2421103"/>
            <a:ext cx="714380" cy="1015663"/>
          </a:xfrm>
          <a:prstGeom prst="rect">
            <a:avLst/>
          </a:prstGeom>
          <a:noFill/>
        </p:spPr>
        <p:txBody>
          <a:bodyPr wrap="square" rtlCol="0">
            <a:spAutoFit/>
          </a:bodyPr>
          <a:lstStyle/>
          <a:p>
            <a:r>
              <a:rPr lang="es-ES" sz="6000" dirty="0" smtClean="0">
                <a:solidFill>
                  <a:srgbClr val="FFFF00"/>
                </a:solidFill>
                <a:sym typeface="Webdings"/>
              </a:rPr>
              <a:t></a:t>
            </a:r>
            <a:endParaRPr lang="es-ES" sz="6000" dirty="0">
              <a:solidFill>
                <a:srgbClr val="FFFF00"/>
              </a:solidFill>
            </a:endParaRPr>
          </a:p>
        </p:txBody>
      </p:sp>
      <p:sp>
        <p:nvSpPr>
          <p:cNvPr id="9" name="8 CuadroTexto"/>
          <p:cNvSpPr txBox="1"/>
          <p:nvPr/>
        </p:nvSpPr>
        <p:spPr>
          <a:xfrm rot="5400000">
            <a:off x="5365584" y="2635417"/>
            <a:ext cx="714380" cy="1015663"/>
          </a:xfrm>
          <a:prstGeom prst="rect">
            <a:avLst/>
          </a:prstGeom>
          <a:noFill/>
        </p:spPr>
        <p:txBody>
          <a:bodyPr wrap="square" rtlCol="0">
            <a:spAutoFit/>
          </a:bodyPr>
          <a:lstStyle/>
          <a:p>
            <a:r>
              <a:rPr lang="es-ES" sz="6000" dirty="0" smtClean="0">
                <a:solidFill>
                  <a:srgbClr val="FFFF00"/>
                </a:solidFill>
                <a:sym typeface="Webdings"/>
              </a:rPr>
              <a:t></a:t>
            </a:r>
            <a:endParaRPr lang="es-ES" sz="6000" dirty="0">
              <a:solidFill>
                <a:srgbClr val="FFFF00"/>
              </a:solidFill>
            </a:endParaRPr>
          </a:p>
        </p:txBody>
      </p:sp>
      <p:sp>
        <p:nvSpPr>
          <p:cNvPr id="10" name="9 CuadroTexto"/>
          <p:cNvSpPr txBox="1"/>
          <p:nvPr/>
        </p:nvSpPr>
        <p:spPr>
          <a:xfrm>
            <a:off x="5857884" y="3143248"/>
            <a:ext cx="2071702" cy="369332"/>
          </a:xfrm>
          <a:prstGeom prst="rect">
            <a:avLst/>
          </a:prstGeom>
          <a:noFill/>
        </p:spPr>
        <p:txBody>
          <a:bodyPr wrap="square" rtlCol="0">
            <a:spAutoFit/>
          </a:bodyPr>
          <a:lstStyle/>
          <a:p>
            <a:r>
              <a:rPr lang="es-AR" dirty="0" smtClean="0"/>
              <a:t>CLAVE PRINCIPAL</a:t>
            </a:r>
            <a:endParaRPr lang="es-ES" dirty="0"/>
          </a:p>
        </p:txBody>
      </p:sp>
      <p:sp>
        <p:nvSpPr>
          <p:cNvPr id="11" name="10 CuadroTexto"/>
          <p:cNvSpPr txBox="1"/>
          <p:nvPr/>
        </p:nvSpPr>
        <p:spPr>
          <a:xfrm>
            <a:off x="0" y="2357430"/>
            <a:ext cx="2071702" cy="369332"/>
          </a:xfrm>
          <a:prstGeom prst="rect">
            <a:avLst/>
          </a:prstGeom>
          <a:noFill/>
        </p:spPr>
        <p:txBody>
          <a:bodyPr wrap="square" rtlCol="0">
            <a:spAutoFit/>
          </a:bodyPr>
          <a:lstStyle/>
          <a:p>
            <a:r>
              <a:rPr lang="es-AR" dirty="0" smtClean="0"/>
              <a:t>CLAVE PRINCIPAL</a:t>
            </a:r>
            <a:endParaRPr lang="es-ES" dirty="0"/>
          </a:p>
        </p:txBody>
      </p:sp>
      <p:sp>
        <p:nvSpPr>
          <p:cNvPr id="12" name="11 CuadroTexto"/>
          <p:cNvSpPr txBox="1"/>
          <p:nvPr/>
        </p:nvSpPr>
        <p:spPr>
          <a:xfrm>
            <a:off x="3000364" y="2643182"/>
            <a:ext cx="2071702" cy="369332"/>
          </a:xfrm>
          <a:prstGeom prst="rect">
            <a:avLst/>
          </a:prstGeom>
          <a:noFill/>
        </p:spPr>
        <p:txBody>
          <a:bodyPr wrap="square" rtlCol="0">
            <a:spAutoFit/>
          </a:bodyPr>
          <a:lstStyle/>
          <a:p>
            <a:r>
              <a:rPr lang="es-AR" dirty="0" smtClean="0"/>
              <a:t>CLAVE FORÁNEA</a:t>
            </a:r>
            <a:endParaRPr lang="es-ES" dirty="0"/>
          </a:p>
        </p:txBody>
      </p:sp>
      <p:sp>
        <p:nvSpPr>
          <p:cNvPr id="14" name="13 Flecha en U"/>
          <p:cNvSpPr/>
          <p:nvPr/>
        </p:nvSpPr>
        <p:spPr>
          <a:xfrm flipH="1">
            <a:off x="4214810" y="3000372"/>
            <a:ext cx="928694" cy="571504"/>
          </a:xfrm>
          <a:prstGeom prst="utur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RELACIONES</a:t>
            </a:r>
            <a:endParaRPr lang="es-ES" dirty="0"/>
          </a:p>
        </p:txBody>
      </p:sp>
      <p:sp>
        <p:nvSpPr>
          <p:cNvPr id="3" name="2 Marcador de contenido"/>
          <p:cNvSpPr>
            <a:spLocks noGrp="1"/>
          </p:cNvSpPr>
          <p:nvPr>
            <p:ph idx="1"/>
          </p:nvPr>
        </p:nvSpPr>
        <p:spPr/>
        <p:txBody>
          <a:bodyPr>
            <a:normAutofit lnSpcReduction="10000"/>
          </a:bodyPr>
          <a:lstStyle/>
          <a:p>
            <a:pPr marL="717550" indent="-460375"/>
            <a:r>
              <a:rPr lang="es-ES" dirty="0"/>
              <a:t>Las entidades por sí solas no describen la realidad de un sistema de información. </a:t>
            </a:r>
            <a:endParaRPr lang="es-ES" dirty="0" smtClean="0"/>
          </a:p>
          <a:p>
            <a:pPr marL="717550" indent="-460375"/>
            <a:endParaRPr lang="es-ES" dirty="0" smtClean="0"/>
          </a:p>
          <a:p>
            <a:pPr marL="717550" indent="-460375"/>
            <a:r>
              <a:rPr lang="es-ES" dirty="0" smtClean="0"/>
              <a:t> </a:t>
            </a:r>
            <a:r>
              <a:rPr lang="es-ES" dirty="0"/>
              <a:t>Además de identificar objetos, hay que establecer las asociaciones existentes entre ellos.  </a:t>
            </a:r>
            <a:endParaRPr lang="es-ES" dirty="0" smtClean="0"/>
          </a:p>
          <a:p>
            <a:pPr marL="717550" indent="-460375"/>
            <a:endParaRPr lang="es-ES" dirty="0" smtClean="0"/>
          </a:p>
          <a:p>
            <a:pPr marL="717550" indent="-460375"/>
            <a:r>
              <a:rPr lang="es-ES" i="1" dirty="0" smtClean="0"/>
              <a:t>Relación</a:t>
            </a:r>
            <a:r>
              <a:rPr lang="es-ES" dirty="0"/>
              <a:t>: la existencia de </a:t>
            </a:r>
            <a:r>
              <a:rPr lang="es-ES" i="1" u="sng" dirty="0"/>
              <a:t>algo común</a:t>
            </a:r>
            <a:r>
              <a:rPr lang="es-ES" dirty="0"/>
              <a:t> entre entidades.</a:t>
            </a:r>
          </a:p>
          <a:p>
            <a:pPr>
              <a:buNone/>
            </a:pPr>
            <a:endParaRPr lang="es-E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86048" y="-285776"/>
            <a:ext cx="8229600" cy="1143000"/>
          </a:xfrm>
        </p:spPr>
        <p:txBody>
          <a:bodyPr/>
          <a:lstStyle/>
          <a:p>
            <a:r>
              <a:rPr lang="es-AR" dirty="0" smtClean="0"/>
              <a:t>RELACIONES</a:t>
            </a:r>
            <a:endParaRPr lang="es-ES" dirty="0"/>
          </a:p>
        </p:txBody>
      </p:sp>
      <p:graphicFrame>
        <p:nvGraphicFramePr>
          <p:cNvPr id="4" name="3 Tabla"/>
          <p:cNvGraphicFramePr>
            <a:graphicFrameLocks noGrp="1"/>
          </p:cNvGraphicFramePr>
          <p:nvPr/>
        </p:nvGraphicFramePr>
        <p:xfrm>
          <a:off x="357158" y="3357562"/>
          <a:ext cx="4191009" cy="2225040"/>
        </p:xfrm>
        <a:graphic>
          <a:graphicData uri="http://schemas.openxmlformats.org/drawingml/2006/table">
            <a:tbl>
              <a:tblPr firstRow="1" bandRow="1">
                <a:tableStyleId>{5C22544A-7EE6-4342-B048-85BDC9FD1C3A}</a:tableStyleId>
              </a:tblPr>
              <a:tblGrid>
                <a:gridCol w="1397003"/>
                <a:gridCol w="1397003"/>
                <a:gridCol w="1397003"/>
              </a:tblGrid>
              <a:tr h="370840">
                <a:tc>
                  <a:txBody>
                    <a:bodyPr/>
                    <a:lstStyle/>
                    <a:p>
                      <a:pPr algn="ctr"/>
                      <a:r>
                        <a:rPr lang="es-AR" dirty="0" smtClean="0">
                          <a:solidFill>
                            <a:schemeClr val="tx1"/>
                          </a:solidFill>
                        </a:rPr>
                        <a:t>DNI</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NOMBRE</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MATERIA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1234</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JUAN</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23</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5432</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ANA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11</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5678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HUGO</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23</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9876</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ROSA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98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9978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PEPE</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98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 name="4 Tabla"/>
          <p:cNvGraphicFramePr>
            <a:graphicFrameLocks noGrp="1"/>
          </p:cNvGraphicFramePr>
          <p:nvPr/>
        </p:nvGraphicFramePr>
        <p:xfrm>
          <a:off x="5167306" y="3571876"/>
          <a:ext cx="3976694" cy="1478280"/>
        </p:xfrm>
        <a:graphic>
          <a:graphicData uri="http://schemas.openxmlformats.org/drawingml/2006/table">
            <a:tbl>
              <a:tblPr firstRow="1" bandRow="1">
                <a:tableStyleId>{5C22544A-7EE6-4342-B048-85BDC9FD1C3A}</a:tableStyleId>
              </a:tblPr>
              <a:tblGrid>
                <a:gridCol w="1988347"/>
                <a:gridCol w="1988347"/>
              </a:tblGrid>
              <a:tr h="370840">
                <a:tc>
                  <a:txBody>
                    <a:bodyPr/>
                    <a:lstStyle/>
                    <a:p>
                      <a:pPr algn="ctr"/>
                      <a:r>
                        <a:rPr lang="es-AR" dirty="0" smtClean="0">
                          <a:solidFill>
                            <a:schemeClr val="tx1"/>
                          </a:solidFill>
                        </a:rPr>
                        <a:t>CODMAT</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MATERIA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11</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DISCRETA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23</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FUND.DE TICS</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244802">
                <a:tc>
                  <a:txBody>
                    <a:bodyPr/>
                    <a:lstStyle/>
                    <a:p>
                      <a:pPr algn="ctr"/>
                      <a:r>
                        <a:rPr lang="es-AR" dirty="0" smtClean="0">
                          <a:solidFill>
                            <a:schemeClr val="tx1"/>
                          </a:solidFill>
                        </a:rPr>
                        <a:t>98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ELEM. DE PROG</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5 CuadroTexto"/>
          <p:cNvSpPr txBox="1"/>
          <p:nvPr/>
        </p:nvSpPr>
        <p:spPr>
          <a:xfrm>
            <a:off x="857224" y="5857892"/>
            <a:ext cx="2571768" cy="369332"/>
          </a:xfrm>
          <a:prstGeom prst="rect">
            <a:avLst/>
          </a:prstGeom>
          <a:noFill/>
        </p:spPr>
        <p:txBody>
          <a:bodyPr wrap="square" rtlCol="0">
            <a:spAutoFit/>
          </a:bodyPr>
          <a:lstStyle/>
          <a:p>
            <a:r>
              <a:rPr lang="es-AR" dirty="0" smtClean="0"/>
              <a:t>ENTIDAD:  ALUMNOS</a:t>
            </a:r>
            <a:endParaRPr lang="es-ES" dirty="0"/>
          </a:p>
        </p:txBody>
      </p:sp>
      <p:sp>
        <p:nvSpPr>
          <p:cNvPr id="7" name="6 CuadroTexto"/>
          <p:cNvSpPr txBox="1"/>
          <p:nvPr/>
        </p:nvSpPr>
        <p:spPr>
          <a:xfrm>
            <a:off x="5715008" y="5214950"/>
            <a:ext cx="2571768" cy="369332"/>
          </a:xfrm>
          <a:prstGeom prst="rect">
            <a:avLst/>
          </a:prstGeom>
          <a:noFill/>
        </p:spPr>
        <p:txBody>
          <a:bodyPr wrap="square" rtlCol="0">
            <a:spAutoFit/>
          </a:bodyPr>
          <a:lstStyle/>
          <a:p>
            <a:r>
              <a:rPr lang="es-AR" dirty="0" smtClean="0"/>
              <a:t>ENTIDAD:  MATERIAS</a:t>
            </a:r>
            <a:endParaRPr lang="es-ES" dirty="0"/>
          </a:p>
        </p:txBody>
      </p:sp>
      <p:sp>
        <p:nvSpPr>
          <p:cNvPr id="8" name="7 CuadroTexto"/>
          <p:cNvSpPr txBox="1"/>
          <p:nvPr/>
        </p:nvSpPr>
        <p:spPr>
          <a:xfrm rot="5400000">
            <a:off x="436361" y="2921169"/>
            <a:ext cx="714380" cy="1015663"/>
          </a:xfrm>
          <a:prstGeom prst="rect">
            <a:avLst/>
          </a:prstGeom>
          <a:noFill/>
        </p:spPr>
        <p:txBody>
          <a:bodyPr wrap="square" rtlCol="0">
            <a:spAutoFit/>
          </a:bodyPr>
          <a:lstStyle/>
          <a:p>
            <a:r>
              <a:rPr lang="es-ES" sz="6000" dirty="0" smtClean="0">
                <a:solidFill>
                  <a:srgbClr val="FFFF00"/>
                </a:solidFill>
                <a:sym typeface="Webdings"/>
              </a:rPr>
              <a:t></a:t>
            </a:r>
            <a:endParaRPr lang="es-ES" sz="6000" dirty="0">
              <a:solidFill>
                <a:srgbClr val="FFFF00"/>
              </a:solidFill>
            </a:endParaRPr>
          </a:p>
        </p:txBody>
      </p:sp>
      <p:sp>
        <p:nvSpPr>
          <p:cNvPr id="14" name="13 Flecha en U"/>
          <p:cNvSpPr/>
          <p:nvPr/>
        </p:nvSpPr>
        <p:spPr>
          <a:xfrm flipH="1">
            <a:off x="4214810" y="3000372"/>
            <a:ext cx="1143008" cy="642942"/>
          </a:xfrm>
          <a:prstGeom prst="utur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aphicFrame>
        <p:nvGraphicFramePr>
          <p:cNvPr id="16" name="15 Tabla"/>
          <p:cNvGraphicFramePr>
            <a:graphicFrameLocks noGrp="1"/>
          </p:cNvGraphicFramePr>
          <p:nvPr/>
        </p:nvGraphicFramePr>
        <p:xfrm>
          <a:off x="428596" y="928670"/>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s-AR" dirty="0" smtClean="0">
                          <a:solidFill>
                            <a:schemeClr val="tx1"/>
                          </a:solidFill>
                        </a:rPr>
                        <a:t>DNI</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NOMBRE</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MATERIA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5432</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PEDRO</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11</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1111</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smtClean="0">
                          <a:solidFill>
                            <a:schemeClr val="tx1"/>
                          </a:solidFill>
                        </a:rPr>
                        <a:t>CLARA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23</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7778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LUIS</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11</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3344</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MABEL</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98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bl>
          </a:graphicData>
        </a:graphic>
      </p:graphicFrame>
      <p:sp>
        <p:nvSpPr>
          <p:cNvPr id="17" name="16 CuadroTexto"/>
          <p:cNvSpPr txBox="1"/>
          <p:nvPr/>
        </p:nvSpPr>
        <p:spPr>
          <a:xfrm rot="5400000">
            <a:off x="5294145" y="3278359"/>
            <a:ext cx="714380" cy="1015663"/>
          </a:xfrm>
          <a:prstGeom prst="rect">
            <a:avLst/>
          </a:prstGeom>
          <a:noFill/>
        </p:spPr>
        <p:txBody>
          <a:bodyPr wrap="square" rtlCol="0">
            <a:spAutoFit/>
          </a:bodyPr>
          <a:lstStyle/>
          <a:p>
            <a:r>
              <a:rPr lang="es-ES" sz="6000" dirty="0" smtClean="0">
                <a:solidFill>
                  <a:srgbClr val="FFFF00"/>
                </a:solidFill>
                <a:sym typeface="Webdings"/>
              </a:rPr>
              <a:t></a:t>
            </a:r>
            <a:endParaRPr lang="es-ES" sz="6000" dirty="0">
              <a:solidFill>
                <a:srgbClr val="FFFF00"/>
              </a:solidFill>
            </a:endParaRPr>
          </a:p>
        </p:txBody>
      </p:sp>
      <p:sp>
        <p:nvSpPr>
          <p:cNvPr id="9" name="8 CuadroTexto"/>
          <p:cNvSpPr txBox="1"/>
          <p:nvPr/>
        </p:nvSpPr>
        <p:spPr>
          <a:xfrm rot="5400000">
            <a:off x="4579765" y="563715"/>
            <a:ext cx="714380" cy="1015663"/>
          </a:xfrm>
          <a:prstGeom prst="rect">
            <a:avLst/>
          </a:prstGeom>
          <a:noFill/>
        </p:spPr>
        <p:txBody>
          <a:bodyPr wrap="square" rtlCol="0">
            <a:spAutoFit/>
          </a:bodyPr>
          <a:lstStyle/>
          <a:p>
            <a:r>
              <a:rPr lang="es-ES" sz="6000" dirty="0" smtClean="0">
                <a:solidFill>
                  <a:srgbClr val="FFFF00"/>
                </a:solidFill>
                <a:sym typeface="Webdings"/>
              </a:rPr>
              <a:t></a:t>
            </a:r>
            <a:endParaRPr lang="es-ES" sz="6000" dirty="0">
              <a:solidFill>
                <a:srgbClr val="FFFF00"/>
              </a:solidFill>
            </a:endParaRPr>
          </a:p>
        </p:txBody>
      </p:sp>
      <p:sp>
        <p:nvSpPr>
          <p:cNvPr id="20" name="19 Flecha en U"/>
          <p:cNvSpPr/>
          <p:nvPr/>
        </p:nvSpPr>
        <p:spPr>
          <a:xfrm rot="10800000" flipV="1">
            <a:off x="6143636" y="0"/>
            <a:ext cx="714380" cy="3571876"/>
          </a:xfrm>
          <a:prstGeom prst="uturnArrow">
            <a:avLst>
              <a:gd name="adj1" fmla="val 25000"/>
              <a:gd name="adj2" fmla="val 25000"/>
              <a:gd name="adj3" fmla="val 80795"/>
              <a:gd name="adj4" fmla="val 40468"/>
              <a:gd name="adj5" fmla="val 2903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1" name="20 CuadroTexto"/>
          <p:cNvSpPr txBox="1"/>
          <p:nvPr/>
        </p:nvSpPr>
        <p:spPr>
          <a:xfrm>
            <a:off x="3143240" y="500042"/>
            <a:ext cx="2571768" cy="369332"/>
          </a:xfrm>
          <a:prstGeom prst="rect">
            <a:avLst/>
          </a:prstGeom>
          <a:noFill/>
        </p:spPr>
        <p:txBody>
          <a:bodyPr wrap="square" rtlCol="0">
            <a:spAutoFit/>
          </a:bodyPr>
          <a:lstStyle/>
          <a:p>
            <a:r>
              <a:rPr lang="es-AR" dirty="0" smtClean="0"/>
              <a:t>ENTIDAD:  PROFESORES</a:t>
            </a:r>
            <a:endParaRPr lang="es-E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GRADO</a:t>
            </a:r>
            <a:endParaRPr lang="es-ES" dirty="0"/>
          </a:p>
        </p:txBody>
      </p:sp>
      <p:sp>
        <p:nvSpPr>
          <p:cNvPr id="3" name="2 Marcador de contenido"/>
          <p:cNvSpPr>
            <a:spLocks noGrp="1"/>
          </p:cNvSpPr>
          <p:nvPr>
            <p:ph idx="1"/>
          </p:nvPr>
        </p:nvSpPr>
        <p:spPr/>
        <p:txBody>
          <a:bodyPr>
            <a:normAutofit/>
          </a:bodyPr>
          <a:lstStyle/>
          <a:p>
            <a:r>
              <a:rPr lang="es-ES" dirty="0" smtClean="0"/>
              <a:t>El grado de una relación representa la participación en la relación de cada una de las entidades afectadas.  El grado siempre se evalúa de a dos entidades.  </a:t>
            </a:r>
          </a:p>
          <a:p>
            <a:endParaRPr lang="es-ES" dirty="0" smtClean="0"/>
          </a:p>
          <a:p>
            <a:r>
              <a:rPr lang="es-ES" dirty="0" smtClean="0"/>
              <a:t>Existen tres tipos posibles:</a:t>
            </a:r>
          </a:p>
          <a:p>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1785926"/>
            <a:ext cx="8229600" cy="1143000"/>
          </a:xfrm>
        </p:spPr>
        <p:txBody>
          <a:bodyPr/>
          <a:lstStyle/>
          <a:p>
            <a:r>
              <a:rPr lang="es-AR" dirty="0" smtClean="0"/>
              <a:t>BASES DE DATOS</a:t>
            </a:r>
            <a:endParaRPr lang="es-ES" dirty="0"/>
          </a:p>
        </p:txBody>
      </p:sp>
      <p:pic>
        <p:nvPicPr>
          <p:cNvPr id="131074" name="Picture 2" descr="https://encrypted-tbn2.gstatic.com/images?q=tbn:ANd9GcSzTAwLEN5V_i-gQqrG_zyqEaus4iE9inZgyxZAwCVChZMcjoW1Wg"/>
          <p:cNvPicPr>
            <a:picLocks noChangeAspect="1" noChangeArrowheads="1"/>
          </p:cNvPicPr>
          <p:nvPr/>
        </p:nvPicPr>
        <p:blipFill>
          <a:blip r:embed="rId2"/>
          <a:srcRect/>
          <a:stretch>
            <a:fillRect/>
          </a:stretch>
        </p:blipFill>
        <p:spPr bwMode="auto">
          <a:xfrm>
            <a:off x="3000364" y="3000372"/>
            <a:ext cx="2960568" cy="3000396"/>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GRADO</a:t>
            </a:r>
            <a:endParaRPr lang="es-ES" dirty="0"/>
          </a:p>
        </p:txBody>
      </p:sp>
      <p:sp>
        <p:nvSpPr>
          <p:cNvPr id="3" name="2 Marcador de contenido"/>
          <p:cNvSpPr>
            <a:spLocks noGrp="1"/>
          </p:cNvSpPr>
          <p:nvPr>
            <p:ph idx="1"/>
          </p:nvPr>
        </p:nvSpPr>
        <p:spPr>
          <a:xfrm>
            <a:off x="571472" y="1142984"/>
            <a:ext cx="8229600" cy="4525963"/>
          </a:xfrm>
        </p:spPr>
        <p:txBody>
          <a:bodyPr/>
          <a:lstStyle/>
          <a:p>
            <a:pPr>
              <a:buNone/>
            </a:pPr>
            <a:endParaRPr lang="es-ES" dirty="0" smtClean="0"/>
          </a:p>
          <a:p>
            <a:pPr lvl="0"/>
            <a:r>
              <a:rPr lang="es-ES" b="1" dirty="0" smtClean="0"/>
              <a:t>1:1  (una a una): </a:t>
            </a:r>
            <a:r>
              <a:rPr lang="es-ES" dirty="0" smtClean="0"/>
              <a:t>A cada registro de una entidad le corresponde no más de un registro de la otra y viceversa.  Es </a:t>
            </a:r>
            <a:r>
              <a:rPr lang="es-ES" b="1" dirty="0" smtClean="0"/>
              <a:t>biunívoca</a:t>
            </a:r>
            <a:r>
              <a:rPr lang="es-ES" dirty="0" smtClean="0"/>
              <a:t>.</a:t>
            </a:r>
          </a:p>
          <a:p>
            <a:pPr>
              <a:buNone/>
            </a:pPr>
            <a:endParaRPr lang="es-ES" dirty="0"/>
          </a:p>
        </p:txBody>
      </p:sp>
      <p:grpSp>
        <p:nvGrpSpPr>
          <p:cNvPr id="1027" name="Group 3"/>
          <p:cNvGrpSpPr>
            <a:grpSpLocks noChangeAspect="1"/>
          </p:cNvGrpSpPr>
          <p:nvPr/>
        </p:nvGrpSpPr>
        <p:grpSpPr bwMode="auto">
          <a:xfrm>
            <a:off x="556132" y="3500438"/>
            <a:ext cx="8587868" cy="2357454"/>
            <a:chOff x="2197" y="11525"/>
            <a:chExt cx="7344" cy="2016"/>
          </a:xfrm>
        </p:grpSpPr>
        <p:sp>
          <p:nvSpPr>
            <p:cNvPr id="1028" name="AutoShape 4"/>
            <p:cNvSpPr>
              <a:spLocks noChangeAspect="1" noChangeArrowheads="1"/>
            </p:cNvSpPr>
            <p:nvPr/>
          </p:nvSpPr>
          <p:spPr bwMode="auto">
            <a:xfrm>
              <a:off x="2197" y="11525"/>
              <a:ext cx="7344" cy="2016"/>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1029" name="Rectangle 5"/>
            <p:cNvSpPr>
              <a:spLocks noChangeArrowheads="1"/>
            </p:cNvSpPr>
            <p:nvPr/>
          </p:nvSpPr>
          <p:spPr bwMode="auto">
            <a:xfrm>
              <a:off x="7237" y="11813"/>
              <a:ext cx="1728" cy="576"/>
            </a:xfrm>
            <a:prstGeom prst="rect">
              <a:avLst/>
            </a:prstGeom>
            <a:solidFill>
              <a:srgbClr val="FFFFFF"/>
            </a:solidFill>
            <a:ln w="28575">
              <a:solidFill>
                <a:srgbClr val="000000"/>
              </a:solidFill>
              <a:miter lim="800000"/>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smtClean="0">
                  <a:ln>
                    <a:noFill/>
                  </a:ln>
                  <a:solidFill>
                    <a:schemeClr val="tx1"/>
                  </a:solidFill>
                  <a:effectLst/>
                  <a:latin typeface="Calibri" pitchFamily="34" charset="0"/>
                  <a:cs typeface="Arial" pitchFamily="34" charset="0"/>
                </a:rPr>
                <a:t>CÓNYUGE</a:t>
              </a:r>
              <a:endParaRPr kumimoji="0" lang="es-E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0" name="Rectangle 6"/>
            <p:cNvSpPr>
              <a:spLocks noChangeArrowheads="1"/>
            </p:cNvSpPr>
            <p:nvPr/>
          </p:nvSpPr>
          <p:spPr bwMode="auto">
            <a:xfrm>
              <a:off x="2629" y="11813"/>
              <a:ext cx="1728" cy="576"/>
            </a:xfrm>
            <a:prstGeom prst="rect">
              <a:avLst/>
            </a:prstGeom>
            <a:solidFill>
              <a:srgbClr val="FFFFFF"/>
            </a:solidFill>
            <a:ln w="28575">
              <a:solidFill>
                <a:srgbClr val="000000"/>
              </a:solidFill>
              <a:miter lim="800000"/>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smtClean="0">
                  <a:ln>
                    <a:noFill/>
                  </a:ln>
                  <a:solidFill>
                    <a:schemeClr val="tx1"/>
                  </a:solidFill>
                  <a:effectLst/>
                  <a:latin typeface="Calibri" pitchFamily="34" charset="0"/>
                  <a:cs typeface="Arial" pitchFamily="34" charset="0"/>
                </a:rPr>
                <a:t>EMPLEADO</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1" name="Line 7"/>
            <p:cNvSpPr>
              <a:spLocks noChangeShapeType="1"/>
            </p:cNvSpPr>
            <p:nvPr/>
          </p:nvSpPr>
          <p:spPr bwMode="auto">
            <a:xfrm>
              <a:off x="4357" y="12101"/>
              <a:ext cx="2880" cy="0"/>
            </a:xfrm>
            <a:prstGeom prst="line">
              <a:avLst/>
            </a:prstGeom>
            <a:noFill/>
            <a:ln w="12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1032" name="Text Box 8"/>
            <p:cNvSpPr txBox="1">
              <a:spLocks noChangeArrowheads="1"/>
            </p:cNvSpPr>
            <p:nvPr/>
          </p:nvSpPr>
          <p:spPr bwMode="auto">
            <a:xfrm>
              <a:off x="4501" y="11669"/>
              <a:ext cx="288" cy="28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smtClean="0">
                  <a:ln>
                    <a:noFill/>
                  </a:ln>
                  <a:solidFill>
                    <a:schemeClr val="tx1"/>
                  </a:solidFill>
                  <a:effectLst/>
                  <a:latin typeface="Calibri" pitchFamily="34" charset="0"/>
                  <a:cs typeface="Arial" pitchFamily="34" charset="0"/>
                </a:rPr>
                <a:t>1</a:t>
              </a:r>
              <a:endParaRPr kumimoji="0" lang="es-E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3" name="Text Box 9"/>
            <p:cNvSpPr txBox="1">
              <a:spLocks noChangeArrowheads="1"/>
            </p:cNvSpPr>
            <p:nvPr/>
          </p:nvSpPr>
          <p:spPr bwMode="auto">
            <a:xfrm>
              <a:off x="6805" y="11669"/>
              <a:ext cx="288" cy="28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smtClean="0">
                  <a:ln>
                    <a:noFill/>
                  </a:ln>
                  <a:solidFill>
                    <a:schemeClr val="tx1"/>
                  </a:solidFill>
                  <a:effectLst/>
                  <a:latin typeface="Calibri" pitchFamily="34" charset="0"/>
                  <a:cs typeface="Arial" pitchFamily="34" charset="0"/>
                </a:rPr>
                <a:t>1</a:t>
              </a:r>
              <a:endParaRPr kumimoji="0" lang="es-E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034" name="Text Box 10"/>
            <p:cNvSpPr txBox="1">
              <a:spLocks noChangeArrowheads="1"/>
            </p:cNvSpPr>
            <p:nvPr/>
          </p:nvSpPr>
          <p:spPr bwMode="auto">
            <a:xfrm>
              <a:off x="2629" y="12677"/>
              <a:ext cx="6336" cy="86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smtClean="0">
                  <a:ln>
                    <a:noFill/>
                  </a:ln>
                  <a:solidFill>
                    <a:schemeClr val="tx1"/>
                  </a:solidFill>
                  <a:effectLst/>
                  <a:latin typeface="Calibri" pitchFamily="34" charset="0"/>
                  <a:cs typeface="Arial" pitchFamily="34" charset="0"/>
                </a:rPr>
                <a:t>La relación EMPLEADO – CONYUGE (un empleado puede estar casado con una única persona)</a:t>
              </a:r>
              <a:endParaRPr kumimoji="0" lang="es-ES" sz="18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GRADO</a:t>
            </a:r>
            <a:endParaRPr lang="es-ES" dirty="0"/>
          </a:p>
        </p:txBody>
      </p:sp>
      <p:sp>
        <p:nvSpPr>
          <p:cNvPr id="3" name="2 Marcador de contenido"/>
          <p:cNvSpPr>
            <a:spLocks noGrp="1"/>
          </p:cNvSpPr>
          <p:nvPr>
            <p:ph idx="1"/>
          </p:nvPr>
        </p:nvSpPr>
        <p:spPr/>
        <p:txBody>
          <a:bodyPr/>
          <a:lstStyle/>
          <a:p>
            <a:pPr lvl="0" indent="9525">
              <a:buNone/>
            </a:pPr>
            <a:r>
              <a:rPr lang="es-ES" b="1" dirty="0" smtClean="0"/>
              <a:t>1:N (una a muchas): </a:t>
            </a:r>
            <a:r>
              <a:rPr lang="es-ES" dirty="0" smtClean="0"/>
              <a:t>A cada registro de la primera entidad le pueden corresponder varios registros de la segunda, y a cada registro de la segunda le corresponde no más de uno de la primera.</a:t>
            </a:r>
          </a:p>
          <a:p>
            <a:pPr>
              <a:buNone/>
            </a:pPr>
            <a:endParaRPr lang="es-ES" dirty="0"/>
          </a:p>
        </p:txBody>
      </p:sp>
      <p:grpSp>
        <p:nvGrpSpPr>
          <p:cNvPr id="2050" name="Group 2"/>
          <p:cNvGrpSpPr>
            <a:grpSpLocks noChangeAspect="1"/>
          </p:cNvGrpSpPr>
          <p:nvPr/>
        </p:nvGrpSpPr>
        <p:grpSpPr bwMode="auto">
          <a:xfrm>
            <a:off x="714347" y="4286256"/>
            <a:ext cx="8067391" cy="2214578"/>
            <a:chOff x="2197" y="11525"/>
            <a:chExt cx="7344" cy="2016"/>
          </a:xfrm>
        </p:grpSpPr>
        <p:sp>
          <p:nvSpPr>
            <p:cNvPr id="2051" name="AutoShape 3"/>
            <p:cNvSpPr>
              <a:spLocks noChangeAspect="1" noChangeArrowheads="1"/>
            </p:cNvSpPr>
            <p:nvPr/>
          </p:nvSpPr>
          <p:spPr bwMode="auto">
            <a:xfrm>
              <a:off x="2197" y="11525"/>
              <a:ext cx="7344" cy="2016"/>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2052" name="Rectangle 4"/>
            <p:cNvSpPr>
              <a:spLocks noChangeArrowheads="1"/>
            </p:cNvSpPr>
            <p:nvPr/>
          </p:nvSpPr>
          <p:spPr bwMode="auto">
            <a:xfrm>
              <a:off x="7237" y="11813"/>
              <a:ext cx="1728" cy="576"/>
            </a:xfrm>
            <a:prstGeom prst="rect">
              <a:avLst/>
            </a:prstGeom>
            <a:solidFill>
              <a:srgbClr val="FFFFFF"/>
            </a:solidFill>
            <a:ln w="28575">
              <a:solidFill>
                <a:srgbClr val="000000"/>
              </a:solidFill>
              <a:miter lim="800000"/>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smtClean="0">
                  <a:ln>
                    <a:noFill/>
                  </a:ln>
                  <a:solidFill>
                    <a:schemeClr val="tx1"/>
                  </a:solidFill>
                  <a:effectLst/>
                  <a:latin typeface="Calibri" pitchFamily="34" charset="0"/>
                  <a:cs typeface="Arial" pitchFamily="34" charset="0"/>
                </a:rPr>
                <a:t>HIJO</a:t>
              </a:r>
              <a:endParaRPr kumimoji="0" lang="es-E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3" name="Rectangle 5"/>
            <p:cNvSpPr>
              <a:spLocks noChangeArrowheads="1"/>
            </p:cNvSpPr>
            <p:nvPr/>
          </p:nvSpPr>
          <p:spPr bwMode="auto">
            <a:xfrm>
              <a:off x="2629" y="11813"/>
              <a:ext cx="1728" cy="576"/>
            </a:xfrm>
            <a:prstGeom prst="rect">
              <a:avLst/>
            </a:prstGeom>
            <a:solidFill>
              <a:srgbClr val="FFFFFF"/>
            </a:solidFill>
            <a:ln w="28575">
              <a:solidFill>
                <a:srgbClr val="000000"/>
              </a:solidFill>
              <a:miter lim="800000"/>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smtClean="0">
                  <a:ln>
                    <a:noFill/>
                  </a:ln>
                  <a:solidFill>
                    <a:schemeClr val="tx1"/>
                  </a:solidFill>
                  <a:effectLst/>
                  <a:latin typeface="Calibri" pitchFamily="34" charset="0"/>
                  <a:cs typeface="Arial" pitchFamily="34" charset="0"/>
                </a:rPr>
                <a:t>PADRE</a:t>
              </a:r>
              <a:endParaRPr kumimoji="0" lang="es-E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4" name="Line 6"/>
            <p:cNvSpPr>
              <a:spLocks noChangeShapeType="1"/>
            </p:cNvSpPr>
            <p:nvPr/>
          </p:nvSpPr>
          <p:spPr bwMode="auto">
            <a:xfrm>
              <a:off x="4357" y="12101"/>
              <a:ext cx="2880" cy="0"/>
            </a:xfrm>
            <a:prstGeom prst="line">
              <a:avLst/>
            </a:prstGeom>
            <a:noFill/>
            <a:ln w="12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2055" name="Text Box 7"/>
            <p:cNvSpPr txBox="1">
              <a:spLocks noChangeArrowheads="1"/>
            </p:cNvSpPr>
            <p:nvPr/>
          </p:nvSpPr>
          <p:spPr bwMode="auto">
            <a:xfrm>
              <a:off x="4501" y="11669"/>
              <a:ext cx="288" cy="28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smtClean="0">
                  <a:ln>
                    <a:noFill/>
                  </a:ln>
                  <a:solidFill>
                    <a:schemeClr val="tx1"/>
                  </a:solidFill>
                  <a:effectLst/>
                  <a:latin typeface="Calibri" pitchFamily="34" charset="0"/>
                  <a:cs typeface="Arial" pitchFamily="34" charset="0"/>
                </a:rPr>
                <a:t>1</a:t>
              </a:r>
              <a:endParaRPr kumimoji="0" lang="es-E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6" name="Text Box 8"/>
            <p:cNvSpPr txBox="1">
              <a:spLocks noChangeArrowheads="1"/>
            </p:cNvSpPr>
            <p:nvPr/>
          </p:nvSpPr>
          <p:spPr bwMode="auto">
            <a:xfrm>
              <a:off x="6661" y="11669"/>
              <a:ext cx="432" cy="28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smtClean="0">
                  <a:ln>
                    <a:noFill/>
                  </a:ln>
                  <a:solidFill>
                    <a:schemeClr val="tx1"/>
                  </a:solidFill>
                  <a:effectLst/>
                  <a:latin typeface="Calibri" pitchFamily="34" charset="0"/>
                  <a:cs typeface="Arial" pitchFamily="34" charset="0"/>
                </a:rPr>
                <a:t>N</a:t>
              </a:r>
              <a:endParaRPr kumimoji="0" lang="es-E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2057" name="Text Box 9"/>
            <p:cNvSpPr txBox="1">
              <a:spLocks noChangeArrowheads="1"/>
            </p:cNvSpPr>
            <p:nvPr/>
          </p:nvSpPr>
          <p:spPr bwMode="auto">
            <a:xfrm>
              <a:off x="2629" y="12677"/>
              <a:ext cx="6336" cy="86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smtClean="0">
                  <a:ln>
                    <a:noFill/>
                  </a:ln>
                  <a:solidFill>
                    <a:schemeClr val="tx1"/>
                  </a:solidFill>
                  <a:effectLst/>
                  <a:latin typeface="Calibri" pitchFamily="34" charset="0"/>
                  <a:cs typeface="Arial" pitchFamily="34" charset="0"/>
                </a:rPr>
                <a:t>La relación PADRE – HIJO (un padre puede tener muchos hijos, pero éstos sólo tendrán un padre)</a:t>
              </a:r>
              <a:endParaRPr kumimoji="0" lang="es-ES" sz="20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GRADO</a:t>
            </a:r>
            <a:endParaRPr lang="es-ES" dirty="0"/>
          </a:p>
        </p:txBody>
      </p:sp>
      <p:sp>
        <p:nvSpPr>
          <p:cNvPr id="3" name="2 Marcador de contenido"/>
          <p:cNvSpPr>
            <a:spLocks noGrp="1"/>
          </p:cNvSpPr>
          <p:nvPr>
            <p:ph idx="1"/>
          </p:nvPr>
        </p:nvSpPr>
        <p:spPr>
          <a:xfrm>
            <a:off x="357158" y="1643050"/>
            <a:ext cx="8229600" cy="4525963"/>
          </a:xfrm>
        </p:spPr>
        <p:txBody>
          <a:bodyPr/>
          <a:lstStyle/>
          <a:p>
            <a:pPr lvl="0" indent="9525">
              <a:buNone/>
            </a:pPr>
            <a:r>
              <a:rPr lang="es-ES" b="1" dirty="0" smtClean="0"/>
              <a:t>N:N (muchas a muchas): </a:t>
            </a:r>
            <a:r>
              <a:rPr lang="es-ES" dirty="0" smtClean="0"/>
              <a:t>A cada registro de la primera entidad le pueden corresponder varios registros de la segunda y viceversa.</a:t>
            </a:r>
          </a:p>
          <a:p>
            <a:pPr>
              <a:buNone/>
            </a:pPr>
            <a:endParaRPr lang="es-ES" dirty="0"/>
          </a:p>
        </p:txBody>
      </p:sp>
      <p:grpSp>
        <p:nvGrpSpPr>
          <p:cNvPr id="3074" name="Group 2"/>
          <p:cNvGrpSpPr>
            <a:grpSpLocks noChangeAspect="1"/>
          </p:cNvGrpSpPr>
          <p:nvPr/>
        </p:nvGrpSpPr>
        <p:grpSpPr bwMode="auto">
          <a:xfrm>
            <a:off x="642910" y="3571876"/>
            <a:ext cx="7807153" cy="2143140"/>
            <a:chOff x="2197" y="11525"/>
            <a:chExt cx="7344" cy="2016"/>
          </a:xfrm>
        </p:grpSpPr>
        <p:sp>
          <p:nvSpPr>
            <p:cNvPr id="3075" name="AutoShape 3"/>
            <p:cNvSpPr>
              <a:spLocks noChangeAspect="1" noChangeArrowheads="1"/>
            </p:cNvSpPr>
            <p:nvPr/>
          </p:nvSpPr>
          <p:spPr bwMode="auto">
            <a:xfrm>
              <a:off x="2197" y="11525"/>
              <a:ext cx="7344" cy="2016"/>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3076" name="Rectangle 4"/>
            <p:cNvSpPr>
              <a:spLocks noChangeArrowheads="1"/>
            </p:cNvSpPr>
            <p:nvPr/>
          </p:nvSpPr>
          <p:spPr bwMode="auto">
            <a:xfrm>
              <a:off x="7237" y="11813"/>
              <a:ext cx="1728" cy="576"/>
            </a:xfrm>
            <a:prstGeom prst="rect">
              <a:avLst/>
            </a:prstGeom>
            <a:solidFill>
              <a:srgbClr val="FFFFFF"/>
            </a:solidFill>
            <a:ln w="28575">
              <a:solidFill>
                <a:srgbClr val="000000"/>
              </a:solidFill>
              <a:miter lim="800000"/>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smtClean="0">
                  <a:ln>
                    <a:noFill/>
                  </a:ln>
                  <a:solidFill>
                    <a:schemeClr val="tx1"/>
                  </a:solidFill>
                  <a:effectLst/>
                  <a:latin typeface="Calibri" pitchFamily="34" charset="0"/>
                  <a:cs typeface="Arial" pitchFamily="34" charset="0"/>
                </a:rPr>
                <a:t>ALUMNO</a:t>
              </a:r>
              <a:endParaRPr kumimoji="0" lang="es-E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077" name="Rectangle 5"/>
            <p:cNvSpPr>
              <a:spLocks noChangeArrowheads="1"/>
            </p:cNvSpPr>
            <p:nvPr/>
          </p:nvSpPr>
          <p:spPr bwMode="auto">
            <a:xfrm>
              <a:off x="2629" y="11813"/>
              <a:ext cx="1728" cy="576"/>
            </a:xfrm>
            <a:prstGeom prst="rect">
              <a:avLst/>
            </a:prstGeom>
            <a:solidFill>
              <a:srgbClr val="FFFFFF"/>
            </a:solidFill>
            <a:ln w="28575">
              <a:solidFill>
                <a:srgbClr val="000000"/>
              </a:solidFill>
              <a:miter lim="800000"/>
              <a:headEnd/>
              <a:tailEnd/>
            </a:ln>
            <a:effectLst>
              <a:outerShdw dist="107763" dir="2700000" algn="ctr" rotWithShape="0">
                <a:srgbClr val="808080">
                  <a:alpha val="50000"/>
                </a:srgbClr>
              </a:outerShdw>
            </a:effectLst>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smtClean="0">
                  <a:ln>
                    <a:noFill/>
                  </a:ln>
                  <a:solidFill>
                    <a:schemeClr val="tx1"/>
                  </a:solidFill>
                  <a:effectLst/>
                  <a:latin typeface="Calibri" pitchFamily="34" charset="0"/>
                  <a:cs typeface="Arial" pitchFamily="34" charset="0"/>
                </a:rPr>
                <a:t>PROFESOR</a:t>
              </a:r>
              <a:endParaRPr kumimoji="0" lang="es-E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078" name="Line 6"/>
            <p:cNvSpPr>
              <a:spLocks noChangeShapeType="1"/>
            </p:cNvSpPr>
            <p:nvPr/>
          </p:nvSpPr>
          <p:spPr bwMode="auto">
            <a:xfrm>
              <a:off x="4357" y="12101"/>
              <a:ext cx="2880" cy="0"/>
            </a:xfrm>
            <a:prstGeom prst="line">
              <a:avLst/>
            </a:prstGeom>
            <a:noFill/>
            <a:ln w="12700">
              <a:solidFill>
                <a:srgbClr val="000000"/>
              </a:solidFill>
              <a:round/>
              <a:headEnd/>
              <a:tailEnd/>
            </a:ln>
          </p:spPr>
          <p:txBody>
            <a:bodyPr vert="horz" wrap="square" lIns="91440" tIns="45720" rIns="91440" bIns="45720" numCol="1" anchor="t" anchorCtr="0" compatLnSpc="1">
              <a:prstTxWarp prst="textNoShape">
                <a:avLst/>
              </a:prstTxWarp>
            </a:bodyPr>
            <a:lstStyle/>
            <a:p>
              <a:endParaRPr lang="es-ES"/>
            </a:p>
          </p:txBody>
        </p:sp>
        <p:sp>
          <p:nvSpPr>
            <p:cNvPr id="3079" name="Text Box 7"/>
            <p:cNvSpPr txBox="1">
              <a:spLocks noChangeArrowheads="1"/>
            </p:cNvSpPr>
            <p:nvPr/>
          </p:nvSpPr>
          <p:spPr bwMode="auto">
            <a:xfrm>
              <a:off x="4597" y="11621"/>
              <a:ext cx="480" cy="28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smtClean="0">
                  <a:ln>
                    <a:noFill/>
                  </a:ln>
                  <a:solidFill>
                    <a:schemeClr val="tx1"/>
                  </a:solidFill>
                  <a:effectLst/>
                  <a:latin typeface="Calibri" pitchFamily="34" charset="0"/>
                  <a:cs typeface="Arial" pitchFamily="34" charset="0"/>
                </a:rPr>
                <a:t>N</a:t>
              </a:r>
              <a:endParaRPr kumimoji="0" lang="es-E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080" name="Text Box 8"/>
            <p:cNvSpPr txBox="1">
              <a:spLocks noChangeArrowheads="1"/>
            </p:cNvSpPr>
            <p:nvPr/>
          </p:nvSpPr>
          <p:spPr bwMode="auto">
            <a:xfrm>
              <a:off x="6661" y="11669"/>
              <a:ext cx="432" cy="28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smtClean="0">
                  <a:ln>
                    <a:noFill/>
                  </a:ln>
                  <a:solidFill>
                    <a:schemeClr val="tx1"/>
                  </a:solidFill>
                  <a:effectLst/>
                  <a:latin typeface="Calibri" pitchFamily="34" charset="0"/>
                  <a:cs typeface="Arial" pitchFamily="34" charset="0"/>
                </a:rPr>
                <a:t>M</a:t>
              </a:r>
              <a:endParaRPr kumimoji="0" lang="es-E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081" name="Text Box 9"/>
            <p:cNvSpPr txBox="1">
              <a:spLocks noChangeArrowheads="1"/>
            </p:cNvSpPr>
            <p:nvPr/>
          </p:nvSpPr>
          <p:spPr bwMode="auto">
            <a:xfrm>
              <a:off x="2629" y="12677"/>
              <a:ext cx="6336" cy="86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s-ES" sz="2000" b="1" i="0" u="none" strike="noStrike" cap="none" normalizeH="0" baseline="0" dirty="0" smtClean="0">
                  <a:ln>
                    <a:noFill/>
                  </a:ln>
                  <a:solidFill>
                    <a:schemeClr val="tx1"/>
                  </a:solidFill>
                  <a:effectLst/>
                  <a:latin typeface="Calibri" pitchFamily="34" charset="0"/>
                  <a:cs typeface="Arial" pitchFamily="34" charset="0"/>
                </a:rPr>
                <a:t>La relación PROFESOR – ALUMNO (un profesor da clase a muchos alumnos y un alumnos tiene varios profesores)</a:t>
              </a:r>
              <a:endParaRPr kumimoji="0" lang="es-ES" sz="2000" b="0" i="0" u="none" strike="noStrike" cap="none" normalizeH="0" baseline="0" dirty="0" smtClean="0">
                <a:ln>
                  <a:noFill/>
                </a:ln>
                <a:solidFill>
                  <a:schemeClr val="tx1"/>
                </a:solidFill>
                <a:effectLst/>
                <a:latin typeface="Arial" pitchFamily="34" charset="0"/>
                <a:cs typeface="Arial" pitchFamily="34"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CARDINALIDAD</a:t>
            </a:r>
            <a:endParaRPr lang="es-ES" dirty="0"/>
          </a:p>
        </p:txBody>
      </p:sp>
      <p:sp>
        <p:nvSpPr>
          <p:cNvPr id="3" name="2 Marcador de contenido"/>
          <p:cNvSpPr>
            <a:spLocks noGrp="1"/>
          </p:cNvSpPr>
          <p:nvPr>
            <p:ph idx="1"/>
          </p:nvPr>
        </p:nvSpPr>
        <p:spPr/>
        <p:txBody>
          <a:bodyPr/>
          <a:lstStyle/>
          <a:p>
            <a:pPr indent="9525">
              <a:buNone/>
            </a:pPr>
            <a:r>
              <a:rPr lang="es-ES" dirty="0" smtClean="0"/>
              <a:t>La </a:t>
            </a:r>
            <a:r>
              <a:rPr lang="es-ES" i="1" dirty="0" err="1" smtClean="0"/>
              <a:t>cardinalidad</a:t>
            </a:r>
            <a:r>
              <a:rPr lang="es-ES" dirty="0" smtClean="0"/>
              <a:t> de una base de datos es el número de entidades que se relacionan entre si en la base de datos.  En el ejemplo de la base de datos de la </a:t>
            </a:r>
            <a:r>
              <a:rPr lang="es-ES" dirty="0" err="1" smtClean="0"/>
              <a:t>UNLaM</a:t>
            </a:r>
            <a:r>
              <a:rPr lang="es-ES" dirty="0" smtClean="0"/>
              <a:t>, la </a:t>
            </a:r>
            <a:r>
              <a:rPr lang="es-ES" dirty="0" err="1" smtClean="0"/>
              <a:t>cardinalidad</a:t>
            </a:r>
            <a:r>
              <a:rPr lang="es-ES" dirty="0" smtClean="0"/>
              <a:t> es tres, ya que la entidad PROFESOR se relaciona con ALUMNO (el profesor dicta clase a alumnos), con MATERIA (el profesor dicta UNA MATERIA) y con AULA (el profesor dicta clase en un aula).</a:t>
            </a:r>
          </a:p>
          <a:p>
            <a:pPr>
              <a:buNone/>
            </a:pPr>
            <a:endParaRPr lang="es-E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lvl="0"/>
            <a:r>
              <a:rPr lang="es-ES" b="1" i="1" dirty="0" smtClean="0"/>
              <a:t>Esquema de una base de datos</a:t>
            </a:r>
            <a:r>
              <a:rPr lang="es-ES" dirty="0" smtClean="0"/>
              <a:t/>
            </a:r>
            <a:br>
              <a:rPr lang="es-ES" dirty="0" smtClean="0"/>
            </a:br>
            <a:endParaRPr lang="es-ES" dirty="0"/>
          </a:p>
        </p:txBody>
      </p:sp>
      <p:sp>
        <p:nvSpPr>
          <p:cNvPr id="3" name="2 Marcador de contenido"/>
          <p:cNvSpPr>
            <a:spLocks noGrp="1"/>
          </p:cNvSpPr>
          <p:nvPr>
            <p:ph idx="1"/>
          </p:nvPr>
        </p:nvSpPr>
        <p:spPr/>
        <p:txBody>
          <a:bodyPr/>
          <a:lstStyle/>
          <a:p>
            <a:r>
              <a:rPr lang="es-ES" b="1" i="1" dirty="0" smtClean="0"/>
              <a:t> </a:t>
            </a:r>
            <a:r>
              <a:rPr lang="es-ES" dirty="0" smtClean="0"/>
              <a:t>El </a:t>
            </a:r>
            <a:r>
              <a:rPr lang="es-ES" i="1" dirty="0" smtClean="0"/>
              <a:t>esquema de una base de datos</a:t>
            </a:r>
            <a:r>
              <a:rPr lang="es-ES" dirty="0" smtClean="0"/>
              <a:t> es la definición de la estructura lógica de ésta, esto es, la especificación de cada uno de los registros que la integran, indicando los campos que la componen y las relaciones que las ligan.</a:t>
            </a:r>
          </a:p>
          <a:p>
            <a:pPr>
              <a:buNone/>
            </a:pPr>
            <a:endParaRPr lang="es-E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43106" y="0"/>
            <a:ext cx="8229600" cy="1143000"/>
          </a:xfrm>
        </p:spPr>
        <p:txBody>
          <a:bodyPr/>
          <a:lstStyle/>
          <a:p>
            <a:r>
              <a:rPr lang="es-AR" dirty="0" smtClean="0"/>
              <a:t>ESQUEMA DE DB</a:t>
            </a:r>
            <a:endParaRPr lang="es-ES" dirty="0"/>
          </a:p>
        </p:txBody>
      </p:sp>
      <p:graphicFrame>
        <p:nvGraphicFramePr>
          <p:cNvPr id="4" name="3 Tabla"/>
          <p:cNvGraphicFramePr>
            <a:graphicFrameLocks noGrp="1"/>
          </p:cNvGraphicFramePr>
          <p:nvPr/>
        </p:nvGraphicFramePr>
        <p:xfrm>
          <a:off x="357158" y="3357562"/>
          <a:ext cx="4191009" cy="370840"/>
        </p:xfrm>
        <a:graphic>
          <a:graphicData uri="http://schemas.openxmlformats.org/drawingml/2006/table">
            <a:tbl>
              <a:tblPr firstRow="1" bandRow="1">
                <a:tableStyleId>{5C22544A-7EE6-4342-B048-85BDC9FD1C3A}</a:tableStyleId>
              </a:tblPr>
              <a:tblGrid>
                <a:gridCol w="1397003"/>
                <a:gridCol w="1397003"/>
                <a:gridCol w="1397003"/>
              </a:tblGrid>
              <a:tr h="370840">
                <a:tc>
                  <a:txBody>
                    <a:bodyPr/>
                    <a:lstStyle/>
                    <a:p>
                      <a:pPr algn="ctr"/>
                      <a:r>
                        <a:rPr lang="es-AR" dirty="0" smtClean="0">
                          <a:solidFill>
                            <a:schemeClr val="tx1"/>
                          </a:solidFill>
                        </a:rPr>
                        <a:t>DNI</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NOMBRE</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MATERIA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 name="4 Tabla"/>
          <p:cNvGraphicFramePr>
            <a:graphicFrameLocks noGrp="1"/>
          </p:cNvGraphicFramePr>
          <p:nvPr/>
        </p:nvGraphicFramePr>
        <p:xfrm>
          <a:off x="5167306" y="3571876"/>
          <a:ext cx="3976694" cy="370840"/>
        </p:xfrm>
        <a:graphic>
          <a:graphicData uri="http://schemas.openxmlformats.org/drawingml/2006/table">
            <a:tbl>
              <a:tblPr firstRow="1" bandRow="1">
                <a:tableStyleId>{5C22544A-7EE6-4342-B048-85BDC9FD1C3A}</a:tableStyleId>
              </a:tblPr>
              <a:tblGrid>
                <a:gridCol w="1988347"/>
                <a:gridCol w="1988347"/>
              </a:tblGrid>
              <a:tr h="370840">
                <a:tc>
                  <a:txBody>
                    <a:bodyPr/>
                    <a:lstStyle/>
                    <a:p>
                      <a:pPr algn="ctr"/>
                      <a:r>
                        <a:rPr lang="es-AR" dirty="0" smtClean="0">
                          <a:solidFill>
                            <a:schemeClr val="tx1"/>
                          </a:solidFill>
                        </a:rPr>
                        <a:t>CODMAT</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MATERIA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5 CuadroTexto"/>
          <p:cNvSpPr txBox="1"/>
          <p:nvPr/>
        </p:nvSpPr>
        <p:spPr>
          <a:xfrm>
            <a:off x="928662" y="4000504"/>
            <a:ext cx="2571768" cy="369332"/>
          </a:xfrm>
          <a:prstGeom prst="rect">
            <a:avLst/>
          </a:prstGeom>
          <a:noFill/>
        </p:spPr>
        <p:txBody>
          <a:bodyPr wrap="square" rtlCol="0">
            <a:spAutoFit/>
          </a:bodyPr>
          <a:lstStyle/>
          <a:p>
            <a:r>
              <a:rPr lang="es-AR" dirty="0" smtClean="0"/>
              <a:t>ENTIDAD:  ALUMNOS</a:t>
            </a:r>
            <a:endParaRPr lang="es-ES" dirty="0"/>
          </a:p>
        </p:txBody>
      </p:sp>
      <p:sp>
        <p:nvSpPr>
          <p:cNvPr id="7" name="6 CuadroTexto"/>
          <p:cNvSpPr txBox="1"/>
          <p:nvPr/>
        </p:nvSpPr>
        <p:spPr>
          <a:xfrm>
            <a:off x="5857884" y="4286256"/>
            <a:ext cx="2571768" cy="369332"/>
          </a:xfrm>
          <a:prstGeom prst="rect">
            <a:avLst/>
          </a:prstGeom>
          <a:noFill/>
        </p:spPr>
        <p:txBody>
          <a:bodyPr wrap="square" rtlCol="0">
            <a:spAutoFit/>
          </a:bodyPr>
          <a:lstStyle/>
          <a:p>
            <a:r>
              <a:rPr lang="es-AR" dirty="0" smtClean="0"/>
              <a:t>ENTIDAD:  MATERIAS</a:t>
            </a:r>
            <a:endParaRPr lang="es-ES" dirty="0"/>
          </a:p>
        </p:txBody>
      </p:sp>
      <p:sp>
        <p:nvSpPr>
          <p:cNvPr id="8" name="7 CuadroTexto"/>
          <p:cNvSpPr txBox="1"/>
          <p:nvPr/>
        </p:nvSpPr>
        <p:spPr>
          <a:xfrm rot="5400000">
            <a:off x="436361" y="2921169"/>
            <a:ext cx="714380" cy="1015663"/>
          </a:xfrm>
          <a:prstGeom prst="rect">
            <a:avLst/>
          </a:prstGeom>
          <a:noFill/>
        </p:spPr>
        <p:txBody>
          <a:bodyPr wrap="square" rtlCol="0">
            <a:spAutoFit/>
          </a:bodyPr>
          <a:lstStyle/>
          <a:p>
            <a:r>
              <a:rPr lang="es-ES" sz="6000" dirty="0" smtClean="0">
                <a:solidFill>
                  <a:srgbClr val="FFFF00"/>
                </a:solidFill>
                <a:sym typeface="Webdings"/>
              </a:rPr>
              <a:t></a:t>
            </a:r>
            <a:endParaRPr lang="es-ES" sz="6000" dirty="0">
              <a:solidFill>
                <a:srgbClr val="FFFF00"/>
              </a:solidFill>
            </a:endParaRPr>
          </a:p>
        </p:txBody>
      </p:sp>
      <p:sp>
        <p:nvSpPr>
          <p:cNvPr id="14" name="13 Flecha en U"/>
          <p:cNvSpPr/>
          <p:nvPr/>
        </p:nvSpPr>
        <p:spPr>
          <a:xfrm flipH="1">
            <a:off x="4214810" y="3000372"/>
            <a:ext cx="1143008" cy="642942"/>
          </a:xfrm>
          <a:prstGeom prst="utur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graphicFrame>
        <p:nvGraphicFramePr>
          <p:cNvPr id="16" name="15 Tabla"/>
          <p:cNvGraphicFramePr>
            <a:graphicFrameLocks noGrp="1"/>
          </p:cNvGraphicFramePr>
          <p:nvPr/>
        </p:nvGraphicFramePr>
        <p:xfrm>
          <a:off x="500034" y="1857364"/>
          <a:ext cx="6096000" cy="3708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s-AR" dirty="0" smtClean="0">
                          <a:solidFill>
                            <a:schemeClr val="tx1"/>
                          </a:solidFill>
                        </a:rPr>
                        <a:t>DNI</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NOMBRE</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MATERIA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bl>
          </a:graphicData>
        </a:graphic>
      </p:graphicFrame>
      <p:sp>
        <p:nvSpPr>
          <p:cNvPr id="17" name="16 CuadroTexto"/>
          <p:cNvSpPr txBox="1"/>
          <p:nvPr/>
        </p:nvSpPr>
        <p:spPr>
          <a:xfrm rot="5400000">
            <a:off x="5294145" y="3278359"/>
            <a:ext cx="714380" cy="1015663"/>
          </a:xfrm>
          <a:prstGeom prst="rect">
            <a:avLst/>
          </a:prstGeom>
          <a:noFill/>
        </p:spPr>
        <p:txBody>
          <a:bodyPr wrap="square" rtlCol="0">
            <a:spAutoFit/>
          </a:bodyPr>
          <a:lstStyle/>
          <a:p>
            <a:r>
              <a:rPr lang="es-ES" sz="6000" dirty="0" smtClean="0">
                <a:solidFill>
                  <a:srgbClr val="FFFF00"/>
                </a:solidFill>
                <a:sym typeface="Webdings"/>
              </a:rPr>
              <a:t></a:t>
            </a:r>
            <a:endParaRPr lang="es-ES" sz="6000" dirty="0">
              <a:solidFill>
                <a:srgbClr val="FFFF00"/>
              </a:solidFill>
            </a:endParaRPr>
          </a:p>
        </p:txBody>
      </p:sp>
      <p:sp>
        <p:nvSpPr>
          <p:cNvPr id="9" name="8 CuadroTexto"/>
          <p:cNvSpPr txBox="1"/>
          <p:nvPr/>
        </p:nvSpPr>
        <p:spPr>
          <a:xfrm rot="5400000">
            <a:off x="4722641" y="1492409"/>
            <a:ext cx="714380" cy="1015663"/>
          </a:xfrm>
          <a:prstGeom prst="rect">
            <a:avLst/>
          </a:prstGeom>
          <a:noFill/>
        </p:spPr>
        <p:txBody>
          <a:bodyPr wrap="square" rtlCol="0">
            <a:spAutoFit/>
          </a:bodyPr>
          <a:lstStyle/>
          <a:p>
            <a:r>
              <a:rPr lang="es-ES" sz="6000" dirty="0" smtClean="0">
                <a:solidFill>
                  <a:srgbClr val="FFFF00"/>
                </a:solidFill>
                <a:sym typeface="Webdings"/>
              </a:rPr>
              <a:t></a:t>
            </a:r>
            <a:endParaRPr lang="es-ES" sz="6000" dirty="0">
              <a:solidFill>
                <a:srgbClr val="FFFF00"/>
              </a:solidFill>
            </a:endParaRPr>
          </a:p>
        </p:txBody>
      </p:sp>
      <p:sp>
        <p:nvSpPr>
          <p:cNvPr id="20" name="19 Flecha en U"/>
          <p:cNvSpPr/>
          <p:nvPr/>
        </p:nvSpPr>
        <p:spPr>
          <a:xfrm rot="10800000" flipV="1">
            <a:off x="6215074" y="785794"/>
            <a:ext cx="642942" cy="2714644"/>
          </a:xfrm>
          <a:prstGeom prst="uturnArrow">
            <a:avLst>
              <a:gd name="adj1" fmla="val 25000"/>
              <a:gd name="adj2" fmla="val 25000"/>
              <a:gd name="adj3" fmla="val 80795"/>
              <a:gd name="adj4" fmla="val 40468"/>
              <a:gd name="adj5" fmla="val 29036"/>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21" name="20 CuadroTexto"/>
          <p:cNvSpPr txBox="1"/>
          <p:nvPr/>
        </p:nvSpPr>
        <p:spPr>
          <a:xfrm>
            <a:off x="928662" y="2357430"/>
            <a:ext cx="2571768" cy="369332"/>
          </a:xfrm>
          <a:prstGeom prst="rect">
            <a:avLst/>
          </a:prstGeom>
          <a:noFill/>
        </p:spPr>
        <p:txBody>
          <a:bodyPr wrap="square" rtlCol="0">
            <a:spAutoFit/>
          </a:bodyPr>
          <a:lstStyle/>
          <a:p>
            <a:r>
              <a:rPr lang="es-AR" dirty="0" smtClean="0"/>
              <a:t>ENTIDAD:  PROFESORES</a:t>
            </a:r>
            <a:endParaRPr lang="es-E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1143000"/>
          </a:xfrm>
        </p:spPr>
        <p:txBody>
          <a:bodyPr/>
          <a:lstStyle/>
          <a:p>
            <a:pPr lvl="1" algn="ctr" rtl="0">
              <a:spcBef>
                <a:spcPct val="0"/>
              </a:spcBef>
            </a:pPr>
            <a:r>
              <a:rPr lang="es-ES" sz="3200" b="1" u="sng" dirty="0" smtClean="0"/>
              <a:t>LENGUAJE DE BASE DE DATOS</a:t>
            </a:r>
            <a:r>
              <a:rPr lang="es-ES" b="1" u="sng" dirty="0" smtClean="0"/>
              <a:t/>
            </a:r>
            <a:br>
              <a:rPr lang="es-ES" b="1" u="sng" dirty="0" smtClean="0"/>
            </a:br>
            <a:endParaRPr lang="es-ES" dirty="0"/>
          </a:p>
        </p:txBody>
      </p:sp>
      <p:sp>
        <p:nvSpPr>
          <p:cNvPr id="3" name="2 Marcador de contenido"/>
          <p:cNvSpPr>
            <a:spLocks noGrp="1"/>
          </p:cNvSpPr>
          <p:nvPr>
            <p:ph idx="1"/>
          </p:nvPr>
        </p:nvSpPr>
        <p:spPr>
          <a:xfrm>
            <a:off x="428596" y="1142984"/>
            <a:ext cx="8715404" cy="5429288"/>
          </a:xfrm>
        </p:spPr>
        <p:txBody>
          <a:bodyPr>
            <a:normAutofit/>
          </a:bodyPr>
          <a:lstStyle/>
          <a:p>
            <a:pPr marL="0" indent="9525">
              <a:buNone/>
            </a:pPr>
            <a:r>
              <a:rPr lang="es-ES" sz="2000" dirty="0" smtClean="0"/>
              <a:t>Las bases de datos utilizan para su creación o manejo dos lenguajes específicos:</a:t>
            </a:r>
          </a:p>
          <a:p>
            <a:pPr marL="0" indent="9525">
              <a:buNone/>
            </a:pPr>
            <a:r>
              <a:rPr lang="es-ES" sz="2000" dirty="0" smtClean="0"/>
              <a:t> </a:t>
            </a:r>
          </a:p>
          <a:p>
            <a:pPr marL="0" lvl="0" indent="9525">
              <a:buNone/>
            </a:pPr>
            <a:r>
              <a:rPr lang="es-ES" sz="2000" b="1" dirty="0" smtClean="0"/>
              <a:t>DDL </a:t>
            </a:r>
            <a:r>
              <a:rPr lang="es-ES" sz="2000" dirty="0" smtClean="0"/>
              <a:t>(Data </a:t>
            </a:r>
            <a:r>
              <a:rPr lang="es-ES" sz="2000" dirty="0" err="1" smtClean="0"/>
              <a:t>Definition</a:t>
            </a:r>
            <a:r>
              <a:rPr lang="es-ES" sz="2000" dirty="0" smtClean="0"/>
              <a:t> </a:t>
            </a:r>
            <a:r>
              <a:rPr lang="es-ES" sz="2000" dirty="0" err="1" smtClean="0"/>
              <a:t>Language</a:t>
            </a:r>
            <a:r>
              <a:rPr lang="es-ES" sz="2000" dirty="0" smtClean="0"/>
              <a:t>): Este es un lenguaje de </a:t>
            </a:r>
            <a:r>
              <a:rPr lang="es-ES" sz="2000" i="1" dirty="0" smtClean="0"/>
              <a:t>descripción de datos</a:t>
            </a:r>
            <a:r>
              <a:rPr lang="es-ES" sz="2000" dirty="0" smtClean="0"/>
              <a:t>, que como cualquier lenguaje de alto nivel, necesita un traductor para generar código objeto a partir del código fuente. Por su medio se definen las Entidades, Registros Atributos y Relaciones. Se puede comparar con la construcción de un edificio.</a:t>
            </a:r>
          </a:p>
          <a:p>
            <a:pPr marL="0" indent="9525">
              <a:buNone/>
            </a:pPr>
            <a:r>
              <a:rPr lang="es-ES" sz="2000" dirty="0" smtClean="0"/>
              <a:t> </a:t>
            </a:r>
          </a:p>
          <a:p>
            <a:pPr marL="0" lvl="0" indent="9525">
              <a:buNone/>
            </a:pPr>
            <a:r>
              <a:rPr lang="es-ES" sz="2000" b="1" dirty="0" smtClean="0"/>
              <a:t>DML </a:t>
            </a:r>
            <a:r>
              <a:rPr lang="es-ES" sz="2000" dirty="0" smtClean="0"/>
              <a:t>(Data </a:t>
            </a:r>
            <a:r>
              <a:rPr lang="es-ES" sz="2000" dirty="0" err="1" smtClean="0"/>
              <a:t>Manipulation</a:t>
            </a:r>
            <a:r>
              <a:rPr lang="es-ES" sz="2000" dirty="0" smtClean="0"/>
              <a:t> </a:t>
            </a:r>
            <a:r>
              <a:rPr lang="es-ES" sz="2000" dirty="0" err="1" smtClean="0"/>
              <a:t>Language</a:t>
            </a:r>
            <a:r>
              <a:rPr lang="es-ES" sz="2000" dirty="0" smtClean="0"/>
              <a:t>): Es un lenguaje de </a:t>
            </a:r>
            <a:r>
              <a:rPr lang="es-ES" sz="2000" i="1" dirty="0" smtClean="0"/>
              <a:t>manipulación de datos</a:t>
            </a:r>
            <a:r>
              <a:rPr lang="es-ES" sz="2000" dirty="0" smtClean="0"/>
              <a:t>.  </a:t>
            </a:r>
          </a:p>
          <a:p>
            <a:pPr marL="0" lvl="0" indent="9525">
              <a:buNone/>
            </a:pPr>
            <a:r>
              <a:rPr lang="es-ES" sz="2000" dirty="0" smtClean="0"/>
              <a:t>Se puede comparar con las personas que habitan el edifico, sus movimientos, etc.</a:t>
            </a:r>
          </a:p>
          <a:p>
            <a:pPr marL="0" lvl="0" indent="9525">
              <a:buNone/>
            </a:pPr>
            <a:r>
              <a:rPr lang="es-ES" sz="2000" dirty="0" smtClean="0"/>
              <a:t>El </a:t>
            </a:r>
            <a:r>
              <a:rPr lang="es-ES" sz="2000" i="1" dirty="0" smtClean="0"/>
              <a:t>DML </a:t>
            </a:r>
            <a:r>
              <a:rPr lang="es-ES" sz="2000" dirty="0" smtClean="0"/>
              <a:t>puede ser usado de dos formas.  Por un lado, se incluyen sentencias de </a:t>
            </a:r>
            <a:r>
              <a:rPr lang="es-ES" sz="2000" i="1" dirty="0" smtClean="0"/>
              <a:t>DML</a:t>
            </a:r>
            <a:r>
              <a:rPr lang="es-ES" sz="2000" dirty="0" smtClean="0"/>
              <a:t> en programas escritos en lenguajes de alto nivel (COBOL, Basic, C, etc.), por lo que al primero se lo llama </a:t>
            </a:r>
            <a:r>
              <a:rPr lang="es-ES" sz="2000" b="1" i="1" dirty="0" smtClean="0"/>
              <a:t>lenguaje huésped</a:t>
            </a:r>
            <a:r>
              <a:rPr lang="es-ES" sz="2000" dirty="0" smtClean="0"/>
              <a:t>, y al segundo, </a:t>
            </a:r>
            <a:r>
              <a:rPr lang="es-ES" sz="2000" b="1" i="1" dirty="0" smtClean="0"/>
              <a:t>lenguaje anfitrión</a:t>
            </a:r>
            <a:r>
              <a:rPr lang="es-ES" sz="2000" dirty="0" smtClean="0"/>
              <a:t>.  En este caso, como el compilador del lenguaje anfitrión no reconoce las sentencias en DML, se incluye un </a:t>
            </a:r>
            <a:r>
              <a:rPr lang="es-ES" sz="2000" dirty="0" err="1" smtClean="0"/>
              <a:t>precompilador</a:t>
            </a:r>
            <a:r>
              <a:rPr lang="es-ES" sz="2000" dirty="0" smtClean="0"/>
              <a:t>  en Sistema de Gestión de Bases de Datos (SGBD).</a:t>
            </a:r>
            <a:r>
              <a:rPr lang="es-ES" sz="2000" b="1" dirty="0" smtClean="0"/>
              <a:t>  </a:t>
            </a:r>
            <a:r>
              <a:rPr lang="es-ES" sz="2000" dirty="0" smtClean="0"/>
              <a:t>La segunda forma del DML es mediante el uso de programas que contengan exclusivamente sentencias propias de este lenguaje.</a:t>
            </a:r>
          </a:p>
          <a:p>
            <a:endParaRPr lang="es-E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ctr" rtl="0">
              <a:spcBef>
                <a:spcPct val="0"/>
              </a:spcBef>
            </a:pPr>
            <a:r>
              <a:rPr lang="es-ES" sz="2800" b="1" u="sng" dirty="0"/>
              <a:t>SISTEMA DE GESTIÓN DE BASE DE DATOS</a:t>
            </a:r>
            <a:r>
              <a:rPr lang="es-ES" b="1" u="sng" dirty="0"/>
              <a:t/>
            </a:r>
            <a:br>
              <a:rPr lang="es-ES" b="1" u="sng" dirty="0"/>
            </a:br>
            <a:endParaRPr lang="es-ES" dirty="0"/>
          </a:p>
        </p:txBody>
      </p:sp>
      <p:sp>
        <p:nvSpPr>
          <p:cNvPr id="3" name="2 Marcador de contenido"/>
          <p:cNvSpPr>
            <a:spLocks noGrp="1"/>
          </p:cNvSpPr>
          <p:nvPr>
            <p:ph idx="1"/>
          </p:nvPr>
        </p:nvSpPr>
        <p:spPr>
          <a:xfrm>
            <a:off x="428596" y="1214422"/>
            <a:ext cx="8229600" cy="4525963"/>
          </a:xfrm>
        </p:spPr>
        <p:txBody>
          <a:bodyPr/>
          <a:lstStyle/>
          <a:p>
            <a:pPr indent="641350">
              <a:buNone/>
            </a:pPr>
            <a:r>
              <a:rPr lang="es-ES" dirty="0" smtClean="0"/>
              <a:t>Se denomina </a:t>
            </a:r>
            <a:r>
              <a:rPr lang="es-ES" b="1" i="1" dirty="0" smtClean="0"/>
              <a:t>S</a:t>
            </a:r>
            <a:r>
              <a:rPr lang="es-ES" i="1" dirty="0" smtClean="0"/>
              <a:t>istema de </a:t>
            </a:r>
            <a:r>
              <a:rPr lang="es-ES" b="1" i="1" dirty="0" smtClean="0"/>
              <a:t>G</a:t>
            </a:r>
            <a:r>
              <a:rPr lang="es-ES" i="1" dirty="0" smtClean="0"/>
              <a:t>estión de </a:t>
            </a:r>
            <a:r>
              <a:rPr lang="es-ES" b="1" i="1" dirty="0" smtClean="0"/>
              <a:t>B</a:t>
            </a:r>
            <a:r>
              <a:rPr lang="es-ES" i="1" dirty="0" smtClean="0"/>
              <a:t>ase de </a:t>
            </a:r>
            <a:r>
              <a:rPr lang="es-ES" b="1" i="1" dirty="0" smtClean="0"/>
              <a:t>D</a:t>
            </a:r>
            <a:r>
              <a:rPr lang="es-ES" i="1" dirty="0" smtClean="0"/>
              <a:t>atos </a:t>
            </a:r>
            <a:r>
              <a:rPr lang="es-ES" dirty="0" smtClean="0"/>
              <a:t>(SGBD o DBMS, </a:t>
            </a:r>
            <a:r>
              <a:rPr lang="es-ES" i="1" dirty="0" smtClean="0"/>
              <a:t>Data Base Management </a:t>
            </a:r>
            <a:r>
              <a:rPr lang="es-ES" i="1" dirty="0" err="1" smtClean="0"/>
              <a:t>System</a:t>
            </a:r>
            <a:r>
              <a:rPr lang="es-ES" i="1" dirty="0" smtClean="0"/>
              <a:t>)</a:t>
            </a:r>
            <a:r>
              <a:rPr lang="es-ES" dirty="0" smtClean="0"/>
              <a:t>, al conjunto de software destinado a la creación, gestión, control y manipulación de la información sobre una base de datos.  Los SGBD tienen como propósito registrar y mantener información. </a:t>
            </a:r>
            <a:endParaRPr lang="es-E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FUNCIONES DE SGBD</a:t>
            </a:r>
            <a:endParaRPr lang="es-ES" dirty="0"/>
          </a:p>
        </p:txBody>
      </p:sp>
      <p:sp>
        <p:nvSpPr>
          <p:cNvPr id="3" name="2 Marcador de contenido"/>
          <p:cNvSpPr>
            <a:spLocks noGrp="1"/>
          </p:cNvSpPr>
          <p:nvPr>
            <p:ph idx="1"/>
          </p:nvPr>
        </p:nvSpPr>
        <p:spPr>
          <a:xfrm>
            <a:off x="357158" y="1285860"/>
            <a:ext cx="8786842" cy="5572140"/>
          </a:xfrm>
        </p:spPr>
        <p:txBody>
          <a:bodyPr>
            <a:normAutofit fontScale="77500" lnSpcReduction="20000"/>
          </a:bodyPr>
          <a:lstStyle/>
          <a:p>
            <a:pPr>
              <a:buNone/>
            </a:pPr>
            <a:r>
              <a:rPr lang="es-ES" dirty="0" smtClean="0"/>
              <a:t> </a:t>
            </a:r>
          </a:p>
          <a:p>
            <a:pPr lvl="0"/>
            <a:r>
              <a:rPr lang="es-ES" b="1" i="1" dirty="0" smtClean="0"/>
              <a:t>Definir el esquema de la base de datos, </a:t>
            </a:r>
            <a:r>
              <a:rPr lang="es-ES" dirty="0" smtClean="0"/>
              <a:t>describiéndolo mediante un conjunto de instrucciones con el lenguaje DDL.</a:t>
            </a:r>
          </a:p>
          <a:p>
            <a:pPr lvl="0"/>
            <a:r>
              <a:rPr lang="es-ES" b="1" i="1" dirty="0" smtClean="0"/>
              <a:t>Acceder a la información desde un lenguaje de alto nivel, </a:t>
            </a:r>
            <a:r>
              <a:rPr lang="es-ES" dirty="0" smtClean="0"/>
              <a:t>para lo cual se utiliza el lenguaje DML.</a:t>
            </a:r>
          </a:p>
          <a:p>
            <a:pPr lvl="0"/>
            <a:r>
              <a:rPr lang="es-ES" b="1" i="1" dirty="0" smtClean="0"/>
              <a:t>Acceder a la información en modo conversacional, </a:t>
            </a:r>
            <a:r>
              <a:rPr lang="es-ES" dirty="0" smtClean="0"/>
              <a:t>incorporando una interfaz de usuario a través de la cual introducir sentencias DDL o DML directamente desde una terminal para obtener información interactiva.</a:t>
            </a:r>
          </a:p>
          <a:p>
            <a:pPr lvl="0"/>
            <a:r>
              <a:rPr lang="es-ES" b="1" i="1" dirty="0" smtClean="0"/>
              <a:t>Gestionar los archivos, </a:t>
            </a:r>
            <a:r>
              <a:rPr lang="es-ES" dirty="0" smtClean="0"/>
              <a:t>función realizada por el módulo Gestión de Archivos, que es el que se encarga de la comunicación con el Sistema Operativo.</a:t>
            </a:r>
          </a:p>
          <a:p>
            <a:pPr lvl="0"/>
            <a:r>
              <a:rPr lang="es-ES" b="1" i="1" dirty="0" smtClean="0"/>
              <a:t>Realizar funciones varias, </a:t>
            </a:r>
            <a:r>
              <a:rPr lang="es-ES" dirty="0" smtClean="0"/>
              <a:t>tales como control de usuarios, recuperación de la base en caso de fallas, organización física de la base de datos, control de seguridad, privacidad de la información y gestión de accesos concurrentes.</a:t>
            </a:r>
          </a:p>
          <a:p>
            <a:pPr>
              <a:buNone/>
            </a:pPr>
            <a:endParaRPr lang="es-E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pPr>
              <a:buNone/>
            </a:pPr>
            <a:endParaRPr lang="es-ES" dirty="0" smtClean="0"/>
          </a:p>
          <a:p>
            <a:r>
              <a:rPr lang="es-ES" dirty="0" smtClean="0"/>
              <a:t>	El SGBD debe proporcionar información a usuarios y desarrolladores a distintos niveles, representando cada uno de ellos una abstracción de datos.</a:t>
            </a:r>
          </a:p>
          <a:p>
            <a:endParaRPr lang="es-ES" dirty="0"/>
          </a:p>
        </p:txBody>
      </p:sp>
      <p:sp>
        <p:nvSpPr>
          <p:cNvPr id="4" name="1 Título"/>
          <p:cNvSpPr>
            <a:spLocks noGrp="1"/>
          </p:cNvSpPr>
          <p:nvPr>
            <p:ph type="title"/>
          </p:nvPr>
        </p:nvSpPr>
        <p:spPr/>
        <p:txBody>
          <a:bodyPr>
            <a:normAutofit/>
          </a:bodyPr>
          <a:lstStyle/>
          <a:p>
            <a:pPr lvl="1" algn="ctr" rtl="0">
              <a:spcBef>
                <a:spcPct val="0"/>
              </a:spcBef>
            </a:pPr>
            <a:r>
              <a:rPr lang="es-ES" sz="3200" b="1" u="sng" dirty="0"/>
              <a:t>ABSTRACCIÓN DE LA </a:t>
            </a:r>
            <a:r>
              <a:rPr lang="es-ES" sz="3200" b="1" u="sng" dirty="0" smtClean="0"/>
              <a:t>INFORMACIÓN</a:t>
            </a:r>
            <a:endParaRPr lang="es-E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BASES DE DATOS</a:t>
            </a:r>
            <a:br>
              <a:rPr lang="es-AR" dirty="0" smtClean="0"/>
            </a:br>
            <a:r>
              <a:rPr lang="es-AR" sz="3600" dirty="0" smtClean="0"/>
              <a:t>PROBLEMAS QUE SE PRESENTAN AL UTILIZAR ARCHIVOS INDEPENDIENTES</a:t>
            </a:r>
            <a:endParaRPr lang="es-ES" sz="3600" dirty="0"/>
          </a:p>
        </p:txBody>
      </p:sp>
      <p:graphicFrame>
        <p:nvGraphicFramePr>
          <p:cNvPr id="4" name="3 Marcador de contenido"/>
          <p:cNvGraphicFramePr>
            <a:graphicFrameLocks noGrp="1"/>
          </p:cNvGraphicFramePr>
          <p:nvPr>
            <p:ph idx="1"/>
          </p:nvPr>
        </p:nvGraphicFramePr>
        <p:xfrm>
          <a:off x="428596" y="1928802"/>
          <a:ext cx="8229600" cy="4638040"/>
        </p:xfrm>
        <a:graphic>
          <a:graphicData uri="http://schemas.openxmlformats.org/drawingml/2006/table">
            <a:tbl>
              <a:tblPr firstRow="1" bandRow="1">
                <a:tableStyleId>{5C22544A-7EE6-4342-B048-85BDC9FD1C3A}</a:tableStyleId>
              </a:tblPr>
              <a:tblGrid>
                <a:gridCol w="1685908"/>
                <a:gridCol w="6543692"/>
              </a:tblGrid>
              <a:tr h="370840">
                <a:tc>
                  <a:txBody>
                    <a:bodyPr/>
                    <a:lstStyle/>
                    <a:p>
                      <a:pPr algn="just">
                        <a:spcAft>
                          <a:spcPts val="0"/>
                        </a:spcAft>
                      </a:pPr>
                      <a:r>
                        <a:rPr lang="es-ES" sz="2000" b="1" dirty="0">
                          <a:solidFill>
                            <a:schemeClr val="tx1"/>
                          </a:solidFill>
                          <a:latin typeface="Times New Roman"/>
                          <a:ea typeface="Times New Roman"/>
                          <a:cs typeface="Times New Roman"/>
                        </a:rPr>
                        <a:t>Problemas</a:t>
                      </a:r>
                      <a:endParaRPr lang="es-ES" sz="2000" dirty="0">
                        <a:solidFill>
                          <a:schemeClr val="tx1"/>
                        </a:solidFill>
                        <a:latin typeface="Times New Roman"/>
                        <a:ea typeface="Times New Roman"/>
                        <a:cs typeface="Times New Roma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s-ES" sz="2000" b="1">
                          <a:solidFill>
                            <a:schemeClr val="tx1"/>
                          </a:solidFill>
                          <a:latin typeface="Times New Roman"/>
                          <a:ea typeface="Times New Roman"/>
                          <a:cs typeface="Times New Roman"/>
                        </a:rPr>
                        <a:t>Características</a:t>
                      </a:r>
                      <a:endParaRPr lang="es-ES" sz="2000">
                        <a:solidFill>
                          <a:schemeClr val="tx1"/>
                        </a:solidFill>
                        <a:latin typeface="Times New Roman"/>
                        <a:ea typeface="Times New Roman"/>
                        <a:cs typeface="Times New Roma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just">
                        <a:spcAft>
                          <a:spcPts val="0"/>
                        </a:spcAft>
                      </a:pPr>
                      <a:r>
                        <a:rPr lang="es-ES" sz="2000">
                          <a:solidFill>
                            <a:schemeClr val="tx1"/>
                          </a:solidFill>
                          <a:latin typeface="Times New Roman"/>
                          <a:ea typeface="Times New Roman"/>
                          <a:cs typeface="Times New Roman"/>
                        </a:rPr>
                        <a:t>Actualización de la Información</a:t>
                      </a: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s-ES" sz="2000">
                          <a:solidFill>
                            <a:schemeClr val="tx1"/>
                          </a:solidFill>
                          <a:latin typeface="Times New Roman"/>
                          <a:ea typeface="Times New Roman"/>
                          <a:cs typeface="Times New Roman"/>
                        </a:rPr>
                        <a:t>La actualización puede resultar costosa cuando se tiene información total o parcialmente duplicada en archivos diferentes.  Esto conduce a </a:t>
                      </a:r>
                      <a:r>
                        <a:rPr lang="es-ES" sz="2000" b="1" i="1">
                          <a:solidFill>
                            <a:schemeClr val="tx1"/>
                          </a:solidFill>
                          <a:latin typeface="Times New Roman"/>
                          <a:ea typeface="Times New Roman"/>
                          <a:cs typeface="Times New Roman"/>
                        </a:rPr>
                        <a:t>inconsistencia de datos</a:t>
                      </a:r>
                      <a:r>
                        <a:rPr lang="es-ES" sz="2000">
                          <a:solidFill>
                            <a:schemeClr val="tx1"/>
                          </a:solidFill>
                          <a:latin typeface="Times New Roman"/>
                          <a:ea typeface="Times New Roman"/>
                          <a:cs typeface="Times New Roman"/>
                        </a:rPr>
                        <a:t>.</a:t>
                      </a: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just">
                        <a:spcAft>
                          <a:spcPts val="0"/>
                        </a:spcAft>
                      </a:pPr>
                      <a:r>
                        <a:rPr lang="es-ES" sz="2000">
                          <a:solidFill>
                            <a:schemeClr val="tx1"/>
                          </a:solidFill>
                          <a:latin typeface="Times New Roman"/>
                          <a:ea typeface="Times New Roman"/>
                          <a:cs typeface="Times New Roman"/>
                        </a:rPr>
                        <a:t>Redundancia</a:t>
                      </a: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s-ES" sz="2000">
                          <a:solidFill>
                            <a:schemeClr val="tx1"/>
                          </a:solidFill>
                          <a:latin typeface="Times New Roman"/>
                          <a:ea typeface="Times New Roman"/>
                          <a:cs typeface="Times New Roman"/>
                        </a:rPr>
                        <a:t>Consiste en tener datos que no aportan información, porque pueden ser deducidos de otros.</a:t>
                      </a: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just">
                        <a:spcAft>
                          <a:spcPts val="0"/>
                        </a:spcAft>
                      </a:pPr>
                      <a:r>
                        <a:rPr lang="es-ES" sz="2000">
                          <a:solidFill>
                            <a:schemeClr val="tx1"/>
                          </a:solidFill>
                          <a:latin typeface="Times New Roman"/>
                          <a:ea typeface="Times New Roman"/>
                          <a:cs typeface="Times New Roman"/>
                        </a:rPr>
                        <a:t>Rigidez en la búsqueda</a:t>
                      </a: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s-ES" sz="2000">
                          <a:solidFill>
                            <a:schemeClr val="tx1"/>
                          </a:solidFill>
                          <a:latin typeface="Times New Roman"/>
                          <a:ea typeface="Times New Roman"/>
                          <a:cs typeface="Times New Roman"/>
                        </a:rPr>
                        <a:t>No siempre el modo de acceso que tiene el archivo es el más eficiente, no pudiendo cambiarse.</a:t>
                      </a: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just">
                        <a:spcAft>
                          <a:spcPts val="0"/>
                        </a:spcAft>
                      </a:pPr>
                      <a:r>
                        <a:rPr lang="es-ES" sz="2000">
                          <a:solidFill>
                            <a:schemeClr val="tx1"/>
                          </a:solidFill>
                          <a:latin typeface="Times New Roman"/>
                          <a:ea typeface="Times New Roman"/>
                          <a:cs typeface="Times New Roman"/>
                        </a:rPr>
                        <a:t>Dependencia con los programas</a:t>
                      </a: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s-ES" sz="2000">
                          <a:solidFill>
                            <a:schemeClr val="tx1"/>
                          </a:solidFill>
                          <a:latin typeface="Times New Roman"/>
                          <a:ea typeface="Times New Roman"/>
                          <a:cs typeface="Times New Roman"/>
                        </a:rPr>
                        <a:t>Cualquier cambio en la estructura del archivo implica una modificación de los programas que lo tratan.</a:t>
                      </a: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just">
                        <a:spcAft>
                          <a:spcPts val="0"/>
                        </a:spcAft>
                      </a:pPr>
                      <a:r>
                        <a:rPr lang="es-ES" sz="2000" dirty="0">
                          <a:solidFill>
                            <a:schemeClr val="tx1"/>
                          </a:solidFill>
                          <a:latin typeface="Times New Roman"/>
                          <a:ea typeface="Times New Roman"/>
                          <a:cs typeface="Times New Roman"/>
                        </a:rPr>
                        <a:t>Confidencialidad y seguridad</a:t>
                      </a: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just">
                        <a:spcAft>
                          <a:spcPts val="0"/>
                        </a:spcAft>
                      </a:pPr>
                      <a:r>
                        <a:rPr lang="es-ES" sz="2000" dirty="0">
                          <a:solidFill>
                            <a:schemeClr val="tx1"/>
                          </a:solidFill>
                          <a:latin typeface="Times New Roman"/>
                          <a:ea typeface="Times New Roman"/>
                          <a:cs typeface="Times New Roman"/>
                        </a:rPr>
                        <a:t>La confidencialidad consiste en evitar el acceso a determinados usuarios.  La seguridad consiste en que los datos no puedan ser modificados por usuarios no autorizados.  Ambas cosas deben hacerse </a:t>
                      </a:r>
                      <a:r>
                        <a:rPr lang="es-ES" sz="2000" b="1" i="1" dirty="0">
                          <a:solidFill>
                            <a:schemeClr val="tx1"/>
                          </a:solidFill>
                          <a:latin typeface="Times New Roman"/>
                          <a:ea typeface="Times New Roman"/>
                          <a:cs typeface="Times New Roman"/>
                        </a:rPr>
                        <a:t>por programa.</a:t>
                      </a:r>
                      <a:endParaRPr lang="es-ES" sz="2000" dirty="0">
                        <a:solidFill>
                          <a:schemeClr val="tx1"/>
                        </a:solidFill>
                        <a:latin typeface="Times New Roman"/>
                        <a:ea typeface="Times New Roman"/>
                        <a:cs typeface="Times New Roman"/>
                      </a:endParaRPr>
                    </a:p>
                  </a:txBody>
                  <a:tcPr marL="68580" marR="68580" marT="0" marB="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srcRect/>
          <a:stretch>
            <a:fillRect/>
          </a:stretch>
        </p:blipFill>
        <p:spPr bwMode="auto">
          <a:xfrm>
            <a:off x="0" y="0"/>
            <a:ext cx="9144000" cy="6799882"/>
          </a:xfrm>
          <a:prstGeom prst="rect">
            <a:avLst/>
          </a:prstGeom>
          <a:noFill/>
          <a:ln w="9525">
            <a:noFill/>
            <a:miter lim="800000"/>
            <a:headEnd/>
            <a:tailEnd/>
          </a:ln>
          <a:effectLst/>
        </p:spPr>
      </p:pic>
      <p:pic>
        <p:nvPicPr>
          <p:cNvPr id="4101" name="Picture 5" descr="https://encrypted-tbn0.gstatic.com/images?q=tbn:ANd9GcSQMnGl0uyGQgYJEbaZuPRjnDoyn4B5zU7TYvEC4WhnFxWoYcmU"/>
          <p:cNvPicPr>
            <a:picLocks noChangeAspect="1" noChangeArrowheads="1"/>
          </p:cNvPicPr>
          <p:nvPr/>
        </p:nvPicPr>
        <p:blipFill>
          <a:blip r:embed="rId3"/>
          <a:srcRect/>
          <a:stretch>
            <a:fillRect/>
          </a:stretch>
        </p:blipFill>
        <p:spPr bwMode="auto">
          <a:xfrm>
            <a:off x="6357950" y="2643182"/>
            <a:ext cx="2786050" cy="1341432"/>
          </a:xfrm>
          <a:prstGeom prst="rect">
            <a:avLst/>
          </a:prstGeom>
          <a:noFill/>
        </p:spPr>
      </p:pic>
      <p:pic>
        <p:nvPicPr>
          <p:cNvPr id="4103" name="Picture 7" descr="https://encrypted-tbn0.gstatic.com/images?q=tbn:ANd9GcTrjb29mRzsrx3s8nOB7SmmM673vW_Z86UUVO2SNI-qZmRD2vTB">
            <a:hlinkClick r:id="rId4"/>
          </p:cNvPr>
          <p:cNvPicPr>
            <a:picLocks noChangeAspect="1" noChangeArrowheads="1"/>
          </p:cNvPicPr>
          <p:nvPr/>
        </p:nvPicPr>
        <p:blipFill>
          <a:blip r:embed="rId5"/>
          <a:srcRect/>
          <a:stretch>
            <a:fillRect/>
          </a:stretch>
        </p:blipFill>
        <p:spPr bwMode="auto">
          <a:xfrm>
            <a:off x="6429388" y="5429264"/>
            <a:ext cx="2418653" cy="1128705"/>
          </a:xfrm>
          <a:prstGeom prst="rect">
            <a:avLst/>
          </a:prstGeom>
          <a:noFill/>
        </p:spPr>
      </p:pic>
      <p:pic>
        <p:nvPicPr>
          <p:cNvPr id="4105" name="Picture 9" descr="https://encrypted-tbn1.gstatic.com/images?q=tbn:ANd9GcS0juYQy2ErljwkWvFUN5WBnrzcEfnNV0H-Sv38-5_gpYfhuaZW"/>
          <p:cNvPicPr>
            <a:picLocks noChangeAspect="1" noChangeArrowheads="1"/>
          </p:cNvPicPr>
          <p:nvPr/>
        </p:nvPicPr>
        <p:blipFill>
          <a:blip r:embed="rId6"/>
          <a:srcRect/>
          <a:stretch>
            <a:fillRect/>
          </a:stretch>
        </p:blipFill>
        <p:spPr bwMode="auto">
          <a:xfrm>
            <a:off x="6296025" y="0"/>
            <a:ext cx="2847975" cy="16002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TIPOS DE BASES DE DATOS</a:t>
            </a:r>
            <a:endParaRPr lang="es-ES" dirty="0"/>
          </a:p>
        </p:txBody>
      </p:sp>
      <p:sp>
        <p:nvSpPr>
          <p:cNvPr id="3" name="2 Marcador de contenido"/>
          <p:cNvSpPr>
            <a:spLocks noGrp="1"/>
          </p:cNvSpPr>
          <p:nvPr>
            <p:ph idx="1"/>
          </p:nvPr>
        </p:nvSpPr>
        <p:spPr>
          <a:xfrm>
            <a:off x="914400" y="1714488"/>
            <a:ext cx="8229600" cy="4525963"/>
          </a:xfrm>
        </p:spPr>
        <p:txBody>
          <a:bodyPr/>
          <a:lstStyle/>
          <a:p>
            <a:r>
              <a:rPr lang="es-AR" dirty="0" smtClean="0"/>
              <a:t>JERÁRQUICAS</a:t>
            </a:r>
          </a:p>
          <a:p>
            <a:r>
              <a:rPr lang="es-AR" dirty="0" smtClean="0"/>
              <a:t>EN RED</a:t>
            </a:r>
          </a:p>
          <a:p>
            <a:r>
              <a:rPr lang="es-AR" dirty="0" smtClean="0"/>
              <a:t>RELACIONALES</a:t>
            </a:r>
          </a:p>
          <a:p>
            <a:r>
              <a:rPr lang="es-AR" dirty="0" smtClean="0"/>
              <a:t>DISTRIBUIDAS</a:t>
            </a:r>
          </a:p>
          <a:p>
            <a:r>
              <a:rPr lang="es-AR" dirty="0" smtClean="0"/>
              <a:t>ORIENTADAS A OBJETOS</a:t>
            </a:r>
            <a:endParaRPr lang="es-E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143000"/>
          </a:xfrm>
        </p:spPr>
        <p:txBody>
          <a:bodyPr>
            <a:normAutofit fontScale="90000"/>
          </a:bodyPr>
          <a:lstStyle/>
          <a:p>
            <a:pPr lvl="1" algn="ctr" rtl="0">
              <a:spcBef>
                <a:spcPct val="0"/>
              </a:spcBef>
            </a:pPr>
            <a:r>
              <a:rPr lang="es-ES" sz="3600" b="1" i="1" dirty="0" smtClean="0"/>
              <a:t>Bases de datos jerárquicas</a:t>
            </a:r>
            <a:r>
              <a:rPr lang="es-ES" dirty="0" smtClean="0"/>
              <a:t/>
            </a:r>
            <a:br>
              <a:rPr lang="es-ES" dirty="0" smtClean="0"/>
            </a:br>
            <a:r>
              <a:rPr lang="es-ES" b="1" u="sng" dirty="0" smtClean="0"/>
              <a:t/>
            </a:r>
            <a:br>
              <a:rPr lang="es-ES" b="1" u="sng" dirty="0" smtClean="0"/>
            </a:br>
            <a:endParaRPr lang="es-ES" dirty="0"/>
          </a:p>
        </p:txBody>
      </p:sp>
      <p:sp>
        <p:nvSpPr>
          <p:cNvPr id="3" name="2 Marcador de contenido"/>
          <p:cNvSpPr>
            <a:spLocks noGrp="1"/>
          </p:cNvSpPr>
          <p:nvPr>
            <p:ph idx="1"/>
          </p:nvPr>
        </p:nvSpPr>
        <p:spPr>
          <a:xfrm>
            <a:off x="357158" y="571480"/>
            <a:ext cx="8229600" cy="4525963"/>
          </a:xfrm>
        </p:spPr>
        <p:txBody>
          <a:bodyPr>
            <a:normAutofit fontScale="85000" lnSpcReduction="20000"/>
          </a:bodyPr>
          <a:lstStyle/>
          <a:p>
            <a:pPr>
              <a:buNone/>
            </a:pPr>
            <a:endParaRPr lang="es-ES" dirty="0" smtClean="0"/>
          </a:p>
          <a:p>
            <a:r>
              <a:rPr lang="es-ES" sz="3100" dirty="0" smtClean="0"/>
              <a:t>Fueron las primeras en aparecer.  En este tipo de base de datos sólo se pueden crear estructuras jerárquicas (estructuras en árbol).  Están formadas por una colección de registros unidos a través de relaciones que pueden ser de uno a uno o de uno a muchos, aunque no se pueden definir relaciones de muchos a muchos.  Las relaciones se implementan físicamente utilizando </a:t>
            </a:r>
            <a:r>
              <a:rPr lang="es-ES" sz="3100" i="1" dirty="0" smtClean="0"/>
              <a:t>punteros</a:t>
            </a:r>
            <a:r>
              <a:rPr lang="es-ES" sz="3100" dirty="0" smtClean="0"/>
              <a:t>.</a:t>
            </a:r>
          </a:p>
          <a:p>
            <a:r>
              <a:rPr lang="es-ES" sz="3100" dirty="0" smtClean="0"/>
              <a:t>Las bases de datos jerárquicas son especialmente útiles en el caso de aplicaciones que manejan un gran volumen de información y datos muy compartidos, permitiendo crear estructuras estables y de gran rendimiento.</a:t>
            </a:r>
          </a:p>
          <a:p>
            <a:endParaRPr lang="es-ES" dirty="0"/>
          </a:p>
        </p:txBody>
      </p:sp>
      <p:sp>
        <p:nvSpPr>
          <p:cNvPr id="53250" name="AutoShape 2" descr="data:image/jpeg;base64,/9j/4AAQSkZJRgABAQAAAQABAAD/2wCEAAkGBg8RERMQEBQWFRUVGBcSFRUUFxoXFBIVFBIVGhQRFRccJyYeGCAjGRIWHzAgIyw1Ly8uFh8yNTAqNSorLCkBCQoKDgwNFA0MFCkYFBgpKSkpKSkpKSkpKSkpKSkpKSkpKSkpKSkpKSkpKSkpKSkpKSkpKSkpKSkpKSkpKSkpKf/AABEIAJsBRAMBIgACEQEDEQH/xAAbAAEBAAMBAQEAAAAAAAAAAAAABQEDBAYCB//EAEgQAAIBAwECCgUJBwMDBAMAAAECAwAEERIFIQYTFBYiMVNUk9EVQZKU0wcjMjM0UVKR0mFxc3SBs7QkQnJigsNDssLEg7HB/8QAFQEBAQAAAAAAAAAAAAAAAAAAAAH/xAAUEQEAAAAAAAAAAAAAAAAAAAAA/9oADAMBAAIRAxEAPwD9V4ScJks+IDgEzO0alnWNFKxO5Lu24bkIH7SK5Lnh/ZorEcZIyPHC4hjeRRJI8SaOMA0Egzp1HO/cCd1VNr7DS4aFy7o8LNJG8ZUFS8bRtuYMD0XYdXrqXccAbSSV53MpkcINeoagY5IpEYEDpYkgRgrZUbwFAJFEb24c2ARpDKQqiZyxilAK20iJOy9HpaXkVd3Wc4zg41TcPbMNGicbIZJxaqVik0ay8iMQ5AVgrQyA6Sfo/dvr5vPk+spIRAeMCgXC5WQhit3NxsyE+sGQKf8AtA3gkHbDwItlK4aUhJhcxIZDohk42SRii9R1GaQHVk4bAIwMB9QcOdnu8UaSlnmEbRqIpSWWaNpI2+juGiNmOeoKc4rXd8O7NYLqeMtKbXHGxhSkiljhRhwOvB9k/dWvZvye2UE0c6cbqiCqmqQsFWOGWFEx9wjmYf0BOTknEHyeWaQ3EAMmi4SOJ8sMqkJYxqpAG/pnLHJJOSSd9At/lBsmkkRnUBWVIyBKzTZMqsyroGQHt5hlSwxExOBW2y4e2Mv0HZskaNEcrkoYrd+NZQmUXF3FkncNW89eOGf5NbYdOB3SRXEkbMWYRDjLhyihWRsFruU5Lahq3EYGN2yfk7trdY+LkmDoqozq+lpFEVtGyHA6IYWUROnB3HfgmirOz+ENtPLJBG+ZIgC6FWVlViQrdIDIOk7x+z7xmjUTYfBG3tJZJoi+qQFSHbUFUzSSkDdk9OZzliTv691W6iFKUoFKUoFKUoFKUoJu2NtrbmFSju0zmONU0ZLLE8hyXZVA0xsev1Vzw8MLMtxbSqj6zFoZkLawyKQdBYL05UXeRvIHrFfXCLg3HecTrbBhcyrlEkVi0TxkMjggjEhP7wK8/YfJhGJjcSyZcyvJpVEMegzRyImHBAIMI3gDGogYwGqi7Hw22a29bqE7g25xvBVmBH37o3/qpHXur5PDew1KomRgyu+tSCi8XxHRJ+9uVRaQB0tQx6sxbv5LoTAIo5ZNSRwRoW04zax3CxF8DODypi2PwjGKzafJfCAjSTSGVQnSGjSHjFloIGneAdnRbj15bPXuD0F/wrs4bflTSqYyHKFSCZDGjs6IPWwEbbvUVOcV97N4SWtwQsUiltOsp/uAwhYEfevGJqA6iwz11Ju/k9gkt4rYyyjizcNrGjUxvEnWfIKlRnlLkYG7dW3g/wABYLOVpY3ZiQ4wypkGXi+MIfTq3mIHAON5znAwG6z4c7PkgW4E6KhVXIYjVGHTWOMAzpwM5PUMEZ3Guo8KbLLLx8eU3EBs79SrpXH0jqkRcDJy6jrIrzcnyT25i4kzzkcXFCSeLIMcMEsUasunSSvHuwYjIYKfVXQ3yawEueOlAbi+iuhULQyROkjooCyMDAo1EasMwJO7BVjaPC2ygt+VPKpjKu6aSCZeKRndUHrYBG3feMHFdGz+EFrOdMUilguornpADTqz6uiWUNjqJAOKi33yd28tvDbcY6CFZ0DRrGpYXUUiTZULoGeNJ3Dr/qa37D4DwWkkkiMzaxIMMEyOPdWlw4GreyDAzj9hwMEfcPD3Z7NKBMNMQRjJ/wCmVkRmDKwzuCrkk4AyN+8Vst+G+z3GePVRxjwDXldTxOqORn/aHdV1dWWH3ioEvySW7RmI3E5VkjhIPFkFIbZ4IwV04JCPkMd4ZQwrquPkyt3GjjZQpMuoDR0knuIZ5Y84yMywAgjeAxH3YK9Js/bdtOWWCVJCn0gpzjpMuf2jUjDI3ZUj1V21E2BwVS0kmkSR2446ih0rGh1uxZY0AUMdeCwG/SM5OSbdRClKUClKUClKUClKUClKUClKUClKUClKUClKUClKUClKUClKUClKUClKUClKUClKUClKUClKUClKUClKUClKUClKUClKUClKUClKUClKUELathFNeQJMiuohuGCsMjPG2g1Y+/BP5mujmrYd2h9gVi6+3Q47vcf3rSvJx2d/xdv9qVAiCUO08knHiM8ax0SpJoJ046WnIbo7waqvW81bDu0PsCnNWw7tD7AqBFsvaghKq7cZMQctM/zAQuS+ttZDOWjXQo0YQ9WcH7tbC+kuHlm45I5NQ4tZJAUPJYsLkSaQnGcZhkRX1KuWwzAhc5q2HdofYFOath3aH2BUWGDaKC20rIVijRZQ8xaSaSVPnThtWvQzAglxvVgN2MyJrLa54jjWm0oqxvoLktpiYiWQRPG7OzSKGIbGY+rGdQex5q2HdofYFOath3aH2BXm59nbSaOVSZiDHevEVlZHWQzf6aMkMG6lVlyTgOynGBqrR2tys4UcbuddLGRmh5KFAKMGJ1SZB6RBfJB1aaD44ScHLOOzuZEgjVlhlZWVQGVliYqwI6iCAc16apXCv7Dd/wAvN/ZeqtRClKUClKUClKUClKUClKUClKUClKUE7aW0pEeOKKMSPIHbpPxagR6c7wrHPTG7H31r5Xf93h95b4VL37Zbf8Lj/wANVaolcrv+7w+8t8KnK7/u8PvLfCqrXmZ+HkCJG7xyLxuOLDtAmpGR2EmtpAijoEYLBskbt9QUeV3/AHeH3lvhU5Xf93h95b4VcHPiI6tMMzFX4rCmE5+fMOrPGYA4zA6RBIYEAjJHXLwoiUMzJLpGtVYKGEkkQfjIkCktqHFuN4AOhsEjfVVs5Xf93h95b4VOV3/d4feW+FVG3mDorjqYBhnrwwyM/nWyoiVyu/7vD7y3wq69lX3HwRTgaeNjSXSTkrrQNpz68ZrqNSuCf2G0/l4P7KUFWlKUClKUClKUClKUEq4+3Qfy9x/etKq1yX2yLefSZ4Y5dOdPGIr6dWNWNQOM6R1fcK5eamz+6W/gx+VBVpUrmps/ulv4MflTmps/ulv4MflQVaV5jb3BmxVIittAMzwKcRIMhp0DKcDqIOMVS5qbP7pb+DH5UFWlSuamz+6W/gx+VOamz+6W/gx+VA4V/Ybv+BN/ZeqtSuamz+6W/gx+VVaBSlKBSlKBSlKBSlKBSlKBSlKBSlKCVe/bLb/hcf8AhqrUvalrOZYZoVjYoJFKyO0f1mjBBVHzjR1Y9fXWOU7Q7C395k+BVVVqIvBC3AQK0oMZHFuJDrjUI6iNT6lxI2717s9Qxu5TtDsLf3mT4FOU7Q7C395k+BURtj2DbqhjC7mk49jnpNJx/HambrPzm/8Adu6qx6Bg1MxDENrOksdCNIGEkiL1Kza2yw39JvxHPHfbWvoVDtbwEFo03XL5zLKqKd8HVlxn9ldHKdodhb+8yfAqqpQQhFVF6lAUfuAwP/1X3UrlO0Owt/eZPgU5TtDsLf3mT4FRFU1K4J/YbT+Xg/spTlG0Owt/eZPgVv2HZNDbQQvgtHFHG2kkrqSNVOCQCRkfdQd1KUoFKUoFKUoFKUoFKUzQKUzTNBE4T3sSLEruinj7dsMwBxyhelg+rcfyq3X5n8reypZrnZei1jn/ANQFBk1gKfpGOTGQYyF1ndn5o9eSK/TM1QpTNM1ApTNKBSlKBSlKBSlKBSleA2Vwi2NtHaE0fzdxIUQIJLdmKiIScYMyJ0MEjrxvP30Hv80zUnmls/ulv4Ef6ac0tn90t/Aj/TQVs0zUnmls/ulv4Ef6ac0tn90t/Aj/AE0FbNM1J5pbP7pb+BH+mnNLZ/dLfwI/00FbNM1J5pbP7pb+BH+mnNLZ/dLfwI/00FbNM1J5pbP7pb+BH+mnNLZ/dLfwI/00GeEv1K/xrX/MhqpmvAcOpdiWSxpPDBEzvC6nkuQyJcxmUB1QruQNlc5wereM+kseD+y5oo5ora2ZJFWRG4iMakdQytgqCMgjrqquZpmpPNLZ/dLfwI/005pbP7pb+BH+moitmmak80tn90t/Aj/TTmls/ulv4Ef6aCtmmak80tn90t/Aj/TTmls/ulv4Ef6aCtmlfn/DPaWxdntEsiQQTcZbzIVt8NxaXcZkZXRPUiPkZz+de7tbhZESRN6soZSQQSGAIODgjceo76DbSlKBSlKCDtXZ0M97As0aSKILggSIrgHjbQZAYHBwa6OaWz+6W/gR/prNx9ug/l7j+9aVVoJXNLZ/dLfwI/01jmls/ulv4Ef6aibT4N3ks08iyMqvNCFUM2+Icl1s3TA0jRL0QATk9ed+INlXqqqsJDINPFyCQcXDh/nlZS2SrDVpyGOkoCQVqquc0tn90t/Aj/TWeaWz+6W/gR/prztrweuojZBuNfSmZirZ0ykwb31S9YCP0hq9e7fv2Wmy7lRh4p2iB6ScaFmlbHRc4lK9HByQy6i46HQBIXeaWz+6W/gR/ppzS2f3S38CP9NSNg7Fvo7gS3Ds2dQbDesQRqpOWwULCTcFB1BT1E162ojy/CXgzYpZ3TpbQKywysrLDGGVhExDAgZBBGcivUVK4V/Ybv8Al5v7L1VoFKUoFcm177iIJZguri0ZwudOoqMgZwcfvwf3V11K4V/Yrn+E/wD7TQY5TtDsLf3mT4FOU7Q7C395k+BXztvhLHayRRspJl1kYZRujaMEKGILseOGFXJODXFszhwlwoMUTMzaQihkIJaMyFWfOlGCDUVO/DLjOaqu/lO0Owt/eZPgV5zYfA+e1vbu+jt7fXdFSRymTEfrkC/Mf736Z/bVCTh9F86ViciIxo2WRTqkaFcYzuAacAn/AKWxkYJ6l4XpnpRsAE40nUhJGkHKLkNIuSF1LuDbjjBNB08p2h2Fv7zJ8CnKdodhb+8yfAqffcOEhdYpYXEhBJTUmQAYwoQ5w7OZQFUbyQR92bJ2ovKBb6XyY2lDkYTCPGpUHrJ+dU7hj9ud1BwXe1b2FDJJBDoBXVpuHLYZgMgGEA9fVkfvq5UrhT9lk/7P7qVVqIUpSgVIk2nctLLHBFEwiKqWkmaMktGr7lWJ92HA6/v3VXqRs59M9833PGfytYqDPKdodhb+8yfApynaHYW/vMnwKjwfKNC/F4iYl94AeNs/VYRCCRI545RpHrBFdl5w0jjVXMb6ZMGFsqBMpdFL9fQHzinpbyD1ZyBVS+GnBS42nCkM8FuNEiSqwuZNQ0npoPmP9yFl/qDg4FXo5b9QFW3tgAAABcyYAHUB8xXHz0XMqmFsxYDDWhwSI8k4O5Rxo6R3bq3nhYgXjDG2hdIkcMjKjyBTGowemGEkZ1LuxIv/AFaQ38p2h2Fv7zJ8CnKdodhb+8yfArVsfhOLqJ5IomJXThQyEMWH0NedIYf7gd4BHXkVR2ZfieJZQCM5GDjrVipwRuYZU4YbiMEbjRGnZG0ZJeOWVFRopOLIRzIpzDFIGDFUPVNjGPVXMdqXTyzJDDEyxOsZaSdkLEwxSEhVicAYmA6/Ua2bG+uvf46/4NpWmxuRG20JCCQkusgdZC7PtCQPyorbynaHYW/vMnwKcp2h2Fv7zJ8CpUXygwsyKI2JbA6LxsGJxhYipIlOD1L6ww6wa6LvhrHGqOY2xLhoCWQCWMgHjc56A6SbmwfnF3fSwErhfwQn2kbYz29v8xKJR/qJDrX/AHwn5j6LaVz/AMa9FynaHYW/vMnwK4Oeq5kHFMDGxRsugCsG0sXOcIuf9x3dX31vm4XIsbSmNyiAcYyshCyOiNHGMN09Qljwy9H5xd/0tIdHKdodhb+8yfApynaHYW/vMnwK17O4SieGSZI2PFnGAyFWI+lh86ejv1DrGDuJ3VR2bfLPEkqggOMgHrH5URp2RtCSXjVlRUeKTiiEcyKcxRyBgxVD1SgYx6qVq2J9be/zC/4VrSivm5P+ug/l7j+9aVV1Cua+2Vbz446KOTTnTxiK+nOM41A4zgflXLzWsO62/gx+VRFPUKahUzmtYd1t/Bj8qc1rDutv4MflQU9QpqFeZ29wasVSLTbQDM9upxDH1GdAR1esVT5rWHdbfwY/Kgp6hTUKmc1rDutv4MflTmtYd1t/Bj8qD54VsOQ3f8Cb+y9VqmDgvYDeLW38GPyqnQKUpQKlcK/sVz/Cf/2mqtcW27JpreaFCAzoyKWzgEqcZxvxmg3vZoZFlI6ahkU5O5XZCwx1bzEn5ftNcXNu2Cqqqy6VjjUpI6sqxKyppYHUCFdlznJBIOa+eP2h2Nv7xJ8GnKNodjb+8SfBoPs8Hrbi3hCFUdkkIR3U64+L0OGUgqRxKdR3435yc4bg5bsQXDvgYxJLI6noFNRVmILaSRqIzv66+eUbQ7G394k+DXPFtW/aWSIQW+YwhJ5RJg69WMfM/wDTQdQ4NW2/KsxKshZpHZ2VyhILklj9UmDnI07sb67WtELrKR01VkBydyuULDHUcmJPy/fXByjaHY2/vEnwaco2h2Nv7xJ8GgcKfssn/Z/dSqtQdoW9/PGYmjgQMVywmkYgB1JIXihnq+8VeoFKUoFSdmoDPeg9ReMH9xtYqrVGNtdxzTPCkLrKUfpyvGylYlQjAjcH6Gc59dB1NsO3KqujciCJcMwKqrKy4Ocgho1IbrBHXXynB62DBghyGDKC7lYyGDYjXOEBIBIUAHAyN1a+UbQ7G394k+DTlG0Oxt/eJPg0GxtgQlpGzKDIdTaZpVGro9JVVgEPRG9cev7zn4HBm16tBxvyNb4kJJOuQZxI2STrbJzvzuFc1/tW/iUO0FuQXjj3XEnXLKkYP1PqLg10co2h2Nv7xJ8Gg3PsOAxyRYYLIqo4V3UkKgUdJSCDpVVJByQoBO6uq1tljRUXOFGBqYscftZiSf61P5RtDsbf3iT4NOUbQ7G394k+DQNjfXXv8df8G0rXs2BXe/RxlWmCsOrIawtARkb+o1v2LZzIZ3mCBpZRJpjYuFAghjA1MqknMJPV6651tryKWdokhdZXWUa5XRlxbwxlSBGwO+HOc+uqrtl2NA3Wv+1E62GBE+uPGDuKvvB681rh4P2yMrqhyp1J03Ij3EaY1Jwi4Y9FQB1btwxr5RtDsbf3iT4NOUbQ7G394k+DUR9Hg9BlyDKNZLkLPMoDM2pmQBgEJJOdOPpH7zXy3Ba0K6dB0lSpXW+l8gjW4zhn3/TPS6t+4Y5r/at/CodoLc5eKPdcSdc0yRg/U+oyA/0rp5RtDsbf3iT4NB1PsuIiQYYcYVLlXZSWVVCsCCCpwijI/CK3WlqkSCNBhV6hkn15JJO8kkkknrzU/lG0Oxt/eJPg05RtDsbf3iT4NBnYn1t7/ML/AIVrSvvYtpKnHvMEDSyiTTGxZVAgijA1FVJ+qz1eulVVGlfLyqv0iB+84r45VH+NfaFRG2lauVR/jX2hTlUf419oUHneGnCSzthBHcTJGzTQSKHyNSpOuth6jjG+vT1+c/KcJ3utlmCO3lAuNzSaiYZNJIdirDKaVLkYzmEbznFfoPKo/wAa+0Ko20rVyqP8a+0Kcqj/ABr7QqDbStYuY/xL7QrZQKUJrVyqP8a+0KDbQmtXKo/xr7QrwPyxSX3JA1hPuLCCaELG4lSchFPSBIwxC7usP+zeH6Bx6fiH5inHp+IfmKgbI4PWiQRLcLbSyhRxknFQrrfHSICqABnON3Viuz0Js7sbbw4vKgp8en4h+YqVYzpyy66Q+jB6x90lfa7B2edwgtifuEcZ/wD5X2eDlj67aDwo/KqO/j0/EPzFOPT8Q/MVM9CbO7G28OLyp6E2d2Nt4cXlUFMTL+IfmK+6/NPlS2HKLaOTZSwrIsiq6RxW5Zg7KEcMykrocKcgjAZidwyPfbNkKQxpNMskiqoeTKjW4HSbAwBk53AUHbStXKo/xr7QrIuUO4Mv5ig2UpWCwG80GaVq5VH+NfaFOVR/jX2hQT+Ev1I/jWv+ZBVWvzr5XpNoiGGXZ0//AKsSSRDimBJlUwyjUC2RKEB343jdgGvcbNlKQxJNMskioqyP0V4xwoDvgbhk5OB99B20rVyqP8a+0Kytwh3BlP8AUUGylKwzAbzuH7aDNK1cqj/GvtCnKo/xr7QoJ/CX6pP5i0/zreqgr84+Vx9pBbd9nXGA00UTxYiZQ/Gq0E2SpYYkVQd+Po7uvPvbKULGiySrI6qqs/RXjGCgM+kbhkgnA6s0HXStXKo/xr7Qr6WdCcBgT9wINB90pSgh7SsYpb2ASxo4EFwQHUMAeNtN4z1V2c3bLu8HhJ5VquPt0H8vcf3rSqtBP5u2Xd4PCTypzdsu7QeEnlVCvLXOzLgOziJnkEol41ZFXjIVuVdLdVLDesY04bC9HOcsaCzzes+7w+EnlTm9Zd3g8JPKvLQ8FroyvO+RrkkYKHRZUjlEjJpmAZk0tIqsqtjGojVjD7rbYs4UBrfoAuEjDJEySMI+LunVHMaFdLgmI5GdSoCSBVej5u2Xd4PCTypzdsu7weEnlXXaI6xosjanCqGbGNTADU2PVk5NbaiPOcJ9g2i2V0y28IIgmIIiQEERMQQcbq9HUrhX9hu/5eb+y9VaCTwtANjdg7/mJtx6j8026t3N6y7vB4SeVauFf2G6/gS/2mrs2nDI8MqRNokZGVG/CxBCt+zBxQaObtn3aHwk8qc3rPu8PhJ5VBfZk4DrDbvEssZhVeNQ8S5bfM414VTqz0NTHBJGTiuCDgnPHDhkaQlYW0LxOnWI3EiTRsUWbDkHWWDEMMMCuWqvW83rLu8HhJ5U5u2Xd4PCTyqTs/ZVyssbOmHB1PNxmtTDoIFoCx1tpYjrXB0686iRVTZFi8b3JYsQ83GIWbUdJt4FP/Ea0cAfsojh2jsm3ims2jhiRuPxqSNVODbXGRkDNdXCxQbOcEZBXBB3ggkZBHrrO2/rLP8AmP8A61xThV9jm/4//IUG3m7Zd3g8JPKnN2y7tB4SeVdV9HI0cixNocqwR8Z0MVIV8evBwcfsrytzsqfDcTbvHriuLcjjlb52YQ6bkkt9EcW2WHTOclc0V6Dm9Zd3h8JPKnN2y7vB4SeVeVh4K3EaPrQya+npTid7cbISsyNoW4HSjI1tkDXgqwXVQsdk3IdCyaXzEwlV8rDCixiW0wWLHUVfdvUcYDqygoLXN6y7vB4SeVTeEOxLVIC6QRKweEhljQEHlEe8EDdW/Zto4u5pDE8a40htSMtxlgeMfDlsjGlAQNK5+8Ku7hP9mb/nD/kR0FWpHCpA1sVYAgyQAgjIINzFkEHcRVepXCf7P/8Akg/yoqiNvN2y7vB4SeVObtl3aDwk8q27WgkeJliOGOPWVyAwLpqG9dShl1DeNWR1V5m42TcYdYIGiSVYAi8YmIDBcySSFwHOnWrjAj1D78VVeh5vWfd4fCTypzesu7weEnlXko+CtxFCEMZlI0FQOJ4rPFAEyRZjBYMHzKp144vBYagtrZuzLhZwzLhgztLLr1LPEwfircAnUdGqPpMB9UcZ1tQU+b1l3eDwk8qnbd2LapHG6QRKwuLTDLGgI/1sHUQMit+wLB45J2KGNGK4VmDEuNfGSAqTqDZU63+cbB1AAKK28JPqk/mLT/OgoKoqPwqiVoFVgGUz2gIIyCDfQZBB66sCpXCX6pP5i0/zreojYOD1n3eDwk8qzzds+7Q+EnlX1ti3kkhZYj0soSM6daLIpkiDf7daBkz6tWa81fbJujHLHBC8YlWHixxqYh4mZ3ZGw/R1AgAJld+CQN9VXo+b1n3eHwk8qc3rLu8HhJ5V5ZuC08SaVj40h8oMxLF0kTDPGDHoYEOONQ6x0SAwZkFnZezZ1n1MpUgyGaXUCLlWJ4lQM56AI3sBp04XIJNBQ5vWXd4PCTyqftDZNvFPZNFDGjcew1IiqcGzusjIGa2cF7C6iE/KmVmeXjFZWYhgYIQSA29BqVgF9WP6nftr62y/mD/h3VRFWlKUEa+uUS+gLsq5guMaiBn560++u/0pb9rH7a+dbZ7SOTHGIr46tShsZ68ZrT6Ituxi8NfKgz6Ut+1j9tfOnpS37WP2186x6Ituxi8NfKnoi27GLw18qDPpS37WP2186elLftY/bXzrHoi27GLw18qeiLbsYvDXyoM+lLftY/bXzp6Ut+1j9tfOseiLbsYvDXyp6Ituxi8NfKgmcKdpQGyuwJYyTBMAA65JML7uur1co2TbjeIY/YXyrqoJPCw/6G7J7CX+01dnpS37WP21866WUEEEZB3EHqIPWDXL6Ituxi8NfKgz6Ut+1j9tfOnpS37WP2186x6Ituxi8NfKnoi27GLw18qDPpS37WP2186elLftY/bXzrHoi27GLw18qeiLbsYvDXyoJ21b6J5bMJIjHlHUrAn7NceoVu4VkCznJ3DT1nqHSG+u6LZ0KHUkaKR1FUUEf1Are6AgggEHcQd4I+4ig5vSlv2sftr509KW/ax+2vnWPRFt2MXhr5U9EW3YxeGvlQZ9KW/ax+2vnT0pb9rH7a+dY9EW3YxeGvlT0RbdjF4a+VBn0pb9rH7a+dTOEm0YWtyFkQkvDgB1JP8AqI+oZql6Ituxi8NfKspsu3BBEUYI3ghFBB+8HFB1VJ4UsBbEkgASQEk7gByqLeTVavmSMMCrAEHcQRkH9hFBo9KW/ax+2vnWPSlv2sftr51j0RbdjF4a+VPRFt2MXhr5UGfSlv2sftr509KW/ax+2vnWPRFt2MXhr5U9EW3YxeGvlQZ9KW/ax+2vnU3hBtCFo0CyISbi0wA6kn/XQdQzVH0RbdjF4a+VfSbLgUhlijBG8EIoIP3g4oOkVI4UOFhUsQAJ7QkncAOXW+8mq9fMkSsCrAMD1gjIP7waDnG1LftY/bXzp6Ut+1j9tfOseiLbsYvDXyp6Ituxi8NfKgz6Ut+1j9tfOnpS37WP2186x6Ituxi8NfKnoi27GLw18qDPpS37WP2186m7UvonmsgkiMePO5WBP2O69Qqj6Ituxi8NfKvuHZ0KHUkaKR61RQR/UCg6KUpQf//Z"/>
          <p:cNvSpPr>
            <a:spLocks noChangeAspect="1" noChangeArrowheads="1"/>
          </p:cNvSpPr>
          <p:nvPr/>
        </p:nvSpPr>
        <p:spPr bwMode="auto">
          <a:xfrm>
            <a:off x="63500" y="-38417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ES"/>
          </a:p>
        </p:txBody>
      </p:sp>
      <p:sp>
        <p:nvSpPr>
          <p:cNvPr id="53252" name="AutoShape 4" descr="data:image/jpeg;base64,/9j/4AAQSkZJRgABAQAAAQABAAD/2wCEAAkGBg8RERMQEBQWFRUVGBcSFRUUFxoXFBIVFBIVGhQRFRccJyYeGCAjGRIWHzAgIyw1Ly8uFh8yNTAqNSorLCkBCQoKDgwNFA0MFCkYFBgpKSkpKSkpKSkpKSkpKSkpKSkpKSkpKSkpKSkpKSkpKSkpKSkpKSkpKSkpKSkpKSkpKf/AABEIAJsBRAMBIgACEQEDEQH/xAAbAAEBAAMBAQEAAAAAAAAAAAAABQEDBAYCB//EAEgQAAIBAwECCgUJBwMDBAMAAAECAwAEERIFIQYTFBYiMVNUk9EVQZKU0wcjMjM0UVKR0mFxc3SBs7QkQnJigsNDssLEg7HB/8QAFQEBAQAAAAAAAAAAAAAAAAAAAAH/xAAUEQEAAAAAAAAAAAAAAAAAAAAA/9oADAMBAAIRAxEAPwD9V4ScJks+IDgEzO0alnWNFKxO5Lu24bkIH7SK5Lnh/ZorEcZIyPHC4hjeRRJI8SaOMA0Egzp1HO/cCd1VNr7DS4aFy7o8LNJG8ZUFS8bRtuYMD0XYdXrqXccAbSSV53MpkcINeoagY5IpEYEDpYkgRgrZUbwFAJFEb24c2ARpDKQqiZyxilAK20iJOy9HpaXkVd3Wc4zg41TcPbMNGicbIZJxaqVik0ay8iMQ5AVgrQyA6Sfo/dvr5vPk+spIRAeMCgXC5WQhit3NxsyE+sGQKf8AtA3gkHbDwItlK4aUhJhcxIZDohk42SRii9R1GaQHVk4bAIwMB9QcOdnu8UaSlnmEbRqIpSWWaNpI2+juGiNmOeoKc4rXd8O7NYLqeMtKbXHGxhSkiljhRhwOvB9k/dWvZvye2UE0c6cbqiCqmqQsFWOGWFEx9wjmYf0BOTknEHyeWaQ3EAMmi4SOJ8sMqkJYxqpAG/pnLHJJOSSd9At/lBsmkkRnUBWVIyBKzTZMqsyroGQHt5hlSwxExOBW2y4e2Mv0HZskaNEcrkoYrd+NZQmUXF3FkncNW89eOGf5NbYdOB3SRXEkbMWYRDjLhyihWRsFruU5Lahq3EYGN2yfk7trdY+LkmDoqozq+lpFEVtGyHA6IYWUROnB3HfgmirOz+ENtPLJBG+ZIgC6FWVlViQrdIDIOk7x+z7xmjUTYfBG3tJZJoi+qQFSHbUFUzSSkDdk9OZzliTv691W6iFKUoFKUoFKUoFKUoJu2NtrbmFSju0zmONU0ZLLE8hyXZVA0xsev1Vzw8MLMtxbSqj6zFoZkLawyKQdBYL05UXeRvIHrFfXCLg3HecTrbBhcyrlEkVi0TxkMjggjEhP7wK8/YfJhGJjcSyZcyvJpVEMegzRyImHBAIMI3gDGogYwGqi7Hw22a29bqE7g25xvBVmBH37o3/qpHXur5PDew1KomRgyu+tSCi8XxHRJ+9uVRaQB0tQx6sxbv5LoTAIo5ZNSRwRoW04zax3CxF8DODypi2PwjGKzafJfCAjSTSGVQnSGjSHjFloIGneAdnRbj15bPXuD0F/wrs4bflTSqYyHKFSCZDGjs6IPWwEbbvUVOcV97N4SWtwQsUiltOsp/uAwhYEfevGJqA6iwz11Ju/k9gkt4rYyyjizcNrGjUxvEnWfIKlRnlLkYG7dW3g/wABYLOVpY3ZiQ4wypkGXi+MIfTq3mIHAON5znAwG6z4c7PkgW4E6KhVXIYjVGHTWOMAzpwM5PUMEZ3Guo8KbLLLx8eU3EBs79SrpXH0jqkRcDJy6jrIrzcnyT25i4kzzkcXFCSeLIMcMEsUasunSSvHuwYjIYKfVXQ3yawEueOlAbi+iuhULQyROkjooCyMDAo1EasMwJO7BVjaPC2ygt+VPKpjKu6aSCZeKRndUHrYBG3feMHFdGz+EFrOdMUilguornpADTqz6uiWUNjqJAOKi33yd28tvDbcY6CFZ0DRrGpYXUUiTZULoGeNJ3Dr/qa37D4DwWkkkiMzaxIMMEyOPdWlw4GreyDAzj9hwMEfcPD3Z7NKBMNMQRjJ/wCmVkRmDKwzuCrkk4AyN+8Vst+G+z3GePVRxjwDXldTxOqORn/aHdV1dWWH3ioEvySW7RmI3E5VkjhIPFkFIbZ4IwV04JCPkMd4ZQwrquPkyt3GjjZQpMuoDR0knuIZ5Y84yMywAgjeAxH3YK9Js/bdtOWWCVJCn0gpzjpMuf2jUjDI3ZUj1V21E2BwVS0kmkSR2446ih0rGh1uxZY0AUMdeCwG/SM5OSbdRClKUClKUClKUClKUClKUClKUClKUClKUClKUClKUClKUClKUClKUClKUClKUClKUClKUClKUClKUClKUClKUClKUClKUClKUClKUClKUELathFNeQJMiuohuGCsMjPG2g1Y+/BP5mujmrYd2h9gVi6+3Q47vcf3rSvJx2d/xdv9qVAiCUO08knHiM8ax0SpJoJ046WnIbo7waqvW81bDu0PsCnNWw7tD7AqBFsvaghKq7cZMQctM/zAQuS+ttZDOWjXQo0YQ9WcH7tbC+kuHlm45I5NQ4tZJAUPJYsLkSaQnGcZhkRX1KuWwzAhc5q2HdofYFOath3aH2BUWGDaKC20rIVijRZQ8xaSaSVPnThtWvQzAglxvVgN2MyJrLa54jjWm0oqxvoLktpiYiWQRPG7OzSKGIbGY+rGdQex5q2HdofYFOath3aH2BXm59nbSaOVSZiDHevEVlZHWQzf6aMkMG6lVlyTgOynGBqrR2tys4UcbuddLGRmh5KFAKMGJ1SZB6RBfJB1aaD44ScHLOOzuZEgjVlhlZWVQGVliYqwI6iCAc16apXCv7Dd/wAvN/ZeqtRClKUClKUClKUClKUClKUClKUClKUE7aW0pEeOKKMSPIHbpPxagR6c7wrHPTG7H31r5Xf93h95b4VL37Zbf8Lj/wANVaolcrv+7w+8t8KnK7/u8PvLfCqrXmZ+HkCJG7xyLxuOLDtAmpGR2EmtpAijoEYLBskbt9QUeV3/AHeH3lvhU5Xf93h95b4VcHPiI6tMMzFX4rCmE5+fMOrPGYA4zA6RBIYEAjJHXLwoiUMzJLpGtVYKGEkkQfjIkCktqHFuN4AOhsEjfVVs5Xf93h95b4VOV3/d4feW+FVG3mDorjqYBhnrwwyM/nWyoiVyu/7vD7y3wq69lX3HwRTgaeNjSXSTkrrQNpz68ZrqNSuCf2G0/l4P7KUFWlKUClKUClKUClKUEq4+3Qfy9x/etKq1yX2yLefSZ4Y5dOdPGIr6dWNWNQOM6R1fcK5eamz+6W/gx+VBVpUrmps/ulv4MflTmps/ulv4MflQVaV5jb3BmxVIittAMzwKcRIMhp0DKcDqIOMVS5qbP7pb+DH5UFWlSuamz+6W/gx+VOamz+6W/gx+VA4V/Ybv+BN/ZeqtSuamz+6W/gx+VVaBSlKBSlKBSlKBSlKBSlKBSlKBSlKCVe/bLb/hcf8AhqrUvalrOZYZoVjYoJFKyO0f1mjBBVHzjR1Y9fXWOU7Q7C395k+BVVVqIvBC3AQK0oMZHFuJDrjUI6iNT6lxI2717s9Qxu5TtDsLf3mT4FOU7Q7C395k+BURtj2DbqhjC7mk49jnpNJx/HambrPzm/8Adu6qx6Bg1MxDENrOksdCNIGEkiL1Kza2yw39JvxHPHfbWvoVDtbwEFo03XL5zLKqKd8HVlxn9ldHKdodhb+8yfAqqpQQhFVF6lAUfuAwP/1X3UrlO0Owt/eZPgU5TtDsLf3mT4FRFU1K4J/YbT+Xg/spTlG0Owt/eZPgVv2HZNDbQQvgtHFHG2kkrqSNVOCQCRkfdQd1KUoFKUoFKUoFKUoFKUzQKUzTNBE4T3sSLEruinj7dsMwBxyhelg+rcfyq3X5n8reypZrnZei1jn/ANQFBk1gKfpGOTGQYyF1ndn5o9eSK/TM1QpTNM1ApTNKBSlKBSlKBSlKBSleA2Vwi2NtHaE0fzdxIUQIJLdmKiIScYMyJ0MEjrxvP30Hv80zUnmls/ulv4Ef6ac0tn90t/Aj/TQVs0zUnmls/ulv4Ef6ac0tn90t/Aj/AE0FbNM1J5pbP7pb+BH+mnNLZ/dLfwI/00FbNM1J5pbP7pb+BH+mnNLZ/dLfwI/00FbNM1J5pbP7pb+BH+mnNLZ/dLfwI/00GeEv1K/xrX/MhqpmvAcOpdiWSxpPDBEzvC6nkuQyJcxmUB1QruQNlc5wereM+kseD+y5oo5ora2ZJFWRG4iMakdQytgqCMgjrqquZpmpPNLZ/dLfwI/005pbP7pb+BH+moitmmak80tn90t/Aj/TTmls/ulv4Ef6aCtmmak80tn90t/Aj/TTmls/ulv4Ef6aCtmlfn/DPaWxdntEsiQQTcZbzIVt8NxaXcZkZXRPUiPkZz+de7tbhZESRN6soZSQQSGAIODgjceo76DbSlKBSlKCDtXZ0M97As0aSKILggSIrgHjbQZAYHBwa6OaWz+6W/gR/prNx9ug/l7j+9aVVoJXNLZ/dLfwI/01jmls/ulv4Ef6aibT4N3ks08iyMqvNCFUM2+Icl1s3TA0jRL0QATk9ed+INlXqqqsJDINPFyCQcXDh/nlZS2SrDVpyGOkoCQVqquc0tn90t/Aj/TWeaWz+6W/gR/prztrweuojZBuNfSmZirZ0ykwb31S9YCP0hq9e7fv2Wmy7lRh4p2iB6ScaFmlbHRc4lK9HByQy6i46HQBIXeaWz+6W/gR/ppzS2f3S38CP9NSNg7Fvo7gS3Ds2dQbDesQRqpOWwULCTcFB1BT1E162ojy/CXgzYpZ3TpbQKywysrLDGGVhExDAgZBBGcivUVK4V/Ybv8Al5v7L1VoFKUoFcm177iIJZguri0ZwudOoqMgZwcfvwf3V11K4V/Yrn+E/wD7TQY5TtDsLf3mT4FOU7Q7C395k+BXztvhLHayRRspJl1kYZRujaMEKGILseOGFXJODXFszhwlwoMUTMzaQihkIJaMyFWfOlGCDUVO/DLjOaqu/lO0Owt/eZPgV5zYfA+e1vbu+jt7fXdFSRymTEfrkC/Mf736Z/bVCTh9F86ViciIxo2WRTqkaFcYzuAacAn/AKWxkYJ6l4XpnpRsAE40nUhJGkHKLkNIuSF1LuDbjjBNB08p2h2Fv7zJ8CnKdodhb+8yfAqffcOEhdYpYXEhBJTUmQAYwoQ5w7OZQFUbyQR92bJ2ovKBb6XyY2lDkYTCPGpUHrJ+dU7hj9ud1BwXe1b2FDJJBDoBXVpuHLYZgMgGEA9fVkfvq5UrhT9lk/7P7qVVqIUpSgVIk2nctLLHBFEwiKqWkmaMktGr7lWJ92HA6/v3VXqRs59M9833PGfytYqDPKdodhb+8yfApynaHYW/vMnwKjwfKNC/F4iYl94AeNs/VYRCCRI545RpHrBFdl5w0jjVXMb6ZMGFsqBMpdFL9fQHzinpbyD1ZyBVS+GnBS42nCkM8FuNEiSqwuZNQ0npoPmP9yFl/qDg4FXo5b9QFW3tgAAABcyYAHUB8xXHz0XMqmFsxYDDWhwSI8k4O5Rxo6R3bq3nhYgXjDG2hdIkcMjKjyBTGowemGEkZ1LuxIv/AFaQ38p2h2Fv7zJ8CnKdodhb+8yfArVsfhOLqJ5IomJXThQyEMWH0NedIYf7gd4BHXkVR2ZfieJZQCM5GDjrVipwRuYZU4YbiMEbjRGnZG0ZJeOWVFRopOLIRzIpzDFIGDFUPVNjGPVXMdqXTyzJDDEyxOsZaSdkLEwxSEhVicAYmA6/Ua2bG+uvf46/4NpWmxuRG20JCCQkusgdZC7PtCQPyorbynaHYW/vMnwKcp2h2Fv7zJ8CpUXygwsyKI2JbA6LxsGJxhYipIlOD1L6ww6wa6LvhrHGqOY2xLhoCWQCWMgHjc56A6SbmwfnF3fSwErhfwQn2kbYz29v8xKJR/qJDrX/AHwn5j6LaVz/AMa9FynaHYW/vMnwK4Oeq5kHFMDGxRsugCsG0sXOcIuf9x3dX31vm4XIsbSmNyiAcYyshCyOiNHGMN09Qljwy9H5xd/0tIdHKdodhb+8yfApynaHYW/vMnwK17O4SieGSZI2PFnGAyFWI+lh86ejv1DrGDuJ3VR2bfLPEkqggOMgHrH5URp2RtCSXjVlRUeKTiiEcyKcxRyBgxVD1SgYx6qVq2J9be/zC/4VrSivm5P+ug/l7j+9aVV1Cua+2Vbz446KOTTnTxiK+nOM41A4zgflXLzWsO62/gx+VRFPUKahUzmtYd1t/Bj8qc1rDutv4MflQU9QpqFeZ29wasVSLTbQDM9upxDH1GdAR1esVT5rWHdbfwY/Kgp6hTUKmc1rDutv4MflTmtYd1t/Bj8qD54VsOQ3f8Cb+y9VqmDgvYDeLW38GPyqnQKUpQKlcK/sVz/Cf/2mqtcW27JpreaFCAzoyKWzgEqcZxvxmg3vZoZFlI6ahkU5O5XZCwx1bzEn5ftNcXNu2Cqqqy6VjjUpI6sqxKyppYHUCFdlznJBIOa+eP2h2Nv7xJ8GnKNodjb+8SfBoPs8Hrbi3hCFUdkkIR3U64+L0OGUgqRxKdR3435yc4bg5bsQXDvgYxJLI6noFNRVmILaSRqIzv66+eUbQ7G394k+DXPFtW/aWSIQW+YwhJ5RJg69WMfM/wDTQdQ4NW2/KsxKshZpHZ2VyhILklj9UmDnI07sb67WtELrKR01VkBydyuULDHUcmJPy/fXByjaHY2/vEnwaco2h2Nv7xJ8GgcKfssn/Z/dSqtQdoW9/PGYmjgQMVywmkYgB1JIXihnq+8VeoFKUoFSdmoDPeg9ReMH9xtYqrVGNtdxzTPCkLrKUfpyvGylYlQjAjcH6Gc59dB1NsO3KqujciCJcMwKqrKy4Ocgho1IbrBHXXynB62DBghyGDKC7lYyGDYjXOEBIBIUAHAyN1a+UbQ7G394k+DTlG0Oxt/eJPg0GxtgQlpGzKDIdTaZpVGro9JVVgEPRG9cev7zn4HBm16tBxvyNb4kJJOuQZxI2STrbJzvzuFc1/tW/iUO0FuQXjj3XEnXLKkYP1PqLg10co2h2Nv7xJ8Gg3PsOAxyRYYLIqo4V3UkKgUdJSCDpVVJByQoBO6uq1tljRUXOFGBqYscftZiSf61P5RtDsbf3iT4NOUbQ7G394k+DQNjfXXv8df8G0rXs2BXe/RxlWmCsOrIawtARkb+o1v2LZzIZ3mCBpZRJpjYuFAghjA1MqknMJPV6651tryKWdokhdZXWUa5XRlxbwxlSBGwO+HOc+uqrtl2NA3Wv+1E62GBE+uPGDuKvvB681rh4P2yMrqhyp1J03Ij3EaY1Jwi4Y9FQB1btwxr5RtDsbf3iT4NOUbQ7G394k+DUR9Hg9BlyDKNZLkLPMoDM2pmQBgEJJOdOPpH7zXy3Ba0K6dB0lSpXW+l8gjW4zhn3/TPS6t+4Y5r/at/CodoLc5eKPdcSdc0yRg/U+oyA/0rp5RtDsbf3iT4NB1PsuIiQYYcYVLlXZSWVVCsCCCpwijI/CK3WlqkSCNBhV6hkn15JJO8kkkknrzU/lG0Oxt/eJPg05RtDsbf3iT4NBnYn1t7/ML/AIVrSvvYtpKnHvMEDSyiTTGxZVAgijA1FVJ+qz1eulVVGlfLyqv0iB+84r45VH+NfaFRG2lauVR/jX2hTlUf419oUHneGnCSzthBHcTJGzTQSKHyNSpOuth6jjG+vT1+c/KcJ3utlmCO3lAuNzSaiYZNJIdirDKaVLkYzmEbznFfoPKo/wAa+0Ko20rVyqP8a+0Kcqj/ABr7QqDbStYuY/xL7QrZQKUJrVyqP8a+0KDbQmtXKo/xr7QrwPyxSX3JA1hPuLCCaELG4lSchFPSBIwxC7usP+zeH6Bx6fiH5inHp+IfmKgbI4PWiQRLcLbSyhRxknFQrrfHSICqABnON3Viuz0Js7sbbw4vKgp8en4h+YqVYzpyy66Q+jB6x90lfa7B2edwgtifuEcZ/wD5X2eDlj67aDwo/KqO/j0/EPzFOPT8Q/MVM9CbO7G28OLyp6E2d2Nt4cXlUFMTL+IfmK+6/NPlS2HKLaOTZSwrIsiq6RxW5Zg7KEcMykrocKcgjAZidwyPfbNkKQxpNMskiqoeTKjW4HSbAwBk53AUHbStXKo/xr7QrIuUO4Mv5ig2UpWCwG80GaVq5VH+NfaFOVR/jX2hQT+Ev1I/jWv+ZBVWvzr5XpNoiGGXZ0//AKsSSRDimBJlUwyjUC2RKEB343jdgGvcbNlKQxJNMskioqyP0V4xwoDvgbhk5OB99B20rVyqP8a+0Kytwh3BlP8AUUGylKwzAbzuH7aDNK1cqj/GvtCnKo/xr7QoJ/CX6pP5i0/zreqgr84+Vx9pBbd9nXGA00UTxYiZQ/Gq0E2SpYYkVQd+Po7uvPvbKULGiySrI6qqs/RXjGCgM+kbhkgnA6s0HXStXKo/xr7Qr6WdCcBgT9wINB90pSgh7SsYpb2ASxo4EFwQHUMAeNtN4z1V2c3bLu8HhJ5VquPt0H8vcf3rSqtBP5u2Xd4PCTypzdsu7QeEnlVCvLXOzLgOziJnkEol41ZFXjIVuVdLdVLDesY04bC9HOcsaCzzes+7w+EnlTm9Zd3g8JPKvLQ8FroyvO+RrkkYKHRZUjlEjJpmAZk0tIqsqtjGojVjD7rbYs4UBrfoAuEjDJEySMI+LunVHMaFdLgmI5GdSoCSBVej5u2Xd4PCTypzdsu7weEnlXXaI6xosjanCqGbGNTADU2PVk5NbaiPOcJ9g2i2V0y28IIgmIIiQEERMQQcbq9HUrhX9hu/5eb+y9VaCTwtANjdg7/mJtx6j8026t3N6y7vB4SeVauFf2G6/gS/2mrs2nDI8MqRNokZGVG/CxBCt+zBxQaObtn3aHwk8qc3rPu8PhJ5VBfZk4DrDbvEssZhVeNQ8S5bfM414VTqz0NTHBJGTiuCDgnPHDhkaQlYW0LxOnWI3EiTRsUWbDkHWWDEMMMCuWqvW83rLu8HhJ5U5u2Xd4PCTyqTs/ZVyssbOmHB1PNxmtTDoIFoCx1tpYjrXB0686iRVTZFi8b3JYsQ83GIWbUdJt4FP/Ea0cAfsojh2jsm3ims2jhiRuPxqSNVODbXGRkDNdXCxQbOcEZBXBB3ggkZBHrrO2/rLP8AmP8A61xThV9jm/4//IUG3m7Zd3g8JPKnN2y7tB4SeVdV9HI0cixNocqwR8Z0MVIV8evBwcfsrytzsqfDcTbvHriuLcjjlb52YQ6bkkt9EcW2WHTOclc0V6Dm9Zd3h8JPKnN2y7vB4SeVeVh4K3EaPrQya+npTid7cbISsyNoW4HSjI1tkDXgqwXVQsdk3IdCyaXzEwlV8rDCixiW0wWLHUVfdvUcYDqygoLXN6y7vB4SeVTeEOxLVIC6QRKweEhljQEHlEe8EDdW/Zto4u5pDE8a40htSMtxlgeMfDlsjGlAQNK5+8Ku7hP9mb/nD/kR0FWpHCpA1sVYAgyQAgjIINzFkEHcRVepXCf7P/8Akg/yoqiNvN2y7vB4SeVObtl3aDwk8q27WgkeJliOGOPWVyAwLpqG9dShl1DeNWR1V5m42TcYdYIGiSVYAi8YmIDBcySSFwHOnWrjAj1D78VVeh5vWfd4fCTypzesu7weEnlXko+CtxFCEMZlI0FQOJ4rPFAEyRZjBYMHzKp144vBYagtrZuzLhZwzLhgztLLr1LPEwfircAnUdGqPpMB9UcZ1tQU+b1l3eDwk8qnbd2LapHG6QRKwuLTDLGgI/1sHUQMit+wLB45J2KGNGK4VmDEuNfGSAqTqDZU63+cbB1AAKK28JPqk/mLT/OgoKoqPwqiVoFVgGUz2gIIyCDfQZBB66sCpXCX6pP5i0/zreojYOD1n3eDwk8qzzds+7Q+EnlX1ti3kkhZYj0soSM6daLIpkiDf7daBkz6tWa81fbJujHLHBC8YlWHixxqYh4mZ3ZGw/R1AgAJld+CQN9VXo+b1n3eHwk8qc3rLu8HhJ5V5ZuC08SaVj40h8oMxLF0kTDPGDHoYEOONQ6x0SAwZkFnZezZ1n1MpUgyGaXUCLlWJ4lQM56AI3sBp04XIJNBQ5vWXd4PCTyqftDZNvFPZNFDGjcew1IiqcGzusjIGa2cF7C6iE/KmVmeXjFZWYhgYIQSA29BqVgF9WP6nftr62y/mD/h3VRFWlKUEa+uUS+gLsq5guMaiBn560++u/0pb9rH7a+dbZ7SOTHGIr46tShsZ68ZrT6Ituxi8NfKgz6Ut+1j9tfOnpS37WP2186x6Ituxi8NfKnoi27GLw18qDPpS37WP2186elLftY/bXzrHoi27GLw18qeiLbsYvDXyoM+lLftY/bXzp6Ut+1j9tfOseiLbsYvDXyp6Ituxi8NfKgmcKdpQGyuwJYyTBMAA65JML7uur1co2TbjeIY/YXyrqoJPCw/6G7J7CX+01dnpS37WP21866WUEEEZB3EHqIPWDXL6Ituxi8NfKgz6Ut+1j9tfOnpS37WP2186x6Ituxi8NfKnoi27GLw18qDPpS37WP2186elLftY/bXzrHoi27GLw18qeiLbsYvDXyoJ21b6J5bMJIjHlHUrAn7NceoVu4VkCznJ3DT1nqHSG+u6LZ0KHUkaKR1FUUEf1Are6AgggEHcQd4I+4ig5vSlv2sftr509KW/ax+2vnWPRFt2MXhr5U9EW3YxeGvlQZ9KW/ax+2vnT0pb9rH7a+dY9EW3YxeGvlT0RbdjF4a+VBn0pb9rH7a+dTOEm0YWtyFkQkvDgB1JP8AqI+oZql6Ituxi8NfKspsu3BBEUYI3ghFBB+8HFB1VJ4UsBbEkgASQEk7gByqLeTVavmSMMCrAEHcQRkH9hFBo9KW/ax+2vnWPSlv2sftr51j0RbdjF4a+VPRFt2MXhr5UGfSlv2sftr509KW/ax+2vnWPRFt2MXhr5U9EW3YxeGvlQZ9KW/ax+2vnU3hBtCFo0CyISbi0wA6kn/XQdQzVH0RbdjF4a+VfSbLgUhlijBG8EIoIP3g4oOkVI4UOFhUsQAJ7QkncAOXW+8mq9fMkSsCrAMD1gjIP7waDnG1LftY/bXzp6Ut+1j9tfOseiLbsYvDXyp6Ituxi8NfKgz6Ut+1j9tfOnpS37WP2186x6Ituxi8NfKnoi27GLw18qDPpS37WP2186m7UvonmsgkiMePO5WBP2O69Qqj6Ituxi8NfKvuHZ0KHUkaKR61RQR/UCg6KUpQf//Z"/>
          <p:cNvSpPr>
            <a:spLocks noChangeAspect="1" noChangeArrowheads="1"/>
          </p:cNvSpPr>
          <p:nvPr/>
        </p:nvSpPr>
        <p:spPr bwMode="auto">
          <a:xfrm>
            <a:off x="63500" y="-38417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53253" name="Picture 5"/>
          <p:cNvPicPr>
            <a:picLocks noChangeAspect="1" noChangeArrowheads="1"/>
          </p:cNvPicPr>
          <p:nvPr/>
        </p:nvPicPr>
        <p:blipFill>
          <a:blip r:embed="rId2"/>
          <a:srcRect/>
          <a:stretch>
            <a:fillRect/>
          </a:stretch>
        </p:blipFill>
        <p:spPr bwMode="auto">
          <a:xfrm>
            <a:off x="2214546" y="4534060"/>
            <a:ext cx="4857784" cy="232394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143000"/>
          </a:xfrm>
        </p:spPr>
        <p:txBody>
          <a:bodyPr/>
          <a:lstStyle/>
          <a:p>
            <a:pPr lvl="1" algn="ctr" rtl="0">
              <a:spcBef>
                <a:spcPct val="0"/>
              </a:spcBef>
            </a:pPr>
            <a:r>
              <a:rPr lang="es-ES" sz="3200" b="1" i="1" dirty="0" smtClean="0"/>
              <a:t>Bases de datos en red</a:t>
            </a:r>
            <a:r>
              <a:rPr lang="es-ES" dirty="0" smtClean="0"/>
              <a:t/>
            </a:r>
            <a:br>
              <a:rPr lang="es-ES" dirty="0" smtClean="0"/>
            </a:br>
            <a:endParaRPr lang="es-ES" dirty="0"/>
          </a:p>
        </p:txBody>
      </p:sp>
      <p:sp>
        <p:nvSpPr>
          <p:cNvPr id="3" name="2 Marcador de contenido"/>
          <p:cNvSpPr>
            <a:spLocks noGrp="1"/>
          </p:cNvSpPr>
          <p:nvPr>
            <p:ph idx="1"/>
          </p:nvPr>
        </p:nvSpPr>
        <p:spPr>
          <a:xfrm>
            <a:off x="428596" y="357166"/>
            <a:ext cx="8229600" cy="4525963"/>
          </a:xfrm>
        </p:spPr>
        <p:txBody>
          <a:bodyPr>
            <a:normAutofit/>
          </a:bodyPr>
          <a:lstStyle/>
          <a:p>
            <a:pPr>
              <a:buNone/>
            </a:pPr>
            <a:endParaRPr lang="es-ES" dirty="0" smtClean="0"/>
          </a:p>
          <a:p>
            <a:r>
              <a:rPr lang="es-ES" dirty="0" smtClean="0"/>
              <a:t>Estas bases son muy parecidas a las jerárquicas.  Se permite cualquier tipo de relaciones, pero se distingue entre las de red simple (no permiten relaciones de muchos a muchos u es la más común) y las de red complejas.  Cualquier sistema puede ser representado en este tipo de base de datos.</a:t>
            </a:r>
          </a:p>
          <a:p>
            <a:pPr>
              <a:buNone/>
            </a:pPr>
            <a:endParaRPr lang="es-ES" dirty="0" smtClean="0"/>
          </a:p>
          <a:p>
            <a:pPr>
              <a:buNone/>
            </a:pPr>
            <a:endParaRPr lang="es-ES" dirty="0"/>
          </a:p>
        </p:txBody>
      </p:sp>
      <p:pic>
        <p:nvPicPr>
          <p:cNvPr id="49154" name="Picture 2" descr="https://encrypted-tbn2.gstatic.com/images?q=tbn:ANd9GcRckV_5AvXLBkHC8BzwA6jxiA_gDJTqCURv97CGIP24rsK7BrWY"/>
          <p:cNvPicPr>
            <a:picLocks noChangeAspect="1" noChangeArrowheads="1"/>
          </p:cNvPicPr>
          <p:nvPr/>
        </p:nvPicPr>
        <p:blipFill>
          <a:blip r:embed="rId2"/>
          <a:srcRect/>
          <a:stretch>
            <a:fillRect/>
          </a:stretch>
        </p:blipFill>
        <p:spPr bwMode="auto">
          <a:xfrm>
            <a:off x="2928926" y="4429132"/>
            <a:ext cx="2786082" cy="2086873"/>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1143000"/>
          </a:xfrm>
        </p:spPr>
        <p:txBody>
          <a:bodyPr/>
          <a:lstStyle/>
          <a:p>
            <a:r>
              <a:rPr lang="es-AR" dirty="0" smtClean="0"/>
              <a:t>BASES DE DATOS RELACIONALES</a:t>
            </a:r>
            <a:endParaRPr lang="es-ES" dirty="0"/>
          </a:p>
        </p:txBody>
      </p:sp>
      <p:sp>
        <p:nvSpPr>
          <p:cNvPr id="3" name="2 Marcador de contenido"/>
          <p:cNvSpPr>
            <a:spLocks noGrp="1"/>
          </p:cNvSpPr>
          <p:nvPr>
            <p:ph idx="1"/>
          </p:nvPr>
        </p:nvSpPr>
        <p:spPr>
          <a:xfrm>
            <a:off x="0" y="857232"/>
            <a:ext cx="9144000" cy="1285884"/>
          </a:xfrm>
        </p:spPr>
        <p:txBody>
          <a:bodyPr>
            <a:normAutofit fontScale="85000" lnSpcReduction="10000"/>
          </a:bodyPr>
          <a:lstStyle/>
          <a:p>
            <a:r>
              <a:rPr lang="es-ES" dirty="0" smtClean="0"/>
              <a:t>Una base de datos relacional está formada por tablas.</a:t>
            </a:r>
          </a:p>
          <a:p>
            <a:r>
              <a:rPr lang="es-ES" dirty="0" smtClean="0"/>
              <a:t>Si se imponen ciertas restricciones, se las puede tratar como relaciones matemáticas (de allí el nombre </a:t>
            </a:r>
            <a:r>
              <a:rPr lang="es-ES" i="1" dirty="0" smtClean="0"/>
              <a:t>relacionales</a:t>
            </a:r>
            <a:r>
              <a:rPr lang="es-ES" dirty="0" smtClean="0"/>
              <a:t>).  </a:t>
            </a:r>
          </a:p>
        </p:txBody>
      </p:sp>
      <p:pic>
        <p:nvPicPr>
          <p:cNvPr id="52225" name="Picture 1"/>
          <p:cNvPicPr>
            <a:picLocks noChangeAspect="1" noChangeArrowheads="1"/>
          </p:cNvPicPr>
          <p:nvPr/>
        </p:nvPicPr>
        <p:blipFill>
          <a:blip r:embed="rId2"/>
          <a:srcRect/>
          <a:stretch>
            <a:fillRect/>
          </a:stretch>
        </p:blipFill>
        <p:spPr bwMode="auto">
          <a:xfrm>
            <a:off x="1643042" y="2163684"/>
            <a:ext cx="6000792" cy="4288483"/>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285776"/>
            <a:ext cx="8229600" cy="1143000"/>
          </a:xfrm>
        </p:spPr>
        <p:txBody>
          <a:bodyPr>
            <a:normAutofit/>
          </a:bodyPr>
          <a:lstStyle/>
          <a:p>
            <a:r>
              <a:rPr lang="es-AR" sz="3600" dirty="0" smtClean="0"/>
              <a:t>BASES DE DATOS RELACIONALES. TABLAS</a:t>
            </a:r>
            <a:endParaRPr lang="es-ES" sz="3600" dirty="0"/>
          </a:p>
        </p:txBody>
      </p:sp>
      <p:sp>
        <p:nvSpPr>
          <p:cNvPr id="3" name="2 Marcador de contenido"/>
          <p:cNvSpPr>
            <a:spLocks noGrp="1"/>
          </p:cNvSpPr>
          <p:nvPr>
            <p:ph idx="1"/>
          </p:nvPr>
        </p:nvSpPr>
        <p:spPr>
          <a:xfrm>
            <a:off x="0" y="642918"/>
            <a:ext cx="8858280" cy="3571900"/>
          </a:xfrm>
        </p:spPr>
        <p:txBody>
          <a:bodyPr>
            <a:normAutofit fontScale="70000" lnSpcReduction="20000"/>
          </a:bodyPr>
          <a:lstStyle/>
          <a:p>
            <a:r>
              <a:rPr lang="es-ES" dirty="0" smtClean="0"/>
              <a:t> Una tabla es una estructura bidimensional formada por una sucesión de registros. </a:t>
            </a:r>
          </a:p>
          <a:p>
            <a:r>
              <a:rPr lang="es-ES" dirty="0" smtClean="0"/>
              <a:t>Una tabla es como el usuario ve sus datos.  Se divide horizontalmente en filas y verticalmente en columnas.  </a:t>
            </a:r>
          </a:p>
          <a:p>
            <a:r>
              <a:rPr lang="es-ES" dirty="0" smtClean="0"/>
              <a:t>Una fila representa un registro (comúnmente llamado </a:t>
            </a:r>
            <a:r>
              <a:rPr lang="es-ES" b="1" i="1" dirty="0" err="1" smtClean="0"/>
              <a:t>tupla</a:t>
            </a:r>
            <a:r>
              <a:rPr lang="es-ES" dirty="0" smtClean="0"/>
              <a:t>), los cuales contienen toda la información necesaria sobre la entidad de la tabla.  </a:t>
            </a:r>
          </a:p>
          <a:p>
            <a:r>
              <a:rPr lang="es-ES" dirty="0" smtClean="0"/>
              <a:t>Cada columna contiene información referente a un único campo o </a:t>
            </a:r>
            <a:r>
              <a:rPr lang="es-ES" i="1" dirty="0" smtClean="0"/>
              <a:t>atributo.</a:t>
            </a:r>
            <a:endParaRPr lang="es-ES" dirty="0" smtClean="0"/>
          </a:p>
          <a:p>
            <a:r>
              <a:rPr lang="es-ES" i="1" dirty="0" smtClean="0"/>
              <a:t> </a:t>
            </a:r>
            <a:r>
              <a:rPr lang="es-ES" dirty="0" smtClean="0"/>
              <a:t>Se define como clave a un atributo o conjunto de atributos que identifican a una </a:t>
            </a:r>
            <a:r>
              <a:rPr lang="es-ES" dirty="0" err="1" smtClean="0"/>
              <a:t>tupla</a:t>
            </a:r>
            <a:r>
              <a:rPr lang="es-ES" dirty="0" smtClean="0"/>
              <a:t> de forma unívoca y sin redundancia.</a:t>
            </a:r>
          </a:p>
          <a:p>
            <a:pPr>
              <a:buNone/>
            </a:pPr>
            <a:endParaRPr lang="es-ES" dirty="0"/>
          </a:p>
        </p:txBody>
      </p:sp>
      <p:graphicFrame>
        <p:nvGraphicFramePr>
          <p:cNvPr id="4" name="3 Tabla"/>
          <p:cNvGraphicFramePr>
            <a:graphicFrameLocks noGrp="1"/>
          </p:cNvGraphicFramePr>
          <p:nvPr/>
        </p:nvGraphicFramePr>
        <p:xfrm>
          <a:off x="2357422" y="4214818"/>
          <a:ext cx="6096000" cy="185420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pPr algn="ctr"/>
                      <a:r>
                        <a:rPr lang="es-AR" dirty="0" smtClean="0">
                          <a:solidFill>
                            <a:schemeClr val="tx1"/>
                          </a:solidFill>
                        </a:rPr>
                        <a:t>DNI</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NOMBRE</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MATERIA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5432</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PEDRO</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11</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1111</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smtClean="0">
                          <a:solidFill>
                            <a:schemeClr val="tx1"/>
                          </a:solidFill>
                        </a:rPr>
                        <a:t>CLARA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23</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7778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LUIS</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11</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3344</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MABEL</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98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4 CuadroTexto"/>
          <p:cNvSpPr txBox="1"/>
          <p:nvPr/>
        </p:nvSpPr>
        <p:spPr>
          <a:xfrm>
            <a:off x="785786" y="4572008"/>
            <a:ext cx="1428728" cy="400110"/>
          </a:xfrm>
          <a:prstGeom prst="rect">
            <a:avLst/>
          </a:prstGeom>
          <a:noFill/>
        </p:spPr>
        <p:txBody>
          <a:bodyPr wrap="square" rtlCol="0">
            <a:spAutoFit/>
          </a:bodyPr>
          <a:lstStyle/>
          <a:p>
            <a:r>
              <a:rPr lang="es-AR" sz="2000" b="1" dirty="0" smtClean="0">
                <a:solidFill>
                  <a:srgbClr val="FF0000"/>
                </a:solidFill>
              </a:rPr>
              <a:t>REGISTRO</a:t>
            </a:r>
            <a:endParaRPr lang="es-ES" sz="2000" b="1" dirty="0">
              <a:solidFill>
                <a:srgbClr val="FF0000"/>
              </a:solidFill>
            </a:endParaRPr>
          </a:p>
        </p:txBody>
      </p:sp>
      <p:sp>
        <p:nvSpPr>
          <p:cNvPr id="6" name="5 CuadroTexto"/>
          <p:cNvSpPr txBox="1"/>
          <p:nvPr/>
        </p:nvSpPr>
        <p:spPr>
          <a:xfrm>
            <a:off x="2571736" y="3786190"/>
            <a:ext cx="1428728" cy="400110"/>
          </a:xfrm>
          <a:prstGeom prst="rect">
            <a:avLst/>
          </a:prstGeom>
          <a:noFill/>
        </p:spPr>
        <p:txBody>
          <a:bodyPr wrap="square" rtlCol="0">
            <a:spAutoFit/>
          </a:bodyPr>
          <a:lstStyle/>
          <a:p>
            <a:r>
              <a:rPr lang="es-AR" sz="2000" b="1" dirty="0" smtClean="0">
                <a:solidFill>
                  <a:srgbClr val="FF0000"/>
                </a:solidFill>
              </a:rPr>
              <a:t>CLAVE</a:t>
            </a:r>
            <a:endParaRPr lang="es-ES" sz="2000" b="1" dirty="0">
              <a:solidFill>
                <a:srgbClr val="FF0000"/>
              </a:solidFill>
            </a:endParaRPr>
          </a:p>
        </p:txBody>
      </p:sp>
      <p:sp>
        <p:nvSpPr>
          <p:cNvPr id="7" name="6 CuadroTexto"/>
          <p:cNvSpPr txBox="1"/>
          <p:nvPr/>
        </p:nvSpPr>
        <p:spPr>
          <a:xfrm>
            <a:off x="928662" y="5715016"/>
            <a:ext cx="1428728" cy="400110"/>
          </a:xfrm>
          <a:prstGeom prst="rect">
            <a:avLst/>
          </a:prstGeom>
          <a:noFill/>
        </p:spPr>
        <p:txBody>
          <a:bodyPr wrap="square" rtlCol="0">
            <a:spAutoFit/>
          </a:bodyPr>
          <a:lstStyle/>
          <a:p>
            <a:r>
              <a:rPr lang="es-AR" sz="2000" b="1" dirty="0" smtClean="0">
                <a:solidFill>
                  <a:srgbClr val="FF0000"/>
                </a:solidFill>
              </a:rPr>
              <a:t>TUPLA</a:t>
            </a:r>
            <a:endParaRPr lang="es-ES" sz="2000" b="1" dirty="0">
              <a:solidFill>
                <a:srgbClr val="FF0000"/>
              </a:solidFill>
            </a:endParaRPr>
          </a:p>
        </p:txBody>
      </p:sp>
      <p:sp>
        <p:nvSpPr>
          <p:cNvPr id="8" name="7 CuadroTexto"/>
          <p:cNvSpPr txBox="1"/>
          <p:nvPr/>
        </p:nvSpPr>
        <p:spPr>
          <a:xfrm>
            <a:off x="4572000" y="3714752"/>
            <a:ext cx="1428728" cy="400110"/>
          </a:xfrm>
          <a:prstGeom prst="rect">
            <a:avLst/>
          </a:prstGeom>
          <a:noFill/>
        </p:spPr>
        <p:txBody>
          <a:bodyPr wrap="square" rtlCol="0">
            <a:spAutoFit/>
          </a:bodyPr>
          <a:lstStyle/>
          <a:p>
            <a:r>
              <a:rPr lang="es-AR" sz="2000" b="1" dirty="0" smtClean="0">
                <a:solidFill>
                  <a:srgbClr val="FF0000"/>
                </a:solidFill>
              </a:rPr>
              <a:t>ATRIBUTO</a:t>
            </a:r>
            <a:endParaRPr lang="es-ES" sz="2000" b="1" dirty="0">
              <a:solidFill>
                <a:srgbClr val="FF0000"/>
              </a:solidFill>
            </a:endParaRPr>
          </a:p>
        </p:txBody>
      </p:sp>
      <p:sp>
        <p:nvSpPr>
          <p:cNvPr id="9" name="8 CuadroTexto"/>
          <p:cNvSpPr txBox="1"/>
          <p:nvPr/>
        </p:nvSpPr>
        <p:spPr>
          <a:xfrm>
            <a:off x="4643438" y="6143644"/>
            <a:ext cx="1428728" cy="400110"/>
          </a:xfrm>
          <a:prstGeom prst="rect">
            <a:avLst/>
          </a:prstGeom>
          <a:noFill/>
        </p:spPr>
        <p:txBody>
          <a:bodyPr wrap="square" rtlCol="0">
            <a:spAutoFit/>
          </a:bodyPr>
          <a:lstStyle/>
          <a:p>
            <a:r>
              <a:rPr lang="es-AR" sz="2000" b="1" dirty="0" smtClean="0">
                <a:solidFill>
                  <a:srgbClr val="FF0000"/>
                </a:solidFill>
              </a:rPr>
              <a:t>TABLA</a:t>
            </a:r>
            <a:endParaRPr lang="es-ES" sz="2000" b="1" dirty="0">
              <a:solidFill>
                <a:srgbClr val="FF0000"/>
              </a:solidFill>
            </a:endParaRPr>
          </a:p>
        </p:txBody>
      </p:sp>
      <p:sp>
        <p:nvSpPr>
          <p:cNvPr id="10" name="9 CuadroTexto"/>
          <p:cNvSpPr txBox="1"/>
          <p:nvPr/>
        </p:nvSpPr>
        <p:spPr>
          <a:xfrm rot="5400000">
            <a:off x="2222311" y="3849863"/>
            <a:ext cx="714380" cy="1015663"/>
          </a:xfrm>
          <a:prstGeom prst="rect">
            <a:avLst/>
          </a:prstGeom>
          <a:noFill/>
        </p:spPr>
        <p:txBody>
          <a:bodyPr wrap="square" rtlCol="0">
            <a:spAutoFit/>
          </a:bodyPr>
          <a:lstStyle/>
          <a:p>
            <a:r>
              <a:rPr lang="es-ES" sz="6000" dirty="0" smtClean="0">
                <a:solidFill>
                  <a:srgbClr val="FFFF00"/>
                </a:solidFill>
                <a:sym typeface="Webdings"/>
              </a:rPr>
              <a:t></a:t>
            </a:r>
            <a:endParaRPr lang="es-ES" sz="6000" dirty="0">
              <a:solidFill>
                <a:srgbClr val="FFFF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686800" cy="1143000"/>
          </a:xfrm>
        </p:spPr>
        <p:txBody>
          <a:bodyPr>
            <a:normAutofit fontScale="90000"/>
          </a:bodyPr>
          <a:lstStyle/>
          <a:p>
            <a:r>
              <a:rPr lang="es-ES" sz="3600" dirty="0" smtClean="0"/>
              <a:t>Las tablas deben cumplir los siguientes requisitos:</a:t>
            </a:r>
            <a:r>
              <a:rPr lang="es-ES" dirty="0" smtClean="0"/>
              <a:t/>
            </a:r>
            <a:br>
              <a:rPr lang="es-ES" dirty="0" smtClean="0"/>
            </a:br>
            <a:endParaRPr lang="es-ES" dirty="0"/>
          </a:p>
        </p:txBody>
      </p:sp>
      <p:sp>
        <p:nvSpPr>
          <p:cNvPr id="3" name="2 Marcador de contenido"/>
          <p:cNvSpPr>
            <a:spLocks noGrp="1"/>
          </p:cNvSpPr>
          <p:nvPr>
            <p:ph idx="1"/>
          </p:nvPr>
        </p:nvSpPr>
        <p:spPr>
          <a:xfrm>
            <a:off x="0" y="642918"/>
            <a:ext cx="9144000" cy="5929354"/>
          </a:xfrm>
        </p:spPr>
        <p:txBody>
          <a:bodyPr>
            <a:normAutofit fontScale="92500"/>
          </a:bodyPr>
          <a:lstStyle/>
          <a:p>
            <a:pPr>
              <a:buNone/>
            </a:pPr>
            <a:endParaRPr lang="es-ES" dirty="0" smtClean="0"/>
          </a:p>
          <a:p>
            <a:pPr lvl="1"/>
            <a:r>
              <a:rPr lang="es-ES" dirty="0" smtClean="0"/>
              <a:t>Todas las </a:t>
            </a:r>
            <a:r>
              <a:rPr lang="es-ES" dirty="0" err="1" smtClean="0"/>
              <a:t>tuplas</a:t>
            </a:r>
            <a:r>
              <a:rPr lang="es-ES" dirty="0" smtClean="0"/>
              <a:t> de una tabla son del mismo tipo.  Para almacenar registros distintos se usan tablas distintas.</a:t>
            </a:r>
          </a:p>
          <a:p>
            <a:pPr lvl="1"/>
            <a:r>
              <a:rPr lang="es-ES" dirty="0" smtClean="0"/>
              <a:t>Cada columna se identifica por su nombre.</a:t>
            </a:r>
          </a:p>
          <a:p>
            <a:pPr lvl="1"/>
            <a:r>
              <a:rPr lang="es-ES" dirty="0" smtClean="0"/>
              <a:t>En ninguna tabla aparecen nombres de columnas repetidos.</a:t>
            </a:r>
          </a:p>
          <a:p>
            <a:pPr lvl="1"/>
            <a:r>
              <a:rPr lang="es-ES" dirty="0" smtClean="0"/>
              <a:t>En ninguna tabla existen </a:t>
            </a:r>
            <a:r>
              <a:rPr lang="es-ES" dirty="0" err="1" smtClean="0"/>
              <a:t>tuplas</a:t>
            </a:r>
            <a:r>
              <a:rPr lang="es-ES" dirty="0" smtClean="0"/>
              <a:t> duplicadas (filas idénticas).</a:t>
            </a:r>
          </a:p>
          <a:p>
            <a:pPr lvl="1"/>
            <a:r>
              <a:rPr lang="es-ES" dirty="0" smtClean="0"/>
              <a:t>El orden de los registros es indiferente, ya que en cualquier momento mediante una sentencia en DML se pueden recuperar en un orden en particular.</a:t>
            </a:r>
          </a:p>
          <a:p>
            <a:pPr lvl="1"/>
            <a:r>
              <a:rPr lang="es-ES" dirty="0" smtClean="0"/>
              <a:t>En cada tabla hay una </a:t>
            </a:r>
            <a:r>
              <a:rPr lang="es-ES" b="1" dirty="0" smtClean="0"/>
              <a:t>llave</a:t>
            </a:r>
            <a:r>
              <a:rPr lang="es-ES" dirty="0" smtClean="0"/>
              <a:t> (clave principal o primaria) formada por uno o más campos.</a:t>
            </a:r>
          </a:p>
          <a:p>
            <a:pPr lvl="1"/>
            <a:r>
              <a:rPr lang="es-ES" dirty="0" smtClean="0"/>
              <a:t>El contenido de las tablas es independiente del almacenamiento físico de los datos.</a:t>
            </a:r>
          </a:p>
          <a:p>
            <a:endParaRPr lang="es-E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DB RELACIONAL</a:t>
            </a:r>
            <a:endParaRPr lang="es-ES" dirty="0"/>
          </a:p>
        </p:txBody>
      </p:sp>
      <p:sp>
        <p:nvSpPr>
          <p:cNvPr id="3" name="2 Marcador de contenido"/>
          <p:cNvSpPr>
            <a:spLocks noGrp="1"/>
          </p:cNvSpPr>
          <p:nvPr>
            <p:ph idx="1"/>
          </p:nvPr>
        </p:nvSpPr>
        <p:spPr/>
        <p:txBody>
          <a:bodyPr>
            <a:normAutofit fontScale="85000" lnSpcReduction="10000"/>
          </a:bodyPr>
          <a:lstStyle/>
          <a:p>
            <a:r>
              <a:rPr lang="es-ES" dirty="0" smtClean="0"/>
              <a:t>El modelo relacional es </a:t>
            </a:r>
            <a:r>
              <a:rPr lang="es-ES" b="1" i="1" u="sng" dirty="0" smtClean="0"/>
              <a:t>uno de los más utilizados</a:t>
            </a:r>
            <a:r>
              <a:rPr lang="es-ES" dirty="0" smtClean="0"/>
              <a:t> en el diseño y gestión de base de datos, fundamentalmente por dos causas:</a:t>
            </a:r>
          </a:p>
          <a:p>
            <a:r>
              <a:rPr lang="es-ES" dirty="0" smtClean="0"/>
              <a:t>Se basa en un número reducido de conceptos que lo hacen fácil de entender, diseñar, cambiar, administrar y acceder.</a:t>
            </a:r>
          </a:p>
          <a:p>
            <a:r>
              <a:rPr lang="es-ES" dirty="0" smtClean="0"/>
              <a:t>Posee un lenguaje de definición y manipulación muy potente y flexible: </a:t>
            </a:r>
            <a:r>
              <a:rPr lang="es-ES" b="1" dirty="0" smtClean="0"/>
              <a:t>SQL (</a:t>
            </a:r>
            <a:r>
              <a:rPr lang="es-ES" b="1" dirty="0" err="1" smtClean="0"/>
              <a:t>Structured</a:t>
            </a:r>
            <a:r>
              <a:rPr lang="es-ES" b="1" dirty="0" smtClean="0"/>
              <a:t> </a:t>
            </a:r>
            <a:r>
              <a:rPr lang="es-ES" b="1" dirty="0" err="1" smtClean="0"/>
              <a:t>Query</a:t>
            </a:r>
            <a:r>
              <a:rPr lang="es-ES" b="1" dirty="0" smtClean="0"/>
              <a:t> </a:t>
            </a:r>
            <a:r>
              <a:rPr lang="es-ES" b="1" dirty="0" err="1" smtClean="0"/>
              <a:t>Language</a:t>
            </a:r>
            <a:r>
              <a:rPr lang="es-ES" b="1" dirty="0" smtClean="0"/>
              <a:t>).</a:t>
            </a:r>
            <a:endParaRPr lang="es-ES" dirty="0" smtClean="0"/>
          </a:p>
          <a:p>
            <a:endParaRPr lang="es-ES" dirty="0" smtClean="0"/>
          </a:p>
          <a:p>
            <a:r>
              <a:rPr lang="es-ES" dirty="0" smtClean="0"/>
              <a:t>Ejemplos comerciales de este tipo de base de datos es Oracle, </a:t>
            </a:r>
            <a:r>
              <a:rPr lang="es-ES" dirty="0" err="1" smtClean="0"/>
              <a:t>MySQL</a:t>
            </a:r>
            <a:r>
              <a:rPr lang="es-ES" dirty="0" smtClean="0"/>
              <a:t>, </a:t>
            </a:r>
            <a:r>
              <a:rPr lang="es-ES" dirty="0" err="1" smtClean="0"/>
              <a:t>SQLServer</a:t>
            </a:r>
            <a:r>
              <a:rPr lang="es-ES" dirty="0" smtClean="0"/>
              <a:t>, Access, etc.</a:t>
            </a:r>
          </a:p>
          <a:p>
            <a:endParaRPr lang="es-E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lvl="0"/>
            <a:r>
              <a:rPr lang="es-ES" b="1" i="1" dirty="0" smtClean="0"/>
              <a:t>Bases de Datos Distribuidas</a:t>
            </a:r>
            <a:r>
              <a:rPr lang="es-ES" dirty="0" smtClean="0"/>
              <a:t> </a:t>
            </a:r>
            <a:br>
              <a:rPr lang="es-ES" dirty="0" smtClean="0"/>
            </a:br>
            <a:endParaRPr lang="es-ES" dirty="0"/>
          </a:p>
        </p:txBody>
      </p:sp>
      <p:sp>
        <p:nvSpPr>
          <p:cNvPr id="3" name="2 Marcador de contenido"/>
          <p:cNvSpPr>
            <a:spLocks noGrp="1"/>
          </p:cNvSpPr>
          <p:nvPr>
            <p:ph idx="1"/>
          </p:nvPr>
        </p:nvSpPr>
        <p:spPr>
          <a:xfrm>
            <a:off x="500034" y="642918"/>
            <a:ext cx="8229600" cy="5715040"/>
          </a:xfrm>
        </p:spPr>
        <p:txBody>
          <a:bodyPr>
            <a:normAutofit/>
          </a:bodyPr>
          <a:lstStyle/>
          <a:p>
            <a:pPr>
              <a:buNone/>
            </a:pPr>
            <a:endParaRPr lang="es-ES" dirty="0" smtClean="0"/>
          </a:p>
          <a:p>
            <a:r>
              <a:rPr lang="es-ES" dirty="0" smtClean="0"/>
              <a:t>Está basado en el modelo relacional. </a:t>
            </a:r>
          </a:p>
          <a:p>
            <a:r>
              <a:rPr lang="es-ES" dirty="0" smtClean="0"/>
              <a:t>Los datos se almacenan en varias computadoras (llamadas también </a:t>
            </a:r>
            <a:r>
              <a:rPr lang="es-ES" i="1" dirty="0" smtClean="0"/>
              <a:t>sitios</a:t>
            </a:r>
            <a:r>
              <a:rPr lang="es-ES" dirty="0" smtClean="0"/>
              <a:t>) conectadas a través de Internet (o una red privada de área amplia). </a:t>
            </a:r>
          </a:p>
          <a:p>
            <a:r>
              <a:rPr lang="es-ES" dirty="0" smtClean="0"/>
              <a:t>Éstos pueden ser:</a:t>
            </a:r>
          </a:p>
          <a:p>
            <a:pPr marL="1524000" indent="-352425"/>
            <a:r>
              <a:rPr lang="es-ES" dirty="0" smtClean="0"/>
              <a:t>Fragmentados  y cada fragmento almacenado en un sitio </a:t>
            </a:r>
          </a:p>
          <a:p>
            <a:pPr marL="1524000" indent="-352425"/>
            <a:r>
              <a:rPr lang="es-ES" dirty="0" smtClean="0"/>
              <a:t>Duplicadas en cada sitio</a:t>
            </a:r>
          </a:p>
          <a:p>
            <a:pPr>
              <a:buNone/>
            </a:pPr>
            <a:endParaRPr lang="es-E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1143000"/>
          </a:xfrm>
        </p:spPr>
        <p:txBody>
          <a:bodyPr/>
          <a:lstStyle/>
          <a:p>
            <a:r>
              <a:rPr lang="es-AR" dirty="0" smtClean="0"/>
              <a:t>FRAGMENTADAS</a:t>
            </a:r>
            <a:endParaRPr lang="es-ES" dirty="0"/>
          </a:p>
        </p:txBody>
      </p:sp>
      <p:sp>
        <p:nvSpPr>
          <p:cNvPr id="3" name="2 Marcador de contenido"/>
          <p:cNvSpPr>
            <a:spLocks noGrp="1"/>
          </p:cNvSpPr>
          <p:nvPr>
            <p:ph idx="1"/>
          </p:nvPr>
        </p:nvSpPr>
        <p:spPr>
          <a:xfrm>
            <a:off x="0" y="714356"/>
            <a:ext cx="8786842" cy="4525963"/>
          </a:xfrm>
        </p:spPr>
        <p:txBody>
          <a:bodyPr>
            <a:normAutofit fontScale="92500" lnSpcReduction="20000"/>
          </a:bodyPr>
          <a:lstStyle/>
          <a:p>
            <a:pPr>
              <a:buNone/>
            </a:pPr>
            <a:endParaRPr lang="es-ES" b="1" dirty="0" smtClean="0"/>
          </a:p>
          <a:p>
            <a:r>
              <a:rPr lang="es-ES" dirty="0" smtClean="0"/>
              <a:t>Los datos utilizados localmente se almacenan en el sitio correspondiente, pero un sitio puede tener acceso a los datos almacenados en otro sitio.</a:t>
            </a:r>
          </a:p>
          <a:p>
            <a:r>
              <a:rPr lang="es-ES" dirty="0" smtClean="0"/>
              <a:t>Cada sitio tiene control completo sobre sus datos locales, pero hay un control global a través de Internet. Ej.: una empresa puede tener múltiples sitios en muchos países y cada uno una base de datos con la información de sus propios empleados, pero  un departamento central de personal tiene el control de todas las bases de datos.</a:t>
            </a:r>
          </a:p>
          <a:p>
            <a:endParaRPr lang="es-ES" dirty="0"/>
          </a:p>
        </p:txBody>
      </p:sp>
      <p:pic>
        <p:nvPicPr>
          <p:cNvPr id="4" name="Picture 2" descr="https://encrypted-tbn2.gstatic.com/images?q=tbn:ANd9GcQrT8ZsAoRbVQ1SXNwq3h9b3J__kyO-aKIoQlxFuSWIWh2xMJ53wg"/>
          <p:cNvPicPr>
            <a:picLocks noChangeAspect="1" noChangeArrowheads="1"/>
          </p:cNvPicPr>
          <p:nvPr/>
        </p:nvPicPr>
        <p:blipFill>
          <a:blip r:embed="rId2"/>
          <a:srcRect/>
          <a:stretch>
            <a:fillRect/>
          </a:stretch>
        </p:blipFill>
        <p:spPr bwMode="auto">
          <a:xfrm>
            <a:off x="6143636" y="4714884"/>
            <a:ext cx="2552700" cy="17907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PROBLEMAS QUE SE PRESENTAN AL UTILIZAR ARCHIVOS INDEPENDIENTES</a:t>
            </a:r>
            <a:endParaRPr lang="es-ES" dirty="0"/>
          </a:p>
        </p:txBody>
      </p:sp>
      <p:pic>
        <p:nvPicPr>
          <p:cNvPr id="1026" name="Picture 2"/>
          <p:cNvPicPr>
            <a:picLocks noChangeAspect="1" noChangeArrowheads="1"/>
          </p:cNvPicPr>
          <p:nvPr/>
        </p:nvPicPr>
        <p:blipFill>
          <a:blip r:embed="rId2"/>
          <a:srcRect/>
          <a:stretch>
            <a:fillRect/>
          </a:stretch>
        </p:blipFill>
        <p:spPr bwMode="auto">
          <a:xfrm>
            <a:off x="0" y="2143116"/>
            <a:ext cx="8933837" cy="3538553"/>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1143000"/>
          </a:xfrm>
        </p:spPr>
        <p:txBody>
          <a:bodyPr/>
          <a:lstStyle/>
          <a:p>
            <a:r>
              <a:rPr lang="es-AR" dirty="0" smtClean="0"/>
              <a:t>REPLICADAS</a:t>
            </a:r>
            <a:endParaRPr lang="es-ES" dirty="0"/>
          </a:p>
        </p:txBody>
      </p:sp>
      <p:sp>
        <p:nvSpPr>
          <p:cNvPr id="3" name="2 Marcador de contenido"/>
          <p:cNvSpPr>
            <a:spLocks noGrp="1"/>
          </p:cNvSpPr>
          <p:nvPr>
            <p:ph idx="1"/>
          </p:nvPr>
        </p:nvSpPr>
        <p:spPr>
          <a:xfrm>
            <a:off x="428596" y="785794"/>
            <a:ext cx="8229600" cy="4525963"/>
          </a:xfrm>
        </p:spPr>
        <p:txBody>
          <a:bodyPr/>
          <a:lstStyle/>
          <a:p>
            <a:r>
              <a:rPr lang="es-ES" dirty="0" smtClean="0"/>
              <a:t>Cada computadora tiene una réplica exacta de otro sitio y al modificarse los datos almacenados en un sitio se replica exactamente en cada sitio. </a:t>
            </a:r>
          </a:p>
          <a:p>
            <a:r>
              <a:rPr lang="es-ES" dirty="0" smtClean="0"/>
              <a:t>El sentido de esto es lograr una mayor seguridad ante fallas, si el sistema en un sitio falla, sus usuarios pueden tener acceso a los datos de otro sitio.</a:t>
            </a:r>
          </a:p>
          <a:p>
            <a:pPr>
              <a:buNone/>
            </a:pPr>
            <a:endParaRPr lang="es-ES" dirty="0"/>
          </a:p>
        </p:txBody>
      </p:sp>
      <p:sp>
        <p:nvSpPr>
          <p:cNvPr id="55298" name="AutoShape 2" descr="data:image/jpeg;base64,/9j/4AAQSkZJRgABAQAAAQABAAD/2wCEAAkGBxMSEhQUEhQVFRQVFxgXGRYXFxcXGBgXHRcXFxYeGhcYICggHBslHRcbITEkJSkrLy8uGiAzODMsNygtLywBCgoKDQ0NGgwODisZHxkrKysrKysrLCsrKysrKysrKysrKysrKysrKysrKysrKysrKysrKysrKysrKysrKysrK//AABEIAL4BCQMBIgACEQEDEQH/xAAbAAEAAwEBAQEAAAAAAAAAAAAABAUGAwIBB//EAEwQAAIBAwICBwIGDwUHBQAAAAECAwAEERIhBTEGEyIyQVFhcYEUIzNSkaEHFRZCQ1Ric4KSorGy0dIkNFPB02Nyk6Oz4/A1RHSDwv/EABQBAQAAAAAAAAAAAAAAAAAAAAD/xAAUEQEAAAAAAAAAAAAAAAAAAAAA/9oADAMBAAIRAxEAPwD9wpSlApSlApSlApSlApSlApSvhNB9pVfLxy2U4aeIHy1rn6Aa8fdDaZx8IiGfN1H76CzpXOGdXGpGVl81II+kV0oFKV5kkCjLEAeZOB9dB6pVe3HLYfh4j7HU/uNBxy2/x4h7XA/fQWFK5wzq4yjKw81II+kV0oFKUoFKUoFKUoFKUoFKUoFKUoFKUoFKUoFKUoFKUoFKUoBrFwzfDFE0pLRvkpECQgXJA1Ad9jjJ1ZAzgVs35H2Vl7HgJ6mN7d+rLIjMjDVEx0jJwCCrHzBx6Gg9RRKoAVQoHIAAAfRXo7868Pb3SnBgVx5xyr+6QL+818EdyTgWxHq0sYA/VLH6qCO3DUB1RZhk+fF2d/yl7r/pA1a8E48JLXrpiqlGeNyO6zo5jOkczqK7DnviuCcGmf5eRY08Vizq9cytyGPmqD61F6E8C6tNbY0dbM9ugGFjikkZ1OD9+Vbn4DbzyEq/4pMSMh4EYFuyqtKVBAJOs6Ix2htud/CuEdxaDdoZJDz1Sskpz+m5A92KkdI0BliBAIwuxGR/eIKppGWKON5OtZTCkhKyMHLMcYVcBfXmKDQL0giHKNwPTq/66kWHGYpnMY2cAHS2nJBzuME55Gsd9ubcNGrR3eZGKDS2rB1ADJB223wcHltuK0XE+CRrG8iySho1Z0PWHZgjDP1mgsp+CwMSerCsfvkzG36yEGuLQ3EO6N16Adx8CX9GQYDH0b9arKF8qDnwH7q9g0Eawv0mBKE5BwykYZW8mU7g/wDgqVVRxuyf5e3+XQcvCZBuY29v3p+9PpkGZwq/S4iSaPOhxkZGCPMEeBB2I9KCXSlKBSlKBSlKBSlKBSlKBSlKBSlKBSlKBSlKBSlKD4/I+yoXBj/Z4fzSfwipr8j7Kh8FH9nh/Np/CKCrtemFu+nOtdUccmWXYaywCtpzhhp3z84eddx0otiyLqYawCuUYA5LL4j8kn2YNVXSGwgheErBFz+aS2zJgKAwz57ZPZG1Ruj0tvcyCKSzCNHl1JDEZDsQQSPXJ355G4GaC/4xeLJaO6E6XGkHBBwzhCd/aauFUAADYDb3VCvuHK8Dwp2AVIXHJTzX6DXrhN8Jolcc91Ybdl1Ol1OPEMCKCq6RMOuh356cevx8FLC4uFtourijZRCpDNKVOdHzRGf31a8S4ekygNsVIKuMalIIOQSD4gVBsra6jhSLEDBUCZ1uCcDGe7tQU/FbqeSCFpYogGBfIfX2uodlzGyAc9+e2Kg8WMNslw9woEcW2VELM/xYkOUMIwNJ3wTVpx2OZIo0ZYgih1GlnZtoJAO8oqy4rfmNHY2rSKg1ZzFg4HPds8vSgzEV5ZmaKHthpRlfioDvr0EHSh2BxuCefoavrnhIttMsTsGDxoQFjAKvKisCFUZ2qcszDGLRuzywYdufLtbc64cVunaMBoXjHWQbsUI+Xj+axNBeVkehE2m44lbjuw3WpR5CWNJGA/TLH31qL26SKN5JGCoilmY8goGTWO+xWryxXN7IMG9uGmUHmIgAkf1Ln30G3pSlApSlApSlApSlApSlApSlApSlApSlApSlApSlB8Iqq4LN1f8AZnPxkYOnP38Weyy+eAQp8iPUVI45xFbeCSVio0KSNRIBbHZXYE5JwMAE77Vkuhsl5xFJ34nB1GmQLDGoaN48KCXWTOrJ1AZBHI0G7pVAeHX0fyN2ki+VxDqb0HWRsv1qTXGS04q+3wi1hHiUgeRsemtwoPtBoLDpHx2KzhMshyeSIN3kc91EXmSTVD0c4Pc2dukoGuaQtLcwZHad2LtoJ2Ei6tO+zBcbbGo3HejUltbzXcDvdcQjXUkk463YEa1jiGFjyoI7AB9aueg/HJrqE/Co1huUOJIRnKA9wkNuAw3GMj12NBbcM4rFcKTE2SuzKch0Pk6HdT7am1T8Y6Ow3DBzrjmHdmhYxyDyBZe8v5LZHpVcbfisGerlt7xPATA28vveMMjH10igtukHDmni0o2l1yV5YJKsuD5AhudR+IfCJYnj6gDWpXPWqcfVVaekt8m0nCpifOGeGRfpYqfqrm/S69I7HCLon8uSBB7zqP7qC/8Ahdx+Lj/ir/Kq7j3EWSLVOscESvGzSPMuAFkVztjJOF2AqqkuOO3AwkVpZA82eRrhx7FChfpr1Y/Y6jZxNxCeW/lByOt2hU/kwA6fpzQU00s/SCQIivDwlWDNIwKvdkHZVB3Efr/ny/TIIVRQqgBVAAA5AAYAFfUQAAAAAbADYAeGK9UClKUClKUClKUClKUClKUClKUClKUClKUClKUCovFOIx28TSzMFReZ+oAAblidgBuTXzinEY7eJpZm0oo3PM+QAA3LE7ADcmqPhfDZLqVbu8XSFObe2PKIfPk8DMQfYo2G+SQcL4fJdSrdXilAu9vbH8EPB5ByMxHtC8hvk1p6UoFKUoFUnH+CtIVnt2Ed1EOwx7rrzMco8UP0g7irulBU8B40tyrAqY54zplhbvRt/mp5hhsRVXxLgt11kstvIiu7bZznRpjGNX6LeG2c1P4/wRpGWe3YR3UYwjnuuvMxygd5D9IO4r3wXi63SOjKY5k7E0Ld5GI8D4qRuGGxFBnOqvZ2do54/i8gZcFCxWLSwAXYZWTck5z6VPurK9Zo8SKsYHazLknngHCDPMe0YrvN0RD51zysPi9IOnSOr1aDoxpz2t9hkCvlx0SDYxL4ICGRWXAKauzjG4jXA5Cg9RWN9ldUoGmQE4IIZcrqGNGwK5AXz8a0lc7eEIqqCSFAAJ3OwxufE10oFKUoFKUoFKUoFKUoFKUoFKUoFKUoFKUoFKUoFROK8Sit4mlmbSi8z4k8gFHMsTsANyaku4HMge01geCdGbt+JS3d1NE9vrZobcM0gQgBI3HJVbSPXvGguuF8NkupVu7xdIXe3tjuIv8AaSeBmI/VBwN8mtNSlApSlApSlApSlAqk4/wRpGWe3YRXUY7D/euvjHKB3kP1HcVd0oKno/xtblWDKYp4jplhbvI3/wCkPMMNiKtqxX2RuitzeKj2UywTpkFzqUyJsQhdeS533B929avh7t1UfWlet0Lr0nI14GrHpmglUpSgUpSgUpSgUpSgUpSgUpSgUpSgUpSgUpSg8SyBVLMcBQST5ADJrKG5luQHaRo42GVjjOklTyLyDtEkb4XAGfGtDxv+7z/mpP4DVDDweaGNBBiWIKuEZtMiDHJWOQ48tWCPM0HAcIg5mJGJ5llDn6WyaNwe3P4GMeWEVSPYVwa6PdMvfguF8No9f1xlq+i6Y92C4b/6mX63wKDysc0Pat5WOPwUrF429AW7SH1Bx6GtHwfiC3EMcyAhZFzg8weRB9hBHuqlj4dcTbMBAh5nUGlI9AOyvtyfZVdwHjtvw/hNvLcPojVSo5szHW+APEttQbelZfhvT+wmiSTrgmsZ0uDqHocZGalfdpYfjKftfyoL6lUH3aWH4yn7X8qfdrYfjKftfyoL+lUH3a2H4yn7X8qfdpYfjKftfyoL+qTjXE3EgghwHK63cjOhCSowvixIOM7DBO/KqrjP2SuHWwQtNrDvoygJ07E5YbbbY2866Nbrdzm4tpRkwQ6H3aORC8pwy7bbZBG4+qg5Pw1X+VZ5j4mRyR+oMKPcKfam35dTF/w1/lXaTr02kt3P5UREi/5N+zXP4cP8K49nUS/00HiPhiJ8kXhP+ydlHn3e6feKs+DcWfrvg8+GcoXjkAxrVSA4ZeQYal3GxzyGKhoZ3+Tt39suIl9/Nv2ajWvD3i4pbGR9Tva3OQuyKBJbYCjmeZ3O59KDaUpSgUpSgUpSgUpSgUpSgUpSgUpSgUpSghcb/u8/5qT+A10imCQhmOFWMMT5ALk/VXPjf93n/NSfwGvSwCSAI3J49JxzwVwaDxDxeByVWVMgKSM42Zda8/yd66JxCJjpEiE7bBgTuCR9IBPurFce4Tb28uo6yhUM2ZARkdZo7Gg8s43wDgDwr30egtLyQMvXrLFGoILruNmIOnnvp8uWByNBuo3DAEEEHkRuD76yvRaaAcMhFwU0MrAq+CG+MbbT4+wCrQzMMW9tgdWFVpGGVjAAwMffSEeHhzPkaOWzWxISDA0onafSW7Rndy0jBiqgR50qMb8qC5sZ+rRIrW0cRKMLnTEijwADnX+zUnXdH8HAPbI5/clUI4xcfPH0f9mn24ufnj6D/o0F91l0OcUB9kjj96V5+2pXPXQSxgffALIv/LJYD2gVW8K4+4k0XGMMexIA2B3VCv2FAJYnBrTUHG1uUkXVGysvmpBrtVfd8IRm6xMxS/4iYDHyDjk49Gz7q8WPEW6zqZwFlxlSO5Ko5lM+I8VO4z4jeg78R4VDPo66NJOrbWocAhXwQCAds4JrlbDF1L+ah/imqxqvg/vUv5qH+Kag9zcUiVijOAwZVwc95wWQe8An3V6biUIGTLHjb75fEhR4+JOKrOO8FibrJzq6wKSMPoGQuBudgduZ8zWOF5aR5jlEvbDBirLjUZdW+pVOds+nLxFB+kx3CNjSynIzsQds4zt4Z2qjv/8A1S0/+Ndfx21SeF8KgtFLhm0iMAvI2cICWG/hz+qoZ4YbyaO5cvFGiOiIpKvIjlGJc95AdC4UYPn5UFtc8XiRtGS7/MjUuw9oXu+/Fclvbhu7bafLrZFXPuj1/XWbs+IyxqFjKIu2wCrklVdsIqMcAONzUj7cXPzx9H/ZoL/Xd/Mt/wDiSf0V5a6uVGTAj+kcu59nWKo+uqGTi9zg4dc4OMg4z4Z+J5Zq94FxcTrhhokXOpMN4ErqGoDKnGRQfU43GCFlDwseQlXSD7HGUJ9jVZA18kQMCCAQeYO4PtFVT8PeDtW26+NuT2CP9mT8m3p3fQc6C3pUbh96kyak8yCDsysNmVh4EGpNApSlApSlApSlApSlBxvIOsjdOWtWXPtBH+dReB3euIA7SR9iRfFXUAHPoeY8wRVhVZxHhIdutjdoZgMdYuDqA5K6HZ1+seBFBPeBWIJVSRkAkAkZ54NQ+JOIY2aNVDnSi4AGXYhUzjwyRVe11xGMYNvBcflRymHP6EgOP1jUK7v7x3t+utEhiE8ZZuvEjAklU7Krg9or47UGk4fZrFGEG+Mkk82Y7sx9SazXS4/GN+bX/p3la6sh0zDK2sr8WyaS+RhWEdzsRz36wAGglcX4BI6TmCUQSTAfG4OUAj0+HPtdrHjVZe2tzby27G5cqqt1igrgorpjVJKw+djB+dz2FW/SHhKtbTtqmyYmOkSyYzp5BQcY9KjcVsFjliIaRsqO/I7/APuLblqJxQOJ9Ikkj0qozqQ7zQDuurH8J5Cpf3VRfN/5tv8A6lROI2V8usWzHtux1PLnSmBpChs6TnPL3114OnERcsZzH8HO4wcuOyBjA2Bzg7bd7zFBO4b0himkMYIV8AgF421Z1d3QxyRpOR7K68f4cZ4SEOmVe3E/iki7qfYeRHiCRXri3et/zy/wSVYGgq+jPFhd20U4GkuMMuc6ZFJWRc+jAj3V8ml6q6BbZZkEYbwEiFiFPlqDHHqtUf2L5tcFyw7jX12U8tJmYjHpkmtZdWySKUdQysMEGg6MoIIO4PMGuXwSPGNCYHhpGPOqj4LeQfIulxH4JOSsg9BMoIYf7y582Ncn4tf8hw8Z8/hMen6cZ+qgmXy9dOkJ7iKJXHgxyREp9Mgtj8latTVB0dmnaaf4UkcchETBI3MgCYcDLFRvqDchV+aDGcDh1toP30Ui/TDaiu9z0budcPU3PVxxpjQuoajoClsA7kEk+RzvXLgkJ6/qZAUcK4IV8Np0WwDBl8DirCfgq/CYu3cY6uXfrpdu1HtnP/mKCt4FxGS1EiXErTdsqhZoYwAhKnSrODjw92fGpg6Rp12vSMdWF+VgznUT8/1qNZWTMZo42cEE4brGDYF1Jqy+cnbNdmg4l174KrBp0plwSN2yScZzjTg885zmgmfdVH83/m2/+pVnwviMdxGJIyCDzGQSp54bSSAai9GRdiEfDer63P4PcYwPHx3yfZiu3Dvlrn/fT/pJQVXGpPgl1DcDaK4dbeceGptoJD6gjqz5hx80VpRWN+y1Pp4c+O+0sATz6zrUK494rYig+0pSgUpSgUpSgUpSgUpSgVHv7USxvG3JhjI5g+BHqDvUilBX8Jvi4KSbTR7Ov7mXzVhuD7RzFTZog6lWAKsCCDyIOxFQeK8L63S6MYpk7kqjJGeasp2dD4qfaMEA1WN0mNudN/H1Ph8IXLWzeRL84j6OAN+ZoLUcGh+af13/AJ1ScbtYopotOFLDAyxOT19uQBqPP2VpLW6SVQ8bq6nkykMD7xXm+s0lXS42yDkHBBBBBBG4OQKCs4xaOqqRcTDMsY5pyMgBHd8jUz7Xt+MTfTH/AEVzbgqHnJMdwd5X5jceNcb63ghUvNcSRoObPcMo+kmg+3lsUaDMjvmZe/p27EnLSBVR9kTpIbeIW9v2r26+LgjHMFti5A5Koyc+lUFx0pFzII+ERzXkqN8vI8gtYmwRks3fIDchWh6IdDfg0jXV1Ibm+kHbmbkg+ZEv3qe4Z+qgteiPA1srOG3U56te03znJ1OfexJq4pSgUpSgq+LoyMlwgJ6sFZFAyWiO5x5lSAw9NQ8asLedXUOhDKwBDA5BB5EGulUV1YTwMZLPSyscvbOdKsSe00T76HPl3SfLnQWl3Yxy4LrkrnByQRnnuPYK4/aaH5p/Xf8AqqFY9K7d3EUjG3n/AMGfEb/o57Lj1UkVeA0GV4BAplnRHKadQ7JBYf2iYgHVn66mw2jm5lX4RNgRxEDKcy0mfvfSp9xwqN315dWxglHZMjORnHPnXIcFTJOubJwCetfJA5ePrQdPte34xN9Mf9Fc+FrpkuBknDpucZPxSc8VTdIOL2FkCbi8kQ+CCd2kPsRTms1Al9xQMlsstjYyHMk8xJuZlwFxGpzoGkc/XxoJV5dDi/E4oYu1Z8PcSyyDdJLgDEaKeR05JPv9K/R6ruAcEhsoEgt00Rr9JPiWPiT51Y0ClKUClKUClKUClKUClKUClKUCvjLnY+NfaUGGl4JwuaRmVGtpC2OsiZrcudTL+DIDbqe8PWox4WisEi4xernVzeGUDT3ss6Z8fWtFxXo/aKjStDnqw0nZyGYjUxyRzJ1Nz86zsJtM6JVMksZLB0lbADlSmHbSAMyYGNtifGg8XHBVOOt41esPJHijz2S25VNhhSd/KpHDOg/CesQt/apWGVNxK0zEDOSFbbwPhSdrBg4ZJpNYw4aQklWSRjnU+e6X25nOBWrs+DwqUdQxI3DMzE8mG+Tvs5G9BOhgVFCooVRyVQAB7AK6UpQKUpQKUpQKUpQVnSCOAwn4TEsseVXQyK+SxCgANtzIrKr0c4eF1QXNzaAAZWK4dQmTpA6ttSjfbAHiPOtteWiSrpkUMuVbB5ZUhhnz3FZXjvCLeAgxp1bv2tWtlGIyr4XSCdR0gAAcgfKggQ8NZiVTjV2NJI3FuTheZB0ctjv4+tRz0ZtZG03HFL2fJGVM4jQ5AIGEUZ2Ycjt44qTw+64edbRpKiuFDMshVWA7pxqBwNTdogeNT+GWVnPIFVJQVQlWMhwVZYtYOljsQyDB2ODzxQSOi/RXhkGWtIYiykqZPlHDDnl2yQa1FRrKwSEERjGo5O5O+MeNSaBSlKBSlKBSlKBSlKBSlKBSlKBSlKBSlKBXBbOMAgRoAeY0jB9oxXelBHksYmIJjQkEEHSOYBAPuBNSKUoFKUoFKUoFKUoFKUoFeJoVcYZQw8iAR9de6UHH4JH8xOWO6OXl7PSkNqiFiqKpbBJAAJwABn3ACu1KBSlKBSlKBSlKBSlKD//Z"/>
          <p:cNvSpPr>
            <a:spLocks noChangeAspect="1" noChangeArrowheads="1"/>
          </p:cNvSpPr>
          <p:nvPr/>
        </p:nvSpPr>
        <p:spPr bwMode="auto">
          <a:xfrm>
            <a:off x="63500" y="-38417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55299" name="Picture 3"/>
          <p:cNvPicPr>
            <a:picLocks noChangeAspect="1" noChangeArrowheads="1"/>
          </p:cNvPicPr>
          <p:nvPr/>
        </p:nvPicPr>
        <p:blipFill>
          <a:blip r:embed="rId2"/>
          <a:srcRect/>
          <a:stretch>
            <a:fillRect/>
          </a:stretch>
        </p:blipFill>
        <p:spPr bwMode="auto">
          <a:xfrm>
            <a:off x="4429124" y="4405308"/>
            <a:ext cx="3420860" cy="2452692"/>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DB ORIENTADAS A OBJETOS</a:t>
            </a:r>
            <a:endParaRPr lang="es-ES" dirty="0"/>
          </a:p>
        </p:txBody>
      </p:sp>
      <p:sp>
        <p:nvSpPr>
          <p:cNvPr id="3" name="2 Marcador de contenido"/>
          <p:cNvSpPr>
            <a:spLocks noGrp="1"/>
          </p:cNvSpPr>
          <p:nvPr>
            <p:ph idx="1"/>
          </p:nvPr>
        </p:nvSpPr>
        <p:spPr>
          <a:xfrm>
            <a:off x="571472" y="1303317"/>
            <a:ext cx="8229600" cy="5554683"/>
          </a:xfrm>
        </p:spPr>
        <p:txBody>
          <a:bodyPr>
            <a:normAutofit fontScale="92500" lnSpcReduction="10000"/>
          </a:bodyPr>
          <a:lstStyle/>
          <a:p>
            <a:pPr>
              <a:buNone/>
            </a:pPr>
            <a:endParaRPr lang="es-ES" dirty="0" smtClean="0"/>
          </a:p>
          <a:p>
            <a:r>
              <a:rPr lang="es-ES" dirty="0" smtClean="0"/>
              <a:t>Las bases de datos relacionales tienen como unidad de dato más pequeña la intersección de una </a:t>
            </a:r>
            <a:r>
              <a:rPr lang="es-ES" dirty="0" err="1" smtClean="0"/>
              <a:t>tupla</a:t>
            </a:r>
            <a:r>
              <a:rPr lang="es-ES" dirty="0" smtClean="0"/>
              <a:t> y un atributo, sobre esto basan la vista específica de sus datos pero actualmente diversas aplicaciones necesitan realizar búsquedas viendo los datos como una estructura, por ejemplo un registro compuesto de campos.</a:t>
            </a:r>
          </a:p>
          <a:p>
            <a:r>
              <a:rPr lang="es-ES" dirty="0" smtClean="0"/>
              <a:t>Las bases de datos orientadas a objetos permiten que las aplicaciones accedan a los datos estructurados tratando de mantener las ventajas del modelo relacional.</a:t>
            </a:r>
          </a:p>
          <a:p>
            <a:pPr>
              <a:buNone/>
            </a:pPr>
            <a:endParaRPr lang="es-E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1143000"/>
          </a:xfrm>
        </p:spPr>
        <p:txBody>
          <a:bodyPr/>
          <a:lstStyle/>
          <a:p>
            <a:r>
              <a:rPr lang="es-AR" dirty="0" smtClean="0"/>
              <a:t>DB ORIENTADAS A OBJETOS</a:t>
            </a:r>
            <a:endParaRPr lang="es-ES" dirty="0"/>
          </a:p>
        </p:txBody>
      </p:sp>
      <p:sp>
        <p:nvSpPr>
          <p:cNvPr id="3" name="2 Marcador de contenido"/>
          <p:cNvSpPr>
            <a:spLocks noGrp="1"/>
          </p:cNvSpPr>
          <p:nvPr>
            <p:ph idx="1"/>
          </p:nvPr>
        </p:nvSpPr>
        <p:spPr>
          <a:xfrm>
            <a:off x="428596" y="785795"/>
            <a:ext cx="8229600" cy="2786082"/>
          </a:xfrm>
        </p:spPr>
        <p:txBody>
          <a:bodyPr>
            <a:normAutofit/>
          </a:bodyPr>
          <a:lstStyle/>
          <a:p>
            <a:pPr>
              <a:buNone/>
            </a:pPr>
            <a:endParaRPr lang="es-ES" dirty="0" smtClean="0"/>
          </a:p>
          <a:p>
            <a:r>
              <a:rPr lang="es-ES" dirty="0" smtClean="0"/>
              <a:t>En una base de datos orientada a objetos se definen los objetos y sus relaciones, donde cada objeto puede tener atributos que pueden expresarse como campos.</a:t>
            </a:r>
          </a:p>
          <a:p>
            <a:pPr>
              <a:buNone/>
            </a:pPr>
            <a:endParaRPr lang="es-ES" dirty="0"/>
          </a:p>
        </p:txBody>
      </p:sp>
      <p:pic>
        <p:nvPicPr>
          <p:cNvPr id="54274" name="Picture 2" descr="https://encrypted-tbn2.gstatic.com/images?q=tbn:ANd9GcRHvUVodgxHOSZ4Tsf4rMrlkW7lXatFjWO3FqlOuTB1mWy6Skkg"/>
          <p:cNvPicPr>
            <a:picLocks noChangeAspect="1" noChangeArrowheads="1"/>
          </p:cNvPicPr>
          <p:nvPr/>
        </p:nvPicPr>
        <p:blipFill>
          <a:blip r:embed="rId2"/>
          <a:srcRect/>
          <a:stretch>
            <a:fillRect/>
          </a:stretch>
        </p:blipFill>
        <p:spPr bwMode="auto">
          <a:xfrm>
            <a:off x="2214546" y="3429000"/>
            <a:ext cx="4572032" cy="2939165"/>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1143000"/>
          </a:xfrm>
        </p:spPr>
        <p:txBody>
          <a:bodyPr/>
          <a:lstStyle/>
          <a:p>
            <a:r>
              <a:rPr lang="es-AR" dirty="0" smtClean="0"/>
              <a:t>DB ORIENTADAS A OBJETOS</a:t>
            </a:r>
            <a:endParaRPr lang="es-ES" dirty="0"/>
          </a:p>
        </p:txBody>
      </p:sp>
      <p:sp>
        <p:nvSpPr>
          <p:cNvPr id="3" name="2 Marcador de contenido"/>
          <p:cNvSpPr>
            <a:spLocks noGrp="1"/>
          </p:cNvSpPr>
          <p:nvPr>
            <p:ph idx="1"/>
          </p:nvPr>
        </p:nvSpPr>
        <p:spPr>
          <a:xfrm>
            <a:off x="428596" y="785794"/>
            <a:ext cx="8229600" cy="5554683"/>
          </a:xfrm>
        </p:spPr>
        <p:txBody>
          <a:bodyPr>
            <a:normAutofit fontScale="92500" lnSpcReduction="20000"/>
          </a:bodyPr>
          <a:lstStyle/>
          <a:p>
            <a:pPr>
              <a:buNone/>
            </a:pPr>
            <a:endParaRPr lang="es-ES" dirty="0" smtClean="0"/>
          </a:p>
          <a:p>
            <a:r>
              <a:rPr lang="es-ES" dirty="0" smtClean="0"/>
              <a:t>Por ejemplo, en una organización, se puede definir tipos de objetos tales como empleados, secciones, clientes. </a:t>
            </a:r>
          </a:p>
          <a:p>
            <a:r>
              <a:rPr lang="es-ES" dirty="0" smtClean="0"/>
              <a:t>La clase empleados puede definir los atributos de un objeto empleado (apellido y nombre, D.N.I.,  salario, etc.) y como se puede tener acceso a los mismos. El objeto departamento puede definir los atributos del departamento y como puede accederse a ellos. </a:t>
            </a:r>
          </a:p>
          <a:p>
            <a:r>
              <a:rPr lang="es-ES" dirty="0" smtClean="0"/>
              <a:t>Asimismo, la base de datos puede crear una relación entre un objeto empleado y un objeto departamento (un empleado trabaja en un departamento).</a:t>
            </a:r>
          </a:p>
          <a:p>
            <a:pPr>
              <a:buNone/>
            </a:pPr>
            <a:endParaRPr lang="es-E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143000"/>
          </a:xfrm>
        </p:spPr>
        <p:txBody>
          <a:bodyPr/>
          <a:lstStyle/>
          <a:p>
            <a:r>
              <a:rPr lang="es-AR" dirty="0" smtClean="0"/>
              <a:t>MODELO DE DATOS</a:t>
            </a:r>
            <a:endParaRPr lang="es-ES" dirty="0"/>
          </a:p>
        </p:txBody>
      </p:sp>
      <p:sp>
        <p:nvSpPr>
          <p:cNvPr id="3" name="2 Marcador de contenido"/>
          <p:cNvSpPr>
            <a:spLocks noGrp="1"/>
          </p:cNvSpPr>
          <p:nvPr>
            <p:ph idx="1"/>
          </p:nvPr>
        </p:nvSpPr>
        <p:spPr>
          <a:xfrm>
            <a:off x="0" y="1142984"/>
            <a:ext cx="8786842" cy="5357850"/>
          </a:xfrm>
        </p:spPr>
        <p:txBody>
          <a:bodyPr>
            <a:normAutofit fontScale="85000" lnSpcReduction="10000"/>
          </a:bodyPr>
          <a:lstStyle/>
          <a:p>
            <a:pPr marL="342900" lvl="1" indent="547688">
              <a:buFont typeface="Arial" pitchFamily="34" charset="0"/>
              <a:buChar char="•"/>
            </a:pPr>
            <a:r>
              <a:rPr lang="es-ES" sz="3300" dirty="0" smtClean="0"/>
              <a:t>Cuando se desea confeccionar una base de datos debe realizarse un proceso que partiendo del mundo exterior, lo conceptualice de manera tal que lo transforme en un conjunto de ideas y de definiciones que conformen una imagen fiel del mundo real.  </a:t>
            </a:r>
          </a:p>
          <a:p>
            <a:pPr marL="342900" lvl="1" indent="547688">
              <a:buFont typeface="Arial" pitchFamily="34" charset="0"/>
              <a:buChar char="•"/>
            </a:pPr>
            <a:r>
              <a:rPr lang="es-ES" sz="3300" dirty="0" smtClean="0"/>
              <a:t>Esto no es más que una abstracción del mundo que nos rodea.  A esta imagen del mundo exterior se lo llama </a:t>
            </a:r>
            <a:r>
              <a:rPr lang="es-ES" sz="3300" b="1" i="1" dirty="0" smtClean="0"/>
              <a:t>modelo conceptual.</a:t>
            </a:r>
            <a:endParaRPr lang="es-ES" sz="3300" dirty="0" smtClean="0"/>
          </a:p>
          <a:p>
            <a:pPr indent="547688"/>
            <a:r>
              <a:rPr lang="es-ES" sz="3300" dirty="0" smtClean="0"/>
              <a:t>Una vez definido el modelo conceptual, se debe transformar en una descripción de datos, atributos y relaciones que se denominan </a:t>
            </a:r>
            <a:r>
              <a:rPr lang="es-ES" sz="3300" b="1" i="1" dirty="0" smtClean="0"/>
              <a:t>esquema conceptual.  </a:t>
            </a:r>
          </a:p>
          <a:p>
            <a:pPr indent="547688"/>
            <a:r>
              <a:rPr lang="es-ES" sz="3300" dirty="0" smtClean="0"/>
              <a:t>Finalmente este esquema debe ser traducido a estructuras almacenables en soportes físicos.</a:t>
            </a:r>
            <a:r>
              <a:rPr lang="es-ES" sz="3300" b="1" i="1" dirty="0" smtClean="0"/>
              <a:t> </a:t>
            </a:r>
            <a:endParaRPr lang="es-ES" sz="3300" dirty="0" smtClean="0"/>
          </a:p>
          <a:p>
            <a:pPr indent="547688">
              <a:buNone/>
            </a:pPr>
            <a:endParaRPr lang="es-ES" dirty="0" smtClean="0"/>
          </a:p>
          <a:p>
            <a:pPr>
              <a:buNone/>
            </a:pPr>
            <a:endParaRPr lang="es-E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1143000"/>
          </a:xfrm>
        </p:spPr>
        <p:txBody>
          <a:bodyPr/>
          <a:lstStyle/>
          <a:p>
            <a:r>
              <a:rPr lang="es-AR" dirty="0" smtClean="0"/>
              <a:t>EJEMPLO</a:t>
            </a:r>
            <a:endParaRPr lang="es-ES" dirty="0"/>
          </a:p>
        </p:txBody>
      </p:sp>
      <p:pic>
        <p:nvPicPr>
          <p:cNvPr id="62466" name="Picture 2"/>
          <p:cNvPicPr>
            <a:picLocks noChangeAspect="1" noChangeArrowheads="1"/>
          </p:cNvPicPr>
          <p:nvPr/>
        </p:nvPicPr>
        <p:blipFill>
          <a:blip r:embed="rId2"/>
          <a:srcRect/>
          <a:stretch>
            <a:fillRect/>
          </a:stretch>
        </p:blipFill>
        <p:spPr bwMode="auto">
          <a:xfrm>
            <a:off x="2143108" y="857232"/>
            <a:ext cx="4714908" cy="4840826"/>
          </a:xfrm>
          <a:prstGeom prst="rect">
            <a:avLst/>
          </a:prstGeom>
          <a:noFill/>
          <a:ln w="9525">
            <a:noFill/>
            <a:miter lim="800000"/>
            <a:headEnd/>
            <a:tailEnd/>
          </a:ln>
          <a:effectLst/>
        </p:spPr>
      </p:pic>
      <p:sp>
        <p:nvSpPr>
          <p:cNvPr id="5" name="4 CuadroTexto"/>
          <p:cNvSpPr txBox="1"/>
          <p:nvPr/>
        </p:nvSpPr>
        <p:spPr>
          <a:xfrm>
            <a:off x="500034" y="5643578"/>
            <a:ext cx="7715304" cy="1015663"/>
          </a:xfrm>
          <a:prstGeom prst="rect">
            <a:avLst/>
          </a:prstGeom>
          <a:noFill/>
        </p:spPr>
        <p:txBody>
          <a:bodyPr wrap="square" rtlCol="0">
            <a:spAutoFit/>
          </a:bodyPr>
          <a:lstStyle/>
          <a:p>
            <a:r>
              <a:rPr lang="es-ES" dirty="0" smtClean="0"/>
              <a:t> </a:t>
            </a:r>
            <a:r>
              <a:rPr lang="es-ES" sz="2000" dirty="0" smtClean="0"/>
              <a:t>En algunos casos, si la complejidad del problema no es muy grande y la experiencia de quien lo realiza es alta, puede pasarse del mundo real al esquema conceptual sin pasar por el modelo conceptual.</a:t>
            </a:r>
            <a:endParaRPr lang="es-ES"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285776"/>
            <a:ext cx="8229600" cy="1143000"/>
          </a:xfrm>
        </p:spPr>
        <p:txBody>
          <a:bodyPr/>
          <a:lstStyle/>
          <a:p>
            <a:r>
              <a:rPr lang="es-AR" dirty="0" smtClean="0"/>
              <a:t>MODELO DE DATOS</a:t>
            </a:r>
            <a:endParaRPr lang="es-ES" dirty="0"/>
          </a:p>
        </p:txBody>
      </p:sp>
      <p:sp>
        <p:nvSpPr>
          <p:cNvPr id="3" name="2 Marcador de contenido"/>
          <p:cNvSpPr>
            <a:spLocks noGrp="1"/>
          </p:cNvSpPr>
          <p:nvPr>
            <p:ph idx="1"/>
          </p:nvPr>
        </p:nvSpPr>
        <p:spPr>
          <a:xfrm>
            <a:off x="357158" y="642918"/>
            <a:ext cx="8229600" cy="5572164"/>
          </a:xfrm>
        </p:spPr>
        <p:txBody>
          <a:bodyPr>
            <a:normAutofit fontScale="70000" lnSpcReduction="20000"/>
          </a:bodyPr>
          <a:lstStyle/>
          <a:p>
            <a:pPr marL="0" indent="0">
              <a:buNone/>
            </a:pPr>
            <a:r>
              <a:rPr lang="es-ES" dirty="0" smtClean="0"/>
              <a:t>Puede definirse como un grupo de herramientas conceptuales para describir los datos, sus relaciones, su semántica y sus limitaciones, facilitando la representación del mundo real en nuestro mundo informático.</a:t>
            </a:r>
          </a:p>
          <a:p>
            <a:pPr>
              <a:buNone/>
            </a:pPr>
            <a:endParaRPr lang="es-ES" dirty="0" smtClean="0"/>
          </a:p>
          <a:p>
            <a:pPr>
              <a:buNone/>
            </a:pPr>
            <a:r>
              <a:rPr lang="es-ES" dirty="0" smtClean="0"/>
              <a:t>Un </a:t>
            </a:r>
            <a:r>
              <a:rPr lang="es-ES" i="1" dirty="0" smtClean="0"/>
              <a:t>modelo de datos</a:t>
            </a:r>
            <a:r>
              <a:rPr lang="es-ES" dirty="0" smtClean="0"/>
              <a:t> contiene dos tipos de propiedades:</a:t>
            </a:r>
          </a:p>
          <a:p>
            <a:pPr>
              <a:buNone/>
            </a:pPr>
            <a:endParaRPr lang="es-ES" dirty="0" smtClean="0"/>
          </a:p>
          <a:p>
            <a:pPr lvl="0"/>
            <a:r>
              <a:rPr lang="es-ES" b="1" i="1" dirty="0" smtClean="0"/>
              <a:t>Propiedades estáticas: </a:t>
            </a:r>
            <a:r>
              <a:rPr lang="es-ES" dirty="0" smtClean="0"/>
              <a:t>No varían con el tiempo, quedando especificadas por las estructuras.  Se define mediante el lenguaje DDL.</a:t>
            </a:r>
          </a:p>
          <a:p>
            <a:pPr>
              <a:buNone/>
            </a:pPr>
            <a:endParaRPr lang="es-ES" dirty="0" smtClean="0"/>
          </a:p>
          <a:p>
            <a:pPr lvl="0"/>
            <a:r>
              <a:rPr lang="es-ES" b="1" i="1" dirty="0" smtClean="0"/>
              <a:t>Propiedades dinámicas:</a:t>
            </a:r>
            <a:r>
              <a:rPr lang="es-ES" dirty="0" smtClean="0"/>
              <a:t> Varían con el tiempo, ya que son las operaciones.  Se define mediante el lenguaje DML.  Las operaciones pueden ser de selección (localizar un dato) o de acción (recuperación y actualización).</a:t>
            </a:r>
          </a:p>
          <a:p>
            <a:pPr>
              <a:buNone/>
            </a:pPr>
            <a:r>
              <a:rPr lang="es-ES" dirty="0" smtClean="0"/>
              <a:t>Se puede hacer una analogía con el  edificio de la Universidad: </a:t>
            </a:r>
          </a:p>
          <a:p>
            <a:r>
              <a:rPr lang="es-ES" dirty="0" smtClean="0"/>
              <a:t>       Propiedad estática: es el edificio (paredes, techos) vacío.</a:t>
            </a:r>
          </a:p>
          <a:p>
            <a:r>
              <a:rPr lang="es-ES" dirty="0" smtClean="0"/>
              <a:t>       Propiedad dinámica: personas que lo ocupan, se vinculan, etc.</a:t>
            </a:r>
          </a:p>
          <a:p>
            <a:pPr lvl="0"/>
            <a:endParaRPr lang="es-ES" dirty="0" smtClean="0"/>
          </a:p>
          <a:p>
            <a:pPr>
              <a:buNone/>
            </a:pPr>
            <a:endParaRPr lang="es-E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0"/>
            <a:ext cx="8229600" cy="1143000"/>
          </a:xfrm>
        </p:spPr>
        <p:txBody>
          <a:bodyPr/>
          <a:lstStyle/>
          <a:p>
            <a:pPr lvl="1" algn="ctr" rtl="0">
              <a:spcBef>
                <a:spcPct val="0"/>
              </a:spcBef>
            </a:pPr>
            <a:r>
              <a:rPr lang="es-ES" sz="3200" b="1" u="sng" dirty="0"/>
              <a:t>USUARIOS DE LA BASE DE DATOS</a:t>
            </a:r>
            <a:r>
              <a:rPr lang="es-ES" b="1" u="sng" dirty="0"/>
              <a:t/>
            </a:r>
            <a:br>
              <a:rPr lang="es-ES" b="1" u="sng" dirty="0"/>
            </a:br>
            <a:endParaRPr lang="es-ES" dirty="0"/>
          </a:p>
        </p:txBody>
      </p:sp>
      <p:graphicFrame>
        <p:nvGraphicFramePr>
          <p:cNvPr id="4" name="3 Tabla"/>
          <p:cNvGraphicFramePr>
            <a:graphicFrameLocks noGrp="1"/>
          </p:cNvGraphicFramePr>
          <p:nvPr/>
        </p:nvGraphicFramePr>
        <p:xfrm>
          <a:off x="0" y="726440"/>
          <a:ext cx="9144000" cy="5857240"/>
        </p:xfrm>
        <a:graphic>
          <a:graphicData uri="http://schemas.openxmlformats.org/drawingml/2006/table">
            <a:tbl>
              <a:tblPr firstRow="1" bandRow="1">
                <a:tableStyleId>{5C22544A-7EE6-4342-B048-85BDC9FD1C3A}</a:tableStyleId>
              </a:tblPr>
              <a:tblGrid>
                <a:gridCol w="1908313"/>
                <a:gridCol w="2878001"/>
                <a:gridCol w="4357686"/>
              </a:tblGrid>
              <a:tr h="370840">
                <a:tc>
                  <a:txBody>
                    <a:bodyPr/>
                    <a:lstStyle/>
                    <a:p>
                      <a:pPr algn="just">
                        <a:spcAft>
                          <a:spcPts val="0"/>
                        </a:spcAft>
                      </a:pPr>
                      <a:r>
                        <a:rPr lang="es-ES" sz="1800" b="1" dirty="0">
                          <a:solidFill>
                            <a:schemeClr val="tx1"/>
                          </a:solidFill>
                          <a:latin typeface="Times New Roman"/>
                          <a:ea typeface="Times New Roman"/>
                        </a:rPr>
                        <a:t>Tipo de Usuario</a:t>
                      </a:r>
                      <a:endParaRPr lang="es-ES" sz="1800" dirty="0">
                        <a:solidFill>
                          <a:schemeClr val="tx1"/>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s-ES" sz="1800" b="1">
                          <a:solidFill>
                            <a:schemeClr val="tx1"/>
                          </a:solidFill>
                          <a:latin typeface="Times New Roman"/>
                          <a:ea typeface="Times New Roman"/>
                        </a:rPr>
                        <a:t>Características</a:t>
                      </a:r>
                      <a:endParaRPr lang="es-ES" sz="1800">
                        <a:solidFill>
                          <a:schemeClr val="tx1"/>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spcAft>
                          <a:spcPts val="0"/>
                        </a:spcAft>
                      </a:pPr>
                      <a:r>
                        <a:rPr lang="es-ES" sz="1800" b="1">
                          <a:solidFill>
                            <a:schemeClr val="tx1"/>
                          </a:solidFill>
                          <a:latin typeface="Times New Roman"/>
                          <a:ea typeface="Times New Roman"/>
                        </a:rPr>
                        <a:t>Responsabilidades</a:t>
                      </a:r>
                      <a:endParaRPr lang="es-ES" sz="1800">
                        <a:solidFill>
                          <a:schemeClr val="tx1"/>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just">
                        <a:spcAft>
                          <a:spcPts val="0"/>
                        </a:spcAft>
                      </a:pPr>
                      <a:r>
                        <a:rPr lang="es-ES" sz="1800">
                          <a:solidFill>
                            <a:schemeClr val="tx1"/>
                          </a:solidFill>
                          <a:latin typeface="Times New Roman"/>
                          <a:ea typeface="Times New Roman"/>
                        </a:rPr>
                        <a:t>Programador de</a:t>
                      </a:r>
                    </a:p>
                    <a:p>
                      <a:pPr algn="just">
                        <a:spcAft>
                          <a:spcPts val="0"/>
                        </a:spcAft>
                      </a:pPr>
                      <a:r>
                        <a:rPr lang="es-ES" sz="1800">
                          <a:solidFill>
                            <a:schemeClr val="tx1"/>
                          </a:solidFill>
                          <a:latin typeface="Times New Roman"/>
                          <a:ea typeface="Times New Roman"/>
                        </a:rPr>
                        <a:t>aplicaciones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4138" lvl="0" indent="9525" algn="just">
                        <a:spcAft>
                          <a:spcPts val="0"/>
                        </a:spcAft>
                        <a:buFontTx/>
                        <a:buNone/>
                        <a:tabLst>
                          <a:tab pos="144145" algn="l"/>
                        </a:tabLst>
                      </a:pPr>
                      <a:r>
                        <a:rPr lang="es-ES" sz="1800" dirty="0">
                          <a:solidFill>
                            <a:schemeClr val="tx1"/>
                          </a:solidFill>
                          <a:latin typeface="Times New Roman"/>
                          <a:ea typeface="Times New Roman"/>
                        </a:rPr>
                        <a:t>Escribe programas que utilicen las bases de datos.</a:t>
                      </a:r>
                    </a:p>
                    <a:p>
                      <a:pPr marL="84138" lvl="0" indent="9525" algn="just">
                        <a:spcAft>
                          <a:spcPts val="0"/>
                        </a:spcAft>
                        <a:buFontTx/>
                        <a:buNone/>
                        <a:tabLst>
                          <a:tab pos="144145" algn="l"/>
                        </a:tabLst>
                      </a:pPr>
                      <a:r>
                        <a:rPr lang="es-ES" sz="1800" dirty="0">
                          <a:solidFill>
                            <a:schemeClr val="tx1"/>
                          </a:solidFill>
                          <a:latin typeface="Times New Roman"/>
                          <a:ea typeface="Times New Roman"/>
                        </a:rPr>
                        <a:t>Diseñan aplicaciones para apoyar al usuario final.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4138" lvl="0" indent="9525" algn="just">
                        <a:spcAft>
                          <a:spcPts val="0"/>
                        </a:spcAft>
                        <a:buFontTx/>
                        <a:buNone/>
                        <a:tabLst>
                          <a:tab pos="144145" algn="l"/>
                        </a:tabLst>
                      </a:pPr>
                      <a:r>
                        <a:rPr lang="es-ES" sz="1800" dirty="0">
                          <a:solidFill>
                            <a:schemeClr val="tx1"/>
                          </a:solidFill>
                          <a:latin typeface="Times New Roman"/>
                          <a:ea typeface="Times New Roman"/>
                        </a:rPr>
                        <a:t>Realizar funciones de creación,  recuperación, borrado o modificación de datos.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just">
                        <a:spcAft>
                          <a:spcPts val="0"/>
                        </a:spcAft>
                      </a:pPr>
                      <a:r>
                        <a:rPr lang="es-ES" sz="1800">
                          <a:solidFill>
                            <a:schemeClr val="tx1"/>
                          </a:solidFill>
                          <a:latin typeface="Times New Roman"/>
                          <a:ea typeface="Times New Roman"/>
                        </a:rPr>
                        <a:t>Usuario final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4138" lvl="0" indent="9525" algn="just">
                        <a:spcAft>
                          <a:spcPts val="0"/>
                        </a:spcAft>
                        <a:buFontTx/>
                        <a:buNone/>
                        <a:tabLst>
                          <a:tab pos="144145" algn="l"/>
                        </a:tabLst>
                      </a:pPr>
                      <a:r>
                        <a:rPr lang="es-ES" sz="1800" dirty="0">
                          <a:solidFill>
                            <a:schemeClr val="tx1"/>
                          </a:solidFill>
                          <a:latin typeface="Times New Roman"/>
                          <a:ea typeface="Times New Roman"/>
                        </a:rPr>
                        <a:t>Accede a la base desde una terminal.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lvl="0" indent="-342900" algn="just">
                        <a:spcAft>
                          <a:spcPts val="0"/>
                        </a:spcAft>
                        <a:buFontTx/>
                        <a:buNone/>
                        <a:tabLst>
                          <a:tab pos="144145" algn="l"/>
                        </a:tabLst>
                      </a:pPr>
                      <a:r>
                        <a:rPr lang="es-ES" sz="1800" dirty="0">
                          <a:solidFill>
                            <a:schemeClr val="tx1"/>
                          </a:solidFill>
                          <a:latin typeface="Times New Roman"/>
                          <a:ea typeface="Times New Roman"/>
                        </a:rPr>
                        <a:t>Utiliza acceso a través de DML directamente.</a:t>
                      </a:r>
                    </a:p>
                    <a:p>
                      <a:pPr marL="0" lvl="0" indent="352425" algn="just">
                        <a:spcAft>
                          <a:spcPts val="0"/>
                        </a:spcAft>
                        <a:buFontTx/>
                        <a:buNone/>
                        <a:tabLst>
                          <a:tab pos="144145" algn="l"/>
                        </a:tabLst>
                      </a:pPr>
                      <a:r>
                        <a:rPr lang="es-ES" sz="1800" dirty="0">
                          <a:solidFill>
                            <a:schemeClr val="tx1"/>
                          </a:solidFill>
                          <a:latin typeface="Times New Roman"/>
                          <a:ea typeface="Times New Roman"/>
                        </a:rPr>
                        <a:t>Utiliza programas utilitarios creados por el programador.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just">
                        <a:spcAft>
                          <a:spcPts val="0"/>
                        </a:spcAft>
                      </a:pPr>
                      <a:r>
                        <a:rPr lang="es-ES" sz="1800" dirty="0">
                          <a:solidFill>
                            <a:schemeClr val="tx1"/>
                          </a:solidFill>
                          <a:latin typeface="Times New Roman"/>
                          <a:ea typeface="Times New Roman"/>
                        </a:rPr>
                        <a:t>Administrador de    la base de datos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84138" lvl="0" indent="9525" algn="just">
                        <a:spcAft>
                          <a:spcPts val="0"/>
                        </a:spcAft>
                        <a:buFontTx/>
                        <a:buNone/>
                        <a:tabLst>
                          <a:tab pos="144145" algn="l"/>
                        </a:tabLst>
                      </a:pPr>
                      <a:r>
                        <a:rPr lang="es-ES" sz="1800" dirty="0">
                          <a:solidFill>
                            <a:schemeClr val="tx1"/>
                          </a:solidFill>
                          <a:latin typeface="Times New Roman"/>
                          <a:ea typeface="Times New Roman"/>
                        </a:rPr>
                        <a:t>Encargado del control general del sistema de base de datos.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lvl="0" indent="-342900" algn="just">
                        <a:spcAft>
                          <a:spcPts val="0"/>
                        </a:spcAft>
                        <a:buFontTx/>
                        <a:buNone/>
                        <a:tabLst>
                          <a:tab pos="144145" algn="l"/>
                        </a:tabLst>
                      </a:pPr>
                      <a:r>
                        <a:rPr lang="es-ES" sz="1800" dirty="0">
                          <a:solidFill>
                            <a:schemeClr val="tx1"/>
                          </a:solidFill>
                          <a:latin typeface="Times New Roman"/>
                          <a:ea typeface="Times New Roman"/>
                        </a:rPr>
                        <a:t>Decidir el contenido de la información.</a:t>
                      </a:r>
                    </a:p>
                    <a:p>
                      <a:pPr marL="0" lvl="0" indent="9525" algn="just">
                        <a:spcAft>
                          <a:spcPts val="0"/>
                        </a:spcAft>
                        <a:buFontTx/>
                        <a:buNone/>
                        <a:tabLst>
                          <a:tab pos="144145" algn="l"/>
                        </a:tabLst>
                      </a:pPr>
                      <a:r>
                        <a:rPr lang="es-ES" sz="1800" dirty="0">
                          <a:solidFill>
                            <a:schemeClr val="tx1"/>
                          </a:solidFill>
                          <a:latin typeface="Times New Roman"/>
                          <a:ea typeface="Times New Roman"/>
                        </a:rPr>
                        <a:t>Decidir las estructuras de almacenamiento y la estrategia de acceso.</a:t>
                      </a:r>
                    </a:p>
                    <a:p>
                      <a:pPr marL="0" lvl="0" indent="0" algn="just">
                        <a:spcAft>
                          <a:spcPts val="0"/>
                        </a:spcAft>
                        <a:buFontTx/>
                        <a:buNone/>
                        <a:tabLst>
                          <a:tab pos="144145" algn="l"/>
                        </a:tabLst>
                      </a:pPr>
                      <a:r>
                        <a:rPr lang="es-ES" sz="1800" dirty="0">
                          <a:solidFill>
                            <a:schemeClr val="tx1"/>
                          </a:solidFill>
                          <a:latin typeface="Times New Roman"/>
                          <a:ea typeface="Times New Roman"/>
                        </a:rPr>
                        <a:t>Vincularse con el resto de los usuarios de la base de datos.</a:t>
                      </a:r>
                    </a:p>
                    <a:p>
                      <a:pPr marL="0" lvl="0" indent="9525" algn="just">
                        <a:spcAft>
                          <a:spcPts val="0"/>
                        </a:spcAft>
                        <a:buFontTx/>
                        <a:buNone/>
                        <a:tabLst>
                          <a:tab pos="144145" algn="l"/>
                        </a:tabLst>
                      </a:pPr>
                      <a:r>
                        <a:rPr lang="es-ES" sz="1800" dirty="0">
                          <a:solidFill>
                            <a:schemeClr val="tx1"/>
                          </a:solidFill>
                          <a:latin typeface="Times New Roman"/>
                          <a:ea typeface="Times New Roman"/>
                        </a:rPr>
                        <a:t>Definir controles de autorización y validación.</a:t>
                      </a:r>
                    </a:p>
                    <a:p>
                      <a:pPr marL="0" lvl="0" indent="9525" algn="just">
                        <a:spcAft>
                          <a:spcPts val="0"/>
                        </a:spcAft>
                        <a:buFontTx/>
                        <a:buNone/>
                        <a:tabLst>
                          <a:tab pos="144145" algn="l"/>
                        </a:tabLst>
                      </a:pPr>
                      <a:r>
                        <a:rPr lang="es-ES" sz="1800" dirty="0">
                          <a:solidFill>
                            <a:schemeClr val="tx1"/>
                          </a:solidFill>
                          <a:latin typeface="Times New Roman"/>
                          <a:ea typeface="Times New Roman"/>
                        </a:rPr>
                        <a:t>Definir estrategia de respaldo y recuperación de datos por fallas del sistema.</a:t>
                      </a:r>
                    </a:p>
                    <a:p>
                      <a:pPr marL="0" lvl="0" indent="9525" algn="just">
                        <a:spcAft>
                          <a:spcPts val="0"/>
                        </a:spcAft>
                        <a:buFontTx/>
                        <a:buNone/>
                        <a:tabLst>
                          <a:tab pos="144145" algn="l"/>
                        </a:tabLst>
                      </a:pPr>
                      <a:r>
                        <a:rPr lang="es-ES" sz="1800" dirty="0">
                          <a:solidFill>
                            <a:schemeClr val="tx1"/>
                          </a:solidFill>
                          <a:latin typeface="Times New Roman"/>
                          <a:ea typeface="Times New Roman"/>
                        </a:rPr>
                        <a:t>Controlar el rendimiento y utilización de la base.</a:t>
                      </a:r>
                    </a:p>
                    <a:p>
                      <a:pPr marL="0" lvl="0" indent="9525" algn="just">
                        <a:spcAft>
                          <a:spcPts val="0"/>
                        </a:spcAft>
                        <a:buFontTx/>
                        <a:buNone/>
                        <a:tabLst>
                          <a:tab pos="144145" algn="l"/>
                        </a:tabLst>
                      </a:pPr>
                      <a:r>
                        <a:rPr lang="es-ES" sz="1800" dirty="0">
                          <a:solidFill>
                            <a:schemeClr val="tx1"/>
                          </a:solidFill>
                          <a:latin typeface="Times New Roman"/>
                          <a:ea typeface="Times New Roman"/>
                        </a:rPr>
                        <a:t>Responder a los cambios en los requerimientos.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1143000"/>
          </a:xfrm>
        </p:spPr>
        <p:txBody>
          <a:bodyPr/>
          <a:lstStyle/>
          <a:p>
            <a:pPr lvl="1" algn="ctr" rtl="0">
              <a:spcBef>
                <a:spcPct val="0"/>
              </a:spcBef>
            </a:pPr>
            <a:r>
              <a:rPr lang="es-ES" sz="2800" b="1" u="sng" dirty="0"/>
              <a:t>INDEPENDENCIA DE LOS DATOS</a:t>
            </a:r>
            <a:r>
              <a:rPr lang="es-ES" b="1" u="sng" dirty="0"/>
              <a:t/>
            </a:r>
            <a:br>
              <a:rPr lang="es-ES" b="1" u="sng" dirty="0"/>
            </a:br>
            <a:endParaRPr lang="es-ES" dirty="0"/>
          </a:p>
        </p:txBody>
      </p:sp>
      <p:sp>
        <p:nvSpPr>
          <p:cNvPr id="3" name="2 Marcador de contenido"/>
          <p:cNvSpPr>
            <a:spLocks noGrp="1"/>
          </p:cNvSpPr>
          <p:nvPr>
            <p:ph idx="1"/>
          </p:nvPr>
        </p:nvSpPr>
        <p:spPr>
          <a:xfrm>
            <a:off x="285720" y="857232"/>
            <a:ext cx="8501122" cy="6000768"/>
          </a:xfrm>
        </p:spPr>
        <p:txBody>
          <a:bodyPr>
            <a:normAutofit fontScale="62500" lnSpcReduction="20000"/>
          </a:bodyPr>
          <a:lstStyle/>
          <a:p>
            <a:pPr marL="0" indent="9525" algn="ctr">
              <a:buNone/>
            </a:pPr>
            <a:r>
              <a:rPr lang="es-ES" dirty="0" smtClean="0"/>
              <a:t> </a:t>
            </a:r>
            <a:r>
              <a:rPr lang="es-ES" b="1" i="1" dirty="0" smtClean="0"/>
              <a:t>La independencia de los datos es un objetivo esencial </a:t>
            </a:r>
          </a:p>
          <a:p>
            <a:pPr marL="0" indent="9525" algn="ctr">
              <a:buNone/>
            </a:pPr>
            <a:r>
              <a:rPr lang="es-ES" b="1" i="1" dirty="0" smtClean="0"/>
              <a:t>de los sistemas de bases de datos.</a:t>
            </a:r>
            <a:endParaRPr lang="es-AR" dirty="0" smtClean="0"/>
          </a:p>
          <a:p>
            <a:endParaRPr lang="es-ES" dirty="0" smtClean="0"/>
          </a:p>
          <a:p>
            <a:r>
              <a:rPr lang="es-ES" dirty="0" smtClean="0"/>
              <a:t>Los sistemas de archivos son dependientes de los datos.  Esto significa que la forma de almacenamiento y acceso a la información dependen de los requerimientos de la aplicación.  </a:t>
            </a:r>
          </a:p>
          <a:p>
            <a:pPr>
              <a:buNone/>
            </a:pPr>
            <a:endParaRPr lang="es-ES" dirty="0" smtClean="0"/>
          </a:p>
          <a:p>
            <a:r>
              <a:rPr lang="es-ES" dirty="0" smtClean="0"/>
              <a:t>Se dice que una aplicación es dependiente de los datos cuando </a:t>
            </a:r>
            <a:r>
              <a:rPr lang="es-ES" i="1" dirty="0" smtClean="0"/>
              <a:t>es imposible cambiar la estructura de almacenamiento y las estrategias de acceso </a:t>
            </a:r>
            <a:r>
              <a:rPr lang="es-ES" dirty="0" smtClean="0"/>
              <a:t>sin afectar la aplicación.</a:t>
            </a:r>
          </a:p>
          <a:p>
            <a:pPr>
              <a:buNone/>
            </a:pPr>
            <a:endParaRPr lang="es-ES" dirty="0" smtClean="0"/>
          </a:p>
          <a:p>
            <a:r>
              <a:rPr lang="es-ES" dirty="0" smtClean="0"/>
              <a:t> Sin embargo, en el sistema de base de datos, es </a:t>
            </a:r>
            <a:r>
              <a:rPr lang="es-ES" i="1" dirty="0" smtClean="0"/>
              <a:t>necesario</a:t>
            </a:r>
            <a:r>
              <a:rPr lang="es-ES" dirty="0" smtClean="0"/>
              <a:t> que los datos sean independientes de las aplicaciones, fundamentalmente por dos razones:</a:t>
            </a:r>
          </a:p>
          <a:p>
            <a:pPr>
              <a:buNone/>
            </a:pPr>
            <a:endParaRPr lang="es-ES" dirty="0" smtClean="0"/>
          </a:p>
          <a:p>
            <a:pPr lvl="0"/>
            <a:r>
              <a:rPr lang="es-ES" dirty="0" smtClean="0"/>
              <a:t>Aplicaciones diferentes requerirán vistas diferentes por parte de los usuarios de los mismos datos.</a:t>
            </a:r>
          </a:p>
          <a:p>
            <a:pPr lvl="0">
              <a:buNone/>
            </a:pPr>
            <a:endParaRPr lang="es-ES" dirty="0" smtClean="0"/>
          </a:p>
          <a:p>
            <a:pPr lvl="0"/>
            <a:r>
              <a:rPr lang="es-ES" dirty="0" smtClean="0"/>
              <a:t>El administrador de la base de datos debe tener libertar para cambiar la estructura de almacenamiento y  la estrategia de acceso, en respuesta al cambio de necesidades sin alterar todas las aplicaciones existentes.</a:t>
            </a:r>
          </a:p>
          <a:p>
            <a:endParaRPr lang="es-E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0"/>
            <a:ext cx="8229600" cy="3571900"/>
          </a:xfrm>
        </p:spPr>
        <p:txBody>
          <a:bodyPr>
            <a:normAutofit/>
          </a:bodyPr>
          <a:lstStyle/>
          <a:p>
            <a:pPr lvl="0"/>
            <a:r>
              <a:rPr lang="es-ES" b="1" u="sng" dirty="0" smtClean="0"/>
              <a:t>SISTEMAS OPERATIVOS</a:t>
            </a:r>
            <a:br>
              <a:rPr lang="es-ES" b="1" u="sng" dirty="0" smtClean="0"/>
            </a:br>
            <a:endParaRPr lang="es-ES" dirty="0"/>
          </a:p>
        </p:txBody>
      </p:sp>
      <p:sp>
        <p:nvSpPr>
          <p:cNvPr id="79874" name="AutoShape 2" descr="data:image/jpeg;base64,/9j/4AAQSkZJRgABAQAAAQABAAD/2wCEAAkGBxQSEhUUEBQVFhQUFxUUFxUXFhgUFhoXFRoYGBkXFRUYHyggGBolHBgXITEhJSkrLy4uHCAzODMtNygtLisBCgoKDg0OGxAQGywkICQsLCwsLC4sLCwsLC8sLCwsLCwsLCwsLCwsLCwsLCwsLCwsLCwsLCwsLCwsLCwsLCwsLP/AABEIALcBEwMBEQACEQEDEQH/xAAcAAABBQEBAQAAAAAAAAAAAAAAAQMEBQYHAgj/xABHEAACAQMCAwQHBAgEBAUFAAABAgMABBESIQUGMRMiQVEHFDJhcYGRM0JSoRUjU3JzkrGygqLB0RYkYtI0Q4Ph8AglVGPC/8QAGwEBAAIDAQEAAAAAAAAAAAAAAAEDAgQFBgf/xAA0EQACAQIEBAMIAgICAwAAAAAAAQIDEQQSITEFQVFxEzJhFBUiM1KBkbGh0eHwI0IGJMH/2gAMAwEAAhEDEQA/AO40AUAlAFAUPM3ONnw/Hrk6ozDKoAXcjpnQoJx13O21AMctc+2F+2i1nDSbns2DRuQNyVVwNXyzQGloAoAoAFALQBQBQCUAtAJQBigCgDFAGKgBipAYoAoBcUBV8WuyjIobTq1HOx6fGracM1ymrLLsQzft+0P0X/as/DXQr8R9QF+37Q/Rf9qeGug8X1E9fb9ofov+1Mi6DxPUhcc5kFpbyXEshKxLnThQWboqDbqxwPqfColFJbExk5Pcyvok4C8jScWvt7m6JaLP3IjtqAPTUBpHkgH4qpNg6f2h8/6UAdofP+lAIZD5/wBKWJHLeTUoPnUAeoBKAKAKAKA+YvSnwiWa9v7oyIRFIF7Mt+t7NRGmtU/ZqXQZ8yfImgKjiHCbnhqwzLPGWhnBZYm1GCcqHVJdhlmVT0yO6wztQH1bYXHaRJINtaK/8wB/1oB+gCgCgCgCgCgCgCgCgGbqcIjO3RVLH4AZrGcssXImEc0klzdjBfpy4KF2kIJ3AGAB7gMV5yWOrNZr26JHpYYCgpKNu9yhi5uvEuI1jkMhkkSPs5O8p1sF8N1xnOQfDxq/A4qtKVpO5njcBho0m1G1lujo3D+abaZ5I1kCvG7RkP3clTglD0YV1ViabdrnlbosZ7+NBl5FA8ywrKeJpQ1ckG0heH3yTxiSI6kbODgjOCRkZ8Mg1ZCSkroLUkGsyRaAynO1xoeDJxntepx90VuYSOZtGjjJZUu5n/0qv4q3VSNPxjMekHmqa2t0e1fS5l0ElQ3dKMejAjqBWtiU6aVjZwzjUbuaSHiuVUknJVCdvEqCfzzV0ad1f0KJVLSaMjzGTxPiFrw5SexQ9vc48gMkHyITYe+StPEebKjew+kczOxpKoACjSqgKFA2AGwA9wFVZGW57mGXmu5/4gNl2g9VEWvRoXOewD+3jV7W/WsNbll9DdesDzrLKzDML248xUpNC6J1h9mvw/1qt7maJVQSFAFAJQBQHInaM31/KUEsYuGiV1AkAbsYO1jPluMHruvh48PjFLETUfDbtzSvv9jcwrgk72vyuZ70mcGdrJZlhEMJuFaV8YyWUoskgAyQCcZ8NR65NX8LpYmEX4zbXJPkV13TvaO/M6p6MeOpecNt3QgtGiwSDxEkQCnPlkAMPcwrqmuaqgFoAoAoBKAKAKAKAKAzvOt1otivQysqeW3tN+QP1rQ4jPLRt1djf4bTUq6b2V2Y3iRPZjSGIA6hSR9a4M6VTLpFnoaFannd5L8mf5ZcetvcHdbSGW492vGiMfElif8ADW/go5IufRGtxmvlo2T3dhOAwE7tuScn4ncmuTiZ5pHjZF/xY6YsIO8cKoHizbKPqQK16VJ1Kyj6mK1Z0zhloIYY4l6RoqD/AAgCvdRjlSRupEmsgLQGD9KLY9W/el/tFdHh/ml2OXxJ6R7mLWWunbQ5iY1xGxiuECTrqUHUBkrvgjOQfI1TUoxqK0i+lWlTbyk9HAAz7KgfJVH+wqWssewTzS7kb0Nw9qb2/f2ppeyTPUIP1jAHy3jH+GuMm5ScjstKMVE6Xrq2xgVZ4Db+t+u9mfWcae01t006MaM6fZ26VjkV7mWd2sWWusrEXPLtsaiwZfcO+yT4CtZ7mwtiXUEiCgCgCgMR6WuZ5LKzC23/AIq5cQQ43YFvaZR4kDAH/Uy0Bbco8vLa2UFu6JqQAyfe1SHd3J8WJJoCXzJwz1m3lt2VTHKjRnfBXI2ZRjBKnBHwoD519HvMc3Bb8w3BxC0nY3KHorKdIkXPTTnOfFc+7AH0+DQC0AUAUAUAUAUAUAUBjOaeKN60kMenuL2jMUDMCxIAUtnT3R5Z3FdHCYOnUpupNc7IoqVpRlli+Wpm+N8wTpkpNICP+rP5Hb8q61HBUZKziijxZX3G+HXi3dg7XBjglupeyE6RYEq25DZmUdBrLKSK8zxqhh8NU8KLtc3oSqVYJPXoSeGcAmjx3VcfijdGU/DJB+oryNTBVJO8WmutyiVGd9i04fwhpLqIyFFEZ7Xs9QeRtHTZcqoDFD1PTpWzw3BqNbNKSbWtlqZRoSjrI3oFekLQoBaAwHpYOBbfvSf2iulw7zS7HJ4ptHuYNGrpnLRIRqhosWxH49PotbhhsREwHxbu/wCtUYh2pvsbGGV6sS09G3G7O34bbxyXVuj/AKx3VpVVgzudmBOx0ha5MJRSOvOMm9DV2nMVpK4SG6gkdvZRJFZjgZ2A67A1YpJu1zDK1uix11IPOqgPLPQczS8O+zT4CtSW7NlbEuoJCgEoAoDkt0ZLzmaETxstvZrIISV7jyKgYsCR1y6nb8A99YKpByypq65cyXF72Ort7Q+dZkHugPlr0xxD9MXYTB1dicAjr2UZP/z31CaewPofkO6eXh1nJJu7W8RJPUnSO98+vzqQX1AFALQCGgCgCgCgEzQHLjerLPcS6hl3YKM76V7i4HXGFFeiilSpQh6XZou8pOX2MlzVeYVsdQCceP0rqYezVzCzuXt5a9l6ta//AI0CK38WT9ZIfqa+V/8AkGL8bEyl6ndwkLQNFwqEBc4HSvJ1JvkdBepccpQ6pJpfLTEvy77Y+OpfpXqf/H6OWi59TQxs7yt0NRXoTSENALQHO/S82Ftv3pP7RXT4b5pdjlcU8sX6nPhOACWIAAySegA6munLRXfI5MLyaS1bHLC+SUZidXHuO4+K9RVcasJ7NF8qU4eZMkTxLIjRyDKNswyRkZB8N+oFJRU42exMJuLvHcgf8MWf7AfzP/vWv7LS6Gz7XV6iej7hsa8YuDEgVLaJgoyThm0Rk5P7z1z3GKqtLZHRjJumm92dZ6+BrOximVq8etjP6us8bTEMezVgx7vUZG2rx05zsdtqxzLYys7XJjPWRHM1nDvsk/dFactzZWxLqCRKAWgKTmLiLxaBHga9WSRnGAOg+dcniuNqYWEXTtq7amzhaMajalyM1bXLIwcMSwJYk75J65+Oa8nSxdSFbxk/ivd+vodOdKMoZPx6G4tJ1kVXXoR9PMGveUK0a1NTjs0cWcXFtMgc0cXjtLaSaVwgVTgnclj0VV+8x6ACrJaxZC3OSX/JUNzcLczajsmqPPdbSAAG922+K8bS4tVw9F0Y252fQ68sLCUsz/B1fl7iAZBEdmQbDwKjpjyxsMV2eD4+NWCpSvmX8o0cVRyPMti6rtmqFALQGe50uHjijkjkSMpKHzJKIUbSjlYnZttLtpU/HPhQFLNLd2gHazKAzMqO8kQ1yMzsgcyn7Mg+yveHdHQGgPd/d3sDKJJQAZEQa2t4+0PULGTgjIzr2JyO6MZNAeLL124VZ1nLKvsmF4Cr/rYO004yrLpWdUycgHvd45oDbRR4UAktgYJOMn3nG1AQ4zb2xjiHZRGQlY07qFyOoRerH4UcpSd2wLxPg8Fxp7eJJNLK6lhuCpDAg9eorOFWcPK2uRDVzJcT5SmE7yoRKJGL42VxnwwdiB0615vG8MrVJOUHe5u0a8VoyXDw6fTpWFgfNmVV/Ik/QVzFwPEzetkXvFwRecF4e0EaIWU+2z907u51ZU52AzjGOgFeswtBUKSprkc+cs0rkscQi/aJsxT2h7agkr+8ACce6rs0R4c+j6nm24lDIxWOWNmABKqwYgHoSB4bikZxezE6U4K8k0TayMDnHpj9m2/ek/tFdPhnnfY5XFfIjmoIIIYAg7EHcH4iuu0mrM4kZOLTWlisuOW4WOqMtE3mhyPoenyNaE8BF6xujpU+JT2mkxVsb6P7K7DDycf9wNV+BiI7S0LlicPPeI5q4l+KA/y/7VFsV6E3wnqeeTbfiMl3di1nihl2M7EAgjX9waT4+WK0Gp53fc6MXDImtuRrJORbq4/8fxOV1PVIwQp+pC/5anw292PES2RfcC5Ss7PBghHaD/zXOuT4qTsnyArOMEtTBzbLljWRibPhv2SfuitOW5tLYl1BIlAFAUfNNpGyCSWcQCPPfbTo72B3tWPIeIrRxuBhiopSb0LqNZ0noZb1OYp2lsYbuLJGqFwGyOuATpPyauJV4BJeSRuxxsX5kQLPlnik7tJHeNYL7JiGJWON9TIDpQ7/ABI6+FdnhuFlh6OSTNXE1FOV0iDxv0Q3c57WbiT3Eid5ElQ6SRvpB1kIDjGQK3pK8WvQ107Mu+CcPu5mCSQNAo9t307e5ACdZ9/Tx91eXp8Cm6jzvQ6dTGQS+Hc3tjYJEMIPiTux+Jr0OHwlHDxtTVjnTqSm7yZKrZMAoAoDMekvhHrXDLqLGW7MyJ564v1i4+JXHzoDlXM103F7GyjVjqg4fPfSY3LSQYhAPllkk+tAaGLiv6TuuGMdxb2Mt/KMZUysOxAPwdSfhQETlvm+6W24TFZw2yG99dUxhGWNWjchWHeJCjJdhuTggYzQE+49IN5Zx8TjuxDLcWRgETopVHNz7OtM/dBzsd9x76AjcWS+S/4P+kZIZSZZJA0admUOhS8ZHRgNsNt0PuoCUnOXEprSXiluLZbSJnKWzqxlkhjbDs0oPdb2tgMbfUByP0jzYv8AUEJS3gu7LukFkuQoRZBnvFZJI1OMZOaA9R+kK5a2syIwblzdtcxBckCxVzIiDPdZ2CAdcZoDzydzncXjwYvrF+2GZLbQ0M0RxnTFqJ7YjBBzjzBoC2u7CQXMtz2GIpBNHp+8hEekXRXOBr0lfPTp8zWjKMlJztpZo7FKtB0o0c2qaffXy/bcXku1JNo6wGNYrQq0uFCyGTsyugg5bozb9M1lQTbi7WsvzcniE0nVi5XvO9ulrm8rcOMc79L1s7rb9mjNhpM6QTjKjGa6HD5xhJuXQ5vEacpxSijm44bN+xk/kNdT2ml9RyPZKv0nocPm/ZSfymp9ppfUPZav0ji2U37KT+U1HtFL6kT7NWX/AFZ69Um/ZSfyGnj0nzRPgVfpZG5RmNvxiRJQyeswkgEYOQA4/NGFcirKPjSa2Z2qEZeBFPdHSvWR5/kajMjPJI89uvn+RpmQySEMw9/0NTmXUZXc3fDfsk/dFactzZjsS6gkKAKAz3pBYDhl9kgf8tONzjcxtgb0BRcn8ww2/DOHIzr2ksUcaICCchCzMwByFUKST8upoTFXaRU/pm4B4c0M6RvxGaQTHsY+8ukmNsEZLqmlM5IyMHODmulrG/U2salCq4LZab3/ANuyI/Ol2ttDIbhT2XFTYzSaIwrW4b7SXbEZwMahgYPzqw1CSeY7mW34gYeIKslvd9nbOUhYSKVASHAXvambZgM5AO4yKA0no64012k0ks7NIshje1YRg25TulSyqC5YgnV08B0OQNjQBQC0B5cZ2O+dsUBz70c+jw8Olu2kdXSb9XCoySsOp2Ktnz1LsPI0B49HXo8k4d632kiuZwI4sFjoiGvAORsSWGQPKgGeXvR5cW54TrkiP6PN2ZMFu96wSV0ZHhnfOKAd456OXupeKM8iKl8tt2RGSyPbgYLjGMEjwPQmgFHKnEbi4sZ76W2PqbnKRB8MpXDOSRu7YG2wG/nQEIcg38dvLw63uIBYSuxDsrm4jjdstEo9ls/iJ8T57AT+OejcS3XD5IGCRWiRwyqSdUkUDK8a7DDd5d8+6gPfCOQZYL6+uo51UziT1bYydi0xDyM0bd094DYHcZoCC3IV1cXFs94tjH6tKkzT20bLcTlDkBhgKgJwT136YoDpbxggg7g7EeBB6g1D1C02EhiVFCoAFUABQMAAdAB4CiVg227sdqQNyRBvaAPxoBr1NPwj6VFibi+qJ+EfSliLh6on4R9KWAnqifhX6VPYhHKPTZwx4JLTiVsvftpFVgB1XUCmfdqyp/fpck6dw3s5oo5Vj0iRFcKy6WGoZwynoR0xUkEr1NPwr9KXAeqJ+FfpUAdVcUJPdAIKAGOKi9kCqLvOgPZRGNsMokJJI6hiukgeda8alSazRStyvubDp04PLJu/Ox4j4eVOVt7UHzAwfqErK9bovz/gi1Hq/wAL+z3JauxBaG3JXZScnGPw5TaovW6L8v8Aof8AD1f4X9nlLFgCogtgrY1AbA46ZGjfFTet0X5f9C1Hq/wv7B7Bictb2pJ8Tudvfopet0X5f9C1Hq/wv7FSJ4susEI273ZnS5A327oyeuxNQ51lq0n9/wDAUaL0Tf4/yWcMgZQy9GAIPuO4q+Msyuilpp2Z7qSBaASgFoBKAKAKATUM4zv1x4/SgFoAoBRQCUAUAUAUAUBR848bNnayTqAWGlUU9C7EKAceG+flVdSeSNzZweH9orKn+Tks/OfEZjntyg/DGqqPqQT+dcqpjZnqocKwkFqr9yTYcz8RjOr1hnH4ZFV1P0AP51WuITRXV4bhZq2W3Y6bwHmNZYInuNMLyEqFLbEr4qT59cGupTxMZRTlpfY8xiqCoVXBO/qXkkSsMMAR133rZRri7KPAAfIUAkUgYAqQQehByD8CKAcoAxQC0AUA3N7LfA/0rGWzJjuMcL+wi/hp/aKwo/Lj2RnW+ZLu/wBkqrSsgX/GIYTiWQBsZ07lsfAVrVsXRou03r05mxRwlWsrwjp1Kni3Nka208tv33hTVpKsOpCgn3AnJrCnjaVVNwd2jap8NqKtCFXRSdrmX9HXO9zdXJguNLhkZwyrpKlcdcdVOcfHFWUqsnKzOjxbhVHD0lUp6a2t1OlS+yfgf6VdLZnnY7oj8K+wi/hp/aKrofLj2X6LK/zZd3+yXVxULQCUAUAUAUBnOc+YBaRjBAd86SfADqfzraweH8aeuy3NDH4p0Kfw+Z7Fb6OrORhLdTFiZ9CoW6mNMnV7gWY4+GfGrMdKGZQhsjDhtOqoOdRu76m1rROkFAFAFALQCUAUAhoDmvpavNbwW4PTMzD3+ymf85rmcQq2WVdz0HA6Pmq/ZGe4bw33V52tXOrWrWLgcM22HuHxOwrWhUlOagubSNKWIaTZZcbtB3Yx7MKiMfHGWP12+VdzG7qC/wCqPLYibqTcvUoJ554RiGaVB5K5x8gdhVFPE1I6XZruTRmL+We4kVJZpZNTAYZ2K48e7nHTPhXRp1ZTsrsrcnLQ7vwG27OCNfIDHuHurrQVlY3EtCxFZEi0AUAgoDxN7LfA/wBKxlsyY7jHCvsIv4af2isKPy49kZ1vmS7shccvymEQ4Y7k+Q93vNcfi/EJUl4VN2bV2/Q2cJQU/ilsV15wg3kcbZ0SLlSxGdSD/wB/9awpUJY7DwnLSS0v1RtUsX7HUlFap8ujIE3LM8H6yFlk2IZCvtKeqlTswPlR8Pr4Z+JSd7cupsriVHEfBVWX16ETlXiUMM2lLeGFZcKzIpB1eGST7OdseGaywvE26qjKKSemnUsx+CnOlmzuTWuvQ38vQ/A13JeV9jzi3I/CvsIv4af2iq6Hyo9l+iyv82Xd/sl1cVC0AUAlAVPH+PR2qapCATsB138NhuT7h+VW0aMqrtEor4iNGN5GLm56djlDIPLuRlf5Pa/zV0lwx82ceXGVfRDF9xuG4ZJbqGKSSMaVJaTRgnJJg04znzYj30jg60Lxi9OZMuJYedpSWqId/wA8Xmodk6Io+72SkH5EkgfOrVwyFtWyr3zNy0SsaXkPnh7yRre4j0zIuvXGCYmXpv17NvcTv4eVczE4fwnudnC4lVo3NxWsbQtAJQC0AlAFAIaA5VxxrSW8klaaSUkhQsSABQg06db7HfO486pnwp1pZ5vQ3KfHI4el4UFqr6lvYWtuw7qzp7+0Un6YxVNTgdDoVe+as9/0WtrwxkYOWWSNMvnSVkygyFKDZt8bjHTpWhS4NHD11UWyWxZPGRqQdlZkLZ0DAhtWWLA5BY7n8ya1aqbk297nP7lHxOOtSas9DBldyvw3tbxdtk3P12/PFdTAQcpakQjdnYlGNh4bV3DZPQoBaAKAKAbm9lvgf6VjLZkx3MhzBxSWGG2WI6A0aksOuQq90E9POuLjsTUo0qahpdbnbwGFpVqtRz1s9v8A6NwXDTQpJJ7ZZk1YxqVcYb4jOK5GN/5acKs922r9V1M5U40qsqcNrXt0fQ2caAAAdAMCvX04qMVFbWOC227s91YQc/49BZLcSdpexxPkM0ZG6kgHz8c5+dcSvw2nKo5Z7a3sehwuJxPgJKk5K2/obpWymQc5XOfPbrXYfl+xwP8At9xrhX2EX8NP7RWFD5Uey/RnX+bLu/2S6uKhaASgCgOH8ycTN1ezNnKRO0KDy07MfmRj4AV6DAUlGnc8vxWs3OwymBXQOG7s8yS46UJUSuvpzg4rF7G3RgrnZ+ReDpbWcQQDVIqyyN4szjO58h0HwrzGJqOdR36nr8JBRpK3Q0VUGyFAFAFAFAFAVfM3EPV7WaXxRGx+8dl/Mis6Uc00vUwqStFv0OI8MlxjP1rsyXI4z3Ntwe7xitSpEvhI1dnL3NQONTaQR+FN2x8TtXF4jVcIpJ2bOnhY5lc8XNvExLMg1Hq6Exsf3iuzfOuVUxsbfHFP9m17OmVV3Yw9Sjt7mmbH0UDNaNTieHj5af8AJZDAKT1Za8p26AMViRN9ii426bnqx67mu5w6rKrSztWvsirEUo0p5I8tzSV0CgKAKAWgCgG5vZb4H+lYy2ZMdyJYwK8EQdQw7NNiAR7I86qpwjKlFSV9EWznKFWTi7av9lXx61KlWHsY0geC48MeANec45h5Rmqi8treiN7BVE04vffuOHj8VvAj3bhAzdmrHJzsdyANtgd66/Da85YaMqv29UUywkqtWUaKvbVlVxz0j2kKHsX7eUjuogOnJ6amxgfLJrddaCWmps4fg2IqS+NZVzbOZ8I4HcX98PWEkHat2srMjKNGctjPyUfEeVUKLlLX7npMRi6GEwtqck7KyVzvjjun4H+lbctn2PCrf7kfhX2EX8NP7RVdD5cey/RZX+bLu/2SxVxULQBQCUB8/wDHojb3l3H/APvdx+7L+sH5NXocFUTpo8xxGj/y3G4ZM9TW8jlSjYfbpUlaId10qGbFPc656POPpcWyRlh20KhGXxIXZXA8QRj55rzeMouFRvk9T1WBrqdNR5o1tahvC0AlALQCUAGgMH6WDNJBFBAjuZJNTaRtpQZAJ6DLEfStnCOKlmka+Iu1ZGMseSr4jIiA9xcA1uvFU+pqvDTfIdmguLUgTxOmSApO6EkgAB1yMk+BwajxIT5lLpTg7WOhN+rCR5+zRVP7x3Y/XFeD41jP/YyrZI9Lg6NqaGZbkeNcGpiHI3Y0iqvLvOw8Tj61jTpuckurNuFPLFv7my4Hb6Ih7/8AT/3zX0HD01TpRiuSPO1Z55uXqWNXGAUAtAFAFANzey3wP9KxlsyY7jHCvsIv4af2isKPy49kZ1vmS7v9j8sYYEMMg9RWVSnGpHLJXRgm4u6MVzxyPJfOjJOEWNdCxsuVHmQQep28PAVVKholHRJWSOxw3ikcImpQu29XfUr+WPR+9k7zyskrqhEYVSdLEjL7+IGcfGtbEwqU6Mpw8yWhs4zi8cUo04ppX19fQ1HAriRpCCSy4Oc74Phv/pXJ4PiMROtlk242d79eRz8ZTpxgmty9l9k/A/0r0stmc6O6I/CvsIv4af2iq6Hy49l+iyv82Xd/sl1cVC0AlAFAcv8AS/wE5S9jHQCObHlnuOfgSVJ948q6OArZXkf2Obj6GZZkc9t7iu3GZ5+pSJJuKybKfDIs81Yt6F0IWNN6LeDPNfCbcR24LMegLsCFT37EsR7h51ycdVtHKdrAUrvMdtrknYFoBKAKAKASgEIoBcUB5dARggEHwO4oCi4pwAuxeKTBPVW3XPuPUfnXFxvCIV5OadmzcoYvw1Zq6KeXgFz5L/NXN9w1lzVjejxGkuQ5Y8rSaw0jAY3x1rewvB/DkpSd7FWI4lmjkgtDWWduUBBdnyxI1Y7oPRRgDujwrvHKH6AWgFoAoAoBub2W+B/pWMtmTHcgWMriKLSmodlHvnBzp/pVFKUlCNlyRdUjFzld82PesyfsvL7wrPPL6THJH6jybl9u5tvnf34H5b1HiS6Dw49SbqHnV2ZFdmCr5VEVFbB3El6H4GkvKwt0RuFfYRfw0/tFV0Plx7L9Flf5su7/AGS6uKhaASgIXE+Kw24RriRYxI6xKWOAXfOlR7zg0A2L+Cd5rbWjvEFE0XXSsgyA46biibTuiGk1ZnPOJ+iZu1JtbhUiJyEkUsV9wYHvDyzvXQhj2lqjn1MApPQ93nI1jaIovLuUSPkLpAySoyxSJVZiANyd8eNQ+IVX0C4bSsVNxynAJIgt/EUnAeMrG0khQkLqwmVAyQNRwM1d7yeXy6lPutZvNodL4alrw8RWiuqM6yOoc4aTswDI5boWA3PkPcK5k5ynLNI6lOEYRyxLWyu0mjSSJtSSKHVhnBVhkEZ8CKxMyRQCUAUBkLrmFrS4vxctmOK3S9gGAP1YVkkjGBviRFP/AKgoCmt+YLtbBoZZP/uAuo7LtAo9q4KSrIFxjuwuT0+4aAtbLmpYyI0S6uJJrm9iQMY8hrd8MucgLEN9JPQDfegJCc6qyhVglNyZnt/Ve5rEkSh3JfOgRhGVteejDx2oCusOa2Se9adJ9Xa2sENr3WftXhyUjw2jDYL6sgYBJxigLF+cxG4jubeWGTXCukmNxonfs1lDoxBQSFUYdQWG2N6Acm50hU3i6XJstAIAH60yd0CEk7ntAY9/vUBJ4LzCbqRxHBIIVaWPty0ekyRNoZTGG1r3gwBI3056EZgEGLjskNpcdr+subaQ2wzgdrI5X1Y7DGZBLDnAwCW8qkC2nHGiPq47W5uNbx5cxRAmGKFpCrbAAmRSF3OWb7q5AD9nxydprpGtmKw6NAVo9RLRq2k5bGST12AAoCZwjjnbSPE0ZSSLSXGtJFCvnQQynfJVxjqCvTBBIFzQBQDc3sn4GsZeV9iY7o5jHxW5cKiySHCgBV22Uf8AT5AV5FYrET+FSfbsj2DwmGh8Tiu79QggnlDENIcJ2gBLHUNQXu777n8qmnTr1U3d7X3eutiKlTD0mlZb25aaX1Ipgk/C/taPH2z934+6qctXZ33t9+hep0eVtr/bqKLeTSzBX0rkM2DgEdcmihWs5WdlzIdSjdRurvZEq4tp4tHefvx9r3S2w6nO/h41dUp16eXV6q+/+7FNOrQq5tFo7a2/3UQcWuY8frZBkahqOcg9D3vCo9qxMP8As9f0T7Jhqm0Vozo/CvsIv4af2ivVUPlR7L9Hk8R82Xd/slVcVC0AlAZjn7ltuIRQwjGgTF3JOCF7GZFZfNlkeNvlQGXt+Tb2P1l2WGWW6WzMxJBDsskjT6FcYyqsoXUCO7uPCgPfA+VLuM2hu4luFhiaHs2n2ikE7OtwpIw+Yyo6AjRgbGgNNxjh06X0d5BGJwIHtmiLiNl1OJBJGzbbkaWG22DvjFAZleUbyFIDbKEu1Z3NwkoEKLPO00lvJERmaJQ223tbjTQF/wCkDl2W/RIYxGqprm7VxqPaKulIgv4H1HWfwgjB1bAaXhzOYkMqCOQqutFOpVbG6q3iAehoCRQBQBQGZ5s5TF7Lbv2hTsmxIAM9rCWjkMLeQLxIc+WfOgFuOVQ3EUve0OhVBMGnZplV40m1eYjkZcY8j4UAzw3lExTxy9qD2c9/Pp0Yz662oLnO2nz8fdQDL8nSLcNcwzqs3rMs664yydnNFFFJE4DAn7JWDAjB8KA8PydMzyTPcr6y08NzG4hxGjwxtDoMZfLxlGYdQd85zQD13ynJcGd7uVDLJAbaLsoyiRKWEmsBmYu/aKjZyB3AMdTQEV+TNJtC0rsYWZ7jEY/5hzKLnJ37mLga8b7EisZStyMoxvzJ3DeW5FvfW3eJSVkVlhiaFptZGg3OXIdkA2OM5zvjasjEnXXLwe8S51EBQNUWO68kYcRSHfYqJZR037h+6KAj33LrOsyjsXWeV5sSxsSjGONEKFWBDKUJyMHcYIxQEeblaUq6duHWQWxcyKSzvbhFIl0kBo5AneG3U9RtQFhwLghgmmlJjAlWJBHFH2aIIjIRjfvE9pufdQF7QCCgPMvsn4GsZeV9iY7o5Vwi47ORG0lsA5UbEgqQce/BNeNw08lRSte39WPaYqmqlJxva9v3cnm6X7IJKIuy7DO3ae12mr8PUdPKtzx1fKovLly+u97ml4Ltnco5s2b02tYdXiYLMXjkwJYpVCkZzGulQ+fAhc5HvqfaU5Nyi9013Str+DH2VxilGS8rTv0bvp+Rlb9gE1I/dW4DeRM+SD8BkVgsRJJXi9pdtbljw0W3aS1cbdfht+z0tyAYyY5MrCbeQDGNOGXUh89/HaiqpOLcXpHK/wDBDotqSUlrLMv6ZA4rOHZcKyqkaRqG9ohc7nG2Tv0rWxNRTkrKySSX2NvC03CLu7ttt/c6Zwr7CL+Gn9or1uH+VHsv0eRxHzZd3+yVVxSFAFAFAFAFAFAFAFAFAFAFAFAFAFAFAFAFAFAFAFALQCUAUAUAtAJQCMM1DV0DDycmTKx7N00/dJLK2PI4B8K89Lg9RSeSSt/J6KHGKTis8Xf+BDylc/tE/mb/AGp7rxP1Ie9cN9D/AIAcpXOc9omfPU3/AG091YjfMife2GtbI/4EPKVzjHaJj95v+2o91Yhq2ZD3thk75H/B6/4Uuv2ifzN/tU+68T9SI96YX6H/AAef+EJ2bvyR+8gkkD3DAqPdNaUvikife9GMfhizaW2lQI1IzGqjGdwMYGR8q79PKlkXLQ8/O8nnfNsfqwwCgDNAeSaAqr+6d2MUBGSGGvO8cgwR2i5zpPu/1qmc23lRnGNtWeZradCXV9ffaQxjulhoCrGrE4A1DOT1rBxqRV9/Qm8XoTOGXglXIZWYbNoOpQ3iufHFW05qS0MZRcWTM1YYkGfiio+gg5yozlfvdNic1NiL6jJ45GDg56kZymNjg/eqcrIzDo4vH2gQZySADlcbjI8c+PlTKMwv6UTteywdWcZ7uM4z55/Kotpcm/InVBItAFAFAFAGaAKAQtQC5oAoAoAoBaAKASgCgCgCgI19eLEpZ84HkMn6VXVqxpxzSM6dOVR2iRLvi6i37ePLpscrknGcE467ePlVVTELwvEhqi2FCTq+HLR+pWcmcUluO2L5MYYdmxGM5zqUHxA2399UYCrUqJue3I2eIYenRyKO7WqJXDeESpcvNLNrDLoVQunbOQX33I6fM1ZSw8o1XUlK/oVVcTCVFU4xtZ3b/osLXhsccjyIDrkxqJJPTJwATsMknA86vhRjGTklq9zXnWnOKi9lsTatKwoCv4vcPGFZc6FJMpADMEAJyFPUZG/jjpQggHichlyCvZ9usGjG5DIG16uud846YqbEXGJuJaYVmGkTNAZG0xg6ljGcsSRhAT/mqFFXDnoSbjiEgE7KVCxKmlcEks6q2Sc9BnpU2F2SbKcrK8bgJ7TRqFAUoCMsHHU94EjbGfnWKjFbIyu3uWRqQVl3cIJ48sAQGBGRtqxjPjk7YrJJ2MXa5BvrpdchWVQCACNSDVgEEDIO46eFZJPQxdj3dTIzIEO6xlgMjIwAwBG/h/Wi9SXqO8MmAk7zDMiBhkjcsScAYGdqiW2gXmLqsDMWgOM+m2aZ76zt7eSRWeGUhUdkyc5GdJGdkIoDY+iLjxvOGxF2LSQ5gkJOSSmNDEnckoVOT45oDWcSvVgikmkOEiRpGP8A0oCT/SgPnTlzjF0/ErG5mlkC3d0zhO0fRp7QoV0ZxpDHSNvu0B9Jk0AtAJmgDNALQBQC0AUAlAFAIzYGT4VDdkFqZfj3Mxhw0ell2yp2JHx8DXMxOPdN3jZo6eGwCq6SumeOPWE12iS2jrpkRSVcldjuCCAfPBFMVh6mISnTdk1qicLWp4eThWWzeqLflzhRtoFiZtRGpmI2Gpjk4929bmGo+DTUDUxeI8eq5pW6fYs1XHSr1oaz1PVSAoClvricSMEB7PK5bSCw6auzGe+OmT4ZPWtacpqVlsZJIuq2TEZubdXxrUNjcAjNAyCZ7YPrLwCQbatSattsE5+VZWkY6HlltdK57DTvpyUx38kgb9DgnHu91RqTZDwlgbKhojrwCNSnVjAGRnfYAVOWXQaEiK3QMXCjU2xbx+FYJkj1SCPJYozamG+2+W8Om2cVOZkZUeRw2POdO+c9W+PTNMz6iyPYtF1a8d7zycdMdM46e6l2LIU2qlw+DqGMbnG3uziouLLceoSeqA4/zg2vmewXwRI/z9YY/kBQDHo1k/R3GbvhzHEcpYxD3oO0jx8YmI/wUBeenPjRjsktY95LuQJpHUohDMB+83Zp/iNAZDnfg4sLngkQP2KxKT5utxGzn5szH50B2Tmjh81xbPFazm3lbSFmA1FRqBbb3rkbYNAYOf0PalJHEr0zY2dnyurzK51Y/wAWaAPQ/wAy3DyXFheuZJbXOlydTYRzG6Fju4DAEMd8NvQDPPvON3PejhfCTplzplmGxDY1MFbB0KikFmGT4DfqAqeh1iuqTid2ZjuWBOnV7gzFsfOgOi8u8Pe3tooZJWmeNQrSuSWc+LHJJ+pO2KAs6AKASgCgG55FUZcgL0JJAG/vNQ7cxe2pibvkkO5/5nEQwSuAXVT4as4+BIrkPhSc75tDs0+MRhDy/F1vobOBUjVEXAUAKoz4AYAHnXWikkkjjzm5ScpPV6nprhAwUsoY9FLAE/AVlcxzIWWZVxqYLk4GSBv5DNLhtIpuXOYxdtcr2ZT1aZoSSwOrTkaumw2rCM1K/oVwqqV/QuIbhX9hlbH4SG/pWdyy6ZneK6RO3fTLaQSdZdAdOANII6rqG43O9aNT5m/+CxbGnreMBDQM+bvR5y7Fe34jnUGKMSzyDpqCMAFJ8izDPuBHjXXxE8lJJczTpK83fkbDhPGbbsrkzWaSrPNE8MbCMRiFlkSBQGGIgkEDSHyDZ8a0XBtqz5Gwmkjn3NPCI7eaNoY2SKeGG6iR93RZf/LLeJVgd+uCM710KM89N5t9TWqXjNWZ9Pxjb47/AFrjczdIfHeI+rW8s2nX2aF9OdOceGcHFZU455qPUwqTyQcjG2PpQjLgTwNGjbaw3aAeBJGBkDxxnFb0+HzSdnc0IcRhLzK3qWXFeeEWYQ2kfrMgOZCrBY0Qe0TIe7sPHoPE52qiGGllzT0NiWLjmyw1HOMc8wxW4uIAJ17UwsFfTpYKzbkj3fMEEUpYWU55HppcVcXCEFNa62HuZ+bBZwRTGIv2pA0hguMpr6kb+VRRoeJKUb7E1sSqcVJrc0MMhYZxgEAjffcb5rXaszYTukx2hJxy9/Wc3RD9nGPyt3b/APsUB59NVu1peWXEoh7LKj42y0R7RQf3k7VfkKAeI/SfMgPtW/D40fzUsAHX5mSQH/06Aj//AFA92bh8n4TL/leBv9DQGu9K3OjcNt0MIBnnLLGWGQqqMs+n7xGQAPM+6gKSw9G11coJOJ8TuzK4DGOJ9CJnfT5EjPgoFAUXojtRDxy9iVmZYkuIwzHLEJMgyx8T50Avo2cJzFfLN7bG8CZ657ZXwPigz8BQHcKASgFoBaASgCgOcc/9meJWS35AstEh7xxEZd/tD0/B18/LNU1LZlfY1K3zFm2Mo0cJh416pvBptuzO5GkP90n7oIOPcBVWnxWKNLTy+n7L7iHEIZbjgaxSI7Jp1BSCVysY7wHsnKkYPkazbu42LHJOVO3+7Gc4yYZrW6uI4oVzMcSzztLelww2jQKNC+7Owz5Vg7NNlc5JxbXX7mg7OC44lGnEyGiFjC0IlbEbMyqXbJOC2df09wrPRzWboWKzqLP0KWzuYEs71cSSwy3yRRhZjEGXDFO0lwTo0gEnx2rBNWfcrjJRjLnqXnKsIi4yqIttHm2bXHasWjyDkayQNT436eVZx0n9iylpWt6GzlnftCyF11lCwDW5GQAN8nOdsVU5PNdabdDo8jRVumAhoD5k5evntLpmljnCOs1vMERllEcpwxQkYDqQrDPkfOuvWy1Kas1dGpC8ZvTc3HELPh7ybzSRWCwq5YAhpJLiMQpCilCwC2sBXSBqAc7jNaMZSs1zZsaXMRzjxk3940qROqYjhhj0Nq0IcKCAPaJYnA6ZA8K36KjCnZtX/s1al5SWh9ML0Hwrjm4til52UmwuQASTE2wGT8gKtoNKrG/UpxCbpSt0OTRmaeCCyit3LJK8gcqw9vOxJGEUaskk+ArsyyQqOq5ctjiqNSpSVNR57jnGuBXFiRHMrSW8jr9mWVJSNgjad1fwAOfdk1EMTSrK+zt+BLD1aDta6Y7zFwW6W1SW4AjUv2cVtGpxGrKx1Mo6NsMk5Y53PhVdCtTzuMXrbVssr0KuRSa0vsiTzZxr1yyiAhkTsZVj3BbV+pbvDA2G1Y0Kap1WnJameIqOrSVovQ6FydzF65GxETR9kVTDb57oOR7q51el4crJ3Olh6viQ1VtDRGqTYOa8O5VuhzDNfSRgW5Vgj61JP6qOMdzOR7LUBpvSDy+b6xmgTHaYDxZ2HaRnUuSegO6/A1FwU3ok5Rk4fbym5VVnmfLAMHwiDCLqHXqx/wAVSCH6aOVbniEVuLOMO0bS6suqYDqAN2IzuKAlek/kqTiVrF2WkXEGSFY4VldQHj1Do2QCD0yPfQFTw/iHMbxi39VhicDQbyRl2A21lFYgv7wCCfCgE9HnI11w/ik0kmZLdonQTs663ZmjcsyZyCSHoCZ6QvR3JcXAvuHSCK6XSWBOgOybK6uAdMgGxyCGGM48QIMPG+ZgOzNhbsw27UlAP3iFlx9APhQHR+X+39Xi9c0+saR2uj2dXiRgAUBYmgFoBKAKAz3NHBJrgxtBOqaM6opYhNBID01ocHI8CDWEot7FdSDlsN8s8sdg1xJcOs0t0VEmE0RBFGlUWMk7YON/dSMLXb5mNOla7fMsbXl21i09nbwrpbWpWNQQ+MagcbHG2alRitkZqnBbIRuWrQuzm2gLvkOxiQls9c7eNMkd7Dw4dBy94HbTKizQROseyKyKwUDwUEbDYbVLinug4Re6BuB2xR0MEWiQhnXs1wzDoWGNyPOoyroPDja1gsuBW0JUwwRRlAVUrGqkBuoBA8alRS2ChFapDw4ZD+yj/kX/AGrDwodEWXZLqwgMUAYoBMUAuKEWDFRYkMVIExQAVFA9Q00IYYoLBigtYWhIYoAxUAAKkBigDFABFAGKAMUAUAUAtAFAf//Z"/>
          <p:cNvSpPr>
            <a:spLocks noChangeAspect="1" noChangeArrowheads="1"/>
          </p:cNvSpPr>
          <p:nvPr/>
        </p:nvSpPr>
        <p:spPr bwMode="auto">
          <a:xfrm>
            <a:off x="63500" y="-38417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79875" name="Picture 3"/>
          <p:cNvPicPr>
            <a:picLocks noChangeAspect="1" noChangeArrowheads="1"/>
          </p:cNvPicPr>
          <p:nvPr/>
        </p:nvPicPr>
        <p:blipFill>
          <a:blip r:embed="rId2"/>
          <a:srcRect/>
          <a:stretch>
            <a:fillRect/>
          </a:stretch>
        </p:blipFill>
        <p:spPr bwMode="auto">
          <a:xfrm>
            <a:off x="2000232" y="2571744"/>
            <a:ext cx="5072098" cy="3375251"/>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BASES DE DATOS. DEFINICIÓN</a:t>
            </a:r>
            <a:endParaRPr lang="es-ES" dirty="0"/>
          </a:p>
        </p:txBody>
      </p:sp>
      <p:sp>
        <p:nvSpPr>
          <p:cNvPr id="3" name="2 Marcador de contenido"/>
          <p:cNvSpPr>
            <a:spLocks noGrp="1"/>
          </p:cNvSpPr>
          <p:nvPr>
            <p:ph idx="1"/>
          </p:nvPr>
        </p:nvSpPr>
        <p:spPr/>
        <p:txBody>
          <a:bodyPr/>
          <a:lstStyle/>
          <a:p>
            <a:r>
              <a:rPr lang="es-ES" b="1" i="1" dirty="0"/>
              <a:t>Una base de datos es un sistema formado por un conjunto de datos organizados de tal manera que se controla el almacenamiento de datos redundantes, los datos resultan independientes de los programas que los usan y se pueden acceder a ellos de diversas formas.</a:t>
            </a:r>
            <a:endParaRPr lang="es-ES" dirty="0"/>
          </a:p>
          <a:p>
            <a:pPr>
              <a:buNone/>
            </a:pPr>
            <a:endParaRPr lang="es-E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SISTEMA OPERATIVO</a:t>
            </a:r>
            <a:endParaRPr lang="es-ES" dirty="0"/>
          </a:p>
        </p:txBody>
      </p:sp>
      <p:sp>
        <p:nvSpPr>
          <p:cNvPr id="3" name="2 Marcador de contenido"/>
          <p:cNvSpPr>
            <a:spLocks noGrp="1"/>
          </p:cNvSpPr>
          <p:nvPr>
            <p:ph idx="1"/>
          </p:nvPr>
        </p:nvSpPr>
        <p:spPr/>
        <p:txBody>
          <a:bodyPr/>
          <a:lstStyle/>
          <a:p>
            <a:pPr indent="9525">
              <a:buNone/>
            </a:pPr>
            <a:r>
              <a:rPr lang="es-ES" dirty="0" smtClean="0"/>
              <a:t>Un </a:t>
            </a:r>
            <a:r>
              <a:rPr lang="es-ES" b="1" dirty="0" smtClean="0"/>
              <a:t>Sistema Operativo</a:t>
            </a:r>
            <a:r>
              <a:rPr lang="es-ES" dirty="0" smtClean="0"/>
              <a:t> es un conjunto de programas que controlan el funcionamiento del hardware ocultando sus detalles al usuario, permitiéndole así trabajar con el computador de una manera más fácil y segura. </a:t>
            </a:r>
          </a:p>
          <a:p>
            <a:endParaRPr lang="es-E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28596" y="1"/>
            <a:ext cx="8229600" cy="3714752"/>
          </a:xfrm>
        </p:spPr>
        <p:txBody>
          <a:bodyPr>
            <a:normAutofit fontScale="92500" lnSpcReduction="10000"/>
          </a:bodyPr>
          <a:lstStyle/>
          <a:p>
            <a:r>
              <a:rPr lang="es-ES" sz="3000" dirty="0" smtClean="0"/>
              <a:t>El software es el elemento que permite que un computador pueda almacenar, procesar y recuperar información, para lo cual se  trata de aislar al usuario de la complejidad del hardware, añadiendo una capa de software sobre el hardware puro que se encarga de gestionar todos los elementos del sistema y alivianar de ese modo el trabajo con el computador. </a:t>
            </a:r>
          </a:p>
          <a:p>
            <a:r>
              <a:rPr lang="es-ES" sz="3000" dirty="0" smtClean="0"/>
              <a:t>	Esta capa de software tan ligado al hardware recibe el nombre de Sistema Operativo.</a:t>
            </a:r>
          </a:p>
          <a:p>
            <a:pPr>
              <a:buNone/>
            </a:pPr>
            <a:endParaRPr lang="es-ES" dirty="0"/>
          </a:p>
        </p:txBody>
      </p:sp>
      <p:pic>
        <p:nvPicPr>
          <p:cNvPr id="63490" name="Picture 2"/>
          <p:cNvPicPr>
            <a:picLocks noChangeAspect="1" noChangeArrowheads="1"/>
          </p:cNvPicPr>
          <p:nvPr/>
        </p:nvPicPr>
        <p:blipFill>
          <a:blip r:embed="rId2"/>
          <a:srcRect/>
          <a:stretch>
            <a:fillRect/>
          </a:stretch>
        </p:blipFill>
        <p:spPr bwMode="auto">
          <a:xfrm>
            <a:off x="1643042" y="3643314"/>
            <a:ext cx="5500726" cy="2519416"/>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357166"/>
            <a:ext cx="8229600" cy="6126163"/>
          </a:xfrm>
        </p:spPr>
        <p:txBody>
          <a:bodyPr>
            <a:normAutofit/>
          </a:bodyPr>
          <a:lstStyle/>
          <a:p>
            <a:r>
              <a:rPr lang="es-AR" dirty="0" smtClean="0"/>
              <a:t>El computador posee un conjunto de elementos, necesarios para cumplir con su trabajo, llamados recursos, que deben ser racionalmente distribuidos y utilizados para un mejor rendimiento. </a:t>
            </a:r>
          </a:p>
          <a:p>
            <a:r>
              <a:rPr lang="es-AR" dirty="0" smtClean="0"/>
              <a:t>El Sistema Operativo es el </a:t>
            </a:r>
            <a:r>
              <a:rPr lang="es-AR" b="1" dirty="0" smtClean="0">
                <a:solidFill>
                  <a:schemeClr val="accent6"/>
                </a:solidFill>
              </a:rPr>
              <a:t>ADMINISTRADOR</a:t>
            </a:r>
            <a:r>
              <a:rPr lang="es-AR" dirty="0" smtClean="0"/>
              <a:t> de los recursos ofrecidos por el hardware:</a:t>
            </a:r>
            <a:endParaRPr lang="es-ES" dirty="0" smtClean="0"/>
          </a:p>
          <a:p>
            <a:pPr marL="2414588" indent="-444500"/>
            <a:r>
              <a:rPr lang="es-AR" dirty="0" smtClean="0"/>
              <a:t>Procesador</a:t>
            </a:r>
          </a:p>
          <a:p>
            <a:pPr marL="2414588" indent="-444500"/>
            <a:r>
              <a:rPr lang="es-AR" dirty="0" smtClean="0"/>
              <a:t>Memoria Principal</a:t>
            </a:r>
          </a:p>
          <a:p>
            <a:pPr marL="2414588" indent="-444500"/>
            <a:r>
              <a:rPr lang="es-AR" dirty="0" smtClean="0"/>
              <a:t>Dispositivos periféricos I</a:t>
            </a:r>
          </a:p>
          <a:p>
            <a:pPr marL="2414588" indent="-444500"/>
            <a:r>
              <a:rPr lang="es-AR" dirty="0" smtClean="0"/>
              <a:t>Información (los datos).</a:t>
            </a:r>
            <a:endParaRPr lang="es-ES" dirty="0" smtClean="0"/>
          </a:p>
          <a:p>
            <a:endParaRPr lang="es-E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BOOTEO</a:t>
            </a:r>
            <a:endParaRPr lang="es-ES" dirty="0"/>
          </a:p>
        </p:txBody>
      </p:sp>
      <p:sp>
        <p:nvSpPr>
          <p:cNvPr id="3" name="2 Marcador de contenido"/>
          <p:cNvSpPr>
            <a:spLocks noGrp="1"/>
          </p:cNvSpPr>
          <p:nvPr>
            <p:ph idx="1"/>
          </p:nvPr>
        </p:nvSpPr>
        <p:spPr>
          <a:xfrm>
            <a:off x="457200" y="1600200"/>
            <a:ext cx="8229600" cy="5257800"/>
          </a:xfrm>
        </p:spPr>
        <p:txBody>
          <a:bodyPr>
            <a:normAutofit fontScale="85000" lnSpcReduction="20000"/>
          </a:bodyPr>
          <a:lstStyle/>
          <a:p>
            <a:r>
              <a:rPr lang="es-AR" dirty="0" smtClean="0"/>
              <a:t>Sin un sistema  operativo, un computador nunca podría empezar a funcionar, por lo tanto cuando se enciende un computador lo primero que ha de ocurrir es la carga del S. O. en la memoria principal.</a:t>
            </a:r>
            <a:endParaRPr lang="es-ES" dirty="0" smtClean="0"/>
          </a:p>
          <a:p>
            <a:r>
              <a:rPr lang="es-AR" dirty="0" smtClean="0"/>
              <a:t>Primero se ejecuta un programa de </a:t>
            </a:r>
            <a:r>
              <a:rPr lang="es-AR" dirty="0" err="1" smtClean="0"/>
              <a:t>autodiagnóstico</a:t>
            </a:r>
            <a:r>
              <a:rPr lang="es-AR" dirty="0" smtClean="0"/>
              <a:t> de encendido, que identifica todos los dispositivos de hardware conectados.</a:t>
            </a:r>
          </a:p>
          <a:p>
            <a:r>
              <a:rPr lang="es-AR" dirty="0" smtClean="0"/>
              <a:t>Luego se ejecuta el </a:t>
            </a:r>
            <a:r>
              <a:rPr lang="es-AR" i="1" dirty="0" smtClean="0"/>
              <a:t>cargador</a:t>
            </a:r>
            <a:r>
              <a:rPr lang="es-AR" dirty="0" smtClean="0"/>
              <a:t> inicial , que carga un programa de autoarranque más eficiente, el mismo busca el S.O. y carga parte del mismo (parte residente) en la memoria principal.</a:t>
            </a:r>
            <a:endParaRPr lang="es-ES" dirty="0" smtClean="0"/>
          </a:p>
          <a:p>
            <a:r>
              <a:rPr lang="es-AR" dirty="0" smtClean="0"/>
              <a:t>Una vez que el ordenador ha puesto en marcha el Sistema Operativo mantiene parte de él en su memoria en todo momento.</a:t>
            </a:r>
            <a:endParaRPr lang="es-ES" dirty="0" smtClean="0"/>
          </a:p>
          <a:p>
            <a:pPr>
              <a:buNone/>
            </a:pPr>
            <a:endParaRPr lang="es-E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pPr lvl="1" algn="ctr" rtl="0">
              <a:spcBef>
                <a:spcPct val="0"/>
              </a:spcBef>
            </a:pPr>
            <a:r>
              <a:rPr lang="es-ES" sz="2800" b="1" u="sng" dirty="0"/>
              <a:t>CARACTERÍSTICAS DESEABLES </a:t>
            </a:r>
            <a:r>
              <a:rPr lang="es-ES" sz="2800" b="1" u="sng" dirty="0" smtClean="0"/>
              <a:t/>
            </a:r>
            <a:br>
              <a:rPr lang="es-ES" sz="2800" b="1" u="sng" dirty="0" smtClean="0"/>
            </a:br>
            <a:r>
              <a:rPr lang="es-ES" sz="2800" b="1" u="sng" dirty="0" smtClean="0"/>
              <a:t>DE </a:t>
            </a:r>
            <a:r>
              <a:rPr lang="es-ES" sz="2800" b="1" u="sng" dirty="0"/>
              <a:t>UN SISTEMA OPERATIVO</a:t>
            </a:r>
            <a:r>
              <a:rPr lang="es-ES" b="1" u="sng" dirty="0"/>
              <a:t/>
            </a:r>
            <a:br>
              <a:rPr lang="es-ES" b="1" u="sng" dirty="0"/>
            </a:br>
            <a:endParaRPr lang="es-ES" dirty="0"/>
          </a:p>
        </p:txBody>
      </p:sp>
      <p:pic>
        <p:nvPicPr>
          <p:cNvPr id="64514" name="Picture 2"/>
          <p:cNvPicPr>
            <a:picLocks noChangeAspect="1" noChangeArrowheads="1"/>
          </p:cNvPicPr>
          <p:nvPr/>
        </p:nvPicPr>
        <p:blipFill>
          <a:blip r:embed="rId2"/>
          <a:srcRect/>
          <a:stretch>
            <a:fillRect/>
          </a:stretch>
        </p:blipFill>
        <p:spPr bwMode="auto">
          <a:xfrm>
            <a:off x="357158" y="1500174"/>
            <a:ext cx="8688316" cy="5072098"/>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ctr" rtl="0">
              <a:spcBef>
                <a:spcPct val="0"/>
              </a:spcBef>
            </a:pPr>
            <a:r>
              <a:rPr lang="es-ES" sz="2400" b="1" u="sng" dirty="0"/>
              <a:t>FUNCIONES DE LOS SISTEMAS OPERATIVOS</a:t>
            </a:r>
            <a:r>
              <a:rPr lang="es-ES" b="1" u="sng" dirty="0"/>
              <a:t/>
            </a:r>
            <a:br>
              <a:rPr lang="es-ES" b="1" u="sng" dirty="0"/>
            </a:br>
            <a:endParaRPr lang="es-ES" dirty="0"/>
          </a:p>
        </p:txBody>
      </p:sp>
      <p:pic>
        <p:nvPicPr>
          <p:cNvPr id="65538" name="Picture 2"/>
          <p:cNvPicPr>
            <a:picLocks noChangeAspect="1" noChangeArrowheads="1"/>
          </p:cNvPicPr>
          <p:nvPr/>
        </p:nvPicPr>
        <p:blipFill>
          <a:blip r:embed="rId2"/>
          <a:srcRect/>
          <a:stretch>
            <a:fillRect/>
          </a:stretch>
        </p:blipFill>
        <p:spPr bwMode="auto">
          <a:xfrm>
            <a:off x="0" y="2143116"/>
            <a:ext cx="9144000" cy="2786081"/>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57288" y="0"/>
            <a:ext cx="8229600" cy="1143000"/>
          </a:xfrm>
        </p:spPr>
        <p:txBody>
          <a:bodyPr/>
          <a:lstStyle/>
          <a:p>
            <a:r>
              <a:rPr lang="es-AR" dirty="0" smtClean="0"/>
              <a:t>KERNEL O NÚCLEO</a:t>
            </a:r>
            <a:endParaRPr lang="es-ES" dirty="0"/>
          </a:p>
        </p:txBody>
      </p:sp>
      <p:sp>
        <p:nvSpPr>
          <p:cNvPr id="3" name="2 Marcador de contenido"/>
          <p:cNvSpPr>
            <a:spLocks noGrp="1"/>
          </p:cNvSpPr>
          <p:nvPr>
            <p:ph idx="1"/>
          </p:nvPr>
        </p:nvSpPr>
        <p:spPr>
          <a:xfrm>
            <a:off x="0" y="2332037"/>
            <a:ext cx="8229600" cy="4525963"/>
          </a:xfrm>
        </p:spPr>
        <p:txBody>
          <a:bodyPr>
            <a:normAutofit fontScale="92500" lnSpcReduction="10000"/>
          </a:bodyPr>
          <a:lstStyle/>
          <a:p>
            <a:r>
              <a:rPr lang="es-ES" dirty="0" smtClean="0"/>
              <a:t>Podemos considerar que cada una de estas tareas es realizada por un módulo del S.O. y existe un módulo distinguido, </a:t>
            </a:r>
            <a:r>
              <a:rPr lang="es-ES" b="1" i="1" dirty="0" err="1" smtClean="0"/>
              <a:t>Kernel</a:t>
            </a:r>
            <a:r>
              <a:rPr lang="es-ES" dirty="0" smtClean="0"/>
              <a:t>, el núcleo del S.O., que sirve a todos los demás.</a:t>
            </a:r>
          </a:p>
          <a:p>
            <a:r>
              <a:rPr lang="es-ES" dirty="0" smtClean="0"/>
              <a:t>El </a:t>
            </a:r>
            <a:r>
              <a:rPr lang="es-ES" dirty="0" err="1" smtClean="0"/>
              <a:t>Kernel</a:t>
            </a:r>
            <a:r>
              <a:rPr lang="es-ES" dirty="0" smtClean="0"/>
              <a:t> es el módulo del S.O. de más bajo nivel, más ligado al hardware, siempre permanece en la memoria principal y entre otras cosas se encarga del manejo de interrupciones, la asignación de trabajos al procesador y proporciona una vía de comunicación entre los programas.</a:t>
            </a:r>
          </a:p>
          <a:p>
            <a:endParaRPr lang="es-ES" dirty="0"/>
          </a:p>
        </p:txBody>
      </p:sp>
      <p:pic>
        <p:nvPicPr>
          <p:cNvPr id="69634" name="Picture 2" descr="https://encrypted-tbn3.gstatic.com/images?q=tbn:ANd9GcRYJQodfx9SwUQa0A2g3xn3VsimxWKDsS9acNs6lU_0Jwcgoesv"/>
          <p:cNvPicPr>
            <a:picLocks noChangeAspect="1" noChangeArrowheads="1"/>
          </p:cNvPicPr>
          <p:nvPr/>
        </p:nvPicPr>
        <p:blipFill>
          <a:blip r:embed="rId2"/>
          <a:srcRect/>
          <a:stretch>
            <a:fillRect/>
          </a:stretch>
        </p:blipFill>
        <p:spPr bwMode="auto">
          <a:xfrm>
            <a:off x="6072198" y="0"/>
            <a:ext cx="2124075" cy="2152650"/>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INTERFAZ DE USUARIO</a:t>
            </a:r>
            <a:endParaRPr lang="es-ES" dirty="0"/>
          </a:p>
        </p:txBody>
      </p:sp>
      <p:sp>
        <p:nvSpPr>
          <p:cNvPr id="3" name="2 Marcador de contenido"/>
          <p:cNvSpPr>
            <a:spLocks noGrp="1"/>
          </p:cNvSpPr>
          <p:nvPr>
            <p:ph idx="1"/>
          </p:nvPr>
        </p:nvSpPr>
        <p:spPr>
          <a:xfrm>
            <a:off x="457200" y="1600200"/>
            <a:ext cx="8229600" cy="5257800"/>
          </a:xfrm>
        </p:spPr>
        <p:txBody>
          <a:bodyPr>
            <a:normAutofit fontScale="85000" lnSpcReduction="10000"/>
          </a:bodyPr>
          <a:lstStyle/>
          <a:p>
            <a:r>
              <a:rPr lang="es-ES" dirty="0" smtClean="0"/>
              <a:t>Para comunicarse con el ordenador, los programas incluyen módulos para definir la interfaz del usuario. Cada programa de aplicación dispone de sus propios módulos de interfaz con el usuario y el S.O también dispone de su propia interfaz de usuario.</a:t>
            </a:r>
          </a:p>
          <a:p>
            <a:r>
              <a:rPr lang="es-ES" dirty="0" smtClean="0"/>
              <a:t> Las funciones principales del S.O. son controladas por el núcleo, pero la interfaz de usuario es controlada  y establecida por el </a:t>
            </a:r>
            <a:r>
              <a:rPr lang="es-ES" b="1" i="1" dirty="0" smtClean="0"/>
              <a:t>entorno (</a:t>
            </a:r>
            <a:r>
              <a:rPr lang="es-ES" b="1" i="1" dirty="0" err="1" smtClean="0"/>
              <a:t>shell</a:t>
            </a:r>
            <a:r>
              <a:rPr lang="es-ES" b="1" i="1" dirty="0" smtClean="0"/>
              <a:t>)</a:t>
            </a:r>
            <a:r>
              <a:rPr lang="es-ES" dirty="0" smtClean="0"/>
              <a:t> o </a:t>
            </a:r>
            <a:r>
              <a:rPr lang="es-ES" b="1" i="1" dirty="0" smtClean="0"/>
              <a:t>intérprete de órdenes</a:t>
            </a:r>
            <a:r>
              <a:rPr lang="es-ES" dirty="0" smtClean="0"/>
              <a:t>, programa independiente del sistema operativo que acepta solicitudes de los usuarios (procesos) y las interpreta para el resto del S.O.</a:t>
            </a:r>
          </a:p>
          <a:p>
            <a:r>
              <a:rPr lang="es-ES" dirty="0" smtClean="0"/>
              <a:t>Muchas </a:t>
            </a:r>
            <a:r>
              <a:rPr lang="es-ES" dirty="0" err="1" smtClean="0"/>
              <a:t>shells</a:t>
            </a:r>
            <a:r>
              <a:rPr lang="es-ES" dirty="0" smtClean="0"/>
              <a:t> diferentes pueden usar el </a:t>
            </a:r>
            <a:r>
              <a:rPr lang="es-ES" dirty="0" err="1" smtClean="0"/>
              <a:t>Kernel</a:t>
            </a:r>
            <a:r>
              <a:rPr lang="es-ES" dirty="0" smtClean="0"/>
              <a:t> de un mismo S.O.</a:t>
            </a:r>
          </a:p>
          <a:p>
            <a:pPr>
              <a:buNone/>
            </a:pPr>
            <a:endParaRPr lang="es-E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Tipos de interfaz de Usuario</a:t>
            </a:r>
            <a:endParaRPr lang="es-ES" dirty="0"/>
          </a:p>
        </p:txBody>
      </p:sp>
      <p:sp>
        <p:nvSpPr>
          <p:cNvPr id="3" name="2 Marcador de contenido"/>
          <p:cNvSpPr>
            <a:spLocks noGrp="1"/>
          </p:cNvSpPr>
          <p:nvPr>
            <p:ph idx="1"/>
          </p:nvPr>
        </p:nvSpPr>
        <p:spPr>
          <a:xfrm>
            <a:off x="428596" y="2332037"/>
            <a:ext cx="8229600" cy="4525963"/>
          </a:xfrm>
        </p:spPr>
        <p:txBody>
          <a:bodyPr/>
          <a:lstStyle/>
          <a:p>
            <a:r>
              <a:rPr lang="es-ES" i="1" dirty="0" smtClean="0"/>
              <a:t>Interfaz de líneas de órdenes o de comandos</a:t>
            </a:r>
          </a:p>
          <a:p>
            <a:endParaRPr lang="es-AR" i="1" dirty="0" smtClean="0"/>
          </a:p>
          <a:p>
            <a:pPr>
              <a:buNone/>
            </a:pPr>
            <a:endParaRPr lang="es-AR" i="1" dirty="0" smtClean="0"/>
          </a:p>
          <a:p>
            <a:r>
              <a:rPr lang="es-ES" i="1" dirty="0" smtClean="0"/>
              <a:t>Interfaz gráfica de usuario(GUI)</a:t>
            </a:r>
            <a:r>
              <a:rPr lang="es-ES" dirty="0" smtClean="0"/>
              <a:t> </a:t>
            </a:r>
            <a:endParaRPr lang="es-AR" i="1" dirty="0" smtClean="0"/>
          </a:p>
          <a:p>
            <a:pPr>
              <a:buNone/>
            </a:pPr>
            <a:endParaRPr lang="es-E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i="1" dirty="0" smtClean="0"/>
              <a:t>Interfaz de líneas </a:t>
            </a:r>
            <a:br>
              <a:rPr lang="es-ES" i="1" dirty="0" smtClean="0"/>
            </a:br>
            <a:r>
              <a:rPr lang="es-ES" i="1" dirty="0" smtClean="0"/>
              <a:t>de órdenes o de comandos</a:t>
            </a:r>
            <a:br>
              <a:rPr lang="es-ES" i="1" dirty="0" smtClean="0"/>
            </a:br>
            <a:endParaRPr lang="es-ES" dirty="0"/>
          </a:p>
        </p:txBody>
      </p:sp>
      <p:sp>
        <p:nvSpPr>
          <p:cNvPr id="3" name="2 Marcador de contenido"/>
          <p:cNvSpPr>
            <a:spLocks noGrp="1"/>
          </p:cNvSpPr>
          <p:nvPr>
            <p:ph idx="1"/>
          </p:nvPr>
        </p:nvSpPr>
        <p:spPr>
          <a:xfrm>
            <a:off x="428596" y="1214423"/>
            <a:ext cx="8229600" cy="4000528"/>
          </a:xfrm>
        </p:spPr>
        <p:txBody>
          <a:bodyPr/>
          <a:lstStyle/>
          <a:p>
            <a:r>
              <a:rPr lang="es-ES" sz="2800" dirty="0" smtClean="0"/>
              <a:t>El usuario controla el programa mediante el </a:t>
            </a:r>
            <a:r>
              <a:rPr lang="es-ES" sz="2800" dirty="0" err="1" smtClean="0"/>
              <a:t>tipeado</a:t>
            </a:r>
            <a:r>
              <a:rPr lang="es-ES" sz="2800" dirty="0" smtClean="0"/>
              <a:t> de órdenes  (líneas de texto que escribe el usuario), Las órdenes obedecen  a una sintaxis y semántica preestablecidas. </a:t>
            </a:r>
            <a:r>
              <a:rPr lang="es-ES" sz="2800" dirty="0" err="1" smtClean="0"/>
              <a:t>Ej</a:t>
            </a:r>
            <a:r>
              <a:rPr lang="es-ES" sz="2800" dirty="0" smtClean="0"/>
              <a:t>: MS-DOS.</a:t>
            </a:r>
          </a:p>
          <a:p>
            <a:endParaRPr lang="es-ES" dirty="0"/>
          </a:p>
        </p:txBody>
      </p:sp>
      <p:sp>
        <p:nvSpPr>
          <p:cNvPr id="80898" name="AutoShape 2" descr="data:image/jpeg;base64,/9j/4AAQSkZJRgABAQAAAQABAAD/2wCEAAkGBhQQEBQUEhIVFBUWFRQUFRUUFBcWFBQVFRQVFRUUFBQXHSgeFxkjGRQWHy8gIycqLCwsFSoxNTAqNSYrLCkBCQoKDgwOGg8PGi8lHyUyLCovLiwqLDEwLCwsLCwqKiosKiksLCowLCwpKS0wLCwsKiwsLCwsLCwpNSwsLCkpLP/AABEIAKgBLAMBIgACEQEDEQH/xAAcAAACAgMBAQAAAAAAAAAAAAACAwQFAAEGBwj/xABHEAABAwIDBAYFCAgFBAMAAAABAAIRAyEEEjEFIkFRBhNhcYGRMlKhsdEHFCNCU5LB8BUzYnKCk6LhQ2NzstIWNMLxJURU/8QAGwEAAgMBAQEAAAAAAAAAAAAAAgMAAQQFBgf/xAA5EQABAwEEBwYFAgcBAQAAAAABAAIRAwQSITETQVFhkaHhBSJScdHwFBWBscEyQgYjcpKy4vGiYv/aAAwDAQACEQMRAD8Ao+g+ysPiK1RuJDyBTzNyOIuHNDiY4AGfBZ012LRwtZrKM3bmdckCSQ0CSeDZ14qFsHGOw1QVQ2nUBa5rmOc2C1wuCDpwOkLe2sdUxL+sqOpyGhgDXD0W7wgTf0+/sC9GxrdKDOEbRnlkuZUe8NIEzO/JV+Hwuc6wBrcT4Sn4zBtY1hH16bHiCbFw3mua4SCHSJuCADxU7ZW1BTpvYWSXZyHZwwAlgYJlpzRcxIEmeCTjcY9wguBBud5rj/SLK3Nf8QBAu+ePD3+VlFR9wkuPp9ZVz8n2w6OJq1xiGZmso5xvFsEPYJkHkSn/ACidEaOCfSNAuDanWgscZymk5oJDiZIObThHaqnYG1X4VznM6t2djmOa9wFpkTcEXaD3cpU/pR0kqY8sD20W5HVC3K+f1hBIJJg3bqPwSbkWsuJFzZO7Z5rRpXGhGN76/dUOy8G2rXp0i7KahLWnI6oSQJDWsYCSTpy5kBP2phKVFoDajajutdTLqRDqcNe5jXSL7xaSDoQFI2JtHqHExcwWuD+rcCJEB2UmCXCQIkNg2lUmI2bVqVGVKuIFRzZJNnPeTULyXvzEk5nnXlZVXpP+I7uWGsbtUqU6/wDJxJnHbvUzA4cOqNBa54mS1phzgNQDw71abUwrXNDmYV1BrQS9xJIJJhov3ttbXU2iNsvEGjUbUGU5Z3S/KTLS3hfjqOSlu2u8YRuFBblbGYmoXufBkDM4njwB7rLJbhafi2NogaPu3jIEYm9AmZiNRz3FHZq4bRcXSXEGMz5H2VS5IIR5UbmXHjoZHgRqjyL0DAMYy6Bcuq4kNnOPyUrKt5U3It5EaTeSsqzKnZFmRUqvJOVZlTsizIopKTlWsqcWLWRUpKTlQlqeWISxSFJSS1CWp5ahLVIVykFqEhOLUJaqhFKSQhITiEJCqEQKSQtQmEISEJCMFCtLcLaAhECthaL1olCUBCILcrbUCIFAQiTJW0EraGFaJrUwNXoHye9HsNXwlWpiKTXFtfLncXgMZkadGkcZ81rp/sTC0cPRfhqQYXVHNcQXmQGyLPNgdU6nbGXxSgzkirWd3eqTtPNcEGog1WuysBLKtZzM7aLQ7LOVrnFw9I8WhuZxAuYi0ypG0dku+b08V1XVtq1Krcrf1Ygyws4gRmbB4054prrWxtUUj5ThmcQNuIWcUSaRqA47N23YqZjiNIvzAPvTHuJ9UXmA0DwnXgut+TqkzrcQajWuAoTDmhwkVGcCpnylbGo0XUH0abafWCsHBgAYere0Aho0JzFI09M2rQluO2d05fRFceLPpAcNn1hcKGLYYpuApnrGxT6yTFwcrZB3nRyiw4mFMx7QWSaZYZ3SW5cwHpW14hazV790BZLvdvEqqbOlvFoPvRkk8uOjQNRB070wU0QpqzSZMwh07oiVGLLjx/BNDEbqe83x/BNFNU3M+9QUe7ut8vyUjq1vIpHVrOrRJd5R8i31akCms6tUpeUfq1rIpPVrRYopeUbItFikliEsUUvKMWISxSCxaLVakqMWIS1SC1AWq4RSo5agLVILUBapCIFILUBanlqAtVQjBSCEJCcQgIQkIwUohDCYQhhAQjBQEIUZCGEshGCtLFkLEBCIIgjCXK3mQEIle7J21WoNLaWIqUQXEkMLgCdJOXjYBFjdo1Koh9Z9QZi7ezekRBdvC5PNRcLhXvdlYxzzcwxuYxzgXTK2GfTOV9N7DrDm5THODwWljGBwJz2QPSeaXVc8zGX9XWFMwG0jSYQMv1nDNTLy0ublLmfVmARJHEjQlZjdoVKoAqVXuAMtaWlrAfRswANbbkFDDjpvRpAMa8LFMLnaHP2iT33EpLqU1L+GezH/AB/KrSfy7s8/9vwpGzsa+g4upuLSWlp3cwIPrDTUDVStqbcq4rL1ry7KXFo6vKG5yC4AgaWm598KFSoudOVjzAvlBsDzI0WrzcPN5uePdMK3NmtfEcMf8Z5pYdFK4TzEf5fhScFjTRmADJaYc0uEtzZTA4guJHIgHgFFpYcB0kuJsJcHG1rAAQAPw4pzJOjHez4pkEasd5D4phDbxdJk7uiTedcDYED/AOuqQcKDe47jCIYZ3B58QD704OPqu9nxTA4+o72fFWQzOOEj7IRUq5EgjeWn7qG6m8Ob6J14Ecu1FVqPaP1c3vDuHkpYYS5u6RE6xxjl3KUKSXcJm64j/g2gozaA27fY10Dy1nwkKK1khMp0ZN5jsCf1SY0kafn8yjql5bDM+Hqs1Nzb0uyUdtBvb4D+y0aTe3x8ezuUlzjbzQyfZHuH4BIDKms8+icatPUOXVINBs8YjleVrqW9vt1nu5KQah/P57ELqh/Pj8SqDK2s8+iI1aWr7dVGq0BwnxHf/ZILFNzn89iS5i00g8YO98kmo5pxaopYhLFJLEtzU9LlRi1G2g0xLo59mvwHmjc1Lc1U5pcMDCYx4BxErDhm+uOHDz8tUs4dsTmva1uMT5X8lstSy1Bon+M8vRN0rfCOa27DN9fjHC19dUt2GZ6/u/a7baD7yxwSn2CE03ASXnl6JrHhxDQ3E+aN2EZ9oOHDnrbs1SW0G8Xxuzpx9XvQMdI0haIQsY5zZvnHcPRMeQx5aWiRhnPOfsidhWx6YNjy1jTXnKw4Vl/pLDsv3i9+KWWoHBUaT/EeXorFRvh+63iaDWjdfmubW0vB9ijJpCAhW1pAgmVZcCcBCAoUZCAhCQrC0sWLSAhEu86PihUoPovqBhqCqQ4uLQKjBSNEVI1p3qc7meATdqVKAwjGipT6xgptdTZmc0VJcHVGPjKQ9mXOGmzmhdV0B2Qx2Bou6qiXOFYlz2tLiRUcBJI0Ec9FZfoRhiaezz/A3s/ufFeXNvPxJrBpkHZ1XWPZtO7dnVGfReU7Mj51Qc4/RNeM+V4YdeZvEaxeJAglWPS3F034976btwgTeWk5ZJZawmLc5jWF6TQ6PA2ZSwJN5DabSALAGBc3Dh4pv/SROuHwc/6IjUTMgk2nlda/nD9Jf0Z4dUHyyno7k8x6Lhuhm16VH5wXVA0upANnUuDrR2hK6X7Up1cQHNqNdNNlxOoLgQe34r0bDdFGAHPh8NNvQpMAjK2RcT6WbwITT0Uo/wD5qH8qn8FjHaDhazabhkiIjDVv3Jh7PYbMLPOEzM9F5FgcQzODnaL6kwBPHn5K36QbUovLQx7Mtzuk6k8e4R5nkvRT0Yot/wDrUByPUsIntAA968b2w8NxddoADRWqhoGgAe4AAdy6dK3OtDw8iI2jqsNSwU6FO5JM7x6LoOjr8K90VyDJht3C4aXcNZgBXuLw2ADXBvpBpdY1LQ0k+RgeK4Gq6aLmtcGvLmkEh0QLm7Wk6gcFY4TaeVj+sfmLqZFmu9NxBcRNMagAfBBaKlodUvNdh9fVNoMsbKIa5suxxMYeeC1Tx1OBL26BS6EPEtII5hUtNtgOwK82DRlh/ePvK6jK7iYK4lWzMawubP1I9Ai6lYKKnmihNKB3p95YoUB1NAaammmk12w0/nWyGrWFKm6ocgCeCdZ6Lq9VtJubiBxMKNTp5vRumNwRKsdk4WI5FXtPZfYvnlXty3VXYPgbh7PNfT29i9m2bu6O9vcSenJcVVwxGoSixdtitjSNFzW0cLlqZAL28yu52P2raatTR1jLQCSTmAPJcLtzs2wU7PpqAuukAAHAz55YbFVOaluYptXCubqEksXp7Nb7PaG3qbwfvwzXi30XsMOCiOallqt9m7JOIcRnayGl0u0MRIHnfkqoOmU5lrouqaIOBds5qaN4beIwSS1A5qe5qW4LYhBUd9lHy5jJ0TiMx7B+Z/OnuItSQNIZOX33+nuNhdoRdH6te7cPyfplMxy1AWqQWoHNTCEoFRyEDgnOCW4ISEwFJIQEJpCAhAQmgpRCEhMIQkJRCYClkLUIyEKAhGF7v8m7Z2fh91h3K4l2v66pbT0eferx1KBvU8FEEkkwItmPo6aSe5UfybU52fh9xrtzECXH/OqbscuduKvGYRxt80w2hIGYQ46AjcsNPveC8dTzd5r0r81bYbCtbDgxgdlAJY0DlYGJhSFXMr1w30KINg36Qw7sG7b2pmFr1S4520g2SJZUJINoaQW631njomoFNWIadUO0IPcZ7USiiVidPH4rwLahpOxmKzuLYr1QMrQ6/Wumb8F75idPH4r5429TpDGYkvLwTiKsZAD/AIj5LgSOzinUXXSkV2XwmVX0wBkc5xvOZoEC2UC9zrK0KiWxtDi+r4MZ/wAkDniTlJI4TY+MLbfXNuJ/WrqejDZoz+073lccSuq6J7KbUoTL5zO0e4fWPIomPN4QhrMZojeJ1ZCfyFe9Sk1Wyt1dkNFg+r/Nf8VCdsSKragq1JAggvLgRJMGT2rUHv2c+i5hZRg94/269mac5iLBOAqQRIIII5jiPzySHbOvOZ3LuvNilU8HvXLgAbHjx08XE+Sw9ququs5p02klxAwx3ldbsSnZm2nS1agAaCccMchnrxn6Lp8Hs3K6NRw7RwPkugw2FEDmuNG0GtDAA85W5ZzATcm9jzj4WibhttUjAqdY2MwzCHelxOhkcIFoHJebZ2NaW4lmHmPWV363bFkqOjS8j/xdNRw+YOzcHHwC4vY2F+c4qo+LDM77xysHl7l0e3qrDhH1WVi4EkNgyAagy5Y4QCTGtud1C6HdHZo9aXHecSG2ghu7fssbLoUbO6jZapjF3c9eS51pey02imy9gO9+AnV9hA8FUYvo/wBi6vEbCBDRncIDRA0dlm5HPeP5AiHX2IZkE8bEiOdpuBM+fKy87VslwS1OqUmRIPJcFtWhADfqtkgcATqVF2qaBI6hr2giXBxHpQJDRytNydexXnSHCFk5mkcdPbPJcw4L0/8AC1Euc+q7VhxzXnO0akAM+qQ4JbgnuCW4L3YXJBUctQFqeWoHBRGCkuCS4J7kpyqEwFIcEtwTiEDghITAUkhAQmkICEBCaCkkISEwhAQlEJoKWQhRkIUshMC90+TWnOzsPuB25iBJdH+NU3YnjzhdDgtjUzmz4amy2ofnBzA5hEbovpyXO/JpTnZ2H3C7cxA9KBetV3YnjzV27ZcD/tAfSsK0EWEG5ibRPCF4ynm7zXp35q0GxaIBHVMgiCMuo5LBsWgJikwSIMCJEzHdKiYZj6QJp4XKSQCDVBkb15kxH/krDDVnuO9Ty7oM5gd4gS0Ry0nsTUC3hMCykIpsDQeAEBPWLFFFC2s0mnbWeU8Dw9nivnvaNRgxeIFQPP0zwMsCIe6ZnXh7V9GYnTx+K+fNsVKYxmK6xjnfT1YLXZSN98nQzqD4JtPNJrZKHXdSjc6yZ+tliPC8qOHreIcwncDgI+sQTPeAEqVolZLqkB69A6FGMJ2lz/8Ac5ecB0L0boNfCD95/wDvcjp/qCRacKR+iuXtSHNUl4SnBdBq4RVfjqwp03PP1Wk98Cw81zGH2lXruu7KDwYI9uvtVv0txGWkGcXuA8G7x9uXzUDY7QCFupt7srNVfcaux2VsrM1s9p84+C6IdG6NRsOYJ5t3XeY/FQ9j1QGgq5bixwXDr1Kl7AruWRlItlwlcJ0h2N81qZA/M1wzDgQASBmGhOsH3Lo+jnSih1TKTvoi1oaMx3XRxzcCdb8+KrqGbFbRGaCGOm2kU9Nf2o81d7W6H0axLmzTcdS2MpPa3TyhOtFSmWNp1yZiZHopZadQOdWswETEHWPNWxrCMwuOBFx5qh2ttcMmTHjCqXdAaoO5XbHc5vsEoB0Fi9StPY1sf1OJ9y4FrpWNrZfaIG5pJK6GltdTuijB/qCrto9JyWFgh4JB3hYRr3rmXq22/hmUquSmLNaJMyS43ue4hVTl67smjSp2VppTDse9njlluXnLa+oapbUIkYYZJRaluCa5LcF1wsgSXJbk1yU4K4RgpTkpwTnBLcFEwFJcEDgmuCWQhKaClOCWQnOCWQlkJoKUQgITSEshLITQlkIYRkISlFMC9o+TrHUm7Pw4e4SGYgEda1sTWqWMkQSPwVwcdhxrTJ3chHzpjrEFuWOtu2HG/jZcz8n+yXnAU3Mc4h7a7suSQHCo9kBwIuQwR2q3Ow6kA5cRa0CdBA+18v3eC8VSH6vNetfdn36K6w4wZ3i8NM6OxM+cVCITDTwdorNaBaG4iBpHB/bwUbZ+wqmT0yLm1Vsu5a5zayk/oKr9oz+Wf+SdA2++KX3fZ/1UrDY7DUwQ2tTgmb1g7yzOMJ36aofb0v5jPiq/9BVftGfyz/yWfoKr9oz+Wf8AkpA28uqnd9n/AFU87RpVN1lRjzrDXtcY5wD2r5/2u5gx+L6xr46+tBaRM9Y+fS8F7JiOiJdUbUqVSQPqtL2i44DMQNOAGq8U2rhabcZiWva8tFeqG5XAQA945d3A6dsiNBnBDU0cZnh1H2SsS+lbJn4znLfCMqjmoOanj5uP8Orp9o2xn9y/DzUIs7E/vLN/L2Hj0SXVV6F0JxjxhAG0S7effNlHpu7CfYuALV6Z0A/7Jv7z/wDe5Mpg3s1mtLmike6NWc/ghOx9fFZQadKmDIkOcXS28jRvYpNbGhg3wQ6AYEG5kRrfQ/kqxeVHqFb2tOoriOqsMAsEDZhxJlcH0p2kH4gAG1MAcLOcZJ8sq3gtpNbHbx77ifBWn/R7HVX1KtR7y57nwNxrZNhI3jAgajRWDNl0WiBSZ4ifetwcQ0AHkl1HWdwgtPHoouE6TZDF+XDnGs81a0+lzSBEyfze9lV4rZFN2jch5tMezT2KJgtnvp1DmdmbBg6GdII7pQmiH4k8uqS2qyng0GPPous6HY+mw1KjpkgNFtBuueT94T+47kuqO2qeWb6PMReGTm7OHP3qp2BiGsotb3uPe4z/AG8FZfO5XzztHtdrq78dccMF7WxUWU6DAG789uOxIqdIWCZDwRMgtuIIBsDJudNdbWKjV+k9MTI01JiNYOhMgak8hKmVcQub6QY2Kbo1O75290rhUrS+1WhtGn+4gcTGxbnup06bqjhkCc9i47HbSFWo+oZ3nE903A8BbwUX5wDz/PipTkpy+3spuaA0HAYZL5y6rTcSS0yd/RJD5FrIHJrkty0NGGKQSCcEpyW4JjktyNWEtwSyExyBypMCU4JZCaUshCUwJTglkJrkBCApoSigITSEtyUU4JbkCMoYSymBe2fJ0P8A42haofo8TZn+tV0MelyurllJsDdxwM/tSLcY1A/FU/ydkfo6gJf+rxNmC/62rcH1uXaFeseBEPxptYFmkXgksgnhJJ714inm7zXq35osobmluLcZ03nAZSCHNOgNh2371mEw4duj52wunefMTB3iTp/60TcNhOtECtim5RlJdul28TxbcjSeUKT+iT9vW1B9JtrOGmWI3tP2QmoFJweE6psBz3XmXuLjoBqeFtO1PUTB4A0yT1tR8iIe4EDS4gC9lLUUSsTp4/FfOW1Mcx20MWxzXQK9a7SJtUfOvbHPj3j6MxOnj8V834vCNZtLGurCQ7EVizK/KR9K/WxHEcOCNkygfEYp80PVqnvc21tRA538EnEinbqw/jOctPKIyjv81M+htuVO3fbytfLz9i3mo/ZPj/UubCZ3Y1B0jVaIWWVUOavR+ghjBj95/wDvcuDxjqc7gcOYc4OPsAhdd0RFV2GAaQxuZ14lx3naTYeR7wjpnvpFqYTRJJgYZ+5XTVMawPDC9uciQzMMxF7hupFj5JNfFNaYc6Dpx1sY9o81GZsemHioQS8WzEkk95Nz4p9Wk03LQe8BdBofGMLhvNG8IkiMchjzwSTjWmYOnYeccuaS7GNInNaYmDEppw7Ro0eQSzRb6o56DVPaH7klxo7+SU7FN58Y0OvLTVJdi2+t28fz/wCllSkZMMbE2sPVP4+9IFJxO81o0FgDaN7jzRBz9nIo9FRiZ5j0U7C7YbTmSY0Gov4i2mvYpuF6QAuDZuTyPKT7CufqMf6rPIakyeOlz596YGAEGAHCDI1BGkFcS0fw7ZLW4uLbp3YDhiF0afaL7M0AOkeYKuMX0nEgCSRbjfiPYQfFU+P2t1vEAC/4XJ7/AGpb6Y5Dy8Up1Mch5LX2f/D1ksTxUY0Fw1mT05JFp7UfaGlhJunVh6ShclOTHJbl6YLipbktyY5LcjVpbktyY5LKtEEtyWUxyByiYEspZTChIQlMCUQgcmOSygKaEpyAphSyllNCWUKMoEopoXt3ycVI2fhxncNzEHK0Sf11TeHbytwV9SxwY4E16zhmu3qpaOEZstwI1Djzk3Kpvk5ts/DDrQ3MK7WttmcesqElsm8C+i6F9F4JHzvKRcgtp2aSYnNeLESTwXiGNILp2r1bjKmYPaDKs5c1tczHN4kWzC+hUlVzsBVOmIcLEeg3mSCBwIBA8PKThqDm+k8vMAXAAsXGYFpggfwpiFSFi0gq1gxpc4hrRckmABzJOiii1idPH4rwja2FpDF4kvpZ5rVD6Rb/AIjidOdvJew4rbJqjLh2OeeDzu0x2glpLx2hpafWC8n2lhj84rGqA76WpLRLQDndMAE8eZKZSMnAIKzboF4x9+HrCrRiqLRDaJOv+ITrHEAARB56oSGk/qyByDzPnEn2dyn/AEbZy0Rxgl7jA4DthH11M/4F/wDUdHHgPBaLhOaymqG/p4nP3zVKKAGgXadEbYf+J3+4rlqzmgm4HZOnZzVrsvarWUWtyVHA1DJYIy3JBObUJlMtpnNZq9KpXYcM9fUx911hKW4qurNZ+0ACRaBoSQSItc6/tckrEOYW6OF3CAADch+kXGnkt4f79hcf4aYg57uqsHFKcVXgtBbZ2gPCL7t+2yU5zZPpgkxwtvEyOyePaBxTRUQfCbzw6qwcluVdLYiHewmxJtGmh8wtVS0OPpHuiLNBTBWwlV8HjEnh5b1NcluQspgAQTAB7vZqluxLeev4yPwK1NdtwWM0yT3JP0ROKU5CcQDx4E+A1QGsDx4xodU1rm7VWjf4TwWOSytOrjn+Zj3oDVHMfkx7wmhzdqmieM2ngscluW31QOP5ifclOqjmivt2qxSef2ngscllFnB0/MrWWUYIIkKi0tMEJZQFqa6B2oQ8TfTsVEwJRtEmEl1ktxUvcJs0nz/A96F9Ns+i7XkdLx4kBZjaADBB5eq1toE5EKE5LKn9U31Hd8Hme3lHilmk2bteBbh+1f2W8ey6zaW7D7+qaKDtoUByAqfUot4NfMGLHWbewR4pfVMEktfFokdnHv8AwQG0NIyKYKJ2hQChKlVjTgxMwI5Txn88FFKtrrwmI81C27rXuvye1g3ZuHkCxq5d2SD1jwSDw1jxXQ16LHmX0WuMRLqUmL2k8LnzXCdFuleHw+DpUazaudmaQ2mSLvLufcrf/rrBgWZU04URMG3A+C8gSJOI4r1EOnI8Cus+cn1T9xyTitrNpNzVDlGglrrnk0auPYLrjK3TFj3HIw0mniabXvPaAdxmvJ89iZg9sYNrszhVe/13sk6zGYumJ4adgQzOSvut/UeHrl910Dtu1qtqFIx9pUY6P4aYM/eLT2FJfhWtipiqmYi4NXda0/sgw1p7WgHtKj0OmOGZ6Ie3uptH4pA2/gs5fkOYmS4Umgk8yQZKkeSIVRqkeXqrWn0ooiRTl/ZTpPIJN/TMM4esvPMfTqVa1VzKJg1HklzgIlxN4ke1dpR6T4VhJa1wJMk5BJNxczPHRc7WxTTUe5ri3M5x5GCSRKfSiT3gOCzVnCBDCeP4hUT9i1zqA3uy/iSkP2A8SXSQLneHDsn8F0RxXKoePE8dVBqsaeM8eOt7+0+a0As1uHHqsbnVdQI8hH2CqmbOaNAFdbCAbTcI+sfelMp9hjmGn4J2CYWh1jGbiI960030g4Q4cQudam1jSJLTq1FTX1FCrU3F0h5AnS/IWkHs9qaXoHOW69SOBcOK5DBVYZDTw6JXVug75Pn+B5JJpOj0zMzP9k9xPJLdPIohofEOKK/X8P8A56JPVu9c6zx05a+1GDAF57eawzyKHI48CnNfSb+4cUDxWfgWn+3otOckOpN5DyUn5seJA8Z90oThxxcfBh/GEemonNwVNpVxkCFENMch5ICwcgpfVN5VD4AfFbbSZ6lT7zf+KMVqI1jki0dc5zzVR17OsLMsGAZix10/PuTCwch5KY3D0evOYVQMjdMrjOZ/YOxTjs/Du9Gq9p/zKRjzYT7kqnaaQBvEZnVqnctdehVkXAcmzic4EnH7KiLJ4IThhxACuMVsOq0Sw06jf8t4n7hh3sVVUwrxqx3i0rQ2vQfiHN4hZjTtDMIdzSt1ugS31JTDh3eqfIoDhneq7yKaKtEZOHEITSqkyQeBSSgKecM71XeRQHDP9V3kVenpeIcQiFGp4TwSg+DZYcS6Zm/NEcM/1XeRQnCv9R3kUpz6DjJLeSe1lZuAB5pZxDufsHID8B5JPz92aJi1jA05J5wj/Ud90pHzR+cjI7QcD2rNVdQlsFueOWUFbKIqXXyDlhngZGKw4l3OO4Djql1MS4zJ110veU04J/qO+6UBwT/Ud90qy6zzMt5IAK2WPNRShUk4Kp6jvulC7AVPs3/dd8FRrU/EOIRCk/wngu16L4RpzhwDL1DJEEkuOsxK52thYrODadtLNMEjjosWLwtG2XageG6hr5/VekqWZzg9heYE/f8AC6eqKQpBlNg9Fo9GHZwd553LyJ1dxiBCkbCpUW1m9axuQB0y2xOUxw5raxbvje4ad3PXOPmud8GA+/eyUnbTcOcvU02gyZgAyIHYk7Pp0odnYJjd3R6UiCZHo6zxWLEv4otpaLHzkzxTG0BpRVwO4jDghNBpcYYIm27wVXFRtZzBTBY54cSaZNgDkyuiG3IBuIg62WLFVa2OqgDKNh3R72JtnoNozrnaMsZ97QrV9FsegPuhaq0qcgNY2A0AnJEu0JM93tWLE75i6ZupHwIiLyY/FwxrRTkBpbZoNzBBjwjxSHkZSMpgmRLQDqDoJ4ysWKh2gRjdRGxyILlEfSAPo+xb6oH6v9KxYnfM3eFJ+Xt8S11A5f0rRot9Wf4VixX80d4Vfy9viS30xwb/AEqO+kPVP3VtYr+aO8Kny9viQNYB9Q/dTco9T+laWK/mjvDzUHZ7fElVaR4M/pSTSPqn7q2sVjtR3hCny9viUZ+D3pynSPR/t2oeoI+ofun4LFig7TcP2hEbCDm5SabTqGkfwlT6O0DGWrS6xva3eHcYWLFR7Tcf2hELAB+5Jx3R9pbnobzeLCIc3w4qmOFPqH7p+CxYqb2q/K6iPZ7c5Q/Nj6h+6fglVsKfUP3T8FixEe1HeFULA3xIcDQptL+uovcC2G5QRDuZ0lG2jS6qn9DUNUPBqSHBjmS+WgcDGS4jj3naxZXdouOrmtTLG1uvkg+aU5fuVIj6MdX9Y8HXsBe95hbr4Sl1VLJTqirvdcS2WRm3cjeNu0aeKxYli3uBmOfRRtiAnHNafhKW/FOud1vVksaN62cvAm2sQe9Ds/AneOWnq0RVZPB1xI00nvC0sV/MXbEXwbdqPHYQilZlAnXcpu6y7wYk9/kIU/YVJ/VmQRvaERbK0Cy0sWS1Ws1ad0haKFnDHyCv/9k="/>
          <p:cNvSpPr>
            <a:spLocks noChangeAspect="1" noChangeArrowheads="1"/>
          </p:cNvSpPr>
          <p:nvPr/>
        </p:nvSpPr>
        <p:spPr bwMode="auto">
          <a:xfrm>
            <a:off x="63500" y="-38417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80900" name="Picture 4"/>
          <p:cNvPicPr>
            <a:picLocks noChangeAspect="1" noChangeArrowheads="1"/>
          </p:cNvPicPr>
          <p:nvPr/>
        </p:nvPicPr>
        <p:blipFill>
          <a:blip r:embed="rId2"/>
          <a:srcRect/>
          <a:stretch>
            <a:fillRect/>
          </a:stretch>
        </p:blipFill>
        <p:spPr bwMode="auto">
          <a:xfrm>
            <a:off x="1571604" y="3143248"/>
            <a:ext cx="6391275" cy="321945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1143000"/>
          </a:xfrm>
        </p:spPr>
        <p:txBody>
          <a:bodyPr/>
          <a:lstStyle/>
          <a:p>
            <a:r>
              <a:rPr lang="es-AR" dirty="0" smtClean="0"/>
              <a:t>REQUISITOS</a:t>
            </a:r>
            <a:endParaRPr lang="es-ES" dirty="0"/>
          </a:p>
        </p:txBody>
      </p:sp>
      <p:sp>
        <p:nvSpPr>
          <p:cNvPr id="3" name="2 Marcador de contenido"/>
          <p:cNvSpPr>
            <a:spLocks noGrp="1"/>
          </p:cNvSpPr>
          <p:nvPr>
            <p:ph idx="1"/>
          </p:nvPr>
        </p:nvSpPr>
        <p:spPr>
          <a:xfrm>
            <a:off x="0" y="1142984"/>
            <a:ext cx="8686800" cy="5286412"/>
          </a:xfrm>
        </p:spPr>
        <p:txBody>
          <a:bodyPr>
            <a:noAutofit/>
          </a:bodyPr>
          <a:lstStyle/>
          <a:p>
            <a:pPr lvl="0"/>
            <a:r>
              <a:rPr lang="es-ES" sz="2400" dirty="0"/>
              <a:t>Varios usuarios accediendo a la base de datos y cada uno accederá a determinada información.</a:t>
            </a:r>
          </a:p>
          <a:p>
            <a:pPr>
              <a:buNone/>
            </a:pPr>
            <a:r>
              <a:rPr lang="es-ES" sz="2400" dirty="0"/>
              <a:t> </a:t>
            </a:r>
          </a:p>
          <a:p>
            <a:pPr lvl="0"/>
            <a:r>
              <a:rPr lang="es-ES" sz="2400" dirty="0"/>
              <a:t>Se controlará  el acceso de los usuarios asegurando confiabilidad y seguridad.</a:t>
            </a:r>
          </a:p>
          <a:p>
            <a:pPr>
              <a:buNone/>
            </a:pPr>
            <a:r>
              <a:rPr lang="es-ES" sz="2400" dirty="0"/>
              <a:t> </a:t>
            </a:r>
          </a:p>
          <a:p>
            <a:pPr lvl="0"/>
            <a:r>
              <a:rPr lang="es-ES" sz="2400" dirty="0"/>
              <a:t>Los datos se almacenan sin redundancia, excepto en casos especiales (redundancia aceptable).</a:t>
            </a:r>
          </a:p>
          <a:p>
            <a:pPr>
              <a:buNone/>
            </a:pPr>
            <a:endParaRPr lang="es-ES" sz="2400" dirty="0"/>
          </a:p>
          <a:p>
            <a:pPr lvl="0"/>
            <a:r>
              <a:rPr lang="es-ES" sz="2400" dirty="0"/>
              <a:t>Se accede de distintas maneras, flexibilizando las búsquedas.</a:t>
            </a:r>
          </a:p>
          <a:p>
            <a:pPr>
              <a:buNone/>
            </a:pPr>
            <a:endParaRPr lang="es-ES" sz="2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i="1" dirty="0" smtClean="0"/>
              <a:t>Interfaz gráfica de usuario(GUI)</a:t>
            </a:r>
            <a:endParaRPr lang="es-ES" dirty="0"/>
          </a:p>
        </p:txBody>
      </p:sp>
      <p:sp>
        <p:nvSpPr>
          <p:cNvPr id="3" name="2 Marcador de contenido"/>
          <p:cNvSpPr>
            <a:spLocks noGrp="1"/>
          </p:cNvSpPr>
          <p:nvPr>
            <p:ph idx="1"/>
          </p:nvPr>
        </p:nvSpPr>
        <p:spPr/>
        <p:txBody>
          <a:bodyPr/>
          <a:lstStyle/>
          <a:p>
            <a:r>
              <a:rPr lang="es-ES" dirty="0" smtClean="0"/>
              <a:t>El ordenador trabaja de una forma más cercana a las personas, más amigable, de forma visual. </a:t>
            </a:r>
            <a:r>
              <a:rPr lang="es-ES" dirty="0" err="1" smtClean="0"/>
              <a:t>Ej</a:t>
            </a:r>
            <a:r>
              <a:rPr lang="es-ES" dirty="0" smtClean="0"/>
              <a:t>:   Windows </a:t>
            </a:r>
          </a:p>
          <a:p>
            <a:endParaRPr lang="es-ES" dirty="0"/>
          </a:p>
        </p:txBody>
      </p:sp>
      <p:pic>
        <p:nvPicPr>
          <p:cNvPr id="66561" name="Picture 1"/>
          <p:cNvPicPr>
            <a:picLocks noChangeAspect="1" noChangeArrowheads="1"/>
          </p:cNvPicPr>
          <p:nvPr/>
        </p:nvPicPr>
        <p:blipFill>
          <a:blip r:embed="rId2"/>
          <a:srcRect/>
          <a:stretch>
            <a:fillRect/>
          </a:stretch>
        </p:blipFill>
        <p:spPr bwMode="auto">
          <a:xfrm>
            <a:off x="2285984" y="3357562"/>
            <a:ext cx="5485418" cy="3071834"/>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1143000"/>
          </a:xfrm>
        </p:spPr>
        <p:txBody>
          <a:bodyPr>
            <a:normAutofit fontScale="90000"/>
          </a:bodyPr>
          <a:lstStyle/>
          <a:p>
            <a:r>
              <a:rPr lang="es-ES" dirty="0" smtClean="0"/>
              <a:t> </a:t>
            </a:r>
            <a:br>
              <a:rPr lang="es-ES" dirty="0" smtClean="0"/>
            </a:br>
            <a:r>
              <a:rPr lang="es-ES" b="1" u="sng" dirty="0" smtClean="0"/>
              <a:t>ADMINISTRACIÓN DEL HARDWARE</a:t>
            </a:r>
            <a:br>
              <a:rPr lang="es-ES" b="1" u="sng" dirty="0" smtClean="0"/>
            </a:br>
            <a:endParaRPr lang="es-ES" dirty="0"/>
          </a:p>
        </p:txBody>
      </p:sp>
      <p:sp>
        <p:nvSpPr>
          <p:cNvPr id="3" name="2 Marcador de contenido"/>
          <p:cNvSpPr>
            <a:spLocks noGrp="1"/>
          </p:cNvSpPr>
          <p:nvPr>
            <p:ph idx="1"/>
          </p:nvPr>
        </p:nvSpPr>
        <p:spPr>
          <a:xfrm>
            <a:off x="428596" y="1000108"/>
            <a:ext cx="8229600" cy="4525963"/>
          </a:xfrm>
        </p:spPr>
        <p:txBody>
          <a:bodyPr>
            <a:normAutofit lnSpcReduction="10000"/>
          </a:bodyPr>
          <a:lstStyle/>
          <a:p>
            <a:r>
              <a:rPr lang="es-ES" sz="2800" dirty="0" smtClean="0"/>
              <a:t>Los programas, durante su ejecución, necesitan utilizar determinados recursos de hardware, como ser la memoria, el monitor, unidades de disco, etc. El S.O. realiza la gestión y administración de los mismos. </a:t>
            </a:r>
          </a:p>
          <a:p>
            <a:r>
              <a:rPr lang="es-ES" sz="2800" dirty="0" smtClean="0"/>
              <a:t>La administración del hardware por parte del S.O. abarca:</a:t>
            </a:r>
          </a:p>
          <a:p>
            <a:pPr marL="2405063"/>
            <a:r>
              <a:rPr lang="es-ES" sz="2800" b="1" dirty="0" smtClean="0"/>
              <a:t>GESTIÓN DEL PROCESADOR</a:t>
            </a:r>
          </a:p>
          <a:p>
            <a:pPr marL="2405063"/>
            <a:r>
              <a:rPr lang="es-ES" sz="2800" b="1" dirty="0" smtClean="0"/>
              <a:t>GESTIÓN DE LA MEMORIA</a:t>
            </a:r>
          </a:p>
          <a:p>
            <a:pPr marL="2405063"/>
            <a:r>
              <a:rPr lang="es-ES" sz="2800" b="1" dirty="0" smtClean="0"/>
              <a:t>GESTIÓN DE ENTRADAS/ SALIDAS </a:t>
            </a:r>
            <a:endParaRPr lang="es-ES" sz="2800" dirty="0" smtClean="0"/>
          </a:p>
          <a:p>
            <a:endParaRPr lang="es-E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1143000"/>
          </a:xfrm>
        </p:spPr>
        <p:txBody>
          <a:bodyPr/>
          <a:lstStyle/>
          <a:p>
            <a:r>
              <a:rPr lang="es-AR" dirty="0" smtClean="0"/>
              <a:t>PROGRAMA Y PROCESO</a:t>
            </a:r>
            <a:endParaRPr lang="es-ES" dirty="0"/>
          </a:p>
        </p:txBody>
      </p:sp>
      <p:sp>
        <p:nvSpPr>
          <p:cNvPr id="3" name="2 Marcador de contenido"/>
          <p:cNvSpPr>
            <a:spLocks noGrp="1"/>
          </p:cNvSpPr>
          <p:nvPr>
            <p:ph idx="1"/>
          </p:nvPr>
        </p:nvSpPr>
        <p:spPr>
          <a:xfrm>
            <a:off x="500034" y="1214422"/>
            <a:ext cx="8229600" cy="5000660"/>
          </a:xfrm>
        </p:spPr>
        <p:txBody>
          <a:bodyPr>
            <a:normAutofit fontScale="70000" lnSpcReduction="20000"/>
          </a:bodyPr>
          <a:lstStyle/>
          <a:p>
            <a:r>
              <a:rPr lang="es-ES" sz="3400" b="1" i="1" dirty="0" smtClean="0"/>
              <a:t>Programa: </a:t>
            </a:r>
            <a:r>
              <a:rPr lang="es-ES" sz="3400" dirty="0" smtClean="0"/>
              <a:t>conjunto de instrucciones, escritas por un programador y almacenadas en memoria masiva.</a:t>
            </a:r>
          </a:p>
          <a:p>
            <a:pPr>
              <a:buNone/>
            </a:pPr>
            <a:r>
              <a:rPr lang="es-ES" sz="3400" dirty="0" smtClean="0"/>
              <a:t> </a:t>
            </a:r>
          </a:p>
          <a:p>
            <a:r>
              <a:rPr lang="es-ES" sz="3400" b="1" i="1" dirty="0" smtClean="0"/>
              <a:t>Proceso</a:t>
            </a:r>
            <a:r>
              <a:rPr lang="es-ES" sz="3400" dirty="0" smtClean="0"/>
              <a:t>: es un programa en ejecución, que se ha iniciado pero no se ha terminado. Puede estar en uno de los siguientes estados durante su existencia:</a:t>
            </a:r>
          </a:p>
          <a:p>
            <a:pPr marL="1077913" lvl="0" indent="-444500"/>
            <a:r>
              <a:rPr lang="es-ES" sz="3400" i="1" dirty="0" smtClean="0"/>
              <a:t>Estado ejecutable</a:t>
            </a:r>
            <a:r>
              <a:rPr lang="es-ES" sz="3400" dirty="0" smtClean="0"/>
              <a:t>: el proceso reside en memoria principal y está preparado para continuar su ejecución.</a:t>
            </a:r>
          </a:p>
          <a:p>
            <a:pPr marL="1077913" lvl="0" indent="-444500"/>
            <a:r>
              <a:rPr lang="es-ES" sz="3400" i="1" dirty="0" smtClean="0"/>
              <a:t>Estado de ejecución</a:t>
            </a:r>
            <a:r>
              <a:rPr lang="es-ES" sz="3400" dirty="0" smtClean="0"/>
              <a:t>: está siendo atendido por el procesador.</a:t>
            </a:r>
          </a:p>
          <a:p>
            <a:pPr marL="1077913" lvl="0" indent="-444500"/>
            <a:r>
              <a:rPr lang="es-ES" sz="3400" i="1" dirty="0" smtClean="0"/>
              <a:t>Estado bloqueado</a:t>
            </a:r>
            <a:r>
              <a:rPr lang="es-ES" sz="3400" dirty="0" smtClean="0"/>
              <a:t>: tiene operaciones de E/S pendientes o en espera de algún recurso que no está disponible.</a:t>
            </a:r>
          </a:p>
          <a:p>
            <a:pPr marL="1077913" indent="-444500"/>
            <a:r>
              <a:rPr lang="es-ES" sz="3400" dirty="0" smtClean="0"/>
              <a:t>Un programa por sí  es un ente pasivo, mientras que un proceso es un ente activo.</a:t>
            </a:r>
          </a:p>
          <a:p>
            <a:pPr>
              <a:buNone/>
            </a:pPr>
            <a:endParaRPr lang="es-E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1143000"/>
          </a:xfrm>
        </p:spPr>
        <p:txBody>
          <a:bodyPr/>
          <a:lstStyle/>
          <a:p>
            <a:r>
              <a:rPr lang="es-AR" dirty="0" smtClean="0"/>
              <a:t>Gestión del Procesador</a:t>
            </a:r>
            <a:endParaRPr lang="es-ES" dirty="0"/>
          </a:p>
        </p:txBody>
      </p:sp>
      <p:sp>
        <p:nvSpPr>
          <p:cNvPr id="3" name="2 Marcador de contenido"/>
          <p:cNvSpPr>
            <a:spLocks noGrp="1"/>
          </p:cNvSpPr>
          <p:nvPr>
            <p:ph idx="1"/>
          </p:nvPr>
        </p:nvSpPr>
        <p:spPr>
          <a:xfrm>
            <a:off x="428596" y="1357298"/>
            <a:ext cx="8229600" cy="4525963"/>
          </a:xfrm>
        </p:spPr>
        <p:txBody>
          <a:bodyPr/>
          <a:lstStyle/>
          <a:p>
            <a:r>
              <a:rPr lang="es-ES" b="1" i="1" dirty="0" smtClean="0"/>
              <a:t>Preparación de programas</a:t>
            </a:r>
            <a:r>
              <a:rPr lang="es-ES" i="1" dirty="0" smtClean="0"/>
              <a:t>.</a:t>
            </a:r>
            <a:r>
              <a:rPr lang="es-ES" dirty="0" smtClean="0"/>
              <a:t> </a:t>
            </a:r>
          </a:p>
          <a:p>
            <a:endParaRPr lang="es-ES" dirty="0" smtClean="0"/>
          </a:p>
          <a:p>
            <a:r>
              <a:rPr lang="es-ES" b="1" i="1" dirty="0" smtClean="0"/>
              <a:t>Asignación de recursos</a:t>
            </a:r>
            <a:r>
              <a:rPr lang="es-ES" dirty="0" smtClean="0"/>
              <a:t>. </a:t>
            </a:r>
          </a:p>
          <a:p>
            <a:endParaRPr lang="es-ES" dirty="0" smtClean="0"/>
          </a:p>
          <a:p>
            <a:r>
              <a:rPr lang="es-ES" b="1" i="1" dirty="0" smtClean="0"/>
              <a:t>Planificación del procesador.</a:t>
            </a:r>
          </a:p>
          <a:p>
            <a:pPr>
              <a:buNone/>
            </a:pPr>
            <a:r>
              <a:rPr lang="es-ES" dirty="0" smtClean="0"/>
              <a:t> </a:t>
            </a:r>
          </a:p>
          <a:p>
            <a:r>
              <a:rPr lang="es-ES" b="1" i="1" dirty="0" smtClean="0"/>
              <a:t>Relanzamiento de procesos. </a:t>
            </a:r>
            <a:endParaRPr lang="es-E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i="1" dirty="0" smtClean="0"/>
              <a:t>Preparación de programas</a:t>
            </a:r>
            <a:endParaRPr lang="es-ES" dirty="0"/>
          </a:p>
        </p:txBody>
      </p:sp>
      <p:sp>
        <p:nvSpPr>
          <p:cNvPr id="3" name="2 Marcador de contenido"/>
          <p:cNvSpPr>
            <a:spLocks noGrp="1"/>
          </p:cNvSpPr>
          <p:nvPr>
            <p:ph idx="1"/>
          </p:nvPr>
        </p:nvSpPr>
        <p:spPr/>
        <p:txBody>
          <a:bodyPr/>
          <a:lstStyle/>
          <a:p>
            <a:r>
              <a:rPr lang="es-ES" dirty="0" smtClean="0"/>
              <a:t>Transfiere los programas ejecutables del usuario desde la memoria masiva a la memoria principal a partir de una determinada dirección de memoria por medio de un programa llamado </a:t>
            </a:r>
            <a:r>
              <a:rPr lang="es-ES" i="1" dirty="0" smtClean="0"/>
              <a:t>cargador</a:t>
            </a:r>
            <a:r>
              <a:rPr lang="es-ES" dirty="0" smtClean="0"/>
              <a:t>.</a:t>
            </a:r>
          </a:p>
          <a:p>
            <a:endParaRPr lang="es-E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i="1" dirty="0" smtClean="0"/>
              <a:t>Asignación de recursos</a:t>
            </a:r>
            <a:endParaRPr lang="es-ES" dirty="0"/>
          </a:p>
        </p:txBody>
      </p:sp>
      <p:sp>
        <p:nvSpPr>
          <p:cNvPr id="3" name="2 Marcador de contenido"/>
          <p:cNvSpPr>
            <a:spLocks noGrp="1"/>
          </p:cNvSpPr>
          <p:nvPr>
            <p:ph idx="1"/>
          </p:nvPr>
        </p:nvSpPr>
        <p:spPr/>
        <p:txBody>
          <a:bodyPr>
            <a:normAutofit/>
          </a:bodyPr>
          <a:lstStyle/>
          <a:p>
            <a:r>
              <a:rPr lang="es-ES" dirty="0" smtClean="0"/>
              <a:t>La demanda de recursos durante la actividad del computador casi siempre supera a los recursos realmente disponibles. Ante este problema, los sistemas operativos disponen de una  </a:t>
            </a:r>
            <a:r>
              <a:rPr lang="es-ES" i="1" dirty="0" smtClean="0"/>
              <a:t>políticas de asignación de recursos.</a:t>
            </a:r>
            <a:r>
              <a:rPr lang="es-ES" dirty="0" smtClean="0"/>
              <a:t> </a:t>
            </a:r>
          </a:p>
          <a:p>
            <a:r>
              <a:rPr lang="es-ES" dirty="0" smtClean="0"/>
              <a:t>Un ejemplo de política simple podría ser: “el primero que solicite un recurso será el primero en ser atendido”. </a:t>
            </a:r>
          </a:p>
          <a:p>
            <a:endParaRPr lang="es-E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143000"/>
          </a:xfrm>
        </p:spPr>
        <p:txBody>
          <a:bodyPr>
            <a:normAutofit fontScale="90000"/>
          </a:bodyPr>
          <a:lstStyle/>
          <a:p>
            <a:r>
              <a:rPr lang="es-ES" b="1" i="1" dirty="0" smtClean="0"/>
              <a:t>Asignación de recursos. </a:t>
            </a:r>
            <a:br>
              <a:rPr lang="es-ES" b="1" i="1" dirty="0" smtClean="0"/>
            </a:br>
            <a:r>
              <a:rPr lang="es-ES" b="1" i="1" dirty="0" smtClean="0"/>
              <a:t>DEADLOCK.   ABRAZO MORTAL.</a:t>
            </a:r>
            <a:endParaRPr lang="es-ES" dirty="0"/>
          </a:p>
        </p:txBody>
      </p:sp>
      <p:sp>
        <p:nvSpPr>
          <p:cNvPr id="3" name="2 Marcador de contenido"/>
          <p:cNvSpPr>
            <a:spLocks noGrp="1"/>
          </p:cNvSpPr>
          <p:nvPr>
            <p:ph idx="1"/>
          </p:nvPr>
        </p:nvSpPr>
        <p:spPr>
          <a:xfrm>
            <a:off x="357158" y="1142984"/>
            <a:ext cx="8286808" cy="4525963"/>
          </a:xfrm>
        </p:spPr>
        <p:txBody>
          <a:bodyPr>
            <a:normAutofit/>
          </a:bodyPr>
          <a:lstStyle/>
          <a:p>
            <a:r>
              <a:rPr lang="es-ES" dirty="0" smtClean="0"/>
              <a:t>Esta política puede llevar a situaciones de interbloqueo (</a:t>
            </a:r>
            <a:r>
              <a:rPr lang="es-ES" dirty="0" err="1" smtClean="0"/>
              <a:t>deadlock</a:t>
            </a:r>
            <a:r>
              <a:rPr lang="es-ES" dirty="0" smtClean="0"/>
              <a:t>) o punto muerto, que ocurren cuando 2 procesos se bloquean mutuamente al  solicitar insistentemente recursos que están asignados al otro.</a:t>
            </a:r>
          </a:p>
          <a:p>
            <a:endParaRPr lang="es-ES" dirty="0"/>
          </a:p>
        </p:txBody>
      </p:sp>
      <p:pic>
        <p:nvPicPr>
          <p:cNvPr id="81922" name="Picture 2"/>
          <p:cNvPicPr>
            <a:picLocks noChangeAspect="1" noChangeArrowheads="1"/>
          </p:cNvPicPr>
          <p:nvPr/>
        </p:nvPicPr>
        <p:blipFill>
          <a:blip r:embed="rId2"/>
          <a:srcRect/>
          <a:stretch>
            <a:fillRect/>
          </a:stretch>
        </p:blipFill>
        <p:spPr bwMode="auto">
          <a:xfrm>
            <a:off x="2500298" y="4143380"/>
            <a:ext cx="4677783" cy="2357454"/>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DEADLOCK. SOLUCIÓN.</a:t>
            </a:r>
            <a:endParaRPr lang="es-ES" dirty="0"/>
          </a:p>
        </p:txBody>
      </p:sp>
      <p:sp>
        <p:nvSpPr>
          <p:cNvPr id="3" name="2 Marcador de contenido"/>
          <p:cNvSpPr>
            <a:spLocks noGrp="1"/>
          </p:cNvSpPr>
          <p:nvPr>
            <p:ph idx="1"/>
          </p:nvPr>
        </p:nvSpPr>
        <p:spPr/>
        <p:txBody>
          <a:bodyPr/>
          <a:lstStyle/>
          <a:p>
            <a:r>
              <a:rPr lang="es-ES" dirty="0" smtClean="0"/>
              <a:t>Se han desarrollado diversas políticas que evitan o resuelven este problema. </a:t>
            </a:r>
          </a:p>
          <a:p>
            <a:r>
              <a:rPr lang="es-ES" dirty="0" smtClean="0"/>
              <a:t>Por ejemplo, no permitir que un proceso inicie su ejecución hasta que los recursos requeridos estén  disponibles. </a:t>
            </a:r>
          </a:p>
          <a:p>
            <a:r>
              <a:rPr lang="es-ES" dirty="0" smtClean="0"/>
              <a:t>Otra solución sería limitar el tiempo que un proceso puede ocupar un recurso.</a:t>
            </a:r>
          </a:p>
          <a:p>
            <a:pPr>
              <a:buNone/>
            </a:pPr>
            <a:endParaRPr lang="es-E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i="1" dirty="0" smtClean="0"/>
              <a:t>Planificación del procesador</a:t>
            </a:r>
            <a:endParaRPr lang="es-ES" dirty="0"/>
          </a:p>
        </p:txBody>
      </p:sp>
      <p:sp>
        <p:nvSpPr>
          <p:cNvPr id="3" name="2 Marcador de contenido"/>
          <p:cNvSpPr>
            <a:spLocks noGrp="1"/>
          </p:cNvSpPr>
          <p:nvPr>
            <p:ph idx="1"/>
          </p:nvPr>
        </p:nvSpPr>
        <p:spPr/>
        <p:txBody>
          <a:bodyPr/>
          <a:lstStyle/>
          <a:p>
            <a:r>
              <a:rPr lang="es-ES" dirty="0" smtClean="0"/>
              <a:t>A través de una política de asignación de tiempos, se controla el uso del procesador por parte de los distintos procesos. </a:t>
            </a:r>
          </a:p>
          <a:p>
            <a:pPr>
              <a:buNone/>
            </a:pPr>
            <a:endParaRPr lang="es-ES" dirty="0" smtClean="0"/>
          </a:p>
          <a:p>
            <a:r>
              <a:rPr lang="es-ES" dirty="0" smtClean="0"/>
              <a:t>Por ejemplo, mediante el uso de una cierta jerarquía de prioridades.</a:t>
            </a:r>
          </a:p>
          <a:p>
            <a:endParaRPr lang="es-E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i="1" dirty="0" smtClean="0"/>
              <a:t>Relanzamiento de procesos</a:t>
            </a:r>
            <a:endParaRPr lang="es-ES" dirty="0"/>
          </a:p>
        </p:txBody>
      </p:sp>
      <p:sp>
        <p:nvSpPr>
          <p:cNvPr id="3" name="2 Marcador de contenido"/>
          <p:cNvSpPr>
            <a:spLocks noGrp="1"/>
          </p:cNvSpPr>
          <p:nvPr>
            <p:ph idx="1"/>
          </p:nvPr>
        </p:nvSpPr>
        <p:spPr/>
        <p:txBody>
          <a:bodyPr/>
          <a:lstStyle/>
          <a:p>
            <a:r>
              <a:rPr lang="es-ES" dirty="0" smtClean="0"/>
              <a:t>Ante interrupciones fortuitas en la ejecución de un programa o por que se están ejecutando varios procesos a la vez y se tienen que turnar, se deben  tomar las medidas necesarias (por ej. hacer una copia del estado de  todos los registros) para poder reproducir el estado que tenía el proceso cuando se vuelva a reactivar.</a:t>
            </a:r>
          </a:p>
          <a:p>
            <a:endParaRPr lang="es-E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1143000"/>
          </a:xfrm>
        </p:spPr>
        <p:txBody>
          <a:bodyPr/>
          <a:lstStyle/>
          <a:p>
            <a:r>
              <a:rPr lang="es-AR" dirty="0" smtClean="0"/>
              <a:t>REQUISITOS</a:t>
            </a:r>
            <a:endParaRPr lang="es-ES" dirty="0"/>
          </a:p>
        </p:txBody>
      </p:sp>
      <p:sp>
        <p:nvSpPr>
          <p:cNvPr id="3" name="2 Marcador de contenido"/>
          <p:cNvSpPr>
            <a:spLocks noGrp="1"/>
          </p:cNvSpPr>
          <p:nvPr>
            <p:ph idx="1"/>
          </p:nvPr>
        </p:nvSpPr>
        <p:spPr>
          <a:xfrm>
            <a:off x="0" y="857232"/>
            <a:ext cx="8686800" cy="4525963"/>
          </a:xfrm>
        </p:spPr>
        <p:txBody>
          <a:bodyPr>
            <a:noAutofit/>
          </a:bodyPr>
          <a:lstStyle/>
          <a:p>
            <a:pPr>
              <a:buNone/>
            </a:pPr>
            <a:endParaRPr lang="es-ES" sz="2000" dirty="0"/>
          </a:p>
          <a:p>
            <a:pPr lvl="0"/>
            <a:r>
              <a:rPr lang="es-ES" sz="2400" dirty="0"/>
              <a:t>Deben existir mecanismos concretos de recuperación de información en caso de fallos.</a:t>
            </a:r>
          </a:p>
          <a:p>
            <a:pPr>
              <a:buNone/>
            </a:pPr>
            <a:endParaRPr lang="es-ES" sz="2400" dirty="0"/>
          </a:p>
          <a:p>
            <a:pPr lvl="0"/>
            <a:r>
              <a:rPr lang="es-ES" sz="2400" dirty="0"/>
              <a:t>Se puede cambiar el soporte físico sin repercusión en los programas que usan la base.</a:t>
            </a:r>
          </a:p>
          <a:p>
            <a:pPr>
              <a:buNone/>
            </a:pPr>
            <a:endParaRPr lang="es-ES" sz="2400" dirty="0"/>
          </a:p>
          <a:p>
            <a:pPr lvl="0"/>
            <a:r>
              <a:rPr lang="es-ES" sz="2400" dirty="0"/>
              <a:t>Se puede modificar los contenidos, las relaciones o agregar nuevos datos sin afectar  los programas que usan la base de datos.</a:t>
            </a:r>
          </a:p>
          <a:p>
            <a:pPr>
              <a:buNone/>
            </a:pPr>
            <a:endParaRPr lang="es-ES" sz="2400" dirty="0"/>
          </a:p>
          <a:p>
            <a:pPr lvl="0"/>
            <a:r>
              <a:rPr lang="es-ES" sz="2400" dirty="0"/>
              <a:t>Existe una interfaz de la base de datos que permite usarla de forma cómoda y sencilla.</a:t>
            </a:r>
          </a:p>
          <a:p>
            <a:pPr>
              <a:buNone/>
            </a:pPr>
            <a:endParaRPr lang="es-ES" sz="20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GESTIÓN DE LA MEMORIA</a:t>
            </a:r>
            <a:endParaRPr lang="es-ES" dirty="0"/>
          </a:p>
        </p:txBody>
      </p:sp>
      <p:sp>
        <p:nvSpPr>
          <p:cNvPr id="3" name="2 Marcador de contenido"/>
          <p:cNvSpPr>
            <a:spLocks noGrp="1"/>
          </p:cNvSpPr>
          <p:nvPr>
            <p:ph idx="1"/>
          </p:nvPr>
        </p:nvSpPr>
        <p:spPr/>
        <p:txBody>
          <a:bodyPr>
            <a:normAutofit/>
          </a:bodyPr>
          <a:lstStyle/>
          <a:p>
            <a:r>
              <a:rPr lang="es-ES" dirty="0" smtClean="0"/>
              <a:t>Este módulo se encarga de asignar ciertas posiciones de la memoria principal a los diferentes programas  o partes de los programas que la necesiten mientras el resto de los datos y programas se mantienen en almacenamiento secundario.</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GESTIÓN DE LA MEMORIA</a:t>
            </a:r>
            <a:endParaRPr lang="es-ES" dirty="0"/>
          </a:p>
        </p:txBody>
      </p:sp>
      <p:sp>
        <p:nvSpPr>
          <p:cNvPr id="3" name="2 Marcador de contenido"/>
          <p:cNvSpPr>
            <a:spLocks noGrp="1"/>
          </p:cNvSpPr>
          <p:nvPr>
            <p:ph idx="1"/>
          </p:nvPr>
        </p:nvSpPr>
        <p:spPr/>
        <p:txBody>
          <a:bodyPr>
            <a:normAutofit/>
          </a:bodyPr>
          <a:lstStyle/>
          <a:p>
            <a:r>
              <a:rPr lang="es-ES" dirty="0" smtClean="0"/>
              <a:t>Se establecen zonas de seguridad para evitar colisiones entre las distintas áreas de memorias asignadas a cada programa.</a:t>
            </a:r>
          </a:p>
          <a:p>
            <a:r>
              <a:rPr lang="es-ES" dirty="0" smtClean="0"/>
              <a:t>Existen varias técnicas  de asignación de memoria principal, según sea un S.O. </a:t>
            </a:r>
            <a:r>
              <a:rPr lang="es-ES" dirty="0" err="1" smtClean="0"/>
              <a:t>monoprogramado</a:t>
            </a:r>
            <a:r>
              <a:rPr lang="es-ES" dirty="0" smtClean="0"/>
              <a:t> (un solo programa en ejecución) o </a:t>
            </a:r>
            <a:r>
              <a:rPr lang="es-ES" dirty="0" err="1" smtClean="0"/>
              <a:t>multiprogramado</a:t>
            </a:r>
            <a:r>
              <a:rPr lang="es-ES" dirty="0" smtClean="0"/>
              <a:t> (ejecución de varios programas simultáneamente).</a:t>
            </a:r>
          </a:p>
          <a:p>
            <a:endParaRPr lang="es-E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GESTIÓN DE LA MEMORIA</a:t>
            </a:r>
            <a:endParaRPr lang="es-ES" dirty="0"/>
          </a:p>
        </p:txBody>
      </p:sp>
      <p:sp>
        <p:nvSpPr>
          <p:cNvPr id="3" name="2 Marcador de contenido"/>
          <p:cNvSpPr>
            <a:spLocks noGrp="1"/>
          </p:cNvSpPr>
          <p:nvPr>
            <p:ph idx="1"/>
          </p:nvPr>
        </p:nvSpPr>
        <p:spPr/>
        <p:txBody>
          <a:bodyPr>
            <a:normAutofit fontScale="85000" lnSpcReduction="20000"/>
          </a:bodyPr>
          <a:lstStyle/>
          <a:p>
            <a:r>
              <a:rPr lang="es-ES" dirty="0" smtClean="0"/>
              <a:t>La forma más común de gestión de memoria en la actualidad se basa en crear una </a:t>
            </a:r>
            <a:r>
              <a:rPr lang="es-ES" b="1" dirty="0" smtClean="0"/>
              <a:t>memoria virtual, </a:t>
            </a:r>
            <a:r>
              <a:rPr lang="es-ES" dirty="0" smtClean="0"/>
              <a:t>lo cual permite al usuario hacer programas de una capacidad muy superior a la que físicamente tiene el computador, teniendo como límite el espacio que se reserve en disco para ella y no el de la memoria principal. En el disco se mantiene un archivo con la imagen del programa completo, dividido en páginas o segmentos y en memoria sólo la página o segmento que en ese momento debe estar en ejecución, intercambiando las páginas o segmentos entre disco y memoria principal.</a:t>
            </a:r>
          </a:p>
          <a:p>
            <a:endParaRPr lang="es-E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smtClean="0"/>
              <a:t>GESTIÓN DE ENTRADAS/ SALIDAS</a:t>
            </a:r>
            <a:endParaRPr lang="es-ES" dirty="0"/>
          </a:p>
        </p:txBody>
      </p:sp>
      <p:sp>
        <p:nvSpPr>
          <p:cNvPr id="3" name="2 Marcador de contenido"/>
          <p:cNvSpPr>
            <a:spLocks noGrp="1"/>
          </p:cNvSpPr>
          <p:nvPr>
            <p:ph idx="1"/>
          </p:nvPr>
        </p:nvSpPr>
        <p:spPr/>
        <p:txBody>
          <a:bodyPr>
            <a:normAutofit lnSpcReduction="10000"/>
          </a:bodyPr>
          <a:lstStyle/>
          <a:p>
            <a:r>
              <a:rPr lang="es-ES" dirty="0" smtClean="0"/>
              <a:t>Los distintos dispositivos periféricos poseen características muy diferentes. </a:t>
            </a:r>
          </a:p>
          <a:p>
            <a:r>
              <a:rPr lang="es-ES" dirty="0" smtClean="0"/>
              <a:t>El Sistema Operativo, logra que el programador de aplicaciones pueda realizar las operaciones de E/S de una forma independiente de las particularidades de los dispositivos, por ejemplo es el S.O. el que determina los bloques y sectores de los discos que se utilizan. </a:t>
            </a:r>
          </a:p>
          <a:p>
            <a:endParaRPr lang="es-E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u="sng" dirty="0" smtClean="0"/>
              <a:t>ADMINISTRACIÓN DEL </a:t>
            </a:r>
            <a:br>
              <a:rPr lang="es-ES" b="1" u="sng" dirty="0" smtClean="0"/>
            </a:br>
            <a:r>
              <a:rPr lang="es-ES" b="1" u="sng" dirty="0" smtClean="0"/>
              <a:t>SISTEMA DE FICHEROS</a:t>
            </a:r>
            <a:br>
              <a:rPr lang="es-ES" b="1" u="sng" dirty="0" smtClean="0"/>
            </a:br>
            <a:endParaRPr lang="es-ES" dirty="0"/>
          </a:p>
        </p:txBody>
      </p:sp>
      <p:sp>
        <p:nvSpPr>
          <p:cNvPr id="3" name="2 Marcador de contenido"/>
          <p:cNvSpPr>
            <a:spLocks noGrp="1"/>
          </p:cNvSpPr>
          <p:nvPr>
            <p:ph idx="1"/>
          </p:nvPr>
        </p:nvSpPr>
        <p:spPr>
          <a:xfrm>
            <a:off x="457200" y="1285860"/>
            <a:ext cx="8229600" cy="4840303"/>
          </a:xfrm>
        </p:spPr>
        <p:txBody>
          <a:bodyPr>
            <a:normAutofit fontScale="77500" lnSpcReduction="20000"/>
          </a:bodyPr>
          <a:lstStyle/>
          <a:p>
            <a:r>
              <a:rPr lang="es-ES" dirty="0" smtClean="0"/>
              <a:t>Los sistemas operativos agrupan la información (datos y programas) dentro de compartimientos lógicos, denominados ficheros o archivos, para almacenarla en los soportes de almacenamiento masivo. Aunque la noción de archivo constituye un concepto lógico, los archivos hacen referencia a un grupo de información físicamente almacenada. </a:t>
            </a:r>
          </a:p>
          <a:p>
            <a:pPr>
              <a:buNone/>
            </a:pPr>
            <a:endParaRPr lang="es-ES" dirty="0" smtClean="0"/>
          </a:p>
          <a:p>
            <a:r>
              <a:rPr lang="es-ES" dirty="0" smtClean="0"/>
              <a:t> El sistema operativo posibilita que el usuario tenga una visión lógica de los archivos, aislándolo de los problemas físicos del almacenamiento, no tiene que utilizar direcciones físicas, puede actuar sobre un archivo simplemente indicando su nombre y utilizando determinadas órdenes del lenguaje de control del sistema operativo.</a:t>
            </a:r>
          </a:p>
          <a:p>
            <a:pPr>
              <a:buNone/>
            </a:pPr>
            <a:endParaRPr lang="es-E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57158" y="0"/>
            <a:ext cx="8229600" cy="1143000"/>
          </a:xfrm>
        </p:spPr>
        <p:txBody>
          <a:bodyPr>
            <a:normAutofit fontScale="90000"/>
          </a:bodyPr>
          <a:lstStyle/>
          <a:p>
            <a:r>
              <a:rPr lang="es-ES" sz="3600" b="1" u="sng" dirty="0" smtClean="0"/>
              <a:t>ADMINISTRACIÓN DEL SISTEMA DE FICHEROS</a:t>
            </a:r>
            <a:r>
              <a:rPr lang="es-ES" b="1" u="sng" dirty="0" smtClean="0"/>
              <a:t/>
            </a:r>
            <a:br>
              <a:rPr lang="es-ES" b="1" u="sng" dirty="0" smtClean="0"/>
            </a:br>
            <a:endParaRPr lang="es-ES" dirty="0"/>
          </a:p>
        </p:txBody>
      </p:sp>
      <p:sp>
        <p:nvSpPr>
          <p:cNvPr id="3" name="2 Marcador de contenido"/>
          <p:cNvSpPr>
            <a:spLocks noGrp="1"/>
          </p:cNvSpPr>
          <p:nvPr>
            <p:ph idx="1"/>
          </p:nvPr>
        </p:nvSpPr>
        <p:spPr>
          <a:xfrm>
            <a:off x="457200" y="785794"/>
            <a:ext cx="8229600" cy="6072206"/>
          </a:xfrm>
        </p:spPr>
        <p:txBody>
          <a:bodyPr>
            <a:normAutofit fontScale="85000" lnSpcReduction="20000"/>
          </a:bodyPr>
          <a:lstStyle/>
          <a:p>
            <a:r>
              <a:rPr lang="es-ES" dirty="0" smtClean="0"/>
              <a:t>Hay archivos cuya información puede ser compartida por múltiples usuarios y otros tienen carácter privado, por lo tanto, cada archivo generalmente tiene un conjunto de </a:t>
            </a:r>
            <a:r>
              <a:rPr lang="es-ES" b="1" dirty="0" smtClean="0"/>
              <a:t>privilegios de acceso, </a:t>
            </a:r>
            <a:r>
              <a:rPr lang="es-ES" dirty="0" smtClean="0"/>
              <a:t>que indican en que medida se puede compartir su información. El Sistema Operativo controla que estos privilegios no sean violados.</a:t>
            </a:r>
          </a:p>
          <a:p>
            <a:pPr>
              <a:buNone/>
            </a:pPr>
            <a:endParaRPr lang="es-ES" dirty="0" smtClean="0"/>
          </a:p>
          <a:p>
            <a:r>
              <a:rPr lang="es-ES" dirty="0" smtClean="0"/>
              <a:t>      El administrador de archivos puede controlar la asignación de nombres a los archivos y es el responsable de hacer los respaldos. Se encarga de gestionar volúmenes de datos, a través de la creación de directorios.</a:t>
            </a:r>
          </a:p>
          <a:p>
            <a:pPr>
              <a:buNone/>
            </a:pPr>
            <a:endParaRPr lang="es-ES" dirty="0" smtClean="0"/>
          </a:p>
          <a:p>
            <a:r>
              <a:rPr lang="es-ES" dirty="0" smtClean="0"/>
              <a:t> El conjunto de módulos del S.O. que se encarga de la gestión de archivos y directorios  se conoce como </a:t>
            </a:r>
            <a:r>
              <a:rPr lang="es-ES" i="1" dirty="0" smtClean="0"/>
              <a:t>sistema de ficheros</a:t>
            </a:r>
            <a:r>
              <a:rPr lang="es-ES" dirty="0" smtClean="0"/>
              <a:t>. </a:t>
            </a:r>
          </a:p>
          <a:p>
            <a:endParaRPr lang="es-E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u="sng" dirty="0" smtClean="0"/>
              <a:t>APOYO A OTROS PROGRAMAS</a:t>
            </a:r>
            <a:br>
              <a:rPr lang="es-ES" b="1" u="sng" dirty="0" smtClean="0"/>
            </a:br>
            <a:endParaRPr lang="es-ES" dirty="0"/>
          </a:p>
        </p:txBody>
      </p:sp>
      <p:sp>
        <p:nvSpPr>
          <p:cNvPr id="3" name="2 Marcador de contenido"/>
          <p:cNvSpPr>
            <a:spLocks noGrp="1"/>
          </p:cNvSpPr>
          <p:nvPr>
            <p:ph idx="1"/>
          </p:nvPr>
        </p:nvSpPr>
        <p:spPr>
          <a:xfrm>
            <a:off x="357158" y="1000108"/>
            <a:ext cx="8229600" cy="5857892"/>
          </a:xfrm>
        </p:spPr>
        <p:txBody>
          <a:bodyPr>
            <a:normAutofit lnSpcReduction="10000"/>
          </a:bodyPr>
          <a:lstStyle/>
          <a:p>
            <a:pPr>
              <a:buNone/>
            </a:pPr>
            <a:endParaRPr lang="es-ES" dirty="0" smtClean="0"/>
          </a:p>
          <a:p>
            <a:pPr indent="9525">
              <a:buNone/>
            </a:pPr>
            <a:r>
              <a:rPr lang="es-ES" dirty="0" smtClean="0"/>
              <a:t> El Sistema Operativo proporciona servicios a otros programas, liberando al programador de ciertas tareas engorrosas que realiza en forma automática: </a:t>
            </a:r>
          </a:p>
          <a:p>
            <a:pPr indent="9525">
              <a:buNone/>
            </a:pPr>
            <a:endParaRPr lang="es-ES" dirty="0" smtClean="0"/>
          </a:p>
          <a:p>
            <a:pPr marL="1266825" indent="-539750"/>
            <a:r>
              <a:rPr lang="es-ES" dirty="0" smtClean="0"/>
              <a:t>Transferencia de información entre soportes</a:t>
            </a:r>
          </a:p>
          <a:p>
            <a:pPr marL="1266825" indent="-539750"/>
            <a:r>
              <a:rPr lang="es-ES" dirty="0" smtClean="0"/>
              <a:t>Revisión del espacio disponible en memoria y los soportes de información</a:t>
            </a:r>
          </a:p>
          <a:p>
            <a:pPr marL="1266825" indent="-539750"/>
            <a:r>
              <a:rPr lang="es-ES" dirty="0" smtClean="0"/>
              <a:t>Ordenación de datos en archivos, etc.</a:t>
            </a:r>
          </a:p>
          <a:p>
            <a:pPr>
              <a:buNone/>
            </a:pPr>
            <a:endParaRPr lang="es-E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u="sng" dirty="0" smtClean="0"/>
              <a:t>PROTECCIÓN</a:t>
            </a:r>
            <a:br>
              <a:rPr lang="es-ES" b="1" u="sng" dirty="0" smtClean="0"/>
            </a:br>
            <a:endParaRPr lang="es-ES" dirty="0"/>
          </a:p>
        </p:txBody>
      </p:sp>
      <p:sp>
        <p:nvSpPr>
          <p:cNvPr id="3" name="2 Marcador de contenido"/>
          <p:cNvSpPr>
            <a:spLocks noGrp="1"/>
          </p:cNvSpPr>
          <p:nvPr>
            <p:ph idx="1"/>
          </p:nvPr>
        </p:nvSpPr>
        <p:spPr>
          <a:xfrm>
            <a:off x="428596" y="1028672"/>
            <a:ext cx="8229600" cy="5829328"/>
          </a:xfrm>
        </p:spPr>
        <p:txBody>
          <a:bodyPr>
            <a:normAutofit fontScale="92500" lnSpcReduction="10000"/>
          </a:bodyPr>
          <a:lstStyle/>
          <a:p>
            <a:r>
              <a:rPr lang="es-ES" dirty="0" smtClean="0"/>
              <a:t>Al ejecutarse varios programas simultáneamente en el computador es necesario algún mecanismo de protección entre los programas, básicamente contra dos tipos de sucesos:</a:t>
            </a:r>
          </a:p>
          <a:p>
            <a:pPr marL="1162050" lvl="0"/>
            <a:r>
              <a:rPr lang="es-ES" b="1" dirty="0" smtClean="0"/>
              <a:t>Errores de los programas</a:t>
            </a:r>
            <a:r>
              <a:rPr lang="es-ES" dirty="0" smtClean="0"/>
              <a:t>. El S.O. debe ser capaz de detectar los errores de los programas de aplicación y diagnosticarlos, cancelando el programa y enviando el correspondiente mensaje al usuario.</a:t>
            </a:r>
          </a:p>
          <a:p>
            <a:pPr marL="1162050" lvl="0"/>
            <a:r>
              <a:rPr lang="es-ES" b="1" dirty="0" smtClean="0"/>
              <a:t>Abuso intencionado de los recursos el sistema</a:t>
            </a:r>
            <a:r>
              <a:rPr lang="es-ES" dirty="0" smtClean="0"/>
              <a:t>. Cuestión difícil de resolver por los sistemas operativos.</a:t>
            </a:r>
          </a:p>
          <a:p>
            <a:pPr>
              <a:buNone/>
            </a:pPr>
            <a:r>
              <a:rPr lang="es-ES" dirty="0" smtClean="0"/>
              <a:t> </a:t>
            </a:r>
            <a:endParaRPr lang="es-E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u="sng" dirty="0" smtClean="0"/>
              <a:t>PROTECCIÓN</a:t>
            </a:r>
            <a:br>
              <a:rPr lang="es-ES" b="1" u="sng" dirty="0" smtClean="0"/>
            </a:br>
            <a:endParaRPr lang="es-ES" dirty="0"/>
          </a:p>
        </p:txBody>
      </p:sp>
      <p:sp>
        <p:nvSpPr>
          <p:cNvPr id="3" name="2 Marcador de contenido"/>
          <p:cNvSpPr>
            <a:spLocks noGrp="1"/>
          </p:cNvSpPr>
          <p:nvPr>
            <p:ph idx="1"/>
          </p:nvPr>
        </p:nvSpPr>
        <p:spPr>
          <a:xfrm>
            <a:off x="457200" y="1600200"/>
            <a:ext cx="8229600" cy="4972072"/>
          </a:xfrm>
        </p:spPr>
        <p:txBody>
          <a:bodyPr>
            <a:normAutofit fontScale="92500" lnSpcReduction="20000"/>
          </a:bodyPr>
          <a:lstStyle/>
          <a:p>
            <a:r>
              <a:rPr lang="es-ES" dirty="0" smtClean="0"/>
              <a:t>La protección se realiza  en todos los niveles, pero se presta especial cuidado a la seguridad de la memoria principal y soportes de almacenamiento masivo. </a:t>
            </a:r>
          </a:p>
          <a:p>
            <a:r>
              <a:rPr lang="es-ES" dirty="0" smtClean="0"/>
              <a:t>El módulo de gestión de memoria principal del S.O. asigna a cada proceso una porción de memoria estableciendo fronteras de separación y  luego asigna un grado de protección a cada porción según la naturaleza del proceso.</a:t>
            </a:r>
          </a:p>
          <a:p>
            <a:r>
              <a:rPr lang="es-ES" dirty="0" smtClean="0"/>
              <a:t> El núcleo del S.O. tiene el nivel más alto de protección y los programas de aplicación poseen el más bajo.</a:t>
            </a:r>
          </a:p>
          <a:p>
            <a:endParaRPr lang="es-E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u="sng" dirty="0" smtClean="0"/>
              <a:t>CONTABILIDAD DEL USO DE LOS RECURSOS</a:t>
            </a:r>
            <a:br>
              <a:rPr lang="es-ES" b="1" u="sng" dirty="0" smtClean="0"/>
            </a:br>
            <a:endParaRPr lang="es-ES" dirty="0"/>
          </a:p>
        </p:txBody>
      </p:sp>
      <p:sp>
        <p:nvSpPr>
          <p:cNvPr id="3" name="2 Marcador de contenido"/>
          <p:cNvSpPr>
            <a:spLocks noGrp="1"/>
          </p:cNvSpPr>
          <p:nvPr>
            <p:ph idx="1"/>
          </p:nvPr>
        </p:nvSpPr>
        <p:spPr/>
        <p:txBody>
          <a:bodyPr>
            <a:normAutofit/>
          </a:bodyPr>
          <a:lstStyle/>
          <a:p>
            <a:pPr>
              <a:buNone/>
            </a:pPr>
            <a:endParaRPr lang="es-ES" dirty="0" smtClean="0"/>
          </a:p>
          <a:p>
            <a:r>
              <a:rPr lang="es-ES" dirty="0" smtClean="0"/>
              <a:t> Los sistema operativos </a:t>
            </a:r>
            <a:r>
              <a:rPr lang="es-ES" dirty="0" err="1" smtClean="0"/>
              <a:t>multiusuarios</a:t>
            </a:r>
            <a:r>
              <a:rPr lang="es-ES" dirty="0" smtClean="0"/>
              <a:t> mantienen la contabilidad del gasto de recursos que realiza cada usuario, por ejemplo, tiempo de CPU consumido por cada proceso, uso de los soporte de almacenamiento masivo y de papel impreso por cada usuario.</a:t>
            </a:r>
          </a:p>
          <a:p>
            <a:pPr>
              <a:buNone/>
            </a:pP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b="1" dirty="0"/>
              <a:t>Organización con un Sistema de Gestión de Base de Datos</a:t>
            </a:r>
            <a:r>
              <a:rPr lang="es-ES" dirty="0"/>
              <a:t/>
            </a:r>
            <a:br>
              <a:rPr lang="es-ES" dirty="0"/>
            </a:br>
            <a:endParaRPr lang="es-ES" dirty="0"/>
          </a:p>
        </p:txBody>
      </p:sp>
      <p:pic>
        <p:nvPicPr>
          <p:cNvPr id="2050" name="Picture 2"/>
          <p:cNvPicPr>
            <a:picLocks noChangeAspect="1" noChangeArrowheads="1"/>
          </p:cNvPicPr>
          <p:nvPr/>
        </p:nvPicPr>
        <p:blipFill>
          <a:blip r:embed="rId2"/>
          <a:srcRect/>
          <a:stretch>
            <a:fillRect/>
          </a:stretch>
        </p:blipFill>
        <p:spPr bwMode="auto">
          <a:xfrm>
            <a:off x="500034" y="1643050"/>
            <a:ext cx="8169910" cy="4857784"/>
          </a:xfrm>
          <a:prstGeom prst="rect">
            <a:avLst/>
          </a:prstGeom>
          <a:noFill/>
          <a:ln w="9525">
            <a:noFill/>
            <a:miter lim="800000"/>
            <a:headEnd/>
            <a:tailEnd/>
          </a:ln>
          <a:effec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ctr" rtl="0">
              <a:spcBef>
                <a:spcPct val="0"/>
              </a:spcBef>
            </a:pPr>
            <a:r>
              <a:rPr lang="es-ES" b="1" u="sng" dirty="0"/>
              <a:t>TIPOS DE SISTEMAS OPERATIVOS</a:t>
            </a:r>
            <a:br>
              <a:rPr lang="es-ES" b="1" u="sng" dirty="0"/>
            </a:br>
            <a:endParaRPr lang="es-ES" dirty="0"/>
          </a:p>
        </p:txBody>
      </p:sp>
      <p:sp>
        <p:nvSpPr>
          <p:cNvPr id="3" name="2 Marcador de contenido"/>
          <p:cNvSpPr>
            <a:spLocks noGrp="1"/>
          </p:cNvSpPr>
          <p:nvPr>
            <p:ph idx="1"/>
          </p:nvPr>
        </p:nvSpPr>
        <p:spPr/>
        <p:txBody>
          <a:bodyPr/>
          <a:lstStyle/>
          <a:p>
            <a:r>
              <a:rPr lang="es-ES" dirty="0" smtClean="0"/>
              <a:t>MONOTAREA  O  SERIE.</a:t>
            </a:r>
          </a:p>
          <a:p>
            <a:r>
              <a:rPr lang="es-ES" dirty="0" smtClean="0"/>
              <a:t>MULTITAREA O MULTIPROGRAMADOS.</a:t>
            </a:r>
          </a:p>
          <a:p>
            <a:r>
              <a:rPr lang="es-ES" dirty="0" smtClean="0"/>
              <a:t>MONOUSUARIO.</a:t>
            </a:r>
          </a:p>
          <a:p>
            <a:r>
              <a:rPr lang="es-ES" dirty="0" smtClean="0"/>
              <a:t>MULTIUSUARIO.</a:t>
            </a:r>
          </a:p>
          <a:p>
            <a:r>
              <a:rPr lang="es-ES" dirty="0" smtClean="0"/>
              <a:t>MULTIPROCESO.</a:t>
            </a:r>
          </a:p>
          <a:p>
            <a:r>
              <a:rPr lang="es-ES" dirty="0" smtClean="0"/>
              <a:t>EN TIEMPO REAL.</a:t>
            </a:r>
          </a:p>
          <a:p>
            <a:pPr>
              <a:buNone/>
            </a:pPr>
            <a:endParaRPr lang="es-E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MONOTAREA  O  SERIE.</a:t>
            </a:r>
            <a:br>
              <a:rPr lang="es-ES" dirty="0" smtClean="0"/>
            </a:br>
            <a:endParaRPr lang="es-ES" dirty="0"/>
          </a:p>
        </p:txBody>
      </p:sp>
      <p:sp>
        <p:nvSpPr>
          <p:cNvPr id="3" name="2 Marcador de contenido"/>
          <p:cNvSpPr>
            <a:spLocks noGrp="1"/>
          </p:cNvSpPr>
          <p:nvPr>
            <p:ph idx="1"/>
          </p:nvPr>
        </p:nvSpPr>
        <p:spPr/>
        <p:txBody>
          <a:bodyPr>
            <a:normAutofit/>
          </a:bodyPr>
          <a:lstStyle/>
          <a:p>
            <a:r>
              <a:rPr lang="es-ES" dirty="0" smtClean="0"/>
              <a:t>Primeros sistemas operativos, en ellos hasta que no finalizaba la ejecución de un programa no empezaba a ejecutarse otro.</a:t>
            </a:r>
          </a:p>
          <a:p>
            <a:r>
              <a:rPr lang="es-ES" dirty="0" smtClean="0"/>
              <a:t>El rendimiento alcanzado con estos S. O. era muy bajo, debido a la existencia de tiempos en los cuales el procesador no realizaba ningún trabajo útil (por ejemplo, mientras se realizaban E/S). </a:t>
            </a:r>
          </a:p>
          <a:p>
            <a:endParaRPr lang="es-ES" dirty="0" smtClean="0"/>
          </a:p>
          <a:p>
            <a:endParaRPr lang="es-E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MULTITAREA O MULTIPROGRAMADOS.</a:t>
            </a:r>
            <a:br>
              <a:rPr lang="es-ES" dirty="0" smtClean="0"/>
            </a:br>
            <a:endParaRPr lang="es-ES" dirty="0"/>
          </a:p>
        </p:txBody>
      </p:sp>
      <p:sp>
        <p:nvSpPr>
          <p:cNvPr id="3" name="2 Marcador de contenido"/>
          <p:cNvSpPr>
            <a:spLocks noGrp="1"/>
          </p:cNvSpPr>
          <p:nvPr>
            <p:ph idx="1"/>
          </p:nvPr>
        </p:nvSpPr>
        <p:spPr>
          <a:xfrm>
            <a:off x="428596" y="1142984"/>
            <a:ext cx="8229600" cy="6400831"/>
          </a:xfrm>
        </p:spPr>
        <p:txBody>
          <a:bodyPr>
            <a:normAutofit fontScale="40000" lnSpcReduction="20000"/>
          </a:bodyPr>
          <a:lstStyle/>
          <a:p>
            <a:pPr marL="0" indent="0">
              <a:buNone/>
            </a:pPr>
            <a:r>
              <a:rPr lang="es-ES" sz="6000" dirty="0" smtClean="0"/>
              <a:t>Capaces de ejecutar más de un programa al mismo tiempo. Son los más usados en la actualidad. </a:t>
            </a:r>
          </a:p>
          <a:p>
            <a:pPr marL="0" indent="0">
              <a:buNone/>
            </a:pPr>
            <a:r>
              <a:rPr lang="es-ES" sz="6000" dirty="0" smtClean="0"/>
              <a:t>Dependiendo como gestiona el procesador podemos clasificarlos en:</a:t>
            </a:r>
          </a:p>
          <a:p>
            <a:pPr lvl="0"/>
            <a:r>
              <a:rPr lang="es-ES" sz="6000" i="1" dirty="0" smtClean="0"/>
              <a:t>Cooperativa</a:t>
            </a:r>
            <a:r>
              <a:rPr lang="es-ES" sz="6000" dirty="0" smtClean="0"/>
              <a:t>. Existe una cooperación entre el S.O.  y los programas de aplicación. Los procesos periódicamente detectan si otro proceso necesita el procesador, de ser así el proceso en ejecución deja el control el procesador al siguiente programa. El S.O. no tiene el control del procesador de forma autónoma al decidir que programa se ejecutará, depende de lo que determine la aplicación.</a:t>
            </a:r>
          </a:p>
          <a:p>
            <a:pPr lvl="0"/>
            <a:r>
              <a:rPr lang="es-ES" sz="6000" i="1" dirty="0" smtClean="0"/>
              <a:t>Con asignación de prioridades</a:t>
            </a:r>
            <a:r>
              <a:rPr lang="es-ES" sz="6000" dirty="0" smtClean="0"/>
              <a:t>. El S.O. mantiene una lista con los procesos que intervienen en cada momento, con sus prioridades. El S.O. puede cambiar la prioridad de un proceso si lo necesita. Es el responsable de pasar el control del procesador a un proceso o a otro, según prioridades.</a:t>
            </a:r>
          </a:p>
          <a:p>
            <a:pPr>
              <a:buNone/>
            </a:pPr>
            <a:r>
              <a:rPr lang="es-ES" sz="6000" dirty="0" smtClean="0"/>
              <a:t> </a:t>
            </a:r>
          </a:p>
          <a:p>
            <a:endParaRPr lang="es-E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MONOUSUARIO.</a:t>
            </a:r>
            <a:br>
              <a:rPr lang="es-ES" dirty="0" smtClean="0"/>
            </a:br>
            <a:endParaRPr lang="es-ES" dirty="0"/>
          </a:p>
        </p:txBody>
      </p:sp>
      <p:sp>
        <p:nvSpPr>
          <p:cNvPr id="3" name="2 Marcador de contenido"/>
          <p:cNvSpPr>
            <a:spLocks noGrp="1"/>
          </p:cNvSpPr>
          <p:nvPr>
            <p:ph idx="1"/>
          </p:nvPr>
        </p:nvSpPr>
        <p:spPr/>
        <p:txBody>
          <a:bodyPr/>
          <a:lstStyle/>
          <a:p>
            <a:r>
              <a:rPr lang="es-ES" dirty="0" smtClean="0"/>
              <a:t>Simples, permiten la conexión de un único usuario en un instante dado, por lo cual no necesitan realizar la gestión y control de varios usuarios.</a:t>
            </a:r>
          </a:p>
          <a:p>
            <a:r>
              <a:rPr lang="es-ES" dirty="0" smtClean="0"/>
              <a:t>Pueden ser </a:t>
            </a:r>
            <a:r>
              <a:rPr lang="es-ES" dirty="0" err="1" smtClean="0"/>
              <a:t>monotarea</a:t>
            </a:r>
            <a:r>
              <a:rPr lang="es-ES" dirty="0" smtClean="0"/>
              <a:t> o multitarea.</a:t>
            </a:r>
          </a:p>
          <a:p>
            <a:pPr>
              <a:buNone/>
            </a:pPr>
            <a:r>
              <a:rPr lang="es-ES" dirty="0" smtClean="0"/>
              <a:t> </a:t>
            </a:r>
          </a:p>
          <a:p>
            <a:endParaRPr lang="es-E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796908"/>
          </a:xfrm>
        </p:spPr>
        <p:txBody>
          <a:bodyPr>
            <a:normAutofit fontScale="90000"/>
          </a:bodyPr>
          <a:lstStyle/>
          <a:p>
            <a:r>
              <a:rPr lang="es-ES" dirty="0" smtClean="0"/>
              <a:t>MULTIPROCESO</a:t>
            </a:r>
            <a:br>
              <a:rPr lang="es-ES" dirty="0" smtClean="0"/>
            </a:br>
            <a:endParaRPr lang="es-ES" dirty="0"/>
          </a:p>
        </p:txBody>
      </p:sp>
      <p:sp>
        <p:nvSpPr>
          <p:cNvPr id="3" name="2 Marcador de contenido"/>
          <p:cNvSpPr>
            <a:spLocks noGrp="1"/>
          </p:cNvSpPr>
          <p:nvPr>
            <p:ph idx="1"/>
          </p:nvPr>
        </p:nvSpPr>
        <p:spPr>
          <a:xfrm>
            <a:off x="428596" y="857232"/>
            <a:ext cx="8229600" cy="6286544"/>
          </a:xfrm>
        </p:spPr>
        <p:txBody>
          <a:bodyPr>
            <a:normAutofit fontScale="77500" lnSpcReduction="20000"/>
          </a:bodyPr>
          <a:lstStyle/>
          <a:p>
            <a:pPr marL="0" indent="0">
              <a:buNone/>
            </a:pPr>
            <a:r>
              <a:rPr lang="es-ES" dirty="0" smtClean="0"/>
              <a:t>Dos o más procesadores interconectados trabajando simultáneamente, formando un único ordenador.</a:t>
            </a:r>
          </a:p>
          <a:p>
            <a:pPr marL="0" indent="0">
              <a:buNone/>
            </a:pPr>
            <a:endParaRPr lang="es-ES" dirty="0" smtClean="0"/>
          </a:p>
          <a:p>
            <a:pPr lvl="0"/>
            <a:r>
              <a:rPr lang="es-ES" i="1" dirty="0" smtClean="0"/>
              <a:t>Multiproceso asimétrico</a:t>
            </a:r>
            <a:r>
              <a:rPr lang="es-ES" dirty="0" smtClean="0"/>
              <a:t>, un procesador principal controla el comportamiento global de todos los demás.</a:t>
            </a:r>
          </a:p>
          <a:p>
            <a:r>
              <a:rPr lang="es-ES" dirty="0" smtClean="0"/>
              <a:t>Inconveniente: el procesador principal  puede sobrecargarse en las tareas de administración. Si se agregan procesadores no se consigue un aumento lineal de las prestaciones. </a:t>
            </a:r>
          </a:p>
          <a:p>
            <a:r>
              <a:rPr lang="es-ES" dirty="0" smtClean="0"/>
              <a:t>Existen versiones de UNIX para procesamiento asimétrico.</a:t>
            </a:r>
          </a:p>
          <a:p>
            <a:pPr lvl="0"/>
            <a:r>
              <a:rPr lang="es-ES" i="1" dirty="0" smtClean="0"/>
              <a:t>Multiproceso simétrico</a:t>
            </a:r>
            <a:r>
              <a:rPr lang="es-ES" dirty="0" smtClean="0"/>
              <a:t>. No existe un procesador controlador único. Si se agregan procesadores  se consigue aumentar linealmente la capacidad del sistema.</a:t>
            </a:r>
          </a:p>
          <a:p>
            <a:r>
              <a:rPr lang="es-ES" dirty="0" smtClean="0"/>
              <a:t>Inconveniente: su implementación exige la actualización y rediseño de los sistemas operativos y de los compiladores.</a:t>
            </a:r>
          </a:p>
          <a:p>
            <a:r>
              <a:rPr lang="es-ES" dirty="0" smtClean="0"/>
              <a:t> Existen versiones de UNI y  WINDOWS NT para procesamiento simétrico.</a:t>
            </a:r>
          </a:p>
          <a:p>
            <a:pPr>
              <a:buNone/>
            </a:pPr>
            <a:endParaRPr lang="es-ES" dirty="0" smtClean="0"/>
          </a:p>
          <a:p>
            <a:endParaRPr lang="es-E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EN TIEMPO REAL.</a:t>
            </a:r>
            <a:br>
              <a:rPr lang="es-ES" dirty="0" smtClean="0"/>
            </a:br>
            <a:endParaRPr lang="es-ES" dirty="0"/>
          </a:p>
        </p:txBody>
      </p:sp>
      <p:sp>
        <p:nvSpPr>
          <p:cNvPr id="3" name="2 Marcador de contenido"/>
          <p:cNvSpPr>
            <a:spLocks noGrp="1"/>
          </p:cNvSpPr>
          <p:nvPr>
            <p:ph idx="1"/>
          </p:nvPr>
        </p:nvSpPr>
        <p:spPr/>
        <p:txBody>
          <a:bodyPr>
            <a:normAutofit/>
          </a:bodyPr>
          <a:lstStyle/>
          <a:p>
            <a:r>
              <a:rPr lang="es-ES" dirty="0" smtClean="0"/>
              <a:t>Para el control de aplicaciones en Tiempo Real (en las cuales el factor tiempo es crucial). </a:t>
            </a:r>
          </a:p>
          <a:p>
            <a:r>
              <a:rPr lang="es-ES" dirty="0" smtClean="0"/>
              <a:t>Los S.O. en tiempo real deben ser capaces de responder a determinados eventos en plazos de tiempos previamente determinados .</a:t>
            </a:r>
          </a:p>
          <a:p>
            <a:r>
              <a:rPr lang="es-ES" dirty="0" smtClean="0"/>
              <a:t>Muy usados en control industrial, control de vuelo, etc.</a:t>
            </a:r>
          </a:p>
          <a:p>
            <a:pPr>
              <a:buNone/>
            </a:pPr>
            <a:endParaRPr lang="es-ES" dirty="0" smtClean="0"/>
          </a:p>
          <a:p>
            <a:endParaRPr lang="es-E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ctr" rtl="0">
              <a:spcBef>
                <a:spcPct val="0"/>
              </a:spcBef>
            </a:pPr>
            <a:r>
              <a:rPr lang="es-ES" b="1" u="sng" dirty="0" smtClean="0"/>
              <a:t>EJEMPLOS DE SISTEMAS OPERATIVOS </a:t>
            </a:r>
            <a:br>
              <a:rPr lang="es-ES" b="1" u="sng" dirty="0" smtClean="0"/>
            </a:br>
            <a:endParaRPr lang="es-ES" dirty="0"/>
          </a:p>
        </p:txBody>
      </p:sp>
      <p:sp>
        <p:nvSpPr>
          <p:cNvPr id="3" name="2 Marcador de contenido"/>
          <p:cNvSpPr>
            <a:spLocks noGrp="1"/>
          </p:cNvSpPr>
          <p:nvPr>
            <p:ph idx="1"/>
          </p:nvPr>
        </p:nvSpPr>
        <p:spPr>
          <a:xfrm>
            <a:off x="500034" y="1142984"/>
            <a:ext cx="8229600" cy="5257800"/>
          </a:xfrm>
        </p:spPr>
        <p:txBody>
          <a:bodyPr>
            <a:normAutofit/>
          </a:bodyPr>
          <a:lstStyle/>
          <a:p>
            <a:pPr>
              <a:buNone/>
            </a:pPr>
            <a:r>
              <a:rPr lang="es-ES" dirty="0" smtClean="0"/>
              <a:t> Algunos ejemplos de S.O. son: </a:t>
            </a:r>
          </a:p>
          <a:p>
            <a:pPr>
              <a:buNone/>
            </a:pPr>
            <a:endParaRPr lang="es-ES" dirty="0" smtClean="0"/>
          </a:p>
          <a:p>
            <a:r>
              <a:rPr lang="es-AR" dirty="0" smtClean="0"/>
              <a:t>UNIX</a:t>
            </a:r>
          </a:p>
          <a:p>
            <a:pPr lvl="0"/>
            <a:r>
              <a:rPr lang="es-AR" dirty="0" smtClean="0"/>
              <a:t>LINUX.</a:t>
            </a:r>
            <a:endParaRPr lang="es-ES" dirty="0" smtClean="0"/>
          </a:p>
          <a:p>
            <a:pPr lvl="0"/>
            <a:r>
              <a:rPr lang="es-AR" dirty="0" smtClean="0"/>
              <a:t>La familia de S.O. WINDOWS (2000, CE, XP, VISTA, SERVER 2003, etc.).</a:t>
            </a:r>
            <a:endParaRPr lang="es-ES" dirty="0" smtClean="0"/>
          </a:p>
          <a:p>
            <a:pPr lvl="0"/>
            <a:r>
              <a:rPr lang="es-AR" dirty="0" smtClean="0"/>
              <a:t>SOLARIS.</a:t>
            </a:r>
            <a:endParaRPr lang="es-ES" dirty="0" smtClean="0"/>
          </a:p>
          <a:p>
            <a:pPr lvl="0"/>
            <a:r>
              <a:rPr lang="es-AR" dirty="0" smtClean="0"/>
              <a:t>OS/400.</a:t>
            </a:r>
            <a:endParaRPr lang="es-ES" dirty="0" smtClean="0"/>
          </a:p>
          <a:p>
            <a:pPr lvl="0"/>
            <a:r>
              <a:rPr lang="es-AR" dirty="0" smtClean="0"/>
              <a:t>IRIX.</a:t>
            </a:r>
            <a:endParaRPr lang="es-ES" dirty="0" smtClean="0"/>
          </a:p>
          <a:p>
            <a:endParaRPr lang="es-E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2285992"/>
            <a:ext cx="8229600" cy="1143000"/>
          </a:xfrm>
        </p:spPr>
        <p:txBody>
          <a:bodyPr>
            <a:normAutofit fontScale="90000"/>
          </a:bodyPr>
          <a:lstStyle/>
          <a:p>
            <a:pPr lvl="0"/>
            <a:r>
              <a:rPr lang="es-ES" b="1" u="sng" dirty="0" smtClean="0"/>
              <a:t>LENGUAJES DE PROGRAMACIÓN</a:t>
            </a:r>
            <a:br>
              <a:rPr lang="es-ES" b="1" u="sng" dirty="0" smtClean="0"/>
            </a:br>
            <a:endParaRPr lang="es-ES" dirty="0"/>
          </a:p>
        </p:txBody>
      </p:sp>
      <p:pic>
        <p:nvPicPr>
          <p:cNvPr id="40962" name="Picture 2" descr="https://encrypted-tbn3.gstatic.com/images?q=tbn:ANd9GcQtIbswbUP03C-zTkrwJRDt0w-DIiAaC6892Kfy_PCOWQeE5_Mn"/>
          <p:cNvPicPr>
            <a:picLocks noChangeAspect="1" noChangeArrowheads="1"/>
          </p:cNvPicPr>
          <p:nvPr/>
        </p:nvPicPr>
        <p:blipFill>
          <a:blip r:embed="rId2"/>
          <a:srcRect/>
          <a:stretch>
            <a:fillRect/>
          </a:stretch>
        </p:blipFill>
        <p:spPr bwMode="auto">
          <a:xfrm>
            <a:off x="3500430" y="3929066"/>
            <a:ext cx="2286000" cy="2000251"/>
          </a:xfrm>
          <a:prstGeom prst="rect">
            <a:avLst/>
          </a:prstGeo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LENGUAJES DE PROGRAMACIÓN</a:t>
            </a:r>
            <a:endParaRPr lang="es-ES" dirty="0"/>
          </a:p>
        </p:txBody>
      </p:sp>
      <p:sp>
        <p:nvSpPr>
          <p:cNvPr id="3" name="2 Marcador de contenido"/>
          <p:cNvSpPr>
            <a:spLocks noGrp="1"/>
          </p:cNvSpPr>
          <p:nvPr>
            <p:ph idx="1"/>
          </p:nvPr>
        </p:nvSpPr>
        <p:spPr/>
        <p:txBody>
          <a:bodyPr/>
          <a:lstStyle/>
          <a:p>
            <a:pPr indent="9525">
              <a:buNone/>
            </a:pPr>
            <a:r>
              <a:rPr lang="es-ES" dirty="0" smtClean="0"/>
              <a:t>Un lenguaje de programación es un conjunto de símbolos junto a un conjunto de reglas para combinar dichos símbolos que se usan para escribir programas.</a:t>
            </a:r>
          </a:p>
          <a:p>
            <a:pPr>
              <a:buNone/>
            </a:pPr>
            <a:endParaRPr lang="es-ES" dirty="0"/>
          </a:p>
        </p:txBody>
      </p:sp>
      <p:pic>
        <p:nvPicPr>
          <p:cNvPr id="39938" name="Picture 2" descr="https://encrypted-tbn2.gstatic.com/images?q=tbn:ANd9GcQn1qTA9m-5yRLFcJS4nTp26GUJfuH-IXgkT_6VfO3Rp-svcDgn"/>
          <p:cNvPicPr>
            <a:picLocks noChangeAspect="1" noChangeArrowheads="1"/>
          </p:cNvPicPr>
          <p:nvPr/>
        </p:nvPicPr>
        <p:blipFill>
          <a:blip r:embed="rId2"/>
          <a:srcRect/>
          <a:stretch>
            <a:fillRect/>
          </a:stretch>
        </p:blipFill>
        <p:spPr bwMode="auto">
          <a:xfrm>
            <a:off x="2786050" y="3714752"/>
            <a:ext cx="3643338" cy="2728988"/>
          </a:xfrm>
          <a:prstGeom prst="rect">
            <a:avLst/>
          </a:prstGeom>
          <a:noFill/>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COMPONENTES DE UN LENGUAJE</a:t>
            </a:r>
            <a:endParaRPr lang="es-ES" dirty="0"/>
          </a:p>
        </p:txBody>
      </p:sp>
      <p:sp>
        <p:nvSpPr>
          <p:cNvPr id="3" name="2 Marcador de contenido"/>
          <p:cNvSpPr>
            <a:spLocks noGrp="1"/>
          </p:cNvSpPr>
          <p:nvPr>
            <p:ph idx="1"/>
          </p:nvPr>
        </p:nvSpPr>
        <p:spPr>
          <a:xfrm>
            <a:off x="428596" y="1357298"/>
            <a:ext cx="8229600" cy="4525963"/>
          </a:xfrm>
        </p:spPr>
        <p:txBody>
          <a:bodyPr>
            <a:normAutofit lnSpcReduction="10000"/>
          </a:bodyPr>
          <a:lstStyle/>
          <a:p>
            <a:r>
              <a:rPr lang="es-ES" dirty="0" smtClean="0"/>
              <a:t>un </a:t>
            </a:r>
            <a:r>
              <a:rPr lang="es-ES" b="1" dirty="0" smtClean="0">
                <a:solidFill>
                  <a:srgbClr val="FF0000"/>
                </a:solidFill>
              </a:rPr>
              <a:t>LÉXICO</a:t>
            </a:r>
            <a:r>
              <a:rPr lang="es-ES" dirty="0" smtClean="0"/>
              <a:t> </a:t>
            </a:r>
            <a:r>
              <a:rPr lang="es-ES" dirty="0" smtClean="0"/>
              <a:t>predefinido (conjunto de símbolos </a:t>
            </a:r>
            <a:r>
              <a:rPr lang="es-ES" dirty="0" smtClean="0"/>
              <a:t>permitidos)</a:t>
            </a:r>
          </a:p>
          <a:p>
            <a:pPr>
              <a:buNone/>
            </a:pPr>
            <a:endParaRPr lang="es-ES" dirty="0" smtClean="0"/>
          </a:p>
          <a:p>
            <a:r>
              <a:rPr lang="es-ES" dirty="0" smtClean="0"/>
              <a:t>una </a:t>
            </a:r>
            <a:r>
              <a:rPr lang="es-ES" b="1" dirty="0" smtClean="0">
                <a:solidFill>
                  <a:srgbClr val="FF0000"/>
                </a:solidFill>
              </a:rPr>
              <a:t>SINTAXIS</a:t>
            </a:r>
            <a:r>
              <a:rPr lang="es-ES" b="1" i="1" dirty="0" smtClean="0"/>
              <a:t> </a:t>
            </a:r>
            <a:r>
              <a:rPr lang="es-ES" dirty="0" smtClean="0"/>
              <a:t>predefinida (reglas que indican como realizar la construcción del </a:t>
            </a:r>
            <a:r>
              <a:rPr lang="es-ES" dirty="0" smtClean="0"/>
              <a:t>lenguaje)</a:t>
            </a:r>
          </a:p>
          <a:p>
            <a:pPr>
              <a:buNone/>
            </a:pPr>
            <a:endParaRPr lang="es-ES" dirty="0" smtClean="0"/>
          </a:p>
          <a:p>
            <a:r>
              <a:rPr lang="es-ES" dirty="0" smtClean="0"/>
              <a:t>una </a:t>
            </a:r>
            <a:r>
              <a:rPr lang="es-ES" b="1" dirty="0" smtClean="0">
                <a:solidFill>
                  <a:srgbClr val="FF0000"/>
                </a:solidFill>
              </a:rPr>
              <a:t>SEMÁNTICA</a:t>
            </a:r>
            <a:r>
              <a:rPr lang="es-ES" dirty="0" smtClean="0"/>
              <a:t> </a:t>
            </a:r>
            <a:r>
              <a:rPr lang="es-ES" dirty="0" smtClean="0"/>
              <a:t>(reglas que permiten determinar el significado de cualquier construcción del lenguaje). </a:t>
            </a:r>
          </a:p>
          <a:p>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143000"/>
          </a:xfrm>
        </p:spPr>
        <p:txBody>
          <a:bodyPr/>
          <a:lstStyle/>
          <a:p>
            <a:r>
              <a:rPr lang="es-AR" dirty="0" smtClean="0"/>
              <a:t>ENTIDAD</a:t>
            </a:r>
            <a:endParaRPr lang="es-ES" dirty="0"/>
          </a:p>
        </p:txBody>
      </p:sp>
      <p:sp>
        <p:nvSpPr>
          <p:cNvPr id="3" name="2 Marcador de contenido"/>
          <p:cNvSpPr>
            <a:spLocks noGrp="1"/>
          </p:cNvSpPr>
          <p:nvPr>
            <p:ph idx="1"/>
          </p:nvPr>
        </p:nvSpPr>
        <p:spPr>
          <a:xfrm>
            <a:off x="500034" y="571480"/>
            <a:ext cx="8229600" cy="4286280"/>
          </a:xfrm>
        </p:spPr>
        <p:txBody>
          <a:bodyPr>
            <a:normAutofit fontScale="70000" lnSpcReduction="20000"/>
          </a:bodyPr>
          <a:lstStyle/>
          <a:p>
            <a:pPr lvl="0">
              <a:buNone/>
            </a:pPr>
            <a:endParaRPr lang="es-ES" sz="5100" dirty="0"/>
          </a:p>
          <a:p>
            <a:r>
              <a:rPr lang="es-ES" dirty="0"/>
              <a:t>Una </a:t>
            </a:r>
            <a:r>
              <a:rPr lang="es-ES" i="1" dirty="0"/>
              <a:t>entidad</a:t>
            </a:r>
            <a:r>
              <a:rPr lang="es-ES" dirty="0"/>
              <a:t> es un objeto real o abstracto con características particulares, capaces de hacerse distinguir de otros objetos, y del cual se almacena información en la base de datos.  </a:t>
            </a:r>
            <a:endParaRPr lang="es-ES" dirty="0" smtClean="0"/>
          </a:p>
          <a:p>
            <a:r>
              <a:rPr lang="es-ES" dirty="0" smtClean="0"/>
              <a:t>Una </a:t>
            </a:r>
            <a:r>
              <a:rPr lang="es-ES" i="1" dirty="0"/>
              <a:t>entidad</a:t>
            </a:r>
            <a:r>
              <a:rPr lang="es-ES" dirty="0"/>
              <a:t>  toma como significado a conceptos u objetos que tienen una importancia en el sistema u organización.  Está formada por un conjunto de ítems de datos o </a:t>
            </a:r>
            <a:r>
              <a:rPr lang="es-ES" i="1" dirty="0"/>
              <a:t>atributos</a:t>
            </a:r>
            <a:r>
              <a:rPr lang="es-ES" dirty="0"/>
              <a:t>. </a:t>
            </a:r>
          </a:p>
          <a:p>
            <a:r>
              <a:rPr lang="es-ES" dirty="0"/>
              <a:t>Si tomamos el ejemplo de una base de datos que guarde la información del Departamento de Ingeniería de la </a:t>
            </a:r>
            <a:r>
              <a:rPr lang="es-ES" dirty="0" err="1"/>
              <a:t>UNLaM</a:t>
            </a:r>
            <a:r>
              <a:rPr lang="es-ES" dirty="0"/>
              <a:t> acerca de los alumnos, los docentes, las materias y las aulas donde se dictan, se tomaría como entidades ALUMNO, PROFESOR, MATERIA y AULA</a:t>
            </a:r>
            <a:r>
              <a:rPr lang="es-ES" dirty="0" smtClean="0"/>
              <a:t>.</a:t>
            </a:r>
            <a:endParaRPr lang="es-AR" dirty="0"/>
          </a:p>
          <a:p>
            <a:r>
              <a:rPr lang="es-AR" dirty="0" smtClean="0"/>
              <a:t>Se puede pensar a una ENTIDAD como un ARCHIVO o TABLA</a:t>
            </a:r>
            <a:endParaRPr lang="es-ES" dirty="0"/>
          </a:p>
          <a:p>
            <a:pPr>
              <a:buNone/>
            </a:pPr>
            <a:endParaRPr lang="es-ES" dirty="0"/>
          </a:p>
        </p:txBody>
      </p:sp>
      <p:graphicFrame>
        <p:nvGraphicFramePr>
          <p:cNvPr id="4" name="3 Tabla"/>
          <p:cNvGraphicFramePr>
            <a:graphicFrameLocks noGrp="1"/>
          </p:cNvGraphicFramePr>
          <p:nvPr/>
        </p:nvGraphicFramePr>
        <p:xfrm>
          <a:off x="3500430" y="4632960"/>
          <a:ext cx="4191009" cy="2225040"/>
        </p:xfrm>
        <a:graphic>
          <a:graphicData uri="http://schemas.openxmlformats.org/drawingml/2006/table">
            <a:tbl>
              <a:tblPr firstRow="1" bandRow="1">
                <a:tableStyleId>{5C22544A-7EE6-4342-B048-85BDC9FD1C3A}</a:tableStyleId>
              </a:tblPr>
              <a:tblGrid>
                <a:gridCol w="1397003"/>
                <a:gridCol w="1397003"/>
                <a:gridCol w="1397003"/>
              </a:tblGrid>
              <a:tr h="370840">
                <a:tc>
                  <a:txBody>
                    <a:bodyPr/>
                    <a:lstStyle/>
                    <a:p>
                      <a:pPr algn="ctr"/>
                      <a:r>
                        <a:rPr lang="es-AR" dirty="0" smtClean="0">
                          <a:solidFill>
                            <a:schemeClr val="tx1"/>
                          </a:solidFill>
                        </a:rPr>
                        <a:t>DNI</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NOMBRE</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MATERIA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1234</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JUAN</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23</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5432</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ANA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11</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5678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HUGO</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23</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9876</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ROSA</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98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r h="370840">
                <a:tc>
                  <a:txBody>
                    <a:bodyPr/>
                    <a:lstStyle/>
                    <a:p>
                      <a:pPr algn="ctr"/>
                      <a:r>
                        <a:rPr lang="es-AR" dirty="0" smtClean="0">
                          <a:solidFill>
                            <a:schemeClr val="tx1"/>
                          </a:solidFill>
                        </a:rPr>
                        <a:t>9978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PEPE</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r>
                        <a:rPr lang="es-AR" dirty="0" smtClean="0">
                          <a:solidFill>
                            <a:schemeClr val="tx1"/>
                          </a:solidFill>
                        </a:rPr>
                        <a:t>98</a:t>
                      </a:r>
                      <a:endParaRPr lang="es-ES" dirty="0">
                        <a:solidFill>
                          <a:schemeClr val="tx1"/>
                        </a:solidFill>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r>
            </a:tbl>
          </a:graphicData>
        </a:graphic>
      </p:graphicFrame>
      <p:sp>
        <p:nvSpPr>
          <p:cNvPr id="5" name="4 CuadroTexto"/>
          <p:cNvSpPr txBox="1"/>
          <p:nvPr/>
        </p:nvSpPr>
        <p:spPr>
          <a:xfrm>
            <a:off x="714348" y="5214950"/>
            <a:ext cx="2571768" cy="369332"/>
          </a:xfrm>
          <a:prstGeom prst="rect">
            <a:avLst/>
          </a:prstGeom>
          <a:noFill/>
        </p:spPr>
        <p:txBody>
          <a:bodyPr wrap="square" rtlCol="0">
            <a:spAutoFit/>
          </a:bodyPr>
          <a:lstStyle/>
          <a:p>
            <a:r>
              <a:rPr lang="es-AR" dirty="0" smtClean="0"/>
              <a:t>ENTIDAD:  ALUMNOS</a:t>
            </a:r>
            <a:endParaRPr lang="es-E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TRADUCTOR</a:t>
            </a:r>
            <a:endParaRPr lang="es-ES" dirty="0"/>
          </a:p>
        </p:txBody>
      </p:sp>
      <p:sp>
        <p:nvSpPr>
          <p:cNvPr id="3" name="2 Marcador de contenido"/>
          <p:cNvSpPr>
            <a:spLocks noGrp="1"/>
          </p:cNvSpPr>
          <p:nvPr>
            <p:ph idx="1"/>
          </p:nvPr>
        </p:nvSpPr>
        <p:spPr/>
        <p:txBody>
          <a:bodyPr/>
          <a:lstStyle/>
          <a:p>
            <a:pPr indent="9525">
              <a:buNone/>
            </a:pPr>
            <a:r>
              <a:rPr lang="es-ES" dirty="0" smtClean="0"/>
              <a:t>Para que una computadora pueda ejecutar un programa escrito en un determinado lenguaje de programación, es necesaria primero una </a:t>
            </a:r>
            <a:r>
              <a:rPr lang="es-ES" b="1" dirty="0" smtClean="0">
                <a:solidFill>
                  <a:srgbClr val="FF0000"/>
                </a:solidFill>
              </a:rPr>
              <a:t>TRADUCCIÓN </a:t>
            </a:r>
            <a:r>
              <a:rPr lang="es-ES" dirty="0" smtClean="0"/>
              <a:t>del </a:t>
            </a:r>
            <a:r>
              <a:rPr lang="es-ES" dirty="0" smtClean="0"/>
              <a:t>programa al lenguaje que entiende dicha computadora (lenguaje de máquina), según una serie de etapas.</a:t>
            </a:r>
          </a:p>
          <a:p>
            <a:pPr>
              <a:buNone/>
            </a:pPr>
            <a:endParaRPr lang="es-E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ctr" rtl="0">
              <a:spcBef>
                <a:spcPct val="0"/>
              </a:spcBef>
            </a:pPr>
            <a:r>
              <a:rPr lang="es-ES" sz="3600" b="1" u="sng" dirty="0"/>
              <a:t>LENGUAJE DE MÁQUINA</a:t>
            </a:r>
            <a:r>
              <a:rPr lang="es-ES" b="1" u="sng" dirty="0"/>
              <a:t/>
            </a:r>
            <a:br>
              <a:rPr lang="es-ES" b="1" u="sng" dirty="0"/>
            </a:br>
            <a:endParaRPr lang="es-ES" dirty="0"/>
          </a:p>
        </p:txBody>
      </p:sp>
      <p:sp>
        <p:nvSpPr>
          <p:cNvPr id="3" name="2 Marcador de contenido"/>
          <p:cNvSpPr>
            <a:spLocks noGrp="1"/>
          </p:cNvSpPr>
          <p:nvPr>
            <p:ph idx="1"/>
          </p:nvPr>
        </p:nvSpPr>
        <p:spPr>
          <a:xfrm>
            <a:off x="428596" y="1285860"/>
            <a:ext cx="8229600" cy="4525963"/>
          </a:xfrm>
        </p:spPr>
        <p:txBody>
          <a:bodyPr>
            <a:normAutofit lnSpcReduction="10000"/>
          </a:bodyPr>
          <a:lstStyle/>
          <a:p>
            <a:r>
              <a:rPr lang="es-ES" dirty="0" smtClean="0"/>
              <a:t>Fue el primer lenguaje utilizado en la programación de computadoras. </a:t>
            </a:r>
            <a:endParaRPr lang="es-ES" dirty="0" smtClean="0"/>
          </a:p>
          <a:p>
            <a:pPr>
              <a:buNone/>
            </a:pPr>
            <a:endParaRPr lang="es-ES" dirty="0" smtClean="0"/>
          </a:p>
          <a:p>
            <a:r>
              <a:rPr lang="es-ES" dirty="0" smtClean="0"/>
              <a:t>Es </a:t>
            </a:r>
            <a:r>
              <a:rPr lang="es-ES" dirty="0" smtClean="0"/>
              <a:t>el único lenguaje que entiende directamente un computador, por lo cual su estructura está totalmente ligada a los circuitos de la máquina y muy alejada de la forma de expresión y análisis de los problemas propios del hombre.</a:t>
            </a:r>
            <a:endParaRPr lang="es-ES" b="1" dirty="0" smtClean="0"/>
          </a:p>
          <a:p>
            <a:pPr>
              <a:buNone/>
            </a:pPr>
            <a:endParaRPr lang="es-ES" dirty="0"/>
          </a:p>
        </p:txBody>
      </p:sp>
      <p:pic>
        <p:nvPicPr>
          <p:cNvPr id="36866" name="Picture 2" descr="https://encrypted-tbn3.gstatic.com/images?q=tbn:ANd9GcR_Bi3IL71_1sE-g3LI75gBkYK8tUjMYn4brbMzhFd1Ev5G0FT_dQ"/>
          <p:cNvPicPr>
            <a:picLocks noChangeAspect="1" noChangeArrowheads="1"/>
          </p:cNvPicPr>
          <p:nvPr/>
        </p:nvPicPr>
        <p:blipFill>
          <a:blip r:embed="rId2"/>
          <a:srcRect/>
          <a:stretch>
            <a:fillRect/>
          </a:stretch>
        </p:blipFill>
        <p:spPr bwMode="auto">
          <a:xfrm>
            <a:off x="2714612" y="5534024"/>
            <a:ext cx="3448050" cy="1323976"/>
          </a:xfrm>
          <a:prstGeom prst="rect">
            <a:avLst/>
          </a:prstGeom>
          <a:noFill/>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ctr" rtl="0">
              <a:spcBef>
                <a:spcPct val="0"/>
              </a:spcBef>
            </a:pPr>
            <a:r>
              <a:rPr lang="es-ES" sz="3600" b="1" u="sng" dirty="0"/>
              <a:t>LENGUAJE DE MÁQUINA</a:t>
            </a:r>
            <a:r>
              <a:rPr lang="es-ES" b="1" u="sng" dirty="0"/>
              <a:t/>
            </a:r>
            <a:br>
              <a:rPr lang="es-ES" b="1" u="sng" dirty="0"/>
            </a:br>
            <a:endParaRPr lang="es-ES" dirty="0"/>
          </a:p>
        </p:txBody>
      </p:sp>
      <p:sp>
        <p:nvSpPr>
          <p:cNvPr id="3" name="2 Marcador de contenido"/>
          <p:cNvSpPr>
            <a:spLocks noGrp="1"/>
          </p:cNvSpPr>
          <p:nvPr>
            <p:ph idx="1"/>
          </p:nvPr>
        </p:nvSpPr>
        <p:spPr/>
        <p:txBody>
          <a:bodyPr>
            <a:normAutofit/>
          </a:bodyPr>
          <a:lstStyle/>
          <a:p>
            <a:r>
              <a:rPr lang="es-ES" dirty="0" smtClean="0"/>
              <a:t>	Frente a lo complicado que resulta programar en lenguaje de máquina, el código de máquina hace posible que el programador aproveche al máximo los recursos existentes. </a:t>
            </a:r>
            <a:endParaRPr lang="es-ES" b="1" dirty="0" smtClean="0"/>
          </a:p>
          <a:p>
            <a:pPr>
              <a:buNone/>
            </a:pPr>
            <a:endParaRPr lang="es-ES" dirty="0"/>
          </a:p>
        </p:txBody>
      </p:sp>
      <p:graphicFrame>
        <p:nvGraphicFramePr>
          <p:cNvPr id="4" name="3 Tabla"/>
          <p:cNvGraphicFramePr>
            <a:graphicFrameLocks noGrp="1"/>
          </p:cNvGraphicFramePr>
          <p:nvPr/>
        </p:nvGraphicFramePr>
        <p:xfrm>
          <a:off x="1428728" y="4214818"/>
          <a:ext cx="6096000" cy="2133600"/>
        </p:xfrm>
        <a:graphic>
          <a:graphicData uri="http://schemas.openxmlformats.org/drawingml/2006/table">
            <a:tbl>
              <a:tblPr firstRow="1" bandRow="1">
                <a:tableStyleId>{5C22544A-7EE6-4342-B048-85BDC9FD1C3A}</a:tableStyleId>
              </a:tblPr>
              <a:tblGrid>
                <a:gridCol w="6096000"/>
              </a:tblGrid>
              <a:tr h="370840">
                <a:tc>
                  <a:txBody>
                    <a:bodyPr/>
                    <a:lstStyle/>
                    <a:p>
                      <a:pPr algn="ctr">
                        <a:spcAft>
                          <a:spcPts val="0"/>
                        </a:spcAft>
                      </a:pPr>
                      <a:r>
                        <a:rPr lang="es-ES" sz="2800" b="0" dirty="0">
                          <a:solidFill>
                            <a:schemeClr val="tx1"/>
                          </a:solidFill>
                          <a:latin typeface="Times New Roman"/>
                          <a:ea typeface="Times New Roman"/>
                          <a:cs typeface="Times New Roman"/>
                        </a:rPr>
                        <a:t>Instrucción de máquina en binario</a:t>
                      </a:r>
                      <a:endParaRPr lang="es-ES" sz="2800" b="1" dirty="0">
                        <a:solidFill>
                          <a:schemeClr val="tx1"/>
                        </a:solidFill>
                        <a:latin typeface="Comic Sans MS"/>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spcAft>
                          <a:spcPts val="0"/>
                        </a:spcAft>
                      </a:pPr>
                      <a:r>
                        <a:rPr lang="es-ES" sz="2800" b="0">
                          <a:solidFill>
                            <a:schemeClr val="tx1"/>
                          </a:solidFill>
                          <a:latin typeface="Times New Roman"/>
                          <a:ea typeface="Times New Roman"/>
                          <a:cs typeface="Times New Roman"/>
                        </a:rPr>
                        <a:t>0001 0001  0011 1011</a:t>
                      </a:r>
                      <a:endParaRPr lang="es-ES" sz="2800" b="1">
                        <a:solidFill>
                          <a:schemeClr val="tx1"/>
                        </a:solidFill>
                        <a:latin typeface="Comic Sans MS"/>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spcAft>
                          <a:spcPts val="0"/>
                        </a:spcAft>
                      </a:pPr>
                      <a:r>
                        <a:rPr lang="es-ES" sz="2800" b="0">
                          <a:solidFill>
                            <a:schemeClr val="tx1"/>
                          </a:solidFill>
                          <a:latin typeface="Times New Roman"/>
                          <a:ea typeface="Times New Roman"/>
                          <a:cs typeface="Times New Roman"/>
                        </a:rPr>
                        <a:t>1101 0011 1001 1110</a:t>
                      </a:r>
                      <a:endParaRPr lang="es-ES" sz="2800" b="1">
                        <a:solidFill>
                          <a:schemeClr val="tx1"/>
                        </a:solidFill>
                        <a:latin typeface="Comic Sans MS"/>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spcAft>
                          <a:spcPts val="0"/>
                        </a:spcAft>
                      </a:pPr>
                      <a:r>
                        <a:rPr lang="es-ES" sz="2800" b="0">
                          <a:solidFill>
                            <a:schemeClr val="tx1"/>
                          </a:solidFill>
                          <a:latin typeface="Times New Roman"/>
                          <a:ea typeface="Times New Roman"/>
                          <a:cs typeface="Times New Roman"/>
                        </a:rPr>
                        <a:t>1010 0101 1100 1101</a:t>
                      </a:r>
                      <a:endParaRPr lang="es-ES" sz="2800" b="1">
                        <a:solidFill>
                          <a:schemeClr val="tx1"/>
                        </a:solidFill>
                        <a:latin typeface="Comic Sans MS"/>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pPr algn="ctr">
                        <a:spcAft>
                          <a:spcPts val="0"/>
                        </a:spcAft>
                      </a:pPr>
                      <a:r>
                        <a:rPr lang="es-ES" sz="2800" b="0" dirty="0">
                          <a:solidFill>
                            <a:schemeClr val="tx1"/>
                          </a:solidFill>
                          <a:latin typeface="Times New Roman"/>
                          <a:ea typeface="Times New Roman"/>
                          <a:cs typeface="Times New Roman"/>
                        </a:rPr>
                        <a:t>1001 0111 0011 1111</a:t>
                      </a:r>
                      <a:endParaRPr lang="es-ES" sz="2800" b="1" dirty="0">
                        <a:solidFill>
                          <a:schemeClr val="tx1"/>
                        </a:solidFill>
                        <a:latin typeface="Comic Sans MS"/>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CARACTERÍSTICAS </a:t>
            </a:r>
            <a:br>
              <a:rPr lang="es-AR" dirty="0" smtClean="0"/>
            </a:br>
            <a:r>
              <a:rPr lang="es-AR" dirty="0" smtClean="0"/>
              <a:t>DEL LENGUAJE DE MÁQUINA</a:t>
            </a:r>
            <a:endParaRPr lang="es-ES" dirty="0"/>
          </a:p>
        </p:txBody>
      </p:sp>
      <p:sp>
        <p:nvSpPr>
          <p:cNvPr id="3" name="2 Marcador de contenido"/>
          <p:cNvSpPr>
            <a:spLocks noGrp="1"/>
          </p:cNvSpPr>
          <p:nvPr>
            <p:ph idx="1"/>
          </p:nvPr>
        </p:nvSpPr>
        <p:spPr/>
        <p:txBody>
          <a:bodyPr>
            <a:normAutofit fontScale="85000" lnSpcReduction="10000"/>
          </a:bodyPr>
          <a:lstStyle/>
          <a:p>
            <a:pPr lvl="0"/>
            <a:r>
              <a:rPr lang="es-ES" dirty="0" smtClean="0"/>
              <a:t>Las instrucciones se expresan en binario como cadenas de ceros y unos, pudiéndose utilizar códigos intermedios (octal y hexadecimal), esto hace a los programas difíciles de entender y modificar.</a:t>
            </a:r>
            <a:endParaRPr lang="es-ES" b="1" dirty="0" smtClean="0"/>
          </a:p>
          <a:p>
            <a:pPr lvl="0"/>
            <a:r>
              <a:rPr lang="es-ES" dirty="0" smtClean="0"/>
              <a:t>Los datos se referencian por medio de las direcciones de memoria donde se encuentran (no usan nombres de variables).</a:t>
            </a:r>
            <a:endParaRPr lang="es-ES" b="1" dirty="0" smtClean="0"/>
          </a:p>
          <a:p>
            <a:pPr lvl="0"/>
            <a:r>
              <a:rPr lang="es-ES" dirty="0" smtClean="0"/>
              <a:t>Las instrucciones realizan operaciones muy simples, debiendo el programador expresar cada una de las operaciones que desee realizar solo con las instrucciones elementales que dispone.</a:t>
            </a:r>
            <a:endParaRPr lang="es-ES" b="1" dirty="0" smtClean="0"/>
          </a:p>
          <a:p>
            <a:endParaRPr lang="es-E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CARACTERÍSTICAS </a:t>
            </a:r>
            <a:br>
              <a:rPr lang="es-AR" dirty="0" smtClean="0"/>
            </a:br>
            <a:r>
              <a:rPr lang="es-AR" dirty="0" smtClean="0"/>
              <a:t>DEL LENGUAJE DE MÁQUINA</a:t>
            </a:r>
            <a:endParaRPr lang="es-ES" dirty="0"/>
          </a:p>
        </p:txBody>
      </p:sp>
      <p:sp>
        <p:nvSpPr>
          <p:cNvPr id="3" name="2 Marcador de contenido"/>
          <p:cNvSpPr>
            <a:spLocks noGrp="1"/>
          </p:cNvSpPr>
          <p:nvPr>
            <p:ph idx="1"/>
          </p:nvPr>
        </p:nvSpPr>
        <p:spPr/>
        <p:txBody>
          <a:bodyPr>
            <a:normAutofit fontScale="92500"/>
          </a:bodyPr>
          <a:lstStyle/>
          <a:p>
            <a:pPr lvl="0"/>
            <a:r>
              <a:rPr lang="es-ES" dirty="0" smtClean="0"/>
              <a:t>Poca </a:t>
            </a:r>
            <a:r>
              <a:rPr lang="es-ES" dirty="0" smtClean="0"/>
              <a:t>versatilidad para la redacción de las instrucciones, formato muy rígido en cuanto a la posición de los distintos campos.</a:t>
            </a:r>
            <a:endParaRPr lang="es-ES" b="1" dirty="0" smtClean="0"/>
          </a:p>
          <a:p>
            <a:pPr lvl="0"/>
            <a:r>
              <a:rPr lang="es-ES" dirty="0" smtClean="0"/>
              <a:t>Poca  </a:t>
            </a:r>
            <a:r>
              <a:rPr lang="es-ES" i="1" dirty="0" smtClean="0"/>
              <a:t>portabilidad,  </a:t>
            </a:r>
            <a:r>
              <a:rPr lang="es-ES" dirty="0" smtClean="0"/>
              <a:t>un programa en lenguaje de máquina solo se puede ejecutar en el procesado para el cual está destinado, por estar íntimamente ligado a la CPU del ordenador.</a:t>
            </a:r>
            <a:endParaRPr lang="es-ES" b="1" dirty="0" smtClean="0"/>
          </a:p>
          <a:p>
            <a:pPr lvl="0"/>
            <a:r>
              <a:rPr lang="es-ES" dirty="0" smtClean="0"/>
              <a:t>No puede incluirse comentarios que ayuden a la lectura del mismo.</a:t>
            </a:r>
            <a:endParaRPr lang="es-ES" b="1" dirty="0" smtClean="0"/>
          </a:p>
          <a:p>
            <a:endParaRPr lang="es-E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ENSAMBLADOR</a:t>
            </a:r>
            <a:endParaRPr lang="es-ES" dirty="0"/>
          </a:p>
        </p:txBody>
      </p:sp>
      <p:pic>
        <p:nvPicPr>
          <p:cNvPr id="146434" name="Picture 2" descr="https://encrypted-tbn2.gstatic.com/images?q=tbn:ANd9GcTcRN39wp-3aCHYzLROjcU71FEFFEKU8IYhxoFGiv4qBgXqCjhu"/>
          <p:cNvPicPr>
            <a:picLocks noChangeAspect="1" noChangeArrowheads="1"/>
          </p:cNvPicPr>
          <p:nvPr/>
        </p:nvPicPr>
        <p:blipFill>
          <a:blip r:embed="rId2"/>
          <a:srcRect/>
          <a:stretch>
            <a:fillRect/>
          </a:stretch>
        </p:blipFill>
        <p:spPr bwMode="auto">
          <a:xfrm>
            <a:off x="571471" y="2000240"/>
            <a:ext cx="8223801" cy="3071834"/>
          </a:xfrm>
          <a:prstGeom prst="rect">
            <a:avLst/>
          </a:prstGeom>
          <a:noFill/>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lvl="1" algn="ctr" rtl="0">
              <a:spcBef>
                <a:spcPct val="0"/>
              </a:spcBef>
            </a:pPr>
            <a:r>
              <a:rPr lang="es-ES" sz="2800" b="1" u="sng" dirty="0"/>
              <a:t>LENGUAJE ENSAMBLADOR O SIMBÓLICO</a:t>
            </a:r>
            <a:r>
              <a:rPr lang="es-ES" b="1" u="sng" dirty="0"/>
              <a:t/>
            </a:r>
            <a:br>
              <a:rPr lang="es-ES" b="1" u="sng" dirty="0"/>
            </a:br>
            <a:endParaRPr lang="es-ES" dirty="0"/>
          </a:p>
        </p:txBody>
      </p:sp>
      <p:sp>
        <p:nvSpPr>
          <p:cNvPr id="3" name="2 Marcador de contenido"/>
          <p:cNvSpPr>
            <a:spLocks noGrp="1"/>
          </p:cNvSpPr>
          <p:nvPr>
            <p:ph idx="1"/>
          </p:nvPr>
        </p:nvSpPr>
        <p:spPr>
          <a:xfrm>
            <a:off x="500034" y="1214422"/>
            <a:ext cx="8229600" cy="5143536"/>
          </a:xfrm>
        </p:spPr>
        <p:txBody>
          <a:bodyPr/>
          <a:lstStyle/>
          <a:p>
            <a:r>
              <a:rPr lang="es-ES" dirty="0" smtClean="0"/>
              <a:t>Es el primer intento de sustituir el lenguaje de máquina por uno más cercano al hombre</a:t>
            </a:r>
            <a:r>
              <a:rPr lang="es-ES" dirty="0" smtClean="0"/>
              <a:t>.</a:t>
            </a:r>
          </a:p>
          <a:p>
            <a:endParaRPr lang="es-ES" b="1" dirty="0" smtClean="0"/>
          </a:p>
          <a:p>
            <a:pPr>
              <a:buNone/>
            </a:pPr>
            <a:r>
              <a:rPr lang="es-ES" dirty="0" smtClean="0"/>
              <a:t>Inconvenientes: </a:t>
            </a:r>
          </a:p>
          <a:p>
            <a:r>
              <a:rPr lang="es-ES" dirty="0" smtClean="0"/>
              <a:t>R</a:t>
            </a:r>
            <a:r>
              <a:rPr lang="es-ES" dirty="0" smtClean="0"/>
              <a:t>epertorio </a:t>
            </a:r>
            <a:r>
              <a:rPr lang="es-ES" dirty="0" smtClean="0"/>
              <a:t>reducido de </a:t>
            </a:r>
            <a:r>
              <a:rPr lang="es-ES" dirty="0" smtClean="0"/>
              <a:t>instrucciones</a:t>
            </a:r>
          </a:p>
          <a:p>
            <a:r>
              <a:rPr lang="es-ES" dirty="0" smtClean="0"/>
              <a:t>R</a:t>
            </a:r>
            <a:r>
              <a:rPr lang="es-ES" dirty="0" smtClean="0"/>
              <a:t>ígido </a:t>
            </a:r>
            <a:r>
              <a:rPr lang="es-ES" dirty="0" smtClean="0"/>
              <a:t>formato de las </a:t>
            </a:r>
            <a:r>
              <a:rPr lang="es-ES" dirty="0" smtClean="0"/>
              <a:t>instrucciones</a:t>
            </a:r>
          </a:p>
          <a:p>
            <a:r>
              <a:rPr lang="es-ES" dirty="0" smtClean="0"/>
              <a:t>B</a:t>
            </a:r>
            <a:r>
              <a:rPr lang="es-ES" dirty="0" smtClean="0"/>
              <a:t>aja </a:t>
            </a:r>
            <a:r>
              <a:rPr lang="es-ES" dirty="0" smtClean="0"/>
              <a:t>portabilidad y fuerte dependencia del </a:t>
            </a:r>
            <a:r>
              <a:rPr lang="es-ES" dirty="0" smtClean="0"/>
              <a:t>hardware</a:t>
            </a:r>
            <a:endParaRPr lang="es-E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VENTAJAS DEL LENGUAJE ENSAMBLADOR</a:t>
            </a:r>
            <a:endParaRPr lang="es-ES" dirty="0"/>
          </a:p>
        </p:txBody>
      </p:sp>
      <p:sp>
        <p:nvSpPr>
          <p:cNvPr id="3" name="2 Marcador de contenido"/>
          <p:cNvSpPr>
            <a:spLocks noGrp="1"/>
          </p:cNvSpPr>
          <p:nvPr>
            <p:ph idx="1"/>
          </p:nvPr>
        </p:nvSpPr>
        <p:spPr/>
        <p:txBody>
          <a:bodyPr>
            <a:normAutofit fontScale="85000" lnSpcReduction="10000"/>
          </a:bodyPr>
          <a:lstStyle/>
          <a:p>
            <a:pPr lvl="0"/>
            <a:r>
              <a:rPr lang="es-ES" dirty="0" smtClean="0"/>
              <a:t>Se permite el uso de comentarios entre líneas de instrucciones.</a:t>
            </a:r>
            <a:endParaRPr lang="es-ES" b="1" dirty="0" smtClean="0"/>
          </a:p>
          <a:p>
            <a:pPr lvl="0"/>
            <a:r>
              <a:rPr lang="es-ES" dirty="0" smtClean="0"/>
              <a:t>Evita los códigos numéricos usando una notación simbólica o nemotécnica (generalmente constituidos por las abreviaturas de las operaciones en inglés) para representarlos. Por ejemplo: la suma se representa en la mayoría de los ensambladores por ADD.</a:t>
            </a:r>
            <a:endParaRPr lang="es-ES" b="1" dirty="0" smtClean="0"/>
          </a:p>
          <a:p>
            <a:pPr lvl="0"/>
            <a:r>
              <a:rPr lang="es-ES" dirty="0" smtClean="0"/>
              <a:t>Direccionamiento simbólico. Los datos pueden identificarse con nombres, por ejemplo:</a:t>
            </a:r>
            <a:endParaRPr lang="es-ES" b="1" dirty="0" smtClean="0"/>
          </a:p>
          <a:p>
            <a:pPr>
              <a:buNone/>
            </a:pPr>
            <a:r>
              <a:rPr lang="es-ES" dirty="0" smtClean="0"/>
              <a:t>     FECHA</a:t>
            </a:r>
            <a:r>
              <a:rPr lang="es-ES" dirty="0" smtClean="0"/>
              <a:t>, IMPORTE, IVA, etc., en lugar de direcciones binarias absolutas. </a:t>
            </a:r>
            <a:endParaRPr lang="es-ES" b="1" dirty="0" smtClean="0"/>
          </a:p>
          <a:p>
            <a:endParaRPr lang="es-E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OTRAS VENTAJAS</a:t>
            </a:r>
            <a:endParaRPr lang="es-ES" dirty="0"/>
          </a:p>
        </p:txBody>
      </p:sp>
      <p:sp>
        <p:nvSpPr>
          <p:cNvPr id="3" name="2 Marcador de contenido"/>
          <p:cNvSpPr>
            <a:spLocks noGrp="1"/>
          </p:cNvSpPr>
          <p:nvPr>
            <p:ph idx="1"/>
          </p:nvPr>
        </p:nvSpPr>
        <p:spPr/>
        <p:txBody>
          <a:bodyPr/>
          <a:lstStyle/>
          <a:p>
            <a:r>
              <a:rPr lang="es-ES" dirty="0" smtClean="0"/>
              <a:t>Al igual que el lenguaje de máquina goza de la ventaja de mínima ocupación de memoria y mínimo tiempo de ejecución en comparación con el resultado de la compilación del programa escrito en otros lenguajes.	</a:t>
            </a:r>
            <a:endParaRPr lang="es-E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1143000"/>
          </a:xfrm>
        </p:spPr>
        <p:txBody>
          <a:bodyPr/>
          <a:lstStyle/>
          <a:p>
            <a:r>
              <a:rPr lang="es-AR" dirty="0" smtClean="0"/>
              <a:t>TRADUCTOR: ENSAMBLADOR</a:t>
            </a:r>
            <a:endParaRPr lang="es-ES" dirty="0"/>
          </a:p>
        </p:txBody>
      </p:sp>
      <p:sp>
        <p:nvSpPr>
          <p:cNvPr id="3" name="2 Marcador de contenido"/>
          <p:cNvSpPr>
            <a:spLocks noGrp="1"/>
          </p:cNvSpPr>
          <p:nvPr>
            <p:ph idx="1"/>
          </p:nvPr>
        </p:nvSpPr>
        <p:spPr>
          <a:xfrm>
            <a:off x="500034" y="928671"/>
            <a:ext cx="8229600" cy="2928958"/>
          </a:xfrm>
        </p:spPr>
        <p:txBody>
          <a:bodyPr/>
          <a:lstStyle/>
          <a:p>
            <a:pPr marL="0" indent="9525">
              <a:buNone/>
            </a:pPr>
            <a:r>
              <a:rPr lang="es-ES" dirty="0" smtClean="0"/>
              <a:t>El lenguaje ensamblador hace corresponder a cada instrucción en ensamblador una instrucción en código máquina. </a:t>
            </a:r>
            <a:endParaRPr lang="es-ES" dirty="0" smtClean="0"/>
          </a:p>
          <a:p>
            <a:pPr marL="0" indent="9525">
              <a:buNone/>
            </a:pPr>
            <a:r>
              <a:rPr lang="es-ES" dirty="0" smtClean="0"/>
              <a:t>Esta </a:t>
            </a:r>
            <a:r>
              <a:rPr lang="es-ES" dirty="0" smtClean="0"/>
              <a:t>traducción es realizada por un programa traductor llamado </a:t>
            </a:r>
            <a:r>
              <a:rPr lang="es-ES" b="1" dirty="0" smtClean="0"/>
              <a:t>ensamblador.</a:t>
            </a:r>
          </a:p>
          <a:p>
            <a:pPr>
              <a:buNone/>
            </a:pPr>
            <a:endParaRPr lang="es-ES" dirty="0"/>
          </a:p>
        </p:txBody>
      </p:sp>
      <p:pic>
        <p:nvPicPr>
          <p:cNvPr id="4" name="Picture 2" descr="https://encrypted-tbn2.gstatic.com/images?q=tbn:ANd9GcTcRN39wp-3aCHYzLROjcU71FEFFEKU8IYhxoFGiv4qBgXqCjhu"/>
          <p:cNvPicPr>
            <a:picLocks noChangeAspect="1" noChangeArrowheads="1"/>
          </p:cNvPicPr>
          <p:nvPr/>
        </p:nvPicPr>
        <p:blipFill>
          <a:blip r:embed="rId2"/>
          <a:srcRect/>
          <a:stretch>
            <a:fillRect/>
          </a:stretch>
        </p:blipFill>
        <p:spPr bwMode="auto">
          <a:xfrm>
            <a:off x="1214414" y="3929066"/>
            <a:ext cx="6643735" cy="2481632"/>
          </a:xfrm>
          <a:prstGeom prst="rect">
            <a:avLst/>
          </a:prstGeom>
          <a:noFill/>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783</TotalTime>
  <Words>7169</Words>
  <Application>Microsoft Office PowerPoint</Application>
  <PresentationFormat>Presentación en pantalla (4:3)</PresentationFormat>
  <Paragraphs>762</Paragraphs>
  <Slides>126</Slides>
  <Notes>3</Notes>
  <HiddenSlides>0</HiddenSlides>
  <MMClips>0</MMClips>
  <ScaleCrop>false</ScaleCrop>
  <HeadingPairs>
    <vt:vector size="4" baseType="variant">
      <vt:variant>
        <vt:lpstr>Tema</vt:lpstr>
      </vt:variant>
      <vt:variant>
        <vt:i4>1</vt:i4>
      </vt:variant>
      <vt:variant>
        <vt:lpstr>Títulos de diapositiva</vt:lpstr>
      </vt:variant>
      <vt:variant>
        <vt:i4>126</vt:i4>
      </vt:variant>
    </vt:vector>
  </HeadingPairs>
  <TitlesOfParts>
    <vt:vector size="127" baseType="lpstr">
      <vt:lpstr>Tema de Office</vt:lpstr>
      <vt:lpstr>UNIDAD 6.  SOFTWARE Parte 2</vt:lpstr>
      <vt:lpstr>BASES DE DATOS</vt:lpstr>
      <vt:lpstr>BASES DE DATOS PROBLEMAS QUE SE PRESENTAN AL UTILIZAR ARCHIVOS INDEPENDIENTES</vt:lpstr>
      <vt:lpstr>PROBLEMAS QUE SE PRESENTAN AL UTILIZAR ARCHIVOS INDEPENDIENTES</vt:lpstr>
      <vt:lpstr>BASES DE DATOS. DEFINICIÓN</vt:lpstr>
      <vt:lpstr>REQUISITOS</vt:lpstr>
      <vt:lpstr>REQUISITOS</vt:lpstr>
      <vt:lpstr>Organización con un Sistema de Gestión de Base de Datos </vt:lpstr>
      <vt:lpstr>ENTIDAD</vt:lpstr>
      <vt:lpstr>ATRIBUTOS O CAMPOS</vt:lpstr>
      <vt:lpstr>REGISTROS</vt:lpstr>
      <vt:lpstr>REGISTROS</vt:lpstr>
      <vt:lpstr>SUPERCLAVE</vt:lpstr>
      <vt:lpstr>CLAVES CANDIDATAS</vt:lpstr>
      <vt:lpstr>CLAVE PRINCIPAL O PRIMARIA</vt:lpstr>
      <vt:lpstr>CLAVE FORÁNEA O AJENA</vt:lpstr>
      <vt:lpstr>RELACIONES</vt:lpstr>
      <vt:lpstr>RELACIONES</vt:lpstr>
      <vt:lpstr>GRADO</vt:lpstr>
      <vt:lpstr>GRADO</vt:lpstr>
      <vt:lpstr>GRADO</vt:lpstr>
      <vt:lpstr>GRADO</vt:lpstr>
      <vt:lpstr>CARDINALIDAD</vt:lpstr>
      <vt:lpstr>Esquema de una base de datos </vt:lpstr>
      <vt:lpstr>ESQUEMA DE DB</vt:lpstr>
      <vt:lpstr>LENGUAJE DE BASE DE DATOS </vt:lpstr>
      <vt:lpstr>SISTEMA DE GESTIÓN DE BASE DE DATOS </vt:lpstr>
      <vt:lpstr>FUNCIONES DE SGBD</vt:lpstr>
      <vt:lpstr>ABSTRACCIÓN DE LA INFORMACIÓN</vt:lpstr>
      <vt:lpstr>Diapositiva 30</vt:lpstr>
      <vt:lpstr>TIPOS DE BASES DE DATOS</vt:lpstr>
      <vt:lpstr>Bases de datos jerárquicas  </vt:lpstr>
      <vt:lpstr>Bases de datos en red </vt:lpstr>
      <vt:lpstr>BASES DE DATOS RELACIONALES</vt:lpstr>
      <vt:lpstr>BASES DE DATOS RELACIONALES. TABLAS</vt:lpstr>
      <vt:lpstr>Las tablas deben cumplir los siguientes requisitos: </vt:lpstr>
      <vt:lpstr>DB RELACIONAL</vt:lpstr>
      <vt:lpstr>Bases de Datos Distribuidas  </vt:lpstr>
      <vt:lpstr>FRAGMENTADAS</vt:lpstr>
      <vt:lpstr>REPLICADAS</vt:lpstr>
      <vt:lpstr>DB ORIENTADAS A OBJETOS</vt:lpstr>
      <vt:lpstr>DB ORIENTADAS A OBJETOS</vt:lpstr>
      <vt:lpstr>DB ORIENTADAS A OBJETOS</vt:lpstr>
      <vt:lpstr>MODELO DE DATOS</vt:lpstr>
      <vt:lpstr>EJEMPLO</vt:lpstr>
      <vt:lpstr>MODELO DE DATOS</vt:lpstr>
      <vt:lpstr>USUARIOS DE LA BASE DE DATOS </vt:lpstr>
      <vt:lpstr>INDEPENDENCIA DE LOS DATOS </vt:lpstr>
      <vt:lpstr>SISTEMAS OPERATIVOS </vt:lpstr>
      <vt:lpstr>SISTEMA OPERATIVO</vt:lpstr>
      <vt:lpstr>Diapositiva 51</vt:lpstr>
      <vt:lpstr>Diapositiva 52</vt:lpstr>
      <vt:lpstr>BOOTEO</vt:lpstr>
      <vt:lpstr>CARACTERÍSTICAS DESEABLES  DE UN SISTEMA OPERATIVO </vt:lpstr>
      <vt:lpstr>FUNCIONES DE LOS SISTEMAS OPERATIVOS </vt:lpstr>
      <vt:lpstr>KERNEL O NÚCLEO</vt:lpstr>
      <vt:lpstr>INTERFAZ DE USUARIO</vt:lpstr>
      <vt:lpstr>Tipos de interfaz de Usuario</vt:lpstr>
      <vt:lpstr>Interfaz de líneas  de órdenes o de comandos </vt:lpstr>
      <vt:lpstr>Interfaz gráfica de usuario(GUI)</vt:lpstr>
      <vt:lpstr>  ADMINISTRACIÓN DEL HARDWARE </vt:lpstr>
      <vt:lpstr>PROGRAMA Y PROCESO</vt:lpstr>
      <vt:lpstr>Gestión del Procesador</vt:lpstr>
      <vt:lpstr>Preparación de programas</vt:lpstr>
      <vt:lpstr>Asignación de recursos</vt:lpstr>
      <vt:lpstr>Asignación de recursos.  DEADLOCK.   ABRAZO MORTAL.</vt:lpstr>
      <vt:lpstr>DEADLOCK. SOLUCIÓN.</vt:lpstr>
      <vt:lpstr>Planificación del procesador</vt:lpstr>
      <vt:lpstr>Relanzamiento de procesos</vt:lpstr>
      <vt:lpstr>GESTIÓN DE LA MEMORIA</vt:lpstr>
      <vt:lpstr>GESTIÓN DE LA MEMORIA</vt:lpstr>
      <vt:lpstr>GESTIÓN DE LA MEMORIA</vt:lpstr>
      <vt:lpstr>GESTIÓN DE ENTRADAS/ SALIDAS</vt:lpstr>
      <vt:lpstr>ADMINISTRACIÓN DEL  SISTEMA DE FICHEROS </vt:lpstr>
      <vt:lpstr>ADMINISTRACIÓN DEL SISTEMA DE FICHEROS </vt:lpstr>
      <vt:lpstr>APOYO A OTROS PROGRAMAS </vt:lpstr>
      <vt:lpstr>PROTECCIÓN </vt:lpstr>
      <vt:lpstr>PROTECCIÓN </vt:lpstr>
      <vt:lpstr>CONTABILIDAD DEL USO DE LOS RECURSOS </vt:lpstr>
      <vt:lpstr>TIPOS DE SISTEMAS OPERATIVOS </vt:lpstr>
      <vt:lpstr>MONOTAREA  O  SERIE. </vt:lpstr>
      <vt:lpstr>MULTITAREA O MULTIPROGRAMADOS. </vt:lpstr>
      <vt:lpstr>MONOUSUARIO. </vt:lpstr>
      <vt:lpstr>MULTIPROCESO </vt:lpstr>
      <vt:lpstr>EN TIEMPO REAL. </vt:lpstr>
      <vt:lpstr>EJEMPLOS DE SISTEMAS OPERATIVOS  </vt:lpstr>
      <vt:lpstr>LENGUAJES DE PROGRAMACIÓN </vt:lpstr>
      <vt:lpstr>LENGUAJES DE PROGRAMACIÓN</vt:lpstr>
      <vt:lpstr>COMPONENTES DE UN LENGUAJE</vt:lpstr>
      <vt:lpstr>TRADUCTOR</vt:lpstr>
      <vt:lpstr>LENGUAJE DE MÁQUINA </vt:lpstr>
      <vt:lpstr>LENGUAJE DE MÁQUINA </vt:lpstr>
      <vt:lpstr>CARACTERÍSTICAS  DEL LENGUAJE DE MÁQUINA</vt:lpstr>
      <vt:lpstr>CARACTERÍSTICAS  DEL LENGUAJE DE MÁQUINA</vt:lpstr>
      <vt:lpstr>ENSAMBLADOR</vt:lpstr>
      <vt:lpstr>LENGUAJE ENSAMBLADOR O SIMBÓLICO </vt:lpstr>
      <vt:lpstr>VENTAJAS DEL LENGUAJE ENSAMBLADOR</vt:lpstr>
      <vt:lpstr>OTRAS VENTAJAS</vt:lpstr>
      <vt:lpstr>TRADUCTOR: ENSAMBLADOR</vt:lpstr>
      <vt:lpstr>LENGUAJE ENSAMBLADOR</vt:lpstr>
      <vt:lpstr>LENGUAJE DE ALTO NIVEL </vt:lpstr>
      <vt:lpstr>LENGUAJE DE ALTO NIVEL </vt:lpstr>
      <vt:lpstr>LENGUAJES DE ALTO NIVEL</vt:lpstr>
      <vt:lpstr>LENGUAJES DE ALTO NIVEL</vt:lpstr>
      <vt:lpstr>TRADUCTOR</vt:lpstr>
      <vt:lpstr>COMPILADOR</vt:lpstr>
      <vt:lpstr>COMPILADOR</vt:lpstr>
      <vt:lpstr>INTÉRPRETE</vt:lpstr>
      <vt:lpstr>INTÉRPRETE</vt:lpstr>
      <vt:lpstr>INTÉRPRETE</vt:lpstr>
      <vt:lpstr>PROCESO DE COMPILACIÓN </vt:lpstr>
      <vt:lpstr>PROCESO DE COMPILACIÓN</vt:lpstr>
      <vt:lpstr>ETAPAS DEL PROCESO DE COMPILACIÓN</vt:lpstr>
      <vt:lpstr>ETAPAS DEL COMPILADOR</vt:lpstr>
      <vt:lpstr>ETAPAS DEL COMPILADOR</vt:lpstr>
      <vt:lpstr>ANÁLISIS LEXICOGRÁFICO</vt:lpstr>
      <vt:lpstr>ANÁLISIS SINTÁCTICO</vt:lpstr>
      <vt:lpstr> ANÁLISIS SEMÁNTICO</vt:lpstr>
      <vt:lpstr>ETAPA DE SÍNTESIS</vt:lpstr>
      <vt:lpstr>GENERACIÓN DEL CÓDIGO OBJETO</vt:lpstr>
      <vt:lpstr>OPTIMIZACIÓN DEL CÓDIGO</vt:lpstr>
      <vt:lpstr>GENERACIÓN DEL CÓDIGO OBJETO</vt:lpstr>
      <vt:lpstr>TABLA DE SÍMBOLOS</vt:lpstr>
      <vt:lpstr>MÓDULO DE TRATAMIENTO DE ERRORES</vt:lpstr>
      <vt:lpstr>TIPOS  DE ERRORES</vt:lpstr>
      <vt:lpstr>CLASIFICACIÓN DE LOS LENGUAJES DE PROGRAMACIÓN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6 Parte 2</dc:title>
  <dc:creator>casa junior</dc:creator>
  <cp:lastModifiedBy>casa junior</cp:lastModifiedBy>
  <cp:revision>113</cp:revision>
  <dcterms:created xsi:type="dcterms:W3CDTF">2013-11-11T01:59:20Z</dcterms:created>
  <dcterms:modified xsi:type="dcterms:W3CDTF">2013-11-14T03:50:48Z</dcterms:modified>
</cp:coreProperties>
</file>