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43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40"/>
    </p:cViewPr>
  </p:sorterViewPr>
  <p:notesViewPr>
    <p:cSldViewPr snapToGrid="0">
      <p:cViewPr varScale="1">
        <p:scale>
          <a:sx n="52" d="100"/>
          <a:sy n="52" d="100"/>
        </p:scale>
        <p:origin x="201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846BC-5C14-4A85-9403-C85981A5F147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EF15E-2890-4C55-96C2-15AA2C2849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532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EF15E-2890-4C55-96C2-15AA2C28499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457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EF15E-2890-4C55-96C2-15AA2C28499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23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1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78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930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33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328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59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57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613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93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62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0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47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60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03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30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9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39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C947CF-F7B4-49F3-B1BF-DF6201B43234}" type="datetimeFigureOut">
              <a:rPr lang="es-ES" smtClean="0"/>
              <a:t>03/04/2020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575542-4FFA-4011-9D21-0B613B8AFF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348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B8A87-5090-4EFA-A604-FF0AE5C4B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Fundamentos de </a:t>
            </a:r>
            <a:r>
              <a:rPr lang="es-ES" dirty="0" err="1"/>
              <a:t>TICs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479215-92B5-44B9-8489-0548188CA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NOTACIÓN CIENTÍFICA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6232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9"/>
    </mc:Choice>
    <mc:Fallback xmlns="">
      <p:transition spd="slow" advTm="27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3B5610D-D00A-4CCF-9DE3-12EC781C92BA}"/>
              </a:ext>
            </a:extLst>
          </p:cNvPr>
          <p:cNvSpPr txBox="1"/>
          <p:nvPr/>
        </p:nvSpPr>
        <p:spPr>
          <a:xfrm>
            <a:off x="1558338" y="611148"/>
            <a:ext cx="9316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/>
              <a:t>RESUMIENDO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7C35DD-7816-4454-8876-AA55FD60412E}"/>
              </a:ext>
            </a:extLst>
          </p:cNvPr>
          <p:cNvSpPr txBox="1"/>
          <p:nvPr/>
        </p:nvSpPr>
        <p:spPr>
          <a:xfrm>
            <a:off x="531091" y="1348800"/>
            <a:ext cx="107061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b="1" dirty="0">
                <a:solidFill>
                  <a:srgbClr val="FF0000"/>
                </a:solidFill>
              </a:rPr>
              <a:t>Si el exponente al que está elevado la base es </a:t>
            </a:r>
            <a:r>
              <a:rPr lang="es-ES" sz="4000" b="1" dirty="0" smtClean="0">
                <a:solidFill>
                  <a:srgbClr val="0070C0"/>
                </a:solidFill>
              </a:rPr>
              <a:t>POSITIVO</a:t>
            </a:r>
            <a:r>
              <a:rPr lang="es-ES" sz="4000" b="1" dirty="0" smtClean="0">
                <a:solidFill>
                  <a:srgbClr val="FF0000"/>
                </a:solidFill>
              </a:rPr>
              <a:t>, </a:t>
            </a:r>
            <a:r>
              <a:rPr lang="es-ES" sz="4000" b="1" dirty="0">
                <a:solidFill>
                  <a:srgbClr val="FF0000"/>
                </a:solidFill>
              </a:rPr>
              <a:t>la coma se debe desplazar hacia la </a:t>
            </a:r>
            <a:r>
              <a:rPr lang="es-ES" sz="4000" b="1" dirty="0" smtClean="0">
                <a:solidFill>
                  <a:srgbClr val="0070C0"/>
                </a:solidFill>
              </a:rPr>
              <a:t>DERECHA</a:t>
            </a:r>
            <a:r>
              <a:rPr lang="es-ES" sz="4000" b="1" dirty="0" smtClean="0">
                <a:solidFill>
                  <a:srgbClr val="FF0000"/>
                </a:solidFill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4000" b="1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" sz="4000" b="1" dirty="0">
                <a:solidFill>
                  <a:srgbClr val="FF0000"/>
                </a:solidFill>
              </a:rPr>
              <a:t>Si el exponente al que está elevado la base es </a:t>
            </a:r>
            <a:r>
              <a:rPr lang="es-ES" sz="4000" b="1" dirty="0" smtClean="0">
                <a:solidFill>
                  <a:srgbClr val="00B050"/>
                </a:solidFill>
              </a:rPr>
              <a:t>NEGATIVO</a:t>
            </a:r>
            <a:r>
              <a:rPr lang="es-ES" sz="4000" b="1" dirty="0" smtClean="0">
                <a:solidFill>
                  <a:srgbClr val="FF0000"/>
                </a:solidFill>
              </a:rPr>
              <a:t>, </a:t>
            </a:r>
            <a:r>
              <a:rPr lang="es-ES" sz="4000" b="1" dirty="0">
                <a:solidFill>
                  <a:srgbClr val="FF0000"/>
                </a:solidFill>
              </a:rPr>
              <a:t>la coma se debe desplazar hacia </a:t>
            </a:r>
            <a:endParaRPr lang="es-ES" sz="4000" b="1" dirty="0" smtClean="0">
              <a:solidFill>
                <a:srgbClr val="FF0000"/>
              </a:solidFill>
            </a:endParaRPr>
          </a:p>
          <a:p>
            <a:pPr algn="r"/>
            <a:r>
              <a:rPr lang="es-ES" sz="4000" b="1" dirty="0">
                <a:solidFill>
                  <a:srgbClr val="FF0000"/>
                </a:solidFill>
              </a:rPr>
              <a:t>	</a:t>
            </a:r>
            <a:r>
              <a:rPr lang="es-ES" sz="4000" b="1" dirty="0" smtClean="0">
                <a:solidFill>
                  <a:srgbClr val="FF0000"/>
                </a:solidFill>
              </a:rPr>
              <a:t> la </a:t>
            </a:r>
            <a:r>
              <a:rPr lang="es-ES" sz="4000" b="1" dirty="0" smtClean="0">
                <a:solidFill>
                  <a:srgbClr val="00B050"/>
                </a:solidFill>
              </a:rPr>
              <a:t>IZQUIERDA</a:t>
            </a:r>
            <a:r>
              <a:rPr lang="es-ES" sz="4000" b="1" dirty="0" smtClean="0">
                <a:solidFill>
                  <a:srgbClr val="FF0000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4000" b="1" dirty="0">
              <a:solidFill>
                <a:srgbClr val="FF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" sz="4400" b="1" dirty="0">
              <a:solidFill>
                <a:srgbClr val="FF0000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577" y="2861830"/>
            <a:ext cx="1485900" cy="5524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27" y="5107997"/>
            <a:ext cx="1524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8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28"/>
    </mc:Choice>
    <mc:Fallback xmlns="">
      <p:transition spd="slow" advTm="217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de flecha 2"/>
          <p:cNvCxnSpPr/>
          <p:nvPr/>
        </p:nvCxnSpPr>
        <p:spPr>
          <a:xfrm flipV="1">
            <a:off x="1357745" y="3477491"/>
            <a:ext cx="9407237" cy="13854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/>
          <p:cNvCxnSpPr/>
          <p:nvPr/>
        </p:nvCxnSpPr>
        <p:spPr>
          <a:xfrm flipH="1">
            <a:off x="6137564" y="3338945"/>
            <a:ext cx="13854" cy="374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9712036" y="4211782"/>
            <a:ext cx="2479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70C0"/>
                </a:solidFill>
              </a:rPr>
              <a:t>DERECHA</a:t>
            </a:r>
          </a:p>
          <a:p>
            <a:r>
              <a:rPr lang="es-ES" b="1" dirty="0" smtClean="0">
                <a:solidFill>
                  <a:srgbClr val="0070C0"/>
                </a:solidFill>
              </a:rPr>
              <a:t>5 LUGARES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72836" y="4334469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rgbClr val="00B050"/>
                </a:solidFill>
              </a:rPr>
              <a:t>IZQUIERDA</a:t>
            </a:r>
          </a:p>
          <a:p>
            <a:r>
              <a:rPr lang="es-ES" dirty="0" smtClean="0">
                <a:solidFill>
                  <a:srgbClr val="00B050"/>
                </a:solidFill>
              </a:rPr>
              <a:t>5 LUGARES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6567053" y="767564"/>
            <a:ext cx="346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9,45 x 10 </a:t>
            </a:r>
            <a:r>
              <a:rPr lang="es-ES" sz="3600" baseline="30000" dirty="0" smtClean="0"/>
              <a:t>+5</a:t>
            </a:r>
            <a:endParaRPr lang="en-US" sz="3600" baseline="30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6428509" y="1583976"/>
            <a:ext cx="48075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EXPONENTE POSITIVO</a:t>
            </a:r>
          </a:p>
          <a:p>
            <a:r>
              <a:rPr lang="es-ES" dirty="0" smtClean="0"/>
              <a:t>EL NÚMERO SE </a:t>
            </a:r>
            <a:r>
              <a:rPr lang="es-ES" sz="4000" dirty="0" smtClean="0">
                <a:solidFill>
                  <a:srgbClr val="0070C0"/>
                </a:solidFill>
              </a:rPr>
              <a:t>AGRANDA.</a:t>
            </a:r>
          </a:p>
          <a:p>
            <a:r>
              <a:rPr lang="es-ES" dirty="0" smtClean="0"/>
              <a:t>CORRO LA COMA HACIA LA </a:t>
            </a:r>
            <a:r>
              <a:rPr lang="es-ES" dirty="0" smtClean="0">
                <a:solidFill>
                  <a:srgbClr val="0070C0"/>
                </a:solidFill>
              </a:rPr>
              <a:t>DERECHA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513710" y="794469"/>
            <a:ext cx="3463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9,45 x 10 </a:t>
            </a:r>
            <a:r>
              <a:rPr lang="es-ES" sz="3600" baseline="30000" dirty="0"/>
              <a:t>-</a:t>
            </a:r>
            <a:r>
              <a:rPr lang="es-ES" sz="3600" baseline="30000" dirty="0" smtClean="0"/>
              <a:t>5</a:t>
            </a:r>
            <a:endParaRPr lang="en-US" sz="3600" baseline="30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70320" y="1922530"/>
            <a:ext cx="48075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dirty="0" smtClean="0"/>
              <a:t>EXPONENTE NEGATIVO</a:t>
            </a:r>
          </a:p>
          <a:p>
            <a:pPr algn="r"/>
            <a:r>
              <a:rPr lang="es-ES" dirty="0" smtClean="0"/>
              <a:t>EL NÚMERO SE  </a:t>
            </a:r>
            <a:r>
              <a:rPr lang="es-ES" sz="1000" dirty="0" smtClean="0">
                <a:solidFill>
                  <a:srgbClr val="00B050"/>
                </a:solidFill>
              </a:rPr>
              <a:t>ACHICA.</a:t>
            </a:r>
          </a:p>
          <a:p>
            <a:pPr algn="r"/>
            <a:r>
              <a:rPr lang="es-ES" dirty="0" smtClean="0"/>
              <a:t>CORRO LA COMA HACIA LA </a:t>
            </a:r>
            <a:r>
              <a:rPr lang="es-ES" dirty="0" smtClean="0">
                <a:solidFill>
                  <a:srgbClr val="00B050"/>
                </a:solidFill>
              </a:rPr>
              <a:t>IZQUIERDA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AutoShape 2" descr="Así es como los elefantes evitan deshidratarse por el cal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481" y="597482"/>
            <a:ext cx="2245463" cy="1261665"/>
          </a:xfrm>
          <a:prstGeom prst="rect">
            <a:avLst/>
          </a:prstGeom>
        </p:spPr>
      </p:pic>
      <p:sp>
        <p:nvSpPr>
          <p:cNvPr id="15" name="AutoShape 4" descr="camino de hormigas dibujo - Buscar con Google | Hormiga dibujos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523" y="1896125"/>
            <a:ext cx="478187" cy="370729"/>
          </a:xfrm>
          <a:prstGeom prst="rect">
            <a:avLst/>
          </a:prstGeom>
        </p:spPr>
      </p:pic>
      <p:sp>
        <p:nvSpPr>
          <p:cNvPr id="18" name="CuadroTexto 17"/>
          <p:cNvSpPr txBox="1"/>
          <p:nvPr/>
        </p:nvSpPr>
        <p:spPr>
          <a:xfrm>
            <a:off x="9324109" y="3484418"/>
            <a:ext cx="2576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945000,</a:t>
            </a:r>
            <a:endParaRPr lang="en-US" sz="4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274617" y="3517750"/>
            <a:ext cx="2576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0,0000945</a:t>
            </a:r>
            <a:endParaRPr lang="en-US" sz="40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4519790" y="3780471"/>
            <a:ext cx="3463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 smtClean="0"/>
              <a:t>9,45 </a:t>
            </a:r>
          </a:p>
          <a:p>
            <a:pPr algn="ctr"/>
            <a:r>
              <a:rPr lang="es-ES" sz="3600" dirty="0" smtClean="0">
                <a:solidFill>
                  <a:srgbClr val="FF0000"/>
                </a:solidFill>
              </a:rPr>
              <a:t>NÚMERO ORIGINAL</a:t>
            </a:r>
            <a:endParaRPr lang="en-US" sz="36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30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3B5610D-D00A-4CCF-9DE3-12EC781C92BA}"/>
              </a:ext>
            </a:extLst>
          </p:cNvPr>
          <p:cNvSpPr txBox="1"/>
          <p:nvPr/>
        </p:nvSpPr>
        <p:spPr>
          <a:xfrm>
            <a:off x="1530629" y="1082203"/>
            <a:ext cx="9316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/>
              <a:t>NOTACIÓN CIENTÍFICA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7C35DD-7816-4454-8876-AA55FD60412E}"/>
              </a:ext>
            </a:extLst>
          </p:cNvPr>
          <p:cNvSpPr txBox="1"/>
          <p:nvPr/>
        </p:nvSpPr>
        <p:spPr>
          <a:xfrm>
            <a:off x="711200" y="2008966"/>
            <a:ext cx="10706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>
                <a:solidFill>
                  <a:srgbClr val="FF0000"/>
                </a:solidFill>
              </a:rPr>
              <a:t>Se utiliza para representar cantidades </a:t>
            </a:r>
            <a:r>
              <a:rPr lang="es-ES" sz="4400" b="1" dirty="0">
                <a:solidFill>
                  <a:srgbClr val="0070C0"/>
                </a:solidFill>
              </a:rPr>
              <a:t>muy grandes </a:t>
            </a:r>
            <a:r>
              <a:rPr lang="es-ES" sz="4400" b="1" dirty="0">
                <a:solidFill>
                  <a:srgbClr val="FF0000"/>
                </a:solidFill>
              </a:rPr>
              <a:t>o </a:t>
            </a:r>
            <a:r>
              <a:rPr lang="es-ES" sz="4400" b="1" dirty="0">
                <a:solidFill>
                  <a:srgbClr val="0070C0"/>
                </a:solidFill>
              </a:rPr>
              <a:t>muy pequeñas</a:t>
            </a:r>
            <a:r>
              <a:rPr lang="es-ES" sz="4400" b="1" dirty="0">
                <a:solidFill>
                  <a:srgbClr val="FF0000"/>
                </a:solidFill>
              </a:rPr>
              <a:t> y para expresarlas se utiliza la potencia de base 10.</a:t>
            </a:r>
          </a:p>
          <a:p>
            <a:pPr algn="ctr"/>
            <a:r>
              <a:rPr lang="es-ES" sz="4400" b="1" dirty="0">
                <a:solidFill>
                  <a:srgbClr val="FF0000"/>
                </a:solidFill>
              </a:rPr>
              <a:t>El número que multiplica a la potencia de base 10 siempre debe ser mayor o igual </a:t>
            </a:r>
            <a:endParaRPr lang="es-ES" sz="4400" b="1" dirty="0" smtClean="0">
              <a:solidFill>
                <a:srgbClr val="FF0000"/>
              </a:solidFill>
            </a:endParaRPr>
          </a:p>
          <a:p>
            <a:pPr algn="ctr"/>
            <a:r>
              <a:rPr lang="es-ES" sz="4400" b="1" dirty="0" smtClean="0">
                <a:solidFill>
                  <a:srgbClr val="FF0000"/>
                </a:solidFill>
              </a:rPr>
              <a:t>que </a:t>
            </a:r>
            <a:r>
              <a:rPr lang="es-ES" sz="4400" b="1" dirty="0">
                <a:solidFill>
                  <a:srgbClr val="FF0000"/>
                </a:solidFill>
              </a:rPr>
              <a:t>1 y menor que </a:t>
            </a:r>
            <a:r>
              <a:rPr lang="es-ES" sz="4400" b="1" dirty="0" smtClean="0">
                <a:solidFill>
                  <a:srgbClr val="FF0000"/>
                </a:solidFill>
              </a:rPr>
              <a:t>10.</a:t>
            </a:r>
            <a:endParaRPr lang="es-E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2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94"/>
    </mc:Choice>
    <mc:Fallback xmlns="">
      <p:transition spd="slow" advTm="29494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37406238-FCB9-4477-9C8F-E593DAAE8121}"/>
              </a:ext>
            </a:extLst>
          </p:cNvPr>
          <p:cNvSpPr/>
          <p:nvPr/>
        </p:nvSpPr>
        <p:spPr>
          <a:xfrm>
            <a:off x="934277" y="2898358"/>
            <a:ext cx="8533964" cy="1216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3B5610D-D00A-4CCF-9DE3-12EC781C92BA}"/>
              </a:ext>
            </a:extLst>
          </p:cNvPr>
          <p:cNvSpPr txBox="1"/>
          <p:nvPr/>
        </p:nvSpPr>
        <p:spPr>
          <a:xfrm>
            <a:off x="1530629" y="1082203"/>
            <a:ext cx="9316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/>
              <a:t>NOTACIÓN CIENTÍFICA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7C35DD-7816-4454-8876-AA55FD60412E}"/>
              </a:ext>
            </a:extLst>
          </p:cNvPr>
          <p:cNvSpPr txBox="1"/>
          <p:nvPr/>
        </p:nvSpPr>
        <p:spPr>
          <a:xfrm>
            <a:off x="934277" y="2097866"/>
            <a:ext cx="4061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0000"/>
                </a:solidFill>
              </a:rPr>
              <a:t>Por ejemplo: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8CCE81-02C9-47B5-9E2D-11AE7EAFEC03}"/>
              </a:ext>
            </a:extLst>
          </p:cNvPr>
          <p:cNvSpPr txBox="1"/>
          <p:nvPr/>
        </p:nvSpPr>
        <p:spPr>
          <a:xfrm>
            <a:off x="1020417" y="3113529"/>
            <a:ext cx="4359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674850000 =</a:t>
            </a:r>
            <a:r>
              <a:rPr lang="es-ES" sz="6000" dirty="0">
                <a:solidFill>
                  <a:srgbClr val="0070C0"/>
                </a:solidFill>
              </a:rPr>
              <a:t> 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8BA88B7-A0F6-489B-909F-05A55620DB55}"/>
              </a:ext>
            </a:extLst>
          </p:cNvPr>
          <p:cNvCxnSpPr/>
          <p:nvPr/>
        </p:nvCxnSpPr>
        <p:spPr>
          <a:xfrm>
            <a:off x="1516115" y="3976915"/>
            <a:ext cx="280914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03ACAD6-BF05-4A3C-9057-8E48D1B044B4}"/>
              </a:ext>
            </a:extLst>
          </p:cNvPr>
          <p:cNvSpPr txBox="1"/>
          <p:nvPr/>
        </p:nvSpPr>
        <p:spPr>
          <a:xfrm>
            <a:off x="5106189" y="3112155"/>
            <a:ext cx="36168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6,7485 x 10</a:t>
            </a:r>
            <a:endParaRPr lang="es-ES" sz="6000" dirty="0">
              <a:solidFill>
                <a:srgbClr val="0070C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9D27889-052B-405F-8483-56E33CD494F8}"/>
              </a:ext>
            </a:extLst>
          </p:cNvPr>
          <p:cNvSpPr txBox="1"/>
          <p:nvPr/>
        </p:nvSpPr>
        <p:spPr>
          <a:xfrm>
            <a:off x="8723086" y="3105443"/>
            <a:ext cx="829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baseline="30000" dirty="0">
                <a:solidFill>
                  <a:srgbClr val="0070C0"/>
                </a:solidFill>
              </a:rPr>
              <a:t>8</a:t>
            </a:r>
            <a:endParaRPr lang="es-ES" sz="6000" baseline="30000" dirty="0">
              <a:solidFill>
                <a:srgbClr val="0070C0"/>
              </a:solidFill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7C7ACCA-1719-403F-8B11-3CF3133753C3}"/>
              </a:ext>
            </a:extLst>
          </p:cNvPr>
          <p:cNvSpPr/>
          <p:nvPr/>
        </p:nvSpPr>
        <p:spPr>
          <a:xfrm>
            <a:off x="8641993" y="2898358"/>
            <a:ext cx="576000" cy="63387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88406C-7880-4B25-928F-7FF793D91643}"/>
              </a:ext>
            </a:extLst>
          </p:cNvPr>
          <p:cNvSpPr txBox="1"/>
          <p:nvPr/>
        </p:nvSpPr>
        <p:spPr>
          <a:xfrm>
            <a:off x="2723759" y="3976915"/>
            <a:ext cx="59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92D050"/>
                </a:solidFill>
              </a:rPr>
              <a:t>8</a:t>
            </a:r>
            <a:endParaRPr lang="es-ES" sz="3200" dirty="0">
              <a:solidFill>
                <a:srgbClr val="92D050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1F2D73E-8C84-4F54-A118-FF97BE2148B2}"/>
              </a:ext>
            </a:extLst>
          </p:cNvPr>
          <p:cNvSpPr/>
          <p:nvPr/>
        </p:nvSpPr>
        <p:spPr>
          <a:xfrm>
            <a:off x="934277" y="4481133"/>
            <a:ext cx="8533964" cy="1216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B659982-009B-499C-941A-F453A25553FD}"/>
              </a:ext>
            </a:extLst>
          </p:cNvPr>
          <p:cNvSpPr txBox="1"/>
          <p:nvPr/>
        </p:nvSpPr>
        <p:spPr>
          <a:xfrm>
            <a:off x="1020417" y="4696304"/>
            <a:ext cx="4359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0,00000522 =</a:t>
            </a:r>
            <a:r>
              <a:rPr lang="es-ES" sz="6000" dirty="0">
                <a:solidFill>
                  <a:srgbClr val="0070C0"/>
                </a:solidFill>
              </a:rPr>
              <a:t> 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58BFDDF-3F9E-4994-8530-D57056582111}"/>
              </a:ext>
            </a:extLst>
          </p:cNvPr>
          <p:cNvCxnSpPr>
            <a:cxnSpLocks/>
          </p:cNvCxnSpPr>
          <p:nvPr/>
        </p:nvCxnSpPr>
        <p:spPr>
          <a:xfrm>
            <a:off x="1727200" y="5559690"/>
            <a:ext cx="2032000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FB96018-BEA4-41D1-A739-292DC8A11E0A}"/>
              </a:ext>
            </a:extLst>
          </p:cNvPr>
          <p:cNvSpPr txBox="1"/>
          <p:nvPr/>
        </p:nvSpPr>
        <p:spPr>
          <a:xfrm>
            <a:off x="5222302" y="4694930"/>
            <a:ext cx="30218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5,22 x 10</a:t>
            </a:r>
            <a:endParaRPr lang="es-ES" sz="6000" dirty="0">
              <a:solidFill>
                <a:srgbClr val="0070C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8294B44-DE55-4A5D-9E80-7700281B2842}"/>
              </a:ext>
            </a:extLst>
          </p:cNvPr>
          <p:cNvSpPr txBox="1"/>
          <p:nvPr/>
        </p:nvSpPr>
        <p:spPr>
          <a:xfrm>
            <a:off x="8041859" y="4642052"/>
            <a:ext cx="829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baseline="30000" dirty="0">
                <a:solidFill>
                  <a:srgbClr val="0070C0"/>
                </a:solidFill>
              </a:rPr>
              <a:t>-6</a:t>
            </a:r>
            <a:endParaRPr lang="es-ES" sz="6000" baseline="30000" dirty="0">
              <a:solidFill>
                <a:srgbClr val="0070C0"/>
              </a:solidFill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2BE9642-B162-494B-893A-D6FE91F5EE96}"/>
              </a:ext>
            </a:extLst>
          </p:cNvPr>
          <p:cNvSpPr/>
          <p:nvPr/>
        </p:nvSpPr>
        <p:spPr>
          <a:xfrm>
            <a:off x="8046905" y="4481133"/>
            <a:ext cx="576000" cy="633870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D06E663-AE7C-442F-BA1B-7701786E5713}"/>
              </a:ext>
            </a:extLst>
          </p:cNvPr>
          <p:cNvSpPr txBox="1"/>
          <p:nvPr/>
        </p:nvSpPr>
        <p:spPr>
          <a:xfrm>
            <a:off x="2434735" y="5521456"/>
            <a:ext cx="59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92D050"/>
                </a:solidFill>
              </a:rPr>
              <a:t>6</a:t>
            </a:r>
            <a:endParaRPr lang="es-ES" sz="3200" dirty="0">
              <a:solidFill>
                <a:srgbClr val="92D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41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48"/>
    </mc:Choice>
    <mc:Fallback xmlns="">
      <p:transition spd="slow" advTm="121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0" grpId="0"/>
      <p:bldP spid="21" grpId="0" animBg="1"/>
      <p:bldP spid="22" grpId="0"/>
      <p:bldP spid="24" grpId="0"/>
      <p:bldP spid="26" grpId="0"/>
      <p:bldP spid="27" grpId="0"/>
      <p:bldP spid="28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E7560D3-F089-453C-B9A6-93B1AD428BF8}"/>
              </a:ext>
            </a:extLst>
          </p:cNvPr>
          <p:cNvSpPr txBox="1"/>
          <p:nvPr/>
        </p:nvSpPr>
        <p:spPr>
          <a:xfrm>
            <a:off x="1351723" y="2067338"/>
            <a:ext cx="92765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/>
              <a:t>Vamos a revisar algunos conceptos previos…</a:t>
            </a:r>
          </a:p>
        </p:txBody>
      </p:sp>
    </p:spTree>
    <p:extLst>
      <p:ext uri="{BB962C8B-B14F-4D97-AF65-F5344CB8AC3E}">
        <p14:creationId xmlns:p14="http://schemas.microsoft.com/office/powerpoint/2010/main" val="360763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9"/>
    </mc:Choice>
    <mc:Fallback xmlns="">
      <p:transition spd="slow" advTm="397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3B5610D-D00A-4CCF-9DE3-12EC781C92BA}"/>
              </a:ext>
            </a:extLst>
          </p:cNvPr>
          <p:cNvSpPr txBox="1"/>
          <p:nvPr/>
        </p:nvSpPr>
        <p:spPr>
          <a:xfrm>
            <a:off x="2782956" y="1139686"/>
            <a:ext cx="6440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/>
              <a:t>POTENCIACIÓN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7C35DD-7816-4454-8876-AA55FD60412E}"/>
              </a:ext>
            </a:extLst>
          </p:cNvPr>
          <p:cNvSpPr txBox="1"/>
          <p:nvPr/>
        </p:nvSpPr>
        <p:spPr>
          <a:xfrm>
            <a:off x="4754174" y="2835965"/>
            <a:ext cx="12490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6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F23D5E-03D5-486C-8A99-6AB047D7C9E8}"/>
              </a:ext>
            </a:extLst>
          </p:cNvPr>
          <p:cNvSpPr txBox="1"/>
          <p:nvPr/>
        </p:nvSpPr>
        <p:spPr>
          <a:xfrm>
            <a:off x="5933730" y="2505670"/>
            <a:ext cx="5100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5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10F5190-688D-4845-9762-8AEAB8BAA868}"/>
              </a:ext>
            </a:extLst>
          </p:cNvPr>
          <p:cNvSpPr txBox="1"/>
          <p:nvPr/>
        </p:nvSpPr>
        <p:spPr>
          <a:xfrm>
            <a:off x="4754174" y="4117877"/>
            <a:ext cx="12273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0070C0"/>
                </a:solidFill>
              </a:rPr>
              <a:t>BASE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D4CBCE-F56E-4FEF-AF46-D1EFFDBF6DAB}"/>
              </a:ext>
            </a:extLst>
          </p:cNvPr>
          <p:cNvSpPr txBox="1"/>
          <p:nvPr/>
        </p:nvSpPr>
        <p:spPr>
          <a:xfrm>
            <a:off x="6472220" y="2643095"/>
            <a:ext cx="2888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0070C0"/>
                </a:solidFill>
              </a:rPr>
              <a:t>EXPONENTE</a:t>
            </a:r>
            <a:endParaRPr lang="es-ES" sz="2800" b="1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442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4"/>
    </mc:Choice>
    <mc:Fallback xmlns="">
      <p:transition spd="slow" advTm="57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3B5610D-D00A-4CCF-9DE3-12EC781C92BA}"/>
              </a:ext>
            </a:extLst>
          </p:cNvPr>
          <p:cNvSpPr txBox="1"/>
          <p:nvPr/>
        </p:nvSpPr>
        <p:spPr>
          <a:xfrm>
            <a:off x="2782956" y="1139686"/>
            <a:ext cx="6440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/>
              <a:t>POTENCIACIÓN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7C35DD-7816-4454-8876-AA55FD60412E}"/>
              </a:ext>
            </a:extLst>
          </p:cNvPr>
          <p:cNvSpPr txBox="1"/>
          <p:nvPr/>
        </p:nvSpPr>
        <p:spPr>
          <a:xfrm>
            <a:off x="831532" y="4362249"/>
            <a:ext cx="17128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rgbClr val="FF0000"/>
                </a:solidFill>
              </a:rPr>
              <a:t>10</a:t>
            </a:r>
            <a:r>
              <a:rPr lang="es-ES" sz="6600" b="1" baseline="30000" dirty="0">
                <a:solidFill>
                  <a:srgbClr val="FF0000"/>
                </a:solidFill>
              </a:rPr>
              <a:t> 4</a:t>
            </a:r>
            <a:endParaRPr lang="es-ES" sz="6600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A66B1A-D1DA-4B36-B61E-708060249BD6}"/>
              </a:ext>
            </a:extLst>
          </p:cNvPr>
          <p:cNvSpPr txBox="1"/>
          <p:nvPr/>
        </p:nvSpPr>
        <p:spPr>
          <a:xfrm>
            <a:off x="2101858" y="4362249"/>
            <a:ext cx="53856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rgbClr val="FF0000"/>
                </a:solidFill>
              </a:rPr>
              <a:t>= 10x10x10x10</a:t>
            </a:r>
            <a:endParaRPr lang="es-ES" sz="9600" b="1" dirty="0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A5423E-05F2-401E-B532-92AEC2618CC4}"/>
              </a:ext>
            </a:extLst>
          </p:cNvPr>
          <p:cNvSpPr txBox="1"/>
          <p:nvPr/>
        </p:nvSpPr>
        <p:spPr>
          <a:xfrm>
            <a:off x="7102908" y="4362249"/>
            <a:ext cx="28857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rgbClr val="FF0000"/>
                </a:solidFill>
              </a:rPr>
              <a:t>= 10000</a:t>
            </a:r>
            <a:endParaRPr lang="es-ES" sz="9600" b="1" dirty="0">
              <a:solidFill>
                <a:srgbClr val="FF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E79AF1C-FFAF-4AB3-BD8D-0B8FEAF303FF}"/>
              </a:ext>
            </a:extLst>
          </p:cNvPr>
          <p:cNvSpPr txBox="1"/>
          <p:nvPr/>
        </p:nvSpPr>
        <p:spPr>
          <a:xfrm>
            <a:off x="831533" y="3448884"/>
            <a:ext cx="17128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rgbClr val="FF0000"/>
                </a:solidFill>
              </a:rPr>
              <a:t>10</a:t>
            </a:r>
            <a:r>
              <a:rPr lang="es-ES" sz="6600" b="1" baseline="30000" dirty="0">
                <a:solidFill>
                  <a:srgbClr val="FF0000"/>
                </a:solidFill>
              </a:rPr>
              <a:t> 3</a:t>
            </a:r>
            <a:endParaRPr lang="es-ES" sz="6600" b="1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24046F5-3F20-411A-BFFE-36C8992053D4}"/>
              </a:ext>
            </a:extLst>
          </p:cNvPr>
          <p:cNvSpPr txBox="1"/>
          <p:nvPr/>
        </p:nvSpPr>
        <p:spPr>
          <a:xfrm>
            <a:off x="2101858" y="3448884"/>
            <a:ext cx="53856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rgbClr val="FF0000"/>
                </a:solidFill>
              </a:rPr>
              <a:t>= 10x10x10</a:t>
            </a:r>
            <a:endParaRPr lang="es-ES" sz="9600" b="1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9BE5CC-BCE0-402A-9492-D73584F3B0FD}"/>
              </a:ext>
            </a:extLst>
          </p:cNvPr>
          <p:cNvSpPr txBox="1"/>
          <p:nvPr/>
        </p:nvSpPr>
        <p:spPr>
          <a:xfrm>
            <a:off x="6044615" y="3452201"/>
            <a:ext cx="24881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rgbClr val="FF0000"/>
                </a:solidFill>
              </a:rPr>
              <a:t>= 1000</a:t>
            </a:r>
            <a:endParaRPr lang="es-ES" sz="9600" b="1" dirty="0">
              <a:solidFill>
                <a:srgbClr val="FF000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B144EC-C201-40E5-8725-D7907B147BCF}"/>
              </a:ext>
            </a:extLst>
          </p:cNvPr>
          <p:cNvSpPr txBox="1"/>
          <p:nvPr/>
        </p:nvSpPr>
        <p:spPr>
          <a:xfrm>
            <a:off x="831533" y="2553535"/>
            <a:ext cx="15538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rgbClr val="FF0000"/>
                </a:solidFill>
              </a:rPr>
              <a:t>10</a:t>
            </a:r>
            <a:r>
              <a:rPr lang="es-ES" sz="6600" b="1" baseline="30000" dirty="0">
                <a:solidFill>
                  <a:srgbClr val="FF0000"/>
                </a:solidFill>
              </a:rPr>
              <a:t> 2</a:t>
            </a:r>
            <a:endParaRPr lang="es-ES" sz="6600" b="1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28211CE-8C84-4C70-AD4F-4DBBD281217E}"/>
              </a:ext>
            </a:extLst>
          </p:cNvPr>
          <p:cNvSpPr txBox="1"/>
          <p:nvPr/>
        </p:nvSpPr>
        <p:spPr>
          <a:xfrm>
            <a:off x="2101858" y="2553535"/>
            <a:ext cx="31725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rgbClr val="FF0000"/>
                </a:solidFill>
              </a:rPr>
              <a:t>= 10x10</a:t>
            </a:r>
            <a:endParaRPr lang="es-ES" sz="9600" b="1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6E3BA2-B48B-4471-982A-D9156E47A2EA}"/>
              </a:ext>
            </a:extLst>
          </p:cNvPr>
          <p:cNvSpPr txBox="1"/>
          <p:nvPr/>
        </p:nvSpPr>
        <p:spPr>
          <a:xfrm>
            <a:off x="4986878" y="2564521"/>
            <a:ext cx="20906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solidFill>
                  <a:srgbClr val="FF0000"/>
                </a:solidFill>
              </a:rPr>
              <a:t>= 100</a:t>
            </a:r>
            <a:endParaRPr lang="es-ES" sz="9600" b="1" dirty="0">
              <a:solidFill>
                <a:srgbClr val="FF000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678B682-2726-4FBF-B2B5-1DD73D7E69E9}"/>
              </a:ext>
            </a:extLst>
          </p:cNvPr>
          <p:cNvSpPr txBox="1"/>
          <p:nvPr/>
        </p:nvSpPr>
        <p:spPr>
          <a:xfrm>
            <a:off x="8482215" y="2217549"/>
            <a:ext cx="3023098" cy="193899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0070C0"/>
                </a:solidFill>
                <a:latin typeface="Daytona" panose="020B0604020202020204" pitchFamily="34" charset="0"/>
              </a:rPr>
              <a:t>El exponente indica la cantidad de veces en la que se debe multiplicar la base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FB997B7-81F1-4AA3-8F0E-D41BB13E425A}"/>
              </a:ext>
            </a:extLst>
          </p:cNvPr>
          <p:cNvCxnSpPr>
            <a:cxnSpLocks/>
          </p:cNvCxnSpPr>
          <p:nvPr/>
        </p:nvCxnSpPr>
        <p:spPr>
          <a:xfrm>
            <a:off x="6109252" y="3501898"/>
            <a:ext cx="862245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9C3B7F5-B3F5-4466-BB49-D61943905E8A}"/>
              </a:ext>
            </a:extLst>
          </p:cNvPr>
          <p:cNvCxnSpPr>
            <a:cxnSpLocks/>
          </p:cNvCxnSpPr>
          <p:nvPr/>
        </p:nvCxnSpPr>
        <p:spPr>
          <a:xfrm>
            <a:off x="7202558" y="4382133"/>
            <a:ext cx="1186068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04026F4-A90A-4FCD-878C-6319E83FBB39}"/>
              </a:ext>
            </a:extLst>
          </p:cNvPr>
          <p:cNvCxnSpPr>
            <a:cxnSpLocks/>
          </p:cNvCxnSpPr>
          <p:nvPr/>
        </p:nvCxnSpPr>
        <p:spPr>
          <a:xfrm>
            <a:off x="8201494" y="5300875"/>
            <a:ext cx="1671376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D1C39D2D-BC2B-443D-8ED1-78E3E52BD850}"/>
              </a:ext>
            </a:extLst>
          </p:cNvPr>
          <p:cNvSpPr/>
          <p:nvPr/>
        </p:nvSpPr>
        <p:spPr>
          <a:xfrm>
            <a:off x="1636284" y="2630781"/>
            <a:ext cx="576000" cy="5762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C8A94C7-ADCE-4985-9F83-1A1BC3628709}"/>
              </a:ext>
            </a:extLst>
          </p:cNvPr>
          <p:cNvSpPr/>
          <p:nvPr/>
        </p:nvSpPr>
        <p:spPr>
          <a:xfrm>
            <a:off x="1636284" y="4474999"/>
            <a:ext cx="576000" cy="5762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63B4A9E-D1ED-40F4-A799-4545E069F1D0}"/>
              </a:ext>
            </a:extLst>
          </p:cNvPr>
          <p:cNvSpPr/>
          <p:nvPr/>
        </p:nvSpPr>
        <p:spPr>
          <a:xfrm>
            <a:off x="1628829" y="3556166"/>
            <a:ext cx="576000" cy="5762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AB204D5-A251-4505-9F4E-B5490A0A150F}"/>
              </a:ext>
            </a:extLst>
          </p:cNvPr>
          <p:cNvSpPr txBox="1"/>
          <p:nvPr/>
        </p:nvSpPr>
        <p:spPr>
          <a:xfrm>
            <a:off x="8482760" y="2226411"/>
            <a:ext cx="3023098" cy="19404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s-ES" sz="2400" b="1" dirty="0">
                <a:solidFill>
                  <a:srgbClr val="0070C0"/>
                </a:solidFill>
                <a:latin typeface="Daytona" panose="020B0604020202020204" pitchFamily="34" charset="0"/>
              </a:rPr>
              <a:t>La cantidad de ceros coincide con el exponente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24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80"/>
    </mc:Choice>
    <mc:Fallback xmlns="">
      <p:transition spd="slow" advTm="231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29" grpId="0" animBg="1"/>
      <p:bldP spid="30" grpId="0" animBg="1"/>
      <p:bldP spid="31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C3113B5E-2AF0-4A35-98A0-4A0396758FAE}"/>
              </a:ext>
            </a:extLst>
          </p:cNvPr>
          <p:cNvSpPr/>
          <p:nvPr/>
        </p:nvSpPr>
        <p:spPr>
          <a:xfrm>
            <a:off x="1736036" y="2695520"/>
            <a:ext cx="7649264" cy="1996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3B5610D-D00A-4CCF-9DE3-12EC781C92BA}"/>
              </a:ext>
            </a:extLst>
          </p:cNvPr>
          <p:cNvSpPr txBox="1"/>
          <p:nvPr/>
        </p:nvSpPr>
        <p:spPr>
          <a:xfrm>
            <a:off x="1530629" y="1082203"/>
            <a:ext cx="9316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/>
              <a:t>POTENCIACIÓN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7C35DD-7816-4454-8876-AA55FD60412E}"/>
              </a:ext>
            </a:extLst>
          </p:cNvPr>
          <p:cNvSpPr txBox="1"/>
          <p:nvPr/>
        </p:nvSpPr>
        <p:spPr>
          <a:xfrm>
            <a:off x="889154" y="1837565"/>
            <a:ext cx="4061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0000"/>
                </a:solidFill>
              </a:rPr>
              <a:t>Paso a paso: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8CCE81-02C9-47B5-9E2D-11AE7EAFEC03}"/>
              </a:ext>
            </a:extLst>
          </p:cNvPr>
          <p:cNvSpPr txBox="1"/>
          <p:nvPr/>
        </p:nvSpPr>
        <p:spPr>
          <a:xfrm>
            <a:off x="1736036" y="2695520"/>
            <a:ext cx="4061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8,35 x 10</a:t>
            </a:r>
            <a:r>
              <a:rPr lang="es-ES" sz="6000" b="1" baseline="30000" dirty="0">
                <a:solidFill>
                  <a:srgbClr val="0070C0"/>
                </a:solidFill>
              </a:rPr>
              <a:t> 3</a:t>
            </a:r>
            <a:r>
              <a:rPr lang="es-ES" sz="6000" b="1" dirty="0">
                <a:solidFill>
                  <a:srgbClr val="0070C0"/>
                </a:solidFill>
              </a:rPr>
              <a:t> =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D421F94-C92B-4106-AD68-86BB63C1E122}"/>
              </a:ext>
            </a:extLst>
          </p:cNvPr>
          <p:cNvSpPr txBox="1"/>
          <p:nvPr/>
        </p:nvSpPr>
        <p:spPr>
          <a:xfrm>
            <a:off x="5741505" y="2685891"/>
            <a:ext cx="4359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8,35 x 1000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2409E76-FDD4-41CA-A0C5-7120FEA5CD1A}"/>
              </a:ext>
            </a:extLst>
          </p:cNvPr>
          <p:cNvSpPr txBox="1"/>
          <p:nvPr/>
        </p:nvSpPr>
        <p:spPr>
          <a:xfrm>
            <a:off x="1736036" y="3670372"/>
            <a:ext cx="40617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8,35 x 10</a:t>
            </a:r>
            <a:r>
              <a:rPr lang="es-ES" sz="6000" b="1" baseline="30000" dirty="0">
                <a:solidFill>
                  <a:srgbClr val="0070C0"/>
                </a:solidFill>
              </a:rPr>
              <a:t>3</a:t>
            </a:r>
            <a:r>
              <a:rPr lang="es-ES" sz="6000" b="1" dirty="0">
                <a:solidFill>
                  <a:srgbClr val="0070C0"/>
                </a:solidFill>
              </a:rPr>
              <a:t> =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5734FEB-8EC4-45CF-9626-B82132797B0F}"/>
              </a:ext>
            </a:extLst>
          </p:cNvPr>
          <p:cNvSpPr txBox="1"/>
          <p:nvPr/>
        </p:nvSpPr>
        <p:spPr>
          <a:xfrm>
            <a:off x="5447526" y="3666706"/>
            <a:ext cx="1961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 8,35</a:t>
            </a:r>
            <a:endParaRPr lang="es-ES" sz="6000" dirty="0">
              <a:solidFill>
                <a:srgbClr val="0070C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3E42332-DACF-4778-A2FB-DD91C20FC8F7}"/>
              </a:ext>
            </a:extLst>
          </p:cNvPr>
          <p:cNvSpPr txBox="1"/>
          <p:nvPr/>
        </p:nvSpPr>
        <p:spPr>
          <a:xfrm>
            <a:off x="5450634" y="3665485"/>
            <a:ext cx="304460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  835  ,</a:t>
            </a:r>
            <a:endParaRPr lang="es-ES" sz="6000" dirty="0">
              <a:solidFill>
                <a:srgbClr val="0070C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B9DBC9-9625-49C6-B8A6-6DCAF93EA40D}"/>
              </a:ext>
            </a:extLst>
          </p:cNvPr>
          <p:cNvSpPr txBox="1"/>
          <p:nvPr/>
        </p:nvSpPr>
        <p:spPr>
          <a:xfrm>
            <a:off x="5444582" y="3665485"/>
            <a:ext cx="304460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  8350</a:t>
            </a:r>
          </a:p>
        </p:txBody>
      </p:sp>
      <p:sp>
        <p:nvSpPr>
          <p:cNvPr id="12" name="Arco de bloque 11">
            <a:extLst>
              <a:ext uri="{FF2B5EF4-FFF2-40B4-BE49-F238E27FC236}">
                <a16:creationId xmlns:a16="http://schemas.microsoft.com/office/drawing/2014/main" id="{812E6308-8092-4294-8A3A-E436B68D281D}"/>
              </a:ext>
            </a:extLst>
          </p:cNvPr>
          <p:cNvSpPr/>
          <p:nvPr/>
        </p:nvSpPr>
        <p:spPr>
          <a:xfrm rot="10800000">
            <a:off x="6249605" y="4153682"/>
            <a:ext cx="360000" cy="538315"/>
          </a:xfrm>
          <a:prstGeom prst="blockArc">
            <a:avLst>
              <a:gd name="adj1" fmla="val 10800000"/>
              <a:gd name="adj2" fmla="val 157352"/>
              <a:gd name="adj3" fmla="val 145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Arco de bloque 12">
            <a:extLst>
              <a:ext uri="{FF2B5EF4-FFF2-40B4-BE49-F238E27FC236}">
                <a16:creationId xmlns:a16="http://schemas.microsoft.com/office/drawing/2014/main" id="{64127FA2-EE89-43CD-BA0F-8D57C78AE3B9}"/>
              </a:ext>
            </a:extLst>
          </p:cNvPr>
          <p:cNvSpPr/>
          <p:nvPr/>
        </p:nvSpPr>
        <p:spPr>
          <a:xfrm rot="10800000">
            <a:off x="6594134" y="4153682"/>
            <a:ext cx="360000" cy="538315"/>
          </a:xfrm>
          <a:prstGeom prst="blockArc">
            <a:avLst>
              <a:gd name="adj1" fmla="val 10800000"/>
              <a:gd name="adj2" fmla="val 157352"/>
              <a:gd name="adj3" fmla="val 145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Arco de bloque 13">
            <a:extLst>
              <a:ext uri="{FF2B5EF4-FFF2-40B4-BE49-F238E27FC236}">
                <a16:creationId xmlns:a16="http://schemas.microsoft.com/office/drawing/2014/main" id="{225F6E92-932C-483B-817D-90E45951F15E}"/>
              </a:ext>
            </a:extLst>
          </p:cNvPr>
          <p:cNvSpPr/>
          <p:nvPr/>
        </p:nvSpPr>
        <p:spPr>
          <a:xfrm rot="10800000">
            <a:off x="6978479" y="4153682"/>
            <a:ext cx="360000" cy="538315"/>
          </a:xfrm>
          <a:prstGeom prst="blockArc">
            <a:avLst>
              <a:gd name="adj1" fmla="val 10800000"/>
              <a:gd name="adj2" fmla="val 157352"/>
              <a:gd name="adj3" fmla="val 145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8CD8B08-C93B-4777-A1DB-3EDB5E2AD99A}"/>
              </a:ext>
            </a:extLst>
          </p:cNvPr>
          <p:cNvCxnSpPr>
            <a:cxnSpLocks/>
          </p:cNvCxnSpPr>
          <p:nvPr/>
        </p:nvCxnSpPr>
        <p:spPr>
          <a:xfrm>
            <a:off x="8091900" y="3530364"/>
            <a:ext cx="118606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7E4F75CF-4594-45D1-8C18-84384796D2EC}"/>
              </a:ext>
            </a:extLst>
          </p:cNvPr>
          <p:cNvSpPr/>
          <p:nvPr/>
        </p:nvSpPr>
        <p:spPr>
          <a:xfrm>
            <a:off x="4476626" y="2765709"/>
            <a:ext cx="576000" cy="576245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F485F71-0D5A-4DDA-9F4A-BBF7A2B01E91}"/>
              </a:ext>
            </a:extLst>
          </p:cNvPr>
          <p:cNvSpPr txBox="1"/>
          <p:nvPr/>
        </p:nvSpPr>
        <p:spPr>
          <a:xfrm>
            <a:off x="1847557" y="4849200"/>
            <a:ext cx="8496886" cy="119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Corremos la coma decimal tantos lugares hacia la </a:t>
            </a:r>
            <a:r>
              <a:rPr lang="es-ES" sz="2400" b="1" dirty="0">
                <a:solidFill>
                  <a:srgbClr val="FF0000"/>
                </a:solidFill>
                <a:latin typeface="Daytona" panose="020B0604030500040204" pitchFamily="34" charset="0"/>
              </a:rPr>
              <a:t>derecha</a:t>
            </a:r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 como indica el exponente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B7C2555-DDEF-445C-98AE-592644D471DF}"/>
              </a:ext>
            </a:extLst>
          </p:cNvPr>
          <p:cNvSpPr txBox="1"/>
          <p:nvPr/>
        </p:nvSpPr>
        <p:spPr>
          <a:xfrm>
            <a:off x="1847557" y="4848174"/>
            <a:ext cx="8496886" cy="119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Y luego completamos con ceros los lugares vacíos.</a:t>
            </a:r>
          </a:p>
          <a:p>
            <a:pPr algn="ctr"/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Como se agregaron ceros a la parte entera, la coma decimal se quita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207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60"/>
    </mc:Choice>
    <mc:Fallback xmlns="">
      <p:transition spd="slow" advTm="265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37406238-FCB9-4477-9C8F-E593DAAE8121}"/>
              </a:ext>
            </a:extLst>
          </p:cNvPr>
          <p:cNvSpPr/>
          <p:nvPr/>
        </p:nvSpPr>
        <p:spPr>
          <a:xfrm>
            <a:off x="934277" y="3096734"/>
            <a:ext cx="7166601" cy="1017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95FAFE-1AD4-4D29-8660-7D04F085632B}"/>
              </a:ext>
            </a:extLst>
          </p:cNvPr>
          <p:cNvSpPr txBox="1"/>
          <p:nvPr/>
        </p:nvSpPr>
        <p:spPr>
          <a:xfrm>
            <a:off x="5059220" y="3099952"/>
            <a:ext cx="1961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34,58</a:t>
            </a:r>
            <a:endParaRPr lang="es-ES" sz="6000" dirty="0">
              <a:solidFill>
                <a:srgbClr val="0070C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421E3A7-361D-4E67-A9AD-5309091CA206}"/>
              </a:ext>
            </a:extLst>
          </p:cNvPr>
          <p:cNvSpPr txBox="1"/>
          <p:nvPr/>
        </p:nvSpPr>
        <p:spPr>
          <a:xfrm>
            <a:off x="5062328" y="3098731"/>
            <a:ext cx="304460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 3458     ,</a:t>
            </a:r>
            <a:endParaRPr lang="es-ES" sz="6000" dirty="0">
              <a:solidFill>
                <a:srgbClr val="0070C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3B5610D-D00A-4CCF-9DE3-12EC781C92BA}"/>
              </a:ext>
            </a:extLst>
          </p:cNvPr>
          <p:cNvSpPr txBox="1"/>
          <p:nvPr/>
        </p:nvSpPr>
        <p:spPr>
          <a:xfrm>
            <a:off x="1530629" y="1082203"/>
            <a:ext cx="9316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/>
              <a:t>POTENCIACIÓN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7C35DD-7816-4454-8876-AA55FD60412E}"/>
              </a:ext>
            </a:extLst>
          </p:cNvPr>
          <p:cNvSpPr txBox="1"/>
          <p:nvPr/>
        </p:nvSpPr>
        <p:spPr>
          <a:xfrm>
            <a:off x="934277" y="2097866"/>
            <a:ext cx="4061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0000"/>
                </a:solidFill>
              </a:rPr>
              <a:t>Por ejemplo: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8CCE81-02C9-47B5-9E2D-11AE7EAFEC03}"/>
              </a:ext>
            </a:extLst>
          </p:cNvPr>
          <p:cNvSpPr txBox="1"/>
          <p:nvPr/>
        </p:nvSpPr>
        <p:spPr>
          <a:xfrm>
            <a:off x="1020417" y="3113529"/>
            <a:ext cx="43599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34,58 x 10</a:t>
            </a:r>
            <a:r>
              <a:rPr lang="es-ES" sz="6000" b="1" baseline="30000" dirty="0">
                <a:solidFill>
                  <a:srgbClr val="0070C0"/>
                </a:solidFill>
              </a:rPr>
              <a:t>5</a:t>
            </a:r>
            <a:r>
              <a:rPr lang="es-ES" sz="6000" b="1" dirty="0">
                <a:solidFill>
                  <a:srgbClr val="0070C0"/>
                </a:solidFill>
              </a:rPr>
              <a:t> =</a:t>
            </a:r>
            <a:r>
              <a:rPr lang="es-ES" sz="6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8A73DA7-4EA6-4EE4-9C6F-6943CFBBF955}"/>
              </a:ext>
            </a:extLst>
          </p:cNvPr>
          <p:cNvSpPr txBox="1"/>
          <p:nvPr/>
        </p:nvSpPr>
        <p:spPr>
          <a:xfrm>
            <a:off x="5056276" y="3098731"/>
            <a:ext cx="304460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 3458000</a:t>
            </a:r>
            <a:endParaRPr lang="es-ES" sz="6000" dirty="0">
              <a:solidFill>
                <a:srgbClr val="0070C0"/>
              </a:solidFill>
            </a:endParaRPr>
          </a:p>
        </p:txBody>
      </p:sp>
      <p:sp>
        <p:nvSpPr>
          <p:cNvPr id="8" name="Arco de bloque 7">
            <a:extLst>
              <a:ext uri="{FF2B5EF4-FFF2-40B4-BE49-F238E27FC236}">
                <a16:creationId xmlns:a16="http://schemas.microsoft.com/office/drawing/2014/main" id="{70F5FFE8-A793-43F7-8816-1E66444DAC46}"/>
              </a:ext>
            </a:extLst>
          </p:cNvPr>
          <p:cNvSpPr/>
          <p:nvPr/>
        </p:nvSpPr>
        <p:spPr>
          <a:xfrm rot="10800000">
            <a:off x="6036663" y="3586928"/>
            <a:ext cx="360000" cy="538315"/>
          </a:xfrm>
          <a:prstGeom prst="blockArc">
            <a:avLst>
              <a:gd name="adj1" fmla="val 10800000"/>
              <a:gd name="adj2" fmla="val 157352"/>
              <a:gd name="adj3" fmla="val 145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Arco de bloque 8">
            <a:extLst>
              <a:ext uri="{FF2B5EF4-FFF2-40B4-BE49-F238E27FC236}">
                <a16:creationId xmlns:a16="http://schemas.microsoft.com/office/drawing/2014/main" id="{5BA6E3C6-8A60-4074-8684-675F196DDB69}"/>
              </a:ext>
            </a:extLst>
          </p:cNvPr>
          <p:cNvSpPr/>
          <p:nvPr/>
        </p:nvSpPr>
        <p:spPr>
          <a:xfrm rot="10800000">
            <a:off x="6381192" y="3586928"/>
            <a:ext cx="360000" cy="538315"/>
          </a:xfrm>
          <a:prstGeom prst="blockArc">
            <a:avLst>
              <a:gd name="adj1" fmla="val 10800000"/>
              <a:gd name="adj2" fmla="val 157352"/>
              <a:gd name="adj3" fmla="val 145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Arco de bloque 9">
            <a:extLst>
              <a:ext uri="{FF2B5EF4-FFF2-40B4-BE49-F238E27FC236}">
                <a16:creationId xmlns:a16="http://schemas.microsoft.com/office/drawing/2014/main" id="{03A0954E-2700-4D30-B642-95FEA70EDC84}"/>
              </a:ext>
            </a:extLst>
          </p:cNvPr>
          <p:cNvSpPr/>
          <p:nvPr/>
        </p:nvSpPr>
        <p:spPr>
          <a:xfrm rot="10800000">
            <a:off x="6765537" y="3586928"/>
            <a:ext cx="360000" cy="538315"/>
          </a:xfrm>
          <a:prstGeom prst="blockArc">
            <a:avLst>
              <a:gd name="adj1" fmla="val 10800000"/>
              <a:gd name="adj2" fmla="val 157352"/>
              <a:gd name="adj3" fmla="val 145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1" name="Arco de bloque 10">
            <a:extLst>
              <a:ext uri="{FF2B5EF4-FFF2-40B4-BE49-F238E27FC236}">
                <a16:creationId xmlns:a16="http://schemas.microsoft.com/office/drawing/2014/main" id="{23857824-0D3D-467A-8A7D-537958B524EF}"/>
              </a:ext>
            </a:extLst>
          </p:cNvPr>
          <p:cNvSpPr/>
          <p:nvPr/>
        </p:nvSpPr>
        <p:spPr>
          <a:xfrm rot="10800000">
            <a:off x="7149794" y="3586928"/>
            <a:ext cx="360000" cy="538315"/>
          </a:xfrm>
          <a:prstGeom prst="blockArc">
            <a:avLst>
              <a:gd name="adj1" fmla="val 10800000"/>
              <a:gd name="adj2" fmla="val 157352"/>
              <a:gd name="adj3" fmla="val 145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2" name="Arco de bloque 11">
            <a:extLst>
              <a:ext uri="{FF2B5EF4-FFF2-40B4-BE49-F238E27FC236}">
                <a16:creationId xmlns:a16="http://schemas.microsoft.com/office/drawing/2014/main" id="{797F795D-3BD4-464B-B51C-401F5F089C2F}"/>
              </a:ext>
            </a:extLst>
          </p:cNvPr>
          <p:cNvSpPr/>
          <p:nvPr/>
        </p:nvSpPr>
        <p:spPr>
          <a:xfrm rot="10800000">
            <a:off x="7494410" y="3586928"/>
            <a:ext cx="360000" cy="538315"/>
          </a:xfrm>
          <a:prstGeom prst="blockArc">
            <a:avLst>
              <a:gd name="adj1" fmla="val 10800000"/>
              <a:gd name="adj2" fmla="val 157352"/>
              <a:gd name="adj3" fmla="val 145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9A4BC5-E06F-43E0-8E08-417268F3E5B0}"/>
              </a:ext>
            </a:extLst>
          </p:cNvPr>
          <p:cNvSpPr txBox="1"/>
          <p:nvPr/>
        </p:nvSpPr>
        <p:spPr>
          <a:xfrm>
            <a:off x="1847557" y="4694400"/>
            <a:ext cx="8496886" cy="119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Corremos la coma decimal tantos lugares hacia la </a:t>
            </a:r>
            <a:r>
              <a:rPr lang="es-ES" sz="2400" b="1" dirty="0">
                <a:solidFill>
                  <a:srgbClr val="FF0000"/>
                </a:solidFill>
                <a:latin typeface="Daytona" panose="020B0604030500040204" pitchFamily="34" charset="0"/>
              </a:rPr>
              <a:t>derecha</a:t>
            </a:r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 como indica el exponente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B82338-B715-4C80-9B86-2BE7881E145E}"/>
              </a:ext>
            </a:extLst>
          </p:cNvPr>
          <p:cNvSpPr txBox="1"/>
          <p:nvPr/>
        </p:nvSpPr>
        <p:spPr>
          <a:xfrm>
            <a:off x="1847557" y="4695774"/>
            <a:ext cx="8496886" cy="119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Y luego completamos con ceros los lugares vacíos.</a:t>
            </a:r>
          </a:p>
          <a:p>
            <a:pPr algn="ctr"/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Como se agregaron ceros a la parte entera, la coma decimal se quita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834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76"/>
    </mc:Choice>
    <mc:Fallback xmlns="">
      <p:transition spd="slow" advTm="200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/>
      <p:bldP spid="13" grpId="0" animBg="1"/>
      <p:bldP spid="5" grpId="0"/>
      <p:bldP spid="1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37406238-FCB9-4477-9C8F-E593DAAE8121}"/>
              </a:ext>
            </a:extLst>
          </p:cNvPr>
          <p:cNvSpPr/>
          <p:nvPr/>
        </p:nvSpPr>
        <p:spPr>
          <a:xfrm>
            <a:off x="1847557" y="3096734"/>
            <a:ext cx="5531143" cy="1017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95FAFE-1AD4-4D29-8660-7D04F085632B}"/>
              </a:ext>
            </a:extLst>
          </p:cNvPr>
          <p:cNvSpPr txBox="1"/>
          <p:nvPr/>
        </p:nvSpPr>
        <p:spPr>
          <a:xfrm>
            <a:off x="5121850" y="3099952"/>
            <a:ext cx="1961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42,</a:t>
            </a:r>
            <a:endParaRPr lang="es-ES" sz="6000" dirty="0">
              <a:solidFill>
                <a:srgbClr val="0070C0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421E3A7-361D-4E67-A9AD-5309091CA206}"/>
              </a:ext>
            </a:extLst>
          </p:cNvPr>
          <p:cNvSpPr txBox="1"/>
          <p:nvPr/>
        </p:nvSpPr>
        <p:spPr>
          <a:xfrm>
            <a:off x="5062328" y="3098731"/>
            <a:ext cx="231637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 42     ,</a:t>
            </a:r>
            <a:endParaRPr lang="es-ES" sz="6000" dirty="0">
              <a:solidFill>
                <a:srgbClr val="0070C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3B5610D-D00A-4CCF-9DE3-12EC781C92BA}"/>
              </a:ext>
            </a:extLst>
          </p:cNvPr>
          <p:cNvSpPr txBox="1"/>
          <p:nvPr/>
        </p:nvSpPr>
        <p:spPr>
          <a:xfrm>
            <a:off x="1530629" y="1082203"/>
            <a:ext cx="9316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/>
              <a:t>POTENCIACIÓN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7C35DD-7816-4454-8876-AA55FD60412E}"/>
              </a:ext>
            </a:extLst>
          </p:cNvPr>
          <p:cNvSpPr txBox="1"/>
          <p:nvPr/>
        </p:nvSpPr>
        <p:spPr>
          <a:xfrm>
            <a:off x="934277" y="2097866"/>
            <a:ext cx="1071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0000"/>
                </a:solidFill>
              </a:rPr>
              <a:t>Si el número sólo tiene parte entera: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8CCE81-02C9-47B5-9E2D-11AE7EAFEC03}"/>
              </a:ext>
            </a:extLst>
          </p:cNvPr>
          <p:cNvSpPr txBox="1"/>
          <p:nvPr/>
        </p:nvSpPr>
        <p:spPr>
          <a:xfrm>
            <a:off x="2029216" y="3113529"/>
            <a:ext cx="3351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42 x 10</a:t>
            </a:r>
            <a:r>
              <a:rPr lang="es-ES" sz="6000" b="1" baseline="30000" dirty="0">
                <a:solidFill>
                  <a:srgbClr val="0070C0"/>
                </a:solidFill>
              </a:rPr>
              <a:t>3</a:t>
            </a:r>
            <a:r>
              <a:rPr lang="es-ES" sz="6000" b="1" dirty="0">
                <a:solidFill>
                  <a:srgbClr val="0070C0"/>
                </a:solidFill>
              </a:rPr>
              <a:t> =</a:t>
            </a:r>
            <a:r>
              <a:rPr lang="es-ES" sz="6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8A73DA7-4EA6-4EE4-9C6F-6943CFBBF955}"/>
              </a:ext>
            </a:extLst>
          </p:cNvPr>
          <p:cNvSpPr txBox="1"/>
          <p:nvPr/>
        </p:nvSpPr>
        <p:spPr>
          <a:xfrm>
            <a:off x="5056276" y="3098731"/>
            <a:ext cx="232242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 42000</a:t>
            </a:r>
            <a:endParaRPr lang="es-ES" sz="6000" dirty="0">
              <a:solidFill>
                <a:srgbClr val="0070C0"/>
              </a:solidFill>
            </a:endParaRPr>
          </a:p>
        </p:txBody>
      </p:sp>
      <p:sp>
        <p:nvSpPr>
          <p:cNvPr id="8" name="Arco de bloque 7">
            <a:extLst>
              <a:ext uri="{FF2B5EF4-FFF2-40B4-BE49-F238E27FC236}">
                <a16:creationId xmlns:a16="http://schemas.microsoft.com/office/drawing/2014/main" id="{70F5FFE8-A793-43F7-8816-1E66444DAC46}"/>
              </a:ext>
            </a:extLst>
          </p:cNvPr>
          <p:cNvSpPr/>
          <p:nvPr/>
        </p:nvSpPr>
        <p:spPr>
          <a:xfrm rot="10800000">
            <a:off x="6036663" y="3586928"/>
            <a:ext cx="360000" cy="538315"/>
          </a:xfrm>
          <a:prstGeom prst="blockArc">
            <a:avLst>
              <a:gd name="adj1" fmla="val 10800000"/>
              <a:gd name="adj2" fmla="val 157352"/>
              <a:gd name="adj3" fmla="val 145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Arco de bloque 8">
            <a:extLst>
              <a:ext uri="{FF2B5EF4-FFF2-40B4-BE49-F238E27FC236}">
                <a16:creationId xmlns:a16="http://schemas.microsoft.com/office/drawing/2014/main" id="{5BA6E3C6-8A60-4074-8684-675F196DDB69}"/>
              </a:ext>
            </a:extLst>
          </p:cNvPr>
          <p:cNvSpPr/>
          <p:nvPr/>
        </p:nvSpPr>
        <p:spPr>
          <a:xfrm rot="10800000">
            <a:off x="6381192" y="3586928"/>
            <a:ext cx="360000" cy="538315"/>
          </a:xfrm>
          <a:prstGeom prst="blockArc">
            <a:avLst>
              <a:gd name="adj1" fmla="val 10800000"/>
              <a:gd name="adj2" fmla="val 157352"/>
              <a:gd name="adj3" fmla="val 145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Arco de bloque 9">
            <a:extLst>
              <a:ext uri="{FF2B5EF4-FFF2-40B4-BE49-F238E27FC236}">
                <a16:creationId xmlns:a16="http://schemas.microsoft.com/office/drawing/2014/main" id="{03A0954E-2700-4D30-B642-95FEA70EDC84}"/>
              </a:ext>
            </a:extLst>
          </p:cNvPr>
          <p:cNvSpPr/>
          <p:nvPr/>
        </p:nvSpPr>
        <p:spPr>
          <a:xfrm rot="10800000">
            <a:off x="6765537" y="3586928"/>
            <a:ext cx="360000" cy="538315"/>
          </a:xfrm>
          <a:prstGeom prst="blockArc">
            <a:avLst>
              <a:gd name="adj1" fmla="val 10800000"/>
              <a:gd name="adj2" fmla="val 157352"/>
              <a:gd name="adj3" fmla="val 145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9A4BC5-E06F-43E0-8E08-417268F3E5B0}"/>
              </a:ext>
            </a:extLst>
          </p:cNvPr>
          <p:cNvSpPr txBox="1"/>
          <p:nvPr/>
        </p:nvSpPr>
        <p:spPr>
          <a:xfrm>
            <a:off x="1847557" y="4698993"/>
            <a:ext cx="8496886" cy="119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Corremos la coma decimal tantos lugares hacia la </a:t>
            </a:r>
            <a:r>
              <a:rPr lang="es-ES" sz="2400" b="1" dirty="0">
                <a:solidFill>
                  <a:srgbClr val="FF0000"/>
                </a:solidFill>
                <a:latin typeface="Daytona" panose="020B0604030500040204" pitchFamily="34" charset="0"/>
              </a:rPr>
              <a:t>derecha</a:t>
            </a:r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 como indica el exponente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B82338-B715-4C80-9B86-2BE7881E145E}"/>
              </a:ext>
            </a:extLst>
          </p:cNvPr>
          <p:cNvSpPr txBox="1"/>
          <p:nvPr/>
        </p:nvSpPr>
        <p:spPr>
          <a:xfrm>
            <a:off x="1847557" y="4695774"/>
            <a:ext cx="8496886" cy="119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Y luego completamos con ceros los lugares vacíos.</a:t>
            </a:r>
          </a:p>
          <a:p>
            <a:pPr algn="ctr"/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Como se agregaron ceros a la parte entera, la coma decimal se quita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58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27"/>
    </mc:Choice>
    <mc:Fallback xmlns="">
      <p:transition spd="slow" advTm="136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/>
      <p:bldP spid="13" grpId="0" animBg="1"/>
      <p:bldP spid="5" grpId="0"/>
      <p:bldP spid="16" grpId="0" animBg="1"/>
      <p:bldP spid="8" grpId="0" animBg="1"/>
      <p:bldP spid="9" grpId="0" animBg="1"/>
      <p:bldP spid="10" grpId="0" animBg="1"/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439A4BC5-E06F-43E0-8E08-417268F3E5B0}"/>
              </a:ext>
            </a:extLst>
          </p:cNvPr>
          <p:cNvSpPr txBox="1"/>
          <p:nvPr/>
        </p:nvSpPr>
        <p:spPr>
          <a:xfrm>
            <a:off x="1847557" y="4698993"/>
            <a:ext cx="8496886" cy="119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Corremos la coma decimal tantos lugares hacia la </a:t>
            </a:r>
            <a:r>
              <a:rPr lang="es-ES" sz="2400" b="1" dirty="0">
                <a:solidFill>
                  <a:srgbClr val="FF0000"/>
                </a:solidFill>
                <a:latin typeface="Daytona" panose="020B0604030500040204" pitchFamily="34" charset="0"/>
              </a:rPr>
              <a:t>izquierda</a:t>
            </a:r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 como indica el exponente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B82338-B715-4C80-9B86-2BE7881E145E}"/>
              </a:ext>
            </a:extLst>
          </p:cNvPr>
          <p:cNvSpPr txBox="1"/>
          <p:nvPr/>
        </p:nvSpPr>
        <p:spPr>
          <a:xfrm>
            <a:off x="1847557" y="4695774"/>
            <a:ext cx="8496886" cy="119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Luego completamos con ceros los lugares vacíos. </a:t>
            </a:r>
          </a:p>
          <a:p>
            <a:pPr algn="ctr"/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No nos tenemos que olvidar de colocar el cero a la izquierda de la coma porque es menor que uno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7406238-FCB9-4477-9C8F-E593DAAE8121}"/>
              </a:ext>
            </a:extLst>
          </p:cNvPr>
          <p:cNvSpPr/>
          <p:nvPr/>
        </p:nvSpPr>
        <p:spPr>
          <a:xfrm>
            <a:off x="1295400" y="3113529"/>
            <a:ext cx="6642100" cy="1017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Numero inicial">
            <a:extLst>
              <a:ext uri="{FF2B5EF4-FFF2-40B4-BE49-F238E27FC236}">
                <a16:creationId xmlns:a16="http://schemas.microsoft.com/office/drawing/2014/main" id="{6D95FAFE-1AD4-4D29-8660-7D04F085632B}"/>
              </a:ext>
            </a:extLst>
          </p:cNvPr>
          <p:cNvSpPr txBox="1"/>
          <p:nvPr/>
        </p:nvSpPr>
        <p:spPr>
          <a:xfrm>
            <a:off x="6884025" y="3109580"/>
            <a:ext cx="1648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3,5</a:t>
            </a:r>
          </a:p>
        </p:txBody>
      </p:sp>
      <p:sp>
        <p:nvSpPr>
          <p:cNvPr id="13" name="Numero con coma corrida">
            <a:extLst>
              <a:ext uri="{FF2B5EF4-FFF2-40B4-BE49-F238E27FC236}">
                <a16:creationId xmlns:a16="http://schemas.microsoft.com/office/drawing/2014/main" id="{E421E3A7-361D-4E67-A9AD-5309091CA206}"/>
              </a:ext>
            </a:extLst>
          </p:cNvPr>
          <p:cNvSpPr txBox="1"/>
          <p:nvPr/>
        </p:nvSpPr>
        <p:spPr>
          <a:xfrm>
            <a:off x="5062328" y="3098731"/>
            <a:ext cx="2875172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   </a:t>
            </a:r>
            <a:r>
              <a:rPr lang="es-ES" sz="2400" b="1" dirty="0">
                <a:solidFill>
                  <a:srgbClr val="0070C0"/>
                </a:solidFill>
              </a:rPr>
              <a:t> </a:t>
            </a:r>
            <a:r>
              <a:rPr lang="es-ES" sz="6000" b="1" dirty="0">
                <a:solidFill>
                  <a:srgbClr val="0070C0"/>
                </a:solidFill>
              </a:rPr>
              <a:t>,     35</a:t>
            </a:r>
            <a:endParaRPr lang="es-ES" sz="6000" dirty="0">
              <a:solidFill>
                <a:srgbClr val="0070C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3B5610D-D00A-4CCF-9DE3-12EC781C92BA}"/>
              </a:ext>
            </a:extLst>
          </p:cNvPr>
          <p:cNvSpPr txBox="1"/>
          <p:nvPr/>
        </p:nvSpPr>
        <p:spPr>
          <a:xfrm>
            <a:off x="1530629" y="1082203"/>
            <a:ext cx="9316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/>
              <a:t>POTENCIACIÓN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7C35DD-7816-4454-8876-AA55FD60412E}"/>
              </a:ext>
            </a:extLst>
          </p:cNvPr>
          <p:cNvSpPr txBox="1"/>
          <p:nvPr/>
        </p:nvSpPr>
        <p:spPr>
          <a:xfrm>
            <a:off x="934277" y="2097866"/>
            <a:ext cx="1071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0000"/>
                </a:solidFill>
              </a:rPr>
              <a:t>Si el exponente es negativo: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8CCE81-02C9-47B5-9E2D-11AE7EAFEC03}"/>
              </a:ext>
            </a:extLst>
          </p:cNvPr>
          <p:cNvSpPr txBox="1"/>
          <p:nvPr/>
        </p:nvSpPr>
        <p:spPr>
          <a:xfrm>
            <a:off x="1461710" y="3113529"/>
            <a:ext cx="3654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3,5 x 10</a:t>
            </a:r>
            <a:r>
              <a:rPr lang="es-ES" sz="6000" b="1" baseline="30000" dirty="0">
                <a:solidFill>
                  <a:srgbClr val="0070C0"/>
                </a:solidFill>
              </a:rPr>
              <a:t>-4</a:t>
            </a:r>
            <a:r>
              <a:rPr lang="es-ES" sz="6000" b="1" dirty="0">
                <a:solidFill>
                  <a:srgbClr val="0070C0"/>
                </a:solidFill>
              </a:rPr>
              <a:t> =</a:t>
            </a:r>
            <a:r>
              <a:rPr lang="es-ES" sz="6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6" name="Numero Final">
            <a:extLst>
              <a:ext uri="{FF2B5EF4-FFF2-40B4-BE49-F238E27FC236}">
                <a16:creationId xmlns:a16="http://schemas.microsoft.com/office/drawing/2014/main" id="{28A73DA7-4EA6-4EE4-9C6F-6943CFBBF955}"/>
              </a:ext>
            </a:extLst>
          </p:cNvPr>
          <p:cNvSpPr txBox="1"/>
          <p:nvPr/>
        </p:nvSpPr>
        <p:spPr>
          <a:xfrm>
            <a:off x="5056276" y="3098731"/>
            <a:ext cx="288122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 0,00035</a:t>
            </a:r>
            <a:endParaRPr lang="es-ES" sz="6000" dirty="0">
              <a:solidFill>
                <a:srgbClr val="0070C0"/>
              </a:solidFill>
            </a:endParaRPr>
          </a:p>
        </p:txBody>
      </p:sp>
      <p:sp>
        <p:nvSpPr>
          <p:cNvPr id="8" name="Arco de bloque 7">
            <a:extLst>
              <a:ext uri="{FF2B5EF4-FFF2-40B4-BE49-F238E27FC236}">
                <a16:creationId xmlns:a16="http://schemas.microsoft.com/office/drawing/2014/main" id="{70F5FFE8-A793-43F7-8816-1E66444DAC46}"/>
              </a:ext>
            </a:extLst>
          </p:cNvPr>
          <p:cNvSpPr/>
          <p:nvPr/>
        </p:nvSpPr>
        <p:spPr>
          <a:xfrm rot="10800000">
            <a:off x="5884263" y="3586928"/>
            <a:ext cx="360000" cy="538315"/>
          </a:xfrm>
          <a:prstGeom prst="blockArc">
            <a:avLst>
              <a:gd name="adj1" fmla="val 10800000"/>
              <a:gd name="adj2" fmla="val 157352"/>
              <a:gd name="adj3" fmla="val 145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Arco de bloque 8">
            <a:extLst>
              <a:ext uri="{FF2B5EF4-FFF2-40B4-BE49-F238E27FC236}">
                <a16:creationId xmlns:a16="http://schemas.microsoft.com/office/drawing/2014/main" id="{5BA6E3C6-8A60-4074-8684-675F196DDB69}"/>
              </a:ext>
            </a:extLst>
          </p:cNvPr>
          <p:cNvSpPr/>
          <p:nvPr/>
        </p:nvSpPr>
        <p:spPr>
          <a:xfrm rot="10800000">
            <a:off x="6228792" y="3586928"/>
            <a:ext cx="360000" cy="538315"/>
          </a:xfrm>
          <a:prstGeom prst="blockArc">
            <a:avLst>
              <a:gd name="adj1" fmla="val 10800000"/>
              <a:gd name="adj2" fmla="val 157352"/>
              <a:gd name="adj3" fmla="val 145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Arco de bloque 9">
            <a:extLst>
              <a:ext uri="{FF2B5EF4-FFF2-40B4-BE49-F238E27FC236}">
                <a16:creationId xmlns:a16="http://schemas.microsoft.com/office/drawing/2014/main" id="{03A0954E-2700-4D30-B642-95FEA70EDC84}"/>
              </a:ext>
            </a:extLst>
          </p:cNvPr>
          <p:cNvSpPr/>
          <p:nvPr/>
        </p:nvSpPr>
        <p:spPr>
          <a:xfrm rot="10800000">
            <a:off x="6587737" y="3586928"/>
            <a:ext cx="360000" cy="538315"/>
          </a:xfrm>
          <a:prstGeom prst="blockArc">
            <a:avLst>
              <a:gd name="adj1" fmla="val 10800000"/>
              <a:gd name="adj2" fmla="val 157352"/>
              <a:gd name="adj3" fmla="val 145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Arco de bloque 14">
            <a:extLst>
              <a:ext uri="{FF2B5EF4-FFF2-40B4-BE49-F238E27FC236}">
                <a16:creationId xmlns:a16="http://schemas.microsoft.com/office/drawing/2014/main" id="{BEB162A0-70EF-4FD6-8505-F5C878963C7C}"/>
              </a:ext>
            </a:extLst>
          </p:cNvPr>
          <p:cNvSpPr/>
          <p:nvPr/>
        </p:nvSpPr>
        <p:spPr>
          <a:xfrm rot="10800000">
            <a:off x="6943337" y="3586928"/>
            <a:ext cx="360000" cy="538315"/>
          </a:xfrm>
          <a:prstGeom prst="blockArc">
            <a:avLst>
              <a:gd name="adj1" fmla="val 10800000"/>
              <a:gd name="adj2" fmla="val 157352"/>
              <a:gd name="adj3" fmla="val 145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298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26"/>
    </mc:Choice>
    <mc:Fallback xmlns="">
      <p:transition spd="slow" advTm="275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6" grpId="0"/>
      <p:bldP spid="13" grpId="0" animBg="1"/>
      <p:bldP spid="5" grpId="0"/>
      <p:bldP spid="16" grpId="0" animBg="1"/>
      <p:bldP spid="8" grpId="0" animBg="1"/>
      <p:bldP spid="9" grpId="0" animBg="1"/>
      <p:bldP spid="10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uadroTexto 13">
            <a:extLst>
              <a:ext uri="{FF2B5EF4-FFF2-40B4-BE49-F238E27FC236}">
                <a16:creationId xmlns:a16="http://schemas.microsoft.com/office/drawing/2014/main" id="{439A4BC5-E06F-43E0-8E08-417268F3E5B0}"/>
              </a:ext>
            </a:extLst>
          </p:cNvPr>
          <p:cNvSpPr txBox="1"/>
          <p:nvPr/>
        </p:nvSpPr>
        <p:spPr>
          <a:xfrm>
            <a:off x="1847557" y="4698993"/>
            <a:ext cx="8496886" cy="119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Corremos la coma decimal tantos lugares hacia la </a:t>
            </a:r>
            <a:r>
              <a:rPr lang="es-ES" sz="2400" b="1" dirty="0">
                <a:solidFill>
                  <a:srgbClr val="FF0000"/>
                </a:solidFill>
                <a:latin typeface="Daytona" panose="020B0604030500040204" pitchFamily="34" charset="0"/>
              </a:rPr>
              <a:t>izquierda</a:t>
            </a:r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 como indica el exponente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FB82338-B715-4C80-9B86-2BE7881E145E}"/>
              </a:ext>
            </a:extLst>
          </p:cNvPr>
          <p:cNvSpPr txBox="1"/>
          <p:nvPr/>
        </p:nvSpPr>
        <p:spPr>
          <a:xfrm>
            <a:off x="1847557" y="4695774"/>
            <a:ext cx="8496886" cy="119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Luego completamos con ceros los lugares vacíos. </a:t>
            </a:r>
          </a:p>
          <a:p>
            <a:pPr algn="ctr"/>
            <a:r>
              <a:rPr lang="es-ES" sz="2400" b="1" dirty="0">
                <a:solidFill>
                  <a:srgbClr val="0070C0"/>
                </a:solidFill>
                <a:latin typeface="Daytona" panose="020B0604030500040204" pitchFamily="34" charset="0"/>
              </a:rPr>
              <a:t>No nos tenemos que olvidar de colocar el cero a la izquierda de la coma porque es menor que uno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7406238-FCB9-4477-9C8F-E593DAAE8121}"/>
              </a:ext>
            </a:extLst>
          </p:cNvPr>
          <p:cNvSpPr/>
          <p:nvPr/>
        </p:nvSpPr>
        <p:spPr>
          <a:xfrm>
            <a:off x="1461710" y="3098731"/>
            <a:ext cx="6615490" cy="1052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Numero inicial">
            <a:extLst>
              <a:ext uri="{FF2B5EF4-FFF2-40B4-BE49-F238E27FC236}">
                <a16:creationId xmlns:a16="http://schemas.microsoft.com/office/drawing/2014/main" id="{6D95FAFE-1AD4-4D29-8660-7D04F085632B}"/>
              </a:ext>
            </a:extLst>
          </p:cNvPr>
          <p:cNvSpPr txBox="1"/>
          <p:nvPr/>
        </p:nvSpPr>
        <p:spPr>
          <a:xfrm>
            <a:off x="6879836" y="3117950"/>
            <a:ext cx="1648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0,2</a:t>
            </a:r>
          </a:p>
        </p:txBody>
      </p:sp>
      <p:sp>
        <p:nvSpPr>
          <p:cNvPr id="13" name="Numero con coma corrida">
            <a:extLst>
              <a:ext uri="{FF2B5EF4-FFF2-40B4-BE49-F238E27FC236}">
                <a16:creationId xmlns:a16="http://schemas.microsoft.com/office/drawing/2014/main" id="{E421E3A7-361D-4E67-A9AD-5309091CA206}"/>
              </a:ext>
            </a:extLst>
          </p:cNvPr>
          <p:cNvSpPr txBox="1"/>
          <p:nvPr/>
        </p:nvSpPr>
        <p:spPr>
          <a:xfrm>
            <a:off x="5773614" y="3111609"/>
            <a:ext cx="224008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   </a:t>
            </a:r>
            <a:r>
              <a:rPr lang="es-ES" sz="2400" b="1" dirty="0">
                <a:solidFill>
                  <a:srgbClr val="0070C0"/>
                </a:solidFill>
              </a:rPr>
              <a:t> </a:t>
            </a:r>
            <a:r>
              <a:rPr lang="es-ES" sz="6000" b="1" dirty="0">
                <a:solidFill>
                  <a:srgbClr val="0070C0"/>
                </a:solidFill>
              </a:rPr>
              <a:t>, </a:t>
            </a:r>
            <a:r>
              <a:rPr lang="es-ES" sz="2400" b="1" dirty="0">
                <a:solidFill>
                  <a:srgbClr val="0070C0"/>
                </a:solidFill>
              </a:rPr>
              <a:t> </a:t>
            </a:r>
            <a:r>
              <a:rPr lang="es-ES" sz="6000" b="1" dirty="0">
                <a:solidFill>
                  <a:srgbClr val="0070C0"/>
                </a:solidFill>
              </a:rPr>
              <a:t>02</a:t>
            </a:r>
            <a:endParaRPr lang="es-ES" sz="6000" dirty="0">
              <a:solidFill>
                <a:srgbClr val="0070C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3B5610D-D00A-4CCF-9DE3-12EC781C92BA}"/>
              </a:ext>
            </a:extLst>
          </p:cNvPr>
          <p:cNvSpPr txBox="1"/>
          <p:nvPr/>
        </p:nvSpPr>
        <p:spPr>
          <a:xfrm>
            <a:off x="1530629" y="1082203"/>
            <a:ext cx="9316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b="1" dirty="0"/>
              <a:t>POTENCIACIÓN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F7C35DD-7816-4454-8876-AA55FD60412E}"/>
              </a:ext>
            </a:extLst>
          </p:cNvPr>
          <p:cNvSpPr txBox="1"/>
          <p:nvPr/>
        </p:nvSpPr>
        <p:spPr>
          <a:xfrm>
            <a:off x="934277" y="2097866"/>
            <a:ext cx="10714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rgbClr val="FF0000"/>
                </a:solidFill>
              </a:rPr>
              <a:t>Si el exponente es negativo: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8CCE81-02C9-47B5-9E2D-11AE7EAFEC03}"/>
              </a:ext>
            </a:extLst>
          </p:cNvPr>
          <p:cNvSpPr txBox="1"/>
          <p:nvPr/>
        </p:nvSpPr>
        <p:spPr>
          <a:xfrm>
            <a:off x="1461710" y="3113529"/>
            <a:ext cx="3654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0,2 x 10</a:t>
            </a:r>
            <a:r>
              <a:rPr lang="es-ES" sz="6000" b="1" baseline="30000" dirty="0">
                <a:solidFill>
                  <a:srgbClr val="0070C0"/>
                </a:solidFill>
              </a:rPr>
              <a:t>-2</a:t>
            </a:r>
            <a:r>
              <a:rPr lang="es-ES" sz="6000" b="1" dirty="0">
                <a:solidFill>
                  <a:srgbClr val="0070C0"/>
                </a:solidFill>
              </a:rPr>
              <a:t> =</a:t>
            </a:r>
            <a:r>
              <a:rPr lang="es-ES" sz="6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6" name="Numero Final">
            <a:extLst>
              <a:ext uri="{FF2B5EF4-FFF2-40B4-BE49-F238E27FC236}">
                <a16:creationId xmlns:a16="http://schemas.microsoft.com/office/drawing/2014/main" id="{28A73DA7-4EA6-4EE4-9C6F-6943CFBBF955}"/>
              </a:ext>
            </a:extLst>
          </p:cNvPr>
          <p:cNvSpPr txBox="1"/>
          <p:nvPr/>
        </p:nvSpPr>
        <p:spPr>
          <a:xfrm>
            <a:off x="5781036" y="3111463"/>
            <a:ext cx="2194564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6000" b="1" dirty="0">
                <a:solidFill>
                  <a:srgbClr val="0070C0"/>
                </a:solidFill>
              </a:rPr>
              <a:t> 0,002</a:t>
            </a:r>
            <a:endParaRPr lang="es-ES" sz="6000" dirty="0">
              <a:solidFill>
                <a:srgbClr val="0070C0"/>
              </a:solidFill>
            </a:endParaRPr>
          </a:p>
        </p:txBody>
      </p:sp>
      <p:sp>
        <p:nvSpPr>
          <p:cNvPr id="10" name="Arco de bloque 9">
            <a:extLst>
              <a:ext uri="{FF2B5EF4-FFF2-40B4-BE49-F238E27FC236}">
                <a16:creationId xmlns:a16="http://schemas.microsoft.com/office/drawing/2014/main" id="{03A0954E-2700-4D30-B642-95FEA70EDC84}"/>
              </a:ext>
            </a:extLst>
          </p:cNvPr>
          <p:cNvSpPr/>
          <p:nvPr/>
        </p:nvSpPr>
        <p:spPr>
          <a:xfrm rot="10800000">
            <a:off x="6587737" y="3586928"/>
            <a:ext cx="360000" cy="538315"/>
          </a:xfrm>
          <a:prstGeom prst="blockArc">
            <a:avLst>
              <a:gd name="adj1" fmla="val 10800000"/>
              <a:gd name="adj2" fmla="val 157352"/>
              <a:gd name="adj3" fmla="val 145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5" name="Arco de bloque 14">
            <a:extLst>
              <a:ext uri="{FF2B5EF4-FFF2-40B4-BE49-F238E27FC236}">
                <a16:creationId xmlns:a16="http://schemas.microsoft.com/office/drawing/2014/main" id="{BEB162A0-70EF-4FD6-8505-F5C878963C7C}"/>
              </a:ext>
            </a:extLst>
          </p:cNvPr>
          <p:cNvSpPr/>
          <p:nvPr/>
        </p:nvSpPr>
        <p:spPr>
          <a:xfrm rot="10800000">
            <a:off x="6943337" y="3586928"/>
            <a:ext cx="360000" cy="538315"/>
          </a:xfrm>
          <a:prstGeom prst="blockArc">
            <a:avLst>
              <a:gd name="adj1" fmla="val 10800000"/>
              <a:gd name="adj2" fmla="val 157352"/>
              <a:gd name="adj3" fmla="val 1451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857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41"/>
    </mc:Choice>
    <mc:Fallback xmlns="">
      <p:transition spd="slow" advTm="186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6" grpId="0"/>
      <p:bldP spid="13" grpId="0" animBg="1"/>
      <p:bldP spid="5" grpId="0"/>
      <p:bldP spid="16" grpId="0" animBg="1"/>
      <p:bldP spid="10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|1.2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|1.1|1.1|1|1.1|1.2|1.3|0.8|1.3|5|1.3|1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1|1.4|1.1|1.1|7.2|1.1|1|0.7|1.8|6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7|1.2|4.5|0.8|0.9|0.9|0.7|0.8|1.5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7|1|2.6|1.4|0.7|0.8|1.5|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1|1.6|7.6|0.9|1.1|0.6|0.8|1.8|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7|1|3.6|0.8|1.1|2|7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|1.2|1.5|2.3|1.6|1|0.8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TM02900743[[fn=Orgánico]]</Template>
  <TotalTime>1151</TotalTime>
  <Words>497</Words>
  <Application>Microsoft Office PowerPoint</Application>
  <PresentationFormat>Panorámica</PresentationFormat>
  <Paragraphs>104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Daytona</vt:lpstr>
      <vt:lpstr>Garamond</vt:lpstr>
      <vt:lpstr>Orgánico</vt:lpstr>
      <vt:lpstr>Fundamentos de TICs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Anabella Conca</dc:creator>
  <cp:lastModifiedBy>User</cp:lastModifiedBy>
  <cp:revision>51</cp:revision>
  <dcterms:created xsi:type="dcterms:W3CDTF">2020-03-29T12:57:22Z</dcterms:created>
  <dcterms:modified xsi:type="dcterms:W3CDTF">2020-04-04T02:47:24Z</dcterms:modified>
</cp:coreProperties>
</file>