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sldIdLst>
    <p:sldId id="256" r:id="rId2"/>
    <p:sldId id="257" r:id="rId3"/>
    <p:sldId id="268" r:id="rId4"/>
    <p:sldId id="266" r:id="rId5"/>
    <p:sldId id="267" r:id="rId6"/>
    <p:sldId id="284" r:id="rId7"/>
    <p:sldId id="285" r:id="rId8"/>
    <p:sldId id="269" r:id="rId9"/>
    <p:sldId id="258" r:id="rId10"/>
    <p:sldId id="259" r:id="rId11"/>
    <p:sldId id="270" r:id="rId12"/>
    <p:sldId id="260" r:id="rId13"/>
    <p:sldId id="261" r:id="rId14"/>
    <p:sldId id="271" r:id="rId15"/>
    <p:sldId id="262" r:id="rId16"/>
    <p:sldId id="263" r:id="rId17"/>
    <p:sldId id="281" r:id="rId18"/>
    <p:sldId id="265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3" r:id="rId28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b="1" u="sng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u="sng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u="sng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u="sng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u="sng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u="sng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u="sng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u="sng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u="sng"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CB504"/>
    <a:srgbClr val="FFFF66"/>
    <a:srgbClr val="FF0000"/>
    <a:srgbClr val="FF3300"/>
    <a:srgbClr val="AAD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22" autoAdjust="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E47375A-1261-439D-BB2B-C936B1F98B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DB02847-4F15-4BDE-BE27-18DFE534F4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u="none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CC800B78-AA77-49A6-9324-88013C8C54C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E4306F20-91AB-422F-B742-F90D284668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9032871F-6E50-4124-9A1A-A18CFF14EF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0CA6CF88-ACB9-495A-8207-33D16FDA6E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u="none">
                <a:latin typeface="Arial" panose="020B0604020202020204" pitchFamily="34" charset="0"/>
              </a:defRPr>
            </a:lvl1pPr>
          </a:lstStyle>
          <a:p>
            <a:fld id="{E4D55D6B-A478-4508-AFB9-9C752D317A4E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20CB39-FD23-421E-B0B7-A24E2DBFD0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Introducción a la Informática    Unidad 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7FADA7-A4A0-48C0-9DFF-05F87B2217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911863-565F-4BB0-AB16-970402ED7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5DFF4B-12AA-43A4-A526-32FABD6CE4FD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14960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BDC42C-4275-4170-B214-0DF1674396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Introducción a la Informática    Unidad 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B1495F-9C37-4F0A-B588-75E87723EB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45BC64-DF10-4EBB-9CC3-2C247B9ABD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277DB-FC61-4508-85F3-37A0F7CD334D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64012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62E5CE0-6F7C-4B55-AE7B-6BB89F57B6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Introducción a la Informática    Unidad 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BB6F70-2F87-4837-8FFC-C4D3993AC5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6C57EB-6197-4549-B3D7-2D583F46BB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BFF844-3385-48ED-98C9-8ED0477B37F8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05356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C53E44-69CE-4434-B78D-4F7BC7D35A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Introducción a la Informática    Unidad 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A6FF62-DB53-4CA6-9FCC-B30D8B8335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C3DCC9-01E4-4433-9983-F69BA3D02C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EF9216-9425-48A9-B19B-7B990C8FB30B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2977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3A2A3D-78F1-4FEB-8801-59EF2EDE6D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Introducción a la Informática    Unidad 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013639-7F42-4163-8031-54F415F583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69C3B6-1EC9-46B1-B17A-2B596F1AC0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4191EA-DC75-41C9-B7E6-ECF3FA34C49E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95113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2D5887-AF2D-4A90-9D5B-9DC85820DF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Introducción a la Informática    Unidad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F67CD3-4D94-456C-A69A-4E25E880B4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6E4E53-181A-4962-8586-217BBC55AD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B2B52B-922E-4157-9931-8B290927617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68463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0E078D3-C0B1-4309-90BC-7C48CF2B98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Introducción a la Informática    Unidad 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D44F46C-1152-4566-902D-09BAF3BB6C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0E63D16-ECBC-4D9A-A90D-296FE3A27A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3B4FCC-97AD-409D-A30B-10BB6381774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338072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00E8F5B-7C03-4DDD-9517-D40044F89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Introducción a la Informática    Unidad 1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DC99081-4CF0-48C8-8B75-271D9F05F0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623A12-FDAF-401C-9C63-7ACF46F63B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97AE56-E6A1-49D9-92BD-8085C0E1BE7C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11358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043F4F1-DAF7-4E7A-A480-4B0B49EE51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Introducción a la Informática    Unidad 1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62773C1-2931-4E80-8348-EB6C24758E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986F9A-8008-4622-BB34-C213E716B7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6AD633-8A85-4EE1-8835-8F55868B4339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9266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5E6EF-E056-498A-B3DB-A5ECA5BF4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Introducción a la Informática    Unidad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C13FA3-E301-4CC0-80AF-6715E8EC7C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3C7B5F-ADF9-44A2-8243-3616C96799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29B2BB-7D97-46FB-8D7D-4F7BA6428853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20795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60E7B-E0BB-4C4A-A3CE-C27669DFA1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Introducción a la Informática    Unidad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8F8256-387C-41A3-A14E-F94587E516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98EBB-276E-4D27-8A50-DE25E78EA4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BE0180-EDE0-4681-BFA6-0D976566DA2F}" type="slidenum">
              <a:rPr lang="es-AR" altLang="es-ES"/>
              <a:pPr/>
              <a:t>‹Nº›</a:t>
            </a:fld>
            <a:endParaRPr lang="es-AR" altLang="es-ES"/>
          </a:p>
        </p:txBody>
      </p:sp>
    </p:spTree>
    <p:extLst>
      <p:ext uri="{BB962C8B-B14F-4D97-AF65-F5344CB8AC3E}">
        <p14:creationId xmlns:p14="http://schemas.microsoft.com/office/powerpoint/2010/main" val="167360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793C48-DCB6-4FE3-AFE3-435FD4E8C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E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2F72B8A-E8EE-4352-B3BA-93EC23BD3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ES"/>
              <a:t>Haga clic para modificar el estilo de texto del patrón</a:t>
            </a:r>
          </a:p>
          <a:p>
            <a:pPr lvl="1"/>
            <a:r>
              <a:rPr lang="es-AR" altLang="es-ES"/>
              <a:t>Segundo nivel</a:t>
            </a:r>
          </a:p>
          <a:p>
            <a:pPr lvl="2"/>
            <a:r>
              <a:rPr lang="es-AR" altLang="es-ES"/>
              <a:t>Tercer nivel</a:t>
            </a:r>
          </a:p>
          <a:p>
            <a:pPr lvl="3"/>
            <a:r>
              <a:rPr lang="es-AR" altLang="es-ES"/>
              <a:t>Cuarto nivel</a:t>
            </a:r>
          </a:p>
          <a:p>
            <a:pPr lvl="4"/>
            <a:r>
              <a:rPr lang="es-AR" altLang="es-ES"/>
              <a:t>Quinto nivel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44CCBC8A-FB3F-4579-B729-3F6D770687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u="none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AR"/>
              <a:t>Introducción a la Informática    Unidad 1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2F3917C-D13D-4232-9322-B3151C89B28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u="none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5B29FD1D-F87D-4C8B-8F4F-24D5F77C68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u="none">
                <a:latin typeface="Arial" panose="020B0604020202020204" pitchFamily="34" charset="0"/>
              </a:defRPr>
            </a:lvl1pPr>
          </a:lstStyle>
          <a:p>
            <a:fld id="{9E586437-BC84-42C7-8519-EE869D4A578A}" type="slidenum">
              <a:rPr lang="es-AR" altLang="es-ES"/>
              <a:pPr/>
              <a:t>‹Nº›</a:t>
            </a:fld>
            <a:endParaRPr lang="es-AR" alt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número de diapositiva">
            <a:extLst>
              <a:ext uri="{FF2B5EF4-FFF2-40B4-BE49-F238E27FC236}">
                <a16:creationId xmlns:a16="http://schemas.microsoft.com/office/drawing/2014/main" id="{505C6C1D-5560-459E-92E4-CE582635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236249-B0E8-45B8-94BE-6D1CBC9AED0A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1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sp>
        <p:nvSpPr>
          <p:cNvPr id="2051" name="WordArt 4">
            <a:extLst>
              <a:ext uri="{FF2B5EF4-FFF2-40B4-BE49-F238E27FC236}">
                <a16:creationId xmlns:a16="http://schemas.microsoft.com/office/drawing/2014/main" id="{EDFE720E-7D20-478E-867C-F61F37460D7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116013" y="1052513"/>
            <a:ext cx="6840537" cy="11001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endParaRPr lang="es-ES" sz="3600" kern="10">
              <a:solidFill>
                <a:srgbClr val="993366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2" name="8 CuadroTexto">
            <a:extLst>
              <a:ext uri="{FF2B5EF4-FFF2-40B4-BE49-F238E27FC236}">
                <a16:creationId xmlns:a16="http://schemas.microsoft.com/office/drawing/2014/main" id="{F0620DE8-F453-499A-B5DB-1629D3D58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17475"/>
            <a:ext cx="7345363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s-AR" altLang="es-ES" sz="3600" u="none">
              <a:solidFill>
                <a:srgbClr val="FF0000"/>
              </a:solidFill>
            </a:endParaRPr>
          </a:p>
          <a:p>
            <a:pPr algn="ctr" eaLnBrk="1" hangingPunct="1"/>
            <a:r>
              <a:rPr lang="es-AR" altLang="es-ES" sz="3600" u="none">
                <a:solidFill>
                  <a:srgbClr val="FF0000"/>
                </a:solidFill>
              </a:rPr>
              <a:t>FUNDAMENTOS DE TICs</a:t>
            </a:r>
          </a:p>
          <a:p>
            <a:pPr algn="ctr" eaLnBrk="1" hangingPunct="1"/>
            <a:endParaRPr lang="es-AR" altLang="es-ES" sz="3600" u="none">
              <a:solidFill>
                <a:srgbClr val="FF0000"/>
              </a:solidFill>
            </a:endParaRPr>
          </a:p>
          <a:p>
            <a:pPr algn="ctr" eaLnBrk="1" hangingPunct="1"/>
            <a:endParaRPr lang="es-AR" altLang="es-ES" sz="3600" u="none">
              <a:solidFill>
                <a:srgbClr val="FF0000"/>
              </a:solidFill>
            </a:endParaRPr>
          </a:p>
          <a:p>
            <a:pPr algn="ctr" eaLnBrk="1" hangingPunct="1"/>
            <a:r>
              <a:rPr lang="es-AR" altLang="es-ES" sz="3600" u="none">
                <a:solidFill>
                  <a:srgbClr val="FF0000"/>
                </a:solidFill>
              </a:rPr>
              <a:t>Conversión a formato de Punto Flotante</a:t>
            </a:r>
          </a:p>
          <a:p>
            <a:pPr eaLnBrk="1" hangingPunct="1"/>
            <a:endParaRPr lang="es-AR" altLang="es-ES" sz="3600">
              <a:solidFill>
                <a:srgbClr val="FF0000"/>
              </a:solidFill>
            </a:endParaRPr>
          </a:p>
        </p:txBody>
      </p:sp>
      <p:pic>
        <p:nvPicPr>
          <p:cNvPr id="13313" name="Picture 1">
            <a:extLst>
              <a:ext uri="{FF2B5EF4-FFF2-40B4-BE49-F238E27FC236}">
                <a16:creationId xmlns:a16="http://schemas.microsoft.com/office/drawing/2014/main" id="{FD1F3163-2F39-4F36-B095-0580990C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4076700"/>
            <a:ext cx="1800225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419 -0.68925 C -0.48211 -0.68855 -0.47916 -0.68925 -0.47777 -0.68694 C -0.46666 -0.66983 -0.48038 -0.67884 -0.47152 -0.67006 C -0.4684 -0.66728 -0.46197 -0.66173 -0.46197 -0.66173 C -0.46145 -0.65965 -0.46163 -0.65688 -0.46041 -0.65526 C -0.45781 -0.65179 -0.45347 -0.6504 -0.45086 -0.64694 C -0.44826 -0.64347 -0.44548 -0.63977 -0.44288 -0.6363 C -0.44044 -0.63306 -0.43854 -0.62936 -0.43645 -0.62566 C -0.43419 -0.6215 -0.4302 -0.61295 -0.4302 -0.61295 C -0.43072 -0.61087 -0.43107 -0.60855 -0.43176 -0.6067 C -0.43263 -0.60439 -0.43489 -0.603 -0.43489 -0.60069 C -0.43541 -0.56092 -0.43437 -0.52162 -0.43333 -0.48208 C -0.43298 -0.47029 -0.42899 -0.45433 -0.42065 -0.45017 C -0.41284 -0.43445 -0.42343 -0.45364 -0.4111 -0.43977 C -0.40954 -0.43815 -0.40919 -0.43514 -0.40798 -0.43329 C -0.40607 -0.43029 -0.39513 -0.41641 -0.39201 -0.41225 C -0.38871 -0.40809 -0.38749 -0.40162 -0.38419 -0.39746 C -0.38315 -0.39607 -0.38194 -0.39468 -0.3809 -0.39329 C -0.37708 -0.38312 -0.37222 -0.37387 -0.36822 -0.3637 C -0.36614 -0.34983 -0.36041 -0.33896 -0.35711 -0.32578 C -0.35659 -0.32 -0.35659 -0.31422 -0.35555 -0.30867 C -0.35503 -0.30636 -0.35312 -0.30474 -0.35242 -0.3022 C -0.346 -0.27838 -0.34617 -0.26636 -0.3302 -0.2474 C -0.31718 -0.23191 -0.32604 -0.2363 -0.31423 -0.23283 C -0.31076 -0.21803 -0.29027 -0.20717 -0.27933 -0.20092 C -0.27169 -0.19029 -0.28246 -0.20393 -0.26822 -0.19237 C -0.26631 -0.19075 -0.26527 -0.18798 -0.26354 -0.18613 C -0.26197 -0.18451 -0.26041 -0.18289 -0.25867 -0.18173 C -0.25347 -0.17803 -0.24288 -0.17133 -0.24288 -0.17133 C -0.22274 -0.14451 -0.19878 -0.14173 -0.17152 -0.13942 C -0.16388 -0.13272 -0.16857 -0.13618 -0.15711 -0.1311 C -0.15555 -0.1304 -0.15242 -0.12902 -0.15242 -0.12902 C -0.14704 -0.12139 -0.15069 -0.12532 -0.13975 -0.12046 C -0.13819 -0.11977 -0.13489 -0.11838 -0.13489 -0.11838 C -0.13333 -0.11699 -0.13194 -0.11514 -0.1302 -0.11422 C -0.12812 -0.11306 -0.12569 -0.11352 -0.12378 -0.11214 C -0.11232 -0.10428 -0.13072 -0.11075 -0.11597 -0.10358 C -0.11006 -0.10058 -0.10294 -0.10011 -0.09687 -0.09734 C -0.09097 -0.08902 -0.09669 -0.09595 -0.08576 -0.08878 C -0.07985 -0.08485 -0.0736 -0.07653 -0.06822 -0.07191 C -0.0585 -0.06335 -0.05051 -0.04115 -0.03975 -0.03584 C -0.03524 -0.03006 -0.0309 -0.02705 -0.02534 -0.02335 C -0.02378 -0.02127 -0.02256 -0.0185 -0.02065 -0.01688 C -0.01666 -0.01341 -0.00798 -0.00855 -0.00798 -0.00855 C -0.0059 -0.00555 -0.00329 -4.62428E-7 6.66667E-6 -4.62428E-7 " pathEditMode="relative" ptsTypes="f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3 Marcador de número de diapositiva">
            <a:extLst>
              <a:ext uri="{FF2B5EF4-FFF2-40B4-BE49-F238E27FC236}">
                <a16:creationId xmlns:a16="http://schemas.microsoft.com/office/drawing/2014/main" id="{2FB11706-A218-4BDD-B022-88BFFCEE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984DE1-3017-48A6-AD24-2DEDE9E28E86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10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sp>
        <p:nvSpPr>
          <p:cNvPr id="16388" name="WordArt 4">
            <a:extLst>
              <a:ext uri="{FF2B5EF4-FFF2-40B4-BE49-F238E27FC236}">
                <a16:creationId xmlns:a16="http://schemas.microsoft.com/office/drawing/2014/main" id="{7B3690B9-C2F0-4805-B8EB-1BD9D1DCD21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58888" y="549275"/>
            <a:ext cx="1881187" cy="857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s-ES" sz="3600" kern="10" dirty="0"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  <a:cs typeface="+mn-cs"/>
              </a:rPr>
              <a:t>2º Paso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62EED178-9977-44A9-B10B-6C948118F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1787525"/>
            <a:ext cx="7869238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ES" u="none" dirty="0"/>
              <a:t>El segundo paso es normalizar el número en base dos.  Para ello se debe considerar la regla de normalización enunciada en el ejercicio.  </a:t>
            </a:r>
          </a:p>
          <a:p>
            <a:pPr algn="just" eaLnBrk="1" hangingPunct="1"/>
            <a:r>
              <a:rPr lang="es-ES" altLang="es-ES" u="none" dirty="0"/>
              <a:t>En este caso la regla es normalizar con la coma a la derecha del bit más significativo (MSB).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F1D37BF3-A1AA-4D9D-8528-23A2F2CD9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73463"/>
            <a:ext cx="7508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u="none"/>
              <a:t>En nuestro ejemplo: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772E8F99-DA91-4A9E-9CED-3C051BB7C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4149725"/>
            <a:ext cx="5472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u="none" dirty="0"/>
              <a:t> -  1,0011101001111100   x    2</a:t>
            </a:r>
            <a:r>
              <a:rPr lang="es-ES" altLang="es-ES" u="none" baseline="50000" dirty="0"/>
              <a:t>+8</a:t>
            </a:r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B64B5869-C6F5-4262-9526-3A2F36F8F6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2275" y="4365625"/>
            <a:ext cx="287338" cy="8636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D8CA12DE-CDE7-42F0-8025-29C9E03E3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5243513"/>
            <a:ext cx="24669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u="none">
                <a:solidFill>
                  <a:srgbClr val="FFFF00"/>
                </a:solidFill>
              </a:rPr>
              <a:t>No olvidar el signo de la mantisa!!!</a:t>
            </a:r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734CE3AF-6F1F-4736-BBC0-7417CD3076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4365625"/>
            <a:ext cx="1655762" cy="792163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CB29291C-98D8-47F8-B58D-485C86FAF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5229225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u="none">
                <a:solidFill>
                  <a:srgbClr val="FFFF00"/>
                </a:solidFill>
              </a:rPr>
              <a:t>Base del sistema binario</a:t>
            </a:r>
          </a:p>
        </p:txBody>
      </p:sp>
      <p:sp>
        <p:nvSpPr>
          <p:cNvPr id="16397" name="Line 13">
            <a:extLst>
              <a:ext uri="{FF2B5EF4-FFF2-40B4-BE49-F238E27FC236}">
                <a16:creationId xmlns:a16="http://schemas.microsoft.com/office/drawing/2014/main" id="{3A01081B-07FA-4D12-9B66-350668CB33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72225" y="4221163"/>
            <a:ext cx="863600" cy="720725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5CCC7806-C522-4168-9016-E05760685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941888"/>
            <a:ext cx="2881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ES" u="none">
                <a:solidFill>
                  <a:srgbClr val="FFFF00"/>
                </a:solidFill>
              </a:rPr>
              <a:t>Considerar el signo del exponente</a:t>
            </a:r>
          </a:p>
        </p:txBody>
      </p:sp>
      <p:sp>
        <p:nvSpPr>
          <p:cNvPr id="15" name="1 Marcador de fecha">
            <a:extLst>
              <a:ext uri="{FF2B5EF4-FFF2-40B4-BE49-F238E27FC236}">
                <a16:creationId xmlns:a16="http://schemas.microsoft.com/office/drawing/2014/main" id="{F0208FC8-8188-4A21-94A3-40627C36F9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638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2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5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  <p:bldP spid="16392" grpId="0"/>
      <p:bldP spid="16394" grpId="0"/>
      <p:bldP spid="16396" grpId="0"/>
      <p:bldP spid="163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>
            <a:extLst>
              <a:ext uri="{FF2B5EF4-FFF2-40B4-BE49-F238E27FC236}">
                <a16:creationId xmlns:a16="http://schemas.microsoft.com/office/drawing/2014/main" id="{A864946D-E426-4C9E-A8AE-56F8C367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6033B09-2B4F-41FA-986C-3624C90C0971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11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graphicFrame>
        <p:nvGraphicFramePr>
          <p:cNvPr id="6" name="5 Tabla">
            <a:extLst>
              <a:ext uri="{FF2B5EF4-FFF2-40B4-BE49-F238E27FC236}">
                <a16:creationId xmlns:a16="http://schemas.microsoft.com/office/drawing/2014/main" id="{70A4E3BA-E987-4EC0-B02C-45F63D5E7A53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3644900"/>
          <a:ext cx="777715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EXPONENTE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MANTISA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8 bits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23 bits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19" name="7 Rectángulo">
            <a:extLst>
              <a:ext uri="{FF2B5EF4-FFF2-40B4-BE49-F238E27FC236}">
                <a16:creationId xmlns:a16="http://schemas.microsoft.com/office/drawing/2014/main" id="{D3860DAB-2846-4243-ACA2-83E73DCED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5693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u="none">
                <a:solidFill>
                  <a:srgbClr val="FF0000"/>
                </a:solidFill>
              </a:rPr>
              <a:t>Vamos ubicando las partes en la plantilla.</a:t>
            </a:r>
          </a:p>
          <a:p>
            <a:pPr algn="ctr" eaLnBrk="1" hangingPunct="1"/>
            <a:r>
              <a:rPr lang="es-ES" altLang="es-ES" sz="2400" u="none">
                <a:solidFill>
                  <a:srgbClr val="FF0000"/>
                </a:solidFill>
              </a:rPr>
              <a:t>Ubicamos el signo del número.</a:t>
            </a:r>
          </a:p>
          <a:p>
            <a:pPr algn="ctr" eaLnBrk="1" hangingPunct="1"/>
            <a:r>
              <a:rPr lang="es-ES" altLang="es-ES" sz="2400" u="none">
                <a:solidFill>
                  <a:srgbClr val="FF0000"/>
                </a:solidFill>
              </a:rPr>
              <a:t>En este caso es un número NEGATIVO, por lo tanto el valor del signo según la norma es  1 </a:t>
            </a:r>
          </a:p>
        </p:txBody>
      </p:sp>
      <p:sp>
        <p:nvSpPr>
          <p:cNvPr id="10320" name="8 CuadroTexto">
            <a:extLst>
              <a:ext uri="{FF2B5EF4-FFF2-40B4-BE49-F238E27FC236}">
                <a16:creationId xmlns:a16="http://schemas.microsoft.com/office/drawing/2014/main" id="{E80B0BC2-10C8-4AE3-871D-FC31224C3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420938"/>
            <a:ext cx="2520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AR" altLang="es-ES" u="none"/>
              <a:t>32 bits</a:t>
            </a:r>
          </a:p>
        </p:txBody>
      </p:sp>
      <p:sp>
        <p:nvSpPr>
          <p:cNvPr id="10321" name="9 Cerrar llave">
            <a:extLst>
              <a:ext uri="{FF2B5EF4-FFF2-40B4-BE49-F238E27FC236}">
                <a16:creationId xmlns:a16="http://schemas.microsoft.com/office/drawing/2014/main" id="{5E384573-10C8-490D-99DF-7CBE3034A08C}"/>
              </a:ext>
            </a:extLst>
          </p:cNvPr>
          <p:cNvSpPr>
            <a:spLocks/>
          </p:cNvSpPr>
          <p:nvPr/>
        </p:nvSpPr>
        <p:spPr bwMode="auto">
          <a:xfrm rot="-5400000">
            <a:off x="4427538" y="-676275"/>
            <a:ext cx="504825" cy="7705725"/>
          </a:xfrm>
          <a:prstGeom prst="rightBrace">
            <a:avLst>
              <a:gd name="adj1" fmla="val 833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0322" name="10 CuadroTexto">
            <a:extLst>
              <a:ext uri="{FF2B5EF4-FFF2-40B4-BE49-F238E27FC236}">
                <a16:creationId xmlns:a16="http://schemas.microsoft.com/office/drawing/2014/main" id="{B9418C1F-C7C0-43A2-B415-FFC7B9C1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229225"/>
            <a:ext cx="309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AR" altLang="es-ES" u="none">
                <a:solidFill>
                  <a:srgbClr val="FFFF00"/>
                </a:solidFill>
              </a:rPr>
              <a:t>S</a:t>
            </a:r>
            <a:r>
              <a:rPr lang="es-AR" altLang="es-ES" u="none"/>
              <a:t> = SIGNO: 1 bit</a:t>
            </a:r>
          </a:p>
        </p:txBody>
      </p:sp>
      <p:cxnSp>
        <p:nvCxnSpPr>
          <p:cNvPr id="14" name="13 Conector recto de flecha">
            <a:extLst>
              <a:ext uri="{FF2B5EF4-FFF2-40B4-BE49-F238E27FC236}">
                <a16:creationId xmlns:a16="http://schemas.microsoft.com/office/drawing/2014/main" id="{FA6EFB1C-C479-471E-A6BA-E6F6E75D730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042988" y="1700213"/>
            <a:ext cx="7058025" cy="237648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17 CuadroTexto">
            <a:extLst>
              <a:ext uri="{FF2B5EF4-FFF2-40B4-BE49-F238E27FC236}">
                <a16:creationId xmlns:a16="http://schemas.microsoft.com/office/drawing/2014/main" id="{64208564-1BA1-4C90-9A0F-590616122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05263"/>
            <a:ext cx="3603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AR" altLang="es-ES" u="none">
                <a:solidFill>
                  <a:srgbClr val="FF0000"/>
                </a:solidFill>
              </a:rPr>
              <a:t>1</a:t>
            </a:r>
          </a:p>
          <a:p>
            <a:pPr eaLnBrk="1" hangingPunct="1"/>
            <a:endParaRPr lang="es-AR" altLang="es-ES"/>
          </a:p>
        </p:txBody>
      </p:sp>
      <p:sp>
        <p:nvSpPr>
          <p:cNvPr id="11" name="1 Marcador de fecha">
            <a:extLst>
              <a:ext uri="{FF2B5EF4-FFF2-40B4-BE49-F238E27FC236}">
                <a16:creationId xmlns:a16="http://schemas.microsoft.com/office/drawing/2014/main" id="{83D06CB3-8B79-4C3C-8F24-2ED6E4057A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3 Marcador de número de diapositiva">
            <a:extLst>
              <a:ext uri="{FF2B5EF4-FFF2-40B4-BE49-F238E27FC236}">
                <a16:creationId xmlns:a16="http://schemas.microsoft.com/office/drawing/2014/main" id="{AFB2B1A6-3B12-4FBA-B752-B4557E76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DED3B0-82AE-403F-A53A-38A16D3D1A63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12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sp>
        <p:nvSpPr>
          <p:cNvPr id="17412" name="WordArt 4">
            <a:extLst>
              <a:ext uri="{FF2B5EF4-FFF2-40B4-BE49-F238E27FC236}">
                <a16:creationId xmlns:a16="http://schemas.microsoft.com/office/drawing/2014/main" id="{542F6055-00BC-4890-92DC-16880CBC504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58888" y="549275"/>
            <a:ext cx="1881187" cy="857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s-ES" sz="3600" kern="10" dirty="0"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  <a:cs typeface="+mn-cs"/>
              </a:rPr>
              <a:t>3º Paso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CD9498D2-2AB9-4A6C-A051-CF5669C0C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628775"/>
            <a:ext cx="7797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ES" u="none" dirty="0"/>
              <a:t>Ahora, a ocuparse del exponente!!!  Si bien no está enunciado explícitamente, al tener un </a:t>
            </a:r>
            <a:r>
              <a:rPr lang="es-ES" altLang="es-ES" u="none" dirty="0">
                <a:solidFill>
                  <a:srgbClr val="FFFF66"/>
                </a:solidFill>
              </a:rPr>
              <a:t>exceso de 127</a:t>
            </a:r>
            <a:r>
              <a:rPr lang="es-ES" altLang="es-ES" u="none" dirty="0"/>
              <a:t>, nos indica que la </a:t>
            </a:r>
            <a:r>
              <a:rPr lang="es-ES" altLang="es-ES" u="none" dirty="0">
                <a:solidFill>
                  <a:srgbClr val="FFFF66"/>
                </a:solidFill>
              </a:rPr>
              <a:t>cantidad de bits</a:t>
            </a:r>
            <a:r>
              <a:rPr lang="es-ES" altLang="es-ES" u="none" dirty="0"/>
              <a:t> a utilizar para el exponente </a:t>
            </a:r>
            <a:r>
              <a:rPr lang="es-ES" altLang="es-ES" u="none" dirty="0">
                <a:solidFill>
                  <a:srgbClr val="FFFF66"/>
                </a:solidFill>
              </a:rPr>
              <a:t>es ocho</a:t>
            </a:r>
            <a:r>
              <a:rPr lang="es-ES" altLang="es-ES" u="none" dirty="0"/>
              <a:t>.</a:t>
            </a:r>
            <a:endParaRPr lang="es-ES" altLang="es-ES" u="none" baseline="30000" dirty="0"/>
          </a:p>
        </p:txBody>
      </p:sp>
      <p:sp>
        <p:nvSpPr>
          <p:cNvPr id="11269" name="Text Box 6">
            <a:extLst>
              <a:ext uri="{FF2B5EF4-FFF2-40B4-BE49-F238E27FC236}">
                <a16:creationId xmlns:a16="http://schemas.microsoft.com/office/drawing/2014/main" id="{90220C30-9243-447A-8595-586DB6993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3443288"/>
            <a:ext cx="7581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ES" u="none"/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1FEB84CD-91C3-4827-9FD1-33A3964D7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284538"/>
            <a:ext cx="3763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u="none"/>
              <a:t>La fórmula para el exponente es: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A7CE3F41-EC7A-4F8F-9FFE-2ABE67257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357563"/>
            <a:ext cx="2376488" cy="434975"/>
          </a:xfrm>
          <a:prstGeom prst="rect">
            <a:avLst/>
          </a:prstGeom>
          <a:noFill/>
          <a:ln w="38100" cap="rnd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2000" u="none">
                <a:solidFill>
                  <a:srgbClr val="FF0066"/>
                </a:solidFill>
              </a:rPr>
              <a:t>E = XS + p</a:t>
            </a:r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03F8376E-E8E8-4AA6-8BE8-A7901C460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868863"/>
            <a:ext cx="1512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u="none"/>
              <a:t>Donde:</a:t>
            </a:r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268FD903-240F-4564-BEA4-8F7EE8F87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4437063"/>
            <a:ext cx="41767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u="none">
                <a:solidFill>
                  <a:srgbClr val="FF0066"/>
                </a:solidFill>
              </a:rPr>
              <a:t> E</a:t>
            </a:r>
            <a:r>
              <a:rPr lang="es-ES" altLang="es-ES" u="none"/>
              <a:t>   es el exponente resultante</a:t>
            </a:r>
          </a:p>
          <a:p>
            <a:pPr eaLnBrk="1" hangingPunct="1"/>
            <a:r>
              <a:rPr lang="es-ES" altLang="es-ES" u="none">
                <a:solidFill>
                  <a:srgbClr val="FF0066"/>
                </a:solidFill>
              </a:rPr>
              <a:t>XS </a:t>
            </a:r>
            <a:r>
              <a:rPr lang="es-ES" altLang="es-ES" u="none"/>
              <a:t> es el exceso</a:t>
            </a:r>
          </a:p>
          <a:p>
            <a:pPr eaLnBrk="1" hangingPunct="1"/>
            <a:r>
              <a:rPr lang="es-ES" altLang="es-ES" u="none">
                <a:solidFill>
                  <a:srgbClr val="FF0066"/>
                </a:solidFill>
              </a:rPr>
              <a:t> P</a:t>
            </a:r>
            <a:r>
              <a:rPr lang="es-ES" altLang="es-ES" u="none"/>
              <a:t>   es la potencia a la que está    	elevada la base.</a:t>
            </a:r>
          </a:p>
        </p:txBody>
      </p:sp>
      <p:sp>
        <p:nvSpPr>
          <p:cNvPr id="14" name="1 Marcador de fecha">
            <a:extLst>
              <a:ext uri="{FF2B5EF4-FFF2-40B4-BE49-F238E27FC236}">
                <a16:creationId xmlns:a16="http://schemas.microsoft.com/office/drawing/2014/main" id="{6D579EE9-4478-4311-B840-21322A331B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  <p:sp>
        <p:nvSpPr>
          <p:cNvPr id="11275" name="17 Abrir llave">
            <a:extLst>
              <a:ext uri="{FF2B5EF4-FFF2-40B4-BE49-F238E27FC236}">
                <a16:creationId xmlns:a16="http://schemas.microsoft.com/office/drawing/2014/main" id="{BBE243C9-5241-476D-BE8E-0C8BC4090834}"/>
              </a:ext>
            </a:extLst>
          </p:cNvPr>
          <p:cNvSpPr>
            <a:spLocks/>
          </p:cNvSpPr>
          <p:nvPr/>
        </p:nvSpPr>
        <p:spPr bwMode="auto">
          <a:xfrm>
            <a:off x="3276600" y="4437063"/>
            <a:ext cx="431800" cy="1295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741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2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2000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2000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2000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2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2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5" grpId="0"/>
      <p:bldP spid="17416" grpId="0" animBg="1"/>
      <p:bldP spid="17417" grpId="0"/>
      <p:bldP spid="174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3 Marcador de número de diapositiva">
            <a:extLst>
              <a:ext uri="{FF2B5EF4-FFF2-40B4-BE49-F238E27FC236}">
                <a16:creationId xmlns:a16="http://schemas.microsoft.com/office/drawing/2014/main" id="{D9A6CD78-C2A9-41D8-BC4B-7B8C540C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F43443-BADD-4AB3-B256-6DD0FFFCD83B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13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A5CEC660-AECB-4943-B11D-D7C07E698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36613"/>
            <a:ext cx="8135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u="none"/>
              <a:t>En nuestro ejemplo:</a:t>
            </a:r>
            <a:endParaRPr lang="es-AR" altLang="es-ES" u="none"/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E5C11E46-0955-4A38-B85E-69F86EC10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205038"/>
            <a:ext cx="223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u="none"/>
              <a:t>E = XS + p   </a:t>
            </a:r>
            <a:endParaRPr lang="es-AR" altLang="es-ES" u="none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67ED7EF0-BE82-4366-BE4E-3A941966B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349500"/>
            <a:ext cx="1152525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F54D8BC8-61BE-4C50-BAE5-CFA11A045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2205038"/>
            <a:ext cx="381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u="none" dirty="0"/>
              <a:t>E = 127 + 8 = 135</a:t>
            </a:r>
            <a:endParaRPr lang="es-AR" altLang="es-ES" u="none" dirty="0"/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BBB893C6-7D39-407F-97CB-68517786F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284538"/>
            <a:ext cx="5832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u="none"/>
              <a:t>En binario y con ocho bits:</a:t>
            </a:r>
            <a:endParaRPr lang="es-AR" altLang="es-ES" u="none"/>
          </a:p>
        </p:txBody>
      </p:sp>
      <p:sp>
        <p:nvSpPr>
          <p:cNvPr id="18444" name="Text Box 12">
            <a:extLst>
              <a:ext uri="{FF2B5EF4-FFF2-40B4-BE49-F238E27FC236}">
                <a16:creationId xmlns:a16="http://schemas.microsoft.com/office/drawing/2014/main" id="{9D71E2D0-FC70-4C3C-8746-ECD81CA97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581525"/>
            <a:ext cx="3095625" cy="400050"/>
          </a:xfrm>
          <a:prstGeom prst="rect">
            <a:avLst/>
          </a:prstGeom>
          <a:noFill/>
          <a:ln w="25400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u="none" dirty="0" smtClean="0">
                <a:solidFill>
                  <a:srgbClr val="FF0000"/>
                </a:solidFill>
              </a:rPr>
              <a:t>135</a:t>
            </a:r>
            <a:r>
              <a:rPr lang="es-ES" altLang="es-ES" sz="2000" u="none" baseline="-25000" dirty="0" smtClean="0">
                <a:solidFill>
                  <a:srgbClr val="FF0000"/>
                </a:solidFill>
              </a:rPr>
              <a:t>10</a:t>
            </a:r>
            <a:r>
              <a:rPr lang="es-ES" altLang="es-ES" sz="2000" u="none" dirty="0" smtClean="0">
                <a:solidFill>
                  <a:srgbClr val="FF0000"/>
                </a:solidFill>
              </a:rPr>
              <a:t> </a:t>
            </a:r>
            <a:r>
              <a:rPr lang="es-ES" altLang="es-ES" sz="2000" u="none" dirty="0">
                <a:solidFill>
                  <a:srgbClr val="FF0000"/>
                </a:solidFill>
              </a:rPr>
              <a:t>= 10000111</a:t>
            </a:r>
            <a:r>
              <a:rPr lang="es-ES" altLang="es-ES" sz="2000" u="none" baseline="-25000" dirty="0">
                <a:solidFill>
                  <a:srgbClr val="FF0000"/>
                </a:solidFill>
              </a:rPr>
              <a:t>2</a:t>
            </a:r>
            <a:endParaRPr lang="es-AR" altLang="es-ES" sz="2000" u="none" baseline="-25000" dirty="0">
              <a:solidFill>
                <a:srgbClr val="FF0000"/>
              </a:solidFill>
            </a:endParaRPr>
          </a:p>
        </p:txBody>
      </p:sp>
      <p:sp>
        <p:nvSpPr>
          <p:cNvPr id="12" name="1 Marcador de fecha">
            <a:extLst>
              <a:ext uri="{FF2B5EF4-FFF2-40B4-BE49-F238E27FC236}">
                <a16:creationId xmlns:a16="http://schemas.microsoft.com/office/drawing/2014/main" id="{400EEED7-94C0-4E69-8C91-F0A1A3444F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70" decel="100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770" decel="100000"/>
                                        <p:tgtEl>
                                          <p:spTgt spid="1843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41" grpId="0"/>
      <p:bldP spid="18443" grpId="0"/>
      <p:bldP spid="184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>
            <a:extLst>
              <a:ext uri="{FF2B5EF4-FFF2-40B4-BE49-F238E27FC236}">
                <a16:creationId xmlns:a16="http://schemas.microsoft.com/office/drawing/2014/main" id="{432944F1-7841-4BF0-98D2-D1997EED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395250-194C-4E8B-A877-711E2FB9F9DC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14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graphicFrame>
        <p:nvGraphicFramePr>
          <p:cNvPr id="6" name="5 Tabla">
            <a:extLst>
              <a:ext uri="{FF2B5EF4-FFF2-40B4-BE49-F238E27FC236}">
                <a16:creationId xmlns:a16="http://schemas.microsoft.com/office/drawing/2014/main" id="{6A1D8909-3360-40C0-8C45-21AA288EF4D5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3644900"/>
          <a:ext cx="777715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EXPONENTE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MANTISA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8 bits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23 bits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91" name="7 Rectángulo">
            <a:extLst>
              <a:ext uri="{FF2B5EF4-FFF2-40B4-BE49-F238E27FC236}">
                <a16:creationId xmlns:a16="http://schemas.microsoft.com/office/drawing/2014/main" id="{E0D50171-8E65-4A85-85C3-63B65C712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569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u="none">
                <a:solidFill>
                  <a:srgbClr val="FF0000"/>
                </a:solidFill>
              </a:rPr>
              <a:t>Seguimos ubicando las partes en la plantilla.</a:t>
            </a:r>
          </a:p>
          <a:p>
            <a:pPr algn="ctr" eaLnBrk="1" hangingPunct="1"/>
            <a:r>
              <a:rPr lang="es-ES" altLang="es-ES" sz="2400" u="none">
                <a:solidFill>
                  <a:srgbClr val="FF0000"/>
                </a:solidFill>
              </a:rPr>
              <a:t>En este momento ubicamos el exponente.</a:t>
            </a:r>
          </a:p>
        </p:txBody>
      </p:sp>
      <p:sp>
        <p:nvSpPr>
          <p:cNvPr id="13392" name="8 CuadroTexto">
            <a:extLst>
              <a:ext uri="{FF2B5EF4-FFF2-40B4-BE49-F238E27FC236}">
                <a16:creationId xmlns:a16="http://schemas.microsoft.com/office/drawing/2014/main" id="{3D2386A3-27BA-408C-94AC-0FDA62760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420938"/>
            <a:ext cx="2520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AR" altLang="es-ES" u="none"/>
              <a:t>32 bits</a:t>
            </a:r>
          </a:p>
        </p:txBody>
      </p:sp>
      <p:sp>
        <p:nvSpPr>
          <p:cNvPr id="13393" name="9 Cerrar llave">
            <a:extLst>
              <a:ext uri="{FF2B5EF4-FFF2-40B4-BE49-F238E27FC236}">
                <a16:creationId xmlns:a16="http://schemas.microsoft.com/office/drawing/2014/main" id="{D3C5DFF0-5F89-4710-8D99-6BB72FAEC355}"/>
              </a:ext>
            </a:extLst>
          </p:cNvPr>
          <p:cNvSpPr>
            <a:spLocks/>
          </p:cNvSpPr>
          <p:nvPr/>
        </p:nvSpPr>
        <p:spPr bwMode="auto">
          <a:xfrm rot="-5400000">
            <a:off x="4427538" y="-676275"/>
            <a:ext cx="504825" cy="7705725"/>
          </a:xfrm>
          <a:prstGeom prst="rightBrace">
            <a:avLst>
              <a:gd name="adj1" fmla="val 833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3394" name="10 CuadroTexto">
            <a:extLst>
              <a:ext uri="{FF2B5EF4-FFF2-40B4-BE49-F238E27FC236}">
                <a16:creationId xmlns:a16="http://schemas.microsoft.com/office/drawing/2014/main" id="{E15C9CCE-FE20-4B0C-8D84-70D6F9245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229225"/>
            <a:ext cx="309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AR" altLang="es-ES" u="none">
                <a:solidFill>
                  <a:srgbClr val="FFFF66"/>
                </a:solidFill>
              </a:rPr>
              <a:t>S</a:t>
            </a:r>
            <a:r>
              <a:rPr lang="es-AR" altLang="es-ES" u="none"/>
              <a:t> = SIGNO: 1 bit</a:t>
            </a:r>
          </a:p>
        </p:txBody>
      </p:sp>
      <p:cxnSp>
        <p:nvCxnSpPr>
          <p:cNvPr id="14" name="13 Conector recto de flecha">
            <a:extLst>
              <a:ext uri="{FF2B5EF4-FFF2-40B4-BE49-F238E27FC236}">
                <a16:creationId xmlns:a16="http://schemas.microsoft.com/office/drawing/2014/main" id="{CC0E8E76-2902-4939-8FC5-41DEE7A387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908175" y="981075"/>
            <a:ext cx="5256213" cy="29527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96" name="17 CuadroTexto">
            <a:extLst>
              <a:ext uri="{FF2B5EF4-FFF2-40B4-BE49-F238E27FC236}">
                <a16:creationId xmlns:a16="http://schemas.microsoft.com/office/drawing/2014/main" id="{78CF5835-B56C-4A71-B0AE-B0BB5CCE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05263"/>
            <a:ext cx="3603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AR" altLang="es-ES" u="none">
                <a:solidFill>
                  <a:srgbClr val="FF0000"/>
                </a:solidFill>
              </a:rPr>
              <a:t>1</a:t>
            </a:r>
          </a:p>
          <a:p>
            <a:pPr eaLnBrk="1" hangingPunct="1"/>
            <a:endParaRPr lang="es-AR" altLang="es-ES"/>
          </a:p>
        </p:txBody>
      </p:sp>
      <p:graphicFrame>
        <p:nvGraphicFramePr>
          <p:cNvPr id="17" name="16 Tabla">
            <a:extLst>
              <a:ext uri="{FF2B5EF4-FFF2-40B4-BE49-F238E27FC236}">
                <a16:creationId xmlns:a16="http://schemas.microsoft.com/office/drawing/2014/main" id="{00FF270F-7794-4D03-A208-1D2CD937A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23182"/>
              </p:ext>
            </p:extLst>
          </p:nvPr>
        </p:nvGraphicFramePr>
        <p:xfrm>
          <a:off x="1042988" y="4005263"/>
          <a:ext cx="19446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1 Marcador de fecha">
            <a:extLst>
              <a:ext uri="{FF2B5EF4-FFF2-40B4-BE49-F238E27FC236}">
                <a16:creationId xmlns:a16="http://schemas.microsoft.com/office/drawing/2014/main" id="{E18F14F1-B09F-4119-BD3E-FEB40A74AC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3 Marcador de número de diapositiva">
            <a:extLst>
              <a:ext uri="{FF2B5EF4-FFF2-40B4-BE49-F238E27FC236}">
                <a16:creationId xmlns:a16="http://schemas.microsoft.com/office/drawing/2014/main" id="{E22CE0FA-60BA-479D-8905-63C391DE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DA78261-173B-45CB-8556-880666273BFD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15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sp>
        <p:nvSpPr>
          <p:cNvPr id="19460" name="WordArt 4">
            <a:extLst>
              <a:ext uri="{FF2B5EF4-FFF2-40B4-BE49-F238E27FC236}">
                <a16:creationId xmlns:a16="http://schemas.microsoft.com/office/drawing/2014/main" id="{10D14F7A-94B0-48DB-965F-E74AEE5D0E9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58888" y="549275"/>
            <a:ext cx="1881187" cy="857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s-ES" sz="3600" kern="10" dirty="0"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  <a:cs typeface="+mn-cs"/>
              </a:rPr>
              <a:t>4º Paso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4D3CEDE9-89E5-4F5D-BAAD-BE2D4EB3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57338"/>
            <a:ext cx="78486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" altLang="es-ES" u="none"/>
              <a:t>Como ya resolvimos el exponente, lo que nos queda es la </a:t>
            </a:r>
            <a:r>
              <a:rPr lang="es-ES" altLang="es-ES" i="1" u="none">
                <a:solidFill>
                  <a:srgbClr val="FFFF66"/>
                </a:solidFill>
              </a:rPr>
              <a:t>mantisa</a:t>
            </a:r>
            <a:r>
              <a:rPr lang="es-ES" altLang="es-ES" u="none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s-ES" altLang="es-ES" u="none"/>
              <a:t>En nuestro ejemplo:</a:t>
            </a:r>
            <a:endParaRPr lang="es-AR" altLang="es-ES" u="none"/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47B19CB1-8131-4574-968B-0CCE17F3A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52738"/>
            <a:ext cx="6913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u="none" dirty="0"/>
              <a:t> </a:t>
            </a:r>
            <a:r>
              <a:rPr lang="es-ES" altLang="es-ES" sz="2000" u="none" dirty="0">
                <a:solidFill>
                  <a:srgbClr val="FFFF66"/>
                </a:solidFill>
              </a:rPr>
              <a:t>- 1,0011101001111100</a:t>
            </a:r>
            <a:endParaRPr lang="es-AR" altLang="es-ES" sz="2000" u="none" dirty="0">
              <a:solidFill>
                <a:srgbClr val="FFFF66"/>
              </a:solidFill>
            </a:endParaRP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D8EA754B-E475-4FD1-935E-9FC031DF5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00438"/>
            <a:ext cx="77057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u="none"/>
              <a:t>Lo primero a tener en cuenta es cuántos bits nos quedan para representar la mantisa.</a:t>
            </a:r>
            <a:endParaRPr lang="es-AR" altLang="es-ES" u="none"/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A47F9F08-2D0C-4C67-83CC-C9EC375F5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941888"/>
            <a:ext cx="2303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u="none"/>
              <a:t>Total de bits: </a:t>
            </a:r>
            <a:r>
              <a:rPr lang="es-ES" altLang="es-ES" u="none">
                <a:solidFill>
                  <a:srgbClr val="FFFF66"/>
                </a:solidFill>
              </a:rPr>
              <a:t>32</a:t>
            </a:r>
            <a:endParaRPr lang="es-AR" altLang="es-ES" u="none">
              <a:solidFill>
                <a:srgbClr val="FFFF66"/>
              </a:solidFill>
            </a:endParaRPr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9FB104F4-9347-4D8F-8AA0-72865D4B59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4581525"/>
            <a:ext cx="1008063" cy="504825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1599E8C7-468F-4B34-9060-1035B928B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4292600"/>
            <a:ext cx="287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u="none"/>
              <a:t>    Signo:  </a:t>
            </a:r>
            <a:r>
              <a:rPr lang="es-ES" altLang="es-ES" u="none">
                <a:solidFill>
                  <a:srgbClr val="FFFF66"/>
                </a:solidFill>
              </a:rPr>
              <a:t>1 bit</a:t>
            </a:r>
            <a:endParaRPr lang="es-AR" altLang="es-ES" u="none">
              <a:solidFill>
                <a:srgbClr val="FFFF66"/>
              </a:solidFill>
            </a:endParaRPr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96A01ADF-3AD3-460D-B861-4278551CD4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5084763"/>
            <a:ext cx="1295400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31A99C90-4C79-4D10-9885-EB2DD85AB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868863"/>
            <a:ext cx="2520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u="none"/>
              <a:t>Exponente: </a:t>
            </a:r>
            <a:r>
              <a:rPr lang="es-ES" altLang="es-ES" u="none">
                <a:solidFill>
                  <a:srgbClr val="FFFF66"/>
                </a:solidFill>
              </a:rPr>
              <a:t>8 bits</a:t>
            </a:r>
            <a:endParaRPr lang="es-AR" altLang="es-ES" u="none">
              <a:solidFill>
                <a:srgbClr val="FFFF66"/>
              </a:solidFill>
            </a:endParaRPr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id="{E7AB5C02-FE49-4A41-8219-5CC3887F3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084763"/>
            <a:ext cx="1079500" cy="576262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FB7FF696-7D83-4573-8799-E5A6E5541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516563"/>
            <a:ext cx="3671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u="none"/>
              <a:t>Mantisa: </a:t>
            </a:r>
            <a:r>
              <a:rPr lang="es-ES" altLang="es-ES" u="none">
                <a:solidFill>
                  <a:srgbClr val="FFFF66"/>
                </a:solidFill>
              </a:rPr>
              <a:t>23 bits</a:t>
            </a:r>
            <a:endParaRPr lang="es-AR" altLang="es-ES" u="none">
              <a:solidFill>
                <a:srgbClr val="FFFF66"/>
              </a:solidFill>
            </a:endParaRPr>
          </a:p>
        </p:txBody>
      </p:sp>
      <p:sp>
        <p:nvSpPr>
          <p:cNvPr id="17" name="1 Marcador de fecha">
            <a:extLst>
              <a:ext uri="{FF2B5EF4-FFF2-40B4-BE49-F238E27FC236}">
                <a16:creationId xmlns:a16="http://schemas.microsoft.com/office/drawing/2014/main" id="{63E5FDC0-D647-42DB-8E20-2C140A8FE75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946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2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2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70" decel="100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770" decel="100000"/>
                                        <p:tgtEl>
                                          <p:spTgt spid="1946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6" dur="77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2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70" decel="1000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770" decel="100000"/>
                                        <p:tgtEl>
                                          <p:spTgt spid="1946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0" dur="77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2" dur="77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20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59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70" decel="100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770" decel="100000"/>
                                        <p:tgtEl>
                                          <p:spTgt spid="1946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4" dur="77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6" dur="77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20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9462" grpId="0"/>
      <p:bldP spid="19463" grpId="0"/>
      <p:bldP spid="19464" grpId="0"/>
      <p:bldP spid="19466" grpId="0"/>
      <p:bldP spid="19468" grpId="0"/>
      <p:bldP spid="194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3 Marcador de número de diapositiva">
            <a:extLst>
              <a:ext uri="{FF2B5EF4-FFF2-40B4-BE49-F238E27FC236}">
                <a16:creationId xmlns:a16="http://schemas.microsoft.com/office/drawing/2014/main" id="{25056AE1-EE7F-42E3-8667-633ABDF2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7CE7A1-4E60-494C-B063-97F4CC35B5FA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16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E33DC516-CB46-4A55-A861-356639CBF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77041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u="none" dirty="0"/>
              <a:t>Observamos que tenemos 16 bits a la derecha de la coma, es decir que nos faltan 7 bits.  Como NO PUEDE HABER BLANCOS EN LA REPRESENTACIÓN, </a:t>
            </a:r>
            <a:r>
              <a:rPr lang="es-ES" altLang="es-ES" u="none" dirty="0">
                <a:solidFill>
                  <a:srgbClr val="FFFF66"/>
                </a:solidFill>
              </a:rPr>
              <a:t>rellenamos el faltante con ceros</a:t>
            </a:r>
            <a:r>
              <a:rPr lang="es-ES" altLang="es-ES" u="none" dirty="0"/>
              <a:t>: </a:t>
            </a:r>
            <a:endParaRPr lang="es-AR" altLang="es-ES" u="none" dirty="0"/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E0297143-1738-4AF4-86A8-8193DA4F1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76475"/>
            <a:ext cx="3671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u="none" dirty="0"/>
              <a:t> - 1,0011101001111100</a:t>
            </a:r>
            <a:endParaRPr lang="es-AR" altLang="es-ES" sz="2000" u="none" dirty="0"/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6464829A-2A0A-40C2-886A-FDA682B4C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2276475"/>
            <a:ext cx="21602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u="none" dirty="0">
                <a:solidFill>
                  <a:srgbClr val="FF0066"/>
                </a:solidFill>
              </a:rPr>
              <a:t>0000000</a:t>
            </a:r>
            <a:endParaRPr lang="es-AR" altLang="es-ES" sz="2000" u="none" dirty="0">
              <a:solidFill>
                <a:srgbClr val="FF0066"/>
              </a:solidFill>
            </a:endParaRPr>
          </a:p>
        </p:txBody>
      </p:sp>
      <p:sp>
        <p:nvSpPr>
          <p:cNvPr id="13" name="1 Marcador de fecha">
            <a:extLst>
              <a:ext uri="{FF2B5EF4-FFF2-40B4-BE49-F238E27FC236}">
                <a16:creationId xmlns:a16="http://schemas.microsoft.com/office/drawing/2014/main" id="{83E26976-EB11-41C1-9419-53BEFA3A3C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7A4EB9CA-FE2E-4A90-9664-DDDAFB627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" y="2912883"/>
            <a:ext cx="79914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u="none" dirty="0"/>
              <a:t>Pero la norma dice que el bit más significativo es </a:t>
            </a:r>
            <a:r>
              <a:rPr lang="es-ES" altLang="es-ES" i="1" u="none" dirty="0" smtClean="0">
                <a:solidFill>
                  <a:srgbClr val="FF0000"/>
                </a:solidFill>
              </a:rPr>
              <a:t>IMPLÍCITO (está OCULTO, no se ve)</a:t>
            </a:r>
            <a:r>
              <a:rPr lang="es-ES" altLang="es-ES" u="none" dirty="0" smtClean="0"/>
              <a:t>.  </a:t>
            </a:r>
            <a:r>
              <a:rPr lang="es-ES" altLang="es-ES" u="none" dirty="0"/>
              <a:t>Esto quiere decir que </a:t>
            </a:r>
            <a:r>
              <a:rPr lang="es-ES" altLang="es-ES" i="1" u="none" dirty="0"/>
              <a:t>no se representa</a:t>
            </a:r>
            <a:r>
              <a:rPr lang="es-ES" altLang="es-ES" u="none" dirty="0"/>
              <a:t>.  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E0662E77-E9DE-43AA-BCBE-644A3D21F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2" y="4018915"/>
            <a:ext cx="3671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u="none" dirty="0"/>
              <a:t> - 1,0011101001111100</a:t>
            </a:r>
            <a:endParaRPr lang="es-AR" altLang="es-ES" sz="2000" u="none" dirty="0"/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66B20B9A-1244-4B4B-80F8-04564F10E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032" y="4008819"/>
            <a:ext cx="21602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u="none" dirty="0">
                <a:solidFill>
                  <a:srgbClr val="FF0066"/>
                </a:solidFill>
              </a:rPr>
              <a:t>0000000</a:t>
            </a:r>
            <a:endParaRPr lang="es-AR" altLang="es-ES" sz="2000" u="none" dirty="0">
              <a:solidFill>
                <a:srgbClr val="FF0066"/>
              </a:solidFill>
            </a:endParaRP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E7F75A10-3637-4A87-89B1-4082B247A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6803" y="3937815"/>
            <a:ext cx="576262" cy="576262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0348FA12-DD68-4C62-BD50-CAD0CBC5F6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11265" y="3866377"/>
            <a:ext cx="287338" cy="719138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" name="WordArt 17">
            <a:extLst>
              <a:ext uri="{FF2B5EF4-FFF2-40B4-BE49-F238E27FC236}">
                <a16:creationId xmlns:a16="http://schemas.microsoft.com/office/drawing/2014/main" id="{43DC164A-C31C-40F5-9322-6DA84542A9B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491880" y="4725144"/>
            <a:ext cx="2376488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s-ES" sz="36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200"/>
                    </a:gs>
                    <a:gs pos="22500">
                      <a:srgbClr val="FF7A00"/>
                    </a:gs>
                    <a:gs pos="35000">
                      <a:srgbClr val="FF0300"/>
                    </a:gs>
                    <a:gs pos="50000">
                      <a:srgbClr val="4D0808"/>
                    </a:gs>
                    <a:gs pos="65000">
                      <a:srgbClr val="FF0300"/>
                    </a:gs>
                    <a:gs pos="77500">
                      <a:srgbClr val="FF7A00"/>
                    </a:gs>
                    <a:gs pos="100000">
                      <a:srgbClr val="FFF2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  <a:cs typeface="+mn-cs"/>
              </a:rPr>
              <a:t>Atención</a:t>
            </a:r>
            <a:r>
              <a:rPr lang="es-ES" sz="3600" kern="10" dirty="0" smtClean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200"/>
                    </a:gs>
                    <a:gs pos="22500">
                      <a:srgbClr val="FF7A00"/>
                    </a:gs>
                    <a:gs pos="35000">
                      <a:srgbClr val="FF0300"/>
                    </a:gs>
                    <a:gs pos="50000">
                      <a:srgbClr val="4D0808"/>
                    </a:gs>
                    <a:gs pos="65000">
                      <a:srgbClr val="FF0300"/>
                    </a:gs>
                    <a:gs pos="77500">
                      <a:srgbClr val="FF7A00"/>
                    </a:gs>
                    <a:gs pos="100000">
                      <a:srgbClr val="FFF2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  <a:cs typeface="+mn-cs"/>
              </a:rPr>
              <a:t>!!</a:t>
            </a:r>
            <a:endParaRPr lang="es-ES" sz="3600" kern="10" dirty="0">
              <a:ln w="9525">
                <a:noFill/>
                <a:round/>
                <a:headEnd/>
                <a:tailEnd/>
              </a:ln>
              <a:gradFill rotWithShape="0">
                <a:gsLst>
                  <a:gs pos="0">
                    <a:srgbClr val="FFF200"/>
                  </a:gs>
                  <a:gs pos="22500">
                    <a:srgbClr val="FF7A00"/>
                  </a:gs>
                  <a:gs pos="35000">
                    <a:srgbClr val="FF0300"/>
                  </a:gs>
                  <a:gs pos="50000">
                    <a:srgbClr val="4D0808"/>
                  </a:gs>
                  <a:gs pos="65000">
                    <a:srgbClr val="FF0300"/>
                  </a:gs>
                  <a:gs pos="77500">
                    <a:srgbClr val="FF7A00"/>
                  </a:gs>
                  <a:gs pos="100000">
                    <a:srgbClr val="FFF200"/>
                  </a:gs>
                </a:gsLst>
                <a:lin ang="2700000" scaled="1"/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/>
              <a:cs typeface="+mn-cs"/>
            </a:endParaRP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9CFC6A3F-AE61-4A0F-827A-2D77BBA4D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445125"/>
            <a:ext cx="7777162" cy="646331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ES" u="none" dirty="0" smtClean="0">
                <a:solidFill>
                  <a:srgbClr val="FFFF00"/>
                </a:solidFill>
              </a:rPr>
              <a:t>Sólo se toman los bits de la mantisa sin el signo, que en el Paso 2 ya ubicamos en el primer lugar de la izquierda.</a:t>
            </a:r>
            <a:endParaRPr lang="es-AR" altLang="es-ES" u="none" dirty="0">
              <a:solidFill>
                <a:srgbClr val="FFFF00"/>
              </a:solidFill>
            </a:endParaRPr>
          </a:p>
        </p:txBody>
      </p:sp>
      <p:pic>
        <p:nvPicPr>
          <p:cNvPr id="21" name="Picture 2" descr="http://www.imagenesanimadas.net/Casa-Jardin/Bombillas/bombilla-01.gif">
            <a:extLst>
              <a:ext uri="{FF2B5EF4-FFF2-40B4-BE49-F238E27FC236}">
                <a16:creationId xmlns:a16="http://schemas.microsoft.com/office/drawing/2014/main" id="{F6635FE9-F3DB-465B-AFA2-75CBE3E0F34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7063"/>
            <a:ext cx="100806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http://www.imagenesanimadas.net/Casa-Jardin/Bombillas/bombilla-01.gif">
            <a:extLst>
              <a:ext uri="{FF2B5EF4-FFF2-40B4-BE49-F238E27FC236}">
                <a16:creationId xmlns:a16="http://schemas.microsoft.com/office/drawing/2014/main" id="{A99ACE28-C439-40A3-B78B-079AE201E6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4508500"/>
            <a:ext cx="100806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2000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2000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2000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000"/>
                            </p:stCondLst>
                            <p:childTnLst>
                              <p:par>
                                <p:cTn id="4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000"/>
                            </p:stCondLst>
                            <p:childTnLst>
                              <p:par>
                                <p:cTn id="54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7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770" decel="100000"/>
                                        <p:tgtEl>
                                          <p:spTgt spid="1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9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1" dur="77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6000"/>
                            </p:stCondLst>
                            <p:childTnLst>
                              <p:par>
                                <p:cTn id="64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7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770" decel="100000"/>
                                        <p:tgtEl>
                                          <p:spTgt spid="1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9" dur="77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1" dur="77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3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7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770" decel="100000"/>
                                        <p:tgtEl>
                                          <p:spTgt spid="1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8" dur="77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0" dur="77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8000"/>
                            </p:stCondLst>
                            <p:childTnLst>
                              <p:par>
                                <p:cTn id="83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77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770" decel="100000"/>
                                        <p:tgtEl>
                                          <p:spTgt spid="2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8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0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20486" grpId="0"/>
      <p:bldP spid="12" grpId="0"/>
      <p:bldP spid="15" grpId="0"/>
      <p:bldP spid="16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>
            <a:extLst>
              <a:ext uri="{FF2B5EF4-FFF2-40B4-BE49-F238E27FC236}">
                <a16:creationId xmlns:a16="http://schemas.microsoft.com/office/drawing/2014/main" id="{46EBE61E-2D61-454F-BEED-6BC333C3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E632E56-733B-4244-AAF9-FB15B855EDAB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17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graphicFrame>
        <p:nvGraphicFramePr>
          <p:cNvPr id="6" name="5 Tabla">
            <a:extLst>
              <a:ext uri="{FF2B5EF4-FFF2-40B4-BE49-F238E27FC236}">
                <a16:creationId xmlns:a16="http://schemas.microsoft.com/office/drawing/2014/main" id="{29073238-7BB9-4E20-BB88-47D918C4411E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3644900"/>
          <a:ext cx="777715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EXPONENTE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MANTISA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8 bits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23 bits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87" name="7 Rectángulo">
            <a:extLst>
              <a:ext uri="{FF2B5EF4-FFF2-40B4-BE49-F238E27FC236}">
                <a16:creationId xmlns:a16="http://schemas.microsoft.com/office/drawing/2014/main" id="{14FFE167-0BC6-486E-988F-3352A0B3C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341438"/>
            <a:ext cx="8569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u="none">
                <a:solidFill>
                  <a:srgbClr val="FF0000"/>
                </a:solidFill>
              </a:rPr>
              <a:t>Finalizamos ubicando la mantisa obtenida. </a:t>
            </a:r>
          </a:p>
        </p:txBody>
      </p:sp>
      <p:sp>
        <p:nvSpPr>
          <p:cNvPr id="17488" name="8 CuadroTexto">
            <a:extLst>
              <a:ext uri="{FF2B5EF4-FFF2-40B4-BE49-F238E27FC236}">
                <a16:creationId xmlns:a16="http://schemas.microsoft.com/office/drawing/2014/main" id="{83757AEA-33B0-4797-8C6F-CEBD68994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420938"/>
            <a:ext cx="2520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AR" altLang="es-ES" u="none"/>
              <a:t>32 bits</a:t>
            </a:r>
          </a:p>
        </p:txBody>
      </p:sp>
      <p:sp>
        <p:nvSpPr>
          <p:cNvPr id="17489" name="9 Cerrar llave">
            <a:extLst>
              <a:ext uri="{FF2B5EF4-FFF2-40B4-BE49-F238E27FC236}">
                <a16:creationId xmlns:a16="http://schemas.microsoft.com/office/drawing/2014/main" id="{9F964115-37EC-494A-85E9-B244DFFEE384}"/>
              </a:ext>
            </a:extLst>
          </p:cNvPr>
          <p:cNvSpPr>
            <a:spLocks/>
          </p:cNvSpPr>
          <p:nvPr/>
        </p:nvSpPr>
        <p:spPr bwMode="auto">
          <a:xfrm rot="-5400000">
            <a:off x="4427538" y="-676275"/>
            <a:ext cx="504825" cy="7705725"/>
          </a:xfrm>
          <a:prstGeom prst="rightBrace">
            <a:avLst>
              <a:gd name="adj1" fmla="val 833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7490" name="10 CuadroTexto">
            <a:extLst>
              <a:ext uri="{FF2B5EF4-FFF2-40B4-BE49-F238E27FC236}">
                <a16:creationId xmlns:a16="http://schemas.microsoft.com/office/drawing/2014/main" id="{63D6F249-B185-4306-8921-13C075ABA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229225"/>
            <a:ext cx="309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AR" altLang="es-ES" u="none">
                <a:solidFill>
                  <a:srgbClr val="FFFF00"/>
                </a:solidFill>
              </a:rPr>
              <a:t>S</a:t>
            </a:r>
            <a:r>
              <a:rPr lang="es-AR" altLang="es-ES" u="none"/>
              <a:t> = SIGNO: 1 bit</a:t>
            </a:r>
          </a:p>
        </p:txBody>
      </p:sp>
      <p:cxnSp>
        <p:nvCxnSpPr>
          <p:cNvPr id="14" name="13 Conector recto de flecha">
            <a:extLst>
              <a:ext uri="{FF2B5EF4-FFF2-40B4-BE49-F238E27FC236}">
                <a16:creationId xmlns:a16="http://schemas.microsoft.com/office/drawing/2014/main" id="{DFC057BA-4355-4C01-BBD5-3340D73231E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67400" y="1916113"/>
            <a:ext cx="649288" cy="18002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92" name="17 CuadroTexto">
            <a:extLst>
              <a:ext uri="{FF2B5EF4-FFF2-40B4-BE49-F238E27FC236}">
                <a16:creationId xmlns:a16="http://schemas.microsoft.com/office/drawing/2014/main" id="{187431DF-8BC3-4139-A4B5-6BEE971A4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05263"/>
            <a:ext cx="3603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AR" altLang="es-ES" u="none">
                <a:solidFill>
                  <a:srgbClr val="FF0000"/>
                </a:solidFill>
              </a:rPr>
              <a:t>1</a:t>
            </a:r>
          </a:p>
          <a:p>
            <a:pPr eaLnBrk="1" hangingPunct="1"/>
            <a:endParaRPr lang="es-AR" altLang="es-ES"/>
          </a:p>
        </p:txBody>
      </p:sp>
      <p:graphicFrame>
        <p:nvGraphicFramePr>
          <p:cNvPr id="17" name="16 Tabla">
            <a:extLst>
              <a:ext uri="{FF2B5EF4-FFF2-40B4-BE49-F238E27FC236}">
                <a16:creationId xmlns:a16="http://schemas.microsoft.com/office/drawing/2014/main" id="{48053F6C-57E5-4A32-A774-41876C5A6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340021"/>
              </p:ext>
            </p:extLst>
          </p:nvPr>
        </p:nvGraphicFramePr>
        <p:xfrm>
          <a:off x="1042988" y="4005263"/>
          <a:ext cx="19446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18 Tabla">
            <a:extLst>
              <a:ext uri="{FF2B5EF4-FFF2-40B4-BE49-F238E27FC236}">
                <a16:creationId xmlns:a16="http://schemas.microsoft.com/office/drawing/2014/main" id="{F24CE7FE-4601-49EF-9914-B9C2BBB42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14977"/>
              </p:ext>
            </p:extLst>
          </p:nvPr>
        </p:nvGraphicFramePr>
        <p:xfrm>
          <a:off x="2987675" y="4005263"/>
          <a:ext cx="555624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WordArt 4">
            <a:extLst>
              <a:ext uri="{FF2B5EF4-FFF2-40B4-BE49-F238E27FC236}">
                <a16:creationId xmlns:a16="http://schemas.microsoft.com/office/drawing/2014/main" id="{AA3BA885-D097-4844-8EF4-ECC702C832F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11560" y="260648"/>
            <a:ext cx="1881187" cy="857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s-ES" sz="3600" kern="10" dirty="0"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  <a:cs typeface="+mn-cs"/>
              </a:rPr>
              <a:t>5º Paso</a:t>
            </a:r>
          </a:p>
        </p:txBody>
      </p:sp>
      <p:sp>
        <p:nvSpPr>
          <p:cNvPr id="15" name="1 Marcador de fecha">
            <a:extLst>
              <a:ext uri="{FF2B5EF4-FFF2-40B4-BE49-F238E27FC236}">
                <a16:creationId xmlns:a16="http://schemas.microsoft.com/office/drawing/2014/main" id="{319A47C3-AF0F-41FB-BC43-8BDF09F379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7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770" decel="100000"/>
                                        <p:tgtEl>
                                          <p:spTgt spid="2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3 Marcador de número de diapositiva">
            <a:extLst>
              <a:ext uri="{FF2B5EF4-FFF2-40B4-BE49-F238E27FC236}">
                <a16:creationId xmlns:a16="http://schemas.microsoft.com/office/drawing/2014/main" id="{C7845161-29BF-4D23-8F70-79A2081D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556EB1-0155-4364-9DB9-26125E204335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18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sp>
        <p:nvSpPr>
          <p:cNvPr id="18435" name="Text Box 6">
            <a:extLst>
              <a:ext uri="{FF2B5EF4-FFF2-40B4-BE49-F238E27FC236}">
                <a16:creationId xmlns:a16="http://schemas.microsoft.com/office/drawing/2014/main" id="{6A5628C4-AC50-46D6-9DFB-3C314A1D3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68638"/>
            <a:ext cx="719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" altLang="es-ES"/>
          </a:p>
        </p:txBody>
      </p:sp>
      <p:sp>
        <p:nvSpPr>
          <p:cNvPr id="22545" name="Text Box 17">
            <a:extLst>
              <a:ext uri="{FF2B5EF4-FFF2-40B4-BE49-F238E27FC236}">
                <a16:creationId xmlns:a16="http://schemas.microsoft.com/office/drawing/2014/main" id="{2CD76C1B-D4FA-45AB-973D-B23FC158C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04813"/>
            <a:ext cx="7561262" cy="415448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ES" sz="2400" u="none" dirty="0">
                <a:solidFill>
                  <a:srgbClr val="FFFF66"/>
                </a:solidFill>
              </a:rPr>
              <a:t>Entonces la representación del número</a:t>
            </a:r>
          </a:p>
          <a:p>
            <a:pPr algn="ctr" eaLnBrk="1" hangingPunct="1">
              <a:spcBef>
                <a:spcPct val="50000"/>
              </a:spcBef>
            </a:pPr>
            <a:endParaRPr lang="es-ES" altLang="es-ES" sz="2400" u="none" dirty="0">
              <a:solidFill>
                <a:srgbClr val="FFFF66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s-ES" altLang="es-ES" sz="2400" u="none" dirty="0">
                <a:solidFill>
                  <a:srgbClr val="FCB504"/>
                </a:solidFill>
              </a:rPr>
              <a:t> -13A,7C</a:t>
            </a:r>
            <a:r>
              <a:rPr lang="es-ES" altLang="es-ES" sz="2400" u="none" baseline="-25000" dirty="0">
                <a:solidFill>
                  <a:srgbClr val="FCB504"/>
                </a:solidFill>
              </a:rPr>
              <a:t> H</a:t>
            </a:r>
            <a:r>
              <a:rPr lang="es-ES" altLang="es-ES" sz="2400" u="none" dirty="0">
                <a:solidFill>
                  <a:srgbClr val="FCB504"/>
                </a:solidFill>
              </a:rPr>
              <a:t> </a:t>
            </a:r>
          </a:p>
          <a:p>
            <a:pPr algn="ctr" eaLnBrk="1" hangingPunct="1">
              <a:spcBef>
                <a:spcPct val="50000"/>
              </a:spcBef>
            </a:pPr>
            <a:endParaRPr lang="es-ES" altLang="es-ES" sz="2400" u="none" dirty="0">
              <a:solidFill>
                <a:srgbClr val="FFFF66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s-ES" altLang="es-ES" sz="2400" u="none" dirty="0">
                <a:solidFill>
                  <a:srgbClr val="FFFF66"/>
                </a:solidFill>
              </a:rPr>
              <a:t>es </a:t>
            </a:r>
          </a:p>
          <a:p>
            <a:pPr algn="ctr" eaLnBrk="1" hangingPunct="1">
              <a:spcBef>
                <a:spcPct val="50000"/>
              </a:spcBef>
            </a:pPr>
            <a:endParaRPr lang="es-ES" altLang="es-ES" sz="2400" u="none" dirty="0">
              <a:solidFill>
                <a:srgbClr val="FFFF66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s-ES" altLang="es-ES" sz="2400" u="none" dirty="0">
                <a:solidFill>
                  <a:srgbClr val="FFFF66"/>
                </a:solidFill>
              </a:rPr>
              <a:t>11000011100111010011111000000000</a:t>
            </a:r>
          </a:p>
          <a:p>
            <a:pPr algn="ctr" eaLnBrk="1" hangingPunct="1">
              <a:spcBef>
                <a:spcPct val="50000"/>
              </a:spcBef>
            </a:pPr>
            <a:endParaRPr lang="es-AR" altLang="es-ES" sz="2400" u="none" baseline="-25000" dirty="0">
              <a:solidFill>
                <a:srgbClr val="FFFF66"/>
              </a:solidFill>
            </a:endParaRPr>
          </a:p>
        </p:txBody>
      </p:sp>
      <p:pic>
        <p:nvPicPr>
          <p:cNvPr id="18437" name="Picture 2" descr="Gifs Animados de Aplausos - Imagenes Animadas de Aplausos">
            <a:extLst>
              <a:ext uri="{FF2B5EF4-FFF2-40B4-BE49-F238E27FC236}">
                <a16:creationId xmlns:a16="http://schemas.microsoft.com/office/drawing/2014/main" id="{B6BE6547-58BD-49AE-93DB-21279DD1718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013325"/>
            <a:ext cx="1371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Marcador de fecha">
            <a:extLst>
              <a:ext uri="{FF2B5EF4-FFF2-40B4-BE49-F238E27FC236}">
                <a16:creationId xmlns:a16="http://schemas.microsoft.com/office/drawing/2014/main" id="{4EFC6AE8-2127-4FA3-AD79-F8F4B00E71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Marcador de número de diapositiva">
            <a:extLst>
              <a:ext uri="{FF2B5EF4-FFF2-40B4-BE49-F238E27FC236}">
                <a16:creationId xmlns:a16="http://schemas.microsoft.com/office/drawing/2014/main" id="{E21310CA-1B80-44E2-B5FA-9E7C4207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F9920E4-82D2-4475-895B-D6D474EFEBDB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19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088CCE68-056F-4F5B-A64B-2F3C12C68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6250"/>
            <a:ext cx="82819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ES" sz="2800" u="none" dirty="0">
                <a:solidFill>
                  <a:srgbClr val="FFC000"/>
                </a:solidFill>
              </a:rPr>
              <a:t>Ejemplo 2: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5ACB747B-3C59-4F80-8E00-2254B99A4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800"/>
            <a:ext cx="820896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ES" sz="2000" u="none" dirty="0"/>
              <a:t>Se desea convertir a formato de punto flotante al número en base hexadecimal  </a:t>
            </a:r>
          </a:p>
          <a:p>
            <a:pPr eaLnBrk="1" hangingPunct="1"/>
            <a:endParaRPr lang="es-ES" altLang="es-ES" sz="2000" u="none" dirty="0"/>
          </a:p>
          <a:p>
            <a:pPr algn="ctr" eaLnBrk="1" hangingPunct="1"/>
            <a:r>
              <a:rPr lang="es-ES" altLang="es-ES" sz="4000" u="none" dirty="0">
                <a:solidFill>
                  <a:srgbClr val="FF0000"/>
                </a:solidFill>
              </a:rPr>
              <a:t>+ 0,0BA2 </a:t>
            </a:r>
            <a:r>
              <a:rPr lang="es-ES" altLang="es-ES" sz="4000" u="none" baseline="-25000" dirty="0">
                <a:solidFill>
                  <a:srgbClr val="FF0000"/>
                </a:solidFill>
              </a:rPr>
              <a:t>H</a:t>
            </a:r>
            <a:r>
              <a:rPr lang="es-ES" altLang="es-ES" sz="2000" u="none" dirty="0">
                <a:solidFill>
                  <a:srgbClr val="FF0000"/>
                </a:solidFill>
              </a:rPr>
              <a:t>   </a:t>
            </a:r>
          </a:p>
          <a:p>
            <a:pPr eaLnBrk="1" hangingPunct="1"/>
            <a:endParaRPr lang="es-ES" altLang="es-ES" sz="2000" u="none" dirty="0"/>
          </a:p>
          <a:p>
            <a:pPr eaLnBrk="1" hangingPunct="1"/>
            <a:endParaRPr lang="es-ES" altLang="es-ES" sz="2000" u="none" dirty="0"/>
          </a:p>
          <a:p>
            <a:pPr algn="ctr" eaLnBrk="1" hangingPunct="1"/>
            <a:r>
              <a:rPr lang="es-ES" altLang="es-ES" sz="2000" u="none" dirty="0" smtClean="0"/>
              <a:t>En la norma de punto flotante IEEE 754. </a:t>
            </a:r>
            <a:endParaRPr lang="es-ES" altLang="es-ES" sz="2000" u="none" dirty="0"/>
          </a:p>
        </p:txBody>
      </p:sp>
      <p:sp>
        <p:nvSpPr>
          <p:cNvPr id="7" name="1 Marcador de fecha">
            <a:extLst>
              <a:ext uri="{FF2B5EF4-FFF2-40B4-BE49-F238E27FC236}">
                <a16:creationId xmlns:a16="http://schemas.microsoft.com/office/drawing/2014/main" id="{F5D2744C-2DA6-43D5-A413-86D0CB10D60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Marcador de número de diapositiva">
            <a:extLst>
              <a:ext uri="{FF2B5EF4-FFF2-40B4-BE49-F238E27FC236}">
                <a16:creationId xmlns:a16="http://schemas.microsoft.com/office/drawing/2014/main" id="{302049C9-7A72-40A6-BB0B-D26C9105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337E750-E640-4C0E-B811-F7CC188C2A1F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2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08804F7B-6FBF-4D94-BE85-EAFA5201D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6250"/>
            <a:ext cx="828198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ES" sz="2000" u="none" dirty="0"/>
              <a:t>Para convertir un número real a un formato en punto o coma flotante, </a:t>
            </a:r>
            <a:r>
              <a:rPr lang="es-ES" altLang="es-ES" sz="2000" u="none" dirty="0" smtClean="0"/>
              <a:t>según la Norma IEEE 754, se </a:t>
            </a:r>
            <a:r>
              <a:rPr lang="es-ES" altLang="es-ES" sz="2000" u="none" dirty="0"/>
              <a:t>tiene que seguir una serie de pasos que garantizan el éxito.  Veámoslo con un ejemplo: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3AC53206-6B23-40E2-9E52-28D5FE786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92375"/>
            <a:ext cx="820896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000" u="none" dirty="0"/>
              <a:t>Se desea convertir a formato de punto </a:t>
            </a:r>
            <a:r>
              <a:rPr lang="es-ES" altLang="es-ES" sz="2000" u="none" dirty="0" smtClean="0"/>
              <a:t>flotante </a:t>
            </a:r>
          </a:p>
          <a:p>
            <a:pPr algn="ctr" eaLnBrk="1" hangingPunct="1"/>
            <a:r>
              <a:rPr lang="es-ES" altLang="es-ES" sz="2000" u="none" dirty="0" smtClean="0"/>
              <a:t>IEEE 754 </a:t>
            </a:r>
            <a:r>
              <a:rPr lang="es-ES" altLang="es-ES" sz="2000" u="none" dirty="0"/>
              <a:t>al número en base hexadecimal  </a:t>
            </a:r>
          </a:p>
          <a:p>
            <a:pPr eaLnBrk="1" hangingPunct="1"/>
            <a:endParaRPr lang="es-ES" altLang="es-ES" sz="2000" u="none" dirty="0"/>
          </a:p>
          <a:p>
            <a:pPr algn="ctr" eaLnBrk="1" hangingPunct="1"/>
            <a:r>
              <a:rPr lang="es-ES" altLang="es-ES" sz="4000" u="none" dirty="0">
                <a:solidFill>
                  <a:srgbClr val="FF0000"/>
                </a:solidFill>
              </a:rPr>
              <a:t>- 13A,7C </a:t>
            </a:r>
            <a:r>
              <a:rPr lang="es-ES" altLang="es-ES" sz="4000" u="none" baseline="-25000" dirty="0">
                <a:solidFill>
                  <a:srgbClr val="FF0000"/>
                </a:solidFill>
              </a:rPr>
              <a:t>H</a:t>
            </a:r>
            <a:r>
              <a:rPr lang="es-ES" altLang="es-ES" sz="2000" u="none" dirty="0">
                <a:solidFill>
                  <a:srgbClr val="FF0000"/>
                </a:solidFill>
              </a:rPr>
              <a:t>   </a:t>
            </a:r>
          </a:p>
          <a:p>
            <a:pPr eaLnBrk="1" hangingPunct="1"/>
            <a:endParaRPr lang="es-ES" altLang="es-ES" sz="2000" u="none" dirty="0"/>
          </a:p>
          <a:p>
            <a:pPr eaLnBrk="1" hangingPunct="1"/>
            <a:endParaRPr lang="es-ES" altLang="es-ES" sz="2000" u="none" dirty="0"/>
          </a:p>
          <a:p>
            <a:pPr eaLnBrk="1" hangingPunct="1"/>
            <a:r>
              <a:rPr lang="es-ES" altLang="es-ES" sz="2000" u="none" dirty="0"/>
              <a:t>Para ello siempre debe conocerse la </a:t>
            </a:r>
            <a:r>
              <a:rPr lang="es-ES" altLang="es-ES" sz="2000" i="1" dirty="0">
                <a:solidFill>
                  <a:srgbClr val="FF0000"/>
                </a:solidFill>
              </a:rPr>
              <a:t>norma de formato de punto flotante </a:t>
            </a:r>
            <a:r>
              <a:rPr lang="es-ES" altLang="es-ES" sz="2000" u="none" dirty="0"/>
              <a:t>que va a ser utilizada:</a:t>
            </a:r>
          </a:p>
        </p:txBody>
      </p:sp>
      <p:sp>
        <p:nvSpPr>
          <p:cNvPr id="7" name="1 Marcador de fecha">
            <a:extLst>
              <a:ext uri="{FF2B5EF4-FFF2-40B4-BE49-F238E27FC236}">
                <a16:creationId xmlns:a16="http://schemas.microsoft.com/office/drawing/2014/main" id="{C4974B62-D465-4E7A-93FE-7A8E80994A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Marcador de número de diapositiva">
            <a:extLst>
              <a:ext uri="{FF2B5EF4-FFF2-40B4-BE49-F238E27FC236}">
                <a16:creationId xmlns:a16="http://schemas.microsoft.com/office/drawing/2014/main" id="{7AAF85B5-C4CA-4ABC-9AE4-A6762FE5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27520E-987D-48C0-888D-2BC99DE9AB5F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20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DF0ACBCE-719D-4089-98E4-49292BA2C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88913"/>
            <a:ext cx="82089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i="1" dirty="0">
                <a:solidFill>
                  <a:srgbClr val="FF0000"/>
                </a:solidFill>
              </a:rPr>
              <a:t>NORMA DE FORMATO DE PUNTO FLOTANTE </a:t>
            </a:r>
            <a:r>
              <a:rPr lang="es-ES" altLang="es-ES" sz="2400" u="none" dirty="0"/>
              <a:t> </a:t>
            </a:r>
            <a:endParaRPr lang="es-ES" altLang="es-ES" sz="2400" u="none" dirty="0">
              <a:solidFill>
                <a:srgbClr val="FFC000"/>
              </a:solidFill>
            </a:endParaRPr>
          </a:p>
          <a:p>
            <a:pPr algn="ctr" eaLnBrk="1" hangingPunct="1"/>
            <a:r>
              <a:rPr lang="es-ES" altLang="es-ES" sz="2400" u="none" dirty="0"/>
              <a:t>IEEE 754 Simple precisión</a:t>
            </a: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CA386656-308E-48DA-9D37-75A567CB0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784860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FF00"/>
              </a:buClr>
              <a:buFont typeface="Wingdings" pitchFamily="2" charset="2"/>
              <a:buChar char="ü"/>
              <a:defRPr/>
            </a:pPr>
            <a:r>
              <a:rPr lang="es-ES" u="none" dirty="0">
                <a:solidFill>
                  <a:srgbClr val="FF0000"/>
                </a:solidFill>
                <a:cs typeface="+mn-cs"/>
              </a:rPr>
              <a:t> </a:t>
            </a:r>
            <a:r>
              <a:rPr lang="es-ES" sz="2000" u="none" dirty="0">
                <a:solidFill>
                  <a:srgbClr val="FF0000"/>
                </a:solidFill>
                <a:cs typeface="+mn-cs"/>
              </a:rPr>
              <a:t>TOTAL DE BITS</a:t>
            </a:r>
            <a:r>
              <a:rPr lang="es-ES" sz="2000" u="none" dirty="0">
                <a:cs typeface="+mn-cs"/>
              </a:rPr>
              <a:t>: 32 bits para la representación</a:t>
            </a:r>
          </a:p>
          <a:p>
            <a:pPr>
              <a:buClr>
                <a:srgbClr val="FFFF00"/>
              </a:buClr>
              <a:buFont typeface="Wingdings" pitchFamily="2" charset="2"/>
              <a:buChar char="ü"/>
              <a:defRPr/>
            </a:pPr>
            <a:endParaRPr lang="es-ES" sz="2000" u="none" dirty="0">
              <a:cs typeface="+mn-cs"/>
            </a:endParaRPr>
          </a:p>
          <a:p>
            <a:pPr>
              <a:buClr>
                <a:srgbClr val="FFFF00"/>
              </a:buClr>
              <a:buFont typeface="Wingdings" pitchFamily="2" charset="2"/>
              <a:buChar char="ü"/>
              <a:defRPr/>
            </a:pPr>
            <a:r>
              <a:rPr lang="es-ES" sz="2000" u="none" dirty="0">
                <a:cs typeface="+mn-cs"/>
              </a:rPr>
              <a:t> </a:t>
            </a:r>
            <a:r>
              <a:rPr lang="es-ES" sz="2000" u="none" dirty="0">
                <a:solidFill>
                  <a:srgbClr val="FF0000"/>
                </a:solidFill>
                <a:cs typeface="+mn-cs"/>
              </a:rPr>
              <a:t>NORMALIZACIÓN</a:t>
            </a:r>
            <a:r>
              <a:rPr lang="es-ES" sz="2000" u="none" dirty="0">
                <a:cs typeface="+mn-cs"/>
              </a:rPr>
              <a:t>: Coma a la </a:t>
            </a:r>
            <a:r>
              <a:rPr lang="es-ES" sz="2000" u="none" dirty="0">
                <a:solidFill>
                  <a:srgbClr val="FF0066"/>
                </a:solidFill>
                <a:cs typeface="+mn-cs"/>
              </a:rPr>
              <a:t>derecha</a:t>
            </a:r>
            <a:r>
              <a:rPr lang="es-ES" sz="2000" u="none" dirty="0">
                <a:cs typeface="+mn-cs"/>
              </a:rPr>
              <a:t> del MSB </a:t>
            </a:r>
          </a:p>
          <a:p>
            <a:pPr indent="2960688">
              <a:buClr>
                <a:srgbClr val="FFFF00"/>
              </a:buClr>
              <a:defRPr/>
            </a:pPr>
            <a:r>
              <a:rPr lang="es-ES" sz="2000" u="none" dirty="0">
                <a:cs typeface="+mn-cs"/>
              </a:rPr>
              <a:t>(</a:t>
            </a:r>
            <a:r>
              <a:rPr lang="es-ES" sz="2000" i="1" u="none" dirty="0">
                <a:cs typeface="+mn-cs"/>
              </a:rPr>
              <a:t>bit más significativo</a:t>
            </a:r>
            <a:r>
              <a:rPr lang="es-ES" sz="2000" u="none" dirty="0">
                <a:cs typeface="+mn-cs"/>
              </a:rPr>
              <a:t>) </a:t>
            </a:r>
          </a:p>
          <a:p>
            <a:pPr marL="449263" indent="-449263">
              <a:buClr>
                <a:srgbClr val="FFFF00"/>
              </a:buClr>
              <a:defRPr/>
            </a:pPr>
            <a:endParaRPr lang="es-ES" sz="2000" u="none" dirty="0">
              <a:cs typeface="+mn-cs"/>
            </a:endParaRPr>
          </a:p>
          <a:p>
            <a:pPr>
              <a:buClr>
                <a:srgbClr val="FFFF00"/>
              </a:buClr>
              <a:buFont typeface="Wingdings" pitchFamily="2" charset="2"/>
              <a:buChar char="ü"/>
              <a:defRPr/>
            </a:pPr>
            <a:r>
              <a:rPr lang="es-ES" sz="2000" u="none" dirty="0">
                <a:solidFill>
                  <a:srgbClr val="FF0000"/>
                </a:solidFill>
                <a:cs typeface="+mn-cs"/>
              </a:rPr>
              <a:t>1º BIT</a:t>
            </a:r>
            <a:r>
              <a:rPr lang="es-ES" sz="2000" u="none" dirty="0">
                <a:cs typeface="+mn-cs"/>
              </a:rPr>
              <a:t>: </a:t>
            </a:r>
            <a:r>
              <a:rPr lang="es-ES" sz="2000" u="none" dirty="0">
                <a:solidFill>
                  <a:srgbClr val="FF0066"/>
                </a:solidFill>
                <a:cs typeface="+mn-cs"/>
              </a:rPr>
              <a:t>implícito </a:t>
            </a:r>
            <a:r>
              <a:rPr lang="es-ES" sz="2000" u="none" dirty="0">
                <a:cs typeface="+mn-cs"/>
              </a:rPr>
              <a:t>(no se escribe).</a:t>
            </a:r>
          </a:p>
          <a:p>
            <a:pPr>
              <a:buClr>
                <a:srgbClr val="FFFF00"/>
              </a:buClr>
              <a:buFont typeface="Wingdings" pitchFamily="2" charset="2"/>
              <a:buChar char="ü"/>
              <a:defRPr/>
            </a:pPr>
            <a:endParaRPr lang="es-ES" sz="2000" u="none" dirty="0">
              <a:cs typeface="+mn-cs"/>
            </a:endParaRPr>
          </a:p>
          <a:p>
            <a:pPr>
              <a:buClr>
                <a:srgbClr val="FFFF00"/>
              </a:buClr>
              <a:buFont typeface="Wingdings" pitchFamily="2" charset="2"/>
              <a:buChar char="ü"/>
              <a:defRPr/>
            </a:pPr>
            <a:r>
              <a:rPr lang="es-ES" sz="2000" u="none" dirty="0">
                <a:cs typeface="+mn-cs"/>
              </a:rPr>
              <a:t> </a:t>
            </a:r>
            <a:r>
              <a:rPr lang="es-ES" sz="2000" u="none" dirty="0">
                <a:solidFill>
                  <a:srgbClr val="FF0000"/>
                </a:solidFill>
                <a:cs typeface="+mn-cs"/>
              </a:rPr>
              <a:t>SIGNO</a:t>
            </a:r>
            <a:r>
              <a:rPr lang="es-ES" sz="2000" u="none" dirty="0">
                <a:cs typeface="+mn-cs"/>
              </a:rPr>
              <a:t>:  1 bit.    </a:t>
            </a:r>
            <a:r>
              <a:rPr lang="es-ES" sz="2000" u="none" dirty="0">
                <a:solidFill>
                  <a:srgbClr val="FFFF00"/>
                </a:solidFill>
                <a:cs typeface="+mn-cs"/>
              </a:rPr>
              <a:t>0</a:t>
            </a:r>
            <a:r>
              <a:rPr lang="es-ES" sz="2000" u="none" dirty="0">
                <a:cs typeface="+mn-cs"/>
              </a:rPr>
              <a:t> = POSITIVO.  </a:t>
            </a:r>
            <a:r>
              <a:rPr lang="es-ES" sz="2000" u="none" dirty="0">
                <a:solidFill>
                  <a:srgbClr val="FFFF00"/>
                </a:solidFill>
                <a:cs typeface="+mn-cs"/>
              </a:rPr>
              <a:t>1</a:t>
            </a:r>
            <a:r>
              <a:rPr lang="es-ES" sz="2000" u="none" dirty="0">
                <a:cs typeface="+mn-cs"/>
              </a:rPr>
              <a:t> = NEGATIVO.</a:t>
            </a:r>
          </a:p>
          <a:p>
            <a:pPr>
              <a:buClr>
                <a:srgbClr val="FFFF00"/>
              </a:buClr>
              <a:buFont typeface="Wingdings" pitchFamily="2" charset="2"/>
              <a:buChar char="ü"/>
              <a:defRPr/>
            </a:pPr>
            <a:endParaRPr lang="es-ES" sz="2000" u="none" dirty="0">
              <a:cs typeface="+mn-cs"/>
            </a:endParaRPr>
          </a:p>
          <a:p>
            <a:pPr>
              <a:buClr>
                <a:srgbClr val="FFFF00"/>
              </a:buClr>
              <a:buFont typeface="Wingdings" pitchFamily="2" charset="2"/>
              <a:buChar char="ü"/>
              <a:defRPr/>
            </a:pPr>
            <a:r>
              <a:rPr lang="es-ES" sz="2000" u="none" dirty="0">
                <a:solidFill>
                  <a:srgbClr val="FF0000"/>
                </a:solidFill>
                <a:cs typeface="+mn-cs"/>
              </a:rPr>
              <a:t> EXPONENTE</a:t>
            </a:r>
            <a:r>
              <a:rPr lang="es-ES" sz="2000" u="none" dirty="0">
                <a:cs typeface="+mn-cs"/>
              </a:rPr>
              <a:t>: en exceso </a:t>
            </a:r>
            <a:r>
              <a:rPr lang="es-ES" sz="2000" u="none" dirty="0">
                <a:solidFill>
                  <a:srgbClr val="FFFF00"/>
                </a:solidFill>
                <a:cs typeface="+mn-cs"/>
              </a:rPr>
              <a:t>127</a:t>
            </a:r>
          </a:p>
          <a:p>
            <a:pPr>
              <a:buClr>
                <a:srgbClr val="FFFF00"/>
              </a:buClr>
              <a:buFont typeface="Wingdings" pitchFamily="2" charset="2"/>
              <a:buChar char="ü"/>
              <a:defRPr/>
            </a:pPr>
            <a:endParaRPr lang="es-ES" sz="2000" u="none" dirty="0">
              <a:cs typeface="+mn-cs"/>
            </a:endParaRPr>
          </a:p>
          <a:p>
            <a:pPr>
              <a:buClr>
                <a:srgbClr val="FFFF00"/>
              </a:buClr>
              <a:buFont typeface="Wingdings" pitchFamily="2" charset="2"/>
              <a:buChar char="ü"/>
              <a:defRPr/>
            </a:pPr>
            <a:r>
              <a:rPr lang="es-ES" sz="2000" u="none" dirty="0">
                <a:cs typeface="+mn-cs"/>
              </a:rPr>
              <a:t> </a:t>
            </a:r>
            <a:r>
              <a:rPr lang="es-ES" sz="2000" u="none" dirty="0">
                <a:solidFill>
                  <a:srgbClr val="FF0000"/>
                </a:solidFill>
                <a:cs typeface="+mn-cs"/>
              </a:rPr>
              <a:t>MANTISA</a:t>
            </a:r>
            <a:r>
              <a:rPr lang="es-ES" sz="2000" u="none" dirty="0">
                <a:cs typeface="+mn-cs"/>
              </a:rPr>
              <a:t>: en binario.</a:t>
            </a:r>
          </a:p>
          <a:p>
            <a:pPr>
              <a:buClr>
                <a:srgbClr val="FF0066"/>
              </a:buClr>
              <a:defRPr/>
            </a:pPr>
            <a:endParaRPr lang="es-ES" sz="2000" u="none" dirty="0">
              <a:cs typeface="+mn-cs"/>
            </a:endParaRPr>
          </a:p>
        </p:txBody>
      </p:sp>
      <p:pic>
        <p:nvPicPr>
          <p:cNvPr id="20485" name="Picture 2" descr="http://www.imagenesanimadas.net/Casa-Jardin/Bombillas/bombilla-01.gif">
            <a:extLst>
              <a:ext uri="{FF2B5EF4-FFF2-40B4-BE49-F238E27FC236}">
                <a16:creationId xmlns:a16="http://schemas.microsoft.com/office/drawing/2014/main" id="{8F3F94CD-5CF4-42D2-BB12-452E03E3F6C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208588"/>
            <a:ext cx="100806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2" descr="http://www.imagenesanimadas.net/Casa-Jardin/Bombillas/bombilla-01.gif">
            <a:extLst>
              <a:ext uri="{FF2B5EF4-FFF2-40B4-BE49-F238E27FC236}">
                <a16:creationId xmlns:a16="http://schemas.microsoft.com/office/drawing/2014/main" id="{F23ECC29-1E7F-4B5F-AAEA-2B8F8AD5DBF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300663"/>
            <a:ext cx="100806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1 Marcador de fecha">
            <a:extLst>
              <a:ext uri="{FF2B5EF4-FFF2-40B4-BE49-F238E27FC236}">
                <a16:creationId xmlns:a16="http://schemas.microsoft.com/office/drawing/2014/main" id="{2799FF3A-23E4-47C1-880F-82D33029FD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  <p:bldP spid="92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3 Marcador de número de diapositiva">
            <a:extLst>
              <a:ext uri="{FF2B5EF4-FFF2-40B4-BE49-F238E27FC236}">
                <a16:creationId xmlns:a16="http://schemas.microsoft.com/office/drawing/2014/main" id="{5D15B13B-333E-4A8B-8D19-11825080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C2A84C-6245-41CD-BAA8-27D3D37C3BC1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21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sp>
        <p:nvSpPr>
          <p:cNvPr id="15365" name="WordArt 5">
            <a:extLst>
              <a:ext uri="{FF2B5EF4-FFF2-40B4-BE49-F238E27FC236}">
                <a16:creationId xmlns:a16="http://schemas.microsoft.com/office/drawing/2014/main" id="{701A1D9D-68B5-4B40-BE1C-D603B0141CD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58888" y="549275"/>
            <a:ext cx="1881187" cy="857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s-ES" sz="3600" kern="10" dirty="0"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  <a:cs typeface="+mn-cs"/>
              </a:rPr>
              <a:t>1º Paso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5CD0338C-60CB-4AFB-9B2B-7F892D48E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28775"/>
            <a:ext cx="758031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ES" u="none"/>
              <a:t>El primer paso es pasar el número a binario, es decir, a base dos (si no estuviera ya en esta base).  </a:t>
            </a:r>
          </a:p>
          <a:p>
            <a:pPr algn="just" eaLnBrk="1" hangingPunct="1"/>
            <a:r>
              <a:rPr lang="es-ES" altLang="es-ES" u="none"/>
              <a:t>Para hacerlo podemos utilizar de ser posible el método de pasaje directo.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64115FD0-02D1-47DE-83E8-4039AB77C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924175"/>
            <a:ext cx="736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u="none"/>
              <a:t>En nuestro ejemplo:</a:t>
            </a: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D8091480-2CBA-466F-A583-100281411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3401219"/>
            <a:ext cx="7870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4" eaLnBrk="1" hangingPunct="1"/>
            <a:r>
              <a:rPr lang="es-ES" altLang="es-ES" sz="2400" u="none" dirty="0">
                <a:solidFill>
                  <a:srgbClr val="FFFF00"/>
                </a:solidFill>
              </a:rPr>
              <a:t>+  0   ,   0      B     A     2 </a:t>
            </a:r>
            <a:r>
              <a:rPr lang="es-ES" altLang="es-ES" sz="2400" u="none" baseline="-25000" dirty="0">
                <a:solidFill>
                  <a:srgbClr val="FFFF00"/>
                </a:solidFill>
              </a:rPr>
              <a:t>H</a:t>
            </a:r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2695D47B-C74C-4997-81E2-DEA3BDF07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3933825"/>
            <a:ext cx="0" cy="3587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370" name="Line 10">
            <a:extLst>
              <a:ext uri="{FF2B5EF4-FFF2-40B4-BE49-F238E27FC236}">
                <a16:creationId xmlns:a16="http://schemas.microsoft.com/office/drawing/2014/main" id="{A6149C16-FC97-46AD-A138-53D3B9016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3933825"/>
            <a:ext cx="0" cy="3587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371" name="Line 11">
            <a:extLst>
              <a:ext uri="{FF2B5EF4-FFF2-40B4-BE49-F238E27FC236}">
                <a16:creationId xmlns:a16="http://schemas.microsoft.com/office/drawing/2014/main" id="{CBD6A1D6-A43A-4946-9FCC-7B5FE155E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9992" y="3933825"/>
            <a:ext cx="0" cy="3587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372" name="Line 12">
            <a:extLst>
              <a:ext uri="{FF2B5EF4-FFF2-40B4-BE49-F238E27FC236}">
                <a16:creationId xmlns:a16="http://schemas.microsoft.com/office/drawing/2014/main" id="{F878180D-F405-4F77-9A31-683576FD6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088" y="3933825"/>
            <a:ext cx="0" cy="3587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B80C3A30-54CB-4525-9208-D651E26D7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2943" y="3890963"/>
            <a:ext cx="0" cy="3587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16" name="Text Box 14">
            <a:extLst>
              <a:ext uri="{FF2B5EF4-FFF2-40B4-BE49-F238E27FC236}">
                <a16:creationId xmlns:a16="http://schemas.microsoft.com/office/drawing/2014/main" id="{A21F6B98-E4DF-4BA4-844A-3CFF4F96F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47402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ES" u="none"/>
          </a:p>
        </p:txBody>
      </p:sp>
      <p:sp>
        <p:nvSpPr>
          <p:cNvPr id="21517" name="Text Box 15">
            <a:extLst>
              <a:ext uri="{FF2B5EF4-FFF2-40B4-BE49-F238E27FC236}">
                <a16:creationId xmlns:a16="http://schemas.microsoft.com/office/drawing/2014/main" id="{7F7C706C-2154-41FE-A9E5-94E9A6E30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868863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" altLang="es-ES" u="none"/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3F4F3281-0433-4A14-95B4-B9F224CC6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343" y="4365625"/>
            <a:ext cx="15117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u="none" dirty="0">
                <a:solidFill>
                  <a:srgbClr val="FF3300"/>
                </a:solidFill>
              </a:rPr>
              <a:t>  + 0000</a:t>
            </a:r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BA7476FF-64C8-465C-88B0-6EEC62EBC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6" y="4365625"/>
            <a:ext cx="1152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u="none" dirty="0">
                <a:solidFill>
                  <a:srgbClr val="FF3300"/>
                </a:solidFill>
              </a:rPr>
              <a:t>, 0000</a:t>
            </a:r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8A2DE707-86CA-4949-9031-7F5022E13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4365625"/>
            <a:ext cx="93662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u="none" dirty="0">
                <a:solidFill>
                  <a:srgbClr val="FF3300"/>
                </a:solidFill>
              </a:rPr>
              <a:t>1011</a:t>
            </a:r>
          </a:p>
        </p:txBody>
      </p:sp>
      <p:sp>
        <p:nvSpPr>
          <p:cNvPr id="15379" name="Text Box 19">
            <a:extLst>
              <a:ext uri="{FF2B5EF4-FFF2-40B4-BE49-F238E27FC236}">
                <a16:creationId xmlns:a16="http://schemas.microsoft.com/office/drawing/2014/main" id="{500DC1B8-0576-4432-BA41-4F7BB7CC3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43656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u="none" dirty="0">
                <a:solidFill>
                  <a:srgbClr val="FF3300"/>
                </a:solidFill>
              </a:rPr>
              <a:t>1010</a:t>
            </a:r>
          </a:p>
        </p:txBody>
      </p:sp>
      <p:sp>
        <p:nvSpPr>
          <p:cNvPr id="15380" name="Text Box 20">
            <a:extLst>
              <a:ext uri="{FF2B5EF4-FFF2-40B4-BE49-F238E27FC236}">
                <a16:creationId xmlns:a16="http://schemas.microsoft.com/office/drawing/2014/main" id="{BEEFB186-2BB2-4FB2-BA06-B5E2A914E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136" y="4365625"/>
            <a:ext cx="1152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u="none" dirty="0">
                <a:solidFill>
                  <a:srgbClr val="FF3300"/>
                </a:solidFill>
              </a:rPr>
              <a:t>0010</a:t>
            </a:r>
            <a:r>
              <a:rPr lang="es-ES" altLang="es-ES" sz="2000" u="none" baseline="-25000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5383" name="Text Box 23">
            <a:extLst>
              <a:ext uri="{FF2B5EF4-FFF2-40B4-BE49-F238E27FC236}">
                <a16:creationId xmlns:a16="http://schemas.microsoft.com/office/drawing/2014/main" id="{54F78361-6932-4A36-BC23-915619002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445125"/>
            <a:ext cx="6049962" cy="7080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ES" sz="2000" u="none">
                <a:solidFill>
                  <a:srgbClr val="FFFF00"/>
                </a:solidFill>
              </a:rPr>
              <a:t>Similar al método realizado en el ejemplo 1</a:t>
            </a:r>
          </a:p>
        </p:txBody>
      </p:sp>
      <p:pic>
        <p:nvPicPr>
          <p:cNvPr id="21524" name="Picture 2" descr="http://www.imagenesanimadas.net/Casa-Jardin/Bombillas/bombilla-01.gif">
            <a:extLst>
              <a:ext uri="{FF2B5EF4-FFF2-40B4-BE49-F238E27FC236}">
                <a16:creationId xmlns:a16="http://schemas.microsoft.com/office/drawing/2014/main" id="{E980F357-6680-49F1-84AB-708C74AF73F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208588"/>
            <a:ext cx="100806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5" name="Picture 2" descr="http://www.imagenesanimadas.net/Casa-Jardin/Bombillas/bombilla-01.gif">
            <a:extLst>
              <a:ext uri="{FF2B5EF4-FFF2-40B4-BE49-F238E27FC236}">
                <a16:creationId xmlns:a16="http://schemas.microsoft.com/office/drawing/2014/main" id="{8FC59E32-3C9E-4AE9-97C6-1E8962AC186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157788"/>
            <a:ext cx="1008062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1 Marcador de fecha">
            <a:extLst>
              <a:ext uri="{FF2B5EF4-FFF2-40B4-BE49-F238E27FC236}">
                <a16:creationId xmlns:a16="http://schemas.microsoft.com/office/drawing/2014/main" id="{A94DD944-6E45-431B-A6F8-35DFB4CD27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2695D47B-C74C-4997-81E2-DEA3BDF07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075" y="4006850"/>
            <a:ext cx="0" cy="3587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" name="CuadroTexto 1"/>
          <p:cNvSpPr txBox="1"/>
          <p:nvPr/>
        </p:nvSpPr>
        <p:spPr>
          <a:xfrm>
            <a:off x="1784531" y="4894818"/>
            <a:ext cx="311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COMA ESTÁ AQUÍ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536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20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20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20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20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20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5367" grpId="0"/>
      <p:bldP spid="15368" grpId="0"/>
      <p:bldP spid="15376" grpId="0"/>
      <p:bldP spid="15377" grpId="0"/>
      <p:bldP spid="15378" grpId="0"/>
      <p:bldP spid="15379" grpId="0"/>
      <p:bldP spid="15380" grpId="0"/>
      <p:bldP spid="1538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3 Marcador de número de diapositiva">
            <a:extLst>
              <a:ext uri="{FF2B5EF4-FFF2-40B4-BE49-F238E27FC236}">
                <a16:creationId xmlns:a16="http://schemas.microsoft.com/office/drawing/2014/main" id="{80760855-4E6C-45C4-BD4C-151D8FCE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96B979-BA3D-4233-85F0-C5F0990A8368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22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sp>
        <p:nvSpPr>
          <p:cNvPr id="16388" name="WordArt 4">
            <a:extLst>
              <a:ext uri="{FF2B5EF4-FFF2-40B4-BE49-F238E27FC236}">
                <a16:creationId xmlns:a16="http://schemas.microsoft.com/office/drawing/2014/main" id="{D1AB5220-68BF-4801-AEA6-D48658E6E38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65241" y="217884"/>
            <a:ext cx="1881187" cy="857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s-ES" sz="3600" kern="10" dirty="0"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  <a:cs typeface="+mn-cs"/>
              </a:rPr>
              <a:t>2º Paso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F2922D46-883B-46B7-83F3-50DA95478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208485"/>
            <a:ext cx="78692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ES" u="none" dirty="0"/>
              <a:t>El segundo paso es normalizar el número en base dos.  Para ello se debe considerar la regla de normalización.  </a:t>
            </a:r>
          </a:p>
          <a:p>
            <a:pPr algn="just" eaLnBrk="1" hangingPunct="1"/>
            <a:r>
              <a:rPr lang="es-ES" altLang="es-ES" u="none" dirty="0"/>
              <a:t>La regla es normalizar con la coma a la </a:t>
            </a:r>
            <a:r>
              <a:rPr lang="es-ES" altLang="es-ES" u="none" dirty="0">
                <a:solidFill>
                  <a:srgbClr val="FF0066"/>
                </a:solidFill>
              </a:rPr>
              <a:t>derecha</a:t>
            </a:r>
            <a:r>
              <a:rPr lang="es-ES" altLang="es-ES" u="none" dirty="0"/>
              <a:t> del bit más significativo (MSB).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9354B35F-E613-441C-9740-5216E76D7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41" y="2373508"/>
            <a:ext cx="75088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u="none" dirty="0"/>
              <a:t>En nuestro </a:t>
            </a:r>
            <a:r>
              <a:rPr lang="es-ES" altLang="es-ES" u="none" dirty="0">
                <a:solidFill>
                  <a:srgbClr val="FF0066"/>
                </a:solidFill>
              </a:rPr>
              <a:t>ejemplo </a:t>
            </a:r>
            <a:r>
              <a:rPr lang="es-ES" altLang="es-ES" u="none" dirty="0" smtClean="0">
                <a:solidFill>
                  <a:srgbClr val="FF0066"/>
                </a:solidFill>
              </a:rPr>
              <a:t>2, CORRIMOS LA COMA 5 LUGARES HACIA LA DERECHA </a:t>
            </a:r>
            <a:r>
              <a:rPr lang="es-ES" altLang="es-ES" u="none" dirty="0" smtClean="0"/>
              <a:t>. La mantisa se agrandó, por eso hay que multiplicarla por una POTENCIA NEGATIVA para que siga siendo el mismo número.</a:t>
            </a:r>
            <a:endParaRPr lang="es-ES" altLang="es-ES" u="none" dirty="0"/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1B6814F4-6500-4929-943C-3441C7C3C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593" y="3551326"/>
            <a:ext cx="54721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u="none" dirty="0"/>
              <a:t>   +  1,01110100010   x    2</a:t>
            </a:r>
            <a:r>
              <a:rPr lang="es-ES" altLang="es-ES" u="none" baseline="50000" dirty="0"/>
              <a:t>-5</a:t>
            </a:r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50CD906B-3A06-405A-85B8-47301494B2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3581" y="3918039"/>
            <a:ext cx="431800" cy="792162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63646FAB-D52E-4430-BB6F-3CF85DF33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4761706"/>
            <a:ext cx="24669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u="none" dirty="0">
                <a:solidFill>
                  <a:srgbClr val="FFFF00"/>
                </a:solidFill>
              </a:rPr>
              <a:t>No olvidar el signo de la mantisa!!!</a:t>
            </a:r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52E01033-B597-405E-8F61-8D65E8ADC3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0313" y="3902958"/>
            <a:ext cx="1655762" cy="792163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7BD8D2CF-DA61-4DE6-BA99-B023021BC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457" y="4776408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u="none" dirty="0">
                <a:solidFill>
                  <a:srgbClr val="FFFF00"/>
                </a:solidFill>
              </a:rPr>
              <a:t>Base del sistema binario</a:t>
            </a:r>
          </a:p>
        </p:txBody>
      </p:sp>
      <p:sp>
        <p:nvSpPr>
          <p:cNvPr id="16397" name="Line 13">
            <a:extLst>
              <a:ext uri="{FF2B5EF4-FFF2-40B4-BE49-F238E27FC236}">
                <a16:creationId xmlns:a16="http://schemas.microsoft.com/office/drawing/2014/main" id="{715C6A7E-E229-4A01-B0F2-54915D2CBD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09077" y="3709238"/>
            <a:ext cx="863600" cy="720725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07CDC68D-541D-4C3B-AB18-AAAF549D9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482441"/>
            <a:ext cx="28813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ES" u="none" dirty="0">
                <a:solidFill>
                  <a:srgbClr val="FFFF00"/>
                </a:solidFill>
              </a:rPr>
              <a:t>Considerar el signo del exponente</a:t>
            </a:r>
          </a:p>
        </p:txBody>
      </p:sp>
      <p:sp>
        <p:nvSpPr>
          <p:cNvPr id="15" name="1 Marcador de fecha">
            <a:extLst>
              <a:ext uri="{FF2B5EF4-FFF2-40B4-BE49-F238E27FC236}">
                <a16:creationId xmlns:a16="http://schemas.microsoft.com/office/drawing/2014/main" id="{232F1795-D575-422B-8DBC-C7DFC7D4074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638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2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5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0" grpId="0"/>
      <p:bldP spid="16392" grpId="0"/>
      <p:bldP spid="16394" grpId="0"/>
      <p:bldP spid="16396" grpId="0"/>
      <p:bldP spid="163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3 Marcador de número de diapositiva">
            <a:extLst>
              <a:ext uri="{FF2B5EF4-FFF2-40B4-BE49-F238E27FC236}">
                <a16:creationId xmlns:a16="http://schemas.microsoft.com/office/drawing/2014/main" id="{0DF31276-6053-4CC5-A208-EAC9783D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EA07846-6FC3-44E1-B558-DBD0B7939D3F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23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D99C92A1-B66F-4D08-9EF2-7CC60FBCC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89138"/>
            <a:ext cx="8135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u="none"/>
              <a:t>En nuestro </a:t>
            </a:r>
            <a:r>
              <a:rPr lang="es-ES" altLang="es-ES" u="none">
                <a:solidFill>
                  <a:srgbClr val="FF0066"/>
                </a:solidFill>
              </a:rPr>
              <a:t>ejemplo 2</a:t>
            </a:r>
            <a:r>
              <a:rPr lang="es-ES" altLang="es-ES" u="none"/>
              <a:t>:</a:t>
            </a:r>
            <a:endParaRPr lang="es-AR" altLang="es-ES" u="none"/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CBF8BB54-85E5-493A-A81A-3AD5C1C36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068638"/>
            <a:ext cx="223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u="none"/>
              <a:t>E = XS + p   </a:t>
            </a:r>
            <a:endParaRPr lang="es-AR" altLang="es-ES" u="none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9820F697-40CD-4212-8698-71EB3F30A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284538"/>
            <a:ext cx="1152525" cy="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1E2A51A6-D4A4-4D5D-8FD5-7E2C9230B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068638"/>
            <a:ext cx="381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u="none" dirty="0"/>
              <a:t>E = 127 -5 = </a:t>
            </a:r>
            <a:r>
              <a:rPr lang="es-ES" altLang="es-ES" u="none" dirty="0">
                <a:solidFill>
                  <a:srgbClr val="FF0066"/>
                </a:solidFill>
              </a:rPr>
              <a:t>122</a:t>
            </a:r>
            <a:endParaRPr lang="es-AR" altLang="es-ES" u="none" dirty="0">
              <a:solidFill>
                <a:srgbClr val="FF0066"/>
              </a:solidFill>
            </a:endParaRP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633F9FDD-8CDF-4932-A98E-430AC7259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292600"/>
            <a:ext cx="5832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u="none"/>
              <a:t>En binario y con ocho bits:</a:t>
            </a:r>
            <a:endParaRPr lang="es-AR" altLang="es-ES" u="none"/>
          </a:p>
        </p:txBody>
      </p:sp>
      <p:sp>
        <p:nvSpPr>
          <p:cNvPr id="18444" name="Text Box 12">
            <a:extLst>
              <a:ext uri="{FF2B5EF4-FFF2-40B4-BE49-F238E27FC236}">
                <a16:creationId xmlns:a16="http://schemas.microsoft.com/office/drawing/2014/main" id="{D014E9B1-35A1-4A77-A50F-580BC912F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5373688"/>
            <a:ext cx="3095625" cy="400050"/>
          </a:xfrm>
          <a:prstGeom prst="rect">
            <a:avLst/>
          </a:prstGeom>
          <a:noFill/>
          <a:ln w="25400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u="none" dirty="0">
                <a:solidFill>
                  <a:srgbClr val="FF0000"/>
                </a:solidFill>
              </a:rPr>
              <a:t>122</a:t>
            </a:r>
            <a:r>
              <a:rPr lang="es-ES" altLang="es-ES" sz="2000" u="none" baseline="-25000" dirty="0">
                <a:solidFill>
                  <a:srgbClr val="FF0000"/>
                </a:solidFill>
              </a:rPr>
              <a:t>D</a:t>
            </a:r>
            <a:r>
              <a:rPr lang="es-ES" altLang="es-ES" sz="2000" u="none" dirty="0">
                <a:solidFill>
                  <a:srgbClr val="FF0000"/>
                </a:solidFill>
              </a:rPr>
              <a:t> = ‭01111010‬</a:t>
            </a:r>
            <a:r>
              <a:rPr lang="es-ES" altLang="es-ES" sz="2000" u="none" baseline="-25000" dirty="0">
                <a:solidFill>
                  <a:srgbClr val="FF0000"/>
                </a:solidFill>
              </a:rPr>
              <a:t>2</a:t>
            </a:r>
            <a:endParaRPr lang="es-AR" altLang="es-ES" sz="2000" u="none" baseline="-25000" dirty="0">
              <a:solidFill>
                <a:srgbClr val="FF0000"/>
              </a:solidFill>
            </a:endParaRPr>
          </a:p>
        </p:txBody>
      </p:sp>
      <p:sp>
        <p:nvSpPr>
          <p:cNvPr id="12" name="1 Marcador de fecha">
            <a:extLst>
              <a:ext uri="{FF2B5EF4-FFF2-40B4-BE49-F238E27FC236}">
                <a16:creationId xmlns:a16="http://schemas.microsoft.com/office/drawing/2014/main" id="{BF3BB960-8A87-48A0-80E4-F21C2D7E8F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  <p:sp>
        <p:nvSpPr>
          <p:cNvPr id="11" name="WordArt 4">
            <a:extLst>
              <a:ext uri="{FF2B5EF4-FFF2-40B4-BE49-F238E27FC236}">
                <a16:creationId xmlns:a16="http://schemas.microsoft.com/office/drawing/2014/main" id="{8E0A6AA2-BBF9-4BCE-B1D9-E8D270A508D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71600" y="548680"/>
            <a:ext cx="1881187" cy="857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s-ES" sz="3600" kern="10" dirty="0"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  <a:cs typeface="+mn-cs"/>
              </a:rPr>
              <a:t>3º Paso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70" decel="100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770" decel="100000"/>
                                        <p:tgtEl>
                                          <p:spTgt spid="1843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4250"/>
                            </p:stCondLst>
                            <p:childTnLst>
                              <p:par>
                                <p:cTn id="47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7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770" decel="100000"/>
                                        <p:tgtEl>
                                          <p:spTgt spid="1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2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4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  <p:bldP spid="18441" grpId="0"/>
      <p:bldP spid="18443" grpId="0"/>
      <p:bldP spid="184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>
            <a:extLst>
              <a:ext uri="{FF2B5EF4-FFF2-40B4-BE49-F238E27FC236}">
                <a16:creationId xmlns:a16="http://schemas.microsoft.com/office/drawing/2014/main" id="{8A3CBC92-211D-4599-8612-E099CFF4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FA1AA3-4EF9-4F55-8117-A2BF29B2E214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24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graphicFrame>
        <p:nvGraphicFramePr>
          <p:cNvPr id="6" name="5 Tabla">
            <a:extLst>
              <a:ext uri="{FF2B5EF4-FFF2-40B4-BE49-F238E27FC236}">
                <a16:creationId xmlns:a16="http://schemas.microsoft.com/office/drawing/2014/main" id="{4F565739-1F12-466F-83AD-53A795722F4F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3644900"/>
          <a:ext cx="777715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EXPONENTE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MANTISA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8 bits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23 bits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655" name="7 Rectángulo">
            <a:extLst>
              <a:ext uri="{FF2B5EF4-FFF2-40B4-BE49-F238E27FC236}">
                <a16:creationId xmlns:a16="http://schemas.microsoft.com/office/drawing/2014/main" id="{86C38548-AEB8-42B4-8E34-D503D75F4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569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u="none">
                <a:solidFill>
                  <a:srgbClr val="FF0000"/>
                </a:solidFill>
              </a:rPr>
              <a:t>Seguimos ubicando las partes en la plantilla.</a:t>
            </a:r>
          </a:p>
          <a:p>
            <a:pPr algn="ctr" eaLnBrk="1" hangingPunct="1"/>
            <a:r>
              <a:rPr lang="es-ES" altLang="es-ES" sz="2400" u="none">
                <a:solidFill>
                  <a:srgbClr val="FF0000"/>
                </a:solidFill>
              </a:rPr>
              <a:t>En este momento ubicamos el exponente.</a:t>
            </a:r>
          </a:p>
        </p:txBody>
      </p:sp>
      <p:sp>
        <p:nvSpPr>
          <p:cNvPr id="24656" name="8 CuadroTexto">
            <a:extLst>
              <a:ext uri="{FF2B5EF4-FFF2-40B4-BE49-F238E27FC236}">
                <a16:creationId xmlns:a16="http://schemas.microsoft.com/office/drawing/2014/main" id="{18E4F84C-1A72-4FCF-8635-5454AA339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420938"/>
            <a:ext cx="2520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AR" altLang="es-ES" u="none"/>
              <a:t>32 bits</a:t>
            </a:r>
          </a:p>
        </p:txBody>
      </p:sp>
      <p:sp>
        <p:nvSpPr>
          <p:cNvPr id="24657" name="9 Cerrar llave">
            <a:extLst>
              <a:ext uri="{FF2B5EF4-FFF2-40B4-BE49-F238E27FC236}">
                <a16:creationId xmlns:a16="http://schemas.microsoft.com/office/drawing/2014/main" id="{FDD5B475-755E-470A-B574-A9C77B481048}"/>
              </a:ext>
            </a:extLst>
          </p:cNvPr>
          <p:cNvSpPr>
            <a:spLocks/>
          </p:cNvSpPr>
          <p:nvPr/>
        </p:nvSpPr>
        <p:spPr bwMode="auto">
          <a:xfrm rot="-5400000">
            <a:off x="4427538" y="-676275"/>
            <a:ext cx="504825" cy="7705725"/>
          </a:xfrm>
          <a:prstGeom prst="rightBrace">
            <a:avLst>
              <a:gd name="adj1" fmla="val 833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4658" name="10 CuadroTexto">
            <a:extLst>
              <a:ext uri="{FF2B5EF4-FFF2-40B4-BE49-F238E27FC236}">
                <a16:creationId xmlns:a16="http://schemas.microsoft.com/office/drawing/2014/main" id="{AFEABEB5-977F-42FF-B8D6-2C2CFE798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229225"/>
            <a:ext cx="309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AR" altLang="es-ES" u="none">
                <a:solidFill>
                  <a:srgbClr val="FFFF66"/>
                </a:solidFill>
              </a:rPr>
              <a:t>S</a:t>
            </a:r>
            <a:r>
              <a:rPr lang="es-AR" altLang="es-ES" u="none"/>
              <a:t> = SIGNO: 1 bit</a:t>
            </a:r>
          </a:p>
        </p:txBody>
      </p:sp>
      <p:cxnSp>
        <p:nvCxnSpPr>
          <p:cNvPr id="14" name="13 Conector recto de flecha">
            <a:extLst>
              <a:ext uri="{FF2B5EF4-FFF2-40B4-BE49-F238E27FC236}">
                <a16:creationId xmlns:a16="http://schemas.microsoft.com/office/drawing/2014/main" id="{C78A4E6D-A53F-4847-BFF2-6D4594BAEFB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908175" y="981075"/>
            <a:ext cx="5256213" cy="29527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60" name="17 CuadroTexto">
            <a:extLst>
              <a:ext uri="{FF2B5EF4-FFF2-40B4-BE49-F238E27FC236}">
                <a16:creationId xmlns:a16="http://schemas.microsoft.com/office/drawing/2014/main" id="{87C3227C-7CB5-4E8D-B520-35793E72A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05064"/>
            <a:ext cx="3603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AR" altLang="es-ES" u="none" dirty="0">
                <a:solidFill>
                  <a:srgbClr val="FF0000"/>
                </a:solidFill>
              </a:rPr>
              <a:t>0</a:t>
            </a:r>
          </a:p>
          <a:p>
            <a:pPr eaLnBrk="1" hangingPunct="1"/>
            <a:endParaRPr lang="es-AR" altLang="es-ES" dirty="0"/>
          </a:p>
        </p:txBody>
      </p:sp>
      <p:graphicFrame>
        <p:nvGraphicFramePr>
          <p:cNvPr id="17" name="16 Tabla">
            <a:extLst>
              <a:ext uri="{FF2B5EF4-FFF2-40B4-BE49-F238E27FC236}">
                <a16:creationId xmlns:a16="http://schemas.microsoft.com/office/drawing/2014/main" id="{8BC2740B-5CB0-47C4-BE36-A5AFC1137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514505"/>
              </p:ext>
            </p:extLst>
          </p:nvPr>
        </p:nvGraphicFramePr>
        <p:xfrm>
          <a:off x="1042988" y="4005263"/>
          <a:ext cx="19446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1 Marcador de fecha">
            <a:extLst>
              <a:ext uri="{FF2B5EF4-FFF2-40B4-BE49-F238E27FC236}">
                <a16:creationId xmlns:a16="http://schemas.microsoft.com/office/drawing/2014/main" id="{5E282543-09AA-4AB1-A56E-8D82225AFD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3 Marcador de número de diapositiva">
            <a:extLst>
              <a:ext uri="{FF2B5EF4-FFF2-40B4-BE49-F238E27FC236}">
                <a16:creationId xmlns:a16="http://schemas.microsoft.com/office/drawing/2014/main" id="{03DB41CF-4C56-40B7-9E20-615D26A1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0B4CD2-BA3F-4CE7-AB82-29DAF4D2545C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25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C63E5E0A-F6F2-4025-9C31-BE01E8A53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68413"/>
            <a:ext cx="77041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u="none" dirty="0"/>
              <a:t>Observamos que tenemos 11 bits a la derecha de la coma, es decir que nos faltan 12 bits.  Como NO PUEDE HABER BLANCOS EN LA REPRESENTACIÓN, </a:t>
            </a:r>
            <a:r>
              <a:rPr lang="es-ES" altLang="es-ES" u="none" dirty="0">
                <a:solidFill>
                  <a:srgbClr val="FFFF66"/>
                </a:solidFill>
              </a:rPr>
              <a:t>rellenamos el faltante con ceros</a:t>
            </a:r>
            <a:r>
              <a:rPr lang="es-ES" altLang="es-ES" u="none" dirty="0"/>
              <a:t>: </a:t>
            </a:r>
            <a:endParaRPr lang="es-AR" altLang="es-ES" u="none" dirty="0"/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DE3A096B-DDE2-4D27-A554-C02949FB8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636838"/>
            <a:ext cx="29520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u="none" dirty="0"/>
              <a:t> + 1,01110100010</a:t>
            </a:r>
            <a:endParaRPr lang="es-AR" altLang="es-ES" sz="2000" u="none" dirty="0"/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D48DCE6C-F950-46F5-810D-D74A27CE6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944" y="2636838"/>
            <a:ext cx="23762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u="none" dirty="0">
                <a:solidFill>
                  <a:srgbClr val="FF0066"/>
                </a:solidFill>
              </a:rPr>
              <a:t>000000000000</a:t>
            </a:r>
            <a:endParaRPr lang="es-AR" altLang="es-ES" sz="2000" u="none" dirty="0">
              <a:solidFill>
                <a:srgbClr val="FF0066"/>
              </a:solidFill>
            </a:endParaRPr>
          </a:p>
        </p:txBody>
      </p:sp>
      <p:sp>
        <p:nvSpPr>
          <p:cNvPr id="13" name="1 Marcador de fecha">
            <a:extLst>
              <a:ext uri="{FF2B5EF4-FFF2-40B4-BE49-F238E27FC236}">
                <a16:creationId xmlns:a16="http://schemas.microsoft.com/office/drawing/2014/main" id="{C4F4532F-5FCC-48CD-AF67-9147A6502E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  <p:sp>
        <p:nvSpPr>
          <p:cNvPr id="12" name="WordArt 4">
            <a:extLst>
              <a:ext uri="{FF2B5EF4-FFF2-40B4-BE49-F238E27FC236}">
                <a16:creationId xmlns:a16="http://schemas.microsoft.com/office/drawing/2014/main" id="{6893EF2E-77F8-4660-AD1E-A1F9DD78048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5576" y="260648"/>
            <a:ext cx="1881187" cy="857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s-ES" sz="3600" kern="10" dirty="0"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  <a:cs typeface="+mn-cs"/>
              </a:rPr>
              <a:t>4º Paso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E3290892-40AC-4AEC-8934-91C453B1A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" y="3205044"/>
            <a:ext cx="79914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u="none" dirty="0"/>
              <a:t>Pero la norma dice que el bit más significativo es </a:t>
            </a:r>
            <a:r>
              <a:rPr lang="es-ES" altLang="es-ES" i="1" u="none" dirty="0">
                <a:solidFill>
                  <a:srgbClr val="FF0000"/>
                </a:solidFill>
              </a:rPr>
              <a:t>IMPLÍCITO</a:t>
            </a:r>
            <a:r>
              <a:rPr lang="es-ES" altLang="es-ES" u="none" dirty="0"/>
              <a:t>.  Esto quiere decir que </a:t>
            </a:r>
            <a:r>
              <a:rPr lang="es-ES" altLang="es-ES" i="1" u="none" dirty="0"/>
              <a:t>no se representa</a:t>
            </a:r>
            <a:r>
              <a:rPr lang="es-ES" altLang="es-ES" u="none" dirty="0"/>
              <a:t>.  </a:t>
            </a:r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397181E2-0AB1-4FFE-9559-454C22E06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688" y="4092818"/>
            <a:ext cx="576262" cy="576262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61064A9D-EA4D-49BF-913F-1443441ACB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50" y="4021380"/>
            <a:ext cx="287338" cy="719138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" name="WordArt 17">
            <a:extLst>
              <a:ext uri="{FF2B5EF4-FFF2-40B4-BE49-F238E27FC236}">
                <a16:creationId xmlns:a16="http://schemas.microsoft.com/office/drawing/2014/main" id="{145A3E2F-108E-4D8F-BFEC-854DFEE9C91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095724" y="4800661"/>
            <a:ext cx="2376488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s-ES" sz="36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F200"/>
                    </a:gs>
                    <a:gs pos="22500">
                      <a:srgbClr val="FF7A00"/>
                    </a:gs>
                    <a:gs pos="35000">
                      <a:srgbClr val="FF0300"/>
                    </a:gs>
                    <a:gs pos="50000">
                      <a:srgbClr val="4D0808"/>
                    </a:gs>
                    <a:gs pos="65000">
                      <a:srgbClr val="FF0300"/>
                    </a:gs>
                    <a:gs pos="77500">
                      <a:srgbClr val="FF7A00"/>
                    </a:gs>
                    <a:gs pos="100000">
                      <a:srgbClr val="FFF2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/>
                <a:cs typeface="+mn-cs"/>
              </a:rPr>
              <a:t>Atención!!!</a:t>
            </a:r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DE764F98-036F-4ADE-9A18-388571B8F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96" y="5530414"/>
            <a:ext cx="7777162" cy="646331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ES" u="none" dirty="0" smtClean="0">
                <a:solidFill>
                  <a:srgbClr val="FFFF00"/>
                </a:solidFill>
              </a:rPr>
              <a:t>Ya representamos el signo de la mantisa en el paso anterior.</a:t>
            </a:r>
          </a:p>
        </p:txBody>
      </p:sp>
      <p:pic>
        <p:nvPicPr>
          <p:cNvPr id="23" name="Picture 2" descr="http://www.imagenesanimadas.net/Casa-Jardin/Bombillas/bombilla-01.gif">
            <a:extLst>
              <a:ext uri="{FF2B5EF4-FFF2-40B4-BE49-F238E27FC236}">
                <a16:creationId xmlns:a16="http://schemas.microsoft.com/office/drawing/2014/main" id="{DDD711BF-0590-460F-AFBE-667DD80F0F5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706" y="4394564"/>
            <a:ext cx="1008062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5">
            <a:extLst>
              <a:ext uri="{FF2B5EF4-FFF2-40B4-BE49-F238E27FC236}">
                <a16:creationId xmlns:a16="http://schemas.microsoft.com/office/drawing/2014/main" id="{9822AE5E-315D-4B0B-8ABC-9524DA1C4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13" y="4181018"/>
            <a:ext cx="5247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u="none" dirty="0"/>
              <a:t> + 1,01110100010000000000000</a:t>
            </a:r>
            <a:endParaRPr lang="es-AR" altLang="es-ES" sz="2000" u="non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2000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2000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2000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33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7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770" decel="100000"/>
                                        <p:tgtEl>
                                          <p:spTgt spid="1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8" dur="77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0" dur="77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9000"/>
                            </p:stCondLst>
                            <p:childTnLst>
                              <p:par>
                                <p:cTn id="4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0"/>
                            </p:stCondLst>
                            <p:childTnLst>
                              <p:par>
                                <p:cTn id="47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7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770" decel="100000"/>
                                        <p:tgtEl>
                                          <p:spTgt spid="1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2" dur="77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4" dur="77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3000"/>
                            </p:stCondLst>
                            <p:childTnLst>
                              <p:par>
                                <p:cTn id="57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7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770" decel="100000"/>
                                        <p:tgtEl>
                                          <p:spTgt spid="2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2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4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6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7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770" decel="100000"/>
                                        <p:tgtEl>
                                          <p:spTgt spid="2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1" dur="77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3" dur="77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0"/>
                            </p:stCondLst>
                            <p:childTnLst>
                              <p:par>
                                <p:cTn id="76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77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770" decel="100000"/>
                                        <p:tgtEl>
                                          <p:spTgt spid="2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1" dur="77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3" dur="77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0"/>
                            </p:stCondLst>
                            <p:childTnLst>
                              <p:par>
                                <p:cTn id="8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/>
      <p:bldP spid="20486" grpId="0"/>
      <p:bldP spid="16" grpId="0"/>
      <p:bldP spid="22" grpId="0" animBg="1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>
            <a:extLst>
              <a:ext uri="{FF2B5EF4-FFF2-40B4-BE49-F238E27FC236}">
                <a16:creationId xmlns:a16="http://schemas.microsoft.com/office/drawing/2014/main" id="{32A70B0C-126D-4FA2-840E-906D1AD3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F134AF-A4D4-417D-8478-5C6EEA348FCC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26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graphicFrame>
        <p:nvGraphicFramePr>
          <p:cNvPr id="6" name="5 Tabla">
            <a:extLst>
              <a:ext uri="{FF2B5EF4-FFF2-40B4-BE49-F238E27FC236}">
                <a16:creationId xmlns:a16="http://schemas.microsoft.com/office/drawing/2014/main" id="{ACEC0F16-4B54-41E7-A2F3-9E99F647BF05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3644900"/>
          <a:ext cx="777715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EXPONENTE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MANTISA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8 bits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23 bits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727" name="7 Rectángulo">
            <a:extLst>
              <a:ext uri="{FF2B5EF4-FFF2-40B4-BE49-F238E27FC236}">
                <a16:creationId xmlns:a16="http://schemas.microsoft.com/office/drawing/2014/main" id="{F370343C-95DD-476A-971C-EEA326362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341438"/>
            <a:ext cx="8569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u="none">
                <a:solidFill>
                  <a:srgbClr val="FF0000"/>
                </a:solidFill>
              </a:rPr>
              <a:t>Finalizamos ubicando la mantisa obtenida. </a:t>
            </a:r>
          </a:p>
        </p:txBody>
      </p:sp>
      <p:sp>
        <p:nvSpPr>
          <p:cNvPr id="27728" name="8 CuadroTexto">
            <a:extLst>
              <a:ext uri="{FF2B5EF4-FFF2-40B4-BE49-F238E27FC236}">
                <a16:creationId xmlns:a16="http://schemas.microsoft.com/office/drawing/2014/main" id="{776E9F62-2964-4DC4-B802-17E0D5274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420938"/>
            <a:ext cx="2520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AR" altLang="es-ES" u="none"/>
              <a:t>32 bits</a:t>
            </a:r>
          </a:p>
        </p:txBody>
      </p:sp>
      <p:sp>
        <p:nvSpPr>
          <p:cNvPr id="27729" name="9 Cerrar llave">
            <a:extLst>
              <a:ext uri="{FF2B5EF4-FFF2-40B4-BE49-F238E27FC236}">
                <a16:creationId xmlns:a16="http://schemas.microsoft.com/office/drawing/2014/main" id="{E76C8DB4-9492-4585-A16B-50FEAF5E7FA3}"/>
              </a:ext>
            </a:extLst>
          </p:cNvPr>
          <p:cNvSpPr>
            <a:spLocks/>
          </p:cNvSpPr>
          <p:nvPr/>
        </p:nvSpPr>
        <p:spPr bwMode="auto">
          <a:xfrm rot="-5400000">
            <a:off x="4427538" y="-676275"/>
            <a:ext cx="504825" cy="7705725"/>
          </a:xfrm>
          <a:prstGeom prst="rightBrace">
            <a:avLst>
              <a:gd name="adj1" fmla="val 833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27730" name="10 CuadroTexto">
            <a:extLst>
              <a:ext uri="{FF2B5EF4-FFF2-40B4-BE49-F238E27FC236}">
                <a16:creationId xmlns:a16="http://schemas.microsoft.com/office/drawing/2014/main" id="{9B9A3921-634F-4F67-AD93-91727FC88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229225"/>
            <a:ext cx="309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AR" altLang="es-ES" u="none">
                <a:solidFill>
                  <a:srgbClr val="FFFF00"/>
                </a:solidFill>
              </a:rPr>
              <a:t>S</a:t>
            </a:r>
            <a:r>
              <a:rPr lang="es-AR" altLang="es-ES" u="none"/>
              <a:t> = SIGNO: 1 bit</a:t>
            </a:r>
          </a:p>
        </p:txBody>
      </p:sp>
      <p:cxnSp>
        <p:nvCxnSpPr>
          <p:cNvPr id="14" name="13 Conector recto de flecha">
            <a:extLst>
              <a:ext uri="{FF2B5EF4-FFF2-40B4-BE49-F238E27FC236}">
                <a16:creationId xmlns:a16="http://schemas.microsoft.com/office/drawing/2014/main" id="{DA52315D-77DA-4A94-8F21-12D7FE89243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67400" y="1916113"/>
            <a:ext cx="649288" cy="18002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732" name="17 CuadroTexto">
            <a:extLst>
              <a:ext uri="{FF2B5EF4-FFF2-40B4-BE49-F238E27FC236}">
                <a16:creationId xmlns:a16="http://schemas.microsoft.com/office/drawing/2014/main" id="{0BC34A79-8B50-404A-A5E0-08E7537EF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05263"/>
            <a:ext cx="3603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AR" altLang="es-ES" u="none" dirty="0">
                <a:solidFill>
                  <a:srgbClr val="FF0000"/>
                </a:solidFill>
              </a:rPr>
              <a:t>0</a:t>
            </a:r>
          </a:p>
          <a:p>
            <a:pPr eaLnBrk="1" hangingPunct="1"/>
            <a:endParaRPr lang="es-AR" altLang="es-ES" dirty="0"/>
          </a:p>
        </p:txBody>
      </p:sp>
      <p:graphicFrame>
        <p:nvGraphicFramePr>
          <p:cNvPr id="17" name="16 Tabla">
            <a:extLst>
              <a:ext uri="{FF2B5EF4-FFF2-40B4-BE49-F238E27FC236}">
                <a16:creationId xmlns:a16="http://schemas.microsoft.com/office/drawing/2014/main" id="{83B334AD-9323-4FEC-9E80-68C38F447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701400"/>
              </p:ext>
            </p:extLst>
          </p:nvPr>
        </p:nvGraphicFramePr>
        <p:xfrm>
          <a:off x="1042988" y="4005263"/>
          <a:ext cx="194468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3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62" marR="91462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18 Tabla">
            <a:extLst>
              <a:ext uri="{FF2B5EF4-FFF2-40B4-BE49-F238E27FC236}">
                <a16:creationId xmlns:a16="http://schemas.microsoft.com/office/drawing/2014/main" id="{DF382D23-1333-442C-AF21-D8310B412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244822"/>
              </p:ext>
            </p:extLst>
          </p:nvPr>
        </p:nvGraphicFramePr>
        <p:xfrm>
          <a:off x="2987675" y="4005263"/>
          <a:ext cx="555624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157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1437" marR="91437" marT="45798" marB="4579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WordArt 4">
            <a:extLst>
              <a:ext uri="{FF2B5EF4-FFF2-40B4-BE49-F238E27FC236}">
                <a16:creationId xmlns:a16="http://schemas.microsoft.com/office/drawing/2014/main" id="{B7317356-4891-47C3-81BE-E86E50DA3C4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11560" y="260648"/>
            <a:ext cx="1881187" cy="857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s-ES" sz="3600" kern="10" dirty="0"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  <a:cs typeface="+mn-cs"/>
              </a:rPr>
              <a:t>5º Paso</a:t>
            </a:r>
          </a:p>
        </p:txBody>
      </p:sp>
      <p:sp>
        <p:nvSpPr>
          <p:cNvPr id="15" name="1 Marcador de fecha">
            <a:extLst>
              <a:ext uri="{FF2B5EF4-FFF2-40B4-BE49-F238E27FC236}">
                <a16:creationId xmlns:a16="http://schemas.microsoft.com/office/drawing/2014/main" id="{3718F61F-D0C1-493A-A579-90A23F4BF0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7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770" decel="100000"/>
                                        <p:tgtEl>
                                          <p:spTgt spid="2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3 Marcador de número de diapositiva">
            <a:extLst>
              <a:ext uri="{FF2B5EF4-FFF2-40B4-BE49-F238E27FC236}">
                <a16:creationId xmlns:a16="http://schemas.microsoft.com/office/drawing/2014/main" id="{4B240369-C2D5-4296-B4F5-96977522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10164F6-C91A-41E5-8239-AEDC4A6BBCCB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27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sp>
        <p:nvSpPr>
          <p:cNvPr id="28675" name="Text Box 6">
            <a:extLst>
              <a:ext uri="{FF2B5EF4-FFF2-40B4-BE49-F238E27FC236}">
                <a16:creationId xmlns:a16="http://schemas.microsoft.com/office/drawing/2014/main" id="{1FB5B557-0363-4F08-9838-7316FF167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68638"/>
            <a:ext cx="719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" altLang="es-ES"/>
          </a:p>
        </p:txBody>
      </p:sp>
      <p:sp>
        <p:nvSpPr>
          <p:cNvPr id="22545" name="Text Box 17">
            <a:extLst>
              <a:ext uri="{FF2B5EF4-FFF2-40B4-BE49-F238E27FC236}">
                <a16:creationId xmlns:a16="http://schemas.microsoft.com/office/drawing/2014/main" id="{89BE499A-3231-4889-8FBC-87E977455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04813"/>
            <a:ext cx="7561262" cy="415498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ES" sz="2400" u="none" dirty="0">
                <a:solidFill>
                  <a:srgbClr val="FFFF66"/>
                </a:solidFill>
              </a:rPr>
              <a:t>Entonces la representación del número</a:t>
            </a:r>
          </a:p>
          <a:p>
            <a:pPr algn="ctr" eaLnBrk="1" hangingPunct="1">
              <a:spcBef>
                <a:spcPct val="50000"/>
              </a:spcBef>
            </a:pPr>
            <a:endParaRPr lang="es-ES" altLang="es-ES" sz="2400" u="none" dirty="0">
              <a:solidFill>
                <a:srgbClr val="FFFF66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s-ES" altLang="es-ES" sz="2400" u="none" dirty="0">
                <a:solidFill>
                  <a:srgbClr val="FF0066"/>
                </a:solidFill>
              </a:rPr>
              <a:t> +0,0BA2</a:t>
            </a:r>
            <a:r>
              <a:rPr lang="es-ES" altLang="es-ES" sz="2400" u="none" baseline="-25000" dirty="0">
                <a:solidFill>
                  <a:srgbClr val="FF0066"/>
                </a:solidFill>
              </a:rPr>
              <a:t> H</a:t>
            </a:r>
            <a:r>
              <a:rPr lang="es-ES" altLang="es-ES" sz="2400" u="none" dirty="0">
                <a:solidFill>
                  <a:srgbClr val="FF0066"/>
                </a:solidFill>
              </a:rPr>
              <a:t> </a:t>
            </a:r>
          </a:p>
          <a:p>
            <a:pPr algn="ctr" eaLnBrk="1" hangingPunct="1">
              <a:spcBef>
                <a:spcPct val="50000"/>
              </a:spcBef>
            </a:pPr>
            <a:endParaRPr lang="es-ES" altLang="es-ES" sz="2400" u="none" dirty="0">
              <a:solidFill>
                <a:srgbClr val="FFFF66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s-ES" altLang="es-ES" sz="2400" u="none" dirty="0">
                <a:solidFill>
                  <a:srgbClr val="FFFF66"/>
                </a:solidFill>
              </a:rPr>
              <a:t>es </a:t>
            </a:r>
          </a:p>
          <a:p>
            <a:pPr algn="ctr" eaLnBrk="1" hangingPunct="1">
              <a:spcBef>
                <a:spcPct val="50000"/>
              </a:spcBef>
            </a:pPr>
            <a:endParaRPr lang="es-ES" altLang="es-ES" sz="2400" u="none" dirty="0">
              <a:solidFill>
                <a:srgbClr val="FFFF66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s-ES" altLang="es-ES" sz="2400" u="none" dirty="0">
                <a:solidFill>
                  <a:srgbClr val="FFFF66"/>
                </a:solidFill>
              </a:rPr>
              <a:t>00111101001110100010000000000000</a:t>
            </a:r>
          </a:p>
          <a:p>
            <a:pPr algn="ctr" eaLnBrk="1" hangingPunct="1">
              <a:spcBef>
                <a:spcPct val="50000"/>
              </a:spcBef>
            </a:pPr>
            <a:endParaRPr lang="es-AR" altLang="es-ES" sz="2400" u="none" baseline="-25000" dirty="0">
              <a:solidFill>
                <a:srgbClr val="FFFF66"/>
              </a:solidFill>
            </a:endParaRPr>
          </a:p>
        </p:txBody>
      </p:sp>
      <p:pic>
        <p:nvPicPr>
          <p:cNvPr id="28677" name="Picture 2" descr="Gifs Animados de Aplausos - Imagenes Animadas de Aplausos">
            <a:extLst>
              <a:ext uri="{FF2B5EF4-FFF2-40B4-BE49-F238E27FC236}">
                <a16:creationId xmlns:a16="http://schemas.microsoft.com/office/drawing/2014/main" id="{F42C0740-0511-4D5A-B938-0843FC0CA12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013325"/>
            <a:ext cx="1371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1 Marcador de fecha">
            <a:extLst>
              <a:ext uri="{FF2B5EF4-FFF2-40B4-BE49-F238E27FC236}">
                <a16:creationId xmlns:a16="http://schemas.microsoft.com/office/drawing/2014/main" id="{2CBF42DD-4C52-4F0B-A33B-3E8EDC2680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2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Marcador de número de diapositiva">
            <a:extLst>
              <a:ext uri="{FF2B5EF4-FFF2-40B4-BE49-F238E27FC236}">
                <a16:creationId xmlns:a16="http://schemas.microsoft.com/office/drawing/2014/main" id="{C2DF19AD-08D6-401C-95C8-AEC6B0FB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911237-F5CA-41DB-856F-F9FC5143E5BC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3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1BB139A0-DD7B-4182-A5DD-0E68C0F11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88913"/>
            <a:ext cx="820896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i="1" dirty="0">
                <a:solidFill>
                  <a:srgbClr val="FF0000"/>
                </a:solidFill>
              </a:rPr>
              <a:t>NORMA DE FORMATO DE PUNTO FLOTANTE </a:t>
            </a:r>
            <a:r>
              <a:rPr lang="es-ES" altLang="es-ES" sz="2400" u="none" dirty="0"/>
              <a:t> </a:t>
            </a:r>
          </a:p>
          <a:p>
            <a:pPr algn="ctr" eaLnBrk="1" hangingPunct="1"/>
            <a:r>
              <a:rPr lang="es-ES" altLang="es-ES" u="none" dirty="0"/>
              <a:t>IEEE 754 Simple precisión</a:t>
            </a: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888C53A4-39ED-454B-93DE-17335521F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196975"/>
            <a:ext cx="784860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FF00"/>
              </a:buClr>
              <a:buFont typeface="Wingdings" pitchFamily="2" charset="2"/>
              <a:buChar char="ü"/>
              <a:defRPr/>
            </a:pPr>
            <a:r>
              <a:rPr lang="es-ES" u="none" dirty="0">
                <a:solidFill>
                  <a:srgbClr val="FF0000"/>
                </a:solidFill>
                <a:cs typeface="+mn-cs"/>
              </a:rPr>
              <a:t> </a:t>
            </a:r>
            <a:r>
              <a:rPr lang="es-ES" sz="2000" u="none" dirty="0">
                <a:solidFill>
                  <a:srgbClr val="FF0000"/>
                </a:solidFill>
                <a:cs typeface="+mn-cs"/>
              </a:rPr>
              <a:t>TOTAL DE BITS</a:t>
            </a:r>
            <a:r>
              <a:rPr lang="es-ES" sz="2000" u="none" dirty="0">
                <a:cs typeface="+mn-cs"/>
              </a:rPr>
              <a:t>: 32 bits para la representación</a:t>
            </a:r>
          </a:p>
          <a:p>
            <a:pPr>
              <a:buClr>
                <a:srgbClr val="FFFF00"/>
              </a:buClr>
              <a:buFont typeface="Wingdings" pitchFamily="2" charset="2"/>
              <a:buChar char="ü"/>
              <a:defRPr/>
            </a:pPr>
            <a:endParaRPr lang="es-ES" sz="2000" u="none" dirty="0">
              <a:cs typeface="+mn-cs"/>
            </a:endParaRPr>
          </a:p>
          <a:p>
            <a:pPr>
              <a:buClr>
                <a:srgbClr val="FFFF00"/>
              </a:buClr>
              <a:buFont typeface="Wingdings" pitchFamily="2" charset="2"/>
              <a:buChar char="ü"/>
              <a:defRPr/>
            </a:pPr>
            <a:r>
              <a:rPr lang="es-ES" sz="2000" u="none" dirty="0">
                <a:cs typeface="+mn-cs"/>
              </a:rPr>
              <a:t> </a:t>
            </a:r>
            <a:r>
              <a:rPr lang="es-ES" sz="2000" u="none" dirty="0">
                <a:solidFill>
                  <a:srgbClr val="FF0000"/>
                </a:solidFill>
                <a:cs typeface="+mn-cs"/>
              </a:rPr>
              <a:t>NORMALIZACIÓN</a:t>
            </a:r>
            <a:r>
              <a:rPr lang="es-ES" sz="2000" u="none" dirty="0">
                <a:cs typeface="+mn-cs"/>
              </a:rPr>
              <a:t>: Coma a la derecha del MSB </a:t>
            </a:r>
          </a:p>
          <a:p>
            <a:pPr indent="2960688">
              <a:buClr>
                <a:srgbClr val="FFFF00"/>
              </a:buClr>
              <a:defRPr/>
            </a:pPr>
            <a:r>
              <a:rPr lang="es-ES" sz="2000" u="none" dirty="0">
                <a:cs typeface="+mn-cs"/>
              </a:rPr>
              <a:t>(</a:t>
            </a:r>
            <a:r>
              <a:rPr lang="es-ES" sz="2000" i="1" u="none" dirty="0">
                <a:cs typeface="+mn-cs"/>
              </a:rPr>
              <a:t>bit más significativo</a:t>
            </a:r>
            <a:r>
              <a:rPr lang="es-ES" sz="2000" u="none" dirty="0">
                <a:cs typeface="+mn-cs"/>
              </a:rPr>
              <a:t>) </a:t>
            </a:r>
          </a:p>
          <a:p>
            <a:pPr marL="449263" indent="-449263">
              <a:buClr>
                <a:srgbClr val="FFFF00"/>
              </a:buClr>
              <a:defRPr/>
            </a:pPr>
            <a:endParaRPr lang="es-ES" sz="2000" u="none" dirty="0">
              <a:cs typeface="+mn-cs"/>
            </a:endParaRPr>
          </a:p>
          <a:p>
            <a:pPr>
              <a:buClr>
                <a:srgbClr val="FFFF00"/>
              </a:buClr>
              <a:buFont typeface="Wingdings" pitchFamily="2" charset="2"/>
              <a:buChar char="ü"/>
              <a:defRPr/>
            </a:pPr>
            <a:r>
              <a:rPr lang="es-ES" sz="2000" u="none" dirty="0">
                <a:solidFill>
                  <a:srgbClr val="FF0000"/>
                </a:solidFill>
                <a:cs typeface="+mn-cs"/>
              </a:rPr>
              <a:t>1º BIT</a:t>
            </a:r>
            <a:r>
              <a:rPr lang="es-ES" sz="2000" u="none" dirty="0">
                <a:cs typeface="+mn-cs"/>
              </a:rPr>
              <a:t>:  implícito (no se escribe).</a:t>
            </a:r>
          </a:p>
          <a:p>
            <a:pPr>
              <a:buClr>
                <a:srgbClr val="FFFF00"/>
              </a:buClr>
              <a:buFont typeface="Wingdings" pitchFamily="2" charset="2"/>
              <a:buChar char="ü"/>
              <a:defRPr/>
            </a:pPr>
            <a:endParaRPr lang="es-ES" sz="2000" u="none" dirty="0">
              <a:cs typeface="+mn-cs"/>
            </a:endParaRPr>
          </a:p>
          <a:p>
            <a:pPr>
              <a:buClr>
                <a:srgbClr val="FFFF00"/>
              </a:buClr>
              <a:buFont typeface="Wingdings" pitchFamily="2" charset="2"/>
              <a:buChar char="ü"/>
              <a:defRPr/>
            </a:pPr>
            <a:r>
              <a:rPr lang="es-ES" sz="2000" u="none" dirty="0">
                <a:cs typeface="+mn-cs"/>
              </a:rPr>
              <a:t> </a:t>
            </a:r>
            <a:r>
              <a:rPr lang="es-ES" sz="2000" u="none" dirty="0">
                <a:solidFill>
                  <a:srgbClr val="FF0000"/>
                </a:solidFill>
                <a:cs typeface="+mn-cs"/>
              </a:rPr>
              <a:t>SIGNO</a:t>
            </a:r>
            <a:r>
              <a:rPr lang="es-ES" sz="2000" u="none" dirty="0">
                <a:cs typeface="+mn-cs"/>
              </a:rPr>
              <a:t>:  1 bit.    </a:t>
            </a:r>
            <a:r>
              <a:rPr lang="es-ES" sz="2000" u="none" dirty="0">
                <a:solidFill>
                  <a:srgbClr val="FFFF00"/>
                </a:solidFill>
                <a:cs typeface="+mn-cs"/>
              </a:rPr>
              <a:t>0</a:t>
            </a:r>
            <a:r>
              <a:rPr lang="es-ES" sz="2000" u="none" dirty="0">
                <a:cs typeface="+mn-cs"/>
              </a:rPr>
              <a:t> = POSITIVO.  </a:t>
            </a:r>
            <a:r>
              <a:rPr lang="es-ES" sz="2000" u="none" dirty="0">
                <a:solidFill>
                  <a:srgbClr val="FFFF00"/>
                </a:solidFill>
                <a:cs typeface="+mn-cs"/>
              </a:rPr>
              <a:t>1</a:t>
            </a:r>
            <a:r>
              <a:rPr lang="es-ES" sz="2000" u="none" dirty="0">
                <a:cs typeface="+mn-cs"/>
              </a:rPr>
              <a:t> = NEGATIVO.</a:t>
            </a:r>
          </a:p>
          <a:p>
            <a:pPr>
              <a:buClr>
                <a:srgbClr val="FFFF00"/>
              </a:buClr>
              <a:buFont typeface="Wingdings" pitchFamily="2" charset="2"/>
              <a:buChar char="ü"/>
              <a:defRPr/>
            </a:pPr>
            <a:endParaRPr lang="es-ES" sz="2000" u="none" dirty="0">
              <a:cs typeface="+mn-cs"/>
            </a:endParaRPr>
          </a:p>
          <a:p>
            <a:pPr>
              <a:buClr>
                <a:srgbClr val="FFFF00"/>
              </a:buClr>
              <a:buFont typeface="Wingdings" pitchFamily="2" charset="2"/>
              <a:buChar char="ü"/>
              <a:defRPr/>
            </a:pPr>
            <a:r>
              <a:rPr lang="es-ES" sz="2000" u="none" dirty="0">
                <a:solidFill>
                  <a:srgbClr val="FF0000"/>
                </a:solidFill>
                <a:cs typeface="+mn-cs"/>
              </a:rPr>
              <a:t> EXPONENTE</a:t>
            </a:r>
            <a:r>
              <a:rPr lang="es-ES" sz="2000" u="none" dirty="0">
                <a:cs typeface="+mn-cs"/>
              </a:rPr>
              <a:t>: en exceso </a:t>
            </a:r>
            <a:r>
              <a:rPr lang="es-ES" sz="2000" u="none" dirty="0">
                <a:solidFill>
                  <a:srgbClr val="FFFF00"/>
                </a:solidFill>
                <a:cs typeface="+mn-cs"/>
              </a:rPr>
              <a:t>127</a:t>
            </a:r>
          </a:p>
          <a:p>
            <a:pPr>
              <a:buClr>
                <a:srgbClr val="FFFF00"/>
              </a:buClr>
              <a:buFont typeface="Wingdings" pitchFamily="2" charset="2"/>
              <a:buChar char="ü"/>
              <a:defRPr/>
            </a:pPr>
            <a:endParaRPr lang="es-ES" sz="2000" u="none" dirty="0">
              <a:cs typeface="+mn-cs"/>
            </a:endParaRPr>
          </a:p>
          <a:p>
            <a:pPr>
              <a:buClr>
                <a:srgbClr val="FFFF00"/>
              </a:buClr>
              <a:buFont typeface="Wingdings" pitchFamily="2" charset="2"/>
              <a:buChar char="ü"/>
              <a:defRPr/>
            </a:pPr>
            <a:r>
              <a:rPr lang="es-ES" sz="2000" u="none" dirty="0">
                <a:cs typeface="+mn-cs"/>
              </a:rPr>
              <a:t> </a:t>
            </a:r>
            <a:r>
              <a:rPr lang="es-ES" sz="2000" u="none" dirty="0">
                <a:solidFill>
                  <a:srgbClr val="FF0000"/>
                </a:solidFill>
                <a:cs typeface="+mn-cs"/>
              </a:rPr>
              <a:t>MANTISA</a:t>
            </a:r>
            <a:r>
              <a:rPr lang="es-ES" sz="2000" u="none" dirty="0">
                <a:cs typeface="+mn-cs"/>
              </a:rPr>
              <a:t>: en binario.</a:t>
            </a:r>
          </a:p>
          <a:p>
            <a:pPr>
              <a:buClr>
                <a:srgbClr val="FF0066"/>
              </a:buClr>
              <a:defRPr/>
            </a:pPr>
            <a:endParaRPr lang="es-ES" sz="2000" u="none" dirty="0">
              <a:cs typeface="+mn-cs"/>
            </a:endParaRPr>
          </a:p>
        </p:txBody>
      </p:sp>
      <p:pic>
        <p:nvPicPr>
          <p:cNvPr id="4101" name="Picture 2" descr="http://www.imagenesanimadas.net/Casa-Jardin/Bombillas/bombilla-01.gif">
            <a:extLst>
              <a:ext uri="{FF2B5EF4-FFF2-40B4-BE49-F238E27FC236}">
                <a16:creationId xmlns:a16="http://schemas.microsoft.com/office/drawing/2014/main" id="{9BE013C0-9512-4FA7-AA14-67842C17E06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208588"/>
            <a:ext cx="100806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3">
            <a:extLst>
              <a:ext uri="{FF2B5EF4-FFF2-40B4-BE49-F238E27FC236}">
                <a16:creationId xmlns:a16="http://schemas.microsoft.com/office/drawing/2014/main" id="{D51F046E-29B1-4B0B-9EAD-983F75A1B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229225"/>
            <a:ext cx="6049963" cy="7080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ES" sz="2000" u="none" dirty="0" err="1">
                <a:solidFill>
                  <a:srgbClr val="FFFF66"/>
                </a:solidFill>
              </a:rPr>
              <a:t>Utilizá</a:t>
            </a:r>
            <a:r>
              <a:rPr lang="es-ES" altLang="es-ES" sz="2000" u="none" dirty="0">
                <a:solidFill>
                  <a:srgbClr val="FFFF66"/>
                </a:solidFill>
              </a:rPr>
              <a:t> esta lista de elementos de la norma para hacer tus ejercicios!!!!</a:t>
            </a:r>
          </a:p>
        </p:txBody>
      </p:sp>
      <p:pic>
        <p:nvPicPr>
          <p:cNvPr id="4103" name="Picture 2" descr="http://www.imagenesanimadas.net/Casa-Jardin/Bombillas/bombilla-01.gif">
            <a:extLst>
              <a:ext uri="{FF2B5EF4-FFF2-40B4-BE49-F238E27FC236}">
                <a16:creationId xmlns:a16="http://schemas.microsoft.com/office/drawing/2014/main" id="{22C01F92-8B25-4712-86D1-CD39E9AD85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5300663"/>
            <a:ext cx="100806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1 Marcador de fecha">
            <a:extLst>
              <a:ext uri="{FF2B5EF4-FFF2-40B4-BE49-F238E27FC236}">
                <a16:creationId xmlns:a16="http://schemas.microsoft.com/office/drawing/2014/main" id="{946AF2E8-5642-46A4-9F0B-0591194502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  <p:bldP spid="9225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>
            <a:extLst>
              <a:ext uri="{FF2B5EF4-FFF2-40B4-BE49-F238E27FC236}">
                <a16:creationId xmlns:a16="http://schemas.microsoft.com/office/drawing/2014/main" id="{D2484B26-D7E4-49CE-A969-22C061B7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F6C31B-3B41-4235-BBED-B0E8A03F4004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4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sp>
        <p:nvSpPr>
          <p:cNvPr id="5123" name="Text Box 10">
            <a:extLst>
              <a:ext uri="{FF2B5EF4-FFF2-40B4-BE49-F238E27FC236}">
                <a16:creationId xmlns:a16="http://schemas.microsoft.com/office/drawing/2014/main" id="{603EE73E-DFBF-4FF9-8B06-47DF2C708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7724775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4000" u="none">
                <a:solidFill>
                  <a:srgbClr val="FF0000"/>
                </a:solidFill>
              </a:rPr>
              <a:t>¿¿¿Cuáles son los pasos a seguir para cambiar a formato de punto flotante???</a:t>
            </a:r>
          </a:p>
          <a:p>
            <a:pPr algn="ctr" eaLnBrk="1" hangingPunct="1"/>
            <a:endParaRPr lang="es-ES" altLang="es-ES" sz="4000" u="none">
              <a:solidFill>
                <a:srgbClr val="FF0000"/>
              </a:solidFill>
            </a:endParaRPr>
          </a:p>
        </p:txBody>
      </p:sp>
      <p:pic>
        <p:nvPicPr>
          <p:cNvPr id="5124" name="Picture 6" descr="http://smiamor.files.wordpress.com/2008/01/cuatros-pasos-para-gozar-de-paz-interior.gif?w=604">
            <a:extLst>
              <a:ext uri="{FF2B5EF4-FFF2-40B4-BE49-F238E27FC236}">
                <a16:creationId xmlns:a16="http://schemas.microsoft.com/office/drawing/2014/main" id="{1374D22A-36F5-4013-A62B-30B00FD07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644900"/>
            <a:ext cx="24479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Marcador de fecha">
            <a:extLst>
              <a:ext uri="{FF2B5EF4-FFF2-40B4-BE49-F238E27FC236}">
                <a16:creationId xmlns:a16="http://schemas.microsoft.com/office/drawing/2014/main" id="{6DDA25AE-D8EB-4A9C-871B-02664B03D8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>
            <a:extLst>
              <a:ext uri="{FF2B5EF4-FFF2-40B4-BE49-F238E27FC236}">
                <a16:creationId xmlns:a16="http://schemas.microsoft.com/office/drawing/2014/main" id="{FE36F239-3B61-47D2-B499-828B04CF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27B9ED-7A87-47C5-9285-65049F6D55F7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5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sp>
        <p:nvSpPr>
          <p:cNvPr id="6147" name="3 Rectángulo">
            <a:extLst>
              <a:ext uri="{FF2B5EF4-FFF2-40B4-BE49-F238E27FC236}">
                <a16:creationId xmlns:a16="http://schemas.microsoft.com/office/drawing/2014/main" id="{D7AE5108-1280-460A-9AF3-FA51FFA75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85693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u="none">
                <a:solidFill>
                  <a:srgbClr val="FF0000"/>
                </a:solidFill>
              </a:rPr>
              <a:t>Puede compararse con el armado de un rompecabezas</a:t>
            </a:r>
          </a:p>
        </p:txBody>
      </p:sp>
      <p:pic>
        <p:nvPicPr>
          <p:cNvPr id="6148" name="Picture 1">
            <a:extLst>
              <a:ext uri="{FF2B5EF4-FFF2-40B4-BE49-F238E27FC236}">
                <a16:creationId xmlns:a16="http://schemas.microsoft.com/office/drawing/2014/main" id="{4CB9F340-C8A4-4B6D-81D4-B573E53C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1268413"/>
            <a:ext cx="44069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Marcador de fecha">
            <a:extLst>
              <a:ext uri="{FF2B5EF4-FFF2-40B4-BE49-F238E27FC236}">
                <a16:creationId xmlns:a16="http://schemas.microsoft.com/office/drawing/2014/main" id="{4EBD3F99-B8C9-4033-943B-0933BEB560A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Introducción a la Informática    Unidad 1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D633-8A85-4EE1-8835-8F55868B4339}" type="slidenum">
              <a:rPr lang="es-AR" altLang="es-ES" smtClean="0"/>
              <a:pPr/>
              <a:t>6</a:t>
            </a:fld>
            <a:endParaRPr lang="es-AR" altLang="es-ES"/>
          </a:p>
        </p:txBody>
      </p:sp>
      <p:sp>
        <p:nvSpPr>
          <p:cNvPr id="4" name="CuadroTexto 3"/>
          <p:cNvSpPr txBox="1"/>
          <p:nvPr/>
        </p:nvSpPr>
        <p:spPr>
          <a:xfrm>
            <a:off x="179512" y="135056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Así se NORMALIZA con COMA  a la </a:t>
            </a:r>
          </a:p>
          <a:p>
            <a:pPr algn="ctr"/>
            <a:r>
              <a:rPr lang="es-ES" dirty="0" smtClean="0"/>
              <a:t>DERECHA DEL BIT MÁS SIGNIFICATIVO (BMS)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79512" y="917912"/>
            <a:ext cx="869641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u="none" dirty="0" smtClean="0"/>
              <a:t>Número:    + 10101,0101011111</a:t>
            </a:r>
          </a:p>
          <a:p>
            <a:endParaRPr lang="es-ES" u="none" dirty="0" smtClean="0"/>
          </a:p>
          <a:p>
            <a:r>
              <a:rPr lang="es-ES" u="none" dirty="0" smtClean="0"/>
              <a:t>Corremos la coma a la DERECHA  del Bit Más Significativo</a:t>
            </a:r>
          </a:p>
          <a:p>
            <a:r>
              <a:rPr lang="es-ES" u="none" dirty="0"/>
              <a:t>	</a:t>
            </a:r>
            <a:r>
              <a:rPr lang="es-ES" sz="3200" u="none" dirty="0"/>
              <a:t> </a:t>
            </a:r>
            <a:r>
              <a:rPr lang="es-ES" sz="3200" u="none" dirty="0" smtClean="0"/>
              <a:t>      </a:t>
            </a:r>
            <a:r>
              <a:rPr lang="es-ES" sz="3200" u="none" dirty="0"/>
              <a:t>+ </a:t>
            </a:r>
            <a:r>
              <a:rPr lang="es-ES" sz="3200" u="none" dirty="0" smtClean="0"/>
              <a:t>1</a:t>
            </a:r>
            <a:r>
              <a:rPr lang="es-ES" sz="3200" u="none" dirty="0" smtClean="0">
                <a:solidFill>
                  <a:srgbClr val="FF0000"/>
                </a:solidFill>
              </a:rPr>
              <a:t>,</a:t>
            </a:r>
            <a:r>
              <a:rPr lang="es-ES" sz="3200" u="none" dirty="0" smtClean="0"/>
              <a:t>0101</a:t>
            </a:r>
            <a:r>
              <a:rPr lang="es-ES" sz="3200" u="none" dirty="0" smtClean="0">
                <a:solidFill>
                  <a:srgbClr val="FFFF00"/>
                </a:solidFill>
              </a:rPr>
              <a:t>,</a:t>
            </a:r>
            <a:r>
              <a:rPr lang="es-ES" sz="3200" u="none" dirty="0" smtClean="0"/>
              <a:t>0101011111</a:t>
            </a:r>
          </a:p>
          <a:p>
            <a:r>
              <a:rPr lang="es-ES" sz="1600" u="none" dirty="0" smtClean="0">
                <a:solidFill>
                  <a:srgbClr val="FF0000"/>
                </a:solidFill>
              </a:rPr>
              <a:t>Ahora la coma está acá   </a:t>
            </a:r>
            <a:r>
              <a:rPr lang="es-ES" sz="2400" u="none" dirty="0" smtClean="0">
                <a:solidFill>
                  <a:srgbClr val="00B0F0"/>
                </a:solidFill>
                <a:sym typeface="Wingdings" panose="05000000000000000000" pitchFamily="2" charset="2"/>
              </a:rPr>
              <a:t>&lt; ---- </a:t>
            </a:r>
            <a:r>
              <a:rPr lang="es-ES" sz="1600" u="none" dirty="0">
                <a:solidFill>
                  <a:srgbClr val="FFFF00"/>
                </a:solidFill>
              </a:rPr>
              <a:t>Antes la coma estaba aquí</a:t>
            </a:r>
          </a:p>
          <a:p>
            <a:r>
              <a:rPr lang="es-ES" sz="2400" u="none" dirty="0">
                <a:solidFill>
                  <a:srgbClr val="FF0000"/>
                </a:solidFill>
              </a:rPr>
              <a:t> </a:t>
            </a:r>
            <a:r>
              <a:rPr lang="es-ES" sz="2400" u="none" dirty="0" smtClean="0">
                <a:solidFill>
                  <a:srgbClr val="FF0000"/>
                </a:solidFill>
              </a:rPr>
              <a:t>                </a:t>
            </a:r>
            <a:r>
              <a:rPr lang="es-ES" u="none" dirty="0" smtClean="0">
                <a:solidFill>
                  <a:srgbClr val="00B0F0"/>
                </a:solidFill>
              </a:rPr>
              <a:t>Corrimos la coma 4 lugares</a:t>
            </a:r>
          </a:p>
          <a:p>
            <a:endParaRPr lang="es-ES" u="none" dirty="0"/>
          </a:p>
          <a:p>
            <a:r>
              <a:rPr lang="es-ES" u="none" dirty="0" smtClean="0"/>
              <a:t>El número se ACHICÓ, ENTONCES HAY QUE </a:t>
            </a:r>
            <a:r>
              <a:rPr lang="es-ES" dirty="0" smtClean="0"/>
              <a:t>AGRANDARLO</a:t>
            </a:r>
            <a:r>
              <a:rPr lang="es-ES" u="none" dirty="0" smtClean="0"/>
              <a:t> PARA QUE QUEDE COMO EL NÚMERO ORIGINAL.</a:t>
            </a:r>
          </a:p>
          <a:p>
            <a:r>
              <a:rPr lang="es-ES" u="none" dirty="0" smtClean="0"/>
              <a:t>PARA LOGRARLO MULTIPLICAMOS POR UN NÚMERO GRANDE: </a:t>
            </a:r>
          </a:p>
          <a:p>
            <a:pPr algn="ctr"/>
            <a:r>
              <a:rPr lang="es-ES" sz="2400" u="none" dirty="0" smtClean="0">
                <a:solidFill>
                  <a:srgbClr val="00B0F0"/>
                </a:solidFill>
              </a:rPr>
              <a:t>10 </a:t>
            </a:r>
            <a:r>
              <a:rPr lang="es-ES" sz="2400" u="none" baseline="30000" dirty="0" smtClean="0">
                <a:solidFill>
                  <a:srgbClr val="00B0F0"/>
                </a:solidFill>
              </a:rPr>
              <a:t>+4 </a:t>
            </a:r>
            <a:r>
              <a:rPr lang="es-ES" sz="2400" u="none" dirty="0" smtClean="0">
                <a:solidFill>
                  <a:srgbClr val="00B0F0"/>
                </a:solidFill>
              </a:rPr>
              <a:t>= 10000 </a:t>
            </a:r>
          </a:p>
          <a:p>
            <a:pPr algn="ctr"/>
            <a:r>
              <a:rPr lang="es-ES" sz="2000" u="none" dirty="0" smtClean="0"/>
              <a:t>(Exponente +4 porque corrimos </a:t>
            </a:r>
          </a:p>
          <a:p>
            <a:pPr algn="ctr"/>
            <a:r>
              <a:rPr lang="es-ES" sz="2000" u="none" dirty="0" smtClean="0"/>
              <a:t>4 lugares la coma hacia la DERECHA)</a:t>
            </a:r>
          </a:p>
          <a:p>
            <a:endParaRPr lang="es-ES" u="none" dirty="0"/>
          </a:p>
          <a:p>
            <a:pPr algn="ctr"/>
            <a:r>
              <a:rPr lang="es-ES" sz="3200" u="none" dirty="0"/>
              <a:t>+ </a:t>
            </a:r>
            <a:r>
              <a:rPr lang="es-ES" sz="3200" u="none" dirty="0" smtClean="0"/>
              <a:t>1</a:t>
            </a:r>
            <a:r>
              <a:rPr lang="es-ES" sz="3200" u="none" dirty="0" smtClean="0">
                <a:solidFill>
                  <a:srgbClr val="FF0000"/>
                </a:solidFill>
              </a:rPr>
              <a:t>,</a:t>
            </a:r>
            <a:r>
              <a:rPr lang="es-ES" sz="3200" u="none" dirty="0" smtClean="0"/>
              <a:t>0101</a:t>
            </a:r>
            <a:r>
              <a:rPr lang="es-ES" sz="3200" u="none" dirty="0" smtClean="0">
                <a:solidFill>
                  <a:srgbClr val="FFFF00"/>
                </a:solidFill>
              </a:rPr>
              <a:t>,</a:t>
            </a:r>
            <a:r>
              <a:rPr lang="es-ES" sz="3200" u="none" dirty="0" smtClean="0"/>
              <a:t>0101011111  x </a:t>
            </a:r>
            <a:r>
              <a:rPr lang="es-ES" sz="3200" u="none" dirty="0"/>
              <a:t>10 </a:t>
            </a:r>
            <a:r>
              <a:rPr lang="es-ES" sz="3200" u="none" baseline="30000" dirty="0"/>
              <a:t>+4 </a:t>
            </a:r>
            <a:endParaRPr lang="en-US" sz="3200" u="none" dirty="0"/>
          </a:p>
          <a:p>
            <a:endParaRPr lang="en-US" u="none" dirty="0"/>
          </a:p>
        </p:txBody>
      </p:sp>
    </p:spTree>
    <p:extLst>
      <p:ext uri="{BB962C8B-B14F-4D97-AF65-F5344CB8AC3E}">
        <p14:creationId xmlns:p14="http://schemas.microsoft.com/office/powerpoint/2010/main" val="292218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smtClean="0"/>
              <a:t>Introducción a la Informática    Unidad 1</a:t>
            </a:r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AD633-8A85-4EE1-8835-8F55868B4339}" type="slidenum">
              <a:rPr lang="es-AR" altLang="es-ES" smtClean="0"/>
              <a:pPr/>
              <a:t>7</a:t>
            </a:fld>
            <a:endParaRPr lang="es-AR" altLang="es-ES"/>
          </a:p>
        </p:txBody>
      </p:sp>
      <p:sp>
        <p:nvSpPr>
          <p:cNvPr id="4" name="CuadroTexto 3"/>
          <p:cNvSpPr txBox="1"/>
          <p:nvPr/>
        </p:nvSpPr>
        <p:spPr>
          <a:xfrm>
            <a:off x="179512" y="135056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Así se NORMALIZA con COMA  a la </a:t>
            </a:r>
          </a:p>
          <a:p>
            <a:pPr algn="ctr"/>
            <a:r>
              <a:rPr lang="es-ES" dirty="0" smtClean="0"/>
              <a:t>DERECHA DEL BIT MÁS SIGNIFICATIVO (BMS)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79512" y="917912"/>
            <a:ext cx="869641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u="none" dirty="0" smtClean="0"/>
              <a:t>Número:    + 0,000000010101</a:t>
            </a:r>
          </a:p>
          <a:p>
            <a:endParaRPr lang="es-ES" u="none" dirty="0" smtClean="0"/>
          </a:p>
          <a:p>
            <a:r>
              <a:rPr lang="es-ES" u="none" dirty="0" smtClean="0"/>
              <a:t>Corremos la coma a la DERECHA  del Bit Más Significativo</a:t>
            </a:r>
          </a:p>
          <a:p>
            <a:r>
              <a:rPr lang="es-ES" u="none" dirty="0"/>
              <a:t>	</a:t>
            </a:r>
            <a:r>
              <a:rPr lang="es-ES" sz="3200" u="none" dirty="0"/>
              <a:t> </a:t>
            </a:r>
            <a:r>
              <a:rPr lang="es-ES" sz="3200" u="none" dirty="0" smtClean="0"/>
              <a:t>      </a:t>
            </a:r>
            <a:r>
              <a:rPr lang="es-ES" sz="3200" u="none" dirty="0"/>
              <a:t>+ </a:t>
            </a:r>
            <a:r>
              <a:rPr lang="es-ES" sz="3200" u="none" dirty="0" smtClean="0"/>
              <a:t>0</a:t>
            </a:r>
            <a:r>
              <a:rPr lang="es-ES" sz="3200" u="none" dirty="0" smtClean="0">
                <a:solidFill>
                  <a:srgbClr val="FFFF00"/>
                </a:solidFill>
              </a:rPr>
              <a:t>,</a:t>
            </a:r>
            <a:r>
              <a:rPr lang="es-ES" sz="3200" u="none" dirty="0" smtClean="0"/>
              <a:t>00000001</a:t>
            </a:r>
            <a:r>
              <a:rPr lang="es-ES" sz="3200" u="none" dirty="0" smtClean="0">
                <a:solidFill>
                  <a:srgbClr val="FF0000"/>
                </a:solidFill>
              </a:rPr>
              <a:t>,</a:t>
            </a:r>
            <a:r>
              <a:rPr lang="es-ES" sz="3200" u="none" dirty="0" smtClean="0"/>
              <a:t>0101</a:t>
            </a:r>
          </a:p>
          <a:p>
            <a:r>
              <a:rPr lang="es-ES" sz="1600" u="none" dirty="0">
                <a:solidFill>
                  <a:srgbClr val="FFFF00"/>
                </a:solidFill>
              </a:rPr>
              <a:t>Antes la coma estaba </a:t>
            </a:r>
            <a:r>
              <a:rPr lang="es-ES" sz="1600" u="none" dirty="0" smtClean="0">
                <a:solidFill>
                  <a:srgbClr val="FFFF00"/>
                </a:solidFill>
              </a:rPr>
              <a:t>aquí </a:t>
            </a:r>
            <a:r>
              <a:rPr lang="es-ES" sz="3200" u="none" dirty="0" smtClean="0">
                <a:solidFill>
                  <a:srgbClr val="00B0F0"/>
                </a:solidFill>
                <a:sym typeface="Wingdings" panose="05000000000000000000" pitchFamily="2" charset="2"/>
              </a:rPr>
              <a:t>-------- &gt;</a:t>
            </a:r>
            <a:r>
              <a:rPr lang="es-ES" sz="1600" u="none" dirty="0">
                <a:solidFill>
                  <a:srgbClr val="FF0000"/>
                </a:solidFill>
              </a:rPr>
              <a:t> Ahora la coma está acá </a:t>
            </a:r>
            <a:endParaRPr lang="es-ES" sz="1600" u="none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endParaRPr lang="es-ES" sz="1600" u="none" dirty="0">
              <a:solidFill>
                <a:srgbClr val="FFFF00"/>
              </a:solidFill>
            </a:endParaRPr>
          </a:p>
          <a:p>
            <a:pPr algn="ctr"/>
            <a:r>
              <a:rPr lang="es-ES" u="none" dirty="0" smtClean="0">
                <a:solidFill>
                  <a:srgbClr val="00B0F0"/>
                </a:solidFill>
              </a:rPr>
              <a:t>Corrimos la coma 8 lugares</a:t>
            </a:r>
          </a:p>
          <a:p>
            <a:endParaRPr lang="es-ES" u="none" dirty="0"/>
          </a:p>
          <a:p>
            <a:r>
              <a:rPr lang="es-ES" u="none" dirty="0" smtClean="0"/>
              <a:t>El número se AGRANDÓ, ENTONCES HAY QUE </a:t>
            </a:r>
            <a:r>
              <a:rPr lang="es-ES" dirty="0" smtClean="0"/>
              <a:t>ACHICARLO</a:t>
            </a:r>
            <a:r>
              <a:rPr lang="es-ES" u="none" dirty="0" smtClean="0"/>
              <a:t> PARA QUE QUEDE COMO EL NÚMERO ORIGINAL.</a:t>
            </a:r>
          </a:p>
          <a:p>
            <a:r>
              <a:rPr lang="es-ES" u="none" dirty="0" smtClean="0"/>
              <a:t>PARA LOGRARLO MULTIPLICAMOS POR UN NÚMERO CHICO: </a:t>
            </a:r>
          </a:p>
          <a:p>
            <a:pPr algn="ctr"/>
            <a:r>
              <a:rPr lang="es-ES" sz="2400" u="none" dirty="0" smtClean="0">
                <a:solidFill>
                  <a:srgbClr val="00B0F0"/>
                </a:solidFill>
              </a:rPr>
              <a:t>10 </a:t>
            </a:r>
            <a:r>
              <a:rPr lang="es-ES" sz="2400" u="none" baseline="30000" dirty="0" smtClean="0">
                <a:solidFill>
                  <a:srgbClr val="00B0F0"/>
                </a:solidFill>
              </a:rPr>
              <a:t>-8 </a:t>
            </a:r>
            <a:r>
              <a:rPr lang="es-ES" sz="2400" u="none" dirty="0" smtClean="0">
                <a:solidFill>
                  <a:srgbClr val="00B0F0"/>
                </a:solidFill>
              </a:rPr>
              <a:t>= 0,00000001 </a:t>
            </a:r>
          </a:p>
          <a:p>
            <a:pPr algn="ctr"/>
            <a:r>
              <a:rPr lang="es-ES" sz="2000" u="none" dirty="0" smtClean="0"/>
              <a:t>(Exponente -8 porque corrimos </a:t>
            </a:r>
          </a:p>
          <a:p>
            <a:pPr algn="ctr"/>
            <a:r>
              <a:rPr lang="es-ES" sz="2000" u="none" dirty="0" smtClean="0"/>
              <a:t>8 lugares la coma hacia la IZQUIERDA)</a:t>
            </a:r>
          </a:p>
          <a:p>
            <a:endParaRPr lang="es-ES" u="none" dirty="0"/>
          </a:p>
          <a:p>
            <a:pPr algn="ctr"/>
            <a:r>
              <a:rPr lang="es-ES" sz="3200" u="none" dirty="0"/>
              <a:t>+ </a:t>
            </a:r>
            <a:r>
              <a:rPr lang="es-ES" sz="3200" u="none" dirty="0" smtClean="0"/>
              <a:t>1</a:t>
            </a:r>
            <a:r>
              <a:rPr lang="es-ES" sz="3200" u="none" dirty="0" smtClean="0">
                <a:solidFill>
                  <a:srgbClr val="FF0000"/>
                </a:solidFill>
              </a:rPr>
              <a:t>,</a:t>
            </a:r>
            <a:r>
              <a:rPr lang="es-ES" sz="3200" u="none" dirty="0" smtClean="0"/>
              <a:t>0101  x </a:t>
            </a:r>
            <a:r>
              <a:rPr lang="es-ES" sz="3200" u="none" dirty="0"/>
              <a:t>10 </a:t>
            </a:r>
            <a:r>
              <a:rPr lang="es-ES" sz="3200" u="none" baseline="30000" dirty="0" smtClean="0"/>
              <a:t>-8 </a:t>
            </a:r>
            <a:endParaRPr lang="en-US" sz="3200" u="none" dirty="0"/>
          </a:p>
          <a:p>
            <a:endParaRPr lang="en-US" u="none" dirty="0"/>
          </a:p>
        </p:txBody>
      </p:sp>
    </p:spTree>
    <p:extLst>
      <p:ext uri="{BB962C8B-B14F-4D97-AF65-F5344CB8AC3E}">
        <p14:creationId xmlns:p14="http://schemas.microsoft.com/office/powerpoint/2010/main" val="177683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>
            <a:extLst>
              <a:ext uri="{FF2B5EF4-FFF2-40B4-BE49-F238E27FC236}">
                <a16:creationId xmlns:a16="http://schemas.microsoft.com/office/drawing/2014/main" id="{0AC32766-051C-4E4A-8B98-34BA52FB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6485FB-D230-49F6-9381-ACAAA79B51C6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8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graphicFrame>
        <p:nvGraphicFramePr>
          <p:cNvPr id="6" name="5 Tabla">
            <a:extLst>
              <a:ext uri="{FF2B5EF4-FFF2-40B4-BE49-F238E27FC236}">
                <a16:creationId xmlns:a16="http://schemas.microsoft.com/office/drawing/2014/main" id="{5030E951-6F05-4035-BB78-BB314808CF54}"/>
              </a:ext>
            </a:extLst>
          </p:cNvPr>
          <p:cNvGraphicFramePr>
            <a:graphicFrameLocks noGrp="1"/>
          </p:cNvGraphicFramePr>
          <p:nvPr/>
        </p:nvGraphicFramePr>
        <p:xfrm>
          <a:off x="827088" y="3644900"/>
          <a:ext cx="7777152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43036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EXPONENTE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MANTISA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sz="1800" b="1" dirty="0"/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8 bits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gridSpan="23">
                  <a:txBody>
                    <a:bodyPr/>
                    <a:lstStyle/>
                    <a:p>
                      <a:pPr algn="ctr"/>
                      <a:r>
                        <a:rPr lang="es-AR" sz="1800" b="1" dirty="0">
                          <a:solidFill>
                            <a:schemeClr val="tx1"/>
                          </a:solidFill>
                        </a:rPr>
                        <a:t>23 bits</a:t>
                      </a:r>
                    </a:p>
                  </a:txBody>
                  <a:tcPr marL="91444" marR="91444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47" name="7 Rectángulo">
            <a:extLst>
              <a:ext uri="{FF2B5EF4-FFF2-40B4-BE49-F238E27FC236}">
                <a16:creationId xmlns:a16="http://schemas.microsoft.com/office/drawing/2014/main" id="{6BE8D532-31B5-4CB9-958E-0C628C986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5693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2400" u="none">
                <a:solidFill>
                  <a:srgbClr val="FF0000"/>
                </a:solidFill>
              </a:rPr>
              <a:t>Se trata de modificar el número y rearmarlo ubicando CADA COSA EN SU LUGAR.</a:t>
            </a:r>
          </a:p>
          <a:p>
            <a:pPr algn="ctr" eaLnBrk="1" hangingPunct="1"/>
            <a:endParaRPr lang="es-ES" altLang="es-ES" sz="2400" u="none">
              <a:solidFill>
                <a:srgbClr val="FF0000"/>
              </a:solidFill>
            </a:endParaRPr>
          </a:p>
          <a:p>
            <a:pPr algn="ctr" eaLnBrk="1" hangingPunct="1"/>
            <a:r>
              <a:rPr lang="es-ES" altLang="es-ES" sz="2400" u="none">
                <a:solidFill>
                  <a:srgbClr val="FF0000"/>
                </a:solidFill>
              </a:rPr>
              <a:t>Aquí se presenta la plantilla base diseñada de acuerdo a la norma</a:t>
            </a:r>
          </a:p>
        </p:txBody>
      </p:sp>
      <p:sp>
        <p:nvSpPr>
          <p:cNvPr id="7248" name="8 CuadroTexto">
            <a:extLst>
              <a:ext uri="{FF2B5EF4-FFF2-40B4-BE49-F238E27FC236}">
                <a16:creationId xmlns:a16="http://schemas.microsoft.com/office/drawing/2014/main" id="{B0EA3424-4853-4CB5-B87F-3B23F48D3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420938"/>
            <a:ext cx="2520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AR" altLang="es-ES" u="none"/>
              <a:t>32 bits</a:t>
            </a:r>
          </a:p>
        </p:txBody>
      </p:sp>
      <p:sp>
        <p:nvSpPr>
          <p:cNvPr id="7249" name="9 Cerrar llave">
            <a:extLst>
              <a:ext uri="{FF2B5EF4-FFF2-40B4-BE49-F238E27FC236}">
                <a16:creationId xmlns:a16="http://schemas.microsoft.com/office/drawing/2014/main" id="{02DF57CA-C656-4CAA-9F8E-F2CC39368EDE}"/>
              </a:ext>
            </a:extLst>
          </p:cNvPr>
          <p:cNvSpPr>
            <a:spLocks/>
          </p:cNvSpPr>
          <p:nvPr/>
        </p:nvSpPr>
        <p:spPr bwMode="auto">
          <a:xfrm rot="-5400000">
            <a:off x="4427538" y="-676275"/>
            <a:ext cx="504825" cy="7705725"/>
          </a:xfrm>
          <a:prstGeom prst="rightBrace">
            <a:avLst>
              <a:gd name="adj1" fmla="val 8339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7250" name="10 CuadroTexto">
            <a:extLst>
              <a:ext uri="{FF2B5EF4-FFF2-40B4-BE49-F238E27FC236}">
                <a16:creationId xmlns:a16="http://schemas.microsoft.com/office/drawing/2014/main" id="{A1B943C6-C781-4C2B-AD55-B815A921F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229225"/>
            <a:ext cx="309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AR" altLang="es-ES" u="none">
                <a:solidFill>
                  <a:srgbClr val="FFFF00"/>
                </a:solidFill>
              </a:rPr>
              <a:t>S</a:t>
            </a:r>
            <a:r>
              <a:rPr lang="es-AR" altLang="es-ES" u="none"/>
              <a:t> = SIGNO: 1 bit</a:t>
            </a:r>
          </a:p>
        </p:txBody>
      </p:sp>
      <p:sp>
        <p:nvSpPr>
          <p:cNvPr id="10" name="1 Marcador de fecha">
            <a:extLst>
              <a:ext uri="{FF2B5EF4-FFF2-40B4-BE49-F238E27FC236}">
                <a16:creationId xmlns:a16="http://schemas.microsoft.com/office/drawing/2014/main" id="{1A090FA4-B9BE-4375-859D-0E21E7015A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3 Marcador de número de diapositiva">
            <a:extLst>
              <a:ext uri="{FF2B5EF4-FFF2-40B4-BE49-F238E27FC236}">
                <a16:creationId xmlns:a16="http://schemas.microsoft.com/office/drawing/2014/main" id="{A1E8E4A9-358E-4651-9CBE-6A1A1614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A07E30-9F14-485B-B07F-8123BBB0D139}" type="slidenum">
              <a:rPr lang="es-AR" altLang="es-ES" b="0" u="none">
                <a:latin typeface="Arial" panose="020B0604020202020204" pitchFamily="34" charset="0"/>
              </a:rPr>
              <a:pPr eaLnBrk="1" hangingPunct="1"/>
              <a:t>9</a:t>
            </a:fld>
            <a:endParaRPr lang="es-AR" altLang="es-ES" b="0" u="none">
              <a:latin typeface="Arial" panose="020B0604020202020204" pitchFamily="34" charset="0"/>
            </a:endParaRPr>
          </a:p>
        </p:txBody>
      </p:sp>
      <p:sp>
        <p:nvSpPr>
          <p:cNvPr id="15365" name="WordArt 5">
            <a:extLst>
              <a:ext uri="{FF2B5EF4-FFF2-40B4-BE49-F238E27FC236}">
                <a16:creationId xmlns:a16="http://schemas.microsoft.com/office/drawing/2014/main" id="{CC8C020F-0872-4665-8732-4B25F5AE090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58888" y="549275"/>
            <a:ext cx="1881187" cy="857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s-ES" sz="3600" kern="10" dirty="0"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FF33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  <a:cs typeface="+mn-cs"/>
              </a:rPr>
              <a:t>1º Paso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66C03136-7F04-4F5A-AC1D-CBD827796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28775"/>
            <a:ext cx="758031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ES" u="none"/>
              <a:t>El primer paso es pasar el número a binario, es decir, a base dos (si no estuviera ya en esta base).  </a:t>
            </a:r>
          </a:p>
          <a:p>
            <a:pPr algn="just" eaLnBrk="1" hangingPunct="1"/>
            <a:r>
              <a:rPr lang="es-ES" altLang="es-ES" u="none"/>
              <a:t>Para hacerlo podemos utilizar de ser posible el método de pasaje directo.</a:t>
            </a:r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6355ABA4-429F-4CD4-9E58-C2F5A087D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924175"/>
            <a:ext cx="736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u="none"/>
              <a:t>En nuestro ejemplo:</a:t>
            </a:r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968134FF-AEE7-495F-9407-D2CE16AC6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429000"/>
            <a:ext cx="7870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4" eaLnBrk="1" hangingPunct="1">
              <a:buFontTx/>
              <a:buChar char="-"/>
            </a:pPr>
            <a:r>
              <a:rPr lang="es-ES" altLang="es-ES" sz="2400" u="none">
                <a:solidFill>
                  <a:srgbClr val="FFFF00"/>
                </a:solidFill>
              </a:rPr>
              <a:t>  1      3       A    ,    7     C </a:t>
            </a:r>
            <a:r>
              <a:rPr lang="es-ES" altLang="es-ES" sz="2400" u="none" baseline="-25000">
                <a:solidFill>
                  <a:srgbClr val="FFFF00"/>
                </a:solidFill>
              </a:rPr>
              <a:t>H</a:t>
            </a:r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83392293-0C7E-4F66-9660-DCC447B1F4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3933825"/>
            <a:ext cx="0" cy="3587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370" name="Line 10">
            <a:extLst>
              <a:ext uri="{FF2B5EF4-FFF2-40B4-BE49-F238E27FC236}">
                <a16:creationId xmlns:a16="http://schemas.microsoft.com/office/drawing/2014/main" id="{7D448A48-1480-417D-8B30-CCBEC57C8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3933825"/>
            <a:ext cx="0" cy="3587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371" name="Line 11">
            <a:extLst>
              <a:ext uri="{FF2B5EF4-FFF2-40B4-BE49-F238E27FC236}">
                <a16:creationId xmlns:a16="http://schemas.microsoft.com/office/drawing/2014/main" id="{DBD63FEA-AE5E-41CB-A1BE-8BB34A804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933825"/>
            <a:ext cx="0" cy="3587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372" name="Line 12">
            <a:extLst>
              <a:ext uri="{FF2B5EF4-FFF2-40B4-BE49-F238E27FC236}">
                <a16:creationId xmlns:a16="http://schemas.microsoft.com/office/drawing/2014/main" id="{3A269476-1158-435F-B1AD-CE922F730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3933825"/>
            <a:ext cx="0" cy="3587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5FB48E33-5F04-4052-935C-EA1F35200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3933825"/>
            <a:ext cx="0" cy="358775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8204" name="Text Box 14">
            <a:extLst>
              <a:ext uri="{FF2B5EF4-FFF2-40B4-BE49-F238E27FC236}">
                <a16:creationId xmlns:a16="http://schemas.microsoft.com/office/drawing/2014/main" id="{53C93EB5-2695-4AA1-BE5D-986264509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47402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" altLang="es-ES" u="none"/>
          </a:p>
        </p:txBody>
      </p:sp>
      <p:sp>
        <p:nvSpPr>
          <p:cNvPr id="8205" name="Text Box 15">
            <a:extLst>
              <a:ext uri="{FF2B5EF4-FFF2-40B4-BE49-F238E27FC236}">
                <a16:creationId xmlns:a16="http://schemas.microsoft.com/office/drawing/2014/main" id="{3C837D26-256E-4D91-96B0-83CA67F3B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868863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" altLang="es-ES" u="none"/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55EE5327-D415-4E76-BBE1-ACDD88F2E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4365625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u="none">
                <a:solidFill>
                  <a:srgbClr val="FF3300"/>
                </a:solidFill>
              </a:rPr>
              <a:t>  -0001</a:t>
            </a:r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D3CCFD03-6FC6-42C4-B96A-B7A66FEF1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43656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u="none">
                <a:solidFill>
                  <a:srgbClr val="FF3300"/>
                </a:solidFill>
              </a:rPr>
              <a:t>0011</a:t>
            </a:r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21C0372A-B5A7-400C-8F24-C077B4DE6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4365625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u="none">
                <a:solidFill>
                  <a:srgbClr val="FF3300"/>
                </a:solidFill>
              </a:rPr>
              <a:t>1010 ,</a:t>
            </a:r>
          </a:p>
        </p:txBody>
      </p:sp>
      <p:sp>
        <p:nvSpPr>
          <p:cNvPr id="15379" name="Text Box 19">
            <a:extLst>
              <a:ext uri="{FF2B5EF4-FFF2-40B4-BE49-F238E27FC236}">
                <a16:creationId xmlns:a16="http://schemas.microsoft.com/office/drawing/2014/main" id="{1580EA2A-DD99-49D2-A55C-A501370AB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365625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u="none">
                <a:solidFill>
                  <a:srgbClr val="FF3300"/>
                </a:solidFill>
              </a:rPr>
              <a:t>0111</a:t>
            </a:r>
          </a:p>
        </p:txBody>
      </p:sp>
      <p:sp>
        <p:nvSpPr>
          <p:cNvPr id="15380" name="Text Box 20">
            <a:extLst>
              <a:ext uri="{FF2B5EF4-FFF2-40B4-BE49-F238E27FC236}">
                <a16:creationId xmlns:a16="http://schemas.microsoft.com/office/drawing/2014/main" id="{12986742-2AC9-45DB-88B6-B3DBD4DE2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365625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ES" sz="2000" u="none">
                <a:solidFill>
                  <a:srgbClr val="FF3300"/>
                </a:solidFill>
              </a:rPr>
              <a:t>1100</a:t>
            </a:r>
            <a:r>
              <a:rPr lang="es-ES" altLang="es-ES" sz="2000" u="none" baseline="-250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5383" name="Text Box 23">
            <a:extLst>
              <a:ext uri="{FF2B5EF4-FFF2-40B4-BE49-F238E27FC236}">
                <a16:creationId xmlns:a16="http://schemas.microsoft.com/office/drawing/2014/main" id="{E0147186-E81D-46F6-819A-A27FDA4FC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445125"/>
            <a:ext cx="6049962" cy="70802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u="sng"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ES" sz="2000" u="none">
                <a:solidFill>
                  <a:srgbClr val="FFFF00"/>
                </a:solidFill>
              </a:rPr>
              <a:t>No olvidar considerar el signo del número!!!!</a:t>
            </a:r>
          </a:p>
        </p:txBody>
      </p:sp>
      <p:pic>
        <p:nvPicPr>
          <p:cNvPr id="8212" name="Picture 2" descr="http://www.imagenesanimadas.net/Casa-Jardin/Bombillas/bombilla-01.gif">
            <a:extLst>
              <a:ext uri="{FF2B5EF4-FFF2-40B4-BE49-F238E27FC236}">
                <a16:creationId xmlns:a16="http://schemas.microsoft.com/office/drawing/2014/main" id="{1F10B936-7CD0-4936-8B2C-B49E974BCAA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208588"/>
            <a:ext cx="100806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3" name="Picture 2" descr="http://www.imagenesanimadas.net/Casa-Jardin/Bombillas/bombilla-01.gif">
            <a:extLst>
              <a:ext uri="{FF2B5EF4-FFF2-40B4-BE49-F238E27FC236}">
                <a16:creationId xmlns:a16="http://schemas.microsoft.com/office/drawing/2014/main" id="{88FE7D16-CED0-4BE6-9B11-CFF14A313A8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157788"/>
            <a:ext cx="1008062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1 Marcador de fecha">
            <a:extLst>
              <a:ext uri="{FF2B5EF4-FFF2-40B4-BE49-F238E27FC236}">
                <a16:creationId xmlns:a16="http://schemas.microsoft.com/office/drawing/2014/main" id="{26C753D7-990A-4C65-BF75-1952D0EC7E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Fundamentos de 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536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20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20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20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20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20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accel="50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/>
      <p:bldP spid="15367" grpId="0"/>
      <p:bldP spid="15368" grpId="0"/>
      <p:bldP spid="15376" grpId="0"/>
      <p:bldP spid="15377" grpId="0"/>
      <p:bldP spid="15378" grpId="0"/>
      <p:bldP spid="15379" grpId="0"/>
      <p:bldP spid="15380" grpId="0"/>
      <p:bldP spid="15383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AR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1436</Words>
  <Application>Microsoft Office PowerPoint</Application>
  <PresentationFormat>Presentación en pantalla (4:3)</PresentationFormat>
  <Paragraphs>379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3" baseType="lpstr">
      <vt:lpstr>Arial</vt:lpstr>
      <vt:lpstr>Impact</vt:lpstr>
      <vt:lpstr>Times New Roman</vt:lpstr>
      <vt:lpstr>Verdana</vt:lpstr>
      <vt:lpstr>Wingdings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Conversión a Punto Flotante</dc:title>
  <dc:creator>Ing. Mónica Larrosa</dc:creator>
  <cp:lastModifiedBy>User</cp:lastModifiedBy>
  <cp:revision>88</cp:revision>
  <dcterms:created xsi:type="dcterms:W3CDTF">2009-10-27T22:16:44Z</dcterms:created>
  <dcterms:modified xsi:type="dcterms:W3CDTF">2020-04-04T02:46:39Z</dcterms:modified>
</cp:coreProperties>
</file>