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  <p:sldMasterId id="2147483789" r:id="rId2"/>
  </p:sldMasterIdLst>
  <p:notesMasterIdLst>
    <p:notesMasterId r:id="rId16"/>
  </p:notesMasterIdLst>
  <p:sldIdLst>
    <p:sldId id="319" r:id="rId3"/>
    <p:sldId id="329" r:id="rId4"/>
    <p:sldId id="257" r:id="rId5"/>
    <p:sldId id="295" r:id="rId6"/>
    <p:sldId id="330" r:id="rId7"/>
    <p:sldId id="308" r:id="rId8"/>
    <p:sldId id="320" r:id="rId9"/>
    <p:sldId id="331" r:id="rId10"/>
    <p:sldId id="321" r:id="rId11"/>
    <p:sldId id="323" r:id="rId12"/>
    <p:sldId id="324" r:id="rId13"/>
    <p:sldId id="332" r:id="rId14"/>
    <p:sldId id="32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3CE0CF38-7AF6-4B60-9F21-8028844EF704}">
          <p14:sldIdLst>
            <p14:sldId id="319"/>
            <p14:sldId id="329"/>
            <p14:sldId id="257"/>
            <p14:sldId id="295"/>
            <p14:sldId id="330"/>
            <p14:sldId id="308"/>
            <p14:sldId id="320"/>
            <p14:sldId id="331"/>
            <p14:sldId id="321"/>
            <p14:sldId id="323"/>
            <p14:sldId id="324"/>
            <p14:sldId id="332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5064" autoAdjust="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939048-1B1C-463B-ADE5-C2BB18A8323E}" type="datetimeFigureOut">
              <a:rPr lang="es-ES" smtClean="0"/>
              <a:pPr/>
              <a:t>26/05/2020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6E2906-9963-40C7-97E7-4BF12650091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B29BA93-1477-40FC-BB7F-CCE1FE98AE25}"/>
              </a:ext>
            </a:extLst>
          </p:cNvPr>
          <p:cNvSpPr/>
          <p:nvPr/>
        </p:nvSpPr>
        <p:spPr>
          <a:xfrm>
            <a:off x="6425226" y="147935"/>
            <a:ext cx="532229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2400" b="1" dirty="0">
                <a:ln/>
                <a:solidFill>
                  <a:srgbClr val="00B0F0"/>
                </a:solidFill>
                <a:latin typeface="Palatino Linotype" panose="02040502050505030304" pitchFamily="18" charset="0"/>
              </a:rPr>
              <a:t>Ejemplo Autovalores y </a:t>
            </a:r>
            <a:r>
              <a:rPr lang="es-ES" sz="2400" b="1" dirty="0" err="1">
                <a:ln/>
                <a:solidFill>
                  <a:srgbClr val="00B0F0"/>
                </a:solidFill>
                <a:latin typeface="Palatino Linotype" panose="02040502050505030304" pitchFamily="18" charset="0"/>
              </a:rPr>
              <a:t>Autovectores</a:t>
            </a:r>
            <a:endParaRPr lang="es-ES" sz="2400" b="1" cap="none" spc="0" dirty="0">
              <a:ln/>
              <a:solidFill>
                <a:srgbClr val="00B0F0"/>
              </a:solidFill>
              <a:effectLst/>
              <a:latin typeface="Palatino Linotype" panose="02040502050505030304" pitchFamily="18" charset="0"/>
            </a:endParaRPr>
          </a:p>
        </p:txBody>
      </p:sp>
      <p:grpSp>
        <p:nvGrpSpPr>
          <p:cNvPr id="15" name="Group 18">
            <a:extLst>
              <a:ext uri="{FF2B5EF4-FFF2-40B4-BE49-F238E27FC236}">
                <a16:creationId xmlns:a16="http://schemas.microsoft.com/office/drawing/2014/main" id="{61D5A08B-8920-416D-95C1-9F6C730BEFEA}"/>
              </a:ext>
            </a:extLst>
          </p:cNvPr>
          <p:cNvGrpSpPr>
            <a:grpSpLocks/>
          </p:cNvGrpSpPr>
          <p:nvPr/>
        </p:nvGrpSpPr>
        <p:grpSpPr>
          <a:xfrm>
            <a:off x="30122" y="13874"/>
            <a:ext cx="1673390" cy="6858000"/>
            <a:chOff x="2928938" y="-4763"/>
            <a:chExt cx="5014912" cy="6862763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91C8EC1-1183-4EB2-8D3E-09CFC57C8401}"/>
                </a:ext>
              </a:extLst>
            </p:cNvPr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34EE6FEF-98AC-44D1-9260-8EDF235B5A18}"/>
                </a:ext>
              </a:extLst>
            </p:cNvPr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40D7DBDD-EDD2-417A-80F6-BC629FE6F1DA}"/>
                </a:ext>
              </a:extLst>
            </p:cNvPr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1F576B9-D83C-4824-A9DC-7FA922CABDAD}"/>
                </a:ext>
              </a:extLst>
            </p:cNvPr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CF8E58FB-6ACD-4551-87AC-730774BA76A3}"/>
                </a:ext>
              </a:extLst>
            </p:cNvPr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09B51C0C-EDAE-48F7-B2F7-615FA68365F0}"/>
                </a:ext>
              </a:extLst>
            </p:cNvPr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282093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58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56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060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863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843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227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B29BA93-1477-40FC-BB7F-CCE1FE98AE25}"/>
              </a:ext>
            </a:extLst>
          </p:cNvPr>
          <p:cNvSpPr/>
          <p:nvPr userDrawn="1"/>
        </p:nvSpPr>
        <p:spPr>
          <a:xfrm>
            <a:off x="7251414" y="100825"/>
            <a:ext cx="490230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2400" b="1" dirty="0">
                <a:ln/>
                <a:solidFill>
                  <a:srgbClr val="00B0F0"/>
                </a:solidFill>
                <a:latin typeface="Palatino Linotype" panose="02040502050505030304" pitchFamily="18" charset="0"/>
              </a:rPr>
              <a:t>Matriz de cambio de coordenadas</a:t>
            </a:r>
            <a:endParaRPr lang="es-ES" sz="2400" b="1" cap="none" spc="0" dirty="0">
              <a:ln/>
              <a:solidFill>
                <a:srgbClr val="00B0F0"/>
              </a:solidFill>
              <a:effectLst/>
              <a:latin typeface="Palatino Linotype" panose="02040502050505030304" pitchFamily="18" charset="0"/>
            </a:endParaRPr>
          </a:p>
        </p:txBody>
      </p:sp>
      <p:grpSp>
        <p:nvGrpSpPr>
          <p:cNvPr id="15" name="Group 18">
            <a:extLst>
              <a:ext uri="{FF2B5EF4-FFF2-40B4-BE49-F238E27FC236}">
                <a16:creationId xmlns:a16="http://schemas.microsoft.com/office/drawing/2014/main" id="{61D5A08B-8920-416D-95C1-9F6C730BEFEA}"/>
              </a:ext>
            </a:extLst>
          </p:cNvPr>
          <p:cNvGrpSpPr>
            <a:grpSpLocks/>
          </p:cNvGrpSpPr>
          <p:nvPr userDrawn="1"/>
        </p:nvGrpSpPr>
        <p:grpSpPr>
          <a:xfrm>
            <a:off x="30122" y="13874"/>
            <a:ext cx="1673390" cy="6858000"/>
            <a:chOff x="2928938" y="-4763"/>
            <a:chExt cx="5014912" cy="6862763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91C8EC1-1183-4EB2-8D3E-09CFC57C8401}"/>
                </a:ext>
              </a:extLst>
            </p:cNvPr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34EE6FEF-98AC-44D1-9260-8EDF235B5A18}"/>
                </a:ext>
              </a:extLst>
            </p:cNvPr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40D7DBDD-EDD2-417A-80F6-BC629FE6F1DA}"/>
                </a:ext>
              </a:extLst>
            </p:cNvPr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1F576B9-D83C-4824-A9DC-7FA922CABDAD}"/>
                </a:ext>
              </a:extLst>
            </p:cNvPr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CF8E58FB-6ACD-4551-87AC-730774BA76A3}"/>
                </a:ext>
              </a:extLst>
            </p:cNvPr>
            <p:cNvSpPr/>
            <p:nvPr userDrawn="1"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09B51C0C-EDAE-48F7-B2F7-615FA68365F0}"/>
                </a:ext>
              </a:extLst>
            </p:cNvPr>
            <p:cNvSpPr/>
            <p:nvPr userDrawn="1"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957829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718" y="562490"/>
            <a:ext cx="10018713" cy="3124201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A095176-ECC7-414B-A406-2758CE8911E2}"/>
              </a:ext>
            </a:extLst>
          </p:cNvPr>
          <p:cNvSpPr/>
          <p:nvPr/>
        </p:nvSpPr>
        <p:spPr>
          <a:xfrm>
            <a:off x="7251414" y="100825"/>
            <a:ext cx="490230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2400" b="1" dirty="0">
                <a:ln/>
                <a:solidFill>
                  <a:srgbClr val="00B0F0"/>
                </a:solidFill>
                <a:latin typeface="Palatino Linotype" panose="02040502050505030304" pitchFamily="18" charset="0"/>
              </a:rPr>
              <a:t>Matriz de cambio de coordenadas</a:t>
            </a:r>
            <a:endParaRPr lang="es-ES" sz="2400" b="1" cap="none" spc="0" dirty="0">
              <a:ln/>
              <a:solidFill>
                <a:srgbClr val="00B0F0"/>
              </a:solidFill>
              <a:effectLst/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23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805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066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2971D6A3-A0C9-41EF-9DE8-EE13FAD54287}"/>
              </a:ext>
            </a:extLst>
          </p:cNvPr>
          <p:cNvSpPr/>
          <p:nvPr/>
        </p:nvSpPr>
        <p:spPr>
          <a:xfrm>
            <a:off x="7251414" y="100825"/>
            <a:ext cx="490230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2400" b="1" dirty="0">
                <a:ln/>
                <a:solidFill>
                  <a:srgbClr val="00B0F0"/>
                </a:solidFill>
                <a:latin typeface="Palatino Linotype" panose="02040502050505030304" pitchFamily="18" charset="0"/>
              </a:rPr>
              <a:t>Matriz de cambio de coordenadas</a:t>
            </a:r>
            <a:endParaRPr lang="es-ES" sz="2400" b="1" cap="none" spc="0" dirty="0">
              <a:ln/>
              <a:solidFill>
                <a:srgbClr val="00B0F0"/>
              </a:solidFill>
              <a:effectLst/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134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43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237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01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5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3" Type="http://schemas.openxmlformats.org/officeDocument/2006/relationships/image" Target="../media/image810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3" Type="http://schemas.openxmlformats.org/officeDocument/2006/relationships/image" Target="../media/image94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2" Type="http://schemas.openxmlformats.org/officeDocument/2006/relationships/image" Target="../media/image93.png"/><Relationship Id="rId16" Type="http://schemas.openxmlformats.org/officeDocument/2006/relationships/image" Target="../media/image10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51.png"/><Relationship Id="rId15" Type="http://schemas.openxmlformats.org/officeDocument/2006/relationships/image" Target="../media/image104.png"/><Relationship Id="rId10" Type="http://schemas.openxmlformats.org/officeDocument/2006/relationships/image" Target="../media/image99.png"/><Relationship Id="rId4" Type="http://schemas.openxmlformats.org/officeDocument/2006/relationships/image" Target="../media/image49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7.png"/><Relationship Id="rId7" Type="http://schemas.openxmlformats.org/officeDocument/2006/relationships/image" Target="../media/image109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8.png"/><Relationship Id="rId5" Type="http://schemas.openxmlformats.org/officeDocument/2006/relationships/image" Target="../media/image810.png"/><Relationship Id="rId4" Type="http://schemas.openxmlformats.org/officeDocument/2006/relationships/image" Target="../media/image80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0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0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0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0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0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image" Target="../media/image47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70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6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11" Type="http://schemas.openxmlformats.org/officeDocument/2006/relationships/image" Target="../media/image68.png"/><Relationship Id="rId5" Type="http://schemas.openxmlformats.org/officeDocument/2006/relationships/image" Target="../media/image50.png"/><Relationship Id="rId10" Type="http://schemas.openxmlformats.org/officeDocument/2006/relationships/image" Target="../media/image67.png"/><Relationship Id="rId4" Type="http://schemas.openxmlformats.org/officeDocument/2006/relationships/image" Target="../media/image49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10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0" name="Freeform: Shape 12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12" name="Freeform: Shape 14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4" name="Freeform: Shape 16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643468"/>
            <a:ext cx="9144000" cy="3618898"/>
          </a:xfrm>
        </p:spPr>
        <p:txBody>
          <a:bodyPr anchor="b">
            <a:normAutofit/>
          </a:bodyPr>
          <a:lstStyle/>
          <a:p>
            <a:pPr algn="ctr"/>
            <a:r>
              <a:rPr lang="es-AR" sz="7200" b="1"/>
              <a:t>Álgebra y Geometría analítica II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2895F02-E797-450B-B995-1C51FEA51C16}"/>
              </a:ext>
            </a:extLst>
          </p:cNvPr>
          <p:cNvSpPr txBox="1"/>
          <p:nvPr/>
        </p:nvSpPr>
        <p:spPr>
          <a:xfrm>
            <a:off x="2719546" y="4552335"/>
            <a:ext cx="6752908" cy="109138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s-AR" sz="2400" b="1"/>
              <a:t>Primer cuatrimestre de 2020</a:t>
            </a:r>
          </a:p>
        </p:txBody>
      </p:sp>
    </p:spTree>
    <p:extLst>
      <p:ext uri="{BB962C8B-B14F-4D97-AF65-F5344CB8AC3E}">
        <p14:creationId xmlns:p14="http://schemas.microsoft.com/office/powerpoint/2010/main" val="1546239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7 Rectángulo">
                <a:extLst>
                  <a:ext uri="{FF2B5EF4-FFF2-40B4-BE49-F238E27FC236}">
                    <a16:creationId xmlns:a16="http://schemas.microsoft.com/office/drawing/2014/main" id="{900BA7BB-603F-4BEF-B78A-40BDB5C6AC2D}"/>
                  </a:ext>
                </a:extLst>
              </p:cNvPr>
              <p:cNvSpPr/>
              <p:nvPr/>
            </p:nvSpPr>
            <p:spPr>
              <a:xfrm>
                <a:off x="1060474" y="1317034"/>
                <a:ext cx="10812549" cy="21069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sz="2800" dirty="0"/>
                  <a:t>Sea el siguiente endomorfismo: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s-E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s-E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/ 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𝑏𝑥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s-E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E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sSup>
                        <m:sSupPr>
                          <m:ctrlP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𝑏𝑥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ES" sz="1200" dirty="0"/>
              </a:p>
              <a:p>
                <a:endParaRPr lang="es-ES" sz="1200" dirty="0"/>
              </a:p>
              <a:p>
                <a:r>
                  <a:rPr lang="es-ES" sz="2800" dirty="0"/>
                  <a:t>Hallar, si existen, todos los autovalores y </a:t>
                </a:r>
                <a:r>
                  <a:rPr lang="es-ES" sz="2800" dirty="0" err="1"/>
                  <a:t>autovectores</a:t>
                </a:r>
                <a:r>
                  <a:rPr lang="es-ES" sz="2800" dirty="0"/>
                  <a:t> de la TL dada</a:t>
                </a:r>
              </a:p>
            </p:txBody>
          </p:sp>
        </mc:Choice>
        <mc:Fallback xmlns="">
          <p:sp>
            <p:nvSpPr>
              <p:cNvPr id="18" name="7 Rectángulo">
                <a:extLst>
                  <a:ext uri="{FF2B5EF4-FFF2-40B4-BE49-F238E27FC236}">
                    <a16:creationId xmlns:a16="http://schemas.microsoft.com/office/drawing/2014/main" id="{900BA7BB-603F-4BEF-B78A-40BDB5C6AC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474" y="1317034"/>
                <a:ext cx="10812549" cy="2106923"/>
              </a:xfrm>
              <a:prstGeom prst="rect">
                <a:avLst/>
              </a:prstGeom>
              <a:blipFill>
                <a:blip r:embed="rId2"/>
                <a:stretch>
                  <a:fillRect l="-1184" t="-2601" b="-722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39FDCB88-7AD9-4F30-B58A-E130BBBF6449}"/>
                  </a:ext>
                </a:extLst>
              </p:cNvPr>
              <p:cNvSpPr/>
              <p:nvPr/>
            </p:nvSpPr>
            <p:spPr>
              <a:xfrm>
                <a:off x="1089138" y="595420"/>
                <a:ext cx="196323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s-ES" sz="2800" i="1" u="sng" dirty="0">
                    <a:solidFill>
                      <a:prstClr val="black"/>
                    </a:solidFill>
                  </a:rPr>
                  <a:t>EJEMPLO </a:t>
                </a:r>
                <a14:m>
                  <m:oMath xmlns:m="http://schemas.openxmlformats.org/officeDocument/2006/math">
                    <m:r>
                      <a:rPr lang="es-ES" sz="2800" b="0" i="1" u="sng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s-ES" sz="2800" dirty="0">
                    <a:solidFill>
                      <a:prstClr val="black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39FDCB88-7AD9-4F30-B58A-E130BBBF64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138" y="595420"/>
                <a:ext cx="1963230" cy="523220"/>
              </a:xfrm>
              <a:prstGeom prst="rect">
                <a:avLst/>
              </a:prstGeom>
              <a:blipFill>
                <a:blip r:embed="rId3"/>
                <a:stretch>
                  <a:fillRect l="-6522" t="-11628" r="-4969" b="-3255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79491FAE-EAAC-4ABA-90B9-189F68DBFE21}"/>
                  </a:ext>
                </a:extLst>
              </p:cNvPr>
              <p:cNvSpPr txBox="1"/>
              <p:nvPr/>
            </p:nvSpPr>
            <p:spPr>
              <a:xfrm>
                <a:off x="3679969" y="3732395"/>
                <a:ext cx="23413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i="1" u="sng" dirty="0"/>
                  <a:t>AUTOVALORES DE </a:t>
                </a:r>
                <a14:m>
                  <m:oMath xmlns:m="http://schemas.openxmlformats.org/officeDocument/2006/math">
                    <m:r>
                      <a:rPr lang="es-ES" b="1" i="1" u="sng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s-AR" b="1" i="1" u="sng" dirty="0"/>
                  <a:t>:</a:t>
                </a:r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79491FAE-EAAC-4ABA-90B9-189F68DBF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969" y="3732395"/>
                <a:ext cx="2341370" cy="369332"/>
              </a:xfrm>
              <a:prstGeom prst="rect">
                <a:avLst/>
              </a:prstGeom>
              <a:blipFill>
                <a:blip r:embed="rId4"/>
                <a:stretch>
                  <a:fillRect l="-2344" t="-8197" r="-260" b="-2459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502A2A49-73EE-47A6-AE32-E6F7A009D463}"/>
                  </a:ext>
                </a:extLst>
              </p:cNvPr>
              <p:cNvSpPr txBox="1"/>
              <p:nvPr/>
            </p:nvSpPr>
            <p:spPr>
              <a:xfrm>
                <a:off x="6096000" y="3640138"/>
                <a:ext cx="2818977" cy="518604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m:rPr>
                              <m:nor/>
                            </m:rPr>
                            <a:rPr lang="es-AR" dirty="0"/>
                            <m:t> 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  ;</m:t>
                      </m:r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m:rPr>
                              <m:nor/>
                            </m:rPr>
                            <a:rPr lang="es-AR" dirty="0"/>
                            <m:t> </m:t>
                          </m:r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  ;</m:t>
                      </m:r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m:rPr>
                              <m:nor/>
                            </m:rPr>
                            <a:rPr lang="es-AR" dirty="0"/>
                            <m:t> </m:t>
                          </m:r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502A2A49-73EE-47A6-AE32-E6F7A009D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640138"/>
                <a:ext cx="2818977" cy="518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77014E27-EA6C-4BBC-8C48-4E4F350C49B7}"/>
                  </a:ext>
                </a:extLst>
              </p:cNvPr>
              <p:cNvSpPr txBox="1"/>
              <p:nvPr/>
            </p:nvSpPr>
            <p:spPr>
              <a:xfrm>
                <a:off x="1603354" y="4510972"/>
                <a:ext cx="24562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i="1" u="sng" dirty="0"/>
                  <a:t>AUTOVECTORES DE </a:t>
                </a:r>
                <a14:m>
                  <m:oMath xmlns:m="http://schemas.openxmlformats.org/officeDocument/2006/math">
                    <m:r>
                      <a:rPr lang="es-ES" b="1" i="1" u="sng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s-AR" b="1" i="1" u="sng" dirty="0"/>
                  <a:t>:</a:t>
                </a:r>
              </a:p>
            </p:txBody>
          </p:sp>
        </mc:Choice>
        <mc:Fallback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77014E27-EA6C-4BBC-8C48-4E4F350C4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354" y="4510972"/>
                <a:ext cx="2456226" cy="369332"/>
              </a:xfrm>
              <a:prstGeom prst="rect">
                <a:avLst/>
              </a:prstGeom>
              <a:blipFill>
                <a:blip r:embed="rId6"/>
                <a:stretch>
                  <a:fillRect l="-1985" t="-9836" r="-744" b="-2459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F298455E-F5E7-4F57-B8BC-9F9B8EE9D6D4}"/>
                  </a:ext>
                </a:extLst>
              </p:cNvPr>
              <p:cNvSpPr/>
              <p:nvPr/>
            </p:nvSpPr>
            <p:spPr>
              <a:xfrm>
                <a:off x="4405073" y="4492854"/>
                <a:ext cx="1649491" cy="520463"/>
              </a:xfrm>
              <a:prstGeom prst="rect">
                <a:avLst/>
              </a:prstGeom>
              <a:ln w="28575">
                <a:solidFill>
                  <a:srgbClr val="00B05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f>
                            <m:fPr>
                              <m:ctrlPr>
                                <a:rPr lang="es-E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s-E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𝑔𝑒𝑛</m:t>
                      </m:r>
                      <m:d>
                        <m:dPr>
                          <m:begChr m:val="{"/>
                          <m:endChr m:val="}"/>
                          <m:ctrlPr>
                            <a:rPr lang="es-E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F298455E-F5E7-4F57-B8BC-9F9B8EE9D6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073" y="4492854"/>
                <a:ext cx="1649491" cy="5204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D6D260D8-9F9B-463E-A64B-3C291B493095}"/>
                  </a:ext>
                </a:extLst>
              </p:cNvPr>
              <p:cNvSpPr/>
              <p:nvPr/>
            </p:nvSpPr>
            <p:spPr>
              <a:xfrm>
                <a:off x="6440546" y="4546444"/>
                <a:ext cx="2517292" cy="369332"/>
              </a:xfrm>
              <a:prstGeom prst="rect">
                <a:avLst/>
              </a:prstGeom>
              <a:ln w="28575">
                <a:solidFill>
                  <a:srgbClr val="00B05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𝑔𝑒𝑛</m:t>
                      </m:r>
                      <m:r>
                        <a:rPr lang="es-E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s-E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D6D260D8-9F9B-463E-A64B-3C291B4930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546" y="4546444"/>
                <a:ext cx="2517292" cy="369332"/>
              </a:xfrm>
              <a:prstGeom prst="rect">
                <a:avLst/>
              </a:prstGeom>
              <a:blipFill>
                <a:blip r:embed="rId8"/>
                <a:stretch>
                  <a:fillRect b="-1538"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D2916AF6-7AA9-4228-A473-AEE0E40DF848}"/>
                  </a:ext>
                </a:extLst>
              </p:cNvPr>
              <p:cNvSpPr/>
              <p:nvPr/>
            </p:nvSpPr>
            <p:spPr>
              <a:xfrm>
                <a:off x="9546380" y="4575740"/>
                <a:ext cx="2162900" cy="369332"/>
              </a:xfrm>
              <a:prstGeom prst="rect">
                <a:avLst/>
              </a:prstGeom>
              <a:ln w="28575">
                <a:solidFill>
                  <a:srgbClr val="00B05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E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𝑔𝑒𝑛</m:t>
                      </m:r>
                      <m:r>
                        <a:rPr lang="es-E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s-E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D2916AF6-7AA9-4228-A473-AEE0E40DF8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380" y="4575740"/>
                <a:ext cx="2162900" cy="369332"/>
              </a:xfrm>
              <a:prstGeom prst="rect">
                <a:avLst/>
              </a:prstGeom>
              <a:blipFill>
                <a:blip r:embed="rId9"/>
                <a:stretch>
                  <a:fillRect b="-1538"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51289671-D65A-4DFA-9581-059B42D5C0A9}"/>
                  </a:ext>
                </a:extLst>
              </p:cNvPr>
              <p:cNvSpPr/>
              <p:nvPr/>
            </p:nvSpPr>
            <p:spPr>
              <a:xfrm>
                <a:off x="7568013" y="5356300"/>
                <a:ext cx="2900794" cy="369332"/>
              </a:xfrm>
              <a:prstGeom prst="rect">
                <a:avLst/>
              </a:prstGeom>
              <a:ln w="28575">
                <a:solidFill>
                  <a:srgbClr val="00B05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:r>
                  <a:rPr lang="es-ES" dirty="0">
                    <a:solidFill>
                      <a:prstClr val="black"/>
                    </a:solidFill>
                  </a:rPr>
                  <a:t>B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E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E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s-AR" dirty="0"/>
              </a:p>
            </p:txBody>
          </p:sp>
        </mc:Choice>
        <mc:Fallback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51289671-D65A-4DFA-9581-059B42D5C0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013" y="5356300"/>
                <a:ext cx="2900794" cy="369332"/>
              </a:xfrm>
              <a:prstGeom prst="rect">
                <a:avLst/>
              </a:prstGeom>
              <a:blipFill>
                <a:blip r:embed="rId10"/>
                <a:stretch>
                  <a:fillRect l="-1247" t="-6154" b="-20000"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032CAEF3-84C4-4D5A-BA40-6A55CBF1297D}"/>
                  </a:ext>
                </a:extLst>
              </p:cNvPr>
              <p:cNvSpPr txBox="1"/>
              <p:nvPr/>
            </p:nvSpPr>
            <p:spPr>
              <a:xfrm>
                <a:off x="2769704" y="5356300"/>
                <a:ext cx="3522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i="1" u="sng" dirty="0"/>
                  <a:t>BASE DE AUTOVECTORES DE </a:t>
                </a:r>
                <a14:m>
                  <m:oMath xmlns:m="http://schemas.openxmlformats.org/officeDocument/2006/math">
                    <m:r>
                      <a:rPr lang="es-ES" b="1" i="1" u="sng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s-AR" b="1" i="1" u="sng" dirty="0"/>
                  <a:t>:</a:t>
                </a:r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032CAEF3-84C4-4D5A-BA40-6A55CBF12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704" y="5356300"/>
                <a:ext cx="3522867" cy="369332"/>
              </a:xfrm>
              <a:prstGeom prst="rect">
                <a:avLst/>
              </a:prstGeom>
              <a:blipFill>
                <a:blip r:embed="rId11"/>
                <a:stretch>
                  <a:fillRect l="-1384" t="-10000" b="-2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A0A08B83-8DCF-4A9E-95AE-EE8601D72D46}"/>
              </a:ext>
            </a:extLst>
          </p:cNvPr>
          <p:cNvSpPr/>
          <p:nvPr/>
        </p:nvSpPr>
        <p:spPr>
          <a:xfrm>
            <a:off x="6546574" y="5539409"/>
            <a:ext cx="569843" cy="45719"/>
          </a:xfrm>
          <a:prstGeom prst="rightArrow">
            <a:avLst/>
          </a:prstGeom>
        </p:spPr>
        <p:txBody>
          <a:bodyPr wrap="square" rtlCol="0" anchor="ctr">
            <a:spAutoFit/>
          </a:bodyPr>
          <a:lstStyle/>
          <a:p>
            <a:pPr algn="l"/>
            <a:endParaRPr lang="es-AR" dirty="0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08C46745-6F16-4816-8EAD-25AE0BC32933}"/>
              </a:ext>
            </a:extLst>
          </p:cNvPr>
          <p:cNvSpPr/>
          <p:nvPr/>
        </p:nvSpPr>
        <p:spPr>
          <a:xfrm>
            <a:off x="6441536" y="5481707"/>
            <a:ext cx="369334" cy="22811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16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4" grpId="0"/>
      <p:bldP spid="27" grpId="0" animBg="1"/>
      <p:bldP spid="33" grpId="0" animBg="1"/>
      <p:bldP spid="37" grpId="0" animBg="1"/>
      <p:bldP spid="10" grpId="0" animBg="1"/>
      <p:bldP spid="11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Rectángulo">
                <a:extLst>
                  <a:ext uri="{FF2B5EF4-FFF2-40B4-BE49-F238E27FC236}">
                    <a16:creationId xmlns:a16="http://schemas.microsoft.com/office/drawing/2014/main" id="{5FE51446-2637-491A-97D6-F16E89E9496F}"/>
                  </a:ext>
                </a:extLst>
              </p:cNvPr>
              <p:cNvSpPr/>
              <p:nvPr/>
            </p:nvSpPr>
            <p:spPr>
              <a:xfrm>
                <a:off x="1060474" y="1317034"/>
                <a:ext cx="10812549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sz="2800" dirty="0"/>
                  <a:t>Sea el siguiente endomorfismo: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E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s-E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 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E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;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;2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+4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s-ES" sz="1200" dirty="0"/>
              </a:p>
              <a:p>
                <a:endParaRPr lang="es-ES" sz="1200" dirty="0"/>
              </a:p>
              <a:p>
                <a:r>
                  <a:rPr lang="es-ES" sz="2800" dirty="0"/>
                  <a:t>Hallar, si existen, todos los autovalores y </a:t>
                </a:r>
                <a:r>
                  <a:rPr lang="es-ES" sz="2800" dirty="0" err="1"/>
                  <a:t>autovectores</a:t>
                </a:r>
                <a:r>
                  <a:rPr lang="es-ES" sz="2800" dirty="0"/>
                  <a:t> de la TL dada</a:t>
                </a:r>
              </a:p>
            </p:txBody>
          </p:sp>
        </mc:Choice>
        <mc:Fallback xmlns="">
          <p:sp>
            <p:nvSpPr>
              <p:cNvPr id="8" name="7 Rectángulo">
                <a:extLst>
                  <a:ext uri="{FF2B5EF4-FFF2-40B4-BE49-F238E27FC236}">
                    <a16:creationId xmlns:a16="http://schemas.microsoft.com/office/drawing/2014/main" id="{5FE51446-2637-491A-97D6-F16E89E949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474" y="1317034"/>
                <a:ext cx="10812549" cy="1569660"/>
              </a:xfrm>
              <a:prstGeom prst="rect">
                <a:avLst/>
              </a:prstGeom>
              <a:blipFill>
                <a:blip r:embed="rId2"/>
                <a:stretch>
                  <a:fillRect l="-1184" t="-3488" b="-1007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8AB690A8-1F31-4869-9766-D2A30F48E491}"/>
                  </a:ext>
                </a:extLst>
              </p:cNvPr>
              <p:cNvSpPr/>
              <p:nvPr/>
            </p:nvSpPr>
            <p:spPr>
              <a:xfrm>
                <a:off x="1089138" y="595420"/>
                <a:ext cx="196323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s-ES" sz="2800" i="1" u="sng" dirty="0">
                    <a:solidFill>
                      <a:prstClr val="black"/>
                    </a:solidFill>
                  </a:rPr>
                  <a:t>EJEMPLO </a:t>
                </a:r>
                <a14:m>
                  <m:oMath xmlns:m="http://schemas.openxmlformats.org/officeDocument/2006/math">
                    <m:r>
                      <a:rPr lang="es-ES" sz="2800" b="0" i="1" u="sng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s-ES" sz="2800" dirty="0">
                    <a:solidFill>
                      <a:prstClr val="black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8AB690A8-1F31-4869-9766-D2A30F48E4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138" y="595420"/>
                <a:ext cx="1963230" cy="523220"/>
              </a:xfrm>
              <a:prstGeom prst="rect">
                <a:avLst/>
              </a:prstGeom>
              <a:blipFill>
                <a:blip r:embed="rId3"/>
                <a:stretch>
                  <a:fillRect l="-6522" t="-11628" r="-4969" b="-3255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C94175E3-E7E0-43AE-9939-A90B053978EC}"/>
                  </a:ext>
                </a:extLst>
              </p:cNvPr>
              <p:cNvSpPr/>
              <p:nvPr/>
            </p:nvSpPr>
            <p:spPr>
              <a:xfrm>
                <a:off x="6089169" y="3085088"/>
                <a:ext cx="2394310" cy="461665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0" lang="es-E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s-E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E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𝑀</m:t>
                              </m:r>
                            </m:e>
                            <m:sub>
                              <m:r>
                                <a:rPr kumimoji="0" lang="es-E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𝐸𝐸</m:t>
                              </m:r>
                            </m:sub>
                          </m:sSub>
                          <m:r>
                            <a:rPr kumimoji="0" lang="es-E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  <m:r>
                            <a:rPr kumimoji="0" lang="es-E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s-E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  <m:r>
                            <a:rPr kumimoji="0" lang="es-E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𝐼</m:t>
                          </m:r>
                        </m:e>
                      </m:d>
                      <m:r>
                        <a:rPr kumimoji="0" lang="es-E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es-A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C94175E3-E7E0-43AE-9939-A90B05397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169" y="3085088"/>
                <a:ext cx="2394310" cy="461665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1E635142-271D-4E4C-A481-FE055936E208}"/>
                  </a:ext>
                </a:extLst>
              </p:cNvPr>
              <p:cNvSpPr/>
              <p:nvPr/>
            </p:nvSpPr>
            <p:spPr>
              <a:xfrm>
                <a:off x="5618746" y="3761142"/>
                <a:ext cx="1975221" cy="10665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sz="2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1E635142-271D-4E4C-A481-FE055936E2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746" y="3761142"/>
                <a:ext cx="1975221" cy="10665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C84D4AE2-DB34-4871-AA50-77D1FEBAEB2E}"/>
                  </a:ext>
                </a:extLst>
              </p:cNvPr>
              <p:cNvSpPr/>
              <p:nvPr/>
            </p:nvSpPr>
            <p:spPr>
              <a:xfrm>
                <a:off x="4498129" y="4062742"/>
                <a:ext cx="1292597" cy="461665"/>
              </a:xfrm>
              <a:prstGeom prst="rect">
                <a:avLst/>
              </a:prstGeom>
              <a:ln w="28575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𝐸𝐸</m:t>
                          </m:r>
                        </m:sub>
                      </m:sSub>
                      <m:r>
                        <a:rPr lang="es-ES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C84D4AE2-DB34-4871-AA50-77D1FEBAEB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129" y="4062742"/>
                <a:ext cx="1292597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98A4C21-C551-45D2-BE54-42E0E3ED098F}"/>
                  </a:ext>
                </a:extLst>
              </p:cNvPr>
              <p:cNvSpPr txBox="1"/>
              <p:nvPr/>
            </p:nvSpPr>
            <p:spPr>
              <a:xfrm>
                <a:off x="2525676" y="3132785"/>
                <a:ext cx="34924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i="1" u="sng" dirty="0"/>
                  <a:t>HALLO LOS AUTOVALORES DE </a:t>
                </a:r>
                <a14:m>
                  <m:oMath xmlns:m="http://schemas.openxmlformats.org/officeDocument/2006/math">
                    <m:r>
                      <a:rPr lang="es-ES" b="1" i="1" u="sng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s-AR" b="1" i="1" u="sng" dirty="0"/>
                  <a:t>:</a:t>
                </a:r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98A4C21-C551-45D2-BE54-42E0E3ED0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676" y="3132785"/>
                <a:ext cx="3492471" cy="369332"/>
              </a:xfrm>
              <a:prstGeom prst="rect">
                <a:avLst/>
              </a:prstGeom>
              <a:blipFill>
                <a:blip r:embed="rId7"/>
                <a:stretch>
                  <a:fillRect l="-1396" t="-10000" r="-1571" b="-2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82636E5A-04B8-41C7-A5D1-17F7E683E1CC}"/>
                  </a:ext>
                </a:extLst>
              </p:cNvPr>
              <p:cNvSpPr/>
              <p:nvPr/>
            </p:nvSpPr>
            <p:spPr>
              <a:xfrm>
                <a:off x="1208743" y="4093697"/>
                <a:ext cx="2394310" cy="461665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0" lang="es-E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s-E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E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𝑀</m:t>
                              </m:r>
                            </m:e>
                            <m:sub>
                              <m:r>
                                <a:rPr kumimoji="0" lang="es-E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𝐸𝐸</m:t>
                              </m:r>
                            </m:sub>
                          </m:sSub>
                          <m:r>
                            <a:rPr kumimoji="0" lang="es-E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  <m:r>
                            <a:rPr kumimoji="0" lang="es-E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s-E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  <m:r>
                            <a:rPr kumimoji="0" lang="es-E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𝐼</m:t>
                          </m:r>
                        </m:e>
                      </m:d>
                      <m:r>
                        <a:rPr kumimoji="0" lang="es-E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es-A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82636E5A-04B8-41C7-A5D1-17F7E683E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743" y="4093697"/>
                <a:ext cx="2394310" cy="461665"/>
              </a:xfrm>
              <a:prstGeom prst="rect">
                <a:avLst/>
              </a:prstGeom>
              <a:blipFill>
                <a:blip r:embed="rId8"/>
                <a:stretch>
                  <a:fillRect b="-16883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lecha: a la derecha 33">
            <a:extLst>
              <a:ext uri="{FF2B5EF4-FFF2-40B4-BE49-F238E27FC236}">
                <a16:creationId xmlns:a16="http://schemas.microsoft.com/office/drawing/2014/main" id="{9E8ED67B-1E8A-42DB-9543-945F50EF864F}"/>
              </a:ext>
            </a:extLst>
          </p:cNvPr>
          <p:cNvSpPr/>
          <p:nvPr/>
        </p:nvSpPr>
        <p:spPr>
          <a:xfrm>
            <a:off x="3780146" y="4184877"/>
            <a:ext cx="506820" cy="279303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57D38D0D-3DCA-4786-BEF1-C45FDD991777}"/>
                  </a:ext>
                </a:extLst>
              </p:cNvPr>
              <p:cNvSpPr/>
              <p:nvPr/>
            </p:nvSpPr>
            <p:spPr>
              <a:xfrm>
                <a:off x="1235001" y="4921704"/>
                <a:ext cx="3183307" cy="912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E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e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E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2−</m:t>
                                    </m:r>
                                    <m:r>
                                      <a:rPr lang="es-E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57D38D0D-3DCA-4786-BEF1-C45FDD9917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001" y="4921704"/>
                <a:ext cx="3183307" cy="9124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Elipse 36">
            <a:extLst>
              <a:ext uri="{FF2B5EF4-FFF2-40B4-BE49-F238E27FC236}">
                <a16:creationId xmlns:a16="http://schemas.microsoft.com/office/drawing/2014/main" id="{BF8314E3-39CF-4555-9434-F9A427E959BF}"/>
              </a:ext>
            </a:extLst>
          </p:cNvPr>
          <p:cNvSpPr/>
          <p:nvPr/>
        </p:nvSpPr>
        <p:spPr>
          <a:xfrm rot="5400000">
            <a:off x="2602816" y="3647021"/>
            <a:ext cx="369332" cy="284903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es-AR" dirty="0">
              <a:ln>
                <a:solidFill>
                  <a:schemeClr val="accent5">
                    <a:lumMod val="75000"/>
                  </a:schemeClr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7111B3D4-D053-4813-8260-3345D04168B1}"/>
                  </a:ext>
                </a:extLst>
              </p:cNvPr>
              <p:cNvSpPr/>
              <p:nvPr/>
            </p:nvSpPr>
            <p:spPr>
              <a:xfrm>
                <a:off x="4212847" y="5011216"/>
                <a:ext cx="4085414" cy="611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s-E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2000" b="0" i="0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|"/>
                          <m:endChr m:val="|"/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−2−</m:t>
                                </m:r>
                                <m:r>
                                  <a:rPr lang="es-E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7111B3D4-D053-4813-8260-3345D04168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847" y="5011216"/>
                <a:ext cx="4085414" cy="61177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6E5509BB-9E2A-47B1-A389-2C07B422F7EA}"/>
                  </a:ext>
                </a:extLst>
              </p:cNvPr>
              <p:cNvSpPr/>
              <p:nvPr/>
            </p:nvSpPr>
            <p:spPr>
              <a:xfrm>
                <a:off x="8018847" y="5161308"/>
                <a:ext cx="328121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brk m:alnAt="7"/>
                            </m:rPr>
                            <a:rPr lang="es-ES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6E5509BB-9E2A-47B1-A389-2C07B422F7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847" y="5161308"/>
                <a:ext cx="3281219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49B9CAC1-A638-483A-89A7-07262E35F9DF}"/>
                  </a:ext>
                </a:extLst>
              </p:cNvPr>
              <p:cNvSpPr/>
              <p:nvPr/>
            </p:nvSpPr>
            <p:spPr>
              <a:xfrm>
                <a:off x="11087415" y="5164123"/>
                <a:ext cx="6422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49B9CAC1-A638-483A-89A7-07262E35F9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7415" y="5164123"/>
                <a:ext cx="642227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FF96D106-B517-47B8-9126-704C915B9CFE}"/>
                  </a:ext>
                </a:extLst>
              </p:cNvPr>
              <p:cNvSpPr txBox="1"/>
              <p:nvPr/>
            </p:nvSpPr>
            <p:spPr>
              <a:xfrm>
                <a:off x="3870256" y="6007415"/>
                <a:ext cx="23413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i="1" u="sng" dirty="0"/>
                  <a:t>AUTOVALORES DE </a:t>
                </a:r>
                <a14:m>
                  <m:oMath xmlns:m="http://schemas.openxmlformats.org/officeDocument/2006/math">
                    <m:r>
                      <a:rPr lang="es-ES" b="1" i="1" u="sng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s-AR" b="1" i="1" u="sng" dirty="0"/>
                  <a:t>:</a:t>
                </a:r>
              </a:p>
            </p:txBody>
          </p:sp>
        </mc:Choice>
        <mc:Fallback xmlns="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FF96D106-B517-47B8-9126-704C915B9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256" y="6007415"/>
                <a:ext cx="2341370" cy="369332"/>
              </a:xfrm>
              <a:prstGeom prst="rect">
                <a:avLst/>
              </a:prstGeom>
              <a:blipFill>
                <a:blip r:embed="rId13"/>
                <a:stretch>
                  <a:fillRect l="-2344" t="-8197" r="-260" b="-2459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28617747-B094-49D8-B7CC-60716908EBAD}"/>
                  </a:ext>
                </a:extLst>
              </p:cNvPr>
              <p:cNvSpPr txBox="1"/>
              <p:nvPr/>
            </p:nvSpPr>
            <p:spPr>
              <a:xfrm>
                <a:off x="6211626" y="6053581"/>
                <a:ext cx="2450286" cy="276999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m:rPr>
                              <m:nor/>
                            </m:rPr>
                            <a:rPr lang="es-AR" dirty="0"/>
                            <m:t> 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m:rPr>
                              <m:nor/>
                            </m:rPr>
                            <a:rPr lang="es-AR" dirty="0"/>
                            <m:t> </m:t>
                          </m:r>
                        </m:e>
                        <m:sub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   ;</m:t>
                      </m:r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m:rPr>
                              <m:nor/>
                            </m:rPr>
                            <a:rPr lang="es-AR" dirty="0"/>
                            <m:t> </m:t>
                          </m:r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28617747-B094-49D8-B7CC-60716908E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626" y="6053581"/>
                <a:ext cx="2450286" cy="276999"/>
              </a:xfrm>
              <a:prstGeom prst="rect">
                <a:avLst/>
              </a:prstGeom>
              <a:blipFill>
                <a:blip r:embed="rId14"/>
                <a:stretch>
                  <a:fillRect l="-1474" r="-983" b="-10000"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871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22" grpId="0"/>
      <p:bldP spid="30" grpId="0"/>
      <p:bldP spid="33" grpId="0" animBg="1"/>
      <p:bldP spid="34" grpId="0" animBg="1"/>
      <p:bldP spid="36" grpId="0"/>
      <p:bldP spid="37" grpId="0" animBg="1"/>
      <p:bldP spid="38" grpId="0"/>
      <p:bldP spid="39" grpId="0"/>
      <p:bldP spid="40" grpId="0"/>
      <p:bldP spid="43" grpId="0"/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0D67F6F5-9379-4607-B21D-4C7602A8C58C}"/>
                  </a:ext>
                </a:extLst>
              </p:cNvPr>
              <p:cNvSpPr/>
              <p:nvPr/>
            </p:nvSpPr>
            <p:spPr>
              <a:xfrm>
                <a:off x="3419404" y="2279659"/>
                <a:ext cx="4456797" cy="912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d>
                      <m:dPr>
                        <m:ctrlPr>
                          <a:rPr lang="es-E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s-E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−2−</m:t>
                              </m:r>
                              <m:r>
                                <a:rPr lang="es-E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  <m:r>
                      <a:rPr kumimoji="0" lang="es-E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.</m:t>
                    </m:r>
                    <m:d>
                      <m:dPr>
                        <m:ctrlPr>
                          <a:rPr kumimoji="0" lang="es-E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es-E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a:rPr kumimoji="0" lang="es-E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kumimoji="0" lang="es-E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kumimoji="0" lang="es-E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es-E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 panose="020B0503020204020204"/>
                    <a:ea typeface="Cambria Math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s-ES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s-E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es-E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0" lang="es-E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es-E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es-E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0" lang="es-A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0D67F6F5-9379-4607-B21D-4C7602A8C5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404" y="2279659"/>
                <a:ext cx="4456797" cy="9124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F6D06BF4-B26D-4717-8F54-FC0C5438D1CD}"/>
                  </a:ext>
                </a:extLst>
              </p:cNvPr>
              <p:cNvSpPr txBox="1"/>
              <p:nvPr/>
            </p:nvSpPr>
            <p:spPr>
              <a:xfrm>
                <a:off x="5032655" y="1608038"/>
                <a:ext cx="6149883" cy="37010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E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E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kumimoji="0" lang="es-E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</m:sub>
                      </m:sSub>
                      <m:r>
                        <a:rPr kumimoji="0" lang="es-E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0" lang="es-E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s-E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𝑣</m:t>
                          </m:r>
                          <m:r>
                            <a:rPr kumimoji="0" lang="es-E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∈</m:t>
                          </m:r>
                          <m:sSup>
                            <m:sSupPr>
                              <m:ctrlPr>
                                <a:rPr kumimoji="0" lang="es-E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s-E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𝑅</m:t>
                              </m:r>
                            </m:e>
                            <m:sup>
                              <m:r>
                                <a:rPr kumimoji="0" lang="es-E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sup>
                          </m:sSup>
                          <m:r>
                            <a:rPr kumimoji="0" lang="es-E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/ </m:t>
                          </m:r>
                          <m:d>
                            <m:dPr>
                              <m:ctrlPr>
                                <a:rPr kumimoji="0" lang="es-E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s-E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s-E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kumimoji="0" lang="es-E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𝐸𝐸</m:t>
                                  </m:r>
                                </m:sub>
                              </m:sSub>
                              <m:r>
                                <a:rPr kumimoji="0" lang="es-E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𝑓</m:t>
                              </m:r>
                              <m:r>
                                <a:rPr kumimoji="0" lang="es-E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s-E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𝜆</m:t>
                              </m:r>
                              <m:r>
                                <a:rPr kumimoji="0" lang="es-E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𝐼</m:t>
                              </m:r>
                            </m:e>
                          </m:d>
                          <m:sSub>
                            <m:sSubPr>
                              <m:ctrlPr>
                                <a:rPr kumimoji="0" lang="es-E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s-E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s-E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𝑣</m:t>
                                  </m:r>
                                </m:e>
                              </m:d>
                            </m:e>
                            <m:sub>
                              <m:r>
                                <a:rPr kumimoji="0" lang="es-E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𝐸</m:t>
                              </m:r>
                            </m:sub>
                          </m:sSub>
                          <m:r>
                            <a:rPr kumimoji="0" lang="es-E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sSub>
                            <m:sSubPr>
                              <m:ctrlPr>
                                <a:rPr kumimoji="0" lang="es-E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s-E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kumimoji="0" lang="es-E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kumimoji="0" lang="es-ES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s-ES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𝑂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kumimoji="0" lang="es-ES" sz="24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es-ES" sz="24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  <m:t>𝑅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es-ES" sz="24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  <m:t>3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kumimoji="0" lang="es-E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𝐸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s-A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F6D06BF4-B26D-4717-8F54-FC0C5438D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655" y="1608038"/>
                <a:ext cx="6149883" cy="370101"/>
              </a:xfrm>
              <a:prstGeom prst="rect">
                <a:avLst/>
              </a:prstGeom>
              <a:blipFill>
                <a:blip r:embed="rId3"/>
                <a:stretch>
                  <a:fillRect b="-32258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06C30A6C-A994-4726-B2BE-40089FC6FCE6}"/>
                  </a:ext>
                </a:extLst>
              </p:cNvPr>
              <p:cNvSpPr txBox="1"/>
              <p:nvPr/>
            </p:nvSpPr>
            <p:spPr>
              <a:xfrm>
                <a:off x="3084545" y="883776"/>
                <a:ext cx="23413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800" b="1" i="1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 panose="020B0503020204020204"/>
                    <a:ea typeface="+mn-ea"/>
                    <a:cs typeface="+mn-cs"/>
                  </a:rPr>
                  <a:t>AUTOVALORES DE </a:t>
                </a:r>
                <a14:m>
                  <m:oMath xmlns:m="http://schemas.openxmlformats.org/officeDocument/2006/math">
                    <m:r>
                      <a:rPr kumimoji="0" lang="es-ES" sz="1800" b="1" i="1" u="sng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𝒇</m:t>
                    </m:r>
                  </m:oMath>
                </a14:m>
                <a:r>
                  <a:rPr kumimoji="0" lang="es-AR" sz="1800" b="1" i="1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 panose="020B0503020204020204"/>
                    <a:ea typeface="+mn-ea"/>
                    <a:cs typeface="+mn-cs"/>
                  </a:rPr>
                  <a:t>:</a:t>
                </a: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06C30A6C-A994-4726-B2BE-40089FC6F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545" y="883776"/>
                <a:ext cx="2341370" cy="369332"/>
              </a:xfrm>
              <a:prstGeom prst="rect">
                <a:avLst/>
              </a:prstGeom>
              <a:blipFill>
                <a:blip r:embed="rId4"/>
                <a:stretch>
                  <a:fillRect l="-2344" t="-9836" r="-260" b="-2459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FF147A95-E1DB-40E5-9123-DC943FF8BB00}"/>
                  </a:ext>
                </a:extLst>
              </p:cNvPr>
              <p:cNvSpPr txBox="1"/>
              <p:nvPr/>
            </p:nvSpPr>
            <p:spPr>
              <a:xfrm>
                <a:off x="1318442" y="1616452"/>
                <a:ext cx="3629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800" b="1" i="1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 panose="020B0503020204020204"/>
                    <a:ea typeface="+mn-ea"/>
                    <a:cs typeface="+mn-cs"/>
                  </a:rPr>
                  <a:t>HALLO LOS AUTOVECTORES DE </a:t>
                </a:r>
                <a14:m>
                  <m:oMath xmlns:m="http://schemas.openxmlformats.org/officeDocument/2006/math">
                    <m:r>
                      <a:rPr kumimoji="0" lang="es-ES" sz="1800" b="1" i="1" u="sng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𝒇</m:t>
                    </m:r>
                  </m:oMath>
                </a14:m>
                <a:r>
                  <a:rPr kumimoji="0" lang="es-AR" sz="1800" b="1" i="1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 panose="020B0503020204020204"/>
                    <a:ea typeface="+mn-ea"/>
                    <a:cs typeface="+mn-cs"/>
                  </a:rPr>
                  <a:t>:</a:t>
                </a:r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FF147A95-E1DB-40E5-9123-DC943FF8B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442" y="1616452"/>
                <a:ext cx="3629301" cy="369332"/>
              </a:xfrm>
              <a:prstGeom prst="rect">
                <a:avLst/>
              </a:prstGeom>
              <a:blipFill>
                <a:blip r:embed="rId5"/>
                <a:stretch>
                  <a:fillRect l="-1342" t="-8197" r="-1174" b="-2459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0EDFB4E0-0FA3-4090-8232-E20EBA97BAE7}"/>
                  </a:ext>
                </a:extLst>
              </p:cNvPr>
              <p:cNvSpPr/>
              <p:nvPr/>
            </p:nvSpPr>
            <p:spPr>
              <a:xfrm>
                <a:off x="1402197" y="4034859"/>
                <a:ext cx="929485" cy="369332"/>
              </a:xfrm>
              <a:prstGeom prst="rect">
                <a:avLst/>
              </a:prstGeom>
              <a:ln>
                <a:solidFill>
                  <a:srgbClr val="FFC000"/>
                </a:solidFill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A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  <m:r>
                            <m:rPr>
                              <m:nor/>
                            </m:rPr>
                            <a:rPr kumimoji="0" lang="es-A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orbel" panose="020B0503020204020204"/>
                              <a:ea typeface="+mn-ea"/>
                              <a:cs typeface="+mn-cs"/>
                            </a:rPr>
                            <m:t> </m:t>
                          </m:r>
                        </m:e>
                        <m:sub>
                          <m:r>
                            <a:rPr kumimoji="0" lang="es-E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s-E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</m:oMath>
                  </m:oMathPara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0EDFB4E0-0FA3-4090-8232-E20EBA97BA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197" y="4034859"/>
                <a:ext cx="92948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AB3522A7-13B4-4BDE-BC4C-55CEF67E9DF5}"/>
                  </a:ext>
                </a:extLst>
              </p:cNvPr>
              <p:cNvSpPr/>
              <p:nvPr/>
            </p:nvSpPr>
            <p:spPr>
              <a:xfrm>
                <a:off x="2850629" y="3765213"/>
                <a:ext cx="3053465" cy="906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s-E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s-E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s-E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s-E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s-ES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s-E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s-ES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s-E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0" lang="es-E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0" lang="es-ES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s-E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.</m:t>
                      </m:r>
                      <m:d>
                        <m:dPr>
                          <m:ctrlPr>
                            <a:rPr lang="es-E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es-E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s-E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s-E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s-E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s-E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s-A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AB3522A7-13B4-4BDE-BC4C-55CEF67E9D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629" y="3765213"/>
                <a:ext cx="3053465" cy="9062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4765D49E-33D6-4E1F-830F-2D797EC9C669}"/>
              </a:ext>
            </a:extLst>
          </p:cNvPr>
          <p:cNvSpPr/>
          <p:nvPr/>
        </p:nvSpPr>
        <p:spPr>
          <a:xfrm>
            <a:off x="2579846" y="4120392"/>
            <a:ext cx="369334" cy="22811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9" name="Flecha: a la derecha 28">
            <a:extLst>
              <a:ext uri="{FF2B5EF4-FFF2-40B4-BE49-F238E27FC236}">
                <a16:creationId xmlns:a16="http://schemas.microsoft.com/office/drawing/2014/main" id="{3CC4F876-61A6-40F7-B517-4D1D199BA8A8}"/>
              </a:ext>
            </a:extLst>
          </p:cNvPr>
          <p:cNvSpPr/>
          <p:nvPr/>
        </p:nvSpPr>
        <p:spPr>
          <a:xfrm>
            <a:off x="6051033" y="4092793"/>
            <a:ext cx="369334" cy="22811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24EBA0CF-B52E-4207-9E76-56162AEA1FBD}"/>
                  </a:ext>
                </a:extLst>
              </p:cNvPr>
              <p:cNvSpPr/>
              <p:nvPr/>
            </p:nvSpPr>
            <p:spPr>
              <a:xfrm>
                <a:off x="6449899" y="3788720"/>
                <a:ext cx="1657697" cy="670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s-E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z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num>
                        <m:den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den>
                      </m:f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4</m:t>
                          </m:r>
                        </m:num>
                        <m:den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den>
                      </m:f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𝑦</m:t>
                      </m:r>
                    </m:oMath>
                  </m:oMathPara>
                </a14:m>
                <a:endParaRPr kumimoji="0" lang="es-A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24EBA0CF-B52E-4207-9E76-56162AEA1F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899" y="3788720"/>
                <a:ext cx="1657697" cy="6705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5F174159-948B-4F83-8137-E415BFF3887E}"/>
                  </a:ext>
                </a:extLst>
              </p:cNvPr>
              <p:cNvSpPr/>
              <p:nvPr/>
            </p:nvSpPr>
            <p:spPr>
              <a:xfrm>
                <a:off x="8471043" y="4472038"/>
                <a:ext cx="3096297" cy="714683"/>
              </a:xfrm>
              <a:prstGeom prst="rect">
                <a:avLst/>
              </a:prstGeom>
              <a:ln w="28575">
                <a:solidFill>
                  <a:srgbClr val="00B050"/>
                </a:solidFill>
              </a:ln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E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s-E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𝑔𝑒𝑛</m:t>
                      </m:r>
                      <m:d>
                        <m:dPr>
                          <m:begChr m:val="{"/>
                          <m:endChr m:val="}"/>
                          <m:ctrlPr>
                            <a:rPr kumimoji="0" lang="es-E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1,0,</m:t>
                              </m:r>
                              <m:f>
                                <m:fPr>
                                  <m:ctrlPr>
                                    <a:rPr lang="es-E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s-E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;</m:t>
                          </m:r>
                          <m:d>
                            <m:dPr>
                              <m:ctrlP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0,1,</m:t>
                              </m:r>
                              <m:f>
                                <m:fPr>
                                  <m:ctrlPr>
                                    <a:rPr lang="es-E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s-E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5F174159-948B-4F83-8137-E415BFF388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043" y="4472038"/>
                <a:ext cx="3096297" cy="7146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121F3BEE-FCA8-478C-88EB-D83B420B5A6D}"/>
                  </a:ext>
                </a:extLst>
              </p:cNvPr>
              <p:cNvSpPr/>
              <p:nvPr/>
            </p:nvSpPr>
            <p:spPr>
              <a:xfrm>
                <a:off x="1318442" y="5358034"/>
                <a:ext cx="1102610" cy="369332"/>
              </a:xfrm>
              <a:prstGeom prst="rect">
                <a:avLst/>
              </a:prstGeom>
              <a:ln>
                <a:solidFill>
                  <a:srgbClr val="FFC000"/>
                </a:solidFill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A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  <m:r>
                            <m:rPr>
                              <m:nor/>
                            </m:rPr>
                            <a:rPr kumimoji="0" lang="es-A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orbel" panose="020B0503020204020204"/>
                              <a:ea typeface="+mn-ea"/>
                              <a:cs typeface="+mn-cs"/>
                            </a:rPr>
                            <m:t> </m:t>
                          </m:r>
                        </m:e>
                        <m:sub>
                          <m:r>
                            <a:rPr kumimoji="0" lang="es-E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s-E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−2</m:t>
                      </m:r>
                    </m:oMath>
                  </m:oMathPara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121F3BEE-FCA8-478C-88EB-D83B420B5A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442" y="5358034"/>
                <a:ext cx="110261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C227FB70-1F9E-49E2-ADE9-077716716C69}"/>
                  </a:ext>
                </a:extLst>
              </p:cNvPr>
              <p:cNvSpPr/>
              <p:nvPr/>
            </p:nvSpPr>
            <p:spPr>
              <a:xfrm>
                <a:off x="2854904" y="5138240"/>
                <a:ext cx="2954077" cy="906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s-E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s-E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0" lang="es-E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s-E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s-ES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s-E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0" lang="es-ES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s-E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0" lang="es-E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0" lang="es-E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.</m:t>
                      </m:r>
                      <m:d>
                        <m:dPr>
                          <m:ctrlPr>
                            <a:rPr lang="es-E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es-E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s-E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s-E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s-E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s-E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s-A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C227FB70-1F9E-49E2-ADE9-077716716C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904" y="5138240"/>
                <a:ext cx="2954077" cy="9062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Flecha: a la derecha 40">
            <a:extLst>
              <a:ext uri="{FF2B5EF4-FFF2-40B4-BE49-F238E27FC236}">
                <a16:creationId xmlns:a16="http://schemas.microsoft.com/office/drawing/2014/main" id="{0E464A98-5CEB-47CE-9574-4C28F0500DD8}"/>
              </a:ext>
            </a:extLst>
          </p:cNvPr>
          <p:cNvSpPr/>
          <p:nvPr/>
        </p:nvSpPr>
        <p:spPr>
          <a:xfrm>
            <a:off x="2577760" y="5461526"/>
            <a:ext cx="369334" cy="22811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42" name="Flecha: a la derecha 41">
            <a:extLst>
              <a:ext uri="{FF2B5EF4-FFF2-40B4-BE49-F238E27FC236}">
                <a16:creationId xmlns:a16="http://schemas.microsoft.com/office/drawing/2014/main" id="{B1CCC84F-B93F-41BE-9D07-7CC599EC2B3F}"/>
              </a:ext>
            </a:extLst>
          </p:cNvPr>
          <p:cNvSpPr/>
          <p:nvPr/>
        </p:nvSpPr>
        <p:spPr>
          <a:xfrm>
            <a:off x="5944396" y="5461527"/>
            <a:ext cx="369334" cy="22811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ángulo 46">
                <a:extLst>
                  <a:ext uri="{FF2B5EF4-FFF2-40B4-BE49-F238E27FC236}">
                    <a16:creationId xmlns:a16="http://schemas.microsoft.com/office/drawing/2014/main" id="{9F52E38D-4037-4D74-9FBE-800116BCAAD2}"/>
                  </a:ext>
                </a:extLst>
              </p:cNvPr>
              <p:cNvSpPr/>
              <p:nvPr/>
            </p:nvSpPr>
            <p:spPr>
              <a:xfrm>
                <a:off x="6449327" y="5337050"/>
                <a:ext cx="134094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𝑦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es-A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7" name="Rectángulo 46">
                <a:extLst>
                  <a:ext uri="{FF2B5EF4-FFF2-40B4-BE49-F238E27FC236}">
                    <a16:creationId xmlns:a16="http://schemas.microsoft.com/office/drawing/2014/main" id="{9F52E38D-4037-4D74-9FBE-800116BCAA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327" y="5337050"/>
                <a:ext cx="1340945" cy="400110"/>
              </a:xfrm>
              <a:prstGeom prst="rect">
                <a:avLst/>
              </a:prstGeom>
              <a:blipFill>
                <a:blip r:embed="rId1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0E57561C-ACAF-4420-9454-ABBCBD286EE8}"/>
                  </a:ext>
                </a:extLst>
              </p:cNvPr>
              <p:cNvSpPr txBox="1"/>
              <p:nvPr/>
            </p:nvSpPr>
            <p:spPr>
              <a:xfrm>
                <a:off x="5425915" y="914378"/>
                <a:ext cx="2450286" cy="276999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m:rPr>
                              <m:nor/>
                            </m:rPr>
                            <a:rPr lang="es-AR" dirty="0"/>
                            <m:t> 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m:rPr>
                              <m:nor/>
                            </m:rPr>
                            <a:rPr lang="es-AR" dirty="0"/>
                            <m:t> </m:t>
                          </m:r>
                        </m:e>
                        <m:sub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   ;</m:t>
                      </m:r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m:rPr>
                              <m:nor/>
                            </m:rPr>
                            <a:rPr lang="es-AR" dirty="0"/>
                            <m:t> </m:t>
                          </m:r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0E57561C-ACAF-4420-9454-ABBCBD286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915" y="914378"/>
                <a:ext cx="2450286" cy="276999"/>
              </a:xfrm>
              <a:prstGeom prst="rect">
                <a:avLst/>
              </a:prstGeom>
              <a:blipFill>
                <a:blip r:embed="rId13"/>
                <a:stretch>
                  <a:fillRect l="-1474" r="-1229" b="-8000"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2AD91D8B-1B83-46DD-8647-2013DF2730B1}"/>
                  </a:ext>
                </a:extLst>
              </p:cNvPr>
              <p:cNvSpPr/>
              <p:nvPr/>
            </p:nvSpPr>
            <p:spPr>
              <a:xfrm>
                <a:off x="8472347" y="3757509"/>
                <a:ext cx="3060903" cy="670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</m:d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=(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f>
                        <m:fPr>
                          <m:ctrlPr>
                            <a:rPr lang="es-E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E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E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E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s-E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E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s-E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s-A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2AD91D8B-1B83-46DD-8647-2013DF2730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347" y="3757509"/>
                <a:ext cx="3060903" cy="67056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Flecha: a la derecha 31">
            <a:extLst>
              <a:ext uri="{FF2B5EF4-FFF2-40B4-BE49-F238E27FC236}">
                <a16:creationId xmlns:a16="http://schemas.microsoft.com/office/drawing/2014/main" id="{50089D24-86B6-4837-BA34-C3E27852D6A7}"/>
              </a:ext>
            </a:extLst>
          </p:cNvPr>
          <p:cNvSpPr/>
          <p:nvPr/>
        </p:nvSpPr>
        <p:spPr>
          <a:xfrm>
            <a:off x="8107596" y="4044146"/>
            <a:ext cx="369334" cy="22811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ángulo 33">
                <a:extLst>
                  <a:ext uri="{FF2B5EF4-FFF2-40B4-BE49-F238E27FC236}">
                    <a16:creationId xmlns:a16="http://schemas.microsoft.com/office/drawing/2014/main" id="{5ECD6A3D-457C-4BD7-9E7D-404C3D2696D3}"/>
                  </a:ext>
                </a:extLst>
              </p:cNvPr>
              <p:cNvSpPr/>
              <p:nvPr/>
            </p:nvSpPr>
            <p:spPr>
              <a:xfrm>
                <a:off x="8471043" y="5877663"/>
                <a:ext cx="2136739" cy="369332"/>
              </a:xfrm>
              <a:prstGeom prst="rect">
                <a:avLst/>
              </a:prstGeom>
              <a:ln w="28575">
                <a:solidFill>
                  <a:srgbClr val="00B050"/>
                </a:solidFill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E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−2</m:t>
                          </m:r>
                        </m:sub>
                      </m:sSub>
                      <m:r>
                        <a:rPr kumimoji="0" lang="es-E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𝑔𝑒𝑛</m:t>
                      </m:r>
                      <m:d>
                        <m:dPr>
                          <m:begChr m:val="{"/>
                          <m:endChr m:val="}"/>
                          <m:ctrlPr>
                            <a:rPr kumimoji="0" lang="es-E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0,0,1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Rectángulo 33">
                <a:extLst>
                  <a:ext uri="{FF2B5EF4-FFF2-40B4-BE49-F238E27FC236}">
                    <a16:creationId xmlns:a16="http://schemas.microsoft.com/office/drawing/2014/main" id="{5ECD6A3D-457C-4BD7-9E7D-404C3D2696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043" y="5877663"/>
                <a:ext cx="2136739" cy="369332"/>
              </a:xfrm>
              <a:prstGeom prst="rect">
                <a:avLst/>
              </a:prstGeom>
              <a:blipFill>
                <a:blip r:embed="rId15"/>
                <a:stretch>
                  <a:fillRect b="-1515"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35CED245-D622-4485-8523-091CE3E92732}"/>
                  </a:ext>
                </a:extLst>
              </p:cNvPr>
              <p:cNvSpPr/>
              <p:nvPr/>
            </p:nvSpPr>
            <p:spPr>
              <a:xfrm>
                <a:off x="8414580" y="5261472"/>
                <a:ext cx="216873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</m:d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=(0,0,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𝑧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s-A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35CED245-D622-4485-8523-091CE3E927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580" y="5261472"/>
                <a:ext cx="2168734" cy="400110"/>
              </a:xfrm>
              <a:prstGeom prst="rect">
                <a:avLst/>
              </a:prstGeom>
              <a:blipFill>
                <a:blip r:embed="rId16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lecha: a la derecha 35">
            <a:extLst>
              <a:ext uri="{FF2B5EF4-FFF2-40B4-BE49-F238E27FC236}">
                <a16:creationId xmlns:a16="http://schemas.microsoft.com/office/drawing/2014/main" id="{8FF864B9-6ADB-488B-AA29-A9652A54DD98}"/>
              </a:ext>
            </a:extLst>
          </p:cNvPr>
          <p:cNvSpPr/>
          <p:nvPr/>
        </p:nvSpPr>
        <p:spPr>
          <a:xfrm>
            <a:off x="7975226" y="5386496"/>
            <a:ext cx="369334" cy="22811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468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20" grpId="0"/>
      <p:bldP spid="6" grpId="0" animBg="1"/>
      <p:bldP spid="23" grpId="0"/>
      <p:bldP spid="28" grpId="0" animBg="1"/>
      <p:bldP spid="29" grpId="0" animBg="1"/>
      <p:bldP spid="8" grpId="0"/>
      <p:bldP spid="9" grpId="0" animBg="1"/>
      <p:bldP spid="39" grpId="0" animBg="1"/>
      <p:bldP spid="40" grpId="0"/>
      <p:bldP spid="41" grpId="0" animBg="1"/>
      <p:bldP spid="42" grpId="0" animBg="1"/>
      <p:bldP spid="47" grpId="0"/>
      <p:bldP spid="27" grpId="0"/>
      <p:bldP spid="32" grpId="0" animBg="1"/>
      <p:bldP spid="34" grpId="0" animBg="1"/>
      <p:bldP spid="35" grpId="0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CFA6475-FAE8-4C2F-BFC2-0EB854FF5E29}"/>
                  </a:ext>
                </a:extLst>
              </p:cNvPr>
              <p:cNvSpPr txBox="1"/>
              <p:nvPr/>
            </p:nvSpPr>
            <p:spPr>
              <a:xfrm>
                <a:off x="3679969" y="3349621"/>
                <a:ext cx="23413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i="1" u="sng" dirty="0"/>
                  <a:t>AUTOVALORES DE </a:t>
                </a:r>
                <a14:m>
                  <m:oMath xmlns:m="http://schemas.openxmlformats.org/officeDocument/2006/math">
                    <m:r>
                      <a:rPr lang="es-ES" b="1" i="1" u="sng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s-AR" b="1" i="1" u="sng" dirty="0"/>
                  <a:t>:</a:t>
                </a: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CFA6475-FAE8-4C2F-BFC2-0EB854FF5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969" y="3349621"/>
                <a:ext cx="2341370" cy="369332"/>
              </a:xfrm>
              <a:prstGeom prst="rect">
                <a:avLst/>
              </a:prstGeom>
              <a:blipFill>
                <a:blip r:embed="rId2"/>
                <a:stretch>
                  <a:fillRect l="-2344" t="-8197" r="-260" b="-2459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AAA0F4E-D009-4AF5-8124-0B35C59E006C}"/>
                  </a:ext>
                </a:extLst>
              </p:cNvPr>
              <p:cNvSpPr txBox="1"/>
              <p:nvPr/>
            </p:nvSpPr>
            <p:spPr>
              <a:xfrm>
                <a:off x="1718209" y="4128199"/>
                <a:ext cx="3629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i="1" u="sng" dirty="0"/>
                  <a:t>AUTOVECTORES DE </a:t>
                </a:r>
                <a14:m>
                  <m:oMath xmlns:m="http://schemas.openxmlformats.org/officeDocument/2006/math">
                    <m:r>
                      <a:rPr lang="es-ES" b="1" i="1" u="sng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s-AR" b="1" i="1" u="sng" dirty="0"/>
                  <a:t>:</a:t>
                </a: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AAA0F4E-D009-4AF5-8124-0B35C59E0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209" y="4128199"/>
                <a:ext cx="3629301" cy="369332"/>
              </a:xfrm>
              <a:prstGeom prst="rect">
                <a:avLst/>
              </a:prstGeom>
              <a:blipFill>
                <a:blip r:embed="rId3"/>
                <a:stretch>
                  <a:fillRect l="-1513" t="-8197" b="-2459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7 Rectángulo">
                <a:extLst>
                  <a:ext uri="{FF2B5EF4-FFF2-40B4-BE49-F238E27FC236}">
                    <a16:creationId xmlns:a16="http://schemas.microsoft.com/office/drawing/2014/main" id="{87EC50F1-9A35-4198-98D3-369DC61CE0D8}"/>
                  </a:ext>
                </a:extLst>
              </p:cNvPr>
              <p:cNvSpPr/>
              <p:nvPr/>
            </p:nvSpPr>
            <p:spPr>
              <a:xfrm>
                <a:off x="1060474" y="1317034"/>
                <a:ext cx="10812549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sz="2800" dirty="0"/>
                  <a:t>Sea el siguiente endomorfismo: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E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s-E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 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E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;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;2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+4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s-ES" sz="1200" dirty="0"/>
              </a:p>
              <a:p>
                <a:endParaRPr lang="es-ES" sz="1200" dirty="0"/>
              </a:p>
              <a:p>
                <a:r>
                  <a:rPr lang="es-ES" sz="2800" dirty="0"/>
                  <a:t>Hallar, si existen, todos los autovalores y </a:t>
                </a:r>
                <a:r>
                  <a:rPr lang="es-ES" sz="2800" dirty="0" err="1"/>
                  <a:t>autovectores</a:t>
                </a:r>
                <a:r>
                  <a:rPr lang="es-ES" sz="2800" dirty="0"/>
                  <a:t> de la TL dada</a:t>
                </a:r>
              </a:p>
            </p:txBody>
          </p:sp>
        </mc:Choice>
        <mc:Fallback xmlns="">
          <p:sp>
            <p:nvSpPr>
              <p:cNvPr id="21" name="7 Rectángulo">
                <a:extLst>
                  <a:ext uri="{FF2B5EF4-FFF2-40B4-BE49-F238E27FC236}">
                    <a16:creationId xmlns:a16="http://schemas.microsoft.com/office/drawing/2014/main" id="{87EC50F1-9A35-4198-98D3-369DC61CE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474" y="1317034"/>
                <a:ext cx="10812549" cy="1569660"/>
              </a:xfrm>
              <a:prstGeom prst="rect">
                <a:avLst/>
              </a:prstGeom>
              <a:blipFill>
                <a:blip r:embed="rId4"/>
                <a:stretch>
                  <a:fillRect l="-1184" t="-3488" b="-1007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6C9B62D0-359B-4D23-B079-06CDD51AEF6C}"/>
                  </a:ext>
                </a:extLst>
              </p:cNvPr>
              <p:cNvSpPr/>
              <p:nvPr/>
            </p:nvSpPr>
            <p:spPr>
              <a:xfrm>
                <a:off x="1089138" y="595420"/>
                <a:ext cx="196323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s-ES" sz="2800" i="1" u="sng" dirty="0">
                    <a:solidFill>
                      <a:prstClr val="black"/>
                    </a:solidFill>
                  </a:rPr>
                  <a:t>EJEMPLO </a:t>
                </a:r>
                <a14:m>
                  <m:oMath xmlns:m="http://schemas.openxmlformats.org/officeDocument/2006/math">
                    <m:r>
                      <a:rPr lang="es-ES" sz="2800" b="0" i="1" u="sng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s-ES" sz="2800" dirty="0">
                    <a:solidFill>
                      <a:prstClr val="black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6C9B62D0-359B-4D23-B079-06CDD51AEF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138" y="595420"/>
                <a:ext cx="1963230" cy="523220"/>
              </a:xfrm>
              <a:prstGeom prst="rect">
                <a:avLst/>
              </a:prstGeom>
              <a:blipFill>
                <a:blip r:embed="rId5"/>
                <a:stretch>
                  <a:fillRect l="-6522" t="-11628" r="-4969" b="-3255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6BAAC5FC-FEE8-462A-AD57-9AB4919080AB}"/>
                  </a:ext>
                </a:extLst>
              </p:cNvPr>
              <p:cNvSpPr txBox="1"/>
              <p:nvPr/>
            </p:nvSpPr>
            <p:spPr>
              <a:xfrm>
                <a:off x="6021339" y="3401330"/>
                <a:ext cx="2450286" cy="276999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m:rPr>
                              <m:nor/>
                            </m:rPr>
                            <a:rPr lang="es-AR" dirty="0"/>
                            <m:t> 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m:rPr>
                              <m:nor/>
                            </m:rPr>
                            <a:rPr lang="es-AR" dirty="0"/>
                            <m:t> </m:t>
                          </m:r>
                        </m:e>
                        <m:sub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   ;</m:t>
                      </m:r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m:rPr>
                              <m:nor/>
                            </m:rPr>
                            <a:rPr lang="es-AR" dirty="0"/>
                            <m:t> </m:t>
                          </m:r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6BAAC5FC-FEE8-462A-AD57-9AB491908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339" y="3401330"/>
                <a:ext cx="2450286" cy="276999"/>
              </a:xfrm>
              <a:prstGeom prst="rect">
                <a:avLst/>
              </a:prstGeom>
              <a:blipFill>
                <a:blip r:embed="rId6"/>
                <a:stretch>
                  <a:fillRect l="-1474" r="-983" b="-8000"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A0458451-E73B-4DB2-9512-7FA6E3FDB663}"/>
                  </a:ext>
                </a:extLst>
              </p:cNvPr>
              <p:cNvSpPr/>
              <p:nvPr/>
            </p:nvSpPr>
            <p:spPr>
              <a:xfrm>
                <a:off x="4473190" y="3968516"/>
                <a:ext cx="3096297" cy="714683"/>
              </a:xfrm>
              <a:prstGeom prst="rect">
                <a:avLst/>
              </a:prstGeom>
              <a:ln w="28575">
                <a:solidFill>
                  <a:srgbClr val="00B050"/>
                </a:solidFill>
              </a:ln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E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s-E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𝑔𝑒𝑛</m:t>
                      </m:r>
                      <m:d>
                        <m:dPr>
                          <m:begChr m:val="{"/>
                          <m:endChr m:val="}"/>
                          <m:ctrlPr>
                            <a:rPr lang="es-E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E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1,0,</m:t>
                              </m:r>
                              <m:f>
                                <m:fPr>
                                  <m:ctrlPr>
                                    <a:rPr lang="es-E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s-E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r>
                            <a:rPr lang="es-E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d>
                            <m:dPr>
                              <m:ctrlPr>
                                <a:rPr lang="es-E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0,1,</m:t>
                              </m:r>
                              <m:f>
                                <m:fPr>
                                  <m:ctrlPr>
                                    <a:rPr lang="es-E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s-E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A0458451-E73B-4DB2-9512-7FA6E3FDB6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190" y="3968516"/>
                <a:ext cx="3096297" cy="7146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A6F868FC-6FC9-4EBE-8F81-0E29D559EEB3}"/>
                  </a:ext>
                </a:extLst>
              </p:cNvPr>
              <p:cNvSpPr/>
              <p:nvPr/>
            </p:nvSpPr>
            <p:spPr>
              <a:xfrm>
                <a:off x="8093546" y="4141192"/>
                <a:ext cx="2136739" cy="369332"/>
              </a:xfrm>
              <a:prstGeom prst="rect">
                <a:avLst/>
              </a:prstGeom>
              <a:ln w="28575">
                <a:solidFill>
                  <a:srgbClr val="00B050"/>
                </a:solidFill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E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−2</m:t>
                          </m:r>
                        </m:sub>
                      </m:sSub>
                      <m:r>
                        <a:rPr kumimoji="0" lang="es-E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𝑔𝑒𝑛</m:t>
                      </m:r>
                      <m:d>
                        <m:dPr>
                          <m:begChr m:val="{"/>
                          <m:endChr m:val="}"/>
                          <m:ctrlPr>
                            <a:rPr kumimoji="0" lang="es-E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0,0,1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A6F868FC-6FC9-4EBE-8F81-0E29D559EE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546" y="4141192"/>
                <a:ext cx="2136739" cy="369332"/>
              </a:xfrm>
              <a:prstGeom prst="rect">
                <a:avLst/>
              </a:prstGeom>
              <a:blipFill>
                <a:blip r:embed="rId8"/>
                <a:stretch>
                  <a:fillRect b="-1515"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049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6" grpId="0" animBg="1"/>
      <p:bldP spid="27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7 Rectángulo">
                <a:extLst>
                  <a:ext uri="{FF2B5EF4-FFF2-40B4-BE49-F238E27FC236}">
                    <a16:creationId xmlns:a16="http://schemas.microsoft.com/office/drawing/2014/main" id="{FC81FBD7-4985-4554-A990-609B5F91F48B}"/>
                  </a:ext>
                </a:extLst>
              </p:cNvPr>
              <p:cNvSpPr/>
              <p:nvPr/>
            </p:nvSpPr>
            <p:spPr>
              <a:xfrm>
                <a:off x="1315655" y="1416354"/>
                <a:ext cx="10550279" cy="1509003"/>
              </a:xfrm>
              <a:prstGeom prst="rect">
                <a:avLst/>
              </a:prstGeom>
              <a:ln w="19050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 panose="020B0503020204020204"/>
                    <a:ea typeface="+mn-ea"/>
                    <a:cs typeface="+mn-cs"/>
                  </a:rPr>
                  <a:t>Sea el endomorfismo</a:t>
                </a:r>
                <a14:m>
                  <m:oMath xmlns:m="http://schemas.openxmlformats.org/officeDocument/2006/math">
                    <m:r>
                      <a:rPr kumimoji="0" lang="es-E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s-E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r>
                      <a:rPr kumimoji="0" lang="es-E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r>
                      <a:rPr kumimoji="0" lang="es-E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𝑉</m:t>
                    </m:r>
                    <m:r>
                      <a:rPr kumimoji="0" lang="es-E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→</m:t>
                    </m:r>
                    <m:r>
                      <a:rPr kumimoji="0" lang="es-E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𝑉</m:t>
                    </m:r>
                    <m:r>
                      <a:rPr kumimoji="0" lang="es-E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s-E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. </a:t>
                </a:r>
                <a:r>
                  <a:rPr lang="es-ES" sz="2800" dirty="0">
                    <a:solidFill>
                      <a:prstClr val="black"/>
                    </a:solidFill>
                  </a:rPr>
                  <a:t>Diremos que </a:t>
                </a:r>
                <a14:m>
                  <m:oMath xmlns:m="http://schemas.openxmlformats.org/officeDocument/2006/math">
                    <m:r>
                      <a:rPr lang="es-E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E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E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0" lang="es-ES" sz="28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lang="es-E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E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acc>
                      <m:accPr>
                        <m:chr m:val="̅"/>
                        <m:ctrlPr>
                          <a:rPr lang="es-E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s-E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e>
                    </m:acc>
                    <m:r>
                      <a:rPr lang="es-E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s-ES" sz="28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Cambria Math" panose="02040503050406030204" pitchFamily="18" charset="0"/>
                  </a:rPr>
                  <a:t>, es un </a:t>
                </a:r>
                <a:r>
                  <a:rPr kumimoji="0" lang="es-ES" sz="2800" b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Cambria Math" panose="02040503050406030204" pitchFamily="18" charset="0"/>
                  </a:rPr>
                  <a:t>autovector</a:t>
                </a:r>
                <a:r>
                  <a:rPr kumimoji="0" lang="es-ES" sz="28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Cambria Math" panose="02040503050406030204" pitchFamily="18" charset="0"/>
                  </a:rPr>
                  <a:t> de </a:t>
                </a:r>
                <a14:m>
                  <m:oMath xmlns:m="http://schemas.openxmlformats.org/officeDocument/2006/math">
                    <m:r>
                      <a:rPr lang="es-E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0" lang="es-ES" sz="28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Cambria Math" panose="02040503050406030204" pitchFamily="18" charset="0"/>
                  </a:rPr>
                  <a:t> sí</a:t>
                </a:r>
                <a:r>
                  <a:rPr kumimoji="0" lang="es-ES" sz="2800" b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Cambria Math" panose="02040503050406030204" pitchFamily="18" charset="0"/>
                  </a:rPr>
                  <a:t> y </a:t>
                </a:r>
                <a:r>
                  <a:rPr kumimoji="0" lang="es-ES" sz="2800" b="0" u="none" strike="noStrike" kern="1200" cap="none" spc="0" normalizeH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Cambria Math" panose="02040503050406030204" pitchFamily="18" charset="0"/>
                  </a:rPr>
                  <a:t>sól</a:t>
                </a:r>
                <a:r>
                  <a:rPr lang="es-ES" sz="28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o si existe un número </a:t>
                </a:r>
                <a14:m>
                  <m:oMath xmlns:m="http://schemas.openxmlformats.org/officeDocument/2006/math">
                    <m:r>
                      <a:rPr lang="es-E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s-E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E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kumimoji="0" lang="es-ES" sz="28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Cambria Math" panose="02040503050406030204" pitchFamily="18" charset="0"/>
                  </a:rPr>
                  <a:t> tal</a:t>
                </a:r>
                <a:r>
                  <a:rPr kumimoji="0" lang="es-ES" sz="2800" b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Cambria Math" panose="02040503050406030204" pitchFamily="18" charset="0"/>
                  </a:rPr>
                  <a:t> que </a:t>
                </a:r>
                <a14:m>
                  <m:oMath xmlns:m="http://schemas.openxmlformats.org/officeDocument/2006/math">
                    <m:r>
                      <a:rPr lang="es-E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s-E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s-E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s-E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endParaRPr kumimoji="0" lang="es-ES" sz="28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Cambria Math" panose="02040503050406030204" pitchFamily="18" charset="0"/>
                </a:endParaRPr>
              </a:p>
              <a:p>
                <a:pPr lvl="0"/>
                <a:endParaRPr lang="es-ES" sz="800" noProof="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pPr lvl="0"/>
                <a:r>
                  <a:rPr kumimoji="0" lang="es-ES" sz="28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Cambria Math" panose="02040503050406030204" pitchFamily="18" charset="0"/>
                  </a:rPr>
                  <a:t>En dicho caso, se dirá que </a:t>
                </a:r>
                <a14:m>
                  <m:oMath xmlns:m="http://schemas.openxmlformats.org/officeDocument/2006/math">
                    <m:r>
                      <a:rPr lang="es-E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kumimoji="0" lang="es-ES" sz="28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Cambria Math" panose="02040503050406030204" pitchFamily="18" charset="0"/>
                  </a:rPr>
                  <a:t> es</a:t>
                </a:r>
                <a:r>
                  <a:rPr kumimoji="0" lang="es-ES" sz="2800" b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Cambria Math" panose="02040503050406030204" pitchFamily="18" charset="0"/>
                  </a:rPr>
                  <a:t> autovalor de </a:t>
                </a:r>
                <a14:m>
                  <m:oMath xmlns:m="http://schemas.openxmlformats.org/officeDocument/2006/math">
                    <m:r>
                      <a:rPr lang="es-E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0" lang="es-ES" sz="28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Cambria Math" panose="02040503050406030204" pitchFamily="18" charset="0"/>
                  </a:rPr>
                  <a:t> asociado al </a:t>
                </a:r>
                <a:r>
                  <a:rPr kumimoji="0" lang="es-ES" sz="2800" b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Cambria Math" panose="02040503050406030204" pitchFamily="18" charset="0"/>
                  </a:rPr>
                  <a:t>autovector</a:t>
                </a:r>
                <a:r>
                  <a:rPr kumimoji="0" lang="es-ES" sz="28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s-E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" name="7 Rectángulo">
                <a:extLst>
                  <a:ext uri="{FF2B5EF4-FFF2-40B4-BE49-F238E27FC236}">
                    <a16:creationId xmlns:a16="http://schemas.microsoft.com/office/drawing/2014/main" id="{FC81FBD7-4985-4554-A990-609B5F91F4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655" y="1416354"/>
                <a:ext cx="10550279" cy="1509003"/>
              </a:xfrm>
              <a:prstGeom prst="rect">
                <a:avLst/>
              </a:prstGeom>
              <a:blipFill>
                <a:blip r:embed="rId2"/>
                <a:stretch>
                  <a:fillRect l="-1153" t="-4382" b="-9562"/>
                </a:stretch>
              </a:blipFill>
              <a:ln w="1905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ángulo 1">
            <a:extLst>
              <a:ext uri="{FF2B5EF4-FFF2-40B4-BE49-F238E27FC236}">
                <a16:creationId xmlns:a16="http://schemas.microsoft.com/office/drawing/2014/main" id="{8DA492B1-8E82-44D2-A70A-568217A3D982}"/>
              </a:ext>
            </a:extLst>
          </p:cNvPr>
          <p:cNvSpPr/>
          <p:nvPr/>
        </p:nvSpPr>
        <p:spPr>
          <a:xfrm>
            <a:off x="1237997" y="3001471"/>
            <a:ext cx="23679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ES" sz="2800" i="1" u="sng" dirty="0">
                <a:solidFill>
                  <a:prstClr val="black"/>
                </a:solidFill>
              </a:rPr>
              <a:t>Observaciones</a:t>
            </a:r>
            <a:r>
              <a:rPr lang="es-ES" sz="2800" dirty="0">
                <a:solidFill>
                  <a:prstClr val="black"/>
                </a:solidFill>
              </a:rPr>
              <a:t>: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52C8C20-C300-4285-807C-3B281B02F08D}"/>
              </a:ext>
            </a:extLst>
          </p:cNvPr>
          <p:cNvSpPr/>
          <p:nvPr/>
        </p:nvSpPr>
        <p:spPr>
          <a:xfrm>
            <a:off x="1237997" y="839969"/>
            <a:ext cx="20778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s-ES" sz="2800" i="1" u="sng" dirty="0">
                <a:solidFill>
                  <a:prstClr val="black"/>
                </a:solidFill>
              </a:rPr>
              <a:t>DEFINICIÓN</a:t>
            </a:r>
            <a:r>
              <a:rPr lang="es-ES" sz="2800" dirty="0">
                <a:solidFill>
                  <a:prstClr val="black"/>
                </a:solidFill>
              </a:rPr>
              <a:t>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DED1672-E2A0-4344-A73A-C782370F7662}"/>
              </a:ext>
            </a:extLst>
          </p:cNvPr>
          <p:cNvSpPr txBox="1"/>
          <p:nvPr/>
        </p:nvSpPr>
        <p:spPr>
          <a:xfrm>
            <a:off x="1392865" y="3658590"/>
            <a:ext cx="10799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s-ES" sz="2400" dirty="0"/>
              <a:t>La imagen de un </a:t>
            </a:r>
            <a:r>
              <a:rPr lang="es-ES" sz="2400" dirty="0" err="1"/>
              <a:t>autovector</a:t>
            </a:r>
            <a:r>
              <a:rPr lang="es-ES" sz="2400" dirty="0"/>
              <a:t> es un múltiplo de él mismo. </a:t>
            </a:r>
            <a:endParaRPr lang="es-AR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634A9202-F5AE-45C0-B6E0-97F11546CBA3}"/>
                  </a:ext>
                </a:extLst>
              </p:cNvPr>
              <p:cNvSpPr txBox="1"/>
              <p:nvPr/>
            </p:nvSpPr>
            <p:spPr>
              <a:xfrm>
                <a:off x="1392865" y="4257924"/>
                <a:ext cx="3211034" cy="462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tx1"/>
                  </a:buClr>
                  <a:buFont typeface="Wingdings" panose="05000000000000000000" pitchFamily="2" charset="2"/>
                  <a:buChar char="Ø"/>
                </a:pPr>
                <a:r>
                  <a:rPr lang="es-ES" sz="2400" dirty="0"/>
                  <a:t>Si </a:t>
                </a:r>
                <a14:m>
                  <m:oMath xmlns:m="http://schemas.openxmlformats.org/officeDocument/2006/math">
                    <m:r>
                      <a:rPr lang="es-E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E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s-E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s-E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e>
                    </m:acc>
                  </m:oMath>
                </a14:m>
                <a:r>
                  <a:rPr lang="es-ES" sz="2400" dirty="0"/>
                  <a:t> , entonces:</a:t>
                </a:r>
                <a:endParaRPr lang="es-AR" sz="2400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634A9202-F5AE-45C0-B6E0-97F11546C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865" y="4257924"/>
                <a:ext cx="3211034" cy="462434"/>
              </a:xfrm>
              <a:prstGeom prst="rect">
                <a:avLst/>
              </a:prstGeom>
              <a:blipFill>
                <a:blip r:embed="rId3"/>
                <a:stretch>
                  <a:fillRect l="-2467" t="-10526" r="-1898" b="-2894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C871122C-6623-4B67-8FF6-CC295B2A439E}"/>
                  </a:ext>
                </a:extLst>
              </p:cNvPr>
              <p:cNvSpPr/>
              <p:nvPr/>
            </p:nvSpPr>
            <p:spPr>
              <a:xfrm>
                <a:off x="4497152" y="4243412"/>
                <a:ext cx="1800749" cy="462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E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s-E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E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s-E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AR" sz="2400" dirty="0"/>
              </a:p>
            </p:txBody>
          </p:sp>
        </mc:Choice>
        <mc:Fallback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C871122C-6623-4B67-8FF6-CC295B2A43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152" y="4243412"/>
                <a:ext cx="1800749" cy="462434"/>
              </a:xfrm>
              <a:prstGeom prst="rect">
                <a:avLst/>
              </a:prstGeom>
              <a:blipFill>
                <a:blip r:embed="rId4"/>
                <a:stretch>
                  <a:fillRect l="-1017" b="-1710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FCB219F8-4E70-4966-9C9F-8E99D37C34A1}"/>
                  </a:ext>
                </a:extLst>
              </p:cNvPr>
              <p:cNvSpPr/>
              <p:nvPr/>
            </p:nvSpPr>
            <p:spPr>
              <a:xfrm>
                <a:off x="6115920" y="4247142"/>
                <a:ext cx="1198341" cy="462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s-E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s-E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s-E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AR" sz="2400" dirty="0"/>
              </a:p>
            </p:txBody>
          </p:sp>
        </mc:Choice>
        <mc:Fallback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FCB219F8-4E70-4966-9C9F-8E99D37C34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920" y="4247142"/>
                <a:ext cx="1198341" cy="4624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A34E965-898B-4809-A5A2-6B237CC191C3}"/>
                  </a:ext>
                </a:extLst>
              </p:cNvPr>
              <p:cNvSpPr txBox="1"/>
              <p:nvPr/>
            </p:nvSpPr>
            <p:spPr>
              <a:xfrm>
                <a:off x="7239830" y="4222146"/>
                <a:ext cx="38818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s-ES" sz="2400" dirty="0"/>
                  <a:t>para cualquier valor de </a:t>
                </a:r>
                <a14:m>
                  <m:oMath xmlns:m="http://schemas.openxmlformats.org/officeDocument/2006/math">
                    <m:r>
                      <a:rPr lang="es-E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s-E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E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s-A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s-AR" sz="2400" dirty="0"/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A34E965-898B-4809-A5A2-6B237CC19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830" y="4222146"/>
                <a:ext cx="3881823" cy="461665"/>
              </a:xfrm>
              <a:prstGeom prst="rect">
                <a:avLst/>
              </a:prstGeom>
              <a:blipFill>
                <a:blip r:embed="rId6"/>
                <a:stretch>
                  <a:fillRect l="-2516" t="-10667" b="-30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E9E335E0-435C-4208-8B00-EF9F92AAD1D5}"/>
                  </a:ext>
                </a:extLst>
              </p:cNvPr>
              <p:cNvSpPr txBox="1"/>
              <p:nvPr/>
            </p:nvSpPr>
            <p:spPr>
              <a:xfrm>
                <a:off x="1725492" y="4675802"/>
                <a:ext cx="922080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s-ES" sz="2400" dirty="0"/>
                  <a:t>Esta indeterminación en el valor de </a:t>
                </a:r>
                <a14:m>
                  <m:oMath xmlns:m="http://schemas.openxmlformats.org/officeDocument/2006/math">
                    <m:r>
                      <a:rPr lang="es-E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s-E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2400" dirty="0"/>
                  <a:t> hace que no se considere al vector nulo como un </a:t>
                </a:r>
                <a:r>
                  <a:rPr lang="es-ES" sz="2400" dirty="0" err="1"/>
                  <a:t>autovector</a:t>
                </a:r>
                <a:r>
                  <a:rPr lang="es-ES" sz="2400" dirty="0"/>
                  <a:t>.</a:t>
                </a:r>
                <a:endParaRPr lang="es-AR" sz="2400" dirty="0"/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E9E335E0-435C-4208-8B00-EF9F92AAD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492" y="4675802"/>
                <a:ext cx="9220804" cy="830997"/>
              </a:xfrm>
              <a:prstGeom prst="rect">
                <a:avLst/>
              </a:prstGeom>
              <a:blipFill>
                <a:blip r:embed="rId7"/>
                <a:stretch>
                  <a:fillRect l="-991" t="-5882" r="-1454" b="-1617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451C899-7C60-4FEA-8240-052F8CA58760}"/>
                  </a:ext>
                </a:extLst>
              </p:cNvPr>
              <p:cNvSpPr txBox="1"/>
              <p:nvPr/>
            </p:nvSpPr>
            <p:spPr>
              <a:xfrm>
                <a:off x="1392865" y="5536450"/>
                <a:ext cx="35087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tx1"/>
                  </a:buClr>
                  <a:buFont typeface="Wingdings" panose="05000000000000000000" pitchFamily="2" charset="2"/>
                  <a:buChar char="Ø"/>
                </a:pPr>
                <a:r>
                  <a:rPr lang="es-ES" sz="2400" dirty="0"/>
                  <a:t>Si </a:t>
                </a:r>
                <a14:m>
                  <m:oMath xmlns:m="http://schemas.openxmlformats.org/officeDocument/2006/math">
                    <m:r>
                      <a:rPr lang="es-E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E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E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𝑁𝑢</m:t>
                    </m:r>
                    <m:r>
                      <a:rPr lang="es-E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E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ES" sz="2400" dirty="0"/>
                  <a:t> , entonces:</a:t>
                </a:r>
                <a:endParaRPr lang="es-AR" sz="24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451C899-7C60-4FEA-8240-052F8CA58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865" y="5536450"/>
                <a:ext cx="3508744" cy="461665"/>
              </a:xfrm>
              <a:prstGeom prst="rect">
                <a:avLst/>
              </a:prstGeom>
              <a:blipFill>
                <a:blip r:embed="rId8"/>
                <a:stretch>
                  <a:fillRect l="-2257" t="-10526" r="-521" b="-2894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7F60AAF2-76E6-45C8-BC33-46EF3B5EA669}"/>
                  </a:ext>
                </a:extLst>
              </p:cNvPr>
              <p:cNvSpPr/>
              <p:nvPr/>
            </p:nvSpPr>
            <p:spPr>
              <a:xfrm>
                <a:off x="4630064" y="5522405"/>
                <a:ext cx="1616212" cy="462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s-E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E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s-E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7F60AAF2-76E6-45C8-BC33-46EF3B5EA6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064" y="5522405"/>
                <a:ext cx="1616212" cy="462434"/>
              </a:xfrm>
              <a:prstGeom prst="rect">
                <a:avLst/>
              </a:prstGeom>
              <a:blipFill>
                <a:blip r:embed="rId9"/>
                <a:stretch>
                  <a:fillRect l="-1132" b="-1710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5BF4AD32-B22F-4257-B117-6A6996EC57D0}"/>
                  </a:ext>
                </a:extLst>
              </p:cNvPr>
              <p:cNvSpPr/>
              <p:nvPr/>
            </p:nvSpPr>
            <p:spPr>
              <a:xfrm>
                <a:off x="6115920" y="5525668"/>
                <a:ext cx="10197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</m:t>
                      </m:r>
                      <m:r>
                        <a:rPr lang="es-E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5BF4AD32-B22F-4257-B117-6A6996EC57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920" y="5525668"/>
                <a:ext cx="1019766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653495C-9A7D-41AF-ADED-0F497C9727A1}"/>
                  </a:ext>
                </a:extLst>
              </p:cNvPr>
              <p:cNvSpPr txBox="1"/>
              <p:nvPr/>
            </p:nvSpPr>
            <p:spPr>
              <a:xfrm>
                <a:off x="1725492" y="6007340"/>
                <a:ext cx="104665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s-ES" sz="2400" dirty="0"/>
                  <a:t>Por eso, cualquier vector que esté en el núcleo, será un </a:t>
                </a:r>
                <a:r>
                  <a:rPr lang="es-ES" sz="2400" dirty="0" err="1"/>
                  <a:t>autovector</a:t>
                </a:r>
                <a:r>
                  <a:rPr lang="es-ES" sz="2400" dirty="0"/>
                  <a:t> de </a:t>
                </a:r>
                <a14:m>
                  <m:oMath xmlns:m="http://schemas.openxmlformats.org/officeDocument/2006/math">
                    <m:r>
                      <a:rPr lang="es-E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s-E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2400" dirty="0"/>
                  <a:t>asociado al autovalor </a:t>
                </a:r>
                <a14:m>
                  <m:oMath xmlns:m="http://schemas.openxmlformats.org/officeDocument/2006/math">
                    <m:r>
                      <a:rPr lang="es-E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s-E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s-AR" sz="2400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653495C-9A7D-41AF-ADED-0F497C972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492" y="6007340"/>
                <a:ext cx="10466508" cy="830997"/>
              </a:xfrm>
              <a:prstGeom prst="rect">
                <a:avLst/>
              </a:prstGeom>
              <a:blipFill>
                <a:blip r:embed="rId11"/>
                <a:stretch>
                  <a:fillRect l="-874" t="-5839" b="-1532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63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CE903DE-68A4-4EE2-B78E-7D41B240257C}"/>
                  </a:ext>
                </a:extLst>
              </p:cNvPr>
              <p:cNvSpPr txBox="1"/>
              <p:nvPr/>
            </p:nvSpPr>
            <p:spPr>
              <a:xfrm>
                <a:off x="4301407" y="4545336"/>
                <a:ext cx="3381503" cy="369332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/ 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CE903DE-68A4-4EE2-B78E-7D41B2402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407" y="4545336"/>
                <a:ext cx="3381503" cy="369332"/>
              </a:xfrm>
              <a:prstGeom prst="rect">
                <a:avLst/>
              </a:prstGeom>
              <a:blipFill>
                <a:blip r:embed="rId2"/>
                <a:stretch>
                  <a:fillRect l="-1619" b="-32258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7092891B-1B41-42BB-89F9-5E56B2545E59}"/>
              </a:ext>
            </a:extLst>
          </p:cNvPr>
          <p:cNvSpPr txBox="1"/>
          <p:nvPr/>
        </p:nvSpPr>
        <p:spPr>
          <a:xfrm>
            <a:off x="797442" y="2842893"/>
            <a:ext cx="10706985" cy="40011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s-ES" sz="2000" dirty="0"/>
              <a:t>Me pregunto si existen vectores del conjunto de partida cuya imagen es un múltiplo de ellos mismos.</a:t>
            </a:r>
            <a:endParaRPr lang="es-AR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192A063C-E726-4B0F-850A-C334158CFF66}"/>
                  </a:ext>
                </a:extLst>
              </p:cNvPr>
              <p:cNvSpPr txBox="1"/>
              <p:nvPr/>
            </p:nvSpPr>
            <p:spPr>
              <a:xfrm>
                <a:off x="1258957" y="3406647"/>
                <a:ext cx="9780104" cy="707886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sz="2000" dirty="0"/>
                  <a:t>El conjunto de </a:t>
                </a:r>
                <a:r>
                  <a:rPr lang="es-ES" sz="2000" dirty="0" err="1"/>
                  <a:t>autovectores</a:t>
                </a:r>
                <a:r>
                  <a:rPr lang="es-ES" sz="2000" dirty="0"/>
                  <a:t> correspondiente a un determinado autovalor unión  el conjunto formado por el vector nulo,  se llama </a:t>
                </a:r>
                <a:r>
                  <a:rPr lang="es-ES" sz="2000" b="1" dirty="0" err="1"/>
                  <a:t>Autoespacio</a:t>
                </a:r>
                <a:r>
                  <a:rPr lang="es-ES" sz="2000" b="1" dirty="0"/>
                  <a:t> asociado al autovalor </a:t>
                </a:r>
                <a14:m>
                  <m:oMath xmlns:m="http://schemas.openxmlformats.org/officeDocument/2006/math">
                    <m:r>
                      <a:rPr lang="es-E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endParaRPr lang="es-AR" sz="2000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192A063C-E726-4B0F-850A-C334158CF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957" y="3406647"/>
                <a:ext cx="9780104" cy="707886"/>
              </a:xfrm>
              <a:prstGeom prst="rect">
                <a:avLst/>
              </a:prstGeom>
              <a:blipFill>
                <a:blip r:embed="rId3"/>
                <a:stretch>
                  <a:fillRect l="-623" t="-4237" r="-747" b="-13559"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86774DAD-790F-40CF-8CBD-37646B851D35}"/>
              </a:ext>
            </a:extLst>
          </p:cNvPr>
          <p:cNvSpPr/>
          <p:nvPr/>
        </p:nvSpPr>
        <p:spPr>
          <a:xfrm rot="5400000">
            <a:off x="5952625" y="5093076"/>
            <a:ext cx="422447" cy="24428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B6E76352-C6B2-486C-88A4-F888A73692B0}"/>
                  </a:ext>
                </a:extLst>
              </p:cNvPr>
              <p:cNvSpPr txBox="1"/>
              <p:nvPr/>
            </p:nvSpPr>
            <p:spPr>
              <a:xfrm>
                <a:off x="2873853" y="5504629"/>
                <a:ext cx="6744583" cy="400815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s-E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𝑎𝑢𝑡𝑜𝑣𝑒𝑐𝑡𝑜𝑟𝑒𝑠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𝑎𝑠𝑜𝑐𝑖𝑎𝑑𝑜𝑠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𝑎𝑙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𝑎𝑢𝑡𝑜𝑣𝑎𝑙𝑜𝑟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s-E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s-E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E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B6E76352-C6B2-486C-88A4-F888A7369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853" y="5504629"/>
                <a:ext cx="6744583" cy="400815"/>
              </a:xfrm>
              <a:prstGeom prst="rect">
                <a:avLst/>
              </a:prstGeom>
              <a:blipFill>
                <a:blip r:embed="rId4"/>
                <a:stretch>
                  <a:fillRect b="-11765"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70E9C0AC-318A-42B3-9B2A-6DD34C2BACE6}"/>
              </a:ext>
            </a:extLst>
          </p:cNvPr>
          <p:cNvSpPr/>
          <p:nvPr/>
        </p:nvSpPr>
        <p:spPr>
          <a:xfrm rot="5400000">
            <a:off x="5947419" y="4227682"/>
            <a:ext cx="369334" cy="22811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7 Rectángulo">
                <a:extLst>
                  <a:ext uri="{FF2B5EF4-FFF2-40B4-BE49-F238E27FC236}">
                    <a16:creationId xmlns:a16="http://schemas.microsoft.com/office/drawing/2014/main" id="{4BD29189-CEE4-4B78-BFD1-9452EAF21A88}"/>
                  </a:ext>
                </a:extLst>
              </p:cNvPr>
              <p:cNvSpPr/>
              <p:nvPr/>
            </p:nvSpPr>
            <p:spPr>
              <a:xfrm>
                <a:off x="1028577" y="1037358"/>
                <a:ext cx="10550279" cy="1509003"/>
              </a:xfrm>
              <a:prstGeom prst="rect">
                <a:avLst/>
              </a:prstGeom>
              <a:ln w="19050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 panose="020B0503020204020204"/>
                    <a:ea typeface="+mn-ea"/>
                    <a:cs typeface="+mn-cs"/>
                  </a:rPr>
                  <a:t>Sea el endomorfismo</a:t>
                </a:r>
                <a14:m>
                  <m:oMath xmlns:m="http://schemas.openxmlformats.org/officeDocument/2006/math">
                    <m:r>
                      <a:rPr kumimoji="0" lang="es-E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s-E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r>
                      <a:rPr kumimoji="0" lang="es-E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r>
                      <a:rPr kumimoji="0" lang="es-E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𝑉</m:t>
                    </m:r>
                    <m:r>
                      <a:rPr kumimoji="0" lang="es-E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→</m:t>
                    </m:r>
                    <m:r>
                      <a:rPr kumimoji="0" lang="es-E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𝑉</m:t>
                    </m:r>
                    <m:r>
                      <a:rPr kumimoji="0" lang="es-E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s-E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. </a:t>
                </a:r>
                <a:r>
                  <a:rPr lang="es-ES" sz="2800" dirty="0">
                    <a:solidFill>
                      <a:prstClr val="black"/>
                    </a:solidFill>
                  </a:rPr>
                  <a:t>Diremos que </a:t>
                </a:r>
                <a14:m>
                  <m:oMath xmlns:m="http://schemas.openxmlformats.org/officeDocument/2006/math">
                    <m:r>
                      <a:rPr lang="es-E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E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E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0" lang="es-ES" sz="28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lang="es-E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E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acc>
                      <m:accPr>
                        <m:chr m:val="̅"/>
                        <m:ctrlPr>
                          <a:rPr lang="es-E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s-E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e>
                    </m:acc>
                    <m:r>
                      <a:rPr lang="es-E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s-ES" sz="28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Cambria Math" panose="02040503050406030204" pitchFamily="18" charset="0"/>
                  </a:rPr>
                  <a:t>, es un </a:t>
                </a:r>
                <a:r>
                  <a:rPr kumimoji="0" lang="es-ES" sz="2800" b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Cambria Math" panose="02040503050406030204" pitchFamily="18" charset="0"/>
                  </a:rPr>
                  <a:t>autovector</a:t>
                </a:r>
                <a:r>
                  <a:rPr kumimoji="0" lang="es-ES" sz="28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Cambria Math" panose="02040503050406030204" pitchFamily="18" charset="0"/>
                  </a:rPr>
                  <a:t> de </a:t>
                </a:r>
                <a14:m>
                  <m:oMath xmlns:m="http://schemas.openxmlformats.org/officeDocument/2006/math">
                    <m:r>
                      <a:rPr lang="es-E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0" lang="es-ES" sz="28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Cambria Math" panose="02040503050406030204" pitchFamily="18" charset="0"/>
                  </a:rPr>
                  <a:t> sí</a:t>
                </a:r>
                <a:r>
                  <a:rPr kumimoji="0" lang="es-ES" sz="2800" b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Cambria Math" panose="02040503050406030204" pitchFamily="18" charset="0"/>
                  </a:rPr>
                  <a:t> y </a:t>
                </a:r>
                <a:r>
                  <a:rPr kumimoji="0" lang="es-ES" sz="2800" b="0" u="none" strike="noStrike" kern="1200" cap="none" spc="0" normalizeH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Cambria Math" panose="02040503050406030204" pitchFamily="18" charset="0"/>
                  </a:rPr>
                  <a:t>sól</a:t>
                </a:r>
                <a:r>
                  <a:rPr lang="es-ES" sz="28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o sí existe un número </a:t>
                </a:r>
                <a14:m>
                  <m:oMath xmlns:m="http://schemas.openxmlformats.org/officeDocument/2006/math">
                    <m:r>
                      <a:rPr lang="es-E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s-E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E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kumimoji="0" lang="es-ES" sz="28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Cambria Math" panose="02040503050406030204" pitchFamily="18" charset="0"/>
                  </a:rPr>
                  <a:t> tal</a:t>
                </a:r>
                <a:r>
                  <a:rPr kumimoji="0" lang="es-ES" sz="2800" b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Cambria Math" panose="02040503050406030204" pitchFamily="18" charset="0"/>
                  </a:rPr>
                  <a:t> que </a:t>
                </a:r>
                <a14:m>
                  <m:oMath xmlns:m="http://schemas.openxmlformats.org/officeDocument/2006/math">
                    <m:r>
                      <a:rPr lang="es-E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s-E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s-E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s-E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endParaRPr kumimoji="0" lang="es-ES" sz="28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Cambria Math" panose="02040503050406030204" pitchFamily="18" charset="0"/>
                </a:endParaRPr>
              </a:p>
              <a:p>
                <a:pPr lvl="0"/>
                <a:endParaRPr lang="es-ES" sz="800" noProof="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pPr lvl="0"/>
                <a:r>
                  <a:rPr kumimoji="0" lang="es-ES" sz="28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Cambria Math" panose="02040503050406030204" pitchFamily="18" charset="0"/>
                  </a:rPr>
                  <a:t>En dicho caso, se dirá que </a:t>
                </a:r>
                <a14:m>
                  <m:oMath xmlns:m="http://schemas.openxmlformats.org/officeDocument/2006/math">
                    <m:r>
                      <a:rPr lang="es-E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kumimoji="0" lang="es-ES" sz="28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Cambria Math" panose="02040503050406030204" pitchFamily="18" charset="0"/>
                  </a:rPr>
                  <a:t> es</a:t>
                </a:r>
                <a:r>
                  <a:rPr kumimoji="0" lang="es-ES" sz="2800" b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Cambria Math" panose="02040503050406030204" pitchFamily="18" charset="0"/>
                  </a:rPr>
                  <a:t> autovalor de </a:t>
                </a:r>
                <a14:m>
                  <m:oMath xmlns:m="http://schemas.openxmlformats.org/officeDocument/2006/math">
                    <m:r>
                      <a:rPr lang="es-E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0" lang="es-ES" sz="28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Cambria Math" panose="02040503050406030204" pitchFamily="18" charset="0"/>
                  </a:rPr>
                  <a:t> asociado al </a:t>
                </a:r>
                <a:r>
                  <a:rPr kumimoji="0" lang="es-ES" sz="2800" b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Cambria Math" panose="02040503050406030204" pitchFamily="18" charset="0"/>
                  </a:rPr>
                  <a:t>autovector</a:t>
                </a:r>
                <a:r>
                  <a:rPr kumimoji="0" lang="es-ES" sz="28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s-E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7 Rectángulo">
                <a:extLst>
                  <a:ext uri="{FF2B5EF4-FFF2-40B4-BE49-F238E27FC236}">
                    <a16:creationId xmlns:a16="http://schemas.microsoft.com/office/drawing/2014/main" id="{4BD29189-CEE4-4B78-BFD1-9452EAF21A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577" y="1037358"/>
                <a:ext cx="10550279" cy="1509003"/>
              </a:xfrm>
              <a:prstGeom prst="rect">
                <a:avLst/>
              </a:prstGeom>
              <a:blipFill>
                <a:blip r:embed="rId5"/>
                <a:stretch>
                  <a:fillRect l="-1154" t="-4382" b="-9562"/>
                </a:stretch>
              </a:blipFill>
              <a:ln w="1905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504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E7AE3633-110F-4F20-BEAA-781C18BE5C97}"/>
                  </a:ext>
                </a:extLst>
              </p:cNvPr>
              <p:cNvSpPr txBox="1"/>
              <p:nvPr/>
            </p:nvSpPr>
            <p:spPr>
              <a:xfrm>
                <a:off x="3673248" y="851992"/>
                <a:ext cx="3314176" cy="369332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 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s-AR" sz="2400" dirty="0"/>
              </a:p>
            </p:txBody>
          </p:sp>
        </mc:Choice>
        <mc:Fallback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E7AE3633-110F-4F20-BEAA-781C18BE5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248" y="851992"/>
                <a:ext cx="3314176" cy="369332"/>
              </a:xfrm>
              <a:prstGeom prst="rect">
                <a:avLst/>
              </a:prstGeom>
              <a:blipFill>
                <a:blip r:embed="rId2"/>
                <a:stretch>
                  <a:fillRect l="-1835" b="-32258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966CF1A6-7005-4B28-A899-EDC56B356142}"/>
                  </a:ext>
                </a:extLst>
              </p:cNvPr>
              <p:cNvSpPr txBox="1"/>
              <p:nvPr/>
            </p:nvSpPr>
            <p:spPr>
              <a:xfrm>
                <a:off x="3113444" y="1574855"/>
                <a:ext cx="3973203" cy="37010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s-E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s-E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s-E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s-AR" sz="2400" dirty="0"/>
              </a:p>
            </p:txBody>
          </p:sp>
        </mc:Choice>
        <mc:Fallback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966CF1A6-7005-4B28-A899-EDC56B356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444" y="1574855"/>
                <a:ext cx="3973203" cy="370101"/>
              </a:xfrm>
              <a:prstGeom prst="rect">
                <a:avLst/>
              </a:prstGeom>
              <a:blipFill>
                <a:blip r:embed="rId3"/>
                <a:stretch>
                  <a:fillRect l="-1376" b="-31746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Flecha: a la derecha 47">
            <a:extLst>
              <a:ext uri="{FF2B5EF4-FFF2-40B4-BE49-F238E27FC236}">
                <a16:creationId xmlns:a16="http://schemas.microsoft.com/office/drawing/2014/main" id="{7569BE65-8C44-4128-A0EE-E7719CFE6C41}"/>
              </a:ext>
            </a:extLst>
          </p:cNvPr>
          <p:cNvSpPr/>
          <p:nvPr/>
        </p:nvSpPr>
        <p:spPr>
          <a:xfrm rot="5400000">
            <a:off x="5397768" y="1289127"/>
            <a:ext cx="285842" cy="22811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D18B34EB-8436-4339-BF0B-08E2BF26883D}"/>
                  </a:ext>
                </a:extLst>
              </p:cNvPr>
              <p:cNvSpPr txBox="1"/>
              <p:nvPr/>
            </p:nvSpPr>
            <p:spPr>
              <a:xfrm>
                <a:off x="2800925" y="2337855"/>
                <a:ext cx="4404860" cy="37010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s-E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s-AR" sz="2400" dirty="0"/>
              </a:p>
            </p:txBody>
          </p:sp>
        </mc:Choice>
        <mc:Fallback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D18B34EB-8436-4339-BF0B-08E2BF268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925" y="2337855"/>
                <a:ext cx="4404860" cy="370101"/>
              </a:xfrm>
              <a:prstGeom prst="rect">
                <a:avLst/>
              </a:prstGeom>
              <a:blipFill>
                <a:blip r:embed="rId4"/>
                <a:stretch>
                  <a:fillRect l="-276" b="-32258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35667C83-1E7C-4CF9-9CD7-9C79B199276F}"/>
                  </a:ext>
                </a:extLst>
              </p:cNvPr>
              <p:cNvSpPr txBox="1"/>
              <p:nvPr/>
            </p:nvSpPr>
            <p:spPr>
              <a:xfrm>
                <a:off x="2832936" y="3154295"/>
                <a:ext cx="4425635" cy="37010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s-E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 </m:t>
                          </m:r>
                          <m:d>
                            <m:d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=</m:t>
                          </m:r>
                          <m:acc>
                            <m:accPr>
                              <m:chr m:val="̅"/>
                              <m:ctrlPr>
                                <a:rPr lang="es-E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s-AR" sz="2400" dirty="0"/>
              </a:p>
            </p:txBody>
          </p:sp>
        </mc:Choice>
        <mc:Fallback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35667C83-1E7C-4CF9-9CD7-9C79B1992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936" y="3154295"/>
                <a:ext cx="4425635" cy="370101"/>
              </a:xfrm>
              <a:prstGeom prst="rect">
                <a:avLst/>
              </a:prstGeom>
              <a:blipFill>
                <a:blip r:embed="rId5"/>
                <a:stretch>
                  <a:fillRect b="-31746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lecha: curvada hacia la izquierda 8">
            <a:extLst>
              <a:ext uri="{FF2B5EF4-FFF2-40B4-BE49-F238E27FC236}">
                <a16:creationId xmlns:a16="http://schemas.microsoft.com/office/drawing/2014/main" id="{5A43C7D3-1B27-4D7B-8E46-C5FA73567B0E}"/>
              </a:ext>
            </a:extLst>
          </p:cNvPr>
          <p:cNvSpPr/>
          <p:nvPr/>
        </p:nvSpPr>
        <p:spPr>
          <a:xfrm>
            <a:off x="7258571" y="934619"/>
            <a:ext cx="315440" cy="817411"/>
          </a:xfrm>
          <a:prstGeom prst="curvedLeftArrow">
            <a:avLst/>
          </a:prstGeom>
          <a:ln>
            <a:solidFill>
              <a:srgbClr val="0070C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es-AR" dirty="0"/>
          </a:p>
        </p:txBody>
      </p:sp>
      <p:sp>
        <p:nvSpPr>
          <p:cNvPr id="53" name="Flecha: curvada hacia la izquierda 52">
            <a:extLst>
              <a:ext uri="{FF2B5EF4-FFF2-40B4-BE49-F238E27FC236}">
                <a16:creationId xmlns:a16="http://schemas.microsoft.com/office/drawing/2014/main" id="{BE3F8F59-59A0-425D-B383-375B3CB2784B}"/>
              </a:ext>
            </a:extLst>
          </p:cNvPr>
          <p:cNvSpPr/>
          <p:nvPr/>
        </p:nvSpPr>
        <p:spPr>
          <a:xfrm>
            <a:off x="7258571" y="1837286"/>
            <a:ext cx="315440" cy="817411"/>
          </a:xfrm>
          <a:prstGeom prst="curvedLeftArrow">
            <a:avLst/>
          </a:prstGeom>
          <a:ln>
            <a:solidFill>
              <a:srgbClr val="0070C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es-AR" dirty="0"/>
          </a:p>
        </p:txBody>
      </p:sp>
      <p:sp>
        <p:nvSpPr>
          <p:cNvPr id="54" name="Flecha: curvada hacia la izquierda 53">
            <a:extLst>
              <a:ext uri="{FF2B5EF4-FFF2-40B4-BE49-F238E27FC236}">
                <a16:creationId xmlns:a16="http://schemas.microsoft.com/office/drawing/2014/main" id="{095A70F9-B51E-44AF-997D-F9328EE9CA06}"/>
              </a:ext>
            </a:extLst>
          </p:cNvPr>
          <p:cNvSpPr/>
          <p:nvPr/>
        </p:nvSpPr>
        <p:spPr>
          <a:xfrm>
            <a:off x="7322593" y="2701722"/>
            <a:ext cx="315440" cy="817411"/>
          </a:xfrm>
          <a:prstGeom prst="curvedLeftArrow">
            <a:avLst/>
          </a:prstGeom>
          <a:ln>
            <a:solidFill>
              <a:srgbClr val="0070C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es-AR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2042E74-4A91-479C-8752-65A6D4385D06}"/>
              </a:ext>
            </a:extLst>
          </p:cNvPr>
          <p:cNvSpPr txBox="1"/>
          <p:nvPr/>
        </p:nvSpPr>
        <p:spPr>
          <a:xfrm>
            <a:off x="7858595" y="2685769"/>
            <a:ext cx="2051394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Opero con la resta de las funciones</a:t>
            </a:r>
            <a:endParaRPr lang="es-A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5C577E1C-365D-4C5F-A415-3781E0D4A42E}"/>
                  </a:ext>
                </a:extLst>
              </p:cNvPr>
              <p:cNvSpPr txBox="1"/>
              <p:nvPr/>
            </p:nvSpPr>
            <p:spPr>
              <a:xfrm>
                <a:off x="7638033" y="1859202"/>
                <a:ext cx="3849002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Para poder restar, reemplazo 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dirty="0"/>
                  <a:t> es decir, utilizo la función identidad</a:t>
                </a:r>
                <a:endParaRPr lang="es-AR" dirty="0"/>
              </a:p>
            </p:txBody>
          </p:sp>
        </mc:Choice>
        <mc:Fallback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5C577E1C-365D-4C5F-A415-3781E0D4A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033" y="1859202"/>
                <a:ext cx="3849002" cy="646331"/>
              </a:xfrm>
              <a:prstGeom prst="rect">
                <a:avLst/>
              </a:prstGeom>
              <a:blipFill>
                <a:blip r:embed="rId6"/>
                <a:stretch>
                  <a:fillRect l="-1264" t="-4630" b="-12963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CuadroTexto 55">
            <a:extLst>
              <a:ext uri="{FF2B5EF4-FFF2-40B4-BE49-F238E27FC236}">
                <a16:creationId xmlns:a16="http://schemas.microsoft.com/office/drawing/2014/main" id="{822B34A3-EA1F-41F0-9FBE-D035A368DDA6}"/>
              </a:ext>
            </a:extLst>
          </p:cNvPr>
          <p:cNvSpPr txBox="1"/>
          <p:nvPr/>
        </p:nvSpPr>
        <p:spPr>
          <a:xfrm>
            <a:off x="7785308" y="1090237"/>
            <a:ext cx="241845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Paso todo para un lado</a:t>
            </a:r>
            <a:endParaRPr lang="es-AR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DA7C1B58-A6D7-4E5A-AEEC-4F845879C642}"/>
              </a:ext>
            </a:extLst>
          </p:cNvPr>
          <p:cNvSpPr txBox="1"/>
          <p:nvPr/>
        </p:nvSpPr>
        <p:spPr>
          <a:xfrm>
            <a:off x="892754" y="4525207"/>
            <a:ext cx="9588097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El sistema debería tener soluciones no nulas. Dichas soluciones son las coordenadas de los </a:t>
            </a:r>
            <a:r>
              <a:rPr lang="es-ES" sz="2000" dirty="0" err="1"/>
              <a:t>autovectores</a:t>
            </a:r>
            <a:r>
              <a:rPr lang="es-ES" sz="2000" dirty="0"/>
              <a:t>. El sistema debe ser </a:t>
            </a:r>
            <a:r>
              <a:rPr lang="es-ES" sz="2000" u="sng" dirty="0"/>
              <a:t>sistema compatible </a:t>
            </a:r>
            <a:r>
              <a:rPr lang="es-ES" sz="2000" u="sng" dirty="0" err="1"/>
              <a:t>indeteminado</a:t>
            </a:r>
            <a:r>
              <a:rPr lang="es-ES" sz="2000" dirty="0"/>
              <a:t>, (infinitas soluciones)</a:t>
            </a:r>
            <a:endParaRPr lang="es-AR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ángulo 61">
                <a:extLst>
                  <a:ext uri="{FF2B5EF4-FFF2-40B4-BE49-F238E27FC236}">
                    <a16:creationId xmlns:a16="http://schemas.microsoft.com/office/drawing/2014/main" id="{09BE28EB-7288-4E66-A179-B7B89B8D0F14}"/>
                  </a:ext>
                </a:extLst>
              </p:cNvPr>
              <p:cNvSpPr/>
              <p:nvPr/>
            </p:nvSpPr>
            <p:spPr>
              <a:xfrm>
                <a:off x="4837253" y="5374731"/>
                <a:ext cx="18242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E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𝐸𝐸</m:t>
                              </m:r>
                            </m:sub>
                          </m:sSub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s-AR" sz="2400" dirty="0"/>
              </a:p>
            </p:txBody>
          </p:sp>
        </mc:Choice>
        <mc:Fallback>
          <p:sp>
            <p:nvSpPr>
              <p:cNvPr id="62" name="Rectángulo 61">
                <a:extLst>
                  <a:ext uri="{FF2B5EF4-FFF2-40B4-BE49-F238E27FC236}">
                    <a16:creationId xmlns:a16="http://schemas.microsoft.com/office/drawing/2014/main" id="{09BE28EB-7288-4E66-A179-B7B89B8D0F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253" y="5374731"/>
                <a:ext cx="1824217" cy="461665"/>
              </a:xfrm>
              <a:prstGeom prst="rect">
                <a:avLst/>
              </a:prstGeom>
              <a:blipFill>
                <a:blip r:embed="rId7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ángulo 62">
                <a:extLst>
                  <a:ext uri="{FF2B5EF4-FFF2-40B4-BE49-F238E27FC236}">
                    <a16:creationId xmlns:a16="http://schemas.microsoft.com/office/drawing/2014/main" id="{D047CE67-A4CF-448A-A698-55339CD67DAC}"/>
                  </a:ext>
                </a:extLst>
              </p:cNvPr>
              <p:cNvSpPr/>
              <p:nvPr/>
            </p:nvSpPr>
            <p:spPr>
              <a:xfrm>
                <a:off x="6504860" y="5402199"/>
                <a:ext cx="7302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sz="2400" dirty="0"/>
              </a:p>
            </p:txBody>
          </p:sp>
        </mc:Choice>
        <mc:Fallback>
          <p:sp>
            <p:nvSpPr>
              <p:cNvPr id="63" name="Rectángulo 62">
                <a:extLst>
                  <a:ext uri="{FF2B5EF4-FFF2-40B4-BE49-F238E27FC236}">
                    <a16:creationId xmlns:a16="http://schemas.microsoft.com/office/drawing/2014/main" id="{D047CE67-A4CF-448A-A698-55339CD67D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860" y="5402199"/>
                <a:ext cx="73020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o de bloque 63">
            <a:extLst>
              <a:ext uri="{FF2B5EF4-FFF2-40B4-BE49-F238E27FC236}">
                <a16:creationId xmlns:a16="http://schemas.microsoft.com/office/drawing/2014/main" id="{0C6CF8DA-D202-49AA-B7A0-D78F03BD0587}"/>
              </a:ext>
            </a:extLst>
          </p:cNvPr>
          <p:cNvSpPr/>
          <p:nvPr/>
        </p:nvSpPr>
        <p:spPr>
          <a:xfrm rot="10800000">
            <a:off x="4956800" y="5696755"/>
            <a:ext cx="1466921" cy="246192"/>
          </a:xfrm>
          <a:prstGeom prst="blockArc">
            <a:avLst/>
          </a:prstGeom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es-A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7B24ED13-EC7D-4C00-BDE4-78DC24427F78}"/>
                  </a:ext>
                </a:extLst>
              </p:cNvPr>
              <p:cNvSpPr txBox="1"/>
              <p:nvPr/>
            </p:nvSpPr>
            <p:spPr>
              <a:xfrm>
                <a:off x="2007155" y="6032970"/>
                <a:ext cx="7359293" cy="70788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000" i="1" dirty="0"/>
                  <a:t>Este determinante da lugar a un polinomio con indeterminada 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s-ES" sz="2000" i="1" dirty="0"/>
                  <a:t>: Polinomio </a:t>
                </a:r>
                <a:r>
                  <a:rPr lang="es-ES" sz="2000" i="1" dirty="0" err="1"/>
                  <a:t>Carácterístico</a:t>
                </a:r>
                <a:r>
                  <a:rPr lang="es-ES" sz="2000" i="1" dirty="0"/>
                  <a:t> de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endParaRPr lang="es-AR" sz="2000" dirty="0"/>
              </a:p>
            </p:txBody>
          </p:sp>
        </mc:Choice>
        <mc:Fallback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7B24ED13-EC7D-4C00-BDE4-78DC24427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155" y="6032970"/>
                <a:ext cx="7359293" cy="707886"/>
              </a:xfrm>
              <a:prstGeom prst="rect">
                <a:avLst/>
              </a:prstGeom>
              <a:blipFill>
                <a:blip r:embed="rId9"/>
                <a:stretch>
                  <a:fillRect t="-4237" b="-1355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uadroTexto 20">
            <a:extLst>
              <a:ext uri="{FF2B5EF4-FFF2-40B4-BE49-F238E27FC236}">
                <a16:creationId xmlns:a16="http://schemas.microsoft.com/office/drawing/2014/main" id="{1175137D-39AC-4F69-BE8A-A2AA523FBEC1}"/>
              </a:ext>
            </a:extLst>
          </p:cNvPr>
          <p:cNvSpPr txBox="1"/>
          <p:nvPr/>
        </p:nvSpPr>
        <p:spPr>
          <a:xfrm>
            <a:off x="7879767" y="3475459"/>
            <a:ext cx="4060444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Determinamos la matriz de la TL en una misma base de entrada y salida. Por ejemplo la base canónica E</a:t>
            </a:r>
            <a:endParaRPr lang="es-AR" dirty="0"/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8D8E863F-9D49-461F-BA5D-058CE7CA5C9C}"/>
              </a:ext>
            </a:extLst>
          </p:cNvPr>
          <p:cNvSpPr/>
          <p:nvPr/>
        </p:nvSpPr>
        <p:spPr>
          <a:xfrm rot="5400000">
            <a:off x="5417855" y="2061650"/>
            <a:ext cx="285842" cy="22811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/>
          </a:p>
        </p:txBody>
      </p:sp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695E69A9-96D6-4A93-879C-39354C5FDE5C}"/>
              </a:ext>
            </a:extLst>
          </p:cNvPr>
          <p:cNvSpPr/>
          <p:nvPr/>
        </p:nvSpPr>
        <p:spPr>
          <a:xfrm rot="5400000">
            <a:off x="5419034" y="2837517"/>
            <a:ext cx="285842" cy="22811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2528D147-5F45-4A9D-975A-16442261A40F}"/>
                  </a:ext>
                </a:extLst>
              </p:cNvPr>
              <p:cNvSpPr txBox="1"/>
              <p:nvPr/>
            </p:nvSpPr>
            <p:spPr>
              <a:xfrm>
                <a:off x="1991682" y="3986000"/>
                <a:ext cx="5447525" cy="370101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s-E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 </m:t>
                          </m:r>
                          <m:d>
                            <m:d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𝐸𝐸</m:t>
                                  </m:r>
                                </m:sub>
                              </m:sSub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  <m:sSub>
                            <m:sSubPr>
                              <m:ctrlPr>
                                <a:rPr lang="es-E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E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  <m:sub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s-E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s-E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𝑂</m:t>
                                          </m:r>
                                        </m:e>
                                        <m:sub>
                                          <m:r>
                                            <a:rPr lang="es-E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AR" sz="2400" dirty="0"/>
              </a:p>
            </p:txBody>
          </p:sp>
        </mc:Choice>
        <mc:Fallback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2528D147-5F45-4A9D-975A-16442261A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682" y="3986000"/>
                <a:ext cx="5447525" cy="370101"/>
              </a:xfrm>
              <a:prstGeom prst="rect">
                <a:avLst/>
              </a:prstGeom>
              <a:blipFill>
                <a:blip r:embed="rId10"/>
                <a:stretch>
                  <a:fillRect b="-25758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AADF0F3F-597A-41D0-9E89-466FE46E361F}"/>
              </a:ext>
            </a:extLst>
          </p:cNvPr>
          <p:cNvSpPr/>
          <p:nvPr/>
        </p:nvSpPr>
        <p:spPr>
          <a:xfrm rot="5400000">
            <a:off x="5429823" y="3680144"/>
            <a:ext cx="285842" cy="22811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/>
          </a:p>
        </p:txBody>
      </p:sp>
      <p:sp>
        <p:nvSpPr>
          <p:cNvPr id="27" name="Flecha: curvada hacia la izquierda 26">
            <a:extLst>
              <a:ext uri="{FF2B5EF4-FFF2-40B4-BE49-F238E27FC236}">
                <a16:creationId xmlns:a16="http://schemas.microsoft.com/office/drawing/2014/main" id="{5FB47248-0AD5-4BE0-8E43-6F3FDD1C3B97}"/>
              </a:ext>
            </a:extLst>
          </p:cNvPr>
          <p:cNvSpPr/>
          <p:nvPr/>
        </p:nvSpPr>
        <p:spPr>
          <a:xfrm>
            <a:off x="7501767" y="3566158"/>
            <a:ext cx="315440" cy="817411"/>
          </a:xfrm>
          <a:prstGeom prst="curvedLeftArrow">
            <a:avLst/>
          </a:prstGeom>
          <a:ln>
            <a:solidFill>
              <a:srgbClr val="0070C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es-AR" dirty="0"/>
          </a:p>
        </p:txBody>
      </p:sp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C5F2E659-1A2E-4CAD-AF93-7892EE030E82}"/>
              </a:ext>
            </a:extLst>
          </p:cNvPr>
          <p:cNvSpPr/>
          <p:nvPr/>
        </p:nvSpPr>
        <p:spPr>
          <a:xfrm rot="16200000">
            <a:off x="5736513" y="1287788"/>
            <a:ext cx="285842" cy="22811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/>
          </a:p>
        </p:txBody>
      </p:sp>
      <p:sp>
        <p:nvSpPr>
          <p:cNvPr id="29" name="Flecha: a la derecha 28">
            <a:extLst>
              <a:ext uri="{FF2B5EF4-FFF2-40B4-BE49-F238E27FC236}">
                <a16:creationId xmlns:a16="http://schemas.microsoft.com/office/drawing/2014/main" id="{1FF6878B-6355-49B9-B669-6B830CCDC09D}"/>
              </a:ext>
            </a:extLst>
          </p:cNvPr>
          <p:cNvSpPr/>
          <p:nvPr/>
        </p:nvSpPr>
        <p:spPr>
          <a:xfrm rot="16200000">
            <a:off x="5744207" y="2042426"/>
            <a:ext cx="285842" cy="22811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/>
          </a:p>
        </p:txBody>
      </p:sp>
      <p:sp>
        <p:nvSpPr>
          <p:cNvPr id="30" name="Flecha: a la derecha 29">
            <a:extLst>
              <a:ext uri="{FF2B5EF4-FFF2-40B4-BE49-F238E27FC236}">
                <a16:creationId xmlns:a16="http://schemas.microsoft.com/office/drawing/2014/main" id="{93EEC5A2-A86A-4CAB-BD4B-37F87152654E}"/>
              </a:ext>
            </a:extLst>
          </p:cNvPr>
          <p:cNvSpPr/>
          <p:nvPr/>
        </p:nvSpPr>
        <p:spPr>
          <a:xfrm rot="16200000">
            <a:off x="5733720" y="2832974"/>
            <a:ext cx="285842" cy="22811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/>
          </a:p>
        </p:txBody>
      </p:sp>
      <p:sp>
        <p:nvSpPr>
          <p:cNvPr id="31" name="Flecha: a la derecha 30">
            <a:extLst>
              <a:ext uri="{FF2B5EF4-FFF2-40B4-BE49-F238E27FC236}">
                <a16:creationId xmlns:a16="http://schemas.microsoft.com/office/drawing/2014/main" id="{310DAA6B-BADD-4B5F-8C9F-2F9BF53AF276}"/>
              </a:ext>
            </a:extLst>
          </p:cNvPr>
          <p:cNvSpPr/>
          <p:nvPr/>
        </p:nvSpPr>
        <p:spPr>
          <a:xfrm rot="16200000">
            <a:off x="5720500" y="3639659"/>
            <a:ext cx="285842" cy="22811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7" grpId="0" animBg="1"/>
      <p:bldP spid="48" grpId="0" animBg="1"/>
      <p:bldP spid="49" grpId="0" animBg="1"/>
      <p:bldP spid="52" grpId="0" animBg="1"/>
      <p:bldP spid="9" grpId="0" animBg="1"/>
      <p:bldP spid="53" grpId="0" animBg="1"/>
      <p:bldP spid="54" grpId="0" animBg="1"/>
      <p:bldP spid="11" grpId="0" animBg="1"/>
      <p:bldP spid="55" grpId="0" animBg="1"/>
      <p:bldP spid="56" grpId="0" animBg="1"/>
      <p:bldP spid="60" grpId="0" animBg="1"/>
      <p:bldP spid="62" grpId="0"/>
      <p:bldP spid="63" grpId="0"/>
      <p:bldP spid="64" grpId="0" animBg="1"/>
      <p:bldP spid="65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lecha: a la derecha 50">
            <a:extLst>
              <a:ext uri="{FF2B5EF4-FFF2-40B4-BE49-F238E27FC236}">
                <a16:creationId xmlns:a16="http://schemas.microsoft.com/office/drawing/2014/main" id="{5E5D57FC-797E-4CA7-857A-174FAB76C61F}"/>
              </a:ext>
            </a:extLst>
          </p:cNvPr>
          <p:cNvSpPr/>
          <p:nvPr/>
        </p:nvSpPr>
        <p:spPr>
          <a:xfrm rot="5400000">
            <a:off x="2887068" y="4877609"/>
            <a:ext cx="499072" cy="27644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35667C83-1E7C-4CF9-9CD7-9C79B199276F}"/>
                  </a:ext>
                </a:extLst>
              </p:cNvPr>
              <p:cNvSpPr txBox="1"/>
              <p:nvPr/>
            </p:nvSpPr>
            <p:spPr>
              <a:xfrm>
                <a:off x="1127056" y="5458125"/>
                <a:ext cx="5403469" cy="37010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E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E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kumimoji="0" lang="es-E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</m:sub>
                      </m:sSub>
                      <m:r>
                        <a:rPr kumimoji="0" lang="es-E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0" lang="es-E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s-E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𝑣</m:t>
                          </m:r>
                          <m:r>
                            <a:rPr kumimoji="0" lang="es-E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∈</m:t>
                          </m:r>
                          <m:r>
                            <a:rPr kumimoji="0" lang="es-E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𝑉</m:t>
                          </m:r>
                          <m:r>
                            <a:rPr kumimoji="0" lang="es-E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/ </m:t>
                          </m:r>
                          <m:d>
                            <m:dPr>
                              <m:ctrlPr>
                                <a:rPr kumimoji="0" lang="es-E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s-E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s-E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kumimoji="0" lang="es-E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𝐸𝐸</m:t>
                                  </m:r>
                                </m:sub>
                              </m:sSub>
                              <m:r>
                                <a:rPr kumimoji="0" lang="es-E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𝑓</m:t>
                              </m:r>
                              <m:r>
                                <a:rPr kumimoji="0" lang="es-E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s-E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𝜆</m:t>
                              </m:r>
                              <m:r>
                                <a:rPr kumimoji="0" lang="es-E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𝐼</m:t>
                              </m:r>
                            </m:e>
                          </m:d>
                          <m:sSub>
                            <m:sSubPr>
                              <m:ctrlPr>
                                <a:rPr kumimoji="0" lang="es-E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s-E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s-E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𝑣</m:t>
                                  </m:r>
                                </m:e>
                              </m:d>
                            </m:e>
                            <m:sub>
                              <m:r>
                                <a:rPr kumimoji="0" lang="es-E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𝐸</m:t>
                              </m:r>
                            </m:sub>
                          </m:sSub>
                          <m:r>
                            <a:rPr kumimoji="0" lang="es-E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sSub>
                            <m:sSubPr>
                              <m:ctrlP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s-E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s-E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𝑂</m:t>
                                          </m:r>
                                        </m:e>
                                        <m:sub>
                                          <m:r>
                                            <a:rPr lang="es-E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s-A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35667C83-1E7C-4CF9-9CD7-9C79B1992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056" y="5458125"/>
                <a:ext cx="5403469" cy="370101"/>
              </a:xfrm>
              <a:prstGeom prst="rect">
                <a:avLst/>
              </a:prstGeom>
              <a:blipFill>
                <a:blip r:embed="rId2"/>
                <a:stretch>
                  <a:fillRect b="-31746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9E755F92-E27A-4149-922A-9A917C0021A9}"/>
                  </a:ext>
                </a:extLst>
              </p:cNvPr>
              <p:cNvSpPr/>
              <p:nvPr/>
            </p:nvSpPr>
            <p:spPr>
              <a:xfrm>
                <a:off x="1999383" y="4092627"/>
                <a:ext cx="2394310" cy="461665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0" lang="es-E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s-E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E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𝑀</m:t>
                              </m:r>
                            </m:e>
                            <m:sub>
                              <m:r>
                                <a:rPr kumimoji="0" lang="es-E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𝐸𝐸</m:t>
                              </m:r>
                            </m:sub>
                          </m:sSub>
                          <m:r>
                            <a:rPr kumimoji="0" lang="es-E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  <m:r>
                            <a:rPr kumimoji="0" lang="es-E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s-E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  <m:r>
                            <a:rPr kumimoji="0" lang="es-E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𝐼</m:t>
                          </m:r>
                        </m:e>
                      </m:d>
                      <m:r>
                        <a:rPr kumimoji="0" lang="es-E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es-A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9E755F92-E27A-4149-922A-9A917C0021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383" y="4092627"/>
                <a:ext cx="2394310" cy="461665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ángulo 1">
            <a:extLst>
              <a:ext uri="{FF2B5EF4-FFF2-40B4-BE49-F238E27FC236}">
                <a16:creationId xmlns:a16="http://schemas.microsoft.com/office/drawing/2014/main" id="{FB345D66-FD7C-4ACB-AAAB-2B7B0A7817C4}"/>
              </a:ext>
            </a:extLst>
          </p:cNvPr>
          <p:cNvSpPr/>
          <p:nvPr/>
        </p:nvSpPr>
        <p:spPr>
          <a:xfrm>
            <a:off x="1381885" y="904499"/>
            <a:ext cx="1051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/>
              <a:t>Para hallar, si existen, todos los autovalores y </a:t>
            </a:r>
            <a:r>
              <a:rPr lang="es-ES" sz="2400" dirty="0" err="1"/>
              <a:t>autovectores</a:t>
            </a:r>
            <a:r>
              <a:rPr lang="es-ES" sz="2400" dirty="0"/>
              <a:t> de un endomorfismo: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083B011-C036-4C26-BD02-27ACF59DBC15}"/>
              </a:ext>
            </a:extLst>
          </p:cNvPr>
          <p:cNvSpPr txBox="1"/>
          <p:nvPr/>
        </p:nvSpPr>
        <p:spPr>
          <a:xfrm>
            <a:off x="5253267" y="3942952"/>
            <a:ext cx="6187367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Calcular el determinante. Se obtendrá el polinomio característico. Igualando el polinomio característico a cero, hallaré todos los autovalores del endomorfismo</a:t>
            </a:r>
            <a:endParaRPr lang="es-AR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BC6DF69-4695-438E-89C6-CD56BC7CB86D}"/>
              </a:ext>
            </a:extLst>
          </p:cNvPr>
          <p:cNvSpPr txBox="1"/>
          <p:nvPr/>
        </p:nvSpPr>
        <p:spPr>
          <a:xfrm>
            <a:off x="7238704" y="5265369"/>
            <a:ext cx="4201931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Para cada autovalor encontrado, resolveré el sistema y hallaré los </a:t>
            </a:r>
            <a:r>
              <a:rPr lang="es-ES" dirty="0" err="1"/>
              <a:t>autovectores</a:t>
            </a:r>
            <a:r>
              <a:rPr lang="es-ES" dirty="0"/>
              <a:t> de cada </a:t>
            </a:r>
            <a:r>
              <a:rPr lang="es-ES" dirty="0" err="1"/>
              <a:t>autoespacio</a:t>
            </a:r>
            <a:r>
              <a:rPr lang="es-ES" dirty="0"/>
              <a:t> asociado</a:t>
            </a:r>
            <a:endParaRPr lang="es-AR" dirty="0"/>
          </a:p>
        </p:txBody>
      </p:sp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2CB93D82-9D38-4F52-B903-BB1E26698B2C}"/>
              </a:ext>
            </a:extLst>
          </p:cNvPr>
          <p:cNvSpPr/>
          <p:nvPr/>
        </p:nvSpPr>
        <p:spPr>
          <a:xfrm>
            <a:off x="4639135" y="4244376"/>
            <a:ext cx="369334" cy="22811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id="{871D9C92-E048-4EEA-963E-78DDD31F8D5B}"/>
              </a:ext>
            </a:extLst>
          </p:cNvPr>
          <p:cNvSpPr/>
          <p:nvPr/>
        </p:nvSpPr>
        <p:spPr>
          <a:xfrm>
            <a:off x="6688938" y="5541838"/>
            <a:ext cx="369334" cy="22811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CECDCEF-8F56-4EAC-A9BA-D7641D7A0F78}"/>
              </a:ext>
            </a:extLst>
          </p:cNvPr>
          <p:cNvSpPr txBox="1"/>
          <p:nvPr/>
        </p:nvSpPr>
        <p:spPr>
          <a:xfrm>
            <a:off x="4679384" y="1444918"/>
            <a:ext cx="2378888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i="1" u="sng" dirty="0"/>
              <a:t>PROCEDIMIENTO:</a:t>
            </a:r>
            <a:endParaRPr lang="es-AR" b="1" i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7BE4263F-6118-46F5-AEE9-1721C30B695F}"/>
                  </a:ext>
                </a:extLst>
              </p:cNvPr>
              <p:cNvSpPr/>
              <p:nvPr/>
            </p:nvSpPr>
            <p:spPr>
              <a:xfrm>
                <a:off x="2613992" y="2342523"/>
                <a:ext cx="1045223" cy="461665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E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𝐸𝐸</m:t>
                          </m:r>
                        </m:sub>
                      </m:sSub>
                      <m:r>
                        <a:rPr lang="es-E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0" lang="es-AR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</m:oMath>
                  </m:oMathPara>
                </a14:m>
                <a:endParaRPr kumimoji="0" lang="es-A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7BE4263F-6118-46F5-AEE9-1721C30B69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992" y="2342523"/>
                <a:ext cx="1045223" cy="461665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>
            <a:extLst>
              <a:ext uri="{FF2B5EF4-FFF2-40B4-BE49-F238E27FC236}">
                <a16:creationId xmlns:a16="http://schemas.microsoft.com/office/drawing/2014/main" id="{59C69099-D43C-456D-ADDE-531A6EFF5FA4}"/>
              </a:ext>
            </a:extLst>
          </p:cNvPr>
          <p:cNvSpPr txBox="1"/>
          <p:nvPr/>
        </p:nvSpPr>
        <p:spPr>
          <a:xfrm>
            <a:off x="5253268" y="2294186"/>
            <a:ext cx="5090082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Determinar la matriz del endomorfismo f con la misma  base de salida y de llegada </a:t>
            </a:r>
            <a:endParaRPr lang="es-AR" dirty="0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AB40FCBB-33A6-4EEC-A71C-16428C62DA4D}"/>
              </a:ext>
            </a:extLst>
          </p:cNvPr>
          <p:cNvSpPr/>
          <p:nvPr/>
        </p:nvSpPr>
        <p:spPr>
          <a:xfrm rot="10800000">
            <a:off x="4393693" y="2501709"/>
            <a:ext cx="647908" cy="29320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EB5DF384-7BC3-41BF-B006-75ADF15322D2}"/>
                  </a:ext>
                </a:extLst>
              </p:cNvPr>
              <p:cNvSpPr/>
              <p:nvPr/>
            </p:nvSpPr>
            <p:spPr>
              <a:xfrm>
                <a:off x="2384283" y="3157531"/>
                <a:ext cx="1591269" cy="461665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E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𝐸𝐸</m:t>
                        </m:r>
                      </m:sub>
                    </m:sSub>
                    <m:r>
                      <a:rPr lang="es-E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0" lang="es-AR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r>
                      <a:rPr kumimoji="0" lang="es-AR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r>
                      <a:rPr lang="es-E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kumimoji="0" lang="es-AR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 panose="020B0503020204020204"/>
                    <a:ea typeface="+mn-ea"/>
                    <a:cs typeface="+mn-cs"/>
                  </a:rPr>
                  <a:t>I</a:t>
                </a:r>
              </a:p>
            </p:txBody>
          </p:sp>
        </mc:Choice>
        <mc:Fallback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EB5DF384-7BC3-41BF-B006-75ADF15322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283" y="3157531"/>
                <a:ext cx="1591269" cy="461665"/>
              </a:xfrm>
              <a:prstGeom prst="rect">
                <a:avLst/>
              </a:prstGeom>
              <a:blipFill>
                <a:blip r:embed="rId5"/>
                <a:stretch>
                  <a:fillRect l="-380" t="-8974" r="-4563" b="-26923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C48D52A3-0EE2-4D48-93F7-B6BD15B35B14}"/>
                  </a:ext>
                </a:extLst>
              </p:cNvPr>
              <p:cNvSpPr txBox="1"/>
              <p:nvPr/>
            </p:nvSpPr>
            <p:spPr>
              <a:xfrm>
                <a:off x="5253268" y="3195972"/>
                <a:ext cx="5090082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Restar la matriz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s-AR" i="1" dirty="0">
                    <a:solidFill>
                      <a:prstClr val="black"/>
                    </a:solidFill>
                  </a:rPr>
                  <a:t>I </a:t>
                </a:r>
                <a:endParaRPr lang="es-AR" dirty="0"/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C48D52A3-0EE2-4D48-93F7-B6BD15B35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268" y="3195972"/>
                <a:ext cx="5090082" cy="369332"/>
              </a:xfrm>
              <a:prstGeom prst="rect">
                <a:avLst/>
              </a:prstGeom>
              <a:blipFill>
                <a:blip r:embed="rId6"/>
                <a:stretch>
                  <a:fillRect l="-956" t="-6349" b="-22222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5C8B4C44-0CC6-446C-9038-15640D56F5AC}"/>
              </a:ext>
            </a:extLst>
          </p:cNvPr>
          <p:cNvSpPr/>
          <p:nvPr/>
        </p:nvSpPr>
        <p:spPr>
          <a:xfrm rot="10800000">
            <a:off x="4453329" y="3263710"/>
            <a:ext cx="647908" cy="29320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286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21" grpId="0" animBg="1"/>
      <p:bldP spid="3" grpId="0" animBg="1"/>
      <p:bldP spid="25" grpId="0" animBg="1"/>
      <p:bldP spid="26" grpId="0" animBg="1"/>
      <p:bldP spid="27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7 Rectángulo">
                <a:extLst>
                  <a:ext uri="{FF2B5EF4-FFF2-40B4-BE49-F238E27FC236}">
                    <a16:creationId xmlns:a16="http://schemas.microsoft.com/office/drawing/2014/main" id="{3184F6A7-5721-4423-A14E-480F6203250F}"/>
                  </a:ext>
                </a:extLst>
              </p:cNvPr>
              <p:cNvSpPr/>
              <p:nvPr/>
            </p:nvSpPr>
            <p:spPr>
              <a:xfrm>
                <a:off x="1060474" y="1317034"/>
                <a:ext cx="10812549" cy="21069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sz="2800" dirty="0"/>
                  <a:t>Sea el siguiente endomorfismo: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s-E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s-E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/ 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𝑏𝑥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s-E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E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sSup>
                        <m:sSupPr>
                          <m:ctrlP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𝑏𝑥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ES" sz="1200" dirty="0"/>
              </a:p>
              <a:p>
                <a:endParaRPr lang="es-ES" sz="1200" dirty="0"/>
              </a:p>
              <a:p>
                <a:r>
                  <a:rPr lang="es-ES" sz="2800" dirty="0"/>
                  <a:t>Hallar, si existen, todos los autovalores y </a:t>
                </a:r>
                <a:r>
                  <a:rPr lang="es-ES" sz="2800" dirty="0" err="1"/>
                  <a:t>autovectores</a:t>
                </a:r>
                <a:r>
                  <a:rPr lang="es-ES" sz="2800" dirty="0"/>
                  <a:t> de la TL dada</a:t>
                </a:r>
              </a:p>
            </p:txBody>
          </p:sp>
        </mc:Choice>
        <mc:Fallback xmlns="">
          <p:sp>
            <p:nvSpPr>
              <p:cNvPr id="19" name="7 Rectángulo">
                <a:extLst>
                  <a:ext uri="{FF2B5EF4-FFF2-40B4-BE49-F238E27FC236}">
                    <a16:creationId xmlns:a16="http://schemas.microsoft.com/office/drawing/2014/main" id="{3184F6A7-5721-4423-A14E-480F620325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474" y="1317034"/>
                <a:ext cx="10812549" cy="2106923"/>
              </a:xfrm>
              <a:prstGeom prst="rect">
                <a:avLst/>
              </a:prstGeom>
              <a:blipFill>
                <a:blip r:embed="rId2"/>
                <a:stretch>
                  <a:fillRect l="-1184" t="-2601" b="-722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C67A2F38-1EFA-4AD7-8AA0-F645B153324D}"/>
                  </a:ext>
                </a:extLst>
              </p:cNvPr>
              <p:cNvSpPr/>
              <p:nvPr/>
            </p:nvSpPr>
            <p:spPr>
              <a:xfrm>
                <a:off x="1089138" y="595420"/>
                <a:ext cx="196323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s-ES" sz="2800" i="1" u="sng" dirty="0">
                    <a:solidFill>
                      <a:prstClr val="black"/>
                    </a:solidFill>
                  </a:rPr>
                  <a:t>EJEMPLO </a:t>
                </a:r>
                <a14:m>
                  <m:oMath xmlns:m="http://schemas.openxmlformats.org/officeDocument/2006/math">
                    <m:r>
                      <a:rPr lang="es-ES" sz="2800" b="0" i="1" u="sng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s-ES" sz="2800" dirty="0">
                    <a:solidFill>
                      <a:prstClr val="black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C67A2F38-1EFA-4AD7-8AA0-F645B15332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138" y="595420"/>
                <a:ext cx="1963230" cy="523220"/>
              </a:xfrm>
              <a:prstGeom prst="rect">
                <a:avLst/>
              </a:prstGeom>
              <a:blipFill>
                <a:blip r:embed="rId3"/>
                <a:stretch>
                  <a:fillRect l="-6522" t="-11628" r="-4969" b="-3255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E4E2C6B6-6984-4DAD-A16D-A3563109FF55}"/>
                  </a:ext>
                </a:extLst>
              </p:cNvPr>
              <p:cNvSpPr/>
              <p:nvPr/>
            </p:nvSpPr>
            <p:spPr>
              <a:xfrm>
                <a:off x="5844621" y="3608670"/>
                <a:ext cx="2394310" cy="461665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0" lang="es-E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s-E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E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𝑀</m:t>
                              </m:r>
                            </m:e>
                            <m:sub>
                              <m:r>
                                <a:rPr kumimoji="0" lang="es-E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𝐸𝐸</m:t>
                              </m:r>
                            </m:sub>
                          </m:sSub>
                          <m:r>
                            <a:rPr kumimoji="0" lang="es-E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  <m:r>
                            <a:rPr kumimoji="0" lang="es-E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s-E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  <m:r>
                            <a:rPr kumimoji="0" lang="es-E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𝐼</m:t>
                          </m:r>
                        </m:e>
                      </m:d>
                      <m:r>
                        <a:rPr kumimoji="0" lang="es-E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es-A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E4E2C6B6-6984-4DAD-A16D-A3563109F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621" y="3608670"/>
                <a:ext cx="2394310" cy="461665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4263A76C-50E2-49D7-8562-B04B81A02022}"/>
                  </a:ext>
                </a:extLst>
              </p:cNvPr>
              <p:cNvSpPr/>
              <p:nvPr/>
            </p:nvSpPr>
            <p:spPr>
              <a:xfrm>
                <a:off x="4344083" y="4264806"/>
                <a:ext cx="1292597" cy="461665"/>
              </a:xfrm>
              <a:prstGeom prst="rect">
                <a:avLst/>
              </a:prstGeom>
              <a:ln w="28575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𝐸𝐸</m:t>
                          </m:r>
                        </m:sub>
                      </m:sSub>
                      <m:r>
                        <a:rPr lang="es-ES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4263A76C-50E2-49D7-8562-B04B81A020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083" y="4264806"/>
                <a:ext cx="1292597" cy="461665"/>
              </a:xfrm>
              <a:prstGeom prst="rect">
                <a:avLst/>
              </a:prstGeom>
              <a:blipFill>
                <a:blip r:embed="rId5"/>
                <a:stretch>
                  <a:fillRect b="-1866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77F69F97-8170-4404-BC05-34A4292AED6B}"/>
                  </a:ext>
                </a:extLst>
              </p:cNvPr>
              <p:cNvSpPr/>
              <p:nvPr/>
            </p:nvSpPr>
            <p:spPr>
              <a:xfrm>
                <a:off x="7039584" y="5007967"/>
                <a:ext cx="2332049" cy="14719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s-E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s-E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s-E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s-E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77F69F97-8170-4404-BC05-34A4292AED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584" y="5007967"/>
                <a:ext cx="2332049" cy="14719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AFED2013-E1F0-4A4D-B503-75A9A8F98C78}"/>
              </a:ext>
            </a:extLst>
          </p:cNvPr>
          <p:cNvSpPr/>
          <p:nvPr/>
        </p:nvSpPr>
        <p:spPr>
          <a:xfrm>
            <a:off x="3701558" y="4395691"/>
            <a:ext cx="506820" cy="279303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8D6CD065-54BD-4CDC-B471-E5D6E7869371}"/>
                  </a:ext>
                </a:extLst>
              </p:cNvPr>
              <p:cNvSpPr/>
              <p:nvPr/>
            </p:nvSpPr>
            <p:spPr>
              <a:xfrm>
                <a:off x="1327894" y="4317971"/>
                <a:ext cx="21549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 ;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 ;1</m:t>
                          </m:r>
                        </m:e>
                      </m:d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8D6CD065-54BD-4CDC-B471-E5D6E7869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894" y="4317971"/>
                <a:ext cx="2154949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5758B6EB-3CE0-461A-AC6F-171170139CE5}"/>
                  </a:ext>
                </a:extLst>
              </p:cNvPr>
              <p:cNvSpPr/>
              <p:nvPr/>
            </p:nvSpPr>
            <p:spPr>
              <a:xfrm>
                <a:off x="5497104" y="4251346"/>
                <a:ext cx="473026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s-E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2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s-ES" sz="2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p>
                                          <m:sSupPr>
                                            <m:ctrlPr>
                                              <a:rPr lang="es-E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s-E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s-E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s-ES" sz="2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s-ES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s-E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2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s-ES" sz="24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E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s-ES" sz="2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s-ES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</m:sSub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s-E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2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s-ES" sz="24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s-ES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5758B6EB-3CE0-461A-AC6F-171170139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104" y="4251346"/>
                <a:ext cx="4730269" cy="461665"/>
              </a:xfrm>
              <a:prstGeom prst="rect">
                <a:avLst/>
              </a:prstGeom>
              <a:blipFill>
                <a:blip r:embed="rId8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4DB89363-35CE-4384-B85F-B31DA6E1637E}"/>
                  </a:ext>
                </a:extLst>
              </p:cNvPr>
              <p:cNvSpPr/>
              <p:nvPr/>
            </p:nvSpPr>
            <p:spPr>
              <a:xfrm>
                <a:off x="1864142" y="4988569"/>
                <a:ext cx="10039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sz="240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4DB89363-35CE-4384-B85F-B31DA6E163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142" y="4988569"/>
                <a:ext cx="1003928" cy="461665"/>
              </a:xfrm>
              <a:prstGeom prst="rect">
                <a:avLst/>
              </a:prstGeom>
              <a:blipFill>
                <a:blip r:embed="rId9"/>
                <a:stretch>
                  <a:fillRect l="-1829" r="-2439" b="-1710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D2DB8AC2-0B34-4C52-85D1-1508EB286046}"/>
                  </a:ext>
                </a:extLst>
              </p:cNvPr>
              <p:cNvSpPr/>
              <p:nvPr/>
            </p:nvSpPr>
            <p:spPr>
              <a:xfrm>
                <a:off x="2718736" y="4795605"/>
                <a:ext cx="1104405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D2DB8AC2-0B34-4C52-85D1-1508EB286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736" y="4795605"/>
                <a:ext cx="1104405" cy="7838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CBF1E781-29C2-4FBD-93D9-77932BA37730}"/>
                  </a:ext>
                </a:extLst>
              </p:cNvPr>
              <p:cNvSpPr/>
              <p:nvPr/>
            </p:nvSpPr>
            <p:spPr>
              <a:xfrm>
                <a:off x="1885677" y="5560817"/>
                <a:ext cx="8538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sz="24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4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CBF1E781-29C2-4FBD-93D9-77932BA377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677" y="5560817"/>
                <a:ext cx="853823" cy="461665"/>
              </a:xfrm>
              <a:prstGeom prst="rect">
                <a:avLst/>
              </a:prstGeom>
              <a:blipFill>
                <a:blip r:embed="rId11"/>
                <a:stretch>
                  <a:fillRect l="-1429" r="-2857" b="-1710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ángulo 33">
                <a:extLst>
                  <a:ext uri="{FF2B5EF4-FFF2-40B4-BE49-F238E27FC236}">
                    <a16:creationId xmlns:a16="http://schemas.microsoft.com/office/drawing/2014/main" id="{DC18472F-C447-4FB1-A7E3-3614392DACB2}"/>
                  </a:ext>
                </a:extLst>
              </p:cNvPr>
              <p:cNvSpPr/>
              <p:nvPr/>
            </p:nvSpPr>
            <p:spPr>
              <a:xfrm>
                <a:off x="2544501" y="5615249"/>
                <a:ext cx="21872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34" name="Rectángulo 33">
                <a:extLst>
                  <a:ext uri="{FF2B5EF4-FFF2-40B4-BE49-F238E27FC236}">
                    <a16:creationId xmlns:a16="http://schemas.microsoft.com/office/drawing/2014/main" id="{DC18472F-C447-4FB1-A7E3-3614392DAC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501" y="5615249"/>
                <a:ext cx="218726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0E6C26F7-5162-4A4F-A776-D70FE945D3A0}"/>
                  </a:ext>
                </a:extLst>
              </p:cNvPr>
              <p:cNvSpPr/>
              <p:nvPr/>
            </p:nvSpPr>
            <p:spPr>
              <a:xfrm>
                <a:off x="1864142" y="6183875"/>
                <a:ext cx="85093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sz="240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0E6C26F7-5162-4A4F-A776-D70FE945D3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142" y="6183875"/>
                <a:ext cx="850938" cy="461665"/>
              </a:xfrm>
              <a:prstGeom prst="rect">
                <a:avLst/>
              </a:prstGeom>
              <a:blipFill>
                <a:blip r:embed="rId13"/>
                <a:stretch>
                  <a:fillRect l="-2158" r="-2878" b="-1710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ángulo 42">
                <a:extLst>
                  <a:ext uri="{FF2B5EF4-FFF2-40B4-BE49-F238E27FC236}">
                    <a16:creationId xmlns:a16="http://schemas.microsoft.com/office/drawing/2014/main" id="{84CB9CA4-2DAF-4970-BAF3-D9BEFE002D2C}"/>
                  </a:ext>
                </a:extLst>
              </p:cNvPr>
              <p:cNvSpPr/>
              <p:nvPr/>
            </p:nvSpPr>
            <p:spPr>
              <a:xfrm>
                <a:off x="2544501" y="6008072"/>
                <a:ext cx="1920910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43" name="Rectángulo 42">
                <a:extLst>
                  <a:ext uri="{FF2B5EF4-FFF2-40B4-BE49-F238E27FC236}">
                    <a16:creationId xmlns:a16="http://schemas.microsoft.com/office/drawing/2014/main" id="{84CB9CA4-2DAF-4970-BAF3-D9BEFE002D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501" y="6008072"/>
                <a:ext cx="1920910" cy="78380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ángulo 47">
                <a:extLst>
                  <a:ext uri="{FF2B5EF4-FFF2-40B4-BE49-F238E27FC236}">
                    <a16:creationId xmlns:a16="http://schemas.microsoft.com/office/drawing/2014/main" id="{E89E7D00-2F68-450C-AD50-29EEF4788859}"/>
                  </a:ext>
                </a:extLst>
              </p:cNvPr>
              <p:cNvSpPr/>
              <p:nvPr/>
            </p:nvSpPr>
            <p:spPr>
              <a:xfrm>
                <a:off x="5918967" y="5309567"/>
                <a:ext cx="1292597" cy="461665"/>
              </a:xfrm>
              <a:prstGeom prst="rect">
                <a:avLst/>
              </a:prstGeom>
              <a:ln w="28575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𝐸𝐸</m:t>
                          </m:r>
                        </m:sub>
                      </m:sSub>
                      <m:r>
                        <a:rPr lang="es-ES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48" name="Rectángulo 47">
                <a:extLst>
                  <a:ext uri="{FF2B5EF4-FFF2-40B4-BE49-F238E27FC236}">
                    <a16:creationId xmlns:a16="http://schemas.microsoft.com/office/drawing/2014/main" id="{E89E7D00-2F68-450C-AD50-29EEF4788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967" y="5309567"/>
                <a:ext cx="1292597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Flecha: a la derecha 48">
            <a:extLst>
              <a:ext uri="{FF2B5EF4-FFF2-40B4-BE49-F238E27FC236}">
                <a16:creationId xmlns:a16="http://schemas.microsoft.com/office/drawing/2014/main" id="{DACE8D8F-B993-4739-91C4-143D39099D07}"/>
              </a:ext>
            </a:extLst>
          </p:cNvPr>
          <p:cNvSpPr/>
          <p:nvPr/>
        </p:nvSpPr>
        <p:spPr>
          <a:xfrm>
            <a:off x="5390590" y="5427668"/>
            <a:ext cx="506820" cy="279303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AFD58717-F2F2-47B4-A40D-A0CC52234973}"/>
                  </a:ext>
                </a:extLst>
              </p:cNvPr>
              <p:cNvSpPr txBox="1"/>
              <p:nvPr/>
            </p:nvSpPr>
            <p:spPr>
              <a:xfrm>
                <a:off x="2281128" y="3656367"/>
                <a:ext cx="34924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i="1" u="sng" dirty="0"/>
                  <a:t>HALLO LOS AUTOVALORES DE </a:t>
                </a:r>
                <a14:m>
                  <m:oMath xmlns:m="http://schemas.openxmlformats.org/officeDocument/2006/math">
                    <m:r>
                      <a:rPr lang="es-ES" b="1" i="1" u="sng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s-AR" b="1" i="1" u="sng" dirty="0"/>
                  <a:t>:</a:t>
                </a: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AFD58717-F2F2-47B4-A40D-A0CC52234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128" y="3656367"/>
                <a:ext cx="3492471" cy="369332"/>
              </a:xfrm>
              <a:prstGeom prst="rect">
                <a:avLst/>
              </a:prstGeom>
              <a:blipFill>
                <a:blip r:embed="rId16"/>
                <a:stretch>
                  <a:fillRect l="-1396" t="-10000" r="-1571" b="-2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89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" grpId="0"/>
      <p:bldP spid="24" grpId="0" animBg="1"/>
      <p:bldP spid="27" grpId="0"/>
      <p:bldP spid="28" grpId="0"/>
      <p:bldP spid="29" grpId="0"/>
      <p:bldP spid="32" grpId="0"/>
      <p:bldP spid="33" grpId="0"/>
      <p:bldP spid="34" grpId="0"/>
      <p:bldP spid="40" grpId="0"/>
      <p:bldP spid="43" grpId="0"/>
      <p:bldP spid="48" grpId="0"/>
      <p:bldP spid="49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551ED8C7-02CB-49C2-B96F-7199E7A7ED01}"/>
                  </a:ext>
                </a:extLst>
              </p:cNvPr>
              <p:cNvSpPr/>
              <p:nvPr/>
            </p:nvSpPr>
            <p:spPr>
              <a:xfrm>
                <a:off x="1208743" y="2711440"/>
                <a:ext cx="2394310" cy="461665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0" lang="es-E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s-E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E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𝑀</m:t>
                              </m:r>
                            </m:e>
                            <m:sub>
                              <m:r>
                                <a:rPr kumimoji="0" lang="es-E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𝐸𝐸</m:t>
                              </m:r>
                            </m:sub>
                          </m:sSub>
                          <m:r>
                            <a:rPr kumimoji="0" lang="es-E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  <m:r>
                            <a:rPr kumimoji="0" lang="es-E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s-E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  <m:r>
                            <a:rPr kumimoji="0" lang="es-E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𝐼</m:t>
                          </m:r>
                        </m:e>
                      </m:d>
                      <m:r>
                        <a:rPr kumimoji="0" lang="es-E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es-A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551ED8C7-02CB-49C2-B96F-7199E7A7ED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743" y="2711440"/>
                <a:ext cx="2394310" cy="461665"/>
              </a:xfrm>
              <a:prstGeom prst="rect">
                <a:avLst/>
              </a:prstGeom>
              <a:blipFill>
                <a:blip r:embed="rId2"/>
                <a:stretch>
                  <a:fillRect b="-15385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DF9F2903-3212-46F2-938A-C01DA55E9915}"/>
                  </a:ext>
                </a:extLst>
              </p:cNvPr>
              <p:cNvSpPr/>
              <p:nvPr/>
            </p:nvSpPr>
            <p:spPr>
              <a:xfrm>
                <a:off x="3686129" y="723682"/>
                <a:ext cx="3464538" cy="1471941"/>
              </a:xfrm>
              <a:prstGeom prst="rect">
                <a:avLst/>
              </a:prstGeom>
              <a:ln w="28575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𝐸𝐸</m:t>
                          </m:r>
                        </m:sub>
                      </m:sSub>
                      <m:r>
                        <a:rPr lang="es-ES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s-E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s-E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s-E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s-E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DF9F2903-3212-46F2-938A-C01DA55E99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129" y="723682"/>
                <a:ext cx="3464538" cy="14719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00AA5EF2-0A46-49AB-9498-490E9E800B2F}"/>
              </a:ext>
            </a:extLst>
          </p:cNvPr>
          <p:cNvSpPr/>
          <p:nvPr/>
        </p:nvSpPr>
        <p:spPr>
          <a:xfrm>
            <a:off x="3780146" y="2802620"/>
            <a:ext cx="506820" cy="279303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F81C6F19-4C0C-4E94-AFDA-29A70FB6DDA8}"/>
                  </a:ext>
                </a:extLst>
              </p:cNvPr>
              <p:cNvSpPr/>
              <p:nvPr/>
            </p:nvSpPr>
            <p:spPr>
              <a:xfrm>
                <a:off x="4286966" y="2263783"/>
                <a:ext cx="4777462" cy="1356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E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E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s-E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ES" sz="2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s-ES" sz="2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s-ES" sz="2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s-ES" sz="2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s-E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ES" sz="22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s-ES" sz="2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r>
                                      <a:rPr lang="es-ES" sz="2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sz="2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2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2200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e>
                                    <m:r>
                                      <a:rPr lang="es-ES" sz="2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s-E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s-E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sz="2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2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2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sz="2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2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2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s-ES" sz="2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sz="2200" dirty="0"/>
              </a:p>
            </p:txBody>
          </p:sp>
        </mc:Choice>
        <mc:Fallback xmlns="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F81C6F19-4C0C-4E94-AFDA-29A70FB6DD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966" y="2263783"/>
                <a:ext cx="4777462" cy="13569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0D67F6F5-9379-4607-B21D-4C7602A8C58C}"/>
                  </a:ext>
                </a:extLst>
              </p:cNvPr>
              <p:cNvSpPr/>
              <p:nvPr/>
            </p:nvSpPr>
            <p:spPr>
              <a:xfrm>
                <a:off x="1188277" y="3756992"/>
                <a:ext cx="3254481" cy="12420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s-E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ES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s-E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E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s-E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ES" sz="20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s-E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E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E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0D67F6F5-9379-4607-B21D-4C7602A8C5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277" y="3756992"/>
                <a:ext cx="3254481" cy="12420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lipse 2">
            <a:extLst>
              <a:ext uri="{FF2B5EF4-FFF2-40B4-BE49-F238E27FC236}">
                <a16:creationId xmlns:a16="http://schemas.microsoft.com/office/drawing/2014/main" id="{C13A79BC-9CBF-4B85-AAA7-69B431D25990}"/>
              </a:ext>
            </a:extLst>
          </p:cNvPr>
          <p:cNvSpPr/>
          <p:nvPr/>
        </p:nvSpPr>
        <p:spPr>
          <a:xfrm>
            <a:off x="1594883" y="3642024"/>
            <a:ext cx="637953" cy="1356975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es-AR" dirty="0">
              <a:ln>
                <a:solidFill>
                  <a:schemeClr val="accent5">
                    <a:lumMod val="75000"/>
                  </a:schemeClr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CE9B3E25-A58A-4330-8891-EEB25659F72A}"/>
                  </a:ext>
                </a:extLst>
              </p:cNvPr>
              <p:cNvSpPr/>
              <p:nvPr/>
            </p:nvSpPr>
            <p:spPr>
              <a:xfrm>
                <a:off x="4255230" y="3928576"/>
                <a:ext cx="4054123" cy="783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2000" b="0" i="0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|"/>
                          <m:endChr m:val="|"/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−1−</m:t>
                                </m:r>
                                <m:r>
                                  <a:rPr lang="es-E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CE9B3E25-A58A-4330-8891-EEB25659F7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230" y="3928576"/>
                <a:ext cx="4054123" cy="7838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5BD5BBFA-C70A-4445-9FED-EA6FF8428C89}"/>
                  </a:ext>
                </a:extLst>
              </p:cNvPr>
              <p:cNvSpPr/>
              <p:nvPr/>
            </p:nvSpPr>
            <p:spPr>
              <a:xfrm>
                <a:off x="8107597" y="3944370"/>
                <a:ext cx="3405419" cy="783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brk m:alnAt="7"/>
                            </m:rPr>
                            <a:rPr lang="es-ES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−1−</m:t>
                          </m:r>
                          <m:r>
                            <a:rPr lang="es-E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5BD5BBFA-C70A-4445-9FED-EA6FF8428C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597" y="3944370"/>
                <a:ext cx="3405419" cy="7838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FAD6F08D-9BBB-4836-B0DA-5BE1D1EDEF40}"/>
                  </a:ext>
                </a:extLst>
              </p:cNvPr>
              <p:cNvSpPr/>
              <p:nvPr/>
            </p:nvSpPr>
            <p:spPr>
              <a:xfrm>
                <a:off x="11300066" y="4136249"/>
                <a:ext cx="6422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FAD6F08D-9BBB-4836-B0DA-5BE1D1EDEF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0066" y="4136249"/>
                <a:ext cx="642227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co de bloque 26">
            <a:extLst>
              <a:ext uri="{FF2B5EF4-FFF2-40B4-BE49-F238E27FC236}">
                <a16:creationId xmlns:a16="http://schemas.microsoft.com/office/drawing/2014/main" id="{69F007B1-5E5E-4849-98F5-BFF4BCB40FB5}"/>
              </a:ext>
            </a:extLst>
          </p:cNvPr>
          <p:cNvSpPr/>
          <p:nvPr/>
        </p:nvSpPr>
        <p:spPr>
          <a:xfrm rot="10800000">
            <a:off x="8532652" y="4620936"/>
            <a:ext cx="2980363" cy="299181"/>
          </a:xfrm>
          <a:prstGeom prst="blockArc">
            <a:avLst/>
          </a:prstGeom>
          <a:ln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es-AR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4EC7741-EFC4-4C53-9229-D680AEDA026D}"/>
              </a:ext>
            </a:extLst>
          </p:cNvPr>
          <p:cNvSpPr txBox="1"/>
          <p:nvPr/>
        </p:nvSpPr>
        <p:spPr>
          <a:xfrm>
            <a:off x="8595420" y="5042915"/>
            <a:ext cx="2917595" cy="646331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En este ejemplo, obtuvimos un polinomio factorizado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57B97B7-1C09-442D-AE1F-D80BD8747EEB}"/>
                  </a:ext>
                </a:extLst>
              </p:cNvPr>
              <p:cNvSpPr txBox="1"/>
              <p:nvPr/>
            </p:nvSpPr>
            <p:spPr>
              <a:xfrm>
                <a:off x="1998924" y="5784112"/>
                <a:ext cx="23413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i="1" u="sng" dirty="0"/>
                  <a:t>AUTOVALORES DE </a:t>
                </a:r>
                <a14:m>
                  <m:oMath xmlns:m="http://schemas.openxmlformats.org/officeDocument/2006/math">
                    <m:r>
                      <a:rPr lang="es-ES" b="1" i="1" u="sng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s-AR" b="1" i="1" u="sng" dirty="0"/>
                  <a:t>:</a:t>
                </a: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57B97B7-1C09-442D-AE1F-D80BD8747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924" y="5784112"/>
                <a:ext cx="2341370" cy="369332"/>
              </a:xfrm>
              <a:prstGeom prst="rect">
                <a:avLst/>
              </a:prstGeom>
              <a:blipFill>
                <a:blip r:embed="rId9"/>
                <a:stretch>
                  <a:fillRect l="-2344" t="-10000" r="-260" b="-2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30CE0963-BC30-4291-B97B-4438D61B46EC}"/>
                  </a:ext>
                </a:extLst>
              </p:cNvPr>
              <p:cNvSpPr txBox="1"/>
              <p:nvPr/>
            </p:nvSpPr>
            <p:spPr>
              <a:xfrm>
                <a:off x="4331690" y="5674068"/>
                <a:ext cx="2818977" cy="518604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m:rPr>
                              <m:nor/>
                            </m:rPr>
                            <a:rPr lang="es-AR" dirty="0"/>
                            <m:t> 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  ;</m:t>
                      </m:r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m:rPr>
                              <m:nor/>
                            </m:rPr>
                            <a:rPr lang="es-AR" dirty="0"/>
                            <m:t> </m:t>
                          </m:r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  ;</m:t>
                      </m:r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m:rPr>
                              <m:nor/>
                            </m:rPr>
                            <a:rPr lang="es-AR" dirty="0"/>
                            <m:t> </m:t>
                          </m:r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30CE0963-BC30-4291-B97B-4438D61B4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690" y="5674068"/>
                <a:ext cx="2818977" cy="5186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142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2" grpId="0"/>
      <p:bldP spid="16" grpId="0"/>
      <p:bldP spid="3" grpId="0" animBg="1"/>
      <p:bldP spid="24" grpId="0"/>
      <p:bldP spid="25" grpId="0"/>
      <p:bldP spid="26" grpId="0"/>
      <p:bldP spid="27" grpId="0" animBg="1"/>
      <p:bldP spid="4" grpId="0" animBg="1"/>
      <p:bldP spid="5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0D67F6F5-9379-4607-B21D-4C7602A8C58C}"/>
                  </a:ext>
                </a:extLst>
              </p:cNvPr>
              <p:cNvSpPr/>
              <p:nvPr/>
            </p:nvSpPr>
            <p:spPr>
              <a:xfrm>
                <a:off x="1383046" y="2192399"/>
                <a:ext cx="4553170" cy="10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d>
                      <m:dPr>
                        <m:ctrlPr>
                          <a:rPr lang="es-E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s-E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E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s-E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s-E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s-E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E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s-E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s-E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s-E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s-E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s-E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−1−</m:t>
                              </m:r>
                              <m:r>
                                <a:rPr lang="es-E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  <m:r>
                      <a:rPr lang="es-E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lang="es-E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s-ES" sz="20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E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2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0" lang="es-A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0D67F6F5-9379-4607-B21D-4C7602A8C5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046" y="2192399"/>
                <a:ext cx="4553170" cy="10912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F6D06BF4-B26D-4717-8F54-FC0C5438D1CD}"/>
                  </a:ext>
                </a:extLst>
              </p:cNvPr>
              <p:cNvSpPr txBox="1"/>
              <p:nvPr/>
            </p:nvSpPr>
            <p:spPr>
              <a:xfrm>
                <a:off x="5032655" y="1520950"/>
                <a:ext cx="6149883" cy="549446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E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E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kumimoji="0" lang="es-E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</m:sub>
                      </m:sSub>
                      <m:r>
                        <a:rPr kumimoji="0" lang="es-E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0" lang="es-E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s-E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𝑣</m:t>
                          </m:r>
                          <m:r>
                            <a:rPr kumimoji="0" lang="es-E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∈</m:t>
                          </m:r>
                          <m:sSub>
                            <m:sSubPr>
                              <m:ctrlPr>
                                <a:rPr kumimoji="0" lang="es-E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E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s-E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s-E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 / </m:t>
                          </m:r>
                          <m:d>
                            <m:dPr>
                              <m:ctrlPr>
                                <a:rPr kumimoji="0" lang="es-E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s-E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s-E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kumimoji="0" lang="es-E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𝐸𝐸</m:t>
                                  </m:r>
                                </m:sub>
                              </m:sSub>
                              <m:r>
                                <a:rPr kumimoji="0" lang="es-E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𝑓</m:t>
                              </m:r>
                              <m:r>
                                <a:rPr kumimoji="0" lang="es-E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s-E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𝜆</m:t>
                              </m:r>
                              <m:r>
                                <a:rPr kumimoji="0" lang="es-E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𝐼</m:t>
                              </m:r>
                            </m:e>
                          </m:d>
                          <m:sSub>
                            <m:sSubPr>
                              <m:ctrlPr>
                                <a:rPr kumimoji="0" lang="es-E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s-E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s-E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𝑣</m:t>
                                  </m:r>
                                </m:e>
                              </m:d>
                            </m:e>
                            <m:sub>
                              <m:r>
                                <a:rPr kumimoji="0" lang="es-E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𝐸</m:t>
                              </m:r>
                            </m:sub>
                          </m:sSub>
                          <m:r>
                            <a:rPr kumimoji="0" lang="es-E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sSub>
                            <m:sSubPr>
                              <m:ctrlPr>
                                <a:rPr lang="es-E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E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s-E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s-E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𝑂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s-ES" sz="24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sz="24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sz="24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s-E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s-A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F6D06BF4-B26D-4717-8F54-FC0C5438D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655" y="1520950"/>
                <a:ext cx="6149883" cy="5494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06C30A6C-A994-4726-B2BE-40089FC6FCE6}"/>
                  </a:ext>
                </a:extLst>
              </p:cNvPr>
              <p:cNvSpPr txBox="1"/>
              <p:nvPr/>
            </p:nvSpPr>
            <p:spPr>
              <a:xfrm>
                <a:off x="3084545" y="883776"/>
                <a:ext cx="23413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i="1" u="sng" dirty="0"/>
                  <a:t>AUTOVALORES DE </a:t>
                </a:r>
                <a14:m>
                  <m:oMath xmlns:m="http://schemas.openxmlformats.org/officeDocument/2006/math">
                    <m:r>
                      <a:rPr lang="es-ES" b="1" i="1" u="sng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s-AR" b="1" i="1" u="sng" dirty="0"/>
                  <a:t>:</a:t>
                </a: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06C30A6C-A994-4726-B2BE-40089FC6F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545" y="883776"/>
                <a:ext cx="2341370" cy="369332"/>
              </a:xfrm>
              <a:prstGeom prst="rect">
                <a:avLst/>
              </a:prstGeom>
              <a:blipFill>
                <a:blip r:embed="rId4"/>
                <a:stretch>
                  <a:fillRect l="-2344" t="-9836" r="-260" b="-2459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95DCF594-3965-4E24-ABA7-8007400A245A}"/>
                  </a:ext>
                </a:extLst>
              </p:cNvPr>
              <p:cNvSpPr txBox="1"/>
              <p:nvPr/>
            </p:nvSpPr>
            <p:spPr>
              <a:xfrm>
                <a:off x="5417311" y="773732"/>
                <a:ext cx="2818977" cy="518604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m:rPr>
                              <m:nor/>
                            </m:rPr>
                            <a:rPr lang="es-AR" dirty="0"/>
                            <m:t> 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  ;</m:t>
                      </m:r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m:rPr>
                              <m:nor/>
                            </m:rPr>
                            <a:rPr lang="es-AR" dirty="0"/>
                            <m:t> </m:t>
                          </m:r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  ;</m:t>
                      </m:r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m:rPr>
                              <m:nor/>
                            </m:rPr>
                            <a:rPr lang="es-AR" dirty="0"/>
                            <m:t> </m:t>
                          </m:r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95DCF594-3965-4E24-ABA7-8007400A2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311" y="773732"/>
                <a:ext cx="2818977" cy="518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FF147A95-E1DB-40E5-9123-DC943FF8BB00}"/>
                  </a:ext>
                </a:extLst>
              </p:cNvPr>
              <p:cNvSpPr txBox="1"/>
              <p:nvPr/>
            </p:nvSpPr>
            <p:spPr>
              <a:xfrm>
                <a:off x="1318442" y="1616452"/>
                <a:ext cx="3629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i="1" u="sng" dirty="0"/>
                  <a:t>HALLO LOS AUTOVECTORES DE </a:t>
                </a:r>
                <a14:m>
                  <m:oMath xmlns:m="http://schemas.openxmlformats.org/officeDocument/2006/math">
                    <m:r>
                      <a:rPr lang="es-ES" b="1" i="1" u="sng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s-AR" b="1" i="1" u="sng" dirty="0"/>
                  <a:t>:</a:t>
                </a:r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FF147A95-E1DB-40E5-9123-DC943FF8B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442" y="1616452"/>
                <a:ext cx="3629301" cy="369332"/>
              </a:xfrm>
              <a:prstGeom prst="rect">
                <a:avLst/>
              </a:prstGeom>
              <a:blipFill>
                <a:blip r:embed="rId6"/>
                <a:stretch>
                  <a:fillRect l="-1342" t="-8197" r="-1174" b="-2459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9A4278FE-F0B9-4371-B1AC-B1141B35619B}"/>
                  </a:ext>
                </a:extLst>
              </p:cNvPr>
              <p:cNvSpPr/>
              <p:nvPr/>
            </p:nvSpPr>
            <p:spPr>
              <a:xfrm>
                <a:off x="6899184" y="2186252"/>
                <a:ext cx="21549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 ;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 ;1</m:t>
                          </m:r>
                        </m:e>
                      </m:d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9A4278FE-F0B9-4371-B1AC-B1141B3561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184" y="2186252"/>
                <a:ext cx="2154949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09274C1B-557F-4398-AE28-234FC8A7CF8C}"/>
                  </a:ext>
                </a:extLst>
              </p:cNvPr>
              <p:cNvSpPr/>
              <p:nvPr/>
            </p:nvSpPr>
            <p:spPr>
              <a:xfrm>
                <a:off x="6601088" y="2746962"/>
                <a:ext cx="310001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09274C1B-557F-4398-AE28-234FC8A7CF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088" y="2746962"/>
                <a:ext cx="3100015" cy="461665"/>
              </a:xfrm>
              <a:prstGeom prst="rect">
                <a:avLst/>
              </a:prstGeom>
              <a:blipFill>
                <a:blip r:embed="rId8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0EDFB4E0-0FA3-4090-8232-E20EBA97BAE7}"/>
                  </a:ext>
                </a:extLst>
              </p:cNvPr>
              <p:cNvSpPr/>
              <p:nvPr/>
            </p:nvSpPr>
            <p:spPr>
              <a:xfrm>
                <a:off x="1383046" y="3931475"/>
                <a:ext cx="929485" cy="610936"/>
              </a:xfrm>
              <a:prstGeom prst="rect">
                <a:avLst/>
              </a:prstGeom>
              <a:ln>
                <a:solidFill>
                  <a:srgbClr val="FFC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m:rPr>
                              <m:nor/>
                            </m:rPr>
                            <a:rPr lang="es-AR" dirty="0"/>
                            <m:t> 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0EDFB4E0-0FA3-4090-8232-E20EBA97BA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046" y="3931475"/>
                <a:ext cx="929485" cy="6109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AB3522A7-13B4-4BDE-BC4C-55CEF67E9DF5}"/>
                  </a:ext>
                </a:extLst>
              </p:cNvPr>
              <p:cNvSpPr/>
              <p:nvPr/>
            </p:nvSpPr>
            <p:spPr>
              <a:xfrm>
                <a:off x="2817669" y="3460224"/>
                <a:ext cx="3512244" cy="155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d>
                      <m:dPr>
                        <m:ctrlPr>
                          <a:rPr lang="es-E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s-E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E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s-E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s-E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s-ES" sz="20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E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s-E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s-E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E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s-E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s-E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lang="es-E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s-ES" sz="20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E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2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0" lang="es-A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AB3522A7-13B4-4BDE-BC4C-55CEF67E9D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669" y="3460224"/>
                <a:ext cx="3512244" cy="155343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4765D49E-33D6-4E1F-830F-2D797EC9C669}"/>
              </a:ext>
            </a:extLst>
          </p:cNvPr>
          <p:cNvSpPr/>
          <p:nvPr/>
        </p:nvSpPr>
        <p:spPr>
          <a:xfrm>
            <a:off x="2399089" y="4120392"/>
            <a:ext cx="369334" cy="22811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9" name="Flecha: a la derecha 28">
            <a:extLst>
              <a:ext uri="{FF2B5EF4-FFF2-40B4-BE49-F238E27FC236}">
                <a16:creationId xmlns:a16="http://schemas.microsoft.com/office/drawing/2014/main" id="{3CC4F876-61A6-40F7-B517-4D1D199BA8A8}"/>
              </a:ext>
            </a:extLst>
          </p:cNvPr>
          <p:cNvSpPr/>
          <p:nvPr/>
        </p:nvSpPr>
        <p:spPr>
          <a:xfrm>
            <a:off x="6372402" y="4080764"/>
            <a:ext cx="369334" cy="22811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24EBA0CF-B52E-4207-9E76-56162AEA1FBD}"/>
                  </a:ext>
                </a:extLst>
              </p:cNvPr>
              <p:cNvSpPr/>
              <p:nvPr/>
            </p:nvSpPr>
            <p:spPr>
              <a:xfrm>
                <a:off x="6826799" y="3961062"/>
                <a:ext cx="159537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24EBA0CF-B52E-4207-9E76-56162AEA1F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799" y="3961062"/>
                <a:ext cx="1595373" cy="400110"/>
              </a:xfrm>
              <a:prstGeom prst="rect">
                <a:avLst/>
              </a:prstGeom>
              <a:blipFill>
                <a:blip r:embed="rId11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5F174159-948B-4F83-8137-E415BFF3887E}"/>
                  </a:ext>
                </a:extLst>
              </p:cNvPr>
              <p:cNvSpPr/>
              <p:nvPr/>
            </p:nvSpPr>
            <p:spPr>
              <a:xfrm>
                <a:off x="8038736" y="4538583"/>
                <a:ext cx="1649491" cy="520463"/>
              </a:xfrm>
              <a:prstGeom prst="rect">
                <a:avLst/>
              </a:prstGeom>
              <a:ln w="28575">
                <a:solidFill>
                  <a:srgbClr val="00B05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f>
                            <m:fPr>
                              <m:ctrlPr>
                                <a:rPr lang="es-E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s-E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𝑔𝑒𝑛</m:t>
                      </m:r>
                      <m:d>
                        <m:dPr>
                          <m:begChr m:val="{"/>
                          <m:endChr m:val="}"/>
                          <m:ctrlPr>
                            <a:rPr lang="es-E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5F174159-948B-4F83-8137-E415BFF388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736" y="4538583"/>
                <a:ext cx="1649491" cy="5204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0EB4C0F9-16CF-470E-B54F-7F99060DB1C4}"/>
                  </a:ext>
                </a:extLst>
              </p:cNvPr>
              <p:cNvSpPr/>
              <p:nvPr/>
            </p:nvSpPr>
            <p:spPr>
              <a:xfrm>
                <a:off x="8913913" y="3920800"/>
                <a:ext cx="22973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+0</m:t>
                      </m:r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0EB4C0F9-16CF-470E-B54F-7F99060DB1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913" y="3920800"/>
                <a:ext cx="2297360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lecha: a la derecha 30">
            <a:extLst>
              <a:ext uri="{FF2B5EF4-FFF2-40B4-BE49-F238E27FC236}">
                <a16:creationId xmlns:a16="http://schemas.microsoft.com/office/drawing/2014/main" id="{5CEDFD42-E5C8-4A2D-99CB-D9CEBED60FAD}"/>
              </a:ext>
            </a:extLst>
          </p:cNvPr>
          <p:cNvSpPr/>
          <p:nvPr/>
        </p:nvSpPr>
        <p:spPr>
          <a:xfrm>
            <a:off x="8504378" y="4047058"/>
            <a:ext cx="369334" cy="22811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121F3BEE-FCA8-478C-88EB-D83B420B5A6D}"/>
                  </a:ext>
                </a:extLst>
              </p:cNvPr>
              <p:cNvSpPr/>
              <p:nvPr/>
            </p:nvSpPr>
            <p:spPr>
              <a:xfrm>
                <a:off x="1471331" y="5571664"/>
                <a:ext cx="929485" cy="369332"/>
              </a:xfrm>
              <a:prstGeom prst="rect">
                <a:avLst/>
              </a:prstGeom>
              <a:ln>
                <a:solidFill>
                  <a:srgbClr val="FFC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m:rPr>
                              <m:nor/>
                            </m:rPr>
                            <a:rPr lang="es-AR" dirty="0"/>
                            <m:t> 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121F3BEE-FCA8-478C-88EB-D83B420B5A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331" y="5571664"/>
                <a:ext cx="92948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C227FB70-1F9E-49E2-ADE9-077716716C69}"/>
                  </a:ext>
                </a:extLst>
              </p:cNvPr>
              <p:cNvSpPr/>
              <p:nvPr/>
            </p:nvSpPr>
            <p:spPr>
              <a:xfrm>
                <a:off x="2854904" y="5138240"/>
                <a:ext cx="3565463" cy="10849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d>
                      <m:dPr>
                        <m:ctrlPr>
                          <a:rPr lang="es-E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E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E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s-E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s-E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E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s-E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s-E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s-E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s-E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lang="es-E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s-ES" sz="20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E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2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0" lang="es-A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C227FB70-1F9E-49E2-ADE9-077716716C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904" y="5138240"/>
                <a:ext cx="3565463" cy="10849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Flecha: a la derecha 40">
            <a:extLst>
              <a:ext uri="{FF2B5EF4-FFF2-40B4-BE49-F238E27FC236}">
                <a16:creationId xmlns:a16="http://schemas.microsoft.com/office/drawing/2014/main" id="{0E464A98-5CEB-47CE-9574-4C28F0500DD8}"/>
              </a:ext>
            </a:extLst>
          </p:cNvPr>
          <p:cNvSpPr/>
          <p:nvPr/>
        </p:nvSpPr>
        <p:spPr>
          <a:xfrm>
            <a:off x="2468223" y="5649546"/>
            <a:ext cx="369334" cy="22811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42" name="Flecha: a la derecha 41">
            <a:extLst>
              <a:ext uri="{FF2B5EF4-FFF2-40B4-BE49-F238E27FC236}">
                <a16:creationId xmlns:a16="http://schemas.microsoft.com/office/drawing/2014/main" id="{B1CCC84F-B93F-41BE-9D07-7CC599EC2B3F}"/>
              </a:ext>
            </a:extLst>
          </p:cNvPr>
          <p:cNvSpPr/>
          <p:nvPr/>
        </p:nvSpPr>
        <p:spPr>
          <a:xfrm>
            <a:off x="6441536" y="5609918"/>
            <a:ext cx="369334" cy="22811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ángulo 42">
                <a:extLst>
                  <a:ext uri="{FF2B5EF4-FFF2-40B4-BE49-F238E27FC236}">
                    <a16:creationId xmlns:a16="http://schemas.microsoft.com/office/drawing/2014/main" id="{7D5CBEC6-05CA-4640-891D-0D1C93F6DE3E}"/>
                  </a:ext>
                </a:extLst>
              </p:cNvPr>
              <p:cNvSpPr/>
              <p:nvPr/>
            </p:nvSpPr>
            <p:spPr>
              <a:xfrm>
                <a:off x="6895933" y="5596546"/>
                <a:ext cx="131023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43" name="Rectángulo 42">
                <a:extLst>
                  <a:ext uri="{FF2B5EF4-FFF2-40B4-BE49-F238E27FC236}">
                    <a16:creationId xmlns:a16="http://schemas.microsoft.com/office/drawing/2014/main" id="{7D5CBEC6-05CA-4640-891D-0D1C93F6DE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933" y="5596546"/>
                <a:ext cx="1310230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ángulo 43">
                <a:extLst>
                  <a:ext uri="{FF2B5EF4-FFF2-40B4-BE49-F238E27FC236}">
                    <a16:creationId xmlns:a16="http://schemas.microsoft.com/office/drawing/2014/main" id="{87401AAD-DF8B-4F44-9722-7C9F35D54C7B}"/>
                  </a:ext>
                </a:extLst>
              </p:cNvPr>
              <p:cNvSpPr/>
              <p:nvPr/>
            </p:nvSpPr>
            <p:spPr>
              <a:xfrm>
                <a:off x="8038736" y="6109754"/>
                <a:ext cx="2517292" cy="369332"/>
              </a:xfrm>
              <a:prstGeom prst="rect">
                <a:avLst/>
              </a:prstGeom>
              <a:ln w="28575">
                <a:solidFill>
                  <a:srgbClr val="00B05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𝑔𝑒𝑛</m:t>
                      </m:r>
                      <m:r>
                        <a:rPr lang="es-E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s-E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44" name="Rectángulo 43">
                <a:extLst>
                  <a:ext uri="{FF2B5EF4-FFF2-40B4-BE49-F238E27FC236}">
                    <a16:creationId xmlns:a16="http://schemas.microsoft.com/office/drawing/2014/main" id="{87401AAD-DF8B-4F44-9722-7C9F35D54C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736" y="6109754"/>
                <a:ext cx="2517292" cy="369332"/>
              </a:xfrm>
              <a:prstGeom prst="rect">
                <a:avLst/>
              </a:prstGeom>
              <a:blipFill>
                <a:blip r:embed="rId17"/>
                <a:stretch>
                  <a:fillRect b="-1515"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79D4A5B2-9EBF-45D8-8434-50C845E5C248}"/>
                  </a:ext>
                </a:extLst>
              </p:cNvPr>
              <p:cNvSpPr/>
              <p:nvPr/>
            </p:nvSpPr>
            <p:spPr>
              <a:xfrm>
                <a:off x="8849196" y="5449954"/>
                <a:ext cx="256506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79D4A5B2-9EBF-45D8-8434-50C845E5C2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196" y="5449954"/>
                <a:ext cx="2565061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Flecha: a la derecha 45">
            <a:extLst>
              <a:ext uri="{FF2B5EF4-FFF2-40B4-BE49-F238E27FC236}">
                <a16:creationId xmlns:a16="http://schemas.microsoft.com/office/drawing/2014/main" id="{586EE7D1-D28E-432F-AC05-1CE84D242790}"/>
              </a:ext>
            </a:extLst>
          </p:cNvPr>
          <p:cNvSpPr/>
          <p:nvPr/>
        </p:nvSpPr>
        <p:spPr>
          <a:xfrm>
            <a:off x="8475538" y="5554440"/>
            <a:ext cx="369334" cy="22811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ángulo 46">
                <a:extLst>
                  <a:ext uri="{FF2B5EF4-FFF2-40B4-BE49-F238E27FC236}">
                    <a16:creationId xmlns:a16="http://schemas.microsoft.com/office/drawing/2014/main" id="{9F52E38D-4037-4D74-9FBE-800116BCAAD2}"/>
                  </a:ext>
                </a:extLst>
              </p:cNvPr>
              <p:cNvSpPr/>
              <p:nvPr/>
            </p:nvSpPr>
            <p:spPr>
              <a:xfrm>
                <a:off x="6909486" y="5257812"/>
                <a:ext cx="11119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47" name="Rectángulo 46">
                <a:extLst>
                  <a:ext uri="{FF2B5EF4-FFF2-40B4-BE49-F238E27FC236}">
                    <a16:creationId xmlns:a16="http://schemas.microsoft.com/office/drawing/2014/main" id="{9F52E38D-4037-4D74-9FBE-800116BCAA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486" y="5257812"/>
                <a:ext cx="1111907" cy="400110"/>
              </a:xfrm>
              <a:prstGeom prst="rect">
                <a:avLst/>
              </a:prstGeom>
              <a:blipFill>
                <a:blip r:embed="rId19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29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20" grpId="0"/>
      <p:bldP spid="21" grpId="0"/>
      <p:bldP spid="22" grpId="0"/>
      <p:bldP spid="6" grpId="0" animBg="1"/>
      <p:bldP spid="23" grpId="0"/>
      <p:bldP spid="28" grpId="0" animBg="1"/>
      <p:bldP spid="29" grpId="0" animBg="1"/>
      <p:bldP spid="8" grpId="0"/>
      <p:bldP spid="9" grpId="0" animBg="1"/>
      <p:bldP spid="30" grpId="0"/>
      <p:bldP spid="31" grpId="0" animBg="1"/>
      <p:bldP spid="39" grpId="0" animBg="1"/>
      <p:bldP spid="40" grpId="0"/>
      <p:bldP spid="41" grpId="0" animBg="1"/>
      <p:bldP spid="42" grpId="0" animBg="1"/>
      <p:bldP spid="43" grpId="0"/>
      <p:bldP spid="44" grpId="0" animBg="1"/>
      <p:bldP spid="45" grpId="0"/>
      <p:bldP spid="46" grpId="0" animBg="1"/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ángulo 40">
                <a:extLst>
                  <a:ext uri="{FF2B5EF4-FFF2-40B4-BE49-F238E27FC236}">
                    <a16:creationId xmlns:a16="http://schemas.microsoft.com/office/drawing/2014/main" id="{13516D5C-1A12-4AB1-85A6-9F9B4C467716}"/>
                  </a:ext>
                </a:extLst>
              </p:cNvPr>
              <p:cNvSpPr/>
              <p:nvPr/>
            </p:nvSpPr>
            <p:spPr>
              <a:xfrm>
                <a:off x="1383046" y="2192399"/>
                <a:ext cx="4553170" cy="10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d>
                      <m:dPr>
                        <m:ctrlPr>
                          <a:rPr lang="es-E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s-E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E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s-E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s-E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s-E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E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s-E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s-E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s-E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s-E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s-E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−1−</m:t>
                              </m:r>
                              <m:r>
                                <a:rPr lang="es-E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  <m:r>
                      <a:rPr lang="es-E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lang="es-E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s-ES" sz="20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E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2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0" lang="es-A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Rectángulo 40">
                <a:extLst>
                  <a:ext uri="{FF2B5EF4-FFF2-40B4-BE49-F238E27FC236}">
                    <a16:creationId xmlns:a16="http://schemas.microsoft.com/office/drawing/2014/main" id="{13516D5C-1A12-4AB1-85A6-9F9B4C467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046" y="2192399"/>
                <a:ext cx="4553170" cy="10912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8E2A779F-E440-43EE-823C-56BE65A0BEBD}"/>
                  </a:ext>
                </a:extLst>
              </p:cNvPr>
              <p:cNvSpPr txBox="1"/>
              <p:nvPr/>
            </p:nvSpPr>
            <p:spPr>
              <a:xfrm>
                <a:off x="5032655" y="1520950"/>
                <a:ext cx="6149883" cy="549446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E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E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kumimoji="0" lang="es-E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</m:sub>
                      </m:sSub>
                      <m:r>
                        <a:rPr kumimoji="0" lang="es-E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0" lang="es-E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s-E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𝑣</m:t>
                          </m:r>
                          <m:r>
                            <a:rPr kumimoji="0" lang="es-E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∈</m:t>
                          </m:r>
                          <m:sSub>
                            <m:sSubPr>
                              <m:ctrlPr>
                                <a:rPr kumimoji="0" lang="es-E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E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s-E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s-E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 / </m:t>
                          </m:r>
                          <m:d>
                            <m:dPr>
                              <m:ctrlPr>
                                <a:rPr kumimoji="0" lang="es-E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s-E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s-E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kumimoji="0" lang="es-E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𝐸𝐸</m:t>
                                  </m:r>
                                </m:sub>
                              </m:sSub>
                              <m:r>
                                <a:rPr kumimoji="0" lang="es-E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𝑓</m:t>
                              </m:r>
                              <m:r>
                                <a:rPr kumimoji="0" lang="es-E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s-E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𝜆</m:t>
                              </m:r>
                              <m:r>
                                <a:rPr kumimoji="0" lang="es-E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𝐼</m:t>
                              </m:r>
                            </m:e>
                          </m:d>
                          <m:sSub>
                            <m:sSubPr>
                              <m:ctrlPr>
                                <a:rPr kumimoji="0" lang="es-E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s-E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s-E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𝑣</m:t>
                                  </m:r>
                                </m:e>
                              </m:d>
                            </m:e>
                            <m:sub>
                              <m:r>
                                <a:rPr kumimoji="0" lang="es-E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𝐸</m:t>
                              </m:r>
                            </m:sub>
                          </m:sSub>
                          <m:r>
                            <a:rPr kumimoji="0" lang="es-E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sSub>
                            <m:sSubPr>
                              <m:ctrlPr>
                                <a:rPr lang="es-E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E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s-E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s-E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𝑂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s-ES" sz="24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sz="24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sz="24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s-E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s-A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8E2A779F-E440-43EE-823C-56BE65A0B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655" y="1520950"/>
                <a:ext cx="6149883" cy="5494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5D413283-8E6E-460E-A4A1-D0DB1C58D587}"/>
                  </a:ext>
                </a:extLst>
              </p:cNvPr>
              <p:cNvSpPr txBox="1"/>
              <p:nvPr/>
            </p:nvSpPr>
            <p:spPr>
              <a:xfrm>
                <a:off x="3084545" y="883776"/>
                <a:ext cx="23413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i="1" u="sng" dirty="0"/>
                  <a:t>AUTOVALORES DE </a:t>
                </a:r>
                <a14:m>
                  <m:oMath xmlns:m="http://schemas.openxmlformats.org/officeDocument/2006/math">
                    <m:r>
                      <a:rPr lang="es-ES" b="1" i="1" u="sng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s-AR" b="1" i="1" u="sng" dirty="0"/>
                  <a:t>:</a:t>
                </a:r>
              </a:p>
            </p:txBody>
          </p:sp>
        </mc:Choice>
        <mc:Fallback xmlns="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5D413283-8E6E-460E-A4A1-D0DB1C58D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545" y="883776"/>
                <a:ext cx="2341370" cy="369332"/>
              </a:xfrm>
              <a:prstGeom prst="rect">
                <a:avLst/>
              </a:prstGeom>
              <a:blipFill>
                <a:blip r:embed="rId4"/>
                <a:stretch>
                  <a:fillRect l="-2344" t="-9836" r="-260" b="-2459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4D9055EC-E977-4FDC-93F1-9FA2B37A172F}"/>
                  </a:ext>
                </a:extLst>
              </p:cNvPr>
              <p:cNvSpPr txBox="1"/>
              <p:nvPr/>
            </p:nvSpPr>
            <p:spPr>
              <a:xfrm>
                <a:off x="5417311" y="773732"/>
                <a:ext cx="2818977" cy="518604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m:rPr>
                              <m:nor/>
                            </m:rPr>
                            <a:rPr lang="es-AR" dirty="0"/>
                            <m:t> 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  ;</m:t>
                      </m:r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m:rPr>
                              <m:nor/>
                            </m:rPr>
                            <a:rPr lang="es-AR" dirty="0"/>
                            <m:t> </m:t>
                          </m:r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  ;</m:t>
                      </m:r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m:rPr>
                              <m:nor/>
                            </m:rPr>
                            <a:rPr lang="es-AR" dirty="0"/>
                            <m:t> </m:t>
                          </m:r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4D9055EC-E977-4FDC-93F1-9FA2B37A1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311" y="773732"/>
                <a:ext cx="2818977" cy="518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584B30D0-A4F6-4E6E-8200-64CD259C3275}"/>
                  </a:ext>
                </a:extLst>
              </p:cNvPr>
              <p:cNvSpPr txBox="1"/>
              <p:nvPr/>
            </p:nvSpPr>
            <p:spPr>
              <a:xfrm>
                <a:off x="1275910" y="1616452"/>
                <a:ext cx="3629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i="1" u="sng" dirty="0"/>
                  <a:t>HALLO LOS AUTOVECTORES DE </a:t>
                </a:r>
                <a14:m>
                  <m:oMath xmlns:m="http://schemas.openxmlformats.org/officeDocument/2006/math">
                    <m:r>
                      <a:rPr lang="es-ES" b="1" i="1" u="sng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s-AR" b="1" i="1" u="sng" dirty="0"/>
                  <a:t>:</a:t>
                </a:r>
              </a:p>
            </p:txBody>
          </p:sp>
        </mc:Choice>
        <mc:Fallback xmlns="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584B30D0-A4F6-4E6E-8200-64CD259C3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910" y="1616452"/>
                <a:ext cx="3629301" cy="369332"/>
              </a:xfrm>
              <a:prstGeom prst="rect">
                <a:avLst/>
              </a:prstGeom>
              <a:blipFill>
                <a:blip r:embed="rId6"/>
                <a:stretch>
                  <a:fillRect l="-1342" t="-8197" r="-1174" b="-2459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A935775B-E9B8-40DE-B084-DC4526611A2D}"/>
                  </a:ext>
                </a:extLst>
              </p:cNvPr>
              <p:cNvSpPr/>
              <p:nvPr/>
            </p:nvSpPr>
            <p:spPr>
              <a:xfrm>
                <a:off x="6899184" y="2186252"/>
                <a:ext cx="21549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 ;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 ;1</m:t>
                          </m:r>
                        </m:e>
                      </m:d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A935775B-E9B8-40DE-B084-DC4526611A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184" y="2186252"/>
                <a:ext cx="2154949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ángulo 46">
                <a:extLst>
                  <a:ext uri="{FF2B5EF4-FFF2-40B4-BE49-F238E27FC236}">
                    <a16:creationId xmlns:a16="http://schemas.microsoft.com/office/drawing/2014/main" id="{C3CED347-9BBD-4276-9D14-D014A8DA7213}"/>
                  </a:ext>
                </a:extLst>
              </p:cNvPr>
              <p:cNvSpPr/>
              <p:nvPr/>
            </p:nvSpPr>
            <p:spPr>
              <a:xfrm>
                <a:off x="6601088" y="2746962"/>
                <a:ext cx="310001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47" name="Rectángulo 46">
                <a:extLst>
                  <a:ext uri="{FF2B5EF4-FFF2-40B4-BE49-F238E27FC236}">
                    <a16:creationId xmlns:a16="http://schemas.microsoft.com/office/drawing/2014/main" id="{C3CED347-9BBD-4276-9D14-D014A8DA72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088" y="2746962"/>
                <a:ext cx="3100015" cy="461665"/>
              </a:xfrm>
              <a:prstGeom prst="rect">
                <a:avLst/>
              </a:prstGeom>
              <a:blipFill>
                <a:blip r:embed="rId8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ángulo 55">
                <a:extLst>
                  <a:ext uri="{FF2B5EF4-FFF2-40B4-BE49-F238E27FC236}">
                    <a16:creationId xmlns:a16="http://schemas.microsoft.com/office/drawing/2014/main" id="{5891A15B-A5B7-495B-B589-0A157E6933B7}"/>
                  </a:ext>
                </a:extLst>
              </p:cNvPr>
              <p:cNvSpPr/>
              <p:nvPr/>
            </p:nvSpPr>
            <p:spPr>
              <a:xfrm>
                <a:off x="1338309" y="4321563"/>
                <a:ext cx="1102610" cy="369332"/>
              </a:xfrm>
              <a:prstGeom prst="rect">
                <a:avLst/>
              </a:prstGeom>
              <a:ln>
                <a:solidFill>
                  <a:srgbClr val="FFC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m:rPr>
                              <m:nor/>
                            </m:rPr>
                            <a:rPr lang="es-AR" dirty="0"/>
                            <m:t> 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56" name="Rectángulo 55">
                <a:extLst>
                  <a:ext uri="{FF2B5EF4-FFF2-40B4-BE49-F238E27FC236}">
                    <a16:creationId xmlns:a16="http://schemas.microsoft.com/office/drawing/2014/main" id="{5891A15B-A5B7-495B-B589-0A157E6933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309" y="4321563"/>
                <a:ext cx="110261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ángulo 56">
                <a:extLst>
                  <a:ext uri="{FF2B5EF4-FFF2-40B4-BE49-F238E27FC236}">
                    <a16:creationId xmlns:a16="http://schemas.microsoft.com/office/drawing/2014/main" id="{B24FEA22-23C5-4CCA-9E04-9BB7E06DBEFF}"/>
                  </a:ext>
                </a:extLst>
              </p:cNvPr>
              <p:cNvSpPr/>
              <p:nvPr/>
            </p:nvSpPr>
            <p:spPr>
              <a:xfrm>
                <a:off x="2854904" y="3883591"/>
                <a:ext cx="3439339" cy="10849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d>
                      <m:dPr>
                        <m:ctrlPr>
                          <a:rPr lang="es-E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s-E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s-E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s-E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s-E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E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s-E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s-E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s-E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s-E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lang="es-E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s-ES" sz="20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E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2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0" lang="es-A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7" name="Rectángulo 56">
                <a:extLst>
                  <a:ext uri="{FF2B5EF4-FFF2-40B4-BE49-F238E27FC236}">
                    <a16:creationId xmlns:a16="http://schemas.microsoft.com/office/drawing/2014/main" id="{B24FEA22-23C5-4CCA-9E04-9BB7E06DBE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904" y="3883591"/>
                <a:ext cx="3439339" cy="10849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Flecha: a la derecha 57">
            <a:extLst>
              <a:ext uri="{FF2B5EF4-FFF2-40B4-BE49-F238E27FC236}">
                <a16:creationId xmlns:a16="http://schemas.microsoft.com/office/drawing/2014/main" id="{9021A983-74BA-4EAE-B83B-1F2611929644}"/>
              </a:ext>
            </a:extLst>
          </p:cNvPr>
          <p:cNvSpPr/>
          <p:nvPr/>
        </p:nvSpPr>
        <p:spPr>
          <a:xfrm>
            <a:off x="2532021" y="4394897"/>
            <a:ext cx="369334" cy="22811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9" name="Flecha: a la derecha 58">
            <a:extLst>
              <a:ext uri="{FF2B5EF4-FFF2-40B4-BE49-F238E27FC236}">
                <a16:creationId xmlns:a16="http://schemas.microsoft.com/office/drawing/2014/main" id="{6D9D825C-8610-4DD3-8FC5-9786864C7B4C}"/>
              </a:ext>
            </a:extLst>
          </p:cNvPr>
          <p:cNvSpPr/>
          <p:nvPr/>
        </p:nvSpPr>
        <p:spPr>
          <a:xfrm>
            <a:off x="6441536" y="4355269"/>
            <a:ext cx="369334" cy="22811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ángulo 59">
                <a:extLst>
                  <a:ext uri="{FF2B5EF4-FFF2-40B4-BE49-F238E27FC236}">
                    <a16:creationId xmlns:a16="http://schemas.microsoft.com/office/drawing/2014/main" id="{2E23A866-95FC-4E96-9D58-576DFB39173D}"/>
                  </a:ext>
                </a:extLst>
              </p:cNvPr>
              <p:cNvSpPr/>
              <p:nvPr/>
            </p:nvSpPr>
            <p:spPr>
              <a:xfrm>
                <a:off x="6895933" y="4396327"/>
                <a:ext cx="98700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60" name="Rectángulo 59">
                <a:extLst>
                  <a:ext uri="{FF2B5EF4-FFF2-40B4-BE49-F238E27FC236}">
                    <a16:creationId xmlns:a16="http://schemas.microsoft.com/office/drawing/2014/main" id="{2E23A866-95FC-4E96-9D58-576DFB3917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933" y="4396327"/>
                <a:ext cx="987001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ángulo 61">
                <a:extLst>
                  <a:ext uri="{FF2B5EF4-FFF2-40B4-BE49-F238E27FC236}">
                    <a16:creationId xmlns:a16="http://schemas.microsoft.com/office/drawing/2014/main" id="{C124E264-7577-4535-AC26-2426887C0351}"/>
                  </a:ext>
                </a:extLst>
              </p:cNvPr>
              <p:cNvSpPr/>
              <p:nvPr/>
            </p:nvSpPr>
            <p:spPr>
              <a:xfrm>
                <a:off x="8702070" y="4209644"/>
                <a:ext cx="2434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+0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62" name="Rectángulo 61">
                <a:extLst>
                  <a:ext uri="{FF2B5EF4-FFF2-40B4-BE49-F238E27FC236}">
                    <a16:creationId xmlns:a16="http://schemas.microsoft.com/office/drawing/2014/main" id="{C124E264-7577-4535-AC26-2426887C03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2070" y="4209644"/>
                <a:ext cx="2434192" cy="400110"/>
              </a:xfrm>
              <a:prstGeom prst="rect">
                <a:avLst/>
              </a:prstGeom>
              <a:blipFill>
                <a:blip r:embed="rId12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Flecha: a la derecha 62">
            <a:extLst>
              <a:ext uri="{FF2B5EF4-FFF2-40B4-BE49-F238E27FC236}">
                <a16:creationId xmlns:a16="http://schemas.microsoft.com/office/drawing/2014/main" id="{1C3A46E4-D44F-4699-AFB6-529B4F666F41}"/>
              </a:ext>
            </a:extLst>
          </p:cNvPr>
          <p:cNvSpPr/>
          <p:nvPr/>
        </p:nvSpPr>
        <p:spPr>
          <a:xfrm>
            <a:off x="8165404" y="4299128"/>
            <a:ext cx="369334" cy="22811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ángulo 63">
                <a:extLst>
                  <a:ext uri="{FF2B5EF4-FFF2-40B4-BE49-F238E27FC236}">
                    <a16:creationId xmlns:a16="http://schemas.microsoft.com/office/drawing/2014/main" id="{C5FDDD9F-BB5E-48A4-8DD2-1D518FFDFB06}"/>
                  </a:ext>
                </a:extLst>
              </p:cNvPr>
              <p:cNvSpPr/>
              <p:nvPr/>
            </p:nvSpPr>
            <p:spPr>
              <a:xfrm>
                <a:off x="6909486" y="4003163"/>
                <a:ext cx="11119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64" name="Rectángulo 63">
                <a:extLst>
                  <a:ext uri="{FF2B5EF4-FFF2-40B4-BE49-F238E27FC236}">
                    <a16:creationId xmlns:a16="http://schemas.microsoft.com/office/drawing/2014/main" id="{C5FDDD9F-BB5E-48A4-8DD2-1D518FFDFB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486" y="4003163"/>
                <a:ext cx="1111907" cy="400110"/>
              </a:xfrm>
              <a:prstGeom prst="rect">
                <a:avLst/>
              </a:prstGeom>
              <a:blipFill>
                <a:blip r:embed="rId1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ángulo 64">
                <a:extLst>
                  <a:ext uri="{FF2B5EF4-FFF2-40B4-BE49-F238E27FC236}">
                    <a16:creationId xmlns:a16="http://schemas.microsoft.com/office/drawing/2014/main" id="{A95CA4AE-A716-4D75-9F82-A10E1CF56752}"/>
                  </a:ext>
                </a:extLst>
              </p:cNvPr>
              <p:cNvSpPr/>
              <p:nvPr/>
            </p:nvSpPr>
            <p:spPr>
              <a:xfrm>
                <a:off x="8702070" y="4968568"/>
                <a:ext cx="2162900" cy="369332"/>
              </a:xfrm>
              <a:prstGeom prst="rect">
                <a:avLst/>
              </a:prstGeom>
              <a:ln w="28575">
                <a:solidFill>
                  <a:srgbClr val="00B05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E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𝑔𝑒𝑛</m:t>
                      </m:r>
                      <m:r>
                        <a:rPr lang="es-E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s-E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65" name="Rectángulo 64">
                <a:extLst>
                  <a:ext uri="{FF2B5EF4-FFF2-40B4-BE49-F238E27FC236}">
                    <a16:creationId xmlns:a16="http://schemas.microsoft.com/office/drawing/2014/main" id="{A95CA4AE-A716-4D75-9F82-A10E1CF567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2070" y="4968568"/>
                <a:ext cx="2162900" cy="369332"/>
              </a:xfrm>
              <a:prstGeom prst="rect">
                <a:avLst/>
              </a:prstGeom>
              <a:blipFill>
                <a:blip r:embed="rId14"/>
                <a:stretch>
                  <a:fillRect b="-1515"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5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/>
      <p:bldP spid="58" grpId="0" animBg="1"/>
      <p:bldP spid="59" grpId="0" animBg="1"/>
      <p:bldP spid="60" grpId="0"/>
      <p:bldP spid="62" grpId="0"/>
      <p:bldP spid="63" grpId="0" animBg="1"/>
      <p:bldP spid="64" grpId="0"/>
      <p:bldP spid="6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lgebraII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>
    <a:spDef>
      <a:spPr/>
      <a:bodyPr wrap="square">
        <a:spAutoFit/>
      </a:bodyPr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ÁlgebraII" id="{1F9A535D-077E-43FA-B233-828F9E65BAAA}" vid="{CAC9F0BD-F857-46AF-8298-8550869A2227}"/>
    </a:ext>
  </a:extLst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>
    <a:spDef>
      <a:spPr/>
      <a:bodyPr wrap="square">
        <a:spAutoFit/>
      </a:bodyPr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3922</TotalTime>
  <Words>1076</Words>
  <Application>Microsoft Office PowerPoint</Application>
  <PresentationFormat>Panorámica</PresentationFormat>
  <Paragraphs>160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 Math</vt:lpstr>
      <vt:lpstr>Corbel</vt:lpstr>
      <vt:lpstr>Palatino Linotype</vt:lpstr>
      <vt:lpstr>Wingdings</vt:lpstr>
      <vt:lpstr>ÁlgebraII</vt:lpstr>
      <vt:lpstr>Parallax</vt:lpstr>
      <vt:lpstr>Álgebra y Geometría analítica II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Tejiendo el Algebra Lineal</dc:title>
  <dc:creator>User</dc:creator>
  <cp:lastModifiedBy>BCAR</cp:lastModifiedBy>
  <cp:revision>478</cp:revision>
  <dcterms:created xsi:type="dcterms:W3CDTF">2017-03-25T18:39:45Z</dcterms:created>
  <dcterms:modified xsi:type="dcterms:W3CDTF">2020-05-27T14:34:23Z</dcterms:modified>
</cp:coreProperties>
</file>