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2" r:id="rId2"/>
    <p:sldId id="257" r:id="rId3"/>
    <p:sldId id="258" r:id="rId4"/>
    <p:sldId id="259" r:id="rId5"/>
    <p:sldId id="260" r:id="rId6"/>
    <p:sldId id="261" r:id="rId7"/>
    <p:sldId id="264" r:id="rId8"/>
    <p:sldId id="265" r:id="rId9"/>
    <p:sldId id="266" r:id="rId10"/>
    <p:sldId id="277" r:id="rId11"/>
    <p:sldId id="268" r:id="rId12"/>
    <p:sldId id="269" r:id="rId13"/>
    <p:sldId id="270" r:id="rId14"/>
    <p:sldId id="271" r:id="rId15"/>
    <p:sldId id="273" r:id="rId16"/>
    <p:sldId id="278" r:id="rId17"/>
    <p:sldId id="281" r:id="rId18"/>
    <p:sldId id="276" r:id="rId19"/>
    <p:sldId id="279" r:id="rId20"/>
    <p:sldId id="280" r:id="rId21"/>
    <p:sldId id="282" r:id="rId22"/>
    <p:sldId id="284" r:id="rId23"/>
    <p:sldId id="285" r:id="rId24"/>
    <p:sldId id="286" r:id="rId25"/>
    <p:sldId id="287" r:id="rId26"/>
    <p:sldId id="288"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33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57696-3F4E-4FEE-BF45-830BC88C3861}" type="datetimeFigureOut">
              <a:rPr lang="es-ES" smtClean="0"/>
              <a:pPr/>
              <a:t>30/06/2020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D6C85-6A05-4196-8C05-8B86019F9089}"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OMBRE</a:t>
            </a:r>
            <a:endParaRPr lang="es-ES" dirty="0"/>
          </a:p>
        </p:txBody>
      </p:sp>
      <p:sp>
        <p:nvSpPr>
          <p:cNvPr id="4" name="3 Marcador de número de diapositiva"/>
          <p:cNvSpPr>
            <a:spLocks noGrp="1"/>
          </p:cNvSpPr>
          <p:nvPr>
            <p:ph type="sldNum" sz="quarter" idx="10"/>
          </p:nvPr>
        </p:nvSpPr>
        <p:spPr/>
        <p:txBody>
          <a:bodyPr/>
          <a:lstStyle/>
          <a:p>
            <a:fld id="{A28D6C85-6A05-4196-8C05-8B86019F9089}" type="slidenum">
              <a:rPr lang="es-ES" smtClean="0"/>
              <a:pPr/>
              <a:t>14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OMBRE</a:t>
            </a:r>
            <a:endParaRPr lang="es-ES" dirty="0"/>
          </a:p>
        </p:txBody>
      </p:sp>
      <p:sp>
        <p:nvSpPr>
          <p:cNvPr id="4" name="3 Marcador de número de diapositiva"/>
          <p:cNvSpPr>
            <a:spLocks noGrp="1"/>
          </p:cNvSpPr>
          <p:nvPr>
            <p:ph type="sldNum" sz="quarter" idx="10"/>
          </p:nvPr>
        </p:nvSpPr>
        <p:spPr/>
        <p:txBody>
          <a:bodyPr/>
          <a:lstStyle/>
          <a:p>
            <a:fld id="{A28D6C85-6A05-4196-8C05-8B86019F9089}" type="slidenum">
              <a:rPr lang="es-ES" smtClean="0"/>
              <a:pPr/>
              <a:t>16</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OMBRE</a:t>
            </a:r>
            <a:endParaRPr lang="es-ES" dirty="0"/>
          </a:p>
        </p:txBody>
      </p:sp>
      <p:sp>
        <p:nvSpPr>
          <p:cNvPr id="4" name="3 Marcador de número de diapositiva"/>
          <p:cNvSpPr>
            <a:spLocks noGrp="1"/>
          </p:cNvSpPr>
          <p:nvPr>
            <p:ph type="sldNum" sz="quarter" idx="10"/>
          </p:nvPr>
        </p:nvSpPr>
        <p:spPr/>
        <p:txBody>
          <a:bodyPr/>
          <a:lstStyle/>
          <a:p>
            <a:fld id="{A28D6C85-6A05-4196-8C05-8B86019F9089}" type="slidenum">
              <a:rPr lang="es-ES" smtClean="0"/>
              <a:pPr/>
              <a:t>22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9D8048B-7BA2-4A63-AC94-340B5C24D366}" type="datetimeFigureOut">
              <a:rPr lang="es-ES" smtClean="0"/>
              <a:pPr/>
              <a:t>30/06/2020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8048B-7BA2-4A63-AC94-340B5C24D366}" type="datetimeFigureOut">
              <a:rPr lang="es-ES" smtClean="0"/>
              <a:pPr/>
              <a:t>30/06/2020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D819F-6823-4D32-AB9F-372190E8699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059971" y="1783959"/>
            <a:ext cx="3483937" cy="2889114"/>
          </a:xfrm>
        </p:spPr>
        <p:txBody>
          <a:bodyPr vert="horz" lIns="91440" tIns="45720" rIns="91440" bIns="45720" rtlCol="0" anchor="b">
            <a:normAutofit/>
          </a:bodyPr>
          <a:lstStyle/>
          <a:p>
            <a:pPr algn="l">
              <a:lnSpc>
                <a:spcPct val="90000"/>
              </a:lnSpc>
            </a:pPr>
            <a:r>
              <a:rPr lang="en-US" sz="6000"/>
              <a:t>BASES DE DATOS</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1074" name="Picture 2" descr="https://encrypted-tbn2.gstatic.com/images?q=tbn:ANd9GcSzTAwLEN5V_i-gQqrG_zyqEaus4iE9inZgyxZAwCVChZMcjoW1Wg"/>
          <p:cNvPicPr>
            <a:picLocks noChangeAspect="1" noChangeArrowheads="1"/>
          </p:cNvPicPr>
          <p:nvPr/>
        </p:nvPicPr>
        <p:blipFill rotWithShape="1">
          <a:blip r:embed="rId2" cstate="print"/>
          <a:srcRect l="13679" r="19554"/>
          <a:stretch/>
        </p:blipFill>
        <p:spPr bwMode="auto">
          <a:xfrm>
            <a:off x="20" y="10"/>
            <a:ext cx="4518095"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94554" y="489439"/>
            <a:ext cx="8354891" cy="930447"/>
          </a:xfrm>
        </p:spPr>
        <p:txBody>
          <a:bodyPr vert="horz" lIns="91440" tIns="45720" rIns="91440" bIns="45720" rtlCol="0" anchor="b">
            <a:normAutofit/>
          </a:bodyPr>
          <a:lstStyle/>
          <a:p>
            <a:pPr>
              <a:lnSpc>
                <a:spcPct val="90000"/>
              </a:lnSpc>
            </a:pPr>
            <a:r>
              <a:rPr lang="en-US" sz="4700" kern="1200">
                <a:solidFill>
                  <a:schemeClr val="bg1"/>
                </a:solidFill>
                <a:latin typeface="+mj-lt"/>
                <a:ea typeface="+mj-ea"/>
                <a:cs typeface="+mj-cs"/>
              </a:rPr>
              <a:t>REGISTROS</a:t>
            </a:r>
          </a:p>
        </p:txBody>
      </p:sp>
      <p:sp>
        <p:nvSpPr>
          <p:cNvPr id="3" name="2 Marcador de contenido"/>
          <p:cNvSpPr>
            <a:spLocks noGrp="1"/>
          </p:cNvSpPr>
          <p:nvPr>
            <p:ph idx="1"/>
          </p:nvPr>
        </p:nvSpPr>
        <p:spPr>
          <a:xfrm>
            <a:off x="1143000" y="1548499"/>
            <a:ext cx="6858000" cy="420001"/>
          </a:xfrm>
        </p:spPr>
        <p:txBody>
          <a:bodyPr vert="horz" lIns="91440" tIns="45720" rIns="91440" bIns="45720" rtlCol="0">
            <a:normAutofit/>
          </a:bodyPr>
          <a:lstStyle/>
          <a:p>
            <a:pPr marL="0" indent="0" algn="ctr">
              <a:lnSpc>
                <a:spcPct val="90000"/>
              </a:lnSpc>
              <a:spcBef>
                <a:spcPts val="1000"/>
              </a:spcBef>
              <a:buNone/>
            </a:pPr>
            <a:r>
              <a:rPr lang="en-US" sz="1700" kern="1200">
                <a:solidFill>
                  <a:schemeClr val="bg1"/>
                </a:solidFill>
                <a:latin typeface="+mn-lt"/>
                <a:ea typeface="+mn-ea"/>
                <a:cs typeface="+mn-cs"/>
              </a:rPr>
              <a:t>La entidad ALUMNOS tiene 5 REGISTROs</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1479733"/>
            <a:ext cx="20574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3 Tabla"/>
          <p:cNvGraphicFramePr>
            <a:graphicFrameLocks noGrp="1"/>
          </p:cNvGraphicFramePr>
          <p:nvPr>
            <p:extLst>
              <p:ext uri="{D42A27DB-BD31-4B8C-83A1-F6EECF244321}">
                <p14:modId xmlns:p14="http://schemas.microsoft.com/office/powerpoint/2010/main" val="3299469409"/>
              </p:ext>
            </p:extLst>
          </p:nvPr>
        </p:nvGraphicFramePr>
        <p:xfrm>
          <a:off x="881163" y="2427541"/>
          <a:ext cx="7340350" cy="3997638"/>
        </p:xfrm>
        <a:graphic>
          <a:graphicData uri="http://schemas.openxmlformats.org/drawingml/2006/table">
            <a:tbl>
              <a:tblPr firstRow="1" bandRow="1">
                <a:tableStyleId>{5C22544A-7EE6-4342-B048-85BDC9FD1C3A}</a:tableStyleId>
              </a:tblPr>
              <a:tblGrid>
                <a:gridCol w="2056186">
                  <a:extLst>
                    <a:ext uri="{9D8B030D-6E8A-4147-A177-3AD203B41FA5}">
                      <a16:colId xmlns:a16="http://schemas.microsoft.com/office/drawing/2014/main" val="20000"/>
                    </a:ext>
                  </a:extLst>
                </a:gridCol>
                <a:gridCol w="2642082">
                  <a:extLst>
                    <a:ext uri="{9D8B030D-6E8A-4147-A177-3AD203B41FA5}">
                      <a16:colId xmlns:a16="http://schemas.microsoft.com/office/drawing/2014/main" val="20001"/>
                    </a:ext>
                  </a:extLst>
                </a:gridCol>
                <a:gridCol w="2642082">
                  <a:extLst>
                    <a:ext uri="{9D8B030D-6E8A-4147-A177-3AD203B41FA5}">
                      <a16:colId xmlns:a16="http://schemas.microsoft.com/office/drawing/2014/main" val="20002"/>
                    </a:ext>
                  </a:extLst>
                </a:gridCol>
              </a:tblGrid>
              <a:tr h="666273">
                <a:tc>
                  <a:txBody>
                    <a:bodyPr/>
                    <a:lstStyle/>
                    <a:p>
                      <a:pPr algn="ctr"/>
                      <a:r>
                        <a:rPr lang="es-AR" sz="3000">
                          <a:solidFill>
                            <a:schemeClr val="tx1"/>
                          </a:solidFill>
                        </a:rPr>
                        <a:t>DNI</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NOMBRE</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MATERIA</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66273">
                <a:tc>
                  <a:txBody>
                    <a:bodyPr/>
                    <a:lstStyle/>
                    <a:p>
                      <a:pPr algn="ctr"/>
                      <a:r>
                        <a:rPr lang="es-AR" sz="3000">
                          <a:solidFill>
                            <a:schemeClr val="tx1"/>
                          </a:solidFill>
                        </a:rPr>
                        <a:t>1234</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JUAN</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23</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66273">
                <a:tc>
                  <a:txBody>
                    <a:bodyPr/>
                    <a:lstStyle/>
                    <a:p>
                      <a:pPr algn="ctr"/>
                      <a:r>
                        <a:rPr lang="es-AR" sz="3000">
                          <a:solidFill>
                            <a:schemeClr val="tx1"/>
                          </a:solidFill>
                        </a:rPr>
                        <a:t>5432</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ANA</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11</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66273">
                <a:tc>
                  <a:txBody>
                    <a:bodyPr/>
                    <a:lstStyle/>
                    <a:p>
                      <a:pPr algn="ctr"/>
                      <a:r>
                        <a:rPr lang="es-AR" sz="3000">
                          <a:solidFill>
                            <a:schemeClr val="tx1"/>
                          </a:solidFill>
                        </a:rPr>
                        <a:t>5678</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HUGO</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23</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66273">
                <a:tc>
                  <a:txBody>
                    <a:bodyPr/>
                    <a:lstStyle/>
                    <a:p>
                      <a:pPr algn="ctr"/>
                      <a:r>
                        <a:rPr lang="es-AR" sz="3000">
                          <a:solidFill>
                            <a:schemeClr val="tx1"/>
                          </a:solidFill>
                        </a:rPr>
                        <a:t>9876</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ROSA</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98</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66273">
                <a:tc>
                  <a:txBody>
                    <a:bodyPr/>
                    <a:lstStyle/>
                    <a:p>
                      <a:pPr algn="ctr"/>
                      <a:r>
                        <a:rPr lang="es-AR" sz="3000">
                          <a:solidFill>
                            <a:schemeClr val="tx1"/>
                          </a:solidFill>
                        </a:rPr>
                        <a:t>9978</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PEPE</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z="3000">
                          <a:solidFill>
                            <a:schemeClr val="tx1"/>
                          </a:solidFill>
                        </a:rPr>
                        <a:t>98</a:t>
                      </a:r>
                      <a:endParaRPr lang="es-ES" sz="3000">
                        <a:solidFill>
                          <a:schemeClr val="tx1"/>
                        </a:solidFill>
                      </a:endParaRPr>
                    </a:p>
                  </a:txBody>
                  <a:tcPr marL="151426" marR="151426" marT="75713" marB="7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r>
              <a:rPr lang="es-AR" dirty="0"/>
              <a:t>SUPERCLAVE</a:t>
            </a:r>
            <a:endParaRPr lang="es-ES" dirty="0"/>
          </a:p>
        </p:txBody>
      </p:sp>
      <p:sp>
        <p:nvSpPr>
          <p:cNvPr id="3" name="2 Marcador de contenido"/>
          <p:cNvSpPr>
            <a:spLocks noGrp="1"/>
          </p:cNvSpPr>
          <p:nvPr>
            <p:ph idx="1"/>
          </p:nvPr>
        </p:nvSpPr>
        <p:spPr>
          <a:xfrm>
            <a:off x="628650" y="2057400"/>
            <a:ext cx="7886700" cy="3871762"/>
          </a:xfrm>
        </p:spPr>
        <p:txBody>
          <a:bodyPr>
            <a:normAutofit/>
          </a:bodyPr>
          <a:lstStyle/>
          <a:p>
            <a:r>
              <a:rPr lang="es-ES" sz="2100"/>
              <a:t>Se llama </a:t>
            </a:r>
            <a:r>
              <a:rPr lang="es-ES" sz="2100" b="1" i="1"/>
              <a:t>superclave</a:t>
            </a:r>
            <a:r>
              <a:rPr lang="es-ES" sz="2100" i="1"/>
              <a:t> </a:t>
            </a:r>
            <a:r>
              <a:rPr lang="es-ES" sz="2100"/>
              <a:t>de una entidad a un </a:t>
            </a:r>
            <a:r>
              <a:rPr lang="es-ES" sz="2100" i="1" u="sng"/>
              <a:t>atributo o conjunto de atributos </a:t>
            </a:r>
            <a:r>
              <a:rPr lang="es-ES" sz="2100"/>
              <a:t>que permite identificar de forma ÚNICA (NO SE REPITE) a un registro de una entidad.</a:t>
            </a:r>
          </a:p>
          <a:p>
            <a:r>
              <a:rPr lang="es-ES" sz="2100"/>
              <a:t>En el ejemplo anterior, en la entidad ALUMNOS algunas </a:t>
            </a:r>
            <a:r>
              <a:rPr lang="es-ES" sz="2100" i="1"/>
              <a:t>superclaves</a:t>
            </a:r>
            <a:r>
              <a:rPr lang="es-ES" sz="2100"/>
              <a:t> pueden ser:</a:t>
            </a:r>
          </a:p>
          <a:p>
            <a:pPr>
              <a:buNone/>
            </a:pPr>
            <a:endParaRPr lang="es-ES" sz="2100"/>
          </a:p>
          <a:p>
            <a:pPr lvl="0"/>
            <a:r>
              <a:rPr lang="es-ES" sz="2100"/>
              <a:t>DNI</a:t>
            </a:r>
          </a:p>
          <a:p>
            <a:pPr lvl="0"/>
            <a:r>
              <a:rPr lang="es-ES" sz="2100"/>
              <a:t>Nombre</a:t>
            </a:r>
          </a:p>
          <a:p>
            <a:pPr lvl="0"/>
            <a:r>
              <a:rPr lang="es-ES" sz="2100"/>
              <a:t>DNI + Nombre</a:t>
            </a:r>
          </a:p>
          <a:p>
            <a:endParaRPr lang="es-ES"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r>
              <a:rPr lang="es-AR" dirty="0"/>
              <a:t>CLAVES CANDIDATAS</a:t>
            </a:r>
            <a:endParaRPr lang="es-ES" dirty="0"/>
          </a:p>
        </p:txBody>
      </p:sp>
      <p:sp>
        <p:nvSpPr>
          <p:cNvPr id="3" name="2 Marcador de contenido"/>
          <p:cNvSpPr>
            <a:spLocks noGrp="1"/>
          </p:cNvSpPr>
          <p:nvPr>
            <p:ph idx="1"/>
          </p:nvPr>
        </p:nvSpPr>
        <p:spPr>
          <a:xfrm>
            <a:off x="628650" y="2057400"/>
            <a:ext cx="7886700" cy="3871762"/>
          </a:xfrm>
        </p:spPr>
        <p:txBody>
          <a:bodyPr>
            <a:normAutofit/>
          </a:bodyPr>
          <a:lstStyle/>
          <a:p>
            <a:r>
              <a:rPr lang="es-ES" sz="2100"/>
              <a:t>Si de una </a:t>
            </a:r>
            <a:r>
              <a:rPr lang="es-ES" sz="2100" i="1"/>
              <a:t>superclave</a:t>
            </a:r>
            <a:r>
              <a:rPr lang="es-ES" sz="2100"/>
              <a:t> no se puede obtener </a:t>
            </a:r>
            <a:r>
              <a:rPr lang="es-ES" sz="2100" i="1" u="sng"/>
              <a:t>ningún subconjunto</a:t>
            </a:r>
            <a:r>
              <a:rPr lang="es-ES" sz="2100"/>
              <a:t> que a su vez sea </a:t>
            </a:r>
            <a:r>
              <a:rPr lang="es-ES" sz="2100" i="1"/>
              <a:t>superclave</a:t>
            </a:r>
            <a:r>
              <a:rPr lang="es-ES" sz="2100"/>
              <a:t>, se dice que dicha </a:t>
            </a:r>
            <a:r>
              <a:rPr lang="es-ES" sz="2100" i="1"/>
              <a:t>superclave</a:t>
            </a:r>
            <a:r>
              <a:rPr lang="es-ES" sz="2100"/>
              <a:t> es: </a:t>
            </a:r>
          </a:p>
          <a:p>
            <a:pPr>
              <a:buNone/>
            </a:pPr>
            <a:endParaRPr lang="es-ES" sz="2100" b="1" i="1"/>
          </a:p>
          <a:p>
            <a:pPr>
              <a:buNone/>
            </a:pPr>
            <a:r>
              <a:rPr lang="es-ES" sz="2100" b="1" i="1"/>
              <a:t>CLAVE CANDIDATA</a:t>
            </a:r>
            <a:r>
              <a:rPr lang="es-ES" sz="2100"/>
              <a:t>.</a:t>
            </a:r>
          </a:p>
          <a:p>
            <a:pPr lvl="0"/>
            <a:r>
              <a:rPr lang="es-ES" sz="2100"/>
              <a:t>DNI</a:t>
            </a:r>
          </a:p>
          <a:p>
            <a:pPr lvl="0"/>
            <a:r>
              <a:rPr lang="es-ES" sz="2100"/>
              <a:t>Nombre</a:t>
            </a:r>
          </a:p>
          <a:p>
            <a:pPr>
              <a:buNone/>
            </a:pPr>
            <a:endParaRPr lang="es-ES" sz="2100"/>
          </a:p>
          <a:p>
            <a:pPr>
              <a:buNone/>
            </a:pPr>
            <a:endParaRPr lang="es-ES" sz="2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68377"/>
            <a:ext cx="7886700" cy="1325563"/>
          </a:xfrm>
        </p:spPr>
        <p:txBody>
          <a:bodyPr vert="horz" lIns="91440" tIns="45720" rIns="91440" bIns="45720" rtlCol="0" anchor="ctr">
            <a:normAutofit/>
          </a:bodyPr>
          <a:lstStyle/>
          <a:p>
            <a:pPr algn="l">
              <a:lnSpc>
                <a:spcPct val="90000"/>
              </a:lnSpc>
            </a:pPr>
            <a:r>
              <a:rPr lang="en-US" b="1" i="1" kern="1200">
                <a:solidFill>
                  <a:schemeClr val="tx1"/>
                </a:solidFill>
                <a:latin typeface="+mj-lt"/>
                <a:ea typeface="+mj-ea"/>
                <a:cs typeface="+mj-cs"/>
              </a:rPr>
              <a:t>CLAVE PRINCIPAL O PRIMARIA</a:t>
            </a:r>
            <a:endParaRPr lang="en-US" kern="1200">
              <a:solidFill>
                <a:schemeClr val="tx1"/>
              </a:solidFill>
              <a:latin typeface="+mj-lt"/>
              <a:ea typeface="+mj-ea"/>
              <a:cs typeface="+mj-cs"/>
            </a:endParaRPr>
          </a:p>
        </p:txBody>
      </p:sp>
      <p:sp>
        <p:nvSpPr>
          <p:cNvPr id="3" name="2 Marcador de contenido"/>
          <p:cNvSpPr>
            <a:spLocks noGrp="1"/>
          </p:cNvSpPr>
          <p:nvPr>
            <p:ph idx="1"/>
          </p:nvPr>
        </p:nvSpPr>
        <p:spPr>
          <a:xfrm>
            <a:off x="628650" y="2177456"/>
            <a:ext cx="6967686" cy="3795748"/>
          </a:xfrm>
        </p:spPr>
        <p:txBody>
          <a:bodyPr vert="horz" lIns="91440" tIns="45720" rIns="91440" bIns="45720" rtlCol="0">
            <a:normAutofit/>
          </a:bodyPr>
          <a:lstStyle/>
          <a:p>
            <a:pPr indent="-228600">
              <a:lnSpc>
                <a:spcPct val="90000"/>
              </a:lnSpc>
            </a:pPr>
            <a:r>
              <a:rPr lang="es-AR" sz="1900" dirty="0"/>
              <a:t>De todas las </a:t>
            </a:r>
            <a:r>
              <a:rPr lang="es-AR" sz="1900" i="1" dirty="0"/>
              <a:t>claves candidatas</a:t>
            </a:r>
            <a:r>
              <a:rPr lang="es-AR" sz="1900" dirty="0"/>
              <a:t> existentes, el diseñador de la base de datos, escogerá una que </a:t>
            </a:r>
            <a:r>
              <a:rPr lang="es-AR" sz="1900" i="1" u="sng" dirty="0"/>
              <a:t>individualizará de forma inequívoca</a:t>
            </a:r>
            <a:r>
              <a:rPr lang="es-AR" sz="1900" dirty="0"/>
              <a:t> a cada </a:t>
            </a:r>
            <a:r>
              <a:rPr lang="es-AR" sz="1900" i="1" dirty="0"/>
              <a:t>registro</a:t>
            </a:r>
            <a:r>
              <a:rPr lang="es-AR" sz="1900" dirty="0"/>
              <a:t> de la </a:t>
            </a:r>
            <a:r>
              <a:rPr lang="es-AR" sz="1900" i="1" dirty="0"/>
              <a:t>entidad</a:t>
            </a:r>
            <a:r>
              <a:rPr lang="es-AR" sz="1900" dirty="0"/>
              <a:t>.  </a:t>
            </a:r>
          </a:p>
          <a:p>
            <a:pPr indent="-228600">
              <a:lnSpc>
                <a:spcPct val="90000"/>
              </a:lnSpc>
            </a:pPr>
            <a:r>
              <a:rPr lang="es-AR" sz="1900" dirty="0"/>
              <a:t>Esta clave se denomina </a:t>
            </a:r>
            <a:r>
              <a:rPr lang="es-AR" sz="1900" b="1" i="1" dirty="0"/>
              <a:t>clave principal o primaria</a:t>
            </a:r>
            <a:r>
              <a:rPr lang="es-AR" sz="1900" dirty="0"/>
              <a:t>.</a:t>
            </a:r>
          </a:p>
          <a:p>
            <a:pPr indent="-228600">
              <a:lnSpc>
                <a:spcPct val="90000"/>
              </a:lnSpc>
            </a:pPr>
            <a:r>
              <a:rPr lang="es-AR" sz="1900" dirty="0"/>
              <a:t>En este ejemplo se selecciona clave primaria:</a:t>
            </a:r>
          </a:p>
          <a:p>
            <a:pPr indent="-228600">
              <a:lnSpc>
                <a:spcPct val="90000"/>
              </a:lnSpc>
            </a:pPr>
            <a:r>
              <a:rPr lang="es-AR" sz="1900" dirty="0"/>
              <a:t>DNI  </a:t>
            </a:r>
          </a:p>
          <a:p>
            <a:pPr indent="-228600">
              <a:lnSpc>
                <a:spcPct val="90000"/>
              </a:lnSpc>
            </a:pPr>
            <a:r>
              <a:rPr lang="es-AR" sz="1900" dirty="0"/>
              <a:t>Ya que es única y distinta para cada alumno.</a:t>
            </a:r>
          </a:p>
          <a:p>
            <a:pPr indent="-228600">
              <a:lnSpc>
                <a:spcPct val="90000"/>
              </a:lnSpc>
            </a:pPr>
            <a:endParaRPr lang="en-US" sz="1900" dirty="0"/>
          </a:p>
          <a:p>
            <a:pPr indent="-228600">
              <a:lnSpc>
                <a:spcPct val="90000"/>
              </a:lnSpc>
            </a:pP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71472" y="0"/>
            <a:ext cx="8229600" cy="1143000"/>
          </a:xfrm>
        </p:spPr>
        <p:txBody>
          <a:bodyPr/>
          <a:lstStyle/>
          <a:p>
            <a:r>
              <a:rPr lang="es-AR" dirty="0"/>
              <a:t>CLAVE FORÁNEA O AJENA</a:t>
            </a:r>
            <a:endParaRPr lang="es-ES" dirty="0"/>
          </a:p>
        </p:txBody>
      </p:sp>
      <p:sp>
        <p:nvSpPr>
          <p:cNvPr id="3" name="2 Marcador de contenido"/>
          <p:cNvSpPr>
            <a:spLocks noGrp="1"/>
          </p:cNvSpPr>
          <p:nvPr>
            <p:ph idx="1"/>
          </p:nvPr>
        </p:nvSpPr>
        <p:spPr>
          <a:xfrm>
            <a:off x="0" y="928670"/>
            <a:ext cx="9144000" cy="1714512"/>
          </a:xfrm>
        </p:spPr>
        <p:txBody>
          <a:bodyPr>
            <a:normAutofit fontScale="92500"/>
          </a:bodyPr>
          <a:lstStyle/>
          <a:p>
            <a:pPr marL="0" indent="9525">
              <a:buNone/>
            </a:pPr>
            <a:r>
              <a:rPr lang="es-ES" sz="2400" dirty="0"/>
              <a:t>La entidad ALUMNO tiene un atributo </a:t>
            </a:r>
            <a:r>
              <a:rPr lang="es-ES" sz="2400" b="1" dirty="0"/>
              <a:t>código de materia que cursa</a:t>
            </a:r>
            <a:r>
              <a:rPr lang="es-ES" sz="2400" dirty="0"/>
              <a:t>.  En la entidad MATERIA, el código de la materia es la clave primaria o principal.  Por lo tanto, en la entidad ALUMNO el atributo </a:t>
            </a:r>
            <a:r>
              <a:rPr lang="es-ES" sz="2400" b="1" dirty="0"/>
              <a:t>código de materia que cursa</a:t>
            </a:r>
            <a:r>
              <a:rPr lang="es-ES" sz="2400" i="1" dirty="0"/>
              <a:t> </a:t>
            </a:r>
            <a:r>
              <a:rPr lang="es-ES" sz="2400" dirty="0"/>
              <a:t>es una </a:t>
            </a:r>
            <a:r>
              <a:rPr lang="es-ES" sz="2400" i="1" dirty="0"/>
              <a:t>clave foránea</a:t>
            </a:r>
            <a:r>
              <a:rPr lang="es-ES" sz="2400" dirty="0"/>
              <a:t>, ya que relaciona a esta entidad con la entidad MATERIA.</a:t>
            </a:r>
          </a:p>
          <a:p>
            <a:pPr marL="0" indent="0">
              <a:buNone/>
            </a:pPr>
            <a:endParaRPr lang="es-ES" dirty="0"/>
          </a:p>
        </p:txBody>
      </p:sp>
      <p:graphicFrame>
        <p:nvGraphicFramePr>
          <p:cNvPr id="4" name="3 Tabla"/>
          <p:cNvGraphicFramePr>
            <a:graphicFrameLocks noGrp="1"/>
          </p:cNvGraphicFramePr>
          <p:nvPr/>
        </p:nvGraphicFramePr>
        <p:xfrm>
          <a:off x="357158" y="3357562"/>
          <a:ext cx="4191009" cy="2225040"/>
        </p:xfrm>
        <a:graphic>
          <a:graphicData uri="http://schemas.openxmlformats.org/drawingml/2006/table">
            <a:tbl>
              <a:tblPr firstRow="1" bandRow="1">
                <a:tableStyleId>{5C22544A-7EE6-4342-B048-85BDC9FD1C3A}</a:tableStyleId>
              </a:tblPr>
              <a:tblGrid>
                <a:gridCol w="1397003">
                  <a:extLst>
                    <a:ext uri="{9D8B030D-6E8A-4147-A177-3AD203B41FA5}">
                      <a16:colId xmlns:a16="http://schemas.microsoft.com/office/drawing/2014/main" val="20000"/>
                    </a:ext>
                  </a:extLst>
                </a:gridCol>
                <a:gridCol w="1397003">
                  <a:extLst>
                    <a:ext uri="{9D8B030D-6E8A-4147-A177-3AD203B41FA5}">
                      <a16:colId xmlns:a16="http://schemas.microsoft.com/office/drawing/2014/main" val="20001"/>
                    </a:ext>
                  </a:extLst>
                </a:gridCol>
                <a:gridCol w="1397003">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s-AR" dirty="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s-AR" dirty="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s-AR" dirty="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s-AR" dirty="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s-AR" dirty="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4 Tabla"/>
          <p:cNvGraphicFramePr>
            <a:graphicFrameLocks noGrp="1"/>
          </p:cNvGraphicFramePr>
          <p:nvPr/>
        </p:nvGraphicFramePr>
        <p:xfrm>
          <a:off x="4786314" y="3714752"/>
          <a:ext cx="3976694" cy="1478280"/>
        </p:xfrm>
        <a:graphic>
          <a:graphicData uri="http://schemas.openxmlformats.org/drawingml/2006/table">
            <a:tbl>
              <a:tblPr firstRow="1" bandRow="1">
                <a:tableStyleId>{5C22544A-7EE6-4342-B048-85BDC9FD1C3A}</a:tableStyleId>
              </a:tblPr>
              <a:tblGrid>
                <a:gridCol w="1988347">
                  <a:extLst>
                    <a:ext uri="{9D8B030D-6E8A-4147-A177-3AD203B41FA5}">
                      <a16:colId xmlns:a16="http://schemas.microsoft.com/office/drawing/2014/main" val="20000"/>
                    </a:ext>
                  </a:extLst>
                </a:gridCol>
                <a:gridCol w="1988347">
                  <a:extLst>
                    <a:ext uri="{9D8B030D-6E8A-4147-A177-3AD203B41FA5}">
                      <a16:colId xmlns:a16="http://schemas.microsoft.com/office/drawing/2014/main" val="20001"/>
                    </a:ext>
                  </a:extLst>
                </a:gridCol>
              </a:tblGrid>
              <a:tr h="370840">
                <a:tc>
                  <a:txBody>
                    <a:bodyPr/>
                    <a:lstStyle/>
                    <a:p>
                      <a:pPr algn="ctr"/>
                      <a:r>
                        <a:rPr lang="es-AR" dirty="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DISCRETA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FUND.DE TICS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4802">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ELEM. DE PROG</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 name="5 CuadroTexto"/>
          <p:cNvSpPr txBox="1"/>
          <p:nvPr/>
        </p:nvSpPr>
        <p:spPr>
          <a:xfrm>
            <a:off x="857224" y="5857892"/>
            <a:ext cx="2571768" cy="369332"/>
          </a:xfrm>
          <a:prstGeom prst="rect">
            <a:avLst/>
          </a:prstGeom>
          <a:noFill/>
        </p:spPr>
        <p:txBody>
          <a:bodyPr wrap="square" rtlCol="0">
            <a:spAutoFit/>
          </a:bodyPr>
          <a:lstStyle/>
          <a:p>
            <a:r>
              <a:rPr lang="es-AR" dirty="0"/>
              <a:t>ENTIDAD:  ALUMNOS</a:t>
            </a:r>
            <a:endParaRPr lang="es-ES" dirty="0"/>
          </a:p>
        </p:txBody>
      </p:sp>
      <p:sp>
        <p:nvSpPr>
          <p:cNvPr id="7" name="6 CuadroTexto"/>
          <p:cNvSpPr txBox="1"/>
          <p:nvPr/>
        </p:nvSpPr>
        <p:spPr>
          <a:xfrm>
            <a:off x="5572132" y="5429264"/>
            <a:ext cx="2571768" cy="369332"/>
          </a:xfrm>
          <a:prstGeom prst="rect">
            <a:avLst/>
          </a:prstGeom>
          <a:noFill/>
        </p:spPr>
        <p:txBody>
          <a:bodyPr wrap="square" rtlCol="0">
            <a:spAutoFit/>
          </a:bodyPr>
          <a:lstStyle/>
          <a:p>
            <a:r>
              <a:rPr lang="es-AR" dirty="0"/>
              <a:t>ENTIDAD:  MATERIAS</a:t>
            </a:r>
            <a:endParaRPr lang="es-ES" dirty="0"/>
          </a:p>
        </p:txBody>
      </p:sp>
      <p:sp>
        <p:nvSpPr>
          <p:cNvPr id="8" name="7 CuadroTexto"/>
          <p:cNvSpPr txBox="1"/>
          <p:nvPr/>
        </p:nvSpPr>
        <p:spPr>
          <a:xfrm rot="5400000">
            <a:off x="650675" y="2421103"/>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9" name="8 CuadroTexto"/>
          <p:cNvSpPr txBox="1"/>
          <p:nvPr/>
        </p:nvSpPr>
        <p:spPr>
          <a:xfrm rot="5400000">
            <a:off x="5365584" y="2635417"/>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10" name="9 CuadroTexto"/>
          <p:cNvSpPr txBox="1"/>
          <p:nvPr/>
        </p:nvSpPr>
        <p:spPr>
          <a:xfrm>
            <a:off x="5857884" y="3143248"/>
            <a:ext cx="2071702" cy="369332"/>
          </a:xfrm>
          <a:prstGeom prst="rect">
            <a:avLst/>
          </a:prstGeom>
          <a:noFill/>
        </p:spPr>
        <p:txBody>
          <a:bodyPr wrap="square" rtlCol="0">
            <a:spAutoFit/>
          </a:bodyPr>
          <a:lstStyle/>
          <a:p>
            <a:r>
              <a:rPr lang="es-AR" dirty="0"/>
              <a:t>CLAVE PRINCIPAL</a:t>
            </a:r>
            <a:endParaRPr lang="es-ES" dirty="0"/>
          </a:p>
        </p:txBody>
      </p:sp>
      <p:sp>
        <p:nvSpPr>
          <p:cNvPr id="11" name="10 CuadroTexto"/>
          <p:cNvSpPr txBox="1"/>
          <p:nvPr/>
        </p:nvSpPr>
        <p:spPr>
          <a:xfrm>
            <a:off x="0" y="2357430"/>
            <a:ext cx="2071702" cy="369332"/>
          </a:xfrm>
          <a:prstGeom prst="rect">
            <a:avLst/>
          </a:prstGeom>
          <a:noFill/>
        </p:spPr>
        <p:txBody>
          <a:bodyPr wrap="square" rtlCol="0">
            <a:spAutoFit/>
          </a:bodyPr>
          <a:lstStyle/>
          <a:p>
            <a:r>
              <a:rPr lang="es-AR" dirty="0"/>
              <a:t>CLAVE PRINCIPAL</a:t>
            </a:r>
            <a:endParaRPr lang="es-ES" dirty="0"/>
          </a:p>
        </p:txBody>
      </p:sp>
      <p:sp>
        <p:nvSpPr>
          <p:cNvPr id="12" name="11 CuadroTexto"/>
          <p:cNvSpPr txBox="1"/>
          <p:nvPr/>
        </p:nvSpPr>
        <p:spPr>
          <a:xfrm>
            <a:off x="3000364" y="2643182"/>
            <a:ext cx="2071702" cy="369332"/>
          </a:xfrm>
          <a:prstGeom prst="rect">
            <a:avLst/>
          </a:prstGeom>
          <a:noFill/>
        </p:spPr>
        <p:txBody>
          <a:bodyPr wrap="square" rtlCol="0">
            <a:spAutoFit/>
          </a:bodyPr>
          <a:lstStyle/>
          <a:p>
            <a:r>
              <a:rPr lang="es-AR" dirty="0"/>
              <a:t>CLAVE FORÁNEA</a:t>
            </a:r>
            <a:endParaRPr lang="es-ES" dirty="0"/>
          </a:p>
        </p:txBody>
      </p:sp>
      <p:sp>
        <p:nvSpPr>
          <p:cNvPr id="14" name="13 Flecha en U"/>
          <p:cNvSpPr/>
          <p:nvPr/>
        </p:nvSpPr>
        <p:spPr>
          <a:xfrm flipH="1">
            <a:off x="4214810" y="3000372"/>
            <a:ext cx="928694" cy="571504"/>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r>
              <a:rPr lang="es-AR" dirty="0"/>
              <a:t>RELACIONES</a:t>
            </a:r>
            <a:endParaRPr lang="es-ES" dirty="0"/>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227" y="1957388"/>
            <a:ext cx="7797546"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628650" y="2269173"/>
            <a:ext cx="7886700" cy="3659988"/>
          </a:xfrm>
        </p:spPr>
        <p:txBody>
          <a:bodyPr>
            <a:normAutofit/>
          </a:bodyPr>
          <a:lstStyle/>
          <a:p>
            <a:pPr marL="717550" indent="-460375"/>
            <a:r>
              <a:rPr lang="es-ES" sz="2100"/>
              <a:t>Las entidades por sí solas no describen la realidad de un sistema de información. </a:t>
            </a:r>
          </a:p>
          <a:p>
            <a:pPr marL="717550" indent="-460375"/>
            <a:endParaRPr lang="es-ES" sz="2100"/>
          </a:p>
          <a:p>
            <a:pPr marL="717550" indent="-460375"/>
            <a:r>
              <a:rPr lang="es-ES" sz="2100"/>
              <a:t> Además de identificar objetos, hay que establecer las asociaciones existentes entre ellos.  </a:t>
            </a:r>
          </a:p>
          <a:p>
            <a:pPr marL="717550" indent="-460375"/>
            <a:endParaRPr lang="es-ES" sz="2100"/>
          </a:p>
          <a:p>
            <a:pPr marL="717550" indent="-460375"/>
            <a:r>
              <a:rPr lang="es-ES" sz="2100" i="1"/>
              <a:t>Relación</a:t>
            </a:r>
            <a:r>
              <a:rPr lang="es-ES" sz="2100"/>
              <a:t>: la existencia de </a:t>
            </a:r>
            <a:r>
              <a:rPr lang="es-ES" sz="2100" i="1" u="sng"/>
              <a:t>algo común</a:t>
            </a:r>
            <a:r>
              <a:rPr lang="es-ES" sz="2100"/>
              <a:t> entre entidades.</a:t>
            </a:r>
          </a:p>
          <a:p>
            <a:pPr>
              <a:buNone/>
            </a:pPr>
            <a:endParaRPr lang="es-ES"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2286048" y="-285776"/>
            <a:ext cx="8229600" cy="1143000"/>
          </a:xfrm>
        </p:spPr>
        <p:txBody>
          <a:bodyPr/>
          <a:lstStyle/>
          <a:p>
            <a:r>
              <a:rPr lang="es-AR" dirty="0"/>
              <a:t>RELACIONES</a:t>
            </a:r>
            <a:endParaRPr lang="es-ES" dirty="0"/>
          </a:p>
        </p:txBody>
      </p:sp>
      <p:graphicFrame>
        <p:nvGraphicFramePr>
          <p:cNvPr id="4" name="3 Tabla"/>
          <p:cNvGraphicFramePr>
            <a:graphicFrameLocks noGrp="1"/>
          </p:cNvGraphicFramePr>
          <p:nvPr/>
        </p:nvGraphicFramePr>
        <p:xfrm>
          <a:off x="357158" y="3357562"/>
          <a:ext cx="4191009" cy="2225040"/>
        </p:xfrm>
        <a:graphic>
          <a:graphicData uri="http://schemas.openxmlformats.org/drawingml/2006/table">
            <a:tbl>
              <a:tblPr firstRow="1" bandRow="1">
                <a:tableStyleId>{5C22544A-7EE6-4342-B048-85BDC9FD1C3A}</a:tableStyleId>
              </a:tblPr>
              <a:tblGrid>
                <a:gridCol w="1397003">
                  <a:extLst>
                    <a:ext uri="{9D8B030D-6E8A-4147-A177-3AD203B41FA5}">
                      <a16:colId xmlns:a16="http://schemas.microsoft.com/office/drawing/2014/main" val="20000"/>
                    </a:ext>
                  </a:extLst>
                </a:gridCol>
                <a:gridCol w="1397003">
                  <a:extLst>
                    <a:ext uri="{9D8B030D-6E8A-4147-A177-3AD203B41FA5}">
                      <a16:colId xmlns:a16="http://schemas.microsoft.com/office/drawing/2014/main" val="20001"/>
                    </a:ext>
                  </a:extLst>
                </a:gridCol>
                <a:gridCol w="1397003">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s-AR" dirty="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s-AR" dirty="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s-AR" dirty="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s-AR" dirty="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s-AR" dirty="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4 Tabla"/>
          <p:cNvGraphicFramePr>
            <a:graphicFrameLocks noGrp="1"/>
          </p:cNvGraphicFramePr>
          <p:nvPr/>
        </p:nvGraphicFramePr>
        <p:xfrm>
          <a:off x="5167306" y="3571876"/>
          <a:ext cx="3976694" cy="1478280"/>
        </p:xfrm>
        <a:graphic>
          <a:graphicData uri="http://schemas.openxmlformats.org/drawingml/2006/table">
            <a:tbl>
              <a:tblPr firstRow="1" bandRow="1">
                <a:tableStyleId>{5C22544A-7EE6-4342-B048-85BDC9FD1C3A}</a:tableStyleId>
              </a:tblPr>
              <a:tblGrid>
                <a:gridCol w="1988347">
                  <a:extLst>
                    <a:ext uri="{9D8B030D-6E8A-4147-A177-3AD203B41FA5}">
                      <a16:colId xmlns:a16="http://schemas.microsoft.com/office/drawing/2014/main" val="20000"/>
                    </a:ext>
                  </a:extLst>
                </a:gridCol>
                <a:gridCol w="1988347">
                  <a:extLst>
                    <a:ext uri="{9D8B030D-6E8A-4147-A177-3AD203B41FA5}">
                      <a16:colId xmlns:a16="http://schemas.microsoft.com/office/drawing/2014/main" val="20001"/>
                    </a:ext>
                  </a:extLst>
                </a:gridCol>
              </a:tblGrid>
              <a:tr h="370840">
                <a:tc>
                  <a:txBody>
                    <a:bodyPr/>
                    <a:lstStyle/>
                    <a:p>
                      <a:pPr algn="ctr"/>
                      <a:r>
                        <a:rPr lang="es-AR" dirty="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DISCRETA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FUND.DE TICS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4802">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ELEM. DE PROG</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 name="5 CuadroTexto"/>
          <p:cNvSpPr txBox="1"/>
          <p:nvPr/>
        </p:nvSpPr>
        <p:spPr>
          <a:xfrm>
            <a:off x="857224" y="5857892"/>
            <a:ext cx="2571768" cy="369332"/>
          </a:xfrm>
          <a:prstGeom prst="rect">
            <a:avLst/>
          </a:prstGeom>
          <a:noFill/>
        </p:spPr>
        <p:txBody>
          <a:bodyPr wrap="square" rtlCol="0">
            <a:spAutoFit/>
          </a:bodyPr>
          <a:lstStyle/>
          <a:p>
            <a:r>
              <a:rPr lang="es-AR" dirty="0"/>
              <a:t>ENTIDAD:  ALUMNOS</a:t>
            </a:r>
            <a:endParaRPr lang="es-ES" dirty="0"/>
          </a:p>
        </p:txBody>
      </p:sp>
      <p:sp>
        <p:nvSpPr>
          <p:cNvPr id="7" name="6 CuadroTexto"/>
          <p:cNvSpPr txBox="1"/>
          <p:nvPr/>
        </p:nvSpPr>
        <p:spPr>
          <a:xfrm>
            <a:off x="5715008" y="5214950"/>
            <a:ext cx="2571768" cy="369332"/>
          </a:xfrm>
          <a:prstGeom prst="rect">
            <a:avLst/>
          </a:prstGeom>
          <a:noFill/>
        </p:spPr>
        <p:txBody>
          <a:bodyPr wrap="square" rtlCol="0">
            <a:spAutoFit/>
          </a:bodyPr>
          <a:lstStyle/>
          <a:p>
            <a:r>
              <a:rPr lang="es-AR" dirty="0"/>
              <a:t>ENTIDAD:  MATERIAS</a:t>
            </a:r>
            <a:endParaRPr lang="es-ES" dirty="0"/>
          </a:p>
        </p:txBody>
      </p:sp>
      <p:sp>
        <p:nvSpPr>
          <p:cNvPr id="8" name="7 CuadroTexto"/>
          <p:cNvSpPr txBox="1"/>
          <p:nvPr/>
        </p:nvSpPr>
        <p:spPr>
          <a:xfrm rot="5400000">
            <a:off x="436361" y="2921169"/>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14" name="13 Flecha en U"/>
          <p:cNvSpPr/>
          <p:nvPr/>
        </p:nvSpPr>
        <p:spPr>
          <a:xfrm flipH="1">
            <a:off x="4319772" y="2921847"/>
            <a:ext cx="1143008" cy="642942"/>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16" name="15 Tabla"/>
          <p:cNvGraphicFramePr>
            <a:graphicFrameLocks noGrp="1"/>
          </p:cNvGraphicFramePr>
          <p:nvPr/>
        </p:nvGraphicFramePr>
        <p:xfrm>
          <a:off x="428596" y="92867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s-AR" dirty="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PEDRO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s-AR" dirty="0">
                          <a:solidFill>
                            <a:schemeClr val="tx1"/>
                          </a:solidFill>
                        </a:rPr>
                        <a:t>1111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a:solidFill>
                            <a:schemeClr val="tx1"/>
                          </a:solidFill>
                        </a:rPr>
                        <a:t>CLARA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s-AR" dirty="0">
                          <a:solidFill>
                            <a:schemeClr val="tx1"/>
                          </a:solidFill>
                        </a:rPr>
                        <a:t>7778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LUIS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s-AR" dirty="0">
                          <a:solidFill>
                            <a:schemeClr val="tx1"/>
                          </a:solidFill>
                        </a:rPr>
                        <a:t>3344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MABEL</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7" name="16 CuadroTexto"/>
          <p:cNvSpPr txBox="1"/>
          <p:nvPr/>
        </p:nvSpPr>
        <p:spPr>
          <a:xfrm rot="5400000">
            <a:off x="5294145" y="3278359"/>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9" name="8 CuadroTexto"/>
          <p:cNvSpPr txBox="1"/>
          <p:nvPr/>
        </p:nvSpPr>
        <p:spPr>
          <a:xfrm rot="5400000">
            <a:off x="944192" y="502739"/>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20" name="19 Flecha en U"/>
          <p:cNvSpPr/>
          <p:nvPr/>
        </p:nvSpPr>
        <p:spPr>
          <a:xfrm rot="10800000" flipV="1">
            <a:off x="6126266" y="15975"/>
            <a:ext cx="714380" cy="3571876"/>
          </a:xfrm>
          <a:prstGeom prst="uturnArrow">
            <a:avLst>
              <a:gd name="adj1" fmla="val 25000"/>
              <a:gd name="adj2" fmla="val 25000"/>
              <a:gd name="adj3" fmla="val 80795"/>
              <a:gd name="adj4" fmla="val 40468"/>
              <a:gd name="adj5" fmla="val 290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20 CuadroTexto"/>
          <p:cNvSpPr txBox="1"/>
          <p:nvPr/>
        </p:nvSpPr>
        <p:spPr>
          <a:xfrm>
            <a:off x="3143240" y="500042"/>
            <a:ext cx="2571768" cy="369332"/>
          </a:xfrm>
          <a:prstGeom prst="rect">
            <a:avLst/>
          </a:prstGeom>
          <a:noFill/>
        </p:spPr>
        <p:txBody>
          <a:bodyPr wrap="square" rtlCol="0">
            <a:spAutoFit/>
          </a:bodyPr>
          <a:lstStyle/>
          <a:p>
            <a:r>
              <a:rPr lang="es-AR" dirty="0"/>
              <a:t>ENTIDAD:  PROFESORES</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r>
              <a:rPr lang="es-AR" dirty="0"/>
              <a:t>CARDINALIDAD</a:t>
            </a:r>
            <a:endParaRPr lang="es-ES" dirty="0"/>
          </a:p>
        </p:txBody>
      </p:sp>
      <p:sp>
        <p:nvSpPr>
          <p:cNvPr id="3" name="2 Marcador de contenido"/>
          <p:cNvSpPr>
            <a:spLocks noGrp="1"/>
          </p:cNvSpPr>
          <p:nvPr>
            <p:ph idx="1"/>
          </p:nvPr>
        </p:nvSpPr>
        <p:spPr>
          <a:xfrm>
            <a:off x="628650" y="2057400"/>
            <a:ext cx="7886700" cy="3871762"/>
          </a:xfrm>
        </p:spPr>
        <p:txBody>
          <a:bodyPr>
            <a:normAutofit/>
          </a:bodyPr>
          <a:lstStyle/>
          <a:p>
            <a:pPr marL="0" indent="17463">
              <a:buNone/>
            </a:pPr>
            <a:r>
              <a:rPr lang="es-AR" sz="2100"/>
              <a:t>La cardinalidad de una relación representa la participación en la relación de cada una de las entidades afectadas. La cardinalidad siempre se evalúa de a dos entidades. </a:t>
            </a:r>
          </a:p>
          <a:p>
            <a:pPr marL="0" indent="17463">
              <a:buNone/>
            </a:pPr>
            <a:r>
              <a:rPr lang="es-AR" sz="2100"/>
              <a:t>Existen tres tipos posibles:</a:t>
            </a:r>
          </a:p>
          <a:p>
            <a:pPr>
              <a:buNone/>
            </a:pPr>
            <a:endParaRPr lang="es-ES" sz="2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TIPOS DE CARDINALIDAD</a:t>
            </a:r>
            <a:endParaRPr lang="es-ES" dirty="0"/>
          </a:p>
        </p:txBody>
      </p:sp>
      <p:sp>
        <p:nvSpPr>
          <p:cNvPr id="3" name="2 Marcador de contenido"/>
          <p:cNvSpPr>
            <a:spLocks noGrp="1"/>
          </p:cNvSpPr>
          <p:nvPr>
            <p:ph idx="1"/>
          </p:nvPr>
        </p:nvSpPr>
        <p:spPr>
          <a:xfrm>
            <a:off x="571472" y="1142984"/>
            <a:ext cx="8229600" cy="4525963"/>
          </a:xfrm>
        </p:spPr>
        <p:txBody>
          <a:bodyPr/>
          <a:lstStyle/>
          <a:p>
            <a:pPr>
              <a:buNone/>
            </a:pPr>
            <a:endParaRPr lang="es-ES" dirty="0"/>
          </a:p>
          <a:p>
            <a:pPr lvl="0"/>
            <a:r>
              <a:rPr lang="es-ES" b="1" dirty="0"/>
              <a:t>1:1  (una a una): </a:t>
            </a:r>
            <a:r>
              <a:rPr lang="es-ES" dirty="0"/>
              <a:t>A cada registro de una entidad le corresponde no más de un registro de la otra y viceversa.  Es </a:t>
            </a:r>
            <a:r>
              <a:rPr lang="es-ES" b="1" dirty="0"/>
              <a:t>biunívoca</a:t>
            </a:r>
            <a:r>
              <a:rPr lang="es-ES" dirty="0"/>
              <a:t>.</a:t>
            </a:r>
          </a:p>
          <a:p>
            <a:pPr>
              <a:buNone/>
            </a:pPr>
            <a:endParaRPr lang="es-ES" dirty="0"/>
          </a:p>
        </p:txBody>
      </p:sp>
      <p:grpSp>
        <p:nvGrpSpPr>
          <p:cNvPr id="1027" name="Group 3"/>
          <p:cNvGrpSpPr>
            <a:grpSpLocks noChangeAspect="1"/>
          </p:cNvGrpSpPr>
          <p:nvPr/>
        </p:nvGrpSpPr>
        <p:grpSpPr bwMode="auto">
          <a:xfrm>
            <a:off x="556132" y="3500438"/>
            <a:ext cx="8587868" cy="2357454"/>
            <a:chOff x="2197" y="11525"/>
            <a:chExt cx="7344" cy="2016"/>
          </a:xfrm>
        </p:grpSpPr>
        <p:sp>
          <p:nvSpPr>
            <p:cNvPr id="1028" name="AutoShape 4"/>
            <p:cNvSpPr>
              <a:spLocks noChangeAspect="1" noChangeArrowheads="1"/>
            </p:cNvSpPr>
            <p:nvPr/>
          </p:nvSpPr>
          <p:spPr bwMode="auto">
            <a:xfrm>
              <a:off x="2197" y="11525"/>
              <a:ext cx="7344" cy="2016"/>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29" name="Rectangle 5"/>
            <p:cNvSpPr>
              <a:spLocks noChangeArrowheads="1"/>
            </p:cNvSpPr>
            <p:nvPr/>
          </p:nvSpPr>
          <p:spPr bwMode="auto">
            <a:xfrm>
              <a:off x="7237"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CÓNYUGE</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2629"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EMPLEADO</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1031" name="Line 7"/>
            <p:cNvSpPr>
              <a:spLocks noChangeShapeType="1"/>
            </p:cNvSpPr>
            <p:nvPr/>
          </p:nvSpPr>
          <p:spPr bwMode="auto">
            <a:xfrm>
              <a:off x="4357" y="12101"/>
              <a:ext cx="2880"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2" name="Text Box 8"/>
            <p:cNvSpPr txBox="1">
              <a:spLocks noChangeArrowheads="1"/>
            </p:cNvSpPr>
            <p:nvPr/>
          </p:nvSpPr>
          <p:spPr bwMode="auto">
            <a:xfrm>
              <a:off x="4501" y="11669"/>
              <a:ext cx="288"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1</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1033" name="Text Box 9"/>
            <p:cNvSpPr txBox="1">
              <a:spLocks noChangeArrowheads="1"/>
            </p:cNvSpPr>
            <p:nvPr/>
          </p:nvSpPr>
          <p:spPr bwMode="auto">
            <a:xfrm>
              <a:off x="6805" y="11669"/>
              <a:ext cx="288"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1</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1034" name="Text Box 10"/>
            <p:cNvSpPr txBox="1">
              <a:spLocks noChangeArrowheads="1"/>
            </p:cNvSpPr>
            <p:nvPr/>
          </p:nvSpPr>
          <p:spPr bwMode="auto">
            <a:xfrm>
              <a:off x="2629" y="12677"/>
              <a:ext cx="6336" cy="8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La relación EMPLEADO – CONYUGE (un empleado puede estar casado con una única persona)</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CARDINALIDAD</a:t>
            </a:r>
            <a:endParaRPr lang="es-ES" dirty="0"/>
          </a:p>
        </p:txBody>
      </p:sp>
      <p:sp>
        <p:nvSpPr>
          <p:cNvPr id="3" name="2 Marcador de contenido"/>
          <p:cNvSpPr>
            <a:spLocks noGrp="1"/>
          </p:cNvSpPr>
          <p:nvPr>
            <p:ph idx="1"/>
          </p:nvPr>
        </p:nvSpPr>
        <p:spPr/>
        <p:txBody>
          <a:bodyPr/>
          <a:lstStyle/>
          <a:p>
            <a:pPr lvl="0" indent="9525">
              <a:buNone/>
            </a:pPr>
            <a:r>
              <a:rPr lang="es-ES" b="1" dirty="0"/>
              <a:t>1:N (una a muchas): </a:t>
            </a:r>
            <a:r>
              <a:rPr lang="es-ES" dirty="0"/>
              <a:t>A cada registro de la primera entidad le pueden corresponder varios registros de la segunda, y a cada registro de la segunda le corresponde no más de uno de la primera.</a:t>
            </a:r>
          </a:p>
          <a:p>
            <a:pPr>
              <a:buNone/>
            </a:pPr>
            <a:endParaRPr lang="es-ES" dirty="0"/>
          </a:p>
        </p:txBody>
      </p:sp>
      <p:grpSp>
        <p:nvGrpSpPr>
          <p:cNvPr id="2050" name="Group 2"/>
          <p:cNvGrpSpPr>
            <a:grpSpLocks noChangeAspect="1"/>
          </p:cNvGrpSpPr>
          <p:nvPr/>
        </p:nvGrpSpPr>
        <p:grpSpPr bwMode="auto">
          <a:xfrm>
            <a:off x="714347" y="4286256"/>
            <a:ext cx="8067391" cy="2214578"/>
            <a:chOff x="2197" y="11525"/>
            <a:chExt cx="7344" cy="2016"/>
          </a:xfrm>
        </p:grpSpPr>
        <p:sp>
          <p:nvSpPr>
            <p:cNvPr id="2051" name="AutoShape 3"/>
            <p:cNvSpPr>
              <a:spLocks noChangeAspect="1" noChangeArrowheads="1"/>
            </p:cNvSpPr>
            <p:nvPr/>
          </p:nvSpPr>
          <p:spPr bwMode="auto">
            <a:xfrm>
              <a:off x="2197" y="11525"/>
              <a:ext cx="7344" cy="2016"/>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052" name="Rectangle 4"/>
            <p:cNvSpPr>
              <a:spLocks noChangeArrowheads="1"/>
            </p:cNvSpPr>
            <p:nvPr/>
          </p:nvSpPr>
          <p:spPr bwMode="auto">
            <a:xfrm>
              <a:off x="7237"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HIJO</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2629"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PADRE</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2054" name="Line 6"/>
            <p:cNvSpPr>
              <a:spLocks noChangeShapeType="1"/>
            </p:cNvSpPr>
            <p:nvPr/>
          </p:nvSpPr>
          <p:spPr bwMode="auto">
            <a:xfrm>
              <a:off x="4357" y="12101"/>
              <a:ext cx="2880"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5" name="Text Box 7"/>
            <p:cNvSpPr txBox="1">
              <a:spLocks noChangeArrowheads="1"/>
            </p:cNvSpPr>
            <p:nvPr/>
          </p:nvSpPr>
          <p:spPr bwMode="auto">
            <a:xfrm>
              <a:off x="4501" y="11669"/>
              <a:ext cx="288"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1</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6661" y="11669"/>
              <a:ext cx="432"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N</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2629" y="12677"/>
              <a:ext cx="6336" cy="8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La relación PADRE – HIJO (un padre puede tener muchos hijos, pero éstos sólo tendrán un padre)</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56138" y="174032"/>
            <a:ext cx="7631723" cy="1111843"/>
          </a:xfrm>
        </p:spPr>
        <p:txBody>
          <a:bodyPr vert="horz" lIns="91440" tIns="45720" rIns="91440" bIns="45720" rtlCol="0" anchor="ctr">
            <a:normAutofit/>
          </a:bodyPr>
          <a:lstStyle/>
          <a:p>
            <a:pPr>
              <a:lnSpc>
                <a:spcPct val="90000"/>
              </a:lnSpc>
            </a:pPr>
            <a:r>
              <a:rPr lang="en-US" sz="2200" kern="1200">
                <a:latin typeface="+mj-lt"/>
                <a:ea typeface="+mj-ea"/>
                <a:cs typeface="+mj-cs"/>
              </a:rPr>
              <a:t>BASES DE DATOS</a:t>
            </a:r>
            <a:br>
              <a:rPr lang="en-US" sz="2200" kern="1200">
                <a:latin typeface="+mj-lt"/>
                <a:ea typeface="+mj-ea"/>
                <a:cs typeface="+mj-cs"/>
              </a:rPr>
            </a:br>
            <a:r>
              <a:rPr lang="en-US" sz="2200" kern="1200">
                <a:latin typeface="+mj-lt"/>
                <a:ea typeface="+mj-ea"/>
                <a:cs typeface="+mj-cs"/>
              </a:rPr>
              <a:t>PROBLEMAS QUE SE PRESENTAN AL UTILIZAR ARCHIVOS INDEPENDIENTES</a:t>
            </a:r>
          </a:p>
        </p:txBody>
      </p:sp>
      <p:graphicFrame>
        <p:nvGraphicFramePr>
          <p:cNvPr id="7" name="3 Marcador de contenido"/>
          <p:cNvGraphicFramePr>
            <a:graphicFrameLocks/>
          </p:cNvGraphicFramePr>
          <p:nvPr>
            <p:extLst>
              <p:ext uri="{D42A27DB-BD31-4B8C-83A1-F6EECF244321}">
                <p14:modId xmlns:p14="http://schemas.microsoft.com/office/powerpoint/2010/main" val="484041018"/>
              </p:ext>
            </p:extLst>
          </p:nvPr>
        </p:nvGraphicFramePr>
        <p:xfrm>
          <a:off x="611560" y="1772816"/>
          <a:ext cx="8280919" cy="4680521"/>
        </p:xfrm>
        <a:graphic>
          <a:graphicData uri="http://schemas.openxmlformats.org/drawingml/2006/table">
            <a:tbl>
              <a:tblPr firstRow="1" bandRow="1">
                <a:noFill/>
                <a:tableStyleId>{5C22544A-7EE6-4342-B048-85BDC9FD1C3A}</a:tableStyleId>
              </a:tblPr>
              <a:tblGrid>
                <a:gridCol w="2247834">
                  <a:extLst>
                    <a:ext uri="{9D8B030D-6E8A-4147-A177-3AD203B41FA5}">
                      <a16:colId xmlns:a16="http://schemas.microsoft.com/office/drawing/2014/main" val="20000"/>
                    </a:ext>
                  </a:extLst>
                </a:gridCol>
                <a:gridCol w="6033085">
                  <a:extLst>
                    <a:ext uri="{9D8B030D-6E8A-4147-A177-3AD203B41FA5}">
                      <a16:colId xmlns:a16="http://schemas.microsoft.com/office/drawing/2014/main" val="20001"/>
                    </a:ext>
                  </a:extLst>
                </a:gridCol>
              </a:tblGrid>
              <a:tr h="515651">
                <a:tc>
                  <a:txBody>
                    <a:bodyPr/>
                    <a:lstStyle/>
                    <a:p>
                      <a:pPr algn="just">
                        <a:spcAft>
                          <a:spcPts val="0"/>
                        </a:spcAft>
                      </a:pPr>
                      <a:r>
                        <a:rPr lang="es-ES" sz="1200" b="1">
                          <a:solidFill>
                            <a:srgbClr val="FFFFFF"/>
                          </a:solidFill>
                          <a:latin typeface="Times New Roman"/>
                          <a:ea typeface="Times New Roman"/>
                          <a:cs typeface="Times New Roman"/>
                        </a:rPr>
                        <a:t>Problemas</a:t>
                      </a:r>
                    </a:p>
                  </a:txBody>
                  <a:tcPr marL="177031" marR="106218" marT="106218" marB="106218">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just">
                        <a:spcAft>
                          <a:spcPts val="0"/>
                        </a:spcAft>
                      </a:pPr>
                      <a:r>
                        <a:rPr lang="es-ES" sz="1200" b="1">
                          <a:solidFill>
                            <a:srgbClr val="FFFFFF"/>
                          </a:solidFill>
                          <a:latin typeface="Times New Roman"/>
                          <a:ea typeface="Times New Roman"/>
                          <a:cs typeface="Times New Roman"/>
                        </a:rPr>
                        <a:t>Características</a:t>
                      </a:r>
                    </a:p>
                  </a:txBody>
                  <a:tcPr marL="177031" marR="106218" marT="106218" marB="106218">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0000"/>
                  </a:ext>
                </a:extLst>
              </a:tr>
              <a:tr h="968970">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Actualización de la Información</a:t>
                      </a:r>
                    </a:p>
                  </a:txBody>
                  <a:tcPr marL="177031" marR="106218" marT="106218" marB="10621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La actualización puede resultar costosa cuando se tiene información total o parcialmente duplicada en archivos diferentes.  Esto conduce a </a:t>
                      </a:r>
                      <a:r>
                        <a:rPr lang="es-ES" sz="1200" b="1" i="1">
                          <a:solidFill>
                            <a:schemeClr val="tx1">
                              <a:lumMod val="85000"/>
                              <a:lumOff val="15000"/>
                            </a:schemeClr>
                          </a:solidFill>
                          <a:latin typeface="Times New Roman"/>
                          <a:ea typeface="Times New Roman"/>
                          <a:cs typeface="Times New Roman"/>
                        </a:rPr>
                        <a:t>inconsistencia de datos</a:t>
                      </a:r>
                      <a:r>
                        <a:rPr lang="es-ES" sz="1200">
                          <a:solidFill>
                            <a:schemeClr val="tx1">
                              <a:lumMod val="85000"/>
                              <a:lumOff val="15000"/>
                            </a:schemeClr>
                          </a:solidFill>
                          <a:latin typeface="Times New Roman"/>
                          <a:ea typeface="Times New Roman"/>
                          <a:cs typeface="Times New Roman"/>
                        </a:rPr>
                        <a:t>.</a:t>
                      </a:r>
                    </a:p>
                  </a:txBody>
                  <a:tcPr marL="177031" marR="106218" marT="106218" marB="10621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1"/>
                  </a:ext>
                </a:extLst>
              </a:tr>
              <a:tr h="742310">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Redundancia</a:t>
                      </a:r>
                    </a:p>
                  </a:txBody>
                  <a:tcPr marL="177031" marR="106218" marT="106218" marB="10621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spcAft>
                          <a:spcPts val="0"/>
                        </a:spcAft>
                      </a:pPr>
                      <a:r>
                        <a:rPr lang="es-ES" sz="1200" dirty="0">
                          <a:solidFill>
                            <a:schemeClr val="tx1">
                              <a:lumMod val="85000"/>
                              <a:lumOff val="15000"/>
                            </a:schemeClr>
                          </a:solidFill>
                          <a:latin typeface="Times New Roman"/>
                          <a:ea typeface="Times New Roman"/>
                          <a:cs typeface="Times New Roman"/>
                        </a:rPr>
                        <a:t>Consiste en tener datos que no aportan información, porque pueden ser deducidos de otros.</a:t>
                      </a:r>
                    </a:p>
                  </a:txBody>
                  <a:tcPr marL="177031" marR="106218" marT="106218" marB="10621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2"/>
                  </a:ext>
                </a:extLst>
              </a:tr>
              <a:tr h="742310">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Rigidez en la búsqueda</a:t>
                      </a:r>
                    </a:p>
                  </a:txBody>
                  <a:tcPr marL="177031" marR="106218" marT="106218" marB="10621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No siempre el modo de acceso que tiene el archivo es el más eficiente, no pudiendo cambiarse.</a:t>
                      </a:r>
                    </a:p>
                  </a:txBody>
                  <a:tcPr marL="177031" marR="106218" marT="106218" marB="10621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3"/>
                  </a:ext>
                </a:extLst>
              </a:tr>
              <a:tr h="742310">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Dependencia con los programas</a:t>
                      </a:r>
                    </a:p>
                  </a:txBody>
                  <a:tcPr marL="177031" marR="106218" marT="106218" marB="10621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Cualquier cambio en la estructura del archivo implica una modificación de los programas que lo tratan.</a:t>
                      </a:r>
                    </a:p>
                  </a:txBody>
                  <a:tcPr marL="177031" marR="106218" marT="106218" marB="10621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4"/>
                  </a:ext>
                </a:extLst>
              </a:tr>
              <a:tr h="968970">
                <a:tc>
                  <a:txBody>
                    <a:bodyPr/>
                    <a:lstStyle/>
                    <a:p>
                      <a:pPr algn="just">
                        <a:spcAft>
                          <a:spcPts val="0"/>
                        </a:spcAft>
                      </a:pPr>
                      <a:r>
                        <a:rPr lang="es-ES" sz="1200">
                          <a:solidFill>
                            <a:schemeClr val="tx1">
                              <a:lumMod val="85000"/>
                              <a:lumOff val="15000"/>
                            </a:schemeClr>
                          </a:solidFill>
                          <a:latin typeface="Times New Roman"/>
                          <a:ea typeface="Times New Roman"/>
                          <a:cs typeface="Times New Roman"/>
                        </a:rPr>
                        <a:t>Confidencialidad y seguridad</a:t>
                      </a:r>
                    </a:p>
                  </a:txBody>
                  <a:tcPr marL="177031" marR="106218" marT="106218" marB="106218">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just">
                        <a:spcAft>
                          <a:spcPts val="0"/>
                        </a:spcAft>
                      </a:pPr>
                      <a:r>
                        <a:rPr lang="es-ES" sz="1200" dirty="0">
                          <a:solidFill>
                            <a:schemeClr val="tx1">
                              <a:lumMod val="85000"/>
                              <a:lumOff val="15000"/>
                            </a:schemeClr>
                          </a:solidFill>
                          <a:latin typeface="Times New Roman"/>
                          <a:ea typeface="Times New Roman"/>
                          <a:cs typeface="Times New Roman"/>
                        </a:rPr>
                        <a:t>La confidencialidad consiste en evitar el acceso a determinados usuarios.  La seguridad consiste en que los datos no puedan ser modificados por usuarios no autorizados.  Ambas cosas deben hacerse </a:t>
                      </a:r>
                      <a:r>
                        <a:rPr lang="es-ES" sz="1200" b="1" i="1" dirty="0">
                          <a:solidFill>
                            <a:schemeClr val="tx1">
                              <a:lumMod val="85000"/>
                              <a:lumOff val="15000"/>
                            </a:schemeClr>
                          </a:solidFill>
                          <a:latin typeface="Times New Roman"/>
                          <a:ea typeface="Times New Roman"/>
                          <a:cs typeface="Times New Roman"/>
                        </a:rPr>
                        <a:t>por programa.</a:t>
                      </a:r>
                      <a:endParaRPr lang="es-ES" sz="1200" dirty="0">
                        <a:solidFill>
                          <a:schemeClr val="tx1">
                            <a:lumMod val="85000"/>
                            <a:lumOff val="15000"/>
                          </a:schemeClr>
                        </a:solidFill>
                        <a:latin typeface="Times New Roman"/>
                        <a:ea typeface="Times New Roman"/>
                        <a:cs typeface="Times New Roman"/>
                      </a:endParaRPr>
                    </a:p>
                  </a:txBody>
                  <a:tcPr marL="177031" marR="106218" marT="106218" marB="106218">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CARDINALIDAD</a:t>
            </a:r>
            <a:endParaRPr lang="es-ES" dirty="0"/>
          </a:p>
        </p:txBody>
      </p:sp>
      <p:sp>
        <p:nvSpPr>
          <p:cNvPr id="3" name="2 Marcador de contenido"/>
          <p:cNvSpPr>
            <a:spLocks noGrp="1"/>
          </p:cNvSpPr>
          <p:nvPr>
            <p:ph idx="1"/>
          </p:nvPr>
        </p:nvSpPr>
        <p:spPr>
          <a:xfrm>
            <a:off x="357158" y="1643050"/>
            <a:ext cx="8229600" cy="4525963"/>
          </a:xfrm>
        </p:spPr>
        <p:txBody>
          <a:bodyPr/>
          <a:lstStyle/>
          <a:p>
            <a:pPr lvl="0" indent="9525">
              <a:buNone/>
            </a:pPr>
            <a:r>
              <a:rPr lang="es-ES" b="1" dirty="0"/>
              <a:t>N:N (muchas a muchas): </a:t>
            </a:r>
            <a:r>
              <a:rPr lang="es-ES" dirty="0"/>
              <a:t>A cada registro de la primera entidad le pueden corresponder varios registros de la segunda y viceversa.</a:t>
            </a:r>
          </a:p>
          <a:p>
            <a:pPr>
              <a:buNone/>
            </a:pPr>
            <a:endParaRPr lang="es-ES" dirty="0"/>
          </a:p>
        </p:txBody>
      </p:sp>
      <p:grpSp>
        <p:nvGrpSpPr>
          <p:cNvPr id="3074" name="Group 2"/>
          <p:cNvGrpSpPr>
            <a:grpSpLocks noChangeAspect="1"/>
          </p:cNvGrpSpPr>
          <p:nvPr/>
        </p:nvGrpSpPr>
        <p:grpSpPr bwMode="auto">
          <a:xfrm>
            <a:off x="642910" y="3571876"/>
            <a:ext cx="7807153" cy="2143140"/>
            <a:chOff x="2197" y="11525"/>
            <a:chExt cx="7344" cy="2016"/>
          </a:xfrm>
        </p:grpSpPr>
        <p:sp>
          <p:nvSpPr>
            <p:cNvPr id="3075" name="AutoShape 3"/>
            <p:cNvSpPr>
              <a:spLocks noChangeAspect="1" noChangeArrowheads="1"/>
            </p:cNvSpPr>
            <p:nvPr/>
          </p:nvSpPr>
          <p:spPr bwMode="auto">
            <a:xfrm>
              <a:off x="2197" y="11525"/>
              <a:ext cx="7344" cy="2016"/>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076" name="Rectangle 4"/>
            <p:cNvSpPr>
              <a:spLocks noChangeArrowheads="1"/>
            </p:cNvSpPr>
            <p:nvPr/>
          </p:nvSpPr>
          <p:spPr bwMode="auto">
            <a:xfrm>
              <a:off x="7237"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ALUMNO</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2629"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PROFESOR</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3078" name="Line 6"/>
            <p:cNvSpPr>
              <a:spLocks noChangeShapeType="1"/>
            </p:cNvSpPr>
            <p:nvPr/>
          </p:nvSpPr>
          <p:spPr bwMode="auto">
            <a:xfrm>
              <a:off x="4357" y="12101"/>
              <a:ext cx="2880"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9" name="Text Box 7"/>
            <p:cNvSpPr txBox="1">
              <a:spLocks noChangeArrowheads="1"/>
            </p:cNvSpPr>
            <p:nvPr/>
          </p:nvSpPr>
          <p:spPr bwMode="auto">
            <a:xfrm>
              <a:off x="4597" y="11621"/>
              <a:ext cx="480"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N</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3080" name="Text Box 8"/>
            <p:cNvSpPr txBox="1">
              <a:spLocks noChangeArrowheads="1"/>
            </p:cNvSpPr>
            <p:nvPr/>
          </p:nvSpPr>
          <p:spPr bwMode="auto">
            <a:xfrm>
              <a:off x="6661" y="11669"/>
              <a:ext cx="432"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M</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3081" name="Text Box 9"/>
            <p:cNvSpPr txBox="1">
              <a:spLocks noChangeArrowheads="1"/>
            </p:cNvSpPr>
            <p:nvPr/>
          </p:nvSpPr>
          <p:spPr bwMode="auto">
            <a:xfrm>
              <a:off x="2629" y="12677"/>
              <a:ext cx="6336" cy="8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latin typeface="Calibri" pitchFamily="34" charset="0"/>
                  <a:cs typeface="Arial" pitchFamily="34" charset="0"/>
                </a:rPr>
                <a:t>La relación PROFESOR – ALUMNO (un profesor da clase a muchos alumnos y un alumnos tiene varios profesores)</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pPr lvl="0">
              <a:lnSpc>
                <a:spcPct val="90000"/>
              </a:lnSpc>
            </a:pPr>
            <a:r>
              <a:rPr lang="es-ES" b="1" i="1" dirty="0"/>
              <a:t>Esquema de una base de datos</a:t>
            </a:r>
            <a:r>
              <a:rPr lang="es-ES" dirty="0"/>
              <a:t/>
            </a:r>
            <a:br>
              <a:rPr lang="es-ES" dirty="0"/>
            </a:br>
            <a:endParaRPr lang="es-ES"/>
          </a:p>
        </p:txBody>
      </p:sp>
      <p:sp>
        <p:nvSpPr>
          <p:cNvPr id="3" name="2 Marcador de contenido"/>
          <p:cNvSpPr>
            <a:spLocks noGrp="1"/>
          </p:cNvSpPr>
          <p:nvPr>
            <p:ph idx="1"/>
          </p:nvPr>
        </p:nvSpPr>
        <p:spPr>
          <a:xfrm>
            <a:off x="628650" y="2057400"/>
            <a:ext cx="7886700" cy="3871762"/>
          </a:xfrm>
        </p:spPr>
        <p:txBody>
          <a:bodyPr>
            <a:normAutofit/>
          </a:bodyPr>
          <a:lstStyle/>
          <a:p>
            <a:r>
              <a:rPr lang="es-ES" sz="2100" b="1" i="1"/>
              <a:t> </a:t>
            </a:r>
            <a:r>
              <a:rPr lang="es-ES" sz="2100"/>
              <a:t>El </a:t>
            </a:r>
            <a:r>
              <a:rPr lang="es-ES" sz="2100" i="1"/>
              <a:t>esquema de una base de datos</a:t>
            </a:r>
            <a:r>
              <a:rPr lang="es-ES" sz="2100"/>
              <a:t> es la definición de la estructura lógica de ésta, esto es, la especificación de cada uno de los registros que la integran, indicando los campos que la componen y las relaciones que las ligan.</a:t>
            </a:r>
          </a:p>
          <a:p>
            <a:pPr>
              <a:buNone/>
            </a:pPr>
            <a:endParaRPr lang="es-ES" sz="2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643106" y="0"/>
            <a:ext cx="8229600" cy="1143000"/>
          </a:xfrm>
        </p:spPr>
        <p:txBody>
          <a:bodyPr/>
          <a:lstStyle/>
          <a:p>
            <a:r>
              <a:rPr lang="es-AR" dirty="0"/>
              <a:t>ESQUEMA DE DB</a:t>
            </a:r>
            <a:endParaRPr lang="es-ES" dirty="0"/>
          </a:p>
        </p:txBody>
      </p:sp>
      <p:graphicFrame>
        <p:nvGraphicFramePr>
          <p:cNvPr id="4" name="3 Tabla"/>
          <p:cNvGraphicFramePr>
            <a:graphicFrameLocks noGrp="1"/>
          </p:cNvGraphicFramePr>
          <p:nvPr/>
        </p:nvGraphicFramePr>
        <p:xfrm>
          <a:off x="357158" y="3357562"/>
          <a:ext cx="4191009" cy="370840"/>
        </p:xfrm>
        <a:graphic>
          <a:graphicData uri="http://schemas.openxmlformats.org/drawingml/2006/table">
            <a:tbl>
              <a:tblPr firstRow="1" bandRow="1">
                <a:tableStyleId>{5C22544A-7EE6-4342-B048-85BDC9FD1C3A}</a:tableStyleId>
              </a:tblPr>
              <a:tblGrid>
                <a:gridCol w="1397003">
                  <a:extLst>
                    <a:ext uri="{9D8B030D-6E8A-4147-A177-3AD203B41FA5}">
                      <a16:colId xmlns:a16="http://schemas.microsoft.com/office/drawing/2014/main" val="20000"/>
                    </a:ext>
                  </a:extLst>
                </a:gridCol>
                <a:gridCol w="1397003">
                  <a:extLst>
                    <a:ext uri="{9D8B030D-6E8A-4147-A177-3AD203B41FA5}">
                      <a16:colId xmlns:a16="http://schemas.microsoft.com/office/drawing/2014/main" val="20001"/>
                    </a:ext>
                  </a:extLst>
                </a:gridCol>
                <a:gridCol w="1397003">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 name="4 Tabla"/>
          <p:cNvGraphicFramePr>
            <a:graphicFrameLocks noGrp="1"/>
          </p:cNvGraphicFramePr>
          <p:nvPr/>
        </p:nvGraphicFramePr>
        <p:xfrm>
          <a:off x="5167306" y="3571876"/>
          <a:ext cx="3976694" cy="370840"/>
        </p:xfrm>
        <a:graphic>
          <a:graphicData uri="http://schemas.openxmlformats.org/drawingml/2006/table">
            <a:tbl>
              <a:tblPr firstRow="1" bandRow="1">
                <a:tableStyleId>{5C22544A-7EE6-4342-B048-85BDC9FD1C3A}</a:tableStyleId>
              </a:tblPr>
              <a:tblGrid>
                <a:gridCol w="1988347">
                  <a:extLst>
                    <a:ext uri="{9D8B030D-6E8A-4147-A177-3AD203B41FA5}">
                      <a16:colId xmlns:a16="http://schemas.microsoft.com/office/drawing/2014/main" val="20000"/>
                    </a:ext>
                  </a:extLst>
                </a:gridCol>
                <a:gridCol w="1988347">
                  <a:extLst>
                    <a:ext uri="{9D8B030D-6E8A-4147-A177-3AD203B41FA5}">
                      <a16:colId xmlns:a16="http://schemas.microsoft.com/office/drawing/2014/main" val="20001"/>
                    </a:ext>
                  </a:extLst>
                </a:gridCol>
              </a:tblGrid>
              <a:tr h="370840">
                <a:tc>
                  <a:txBody>
                    <a:bodyPr/>
                    <a:lstStyle/>
                    <a:p>
                      <a:pPr algn="ctr"/>
                      <a:r>
                        <a:rPr lang="es-AR" dirty="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 name="5 CuadroTexto"/>
          <p:cNvSpPr txBox="1"/>
          <p:nvPr/>
        </p:nvSpPr>
        <p:spPr>
          <a:xfrm>
            <a:off x="928662" y="4000504"/>
            <a:ext cx="2571768" cy="369332"/>
          </a:xfrm>
          <a:prstGeom prst="rect">
            <a:avLst/>
          </a:prstGeom>
          <a:noFill/>
        </p:spPr>
        <p:txBody>
          <a:bodyPr wrap="square" rtlCol="0">
            <a:spAutoFit/>
          </a:bodyPr>
          <a:lstStyle/>
          <a:p>
            <a:r>
              <a:rPr lang="es-AR" dirty="0"/>
              <a:t>ENTIDAD:  ALUMNOS</a:t>
            </a:r>
            <a:endParaRPr lang="es-ES" dirty="0"/>
          </a:p>
        </p:txBody>
      </p:sp>
      <p:sp>
        <p:nvSpPr>
          <p:cNvPr id="7" name="6 CuadroTexto"/>
          <p:cNvSpPr txBox="1"/>
          <p:nvPr/>
        </p:nvSpPr>
        <p:spPr>
          <a:xfrm>
            <a:off x="5857884" y="4286256"/>
            <a:ext cx="2571768" cy="369332"/>
          </a:xfrm>
          <a:prstGeom prst="rect">
            <a:avLst/>
          </a:prstGeom>
          <a:noFill/>
        </p:spPr>
        <p:txBody>
          <a:bodyPr wrap="square" rtlCol="0">
            <a:spAutoFit/>
          </a:bodyPr>
          <a:lstStyle/>
          <a:p>
            <a:r>
              <a:rPr lang="es-AR" dirty="0"/>
              <a:t>ENTIDAD:  MATERIAS</a:t>
            </a:r>
            <a:endParaRPr lang="es-ES" dirty="0"/>
          </a:p>
        </p:txBody>
      </p:sp>
      <p:sp>
        <p:nvSpPr>
          <p:cNvPr id="8" name="7 CuadroTexto"/>
          <p:cNvSpPr txBox="1"/>
          <p:nvPr/>
        </p:nvSpPr>
        <p:spPr>
          <a:xfrm rot="5400000">
            <a:off x="436361" y="2921169"/>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14" name="13 Flecha en U"/>
          <p:cNvSpPr/>
          <p:nvPr/>
        </p:nvSpPr>
        <p:spPr>
          <a:xfrm flipH="1">
            <a:off x="4214810" y="3000372"/>
            <a:ext cx="1143008" cy="642942"/>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16" name="15 Tabla"/>
          <p:cNvGraphicFramePr>
            <a:graphicFrameLocks noGrp="1"/>
          </p:cNvGraphicFramePr>
          <p:nvPr/>
        </p:nvGraphicFramePr>
        <p:xfrm>
          <a:off x="500034" y="1857364"/>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7" name="16 CuadroTexto"/>
          <p:cNvSpPr txBox="1"/>
          <p:nvPr/>
        </p:nvSpPr>
        <p:spPr>
          <a:xfrm rot="5400000">
            <a:off x="5294145" y="3278359"/>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9" name="8 CuadroTexto"/>
          <p:cNvSpPr txBox="1"/>
          <p:nvPr/>
        </p:nvSpPr>
        <p:spPr>
          <a:xfrm rot="5400000">
            <a:off x="676896" y="1256454"/>
            <a:ext cx="714380" cy="1015663"/>
          </a:xfrm>
          <a:prstGeom prst="rect">
            <a:avLst/>
          </a:prstGeom>
          <a:noFill/>
        </p:spPr>
        <p:txBody>
          <a:bodyPr wrap="square" rtlCol="0">
            <a:spAutoFit/>
          </a:bodyPr>
          <a:lstStyle/>
          <a:p>
            <a:r>
              <a:rPr lang="es-ES" sz="6000" dirty="0">
                <a:solidFill>
                  <a:srgbClr val="FFFF00"/>
                </a:solidFill>
                <a:sym typeface="Webdings"/>
              </a:rPr>
              <a:t></a:t>
            </a:r>
            <a:endParaRPr lang="es-ES" sz="6000" dirty="0">
              <a:solidFill>
                <a:srgbClr val="FFFF00"/>
              </a:solidFill>
            </a:endParaRPr>
          </a:p>
        </p:txBody>
      </p:sp>
      <p:sp>
        <p:nvSpPr>
          <p:cNvPr id="20" name="19 Flecha en U"/>
          <p:cNvSpPr/>
          <p:nvPr/>
        </p:nvSpPr>
        <p:spPr>
          <a:xfrm rot="10800000" flipV="1">
            <a:off x="6215074" y="785794"/>
            <a:ext cx="642942" cy="2714644"/>
          </a:xfrm>
          <a:prstGeom prst="uturnArrow">
            <a:avLst>
              <a:gd name="adj1" fmla="val 25000"/>
              <a:gd name="adj2" fmla="val 25000"/>
              <a:gd name="adj3" fmla="val 80795"/>
              <a:gd name="adj4" fmla="val 40468"/>
              <a:gd name="adj5" fmla="val 290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20 CuadroTexto"/>
          <p:cNvSpPr txBox="1"/>
          <p:nvPr/>
        </p:nvSpPr>
        <p:spPr>
          <a:xfrm>
            <a:off x="928662" y="2357430"/>
            <a:ext cx="2571768" cy="369332"/>
          </a:xfrm>
          <a:prstGeom prst="rect">
            <a:avLst/>
          </a:prstGeom>
          <a:noFill/>
        </p:spPr>
        <p:txBody>
          <a:bodyPr wrap="square" rtlCol="0">
            <a:spAutoFit/>
          </a:bodyPr>
          <a:lstStyle/>
          <a:p>
            <a:r>
              <a:rPr lang="es-AR" dirty="0"/>
              <a:t>ENTIDAD:  PROFESORES</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pPr lvl="1" rtl="0">
              <a:spcBef>
                <a:spcPct val="0"/>
              </a:spcBef>
            </a:pPr>
            <a:r>
              <a:rPr lang="es-ES" b="1" u="sng"/>
              <a:t>SISTEMA DE GESTIÓN DE BASE DE DATOS</a:t>
            </a:r>
            <a:r>
              <a:rPr lang="es-ES" b="1" u="sng" dirty="0"/>
              <a:t/>
            </a:r>
            <a:br>
              <a:rPr lang="es-ES" b="1" u="sng" dirty="0"/>
            </a:br>
            <a:endParaRPr lang="es-ES"/>
          </a:p>
        </p:txBody>
      </p:sp>
      <p:sp>
        <p:nvSpPr>
          <p:cNvPr id="3" name="2 Marcador de contenido"/>
          <p:cNvSpPr>
            <a:spLocks noGrp="1"/>
          </p:cNvSpPr>
          <p:nvPr>
            <p:ph idx="1"/>
          </p:nvPr>
        </p:nvSpPr>
        <p:spPr>
          <a:xfrm>
            <a:off x="628650" y="2057400"/>
            <a:ext cx="7886700" cy="3871762"/>
          </a:xfrm>
        </p:spPr>
        <p:txBody>
          <a:bodyPr>
            <a:normAutofit/>
          </a:bodyPr>
          <a:lstStyle/>
          <a:p>
            <a:pPr marL="0" indent="0">
              <a:buNone/>
            </a:pPr>
            <a:r>
              <a:rPr lang="es-ES" sz="2100"/>
              <a:t>Se denomina </a:t>
            </a:r>
            <a:r>
              <a:rPr lang="es-ES" sz="2100" b="1" i="1"/>
              <a:t>S</a:t>
            </a:r>
            <a:r>
              <a:rPr lang="es-ES" sz="2100" i="1"/>
              <a:t>istema de </a:t>
            </a:r>
            <a:r>
              <a:rPr lang="es-ES" sz="2100" b="1" i="1"/>
              <a:t>G</a:t>
            </a:r>
            <a:r>
              <a:rPr lang="es-ES" sz="2100" i="1"/>
              <a:t>estión de </a:t>
            </a:r>
            <a:r>
              <a:rPr lang="es-ES" sz="2100" b="1" i="1"/>
              <a:t>B</a:t>
            </a:r>
            <a:r>
              <a:rPr lang="es-ES" sz="2100" i="1"/>
              <a:t>ase de </a:t>
            </a:r>
            <a:r>
              <a:rPr lang="es-ES" sz="2100" b="1" i="1"/>
              <a:t>D</a:t>
            </a:r>
            <a:r>
              <a:rPr lang="es-ES" sz="2100" i="1"/>
              <a:t>atos </a:t>
            </a:r>
            <a:r>
              <a:rPr lang="es-ES" sz="2100"/>
              <a:t>(SGBD o DBMS, </a:t>
            </a:r>
            <a:r>
              <a:rPr lang="es-ES" sz="2100" i="1"/>
              <a:t>Data Base Management System)</a:t>
            </a:r>
            <a:r>
              <a:rPr lang="es-ES" sz="2100"/>
              <a:t>, al conjunto de software destinado a la creación, gestión, control y manipulación de la información sobre una base de datos.  Los SGBD tienen como propósito registrar y mantener información.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631825"/>
            <a:ext cx="7886700" cy="1325563"/>
          </a:xfrm>
        </p:spPr>
        <p:txBody>
          <a:bodyPr>
            <a:normAutofit/>
          </a:bodyPr>
          <a:lstStyle/>
          <a:p>
            <a:r>
              <a:rPr lang="es-AR" dirty="0"/>
              <a:t>FUNCIONES DE SGBD</a:t>
            </a:r>
            <a:endParaRPr lang="es-ES" dirty="0"/>
          </a:p>
        </p:txBody>
      </p:sp>
      <p:sp>
        <p:nvSpPr>
          <p:cNvPr id="3" name="2 Marcador de contenido"/>
          <p:cNvSpPr>
            <a:spLocks noGrp="1"/>
          </p:cNvSpPr>
          <p:nvPr>
            <p:ph idx="1"/>
          </p:nvPr>
        </p:nvSpPr>
        <p:spPr>
          <a:xfrm>
            <a:off x="628650" y="2057400"/>
            <a:ext cx="7886700" cy="3871762"/>
          </a:xfrm>
        </p:spPr>
        <p:txBody>
          <a:bodyPr>
            <a:normAutofit/>
          </a:bodyPr>
          <a:lstStyle/>
          <a:p>
            <a:pPr>
              <a:buNone/>
            </a:pPr>
            <a:r>
              <a:rPr lang="es-ES" sz="2100"/>
              <a:t> </a:t>
            </a:r>
          </a:p>
          <a:p>
            <a:pPr lvl="0"/>
            <a:r>
              <a:rPr lang="es-ES" sz="2100" b="1" i="1"/>
              <a:t>Definir el esquema de la base de datos</a:t>
            </a:r>
            <a:r>
              <a:rPr lang="es-ES" sz="2100"/>
              <a:t>.</a:t>
            </a:r>
          </a:p>
          <a:p>
            <a:pPr lvl="0"/>
            <a:r>
              <a:rPr lang="es-ES" sz="2100" b="1" i="1"/>
              <a:t>Acceder a la información desde un lenguaje de alto nivel.</a:t>
            </a:r>
          </a:p>
          <a:p>
            <a:pPr lvl="0"/>
            <a:r>
              <a:rPr lang="es-ES" sz="2100" b="1" i="1"/>
              <a:t>Acceder a la información en modo conversacional.</a:t>
            </a:r>
          </a:p>
          <a:p>
            <a:pPr lvl="0"/>
            <a:r>
              <a:rPr lang="es-ES" sz="2100" b="1" i="1"/>
              <a:t>Gestionar los archivos.</a:t>
            </a:r>
          </a:p>
          <a:p>
            <a:pPr lvl="0"/>
            <a:r>
              <a:rPr lang="es-ES" sz="2100" b="1" i="1"/>
              <a:t>Realizar funciones varias.</a:t>
            </a:r>
          </a:p>
          <a:p>
            <a:pPr lvl="0"/>
            <a:r>
              <a:rPr lang="es-ES" sz="2100" b="1" i="1"/>
              <a:t>Independencia de datos.</a:t>
            </a:r>
            <a:endParaRPr lang="es-ES" sz="2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0A3293-898B-4F02-9C5D-0979ED38DF27}"/>
              </a:ext>
            </a:extLst>
          </p:cNvPr>
          <p:cNvSpPr>
            <a:spLocks noGrp="1"/>
          </p:cNvSpPr>
          <p:nvPr>
            <p:ph type="title"/>
          </p:nvPr>
        </p:nvSpPr>
        <p:spPr>
          <a:xfrm>
            <a:off x="756138" y="174032"/>
            <a:ext cx="7631723" cy="1111843"/>
          </a:xfrm>
        </p:spPr>
        <p:txBody>
          <a:bodyPr anchor="ctr">
            <a:normAutofit/>
          </a:bodyPr>
          <a:lstStyle/>
          <a:p>
            <a:r>
              <a:rPr lang="es-AR" sz="3500"/>
              <a:t>USUARIOS DE BD</a:t>
            </a:r>
          </a:p>
        </p:txBody>
      </p:sp>
      <p:graphicFrame>
        <p:nvGraphicFramePr>
          <p:cNvPr id="7" name="Marcador de contenido 3">
            <a:extLst>
              <a:ext uri="{FF2B5EF4-FFF2-40B4-BE49-F238E27FC236}">
                <a16:creationId xmlns:a16="http://schemas.microsoft.com/office/drawing/2014/main" id="{ABAE7AFB-3B53-4AAD-B38B-20FCCE83E435}"/>
              </a:ext>
            </a:extLst>
          </p:cNvPr>
          <p:cNvGraphicFramePr>
            <a:graphicFrameLocks/>
          </p:cNvGraphicFramePr>
          <p:nvPr>
            <p:extLst>
              <p:ext uri="{D42A27DB-BD31-4B8C-83A1-F6EECF244321}">
                <p14:modId xmlns:p14="http://schemas.microsoft.com/office/powerpoint/2010/main" val="2082532534"/>
              </p:ext>
            </p:extLst>
          </p:nvPr>
        </p:nvGraphicFramePr>
        <p:xfrm>
          <a:off x="615190" y="1700809"/>
          <a:ext cx="7631723" cy="4603736"/>
        </p:xfrm>
        <a:graphic>
          <a:graphicData uri="http://schemas.openxmlformats.org/drawingml/2006/table">
            <a:tbl>
              <a:tblPr firstRow="1" firstCol="1" bandRow="1">
                <a:tableStyleId>{9D7B26C5-4107-4FEC-AEDC-1716B250A1EF}</a:tableStyleId>
              </a:tblPr>
              <a:tblGrid>
                <a:gridCol w="1311811">
                  <a:extLst>
                    <a:ext uri="{9D8B030D-6E8A-4147-A177-3AD203B41FA5}">
                      <a16:colId xmlns:a16="http://schemas.microsoft.com/office/drawing/2014/main" val="2177885091"/>
                    </a:ext>
                  </a:extLst>
                </a:gridCol>
                <a:gridCol w="2398321">
                  <a:extLst>
                    <a:ext uri="{9D8B030D-6E8A-4147-A177-3AD203B41FA5}">
                      <a16:colId xmlns:a16="http://schemas.microsoft.com/office/drawing/2014/main" val="440854662"/>
                    </a:ext>
                  </a:extLst>
                </a:gridCol>
                <a:gridCol w="3921591">
                  <a:extLst>
                    <a:ext uri="{9D8B030D-6E8A-4147-A177-3AD203B41FA5}">
                      <a16:colId xmlns:a16="http://schemas.microsoft.com/office/drawing/2014/main" val="3353774258"/>
                    </a:ext>
                  </a:extLst>
                </a:gridCol>
              </a:tblGrid>
              <a:tr h="556874">
                <a:tc>
                  <a:txBody>
                    <a:bodyPr/>
                    <a:lstStyle/>
                    <a:p>
                      <a:pPr algn="ctr">
                        <a:lnSpc>
                          <a:spcPts val="1760"/>
                        </a:lnSpc>
                        <a:spcAft>
                          <a:spcPts val="0"/>
                        </a:spcAft>
                      </a:pPr>
                      <a:r>
                        <a:rPr lang="es-AR" sz="1200">
                          <a:effectLst/>
                        </a:rPr>
                        <a:t>Tipo de </a:t>
                      </a:r>
                      <a:endParaRPr lang="es-AR" sz="1000">
                        <a:effectLst/>
                      </a:endParaRPr>
                    </a:p>
                    <a:p>
                      <a:pPr algn="ctr">
                        <a:lnSpc>
                          <a:spcPts val="1760"/>
                        </a:lnSpc>
                        <a:spcAft>
                          <a:spcPts val="0"/>
                        </a:spcAft>
                      </a:pPr>
                      <a:r>
                        <a:rPr lang="es-AR" sz="1200">
                          <a:effectLst/>
                        </a:rPr>
                        <a:t>Usuario</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ts val="1760"/>
                        </a:lnSpc>
                        <a:spcAft>
                          <a:spcPts val="0"/>
                        </a:spcAft>
                      </a:pPr>
                      <a:r>
                        <a:rPr lang="es-AR" sz="1200">
                          <a:effectLst/>
                        </a:rPr>
                        <a:t>Características</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ts val="1760"/>
                        </a:lnSpc>
                        <a:spcAft>
                          <a:spcPts val="0"/>
                        </a:spcAft>
                      </a:pPr>
                      <a:r>
                        <a:rPr lang="es-AR" sz="1200">
                          <a:effectLst/>
                        </a:rPr>
                        <a:t>Responsabilidades</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331227387"/>
                  </a:ext>
                </a:extLst>
              </a:tr>
              <a:tr h="2397875">
                <a:tc>
                  <a:txBody>
                    <a:bodyPr/>
                    <a:lstStyle/>
                    <a:p>
                      <a:pPr algn="ctr">
                        <a:lnSpc>
                          <a:spcPts val="1760"/>
                        </a:lnSpc>
                        <a:spcAft>
                          <a:spcPts val="0"/>
                        </a:spcAft>
                      </a:pPr>
                      <a:r>
                        <a:rPr lang="es-AR" sz="1200">
                          <a:effectLst/>
                        </a:rPr>
                        <a:t>Administrador de</a:t>
                      </a:r>
                      <a:endParaRPr lang="es-AR" sz="1000">
                        <a:effectLst/>
                      </a:endParaRPr>
                    </a:p>
                    <a:p>
                      <a:pPr algn="ctr">
                        <a:lnSpc>
                          <a:spcPts val="1760"/>
                        </a:lnSpc>
                        <a:spcAft>
                          <a:spcPts val="0"/>
                        </a:spcAft>
                      </a:pPr>
                      <a:r>
                        <a:rPr lang="es-AR" sz="1200">
                          <a:effectLst/>
                        </a:rPr>
                        <a:t>Base de Datos</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lvl="0" indent="-342900">
                        <a:lnSpc>
                          <a:spcPts val="1760"/>
                        </a:lnSpc>
                        <a:spcAft>
                          <a:spcPts val="0"/>
                        </a:spcAft>
                        <a:buFont typeface="Symbol" panose="05050102010706020507" pitchFamily="18" charset="2"/>
                        <a:buChar char=""/>
                      </a:pPr>
                      <a:r>
                        <a:rPr lang="es-AR" sz="1200">
                          <a:effectLst/>
                        </a:rPr>
                        <a:t>Encargado control general del sistema base de datos.</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lvl="0" indent="-342900">
                        <a:spcAft>
                          <a:spcPts val="0"/>
                        </a:spcAft>
                        <a:buFont typeface="Symbol" panose="05050102010706020507" pitchFamily="18" charset="2"/>
                        <a:buChar char=""/>
                      </a:pPr>
                      <a:r>
                        <a:rPr lang="es-AR" sz="1200" dirty="0">
                          <a:effectLst/>
                        </a:rPr>
                        <a:t>Decidir el contenido de la información.</a:t>
                      </a:r>
                      <a:endParaRPr lang="es-AR" sz="1000" dirty="0">
                        <a:effectLst/>
                      </a:endParaRPr>
                    </a:p>
                    <a:p>
                      <a:pPr marL="342900" lvl="0" indent="-342900">
                        <a:spcAft>
                          <a:spcPts val="0"/>
                        </a:spcAft>
                        <a:buFont typeface="Symbol" panose="05050102010706020507" pitchFamily="18" charset="2"/>
                        <a:buChar char=""/>
                      </a:pPr>
                      <a:r>
                        <a:rPr lang="es-AR" sz="1200" dirty="0">
                          <a:effectLst/>
                        </a:rPr>
                        <a:t>Decidir las estructuras de almacenamiento y la estrategia de acceso.		</a:t>
                      </a:r>
                      <a:endParaRPr lang="es-AR" sz="1000" dirty="0">
                        <a:effectLst/>
                      </a:endParaRPr>
                    </a:p>
                    <a:p>
                      <a:pPr marL="342900" lvl="0" indent="-342900">
                        <a:spcAft>
                          <a:spcPts val="0"/>
                        </a:spcAft>
                        <a:buFont typeface="Symbol" panose="05050102010706020507" pitchFamily="18" charset="2"/>
                        <a:buChar char=""/>
                      </a:pPr>
                      <a:r>
                        <a:rPr lang="es-AR" sz="1200" dirty="0">
                          <a:effectLst/>
                        </a:rPr>
                        <a:t>Vincularse con el resto de los usuarios de la base de datos.	</a:t>
                      </a:r>
                      <a:endParaRPr lang="es-AR" sz="1000" dirty="0">
                        <a:effectLst/>
                      </a:endParaRPr>
                    </a:p>
                    <a:p>
                      <a:pPr marL="342900" lvl="0" indent="-342900">
                        <a:spcAft>
                          <a:spcPts val="0"/>
                        </a:spcAft>
                        <a:buFont typeface="Symbol" panose="05050102010706020507" pitchFamily="18" charset="2"/>
                        <a:buChar char=""/>
                      </a:pPr>
                      <a:r>
                        <a:rPr lang="es-AR" sz="1200" dirty="0">
                          <a:effectLst/>
                        </a:rPr>
                        <a:t>Definir controles de autorización y validación.	</a:t>
                      </a:r>
                      <a:endParaRPr lang="es-AR" sz="1000" dirty="0">
                        <a:effectLst/>
                      </a:endParaRPr>
                    </a:p>
                    <a:p>
                      <a:pPr marL="342900" lvl="0" indent="-342900">
                        <a:spcAft>
                          <a:spcPts val="0"/>
                        </a:spcAft>
                        <a:buFont typeface="Symbol" panose="05050102010706020507" pitchFamily="18" charset="2"/>
                        <a:buChar char=""/>
                      </a:pPr>
                      <a:r>
                        <a:rPr lang="es-AR" sz="1200" dirty="0">
                          <a:effectLst/>
                        </a:rPr>
                        <a:t>Definir estrategia de respaldo y recuperación de datos por fallas del sistema.			Controlar el rendimiento y utilización de la base.	</a:t>
                      </a:r>
                      <a:endParaRPr lang="es-AR" sz="1000" dirty="0">
                        <a:effectLst/>
                      </a:endParaRPr>
                    </a:p>
                    <a:p>
                      <a:pPr marL="342900" lvl="0" indent="-342900">
                        <a:spcAft>
                          <a:spcPts val="0"/>
                        </a:spcAft>
                        <a:buFont typeface="Symbol" panose="05050102010706020507" pitchFamily="18" charset="2"/>
                        <a:buChar char=""/>
                      </a:pPr>
                      <a:r>
                        <a:rPr lang="es-AR" sz="1200" dirty="0">
                          <a:effectLst/>
                        </a:rPr>
                        <a:t>Responder a los cambios en los requerimientos.</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655082603"/>
                  </a:ext>
                </a:extLst>
              </a:tr>
              <a:tr h="1092113">
                <a:tc>
                  <a:txBody>
                    <a:bodyPr/>
                    <a:lstStyle/>
                    <a:p>
                      <a:pPr algn="ctr">
                        <a:lnSpc>
                          <a:spcPts val="1760"/>
                        </a:lnSpc>
                        <a:spcAft>
                          <a:spcPts val="0"/>
                        </a:spcAft>
                      </a:pPr>
                      <a:r>
                        <a:rPr lang="es-AR" sz="1200">
                          <a:effectLst/>
                        </a:rPr>
                        <a:t>Programador de</a:t>
                      </a:r>
                      <a:endParaRPr lang="es-AR" sz="1000">
                        <a:effectLst/>
                      </a:endParaRPr>
                    </a:p>
                    <a:p>
                      <a:pPr algn="ctr">
                        <a:lnSpc>
                          <a:spcPts val="1760"/>
                        </a:lnSpc>
                        <a:spcAft>
                          <a:spcPts val="0"/>
                        </a:spcAft>
                      </a:pPr>
                      <a:r>
                        <a:rPr lang="es-AR" sz="1200">
                          <a:effectLst/>
                        </a:rPr>
                        <a:t>aplicaciones</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lvl="0" indent="-342900">
                        <a:lnSpc>
                          <a:spcPts val="1760"/>
                        </a:lnSpc>
                        <a:spcAft>
                          <a:spcPts val="0"/>
                        </a:spcAft>
                        <a:buFont typeface="Symbol" panose="05050102010706020507" pitchFamily="18" charset="2"/>
                        <a:buChar char=""/>
                      </a:pPr>
                      <a:r>
                        <a:rPr lang="es-AR" sz="1200">
                          <a:effectLst/>
                        </a:rPr>
                        <a:t>Escriben los programas que utilizan las Bases de Datos</a:t>
                      </a:r>
                      <a:endParaRPr lang="es-AR" sz="1000">
                        <a:effectLst/>
                      </a:endParaRPr>
                    </a:p>
                    <a:p>
                      <a:pPr marL="342900" lvl="0" indent="-342900">
                        <a:lnSpc>
                          <a:spcPts val="1760"/>
                        </a:lnSpc>
                        <a:spcAft>
                          <a:spcPts val="0"/>
                        </a:spcAft>
                        <a:buFont typeface="Symbol" panose="05050102010706020507" pitchFamily="18" charset="2"/>
                        <a:buChar char=""/>
                      </a:pPr>
                      <a:r>
                        <a:rPr lang="es-AR" sz="1200">
                          <a:effectLst/>
                        </a:rPr>
                        <a:t>Diseñan aplicaciones para apoyar al usuario final.</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42900" lvl="0" indent="-342900">
                        <a:lnSpc>
                          <a:spcPts val="1760"/>
                        </a:lnSpc>
                        <a:spcAft>
                          <a:spcPts val="0"/>
                        </a:spcAft>
                        <a:buFont typeface="Symbol" panose="05050102010706020507" pitchFamily="18" charset="2"/>
                        <a:buChar char=""/>
                      </a:pPr>
                      <a:r>
                        <a:rPr lang="es-AR" sz="1200">
                          <a:effectLst/>
                        </a:rPr>
                        <a:t>Realizar tareas de creación, borrado, recuperación o modificación de datos</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530590189"/>
                  </a:ext>
                </a:extLst>
              </a:tr>
              <a:tr h="556874">
                <a:tc>
                  <a:txBody>
                    <a:bodyPr/>
                    <a:lstStyle/>
                    <a:p>
                      <a:pPr algn="ctr">
                        <a:lnSpc>
                          <a:spcPts val="1760"/>
                        </a:lnSpc>
                        <a:spcAft>
                          <a:spcPts val="0"/>
                        </a:spcAft>
                      </a:pPr>
                      <a:r>
                        <a:rPr lang="es-AR" sz="1200">
                          <a:effectLst/>
                        </a:rPr>
                        <a:t>Usuario Final</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lvl="0" indent="-342900">
                        <a:lnSpc>
                          <a:spcPts val="1760"/>
                        </a:lnSpc>
                        <a:spcAft>
                          <a:spcPts val="0"/>
                        </a:spcAft>
                        <a:buFont typeface="Symbol" panose="05050102010706020507" pitchFamily="18" charset="2"/>
                        <a:buChar char=""/>
                      </a:pPr>
                      <a:r>
                        <a:rPr lang="es-AR" sz="1200">
                          <a:effectLst/>
                        </a:rPr>
                        <a:t>Accede a la Base de Datos desde una terminal.</a:t>
                      </a:r>
                      <a:endParaRPr lang="es-A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42900" lvl="0" indent="-342900">
                        <a:lnSpc>
                          <a:spcPts val="1760"/>
                        </a:lnSpc>
                        <a:spcAft>
                          <a:spcPts val="0"/>
                        </a:spcAft>
                        <a:buFont typeface="Symbol" panose="05050102010706020507" pitchFamily="18" charset="2"/>
                        <a:buChar char=""/>
                      </a:pPr>
                      <a:r>
                        <a:rPr lang="es-AR" sz="1200" dirty="0">
                          <a:effectLst/>
                        </a:rPr>
                        <a:t>Utiliza los programas creados por el programador.</a:t>
                      </a:r>
                      <a:endParaRPr lang="es-AR" sz="1000" dirty="0">
                        <a:effectLst/>
                      </a:endParaRPr>
                    </a:p>
                    <a:p>
                      <a:pPr>
                        <a:lnSpc>
                          <a:spcPts val="1760"/>
                        </a:lnSpc>
                        <a:spcAft>
                          <a:spcPts val="0"/>
                        </a:spcAft>
                      </a:pPr>
                      <a:r>
                        <a:rPr lang="es-AR" sz="1200" dirty="0">
                          <a:effectLst/>
                        </a:rPr>
                        <a:t> </a:t>
                      </a:r>
                      <a:endParaRPr lang="es-AR"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53131842"/>
                  </a:ext>
                </a:extLst>
              </a:tr>
            </a:tbl>
          </a:graphicData>
        </a:graphic>
      </p:graphicFrame>
    </p:spTree>
    <p:extLst>
      <p:ext uri="{BB962C8B-B14F-4D97-AF65-F5344CB8AC3E}">
        <p14:creationId xmlns:p14="http://schemas.microsoft.com/office/powerpoint/2010/main" val="4179897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BD88A0-36DF-445F-9568-2F00E091384F}"/>
              </a:ext>
            </a:extLst>
          </p:cNvPr>
          <p:cNvSpPr>
            <a:spLocks noGrp="1"/>
          </p:cNvSpPr>
          <p:nvPr>
            <p:ph type="title"/>
          </p:nvPr>
        </p:nvSpPr>
        <p:spPr>
          <a:xfrm>
            <a:off x="628650" y="631825"/>
            <a:ext cx="7886700" cy="1325563"/>
          </a:xfrm>
        </p:spPr>
        <p:txBody>
          <a:bodyPr>
            <a:normAutofit/>
          </a:bodyPr>
          <a:lstStyle/>
          <a:p>
            <a:r>
              <a:rPr lang="es-AR" dirty="0"/>
              <a:t>Aplicaciones de BD</a:t>
            </a:r>
          </a:p>
        </p:txBody>
      </p:sp>
      <p:sp>
        <p:nvSpPr>
          <p:cNvPr id="3" name="Marcador de contenido 2">
            <a:extLst>
              <a:ext uri="{FF2B5EF4-FFF2-40B4-BE49-F238E27FC236}">
                <a16:creationId xmlns:a16="http://schemas.microsoft.com/office/drawing/2014/main" id="{35F8844F-4E9C-47BE-9DED-45B959BAE511}"/>
              </a:ext>
            </a:extLst>
          </p:cNvPr>
          <p:cNvSpPr>
            <a:spLocks noGrp="1"/>
          </p:cNvSpPr>
          <p:nvPr>
            <p:ph idx="1"/>
          </p:nvPr>
        </p:nvSpPr>
        <p:spPr>
          <a:xfrm>
            <a:off x="628650" y="2057400"/>
            <a:ext cx="7886700" cy="3871762"/>
          </a:xfrm>
        </p:spPr>
        <p:txBody>
          <a:bodyPr>
            <a:normAutofit/>
          </a:bodyPr>
          <a:lstStyle/>
          <a:p>
            <a:r>
              <a:rPr lang="es-AR" sz="2100"/>
              <a:t>Big Data: </a:t>
            </a:r>
          </a:p>
          <a:p>
            <a:pPr marL="0" indent="0">
              <a:buNone/>
            </a:pPr>
            <a:r>
              <a:rPr lang="es-ES" sz="2100"/>
              <a:t>“Big data son datos que contienen una mayor variedad y que se presentan en volúmenes crecientes y a una velocidad superior”. Gartner (aprox. 2001)</a:t>
            </a:r>
          </a:p>
          <a:p>
            <a:pPr marL="0" indent="0">
              <a:buNone/>
            </a:pPr>
            <a:endParaRPr lang="es-AR" sz="2100"/>
          </a:p>
          <a:p>
            <a:r>
              <a:rPr lang="es-AR" sz="2100"/>
              <a:t>Data Warehouse</a:t>
            </a:r>
          </a:p>
          <a:p>
            <a:pPr marL="0" indent="0">
              <a:buNone/>
            </a:pPr>
            <a:r>
              <a:rPr lang="es-ES" sz="2100"/>
              <a:t>Un Data Warehouse (almacén de datos), es un sistema de gestión de datos, diseñado para permitir y respaldar actividades de inteligencia empresarial (BI), especialmente análisis. </a:t>
            </a:r>
            <a:endParaRPr lang="es-AR" sz="2100"/>
          </a:p>
          <a:p>
            <a:pPr marL="0" indent="0">
              <a:buNone/>
            </a:pPr>
            <a:endParaRPr lang="es-AR" sz="2100"/>
          </a:p>
        </p:txBody>
      </p:sp>
    </p:spTree>
    <p:extLst>
      <p:ext uri="{BB962C8B-B14F-4D97-AF65-F5344CB8AC3E}">
        <p14:creationId xmlns:p14="http://schemas.microsoft.com/office/powerpoint/2010/main" val="116565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1 Título"/>
          <p:cNvSpPr>
            <a:spLocks noGrp="1"/>
          </p:cNvSpPr>
          <p:nvPr>
            <p:ph type="title"/>
          </p:nvPr>
        </p:nvSpPr>
        <p:spPr>
          <a:xfrm>
            <a:off x="482600" y="321734"/>
            <a:ext cx="8178799" cy="1135737"/>
          </a:xfrm>
        </p:spPr>
        <p:txBody>
          <a:bodyPr>
            <a:normAutofit/>
          </a:bodyPr>
          <a:lstStyle/>
          <a:p>
            <a:r>
              <a:rPr lang="es-AR" sz="3100"/>
              <a:t>PROBLEMAS QUE SE PRESENTAN AL UTILIZAR ARCHIVOS INDEPENDIENTES</a:t>
            </a:r>
            <a:endParaRPr lang="es-ES" sz="3100"/>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78">
            <a:extLst>
              <a:ext uri="{FF2B5EF4-FFF2-40B4-BE49-F238E27FC236}">
                <a16:creationId xmlns:a16="http://schemas.microsoft.com/office/drawing/2014/main" id="{CE15D8AB-BF38-4BB0-B3E8-41FDCC40618D}"/>
              </a:ext>
            </a:extLst>
          </p:cNvPr>
          <p:cNvGrpSpPr>
            <a:grpSpLocks/>
          </p:cNvGrpSpPr>
          <p:nvPr/>
        </p:nvGrpSpPr>
        <p:grpSpPr bwMode="auto">
          <a:xfrm>
            <a:off x="628651" y="2334718"/>
            <a:ext cx="7886706" cy="3333149"/>
            <a:chOff x="761" y="5055"/>
            <a:chExt cx="8944" cy="3780"/>
          </a:xfrm>
        </p:grpSpPr>
        <p:pic>
          <p:nvPicPr>
            <p:cNvPr id="5" name="Picture 63">
              <a:extLst>
                <a:ext uri="{FF2B5EF4-FFF2-40B4-BE49-F238E27FC236}">
                  <a16:creationId xmlns:a16="http://schemas.microsoft.com/office/drawing/2014/main" id="{E9D5696E-050C-41EC-A212-93C0676D1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 y="7077"/>
              <a:ext cx="1304" cy="10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4" descr="office-4856743_640">
              <a:extLst>
                <a:ext uri="{FF2B5EF4-FFF2-40B4-BE49-F238E27FC236}">
                  <a16:creationId xmlns:a16="http://schemas.microsoft.com/office/drawing/2014/main" id="{4C6E9A88-AD25-4618-91B4-584231FD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46114" r="30052"/>
            <a:stretch>
              <a:fillRect/>
            </a:stretch>
          </p:blipFill>
          <p:spPr bwMode="auto">
            <a:xfrm>
              <a:off x="1410" y="5100"/>
              <a:ext cx="1305" cy="100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5">
              <a:extLst>
                <a:ext uri="{FF2B5EF4-FFF2-40B4-BE49-F238E27FC236}">
                  <a16:creationId xmlns:a16="http://schemas.microsoft.com/office/drawing/2014/main" id="{ADC81DCA-A2AA-4200-849C-F6A783D6A444}"/>
                </a:ext>
              </a:extLst>
            </p:cNvPr>
            <p:cNvSpPr txBox="1">
              <a:spLocks noChangeArrowheads="1"/>
            </p:cNvSpPr>
            <p:nvPr/>
          </p:nvSpPr>
          <p:spPr bwMode="auto">
            <a:xfrm>
              <a:off x="975" y="6330"/>
              <a:ext cx="2250" cy="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rmAutofit/>
            </a:bodyPr>
            <a:lstStyle/>
            <a:p>
              <a:pPr algn="ctr">
                <a:lnSpc>
                  <a:spcPct val="90000"/>
                </a:lnSpc>
                <a:spcAft>
                  <a:spcPts val="600"/>
                </a:spcAft>
              </a:pPr>
              <a:r>
                <a:rPr lang="es-AR" sz="1300" b="1">
                  <a:effectLst/>
                  <a:latin typeface="Calibri" panose="020F0502020204030204" pitchFamily="34" charset="0"/>
                  <a:ea typeface="Calibri" panose="020F0502020204030204" pitchFamily="34" charset="0"/>
                  <a:cs typeface="Arial" panose="020B0604020202020204" pitchFamily="34" charset="0"/>
                </a:rPr>
                <a:t>Empleada sector clientes</a:t>
              </a:r>
              <a:endParaRPr lang="es-AR" sz="13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66">
              <a:extLst>
                <a:ext uri="{FF2B5EF4-FFF2-40B4-BE49-F238E27FC236}">
                  <a16:creationId xmlns:a16="http://schemas.microsoft.com/office/drawing/2014/main" id="{28047991-BF57-4E8F-ADF1-9716BFE69A2C}"/>
                </a:ext>
              </a:extLst>
            </p:cNvPr>
            <p:cNvSpPr txBox="1">
              <a:spLocks noChangeArrowheads="1"/>
            </p:cNvSpPr>
            <p:nvPr/>
          </p:nvSpPr>
          <p:spPr bwMode="auto">
            <a:xfrm>
              <a:off x="761" y="8175"/>
              <a:ext cx="2565"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rmAutofit/>
            </a:bodyPr>
            <a:lstStyle/>
            <a:p>
              <a:pPr algn="ctr">
                <a:lnSpc>
                  <a:spcPct val="90000"/>
                </a:lnSpc>
                <a:spcAft>
                  <a:spcPts val="600"/>
                </a:spcAft>
              </a:pPr>
              <a:r>
                <a:rPr lang="es-AR" sz="1600" b="1">
                  <a:effectLst/>
                  <a:latin typeface="Calibri" panose="020F0502020204030204" pitchFamily="34" charset="0"/>
                  <a:ea typeface="Calibri" panose="020F0502020204030204" pitchFamily="34" charset="0"/>
                  <a:cs typeface="Arial" panose="020B0604020202020204" pitchFamily="34" charset="0"/>
                </a:rPr>
                <a:t>Empleada sector préstamos</a:t>
              </a:r>
              <a:endParaRPr lang="es-AR" sz="1600">
                <a:effectLst/>
                <a:latin typeface="Calibri" panose="020F0502020204030204" pitchFamily="34" charset="0"/>
                <a:ea typeface="Calibri" panose="020F0502020204030204" pitchFamily="34" charset="0"/>
                <a:cs typeface="Arial" panose="020B0604020202020204" pitchFamily="34" charset="0"/>
              </a:endParaRPr>
            </a:p>
          </p:txBody>
        </p:sp>
        <p:cxnSp>
          <p:nvCxnSpPr>
            <p:cNvPr id="9" name="AutoShape 67">
              <a:extLst>
                <a:ext uri="{FF2B5EF4-FFF2-40B4-BE49-F238E27FC236}">
                  <a16:creationId xmlns:a16="http://schemas.microsoft.com/office/drawing/2014/main" id="{BD26B446-888D-4708-8259-4023C1DBDAA6}"/>
                </a:ext>
              </a:extLst>
            </p:cNvPr>
            <p:cNvCxnSpPr>
              <a:cxnSpLocks noChangeShapeType="1"/>
            </p:cNvCxnSpPr>
            <p:nvPr/>
          </p:nvCxnSpPr>
          <p:spPr bwMode="auto">
            <a:xfrm flipV="1">
              <a:off x="3165" y="5760"/>
              <a:ext cx="1050" cy="15"/>
            </a:xfrm>
            <a:prstGeom prst="straightConnector1">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0" name="Rectangle 68">
              <a:extLst>
                <a:ext uri="{FF2B5EF4-FFF2-40B4-BE49-F238E27FC236}">
                  <a16:creationId xmlns:a16="http://schemas.microsoft.com/office/drawing/2014/main" id="{A2050366-43E1-4D43-904B-FB79AFC70253}"/>
                </a:ext>
              </a:extLst>
            </p:cNvPr>
            <p:cNvSpPr>
              <a:spLocks noChangeArrowheads="1"/>
            </p:cNvSpPr>
            <p:nvPr/>
          </p:nvSpPr>
          <p:spPr bwMode="auto">
            <a:xfrm>
              <a:off x="4410" y="5295"/>
              <a:ext cx="1860" cy="1005"/>
            </a:xfrm>
            <a:prstGeom prst="rect">
              <a:avLst/>
            </a:prstGeom>
            <a:gradFill rotWithShape="0">
              <a:gsLst>
                <a:gs pos="0">
                  <a:srgbClr val="FFFFFF"/>
                </a:gs>
                <a:gs pos="100000">
                  <a:srgbClr val="BDD6EE"/>
                </a:gs>
              </a:gsLst>
              <a:lin ang="5400000" scaled="1"/>
            </a:gradFill>
            <a:ln w="12700">
              <a:solidFill>
                <a:srgbClr val="9CC2E5"/>
              </a:solidFill>
              <a:miter lim="800000"/>
              <a:headEnd/>
              <a:tailEnd/>
            </a:ln>
            <a:effectLst>
              <a:outerShdw dist="28398" dir="3806097" algn="ctr" rotWithShape="0">
                <a:srgbClr val="1F4D78">
                  <a:alpha val="50000"/>
                </a:srgbClr>
              </a:outerShdw>
            </a:effectLst>
          </p:spPr>
          <p:txBody>
            <a:bodyPr rot="0" vert="horz" wrap="square" lIns="91440" tIns="45720" rIns="91440" bIns="45720" anchor="t" anchorCtr="0" upright="1">
              <a:normAutofit/>
            </a:bodyPr>
            <a:lstStyle/>
            <a:p>
              <a:pPr algn="ctr">
                <a:lnSpc>
                  <a:spcPct val="180000"/>
                </a:lnSpc>
                <a:spcAft>
                  <a:spcPts val="600"/>
                </a:spcAft>
              </a:pPr>
              <a:r>
                <a:rPr lang="es-AR" sz="1300" b="1">
                  <a:effectLst/>
                  <a:latin typeface="Calibri" panose="020F0502020204030204" pitchFamily="34" charset="0"/>
                  <a:ea typeface="Calibri" panose="020F0502020204030204" pitchFamily="34" charset="0"/>
                  <a:cs typeface="Arial" panose="020B0604020202020204" pitchFamily="34" charset="0"/>
                </a:rPr>
                <a:t>Procesamiento de Clientes</a:t>
              </a:r>
              <a:endParaRPr lang="es-AR" sz="1300">
                <a:effectLst/>
                <a:latin typeface="Calibri" panose="020F0502020204030204" pitchFamily="34" charset="0"/>
                <a:ea typeface="Calibri" panose="020F0502020204030204" pitchFamily="34" charset="0"/>
                <a:cs typeface="Arial" panose="020B0604020202020204" pitchFamily="34" charset="0"/>
              </a:endParaRPr>
            </a:p>
          </p:txBody>
        </p:sp>
        <p:cxnSp>
          <p:nvCxnSpPr>
            <p:cNvPr id="11" name="AutoShape 71">
              <a:extLst>
                <a:ext uri="{FF2B5EF4-FFF2-40B4-BE49-F238E27FC236}">
                  <a16:creationId xmlns:a16="http://schemas.microsoft.com/office/drawing/2014/main" id="{2CA27FDA-83D7-43AF-A3C6-761905CED356}"/>
                </a:ext>
              </a:extLst>
            </p:cNvPr>
            <p:cNvCxnSpPr>
              <a:cxnSpLocks noChangeShapeType="1"/>
            </p:cNvCxnSpPr>
            <p:nvPr/>
          </p:nvCxnSpPr>
          <p:spPr bwMode="auto">
            <a:xfrm flipV="1">
              <a:off x="6660" y="7560"/>
              <a:ext cx="1050" cy="15"/>
            </a:xfrm>
            <a:prstGeom prst="straightConnector1">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2" name="AutoShape 72">
              <a:extLst>
                <a:ext uri="{FF2B5EF4-FFF2-40B4-BE49-F238E27FC236}">
                  <a16:creationId xmlns:a16="http://schemas.microsoft.com/office/drawing/2014/main" id="{0DE0CB0A-692F-42DF-A49F-D039158EDD5E}"/>
                </a:ext>
              </a:extLst>
            </p:cNvPr>
            <p:cNvCxnSpPr>
              <a:cxnSpLocks noChangeShapeType="1"/>
            </p:cNvCxnSpPr>
            <p:nvPr/>
          </p:nvCxnSpPr>
          <p:spPr bwMode="auto">
            <a:xfrm flipV="1">
              <a:off x="6525" y="5790"/>
              <a:ext cx="1050" cy="15"/>
            </a:xfrm>
            <a:prstGeom prst="straightConnector1">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3" name="AutoShape 73">
              <a:extLst>
                <a:ext uri="{FF2B5EF4-FFF2-40B4-BE49-F238E27FC236}">
                  <a16:creationId xmlns:a16="http://schemas.microsoft.com/office/drawing/2014/main" id="{D7DB2DEC-66FD-437F-A503-7ABE2933998D}"/>
                </a:ext>
              </a:extLst>
            </p:cNvPr>
            <p:cNvCxnSpPr>
              <a:cxnSpLocks noChangeShapeType="1"/>
            </p:cNvCxnSpPr>
            <p:nvPr/>
          </p:nvCxnSpPr>
          <p:spPr bwMode="auto">
            <a:xfrm flipV="1">
              <a:off x="3225" y="7635"/>
              <a:ext cx="1050" cy="15"/>
            </a:xfrm>
            <a:prstGeom prst="straightConnector1">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4" name="AutoShape 74">
              <a:extLst>
                <a:ext uri="{FF2B5EF4-FFF2-40B4-BE49-F238E27FC236}">
                  <a16:creationId xmlns:a16="http://schemas.microsoft.com/office/drawing/2014/main" id="{9154EC37-FA80-4346-8670-4F330FB24608}"/>
                </a:ext>
              </a:extLst>
            </p:cNvPr>
            <p:cNvSpPr>
              <a:spLocks noChangeArrowheads="1"/>
            </p:cNvSpPr>
            <p:nvPr/>
          </p:nvSpPr>
          <p:spPr bwMode="auto">
            <a:xfrm>
              <a:off x="8040" y="5055"/>
              <a:ext cx="1635" cy="1425"/>
            </a:xfrm>
            <a:prstGeom prst="can">
              <a:avLst>
                <a:gd name="adj" fmla="val 25000"/>
              </a:avLst>
            </a:prstGeom>
            <a:solidFill>
              <a:srgbClr val="ED7D31"/>
            </a:solidFill>
            <a:ln w="38100">
              <a:solidFill>
                <a:srgbClr val="F2F2F2"/>
              </a:solidFill>
              <a:round/>
              <a:headEnd/>
              <a:tailEnd/>
            </a:ln>
            <a:effectLst>
              <a:outerShdw dist="28398" dir="3806097" algn="ctr" rotWithShape="0">
                <a:srgbClr val="823B0B">
                  <a:alpha val="50000"/>
                </a:srgbClr>
              </a:outerShdw>
            </a:effectLst>
          </p:spPr>
          <p:txBody>
            <a:bodyPr rot="0" vert="horz" wrap="square" lIns="91440" tIns="45720" rIns="91440" bIns="45720" anchor="t" anchorCtr="0" upright="1">
              <a:normAutofit lnSpcReduction="10000"/>
            </a:bodyPr>
            <a:lstStyle/>
            <a:p>
              <a:pPr algn="ctr">
                <a:lnSpc>
                  <a:spcPct val="180000"/>
                </a:lnSpc>
                <a:spcAft>
                  <a:spcPts val="600"/>
                </a:spcAft>
              </a:pPr>
              <a:r>
                <a:rPr lang="es-AR" sz="1300" b="1">
                  <a:effectLst/>
                  <a:latin typeface="Calibri" panose="020F0502020204030204" pitchFamily="34" charset="0"/>
                  <a:ea typeface="Calibri" panose="020F0502020204030204" pitchFamily="34" charset="0"/>
                  <a:cs typeface="Arial" panose="020B0604020202020204" pitchFamily="34" charset="0"/>
                </a:rPr>
                <a:t>Archivo de Clientes</a:t>
              </a:r>
              <a:endParaRPr lang="es-AR" sz="13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AutoShape 76">
              <a:extLst>
                <a:ext uri="{FF2B5EF4-FFF2-40B4-BE49-F238E27FC236}">
                  <a16:creationId xmlns:a16="http://schemas.microsoft.com/office/drawing/2014/main" id="{BB91D91B-AAF6-4B83-974E-71895F828481}"/>
                </a:ext>
              </a:extLst>
            </p:cNvPr>
            <p:cNvSpPr>
              <a:spLocks noChangeArrowheads="1"/>
            </p:cNvSpPr>
            <p:nvPr/>
          </p:nvSpPr>
          <p:spPr bwMode="auto">
            <a:xfrm>
              <a:off x="8070" y="6964"/>
              <a:ext cx="1635" cy="1425"/>
            </a:xfrm>
            <a:prstGeom prst="can">
              <a:avLst>
                <a:gd name="adj" fmla="val 25000"/>
              </a:avLst>
            </a:prstGeom>
            <a:solidFill>
              <a:srgbClr val="ED7D31"/>
            </a:solidFill>
            <a:ln w="38100">
              <a:solidFill>
                <a:srgbClr val="F2F2F2"/>
              </a:solidFill>
              <a:round/>
              <a:headEnd/>
              <a:tailEnd/>
            </a:ln>
            <a:effectLst>
              <a:outerShdw dist="28398" dir="3806097" algn="ctr" rotWithShape="0">
                <a:srgbClr val="823B0B">
                  <a:alpha val="50000"/>
                </a:srgbClr>
              </a:outerShdw>
            </a:effectLst>
          </p:spPr>
          <p:txBody>
            <a:bodyPr rot="0" vert="horz" wrap="square" lIns="91440" tIns="45720" rIns="91440" bIns="45720" anchor="t" anchorCtr="0" upright="1">
              <a:normAutofit lnSpcReduction="10000"/>
            </a:bodyPr>
            <a:lstStyle/>
            <a:p>
              <a:pPr algn="ctr">
                <a:lnSpc>
                  <a:spcPct val="180000"/>
                </a:lnSpc>
                <a:spcAft>
                  <a:spcPts val="600"/>
                </a:spcAft>
              </a:pPr>
              <a:r>
                <a:rPr lang="es-AR" sz="1300" b="1">
                  <a:effectLst/>
                  <a:latin typeface="Calibri" panose="020F0502020204030204" pitchFamily="34" charset="0"/>
                  <a:ea typeface="Calibri" panose="020F0502020204030204" pitchFamily="34" charset="0"/>
                  <a:cs typeface="Arial" panose="020B0604020202020204" pitchFamily="34" charset="0"/>
                </a:rPr>
                <a:t>Archivo de Préstamos</a:t>
              </a:r>
              <a:endParaRPr lang="es-AR" sz="13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Rectangle 77">
              <a:extLst>
                <a:ext uri="{FF2B5EF4-FFF2-40B4-BE49-F238E27FC236}">
                  <a16:creationId xmlns:a16="http://schemas.microsoft.com/office/drawing/2014/main" id="{5D1582A9-1D86-47F6-B877-13D7ECB7F5BD}"/>
                </a:ext>
              </a:extLst>
            </p:cNvPr>
            <p:cNvSpPr>
              <a:spLocks noChangeArrowheads="1"/>
            </p:cNvSpPr>
            <p:nvPr/>
          </p:nvSpPr>
          <p:spPr bwMode="auto">
            <a:xfrm>
              <a:off x="4500" y="6964"/>
              <a:ext cx="1860" cy="1005"/>
            </a:xfrm>
            <a:prstGeom prst="rect">
              <a:avLst/>
            </a:prstGeom>
            <a:gradFill rotWithShape="0">
              <a:gsLst>
                <a:gs pos="0">
                  <a:srgbClr val="FFFFFF"/>
                </a:gs>
                <a:gs pos="100000">
                  <a:srgbClr val="BDD6EE"/>
                </a:gs>
              </a:gsLst>
              <a:lin ang="5400000" scaled="1"/>
            </a:gradFill>
            <a:ln w="12700">
              <a:solidFill>
                <a:srgbClr val="9CC2E5"/>
              </a:solidFill>
              <a:miter lim="800000"/>
              <a:headEnd/>
              <a:tailEnd/>
            </a:ln>
            <a:effectLst>
              <a:outerShdw dist="28398" dir="3806097" algn="ctr" rotWithShape="0">
                <a:srgbClr val="1F4D78">
                  <a:alpha val="50000"/>
                </a:srgbClr>
              </a:outerShdw>
            </a:effectLst>
          </p:spPr>
          <p:txBody>
            <a:bodyPr rot="0" vert="horz" wrap="square" lIns="91440" tIns="45720" rIns="91440" bIns="45720" anchor="t" anchorCtr="0" upright="1">
              <a:normAutofit/>
            </a:bodyPr>
            <a:lstStyle/>
            <a:p>
              <a:pPr algn="ctr">
                <a:lnSpc>
                  <a:spcPct val="180000"/>
                </a:lnSpc>
                <a:spcAft>
                  <a:spcPts val="600"/>
                </a:spcAft>
              </a:pPr>
              <a:r>
                <a:rPr lang="es-AR" sz="1300" b="1">
                  <a:effectLst/>
                  <a:latin typeface="Calibri" panose="020F0502020204030204" pitchFamily="34" charset="0"/>
                  <a:ea typeface="Calibri" panose="020F0502020204030204" pitchFamily="34" charset="0"/>
                  <a:cs typeface="Arial" panose="020B0604020202020204" pitchFamily="34" charset="0"/>
                </a:rPr>
                <a:t>Procesamiento de Préstamos</a:t>
              </a:r>
              <a:endParaRPr lang="es-AR" sz="1300">
                <a:effectLst/>
                <a:latin typeface="Calibri" panose="020F0502020204030204" pitchFamily="34" charset="0"/>
                <a:ea typeface="Calibri" panose="020F0502020204030204" pitchFamily="34" charset="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1 Título"/>
          <p:cNvSpPr>
            <a:spLocks noGrp="1"/>
          </p:cNvSpPr>
          <p:nvPr>
            <p:ph type="title"/>
          </p:nvPr>
        </p:nvSpPr>
        <p:spPr>
          <a:xfrm>
            <a:off x="482600" y="1698171"/>
            <a:ext cx="2971546" cy="4516360"/>
          </a:xfrm>
        </p:spPr>
        <p:txBody>
          <a:bodyPr anchor="t">
            <a:normAutofit/>
          </a:bodyPr>
          <a:lstStyle/>
          <a:p>
            <a:r>
              <a:rPr lang="es-AR" sz="3100"/>
              <a:t>DEFINICIÓN</a:t>
            </a:r>
            <a:endParaRPr lang="es-ES" sz="3100"/>
          </a:p>
        </p:txBody>
      </p:sp>
      <p:sp>
        <p:nvSpPr>
          <p:cNvPr id="19" name="Rectangle 18">
            <a:extLst>
              <a:ext uri="{FF2B5EF4-FFF2-40B4-BE49-F238E27FC236}">
                <a16:creationId xmlns:a16="http://schemas.microsoft.com/office/drawing/2014/main"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2 Marcador de contenido"/>
          <p:cNvSpPr>
            <a:spLocks noGrp="1"/>
          </p:cNvSpPr>
          <p:nvPr>
            <p:ph idx="1"/>
          </p:nvPr>
        </p:nvSpPr>
        <p:spPr>
          <a:xfrm>
            <a:off x="3802515" y="1698170"/>
            <a:ext cx="4858884" cy="4516361"/>
          </a:xfrm>
        </p:spPr>
        <p:txBody>
          <a:bodyPr>
            <a:normAutofit/>
          </a:bodyPr>
          <a:lstStyle/>
          <a:p>
            <a:pPr marL="0" indent="0">
              <a:buNone/>
            </a:pPr>
            <a:r>
              <a:rPr lang="es-ES" sz="1700" b="1" i="1"/>
              <a:t>Una base de datos es un sistema formado por un conjunto de datos organizados de tal manera que se controla el almacenamiento de datos redundantes, los datos resultan independientes de los programas que los usan y se pueden acceder a ellos de diversas formas.</a:t>
            </a:r>
            <a:endParaRPr lang="es-ES" sz="1700"/>
          </a:p>
          <a:p>
            <a:pPr>
              <a:buNone/>
            </a:pPr>
            <a:endParaRPr lang="es-ES" sz="1700"/>
          </a:p>
        </p:txBody>
      </p:sp>
      <p:sp>
        <p:nvSpPr>
          <p:cNvPr id="27" name="Isosceles Triangle 26">
            <a:extLst>
              <a:ext uri="{FF2B5EF4-FFF2-40B4-BE49-F238E27FC236}">
                <a16:creationId xmlns:a16="http://schemas.microsoft.com/office/drawing/2014/main"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1 Título"/>
          <p:cNvSpPr>
            <a:spLocks noGrp="1"/>
          </p:cNvSpPr>
          <p:nvPr>
            <p:ph type="title"/>
          </p:nvPr>
        </p:nvSpPr>
        <p:spPr>
          <a:xfrm>
            <a:off x="482600" y="1698171"/>
            <a:ext cx="2971546" cy="4516360"/>
          </a:xfrm>
        </p:spPr>
        <p:txBody>
          <a:bodyPr anchor="t">
            <a:normAutofit/>
          </a:bodyPr>
          <a:lstStyle/>
          <a:p>
            <a:r>
              <a:rPr lang="es-AR" sz="3100"/>
              <a:t>REQUISITOS</a:t>
            </a:r>
            <a:endParaRPr lang="es-ES" sz="3100"/>
          </a:p>
        </p:txBody>
      </p:sp>
      <p:sp>
        <p:nvSpPr>
          <p:cNvPr id="19" name="Rectangle 18">
            <a:extLst>
              <a:ext uri="{FF2B5EF4-FFF2-40B4-BE49-F238E27FC236}">
                <a16:creationId xmlns:a16="http://schemas.microsoft.com/office/drawing/2014/main"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25642" y="741074"/>
            <a:ext cx="687472"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26041" y="-81546"/>
            <a:ext cx="1827638"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09679" y="502817"/>
            <a:ext cx="645368"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2 Marcador de contenido"/>
          <p:cNvSpPr>
            <a:spLocks noGrp="1"/>
          </p:cNvSpPr>
          <p:nvPr>
            <p:ph idx="1"/>
          </p:nvPr>
        </p:nvSpPr>
        <p:spPr>
          <a:xfrm>
            <a:off x="3802515" y="1698170"/>
            <a:ext cx="4858884" cy="4516361"/>
          </a:xfrm>
        </p:spPr>
        <p:txBody>
          <a:bodyPr>
            <a:normAutofit/>
          </a:bodyPr>
          <a:lstStyle/>
          <a:p>
            <a:pPr lvl="0">
              <a:lnSpc>
                <a:spcPct val="90000"/>
              </a:lnSpc>
            </a:pPr>
            <a:r>
              <a:rPr lang="es-ES" sz="1400"/>
              <a:t>Varios usuarios accediendo a la base de datos y cada uno accederá a determinada información.</a:t>
            </a:r>
          </a:p>
          <a:p>
            <a:pPr>
              <a:lnSpc>
                <a:spcPct val="90000"/>
              </a:lnSpc>
              <a:buNone/>
            </a:pPr>
            <a:r>
              <a:rPr lang="es-ES" sz="1400"/>
              <a:t> </a:t>
            </a:r>
          </a:p>
          <a:p>
            <a:pPr lvl="0">
              <a:lnSpc>
                <a:spcPct val="90000"/>
              </a:lnSpc>
            </a:pPr>
            <a:r>
              <a:rPr lang="es-ES" sz="1400"/>
              <a:t>Se controlará  el acceso de los usuarios asegurando confiabilidad y seguridad.</a:t>
            </a:r>
          </a:p>
          <a:p>
            <a:pPr>
              <a:lnSpc>
                <a:spcPct val="90000"/>
              </a:lnSpc>
              <a:buNone/>
            </a:pPr>
            <a:r>
              <a:rPr lang="es-ES" sz="1400"/>
              <a:t> </a:t>
            </a:r>
          </a:p>
          <a:p>
            <a:pPr lvl="0">
              <a:lnSpc>
                <a:spcPct val="90000"/>
              </a:lnSpc>
            </a:pPr>
            <a:r>
              <a:rPr lang="es-ES" sz="1400"/>
              <a:t>Los datos se almacenan sin redundancia, excepto en casos especiales (redundancia aceptable).</a:t>
            </a:r>
          </a:p>
          <a:p>
            <a:pPr>
              <a:lnSpc>
                <a:spcPct val="90000"/>
              </a:lnSpc>
              <a:buNone/>
            </a:pPr>
            <a:endParaRPr lang="es-ES" sz="1400"/>
          </a:p>
          <a:p>
            <a:pPr lvl="0">
              <a:lnSpc>
                <a:spcPct val="90000"/>
              </a:lnSpc>
            </a:pPr>
            <a:r>
              <a:rPr lang="es-ES" sz="1400"/>
              <a:t>Se accede de distintas maneras, flexibilizando las búsquedas.</a:t>
            </a:r>
          </a:p>
          <a:p>
            <a:pPr lvl="0">
              <a:lnSpc>
                <a:spcPct val="90000"/>
              </a:lnSpc>
            </a:pPr>
            <a:endParaRPr lang="es-ES" sz="1400"/>
          </a:p>
          <a:p>
            <a:pPr lvl="0">
              <a:lnSpc>
                <a:spcPct val="90000"/>
              </a:lnSpc>
            </a:pPr>
            <a:r>
              <a:rPr lang="es-AR" sz="1400"/>
              <a:t>Se puede modificar los contenidos, las relaciones o agregar nuevos datos sin afectar  los programas que usan la base de datos.</a:t>
            </a:r>
          </a:p>
          <a:p>
            <a:pPr lvl="0">
              <a:lnSpc>
                <a:spcPct val="90000"/>
              </a:lnSpc>
            </a:pPr>
            <a:endParaRPr lang="es-AR" sz="1400"/>
          </a:p>
          <a:p>
            <a:pPr lvl="0">
              <a:lnSpc>
                <a:spcPct val="90000"/>
              </a:lnSpc>
            </a:pPr>
            <a:r>
              <a:rPr lang="es-AR" sz="1400"/>
              <a:t>Existe una interfaz de la base de datos que permite usarla de forma cómoda y sencilla.</a:t>
            </a:r>
          </a:p>
          <a:p>
            <a:pPr lvl="0">
              <a:lnSpc>
                <a:spcPct val="90000"/>
              </a:lnSpc>
            </a:pPr>
            <a:endParaRPr lang="es-ES" sz="1400"/>
          </a:p>
          <a:p>
            <a:pPr>
              <a:lnSpc>
                <a:spcPct val="90000"/>
              </a:lnSpc>
              <a:buNone/>
            </a:pPr>
            <a:endParaRPr lang="es-ES" sz="1400"/>
          </a:p>
        </p:txBody>
      </p:sp>
      <p:sp>
        <p:nvSpPr>
          <p:cNvPr id="27" name="Isosceles Triangle 26">
            <a:extLst>
              <a:ext uri="{FF2B5EF4-FFF2-40B4-BE49-F238E27FC236}">
                <a16:creationId xmlns:a16="http://schemas.microsoft.com/office/drawing/2014/main"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6115501"/>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6453143"/>
            <a:ext cx="611178"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57212" y="742951"/>
            <a:ext cx="2607469" cy="4962524"/>
          </a:xfrm>
        </p:spPr>
        <p:txBody>
          <a:bodyPr vert="horz" lIns="91440" tIns="45720" rIns="91440" bIns="45720" rtlCol="0" anchor="ctr">
            <a:normAutofit/>
          </a:bodyPr>
          <a:lstStyle/>
          <a:p>
            <a:pPr>
              <a:lnSpc>
                <a:spcPct val="90000"/>
              </a:lnSpc>
            </a:pPr>
            <a:r>
              <a:rPr lang="en-US" sz="3600" b="1" kern="1200">
                <a:solidFill>
                  <a:srgbClr val="FFFFFF"/>
                </a:solidFill>
                <a:latin typeface="+mj-lt"/>
                <a:ea typeface="+mj-ea"/>
                <a:cs typeface="+mj-cs"/>
              </a:rPr>
              <a:t>Organization con un Sistema de Gestion de Base de Datos</a:t>
            </a:r>
            <a:r>
              <a:rPr lang="en-US" sz="3600" kern="1200">
                <a:solidFill>
                  <a:srgbClr val="FFFFFF"/>
                </a:solidFill>
                <a:latin typeface="+mj-lt"/>
                <a:ea typeface="+mj-ea"/>
                <a:cs typeface="+mj-cs"/>
              </a:rPr>
              <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4" name="Imagen 3">
            <a:extLst>
              <a:ext uri="{FF2B5EF4-FFF2-40B4-BE49-F238E27FC236}">
                <a16:creationId xmlns:a16="http://schemas.microsoft.com/office/drawing/2014/main" id="{848CEC63-67D7-4C5D-85CA-1DC5B3969CB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865366" y="1559067"/>
            <a:ext cx="4915159" cy="374780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AR" dirty="0"/>
              <a:t>ENTIDAD</a:t>
            </a:r>
            <a:endParaRPr lang="es-ES" dirty="0"/>
          </a:p>
        </p:txBody>
      </p:sp>
      <p:sp>
        <p:nvSpPr>
          <p:cNvPr id="3" name="2 Marcador de contenido"/>
          <p:cNvSpPr>
            <a:spLocks noGrp="1"/>
          </p:cNvSpPr>
          <p:nvPr>
            <p:ph idx="1"/>
          </p:nvPr>
        </p:nvSpPr>
        <p:spPr>
          <a:xfrm>
            <a:off x="500034" y="571480"/>
            <a:ext cx="8229600" cy="4286280"/>
          </a:xfrm>
        </p:spPr>
        <p:txBody>
          <a:bodyPr>
            <a:normAutofit fontScale="70000" lnSpcReduction="20000"/>
          </a:bodyPr>
          <a:lstStyle/>
          <a:p>
            <a:pPr lvl="0">
              <a:buNone/>
            </a:pPr>
            <a:endParaRPr lang="es-ES" sz="5100" dirty="0"/>
          </a:p>
          <a:p>
            <a:r>
              <a:rPr lang="es-ES" dirty="0"/>
              <a:t>Una </a:t>
            </a:r>
            <a:r>
              <a:rPr lang="es-ES" i="1" dirty="0"/>
              <a:t>entidad</a:t>
            </a:r>
            <a:r>
              <a:rPr lang="es-ES" dirty="0"/>
              <a:t> es un objeto real o abstracto con características particulares, capaces de hacerse distinguir de otros objetos, y del cual se almacena información en la base de datos.  </a:t>
            </a:r>
          </a:p>
          <a:p>
            <a:r>
              <a:rPr lang="es-ES" dirty="0"/>
              <a:t>Una </a:t>
            </a:r>
            <a:r>
              <a:rPr lang="es-ES" i="1" dirty="0"/>
              <a:t>entidad</a:t>
            </a:r>
            <a:r>
              <a:rPr lang="es-ES" dirty="0"/>
              <a:t>  toma como significado a conceptos u objetos que tienen una importancia en el sistema u organización.  Está formada por un conjunto de ítems de datos o </a:t>
            </a:r>
            <a:r>
              <a:rPr lang="es-ES" i="1" dirty="0"/>
              <a:t>atributos</a:t>
            </a:r>
            <a:r>
              <a:rPr lang="es-ES" dirty="0"/>
              <a:t>. </a:t>
            </a:r>
          </a:p>
          <a:p>
            <a:r>
              <a:rPr lang="es-ES" dirty="0"/>
              <a:t>Si tomamos el ejemplo de una base de datos que guarde la información del Departamento de Ingeniería de la UNLaM acerca de los alumnos, los docentes, las materias y las aulas donde se dictan, se tomaría como entidades ALUMNO, PROFESOR, MATERIA y AULA.</a:t>
            </a:r>
            <a:endParaRPr lang="es-AR" dirty="0"/>
          </a:p>
          <a:p>
            <a:r>
              <a:rPr lang="es-AR" dirty="0"/>
              <a:t>Se puede pensar a una ENTIDAD como un ARCHIVO o TABLA</a:t>
            </a:r>
            <a:endParaRPr lang="es-ES" dirty="0"/>
          </a:p>
          <a:p>
            <a:pPr>
              <a:buNone/>
            </a:pPr>
            <a:endParaRPr lang="es-ES" dirty="0"/>
          </a:p>
        </p:txBody>
      </p:sp>
      <p:graphicFrame>
        <p:nvGraphicFramePr>
          <p:cNvPr id="4" name="3 Tabla"/>
          <p:cNvGraphicFramePr>
            <a:graphicFrameLocks noGrp="1"/>
          </p:cNvGraphicFramePr>
          <p:nvPr/>
        </p:nvGraphicFramePr>
        <p:xfrm>
          <a:off x="3500430" y="4632960"/>
          <a:ext cx="4191009" cy="2225040"/>
        </p:xfrm>
        <a:graphic>
          <a:graphicData uri="http://schemas.openxmlformats.org/drawingml/2006/table">
            <a:tbl>
              <a:tblPr firstRow="1" bandRow="1">
                <a:tableStyleId>{5C22544A-7EE6-4342-B048-85BDC9FD1C3A}</a:tableStyleId>
              </a:tblPr>
              <a:tblGrid>
                <a:gridCol w="1397003">
                  <a:extLst>
                    <a:ext uri="{9D8B030D-6E8A-4147-A177-3AD203B41FA5}">
                      <a16:colId xmlns:a16="http://schemas.microsoft.com/office/drawing/2014/main" val="20000"/>
                    </a:ext>
                  </a:extLst>
                </a:gridCol>
                <a:gridCol w="1397003">
                  <a:extLst>
                    <a:ext uri="{9D8B030D-6E8A-4147-A177-3AD203B41FA5}">
                      <a16:colId xmlns:a16="http://schemas.microsoft.com/office/drawing/2014/main" val="20001"/>
                    </a:ext>
                  </a:extLst>
                </a:gridCol>
                <a:gridCol w="1397003">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s-AR" dirty="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s-AR" dirty="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s-AR" dirty="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s-AR" dirty="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s-AR" dirty="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4 CuadroTexto"/>
          <p:cNvSpPr txBox="1"/>
          <p:nvPr/>
        </p:nvSpPr>
        <p:spPr>
          <a:xfrm>
            <a:off x="714348" y="5214950"/>
            <a:ext cx="2571768" cy="369332"/>
          </a:xfrm>
          <a:prstGeom prst="rect">
            <a:avLst/>
          </a:prstGeom>
          <a:noFill/>
        </p:spPr>
        <p:txBody>
          <a:bodyPr wrap="square" rtlCol="0">
            <a:spAutoFit/>
          </a:bodyPr>
          <a:lstStyle/>
          <a:p>
            <a:r>
              <a:rPr lang="es-AR" dirty="0"/>
              <a:t>ENTIDAD:  ALUMNOS</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445770" y="640263"/>
            <a:ext cx="2866644" cy="1344975"/>
          </a:xfrm>
        </p:spPr>
        <p:txBody>
          <a:bodyPr>
            <a:normAutofit/>
          </a:bodyPr>
          <a:lstStyle/>
          <a:p>
            <a:r>
              <a:rPr lang="es-AR" sz="3100">
                <a:solidFill>
                  <a:schemeClr val="bg1"/>
                </a:solidFill>
              </a:rPr>
              <a:t>ATRIBUTOS O CAMPOS</a:t>
            </a:r>
            <a:endParaRPr lang="es-ES" sz="3100">
              <a:solidFill>
                <a:schemeClr val="bg1"/>
              </a:solidFill>
            </a:endParaRP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445207" y="2121763"/>
            <a:ext cx="2866644" cy="3773010"/>
          </a:xfrm>
        </p:spPr>
        <p:txBody>
          <a:bodyPr>
            <a:normAutofit/>
          </a:bodyPr>
          <a:lstStyle/>
          <a:p>
            <a:pPr marL="0" lvl="0" indent="9525">
              <a:buNone/>
            </a:pPr>
            <a:r>
              <a:rPr lang="es-ES" sz="1700">
                <a:solidFill>
                  <a:schemeClr val="bg1"/>
                </a:solidFill>
              </a:rPr>
              <a:t>Un </a:t>
            </a:r>
            <a:r>
              <a:rPr lang="es-ES" sz="1700" i="1">
                <a:solidFill>
                  <a:schemeClr val="bg1"/>
                </a:solidFill>
              </a:rPr>
              <a:t>atributo</a:t>
            </a:r>
            <a:r>
              <a:rPr lang="es-ES" sz="1700">
                <a:solidFill>
                  <a:schemeClr val="bg1"/>
                </a:solidFill>
              </a:rPr>
              <a:t> es una unidad básica e indivisible de información acerca de una entidad que sirve para identificarla o describirla.</a:t>
            </a:r>
          </a:p>
          <a:p>
            <a:r>
              <a:rPr lang="es-AR" sz="1700">
                <a:solidFill>
                  <a:schemeClr val="bg1"/>
                </a:solidFill>
              </a:rPr>
              <a:t>Se puede pensar a un ATRIBUTO como un CAMPO</a:t>
            </a:r>
          </a:p>
          <a:p>
            <a:pPr>
              <a:buNone/>
            </a:pPr>
            <a:r>
              <a:rPr lang="es-AR" sz="1700" b="1">
                <a:solidFill>
                  <a:schemeClr val="bg1"/>
                </a:solidFill>
              </a:rPr>
              <a:t>ATRIBUTOS:</a:t>
            </a:r>
          </a:p>
          <a:p>
            <a:r>
              <a:rPr lang="es-AR" sz="1700">
                <a:solidFill>
                  <a:schemeClr val="bg1"/>
                </a:solidFill>
              </a:rPr>
              <a:t>DNI</a:t>
            </a:r>
          </a:p>
          <a:p>
            <a:r>
              <a:rPr lang="es-AR" sz="1700">
                <a:solidFill>
                  <a:schemeClr val="bg1"/>
                </a:solidFill>
              </a:rPr>
              <a:t>NOMBRE</a:t>
            </a:r>
          </a:p>
          <a:p>
            <a:r>
              <a:rPr lang="es-AR" sz="1700">
                <a:solidFill>
                  <a:schemeClr val="bg1"/>
                </a:solidFill>
              </a:rPr>
              <a:t>MATERIA</a:t>
            </a:r>
            <a:endParaRPr lang="es-ES" sz="1700">
              <a:solidFill>
                <a:schemeClr val="bg1"/>
              </a:solidFill>
            </a:endParaRPr>
          </a:p>
          <a:p>
            <a:endParaRPr lang="es-ES" sz="1700">
              <a:solidFill>
                <a:schemeClr val="bg1"/>
              </a:solidFill>
            </a:endParaRPr>
          </a:p>
        </p:txBody>
      </p:sp>
      <p:graphicFrame>
        <p:nvGraphicFramePr>
          <p:cNvPr id="4" name="3 Tabla"/>
          <p:cNvGraphicFramePr>
            <a:graphicFrameLocks noGrp="1"/>
          </p:cNvGraphicFramePr>
          <p:nvPr>
            <p:extLst>
              <p:ext uri="{D42A27DB-BD31-4B8C-83A1-F6EECF244321}">
                <p14:modId xmlns:p14="http://schemas.microsoft.com/office/powerpoint/2010/main" val="2839390565"/>
              </p:ext>
            </p:extLst>
          </p:nvPr>
        </p:nvGraphicFramePr>
        <p:xfrm>
          <a:off x="3833037" y="1631417"/>
          <a:ext cx="4947490" cy="3439722"/>
        </p:xfrm>
        <a:graphic>
          <a:graphicData uri="http://schemas.openxmlformats.org/drawingml/2006/table">
            <a:tbl>
              <a:tblPr firstRow="1" bandRow="1">
                <a:tableStyleId>{69012ECD-51FC-41F1-AA8D-1B2483CD663E}</a:tableStyleId>
              </a:tblPr>
              <a:tblGrid>
                <a:gridCol w="1172631">
                  <a:extLst>
                    <a:ext uri="{9D8B030D-6E8A-4147-A177-3AD203B41FA5}">
                      <a16:colId xmlns:a16="http://schemas.microsoft.com/office/drawing/2014/main" val="20000"/>
                    </a:ext>
                  </a:extLst>
                </a:gridCol>
                <a:gridCol w="1878381">
                  <a:extLst>
                    <a:ext uri="{9D8B030D-6E8A-4147-A177-3AD203B41FA5}">
                      <a16:colId xmlns:a16="http://schemas.microsoft.com/office/drawing/2014/main" val="20001"/>
                    </a:ext>
                  </a:extLst>
                </a:gridCol>
                <a:gridCol w="1896478">
                  <a:extLst>
                    <a:ext uri="{9D8B030D-6E8A-4147-A177-3AD203B41FA5}">
                      <a16:colId xmlns:a16="http://schemas.microsoft.com/office/drawing/2014/main" val="20002"/>
                    </a:ext>
                  </a:extLst>
                </a:gridCol>
              </a:tblGrid>
              <a:tr h="573287">
                <a:tc>
                  <a:txBody>
                    <a:bodyPr/>
                    <a:lstStyle/>
                    <a:p>
                      <a:pPr algn="ctr"/>
                      <a:r>
                        <a:rPr lang="es-AR" sz="2600">
                          <a:solidFill>
                            <a:schemeClr val="tx1"/>
                          </a:solidFill>
                        </a:rPr>
                        <a:t>DNI</a:t>
                      </a:r>
                      <a:endParaRPr lang="es-ES" sz="2600">
                        <a:solidFill>
                          <a:schemeClr val="tx1"/>
                        </a:solidFill>
                      </a:endParaRPr>
                    </a:p>
                  </a:txBody>
                  <a:tcPr marL="130292" marR="130292" marT="65146" marB="65146"/>
                </a:tc>
                <a:tc>
                  <a:txBody>
                    <a:bodyPr/>
                    <a:lstStyle/>
                    <a:p>
                      <a:pPr algn="ctr"/>
                      <a:r>
                        <a:rPr lang="es-AR" sz="2600">
                          <a:solidFill>
                            <a:schemeClr val="tx1"/>
                          </a:solidFill>
                        </a:rPr>
                        <a:t>NOMBRE</a:t>
                      </a:r>
                      <a:endParaRPr lang="es-ES" sz="2600">
                        <a:solidFill>
                          <a:schemeClr val="tx1"/>
                        </a:solidFill>
                      </a:endParaRPr>
                    </a:p>
                  </a:txBody>
                  <a:tcPr marL="130292" marR="130292" marT="65146" marB="65146"/>
                </a:tc>
                <a:tc>
                  <a:txBody>
                    <a:bodyPr/>
                    <a:lstStyle/>
                    <a:p>
                      <a:pPr algn="ctr"/>
                      <a:r>
                        <a:rPr lang="es-AR" sz="2600">
                          <a:solidFill>
                            <a:schemeClr val="tx1"/>
                          </a:solidFill>
                        </a:rPr>
                        <a:t>MATERIA</a:t>
                      </a:r>
                      <a:endParaRPr lang="es-ES" sz="2600">
                        <a:solidFill>
                          <a:schemeClr val="tx1"/>
                        </a:solidFill>
                      </a:endParaRPr>
                    </a:p>
                  </a:txBody>
                  <a:tcPr marL="130292" marR="130292" marT="65146" marB="65146"/>
                </a:tc>
                <a:extLst>
                  <a:ext uri="{0D108BD9-81ED-4DB2-BD59-A6C34878D82A}">
                    <a16:rowId xmlns:a16="http://schemas.microsoft.com/office/drawing/2014/main" val="10000"/>
                  </a:ext>
                </a:extLst>
              </a:tr>
              <a:tr h="573287">
                <a:tc>
                  <a:txBody>
                    <a:bodyPr/>
                    <a:lstStyle/>
                    <a:p>
                      <a:pPr algn="ctr"/>
                      <a:r>
                        <a:rPr lang="es-AR" sz="2600">
                          <a:solidFill>
                            <a:schemeClr val="tx1"/>
                          </a:solidFill>
                        </a:rPr>
                        <a:t>1234</a:t>
                      </a:r>
                      <a:endParaRPr lang="es-ES" sz="2600">
                        <a:solidFill>
                          <a:schemeClr val="tx1"/>
                        </a:solidFill>
                      </a:endParaRPr>
                    </a:p>
                  </a:txBody>
                  <a:tcPr marL="130292" marR="130292" marT="65146" marB="65146"/>
                </a:tc>
                <a:tc>
                  <a:txBody>
                    <a:bodyPr/>
                    <a:lstStyle/>
                    <a:p>
                      <a:pPr algn="ctr"/>
                      <a:r>
                        <a:rPr lang="es-AR" sz="2600">
                          <a:solidFill>
                            <a:schemeClr val="tx1"/>
                          </a:solidFill>
                        </a:rPr>
                        <a:t>JUAN</a:t>
                      </a:r>
                      <a:endParaRPr lang="es-ES" sz="2600">
                        <a:solidFill>
                          <a:schemeClr val="tx1"/>
                        </a:solidFill>
                      </a:endParaRPr>
                    </a:p>
                  </a:txBody>
                  <a:tcPr marL="130292" marR="130292" marT="65146" marB="65146"/>
                </a:tc>
                <a:tc>
                  <a:txBody>
                    <a:bodyPr/>
                    <a:lstStyle/>
                    <a:p>
                      <a:pPr algn="ctr"/>
                      <a:r>
                        <a:rPr lang="es-AR" sz="2600">
                          <a:solidFill>
                            <a:schemeClr val="tx1"/>
                          </a:solidFill>
                        </a:rPr>
                        <a:t>23</a:t>
                      </a:r>
                      <a:endParaRPr lang="es-ES" sz="2600">
                        <a:solidFill>
                          <a:schemeClr val="tx1"/>
                        </a:solidFill>
                      </a:endParaRPr>
                    </a:p>
                  </a:txBody>
                  <a:tcPr marL="130292" marR="130292" marT="65146" marB="65146"/>
                </a:tc>
                <a:extLst>
                  <a:ext uri="{0D108BD9-81ED-4DB2-BD59-A6C34878D82A}">
                    <a16:rowId xmlns:a16="http://schemas.microsoft.com/office/drawing/2014/main" val="10001"/>
                  </a:ext>
                </a:extLst>
              </a:tr>
              <a:tr h="573287">
                <a:tc>
                  <a:txBody>
                    <a:bodyPr/>
                    <a:lstStyle/>
                    <a:p>
                      <a:pPr algn="ctr"/>
                      <a:r>
                        <a:rPr lang="es-AR" sz="2600">
                          <a:solidFill>
                            <a:schemeClr val="tx1"/>
                          </a:solidFill>
                        </a:rPr>
                        <a:t>5432</a:t>
                      </a:r>
                      <a:endParaRPr lang="es-ES" sz="2600">
                        <a:solidFill>
                          <a:schemeClr val="tx1"/>
                        </a:solidFill>
                      </a:endParaRPr>
                    </a:p>
                  </a:txBody>
                  <a:tcPr marL="130292" marR="130292" marT="65146" marB="65146"/>
                </a:tc>
                <a:tc>
                  <a:txBody>
                    <a:bodyPr/>
                    <a:lstStyle/>
                    <a:p>
                      <a:pPr algn="ctr"/>
                      <a:r>
                        <a:rPr lang="es-AR" sz="2600">
                          <a:solidFill>
                            <a:schemeClr val="tx1"/>
                          </a:solidFill>
                        </a:rPr>
                        <a:t>ANA</a:t>
                      </a:r>
                      <a:endParaRPr lang="es-ES" sz="2600">
                        <a:solidFill>
                          <a:schemeClr val="tx1"/>
                        </a:solidFill>
                      </a:endParaRPr>
                    </a:p>
                  </a:txBody>
                  <a:tcPr marL="130292" marR="130292" marT="65146" marB="65146"/>
                </a:tc>
                <a:tc>
                  <a:txBody>
                    <a:bodyPr/>
                    <a:lstStyle/>
                    <a:p>
                      <a:pPr algn="ctr"/>
                      <a:r>
                        <a:rPr lang="es-AR" sz="2600">
                          <a:solidFill>
                            <a:schemeClr val="tx1"/>
                          </a:solidFill>
                        </a:rPr>
                        <a:t>11</a:t>
                      </a:r>
                      <a:endParaRPr lang="es-ES" sz="2600">
                        <a:solidFill>
                          <a:schemeClr val="tx1"/>
                        </a:solidFill>
                      </a:endParaRPr>
                    </a:p>
                  </a:txBody>
                  <a:tcPr marL="130292" marR="130292" marT="65146" marB="65146"/>
                </a:tc>
                <a:extLst>
                  <a:ext uri="{0D108BD9-81ED-4DB2-BD59-A6C34878D82A}">
                    <a16:rowId xmlns:a16="http://schemas.microsoft.com/office/drawing/2014/main" val="10002"/>
                  </a:ext>
                </a:extLst>
              </a:tr>
              <a:tr h="573287">
                <a:tc>
                  <a:txBody>
                    <a:bodyPr/>
                    <a:lstStyle/>
                    <a:p>
                      <a:pPr algn="ctr"/>
                      <a:r>
                        <a:rPr lang="es-AR" sz="2600">
                          <a:solidFill>
                            <a:schemeClr val="tx1"/>
                          </a:solidFill>
                        </a:rPr>
                        <a:t>5678</a:t>
                      </a:r>
                      <a:endParaRPr lang="es-ES" sz="2600">
                        <a:solidFill>
                          <a:schemeClr val="tx1"/>
                        </a:solidFill>
                      </a:endParaRPr>
                    </a:p>
                  </a:txBody>
                  <a:tcPr marL="130292" marR="130292" marT="65146" marB="65146"/>
                </a:tc>
                <a:tc>
                  <a:txBody>
                    <a:bodyPr/>
                    <a:lstStyle/>
                    <a:p>
                      <a:pPr algn="ctr"/>
                      <a:r>
                        <a:rPr lang="es-AR" sz="2600">
                          <a:solidFill>
                            <a:schemeClr val="tx1"/>
                          </a:solidFill>
                        </a:rPr>
                        <a:t>HUGO</a:t>
                      </a:r>
                      <a:endParaRPr lang="es-ES" sz="2600">
                        <a:solidFill>
                          <a:schemeClr val="tx1"/>
                        </a:solidFill>
                      </a:endParaRPr>
                    </a:p>
                  </a:txBody>
                  <a:tcPr marL="130292" marR="130292" marT="65146" marB="65146"/>
                </a:tc>
                <a:tc>
                  <a:txBody>
                    <a:bodyPr/>
                    <a:lstStyle/>
                    <a:p>
                      <a:pPr algn="ctr"/>
                      <a:r>
                        <a:rPr lang="es-AR" sz="2600">
                          <a:solidFill>
                            <a:schemeClr val="tx1"/>
                          </a:solidFill>
                        </a:rPr>
                        <a:t>23</a:t>
                      </a:r>
                      <a:endParaRPr lang="es-ES" sz="2600">
                        <a:solidFill>
                          <a:schemeClr val="tx1"/>
                        </a:solidFill>
                      </a:endParaRPr>
                    </a:p>
                  </a:txBody>
                  <a:tcPr marL="130292" marR="130292" marT="65146" marB="65146"/>
                </a:tc>
                <a:extLst>
                  <a:ext uri="{0D108BD9-81ED-4DB2-BD59-A6C34878D82A}">
                    <a16:rowId xmlns:a16="http://schemas.microsoft.com/office/drawing/2014/main" val="10003"/>
                  </a:ext>
                </a:extLst>
              </a:tr>
              <a:tr h="573287">
                <a:tc>
                  <a:txBody>
                    <a:bodyPr/>
                    <a:lstStyle/>
                    <a:p>
                      <a:pPr algn="ctr"/>
                      <a:r>
                        <a:rPr lang="es-AR" sz="2600">
                          <a:solidFill>
                            <a:schemeClr val="tx1"/>
                          </a:solidFill>
                        </a:rPr>
                        <a:t>9876</a:t>
                      </a:r>
                      <a:endParaRPr lang="es-ES" sz="2600">
                        <a:solidFill>
                          <a:schemeClr val="tx1"/>
                        </a:solidFill>
                      </a:endParaRPr>
                    </a:p>
                  </a:txBody>
                  <a:tcPr marL="130292" marR="130292" marT="65146" marB="65146"/>
                </a:tc>
                <a:tc>
                  <a:txBody>
                    <a:bodyPr/>
                    <a:lstStyle/>
                    <a:p>
                      <a:pPr algn="ctr"/>
                      <a:r>
                        <a:rPr lang="es-AR" sz="2600">
                          <a:solidFill>
                            <a:schemeClr val="tx1"/>
                          </a:solidFill>
                        </a:rPr>
                        <a:t>ROSA</a:t>
                      </a:r>
                      <a:endParaRPr lang="es-ES" sz="2600">
                        <a:solidFill>
                          <a:schemeClr val="tx1"/>
                        </a:solidFill>
                      </a:endParaRPr>
                    </a:p>
                  </a:txBody>
                  <a:tcPr marL="130292" marR="130292" marT="65146" marB="65146"/>
                </a:tc>
                <a:tc>
                  <a:txBody>
                    <a:bodyPr/>
                    <a:lstStyle/>
                    <a:p>
                      <a:pPr algn="ctr"/>
                      <a:r>
                        <a:rPr lang="es-AR" sz="2600">
                          <a:solidFill>
                            <a:schemeClr val="tx1"/>
                          </a:solidFill>
                        </a:rPr>
                        <a:t>98</a:t>
                      </a:r>
                      <a:endParaRPr lang="es-ES" sz="2600">
                        <a:solidFill>
                          <a:schemeClr val="tx1"/>
                        </a:solidFill>
                      </a:endParaRPr>
                    </a:p>
                  </a:txBody>
                  <a:tcPr marL="130292" marR="130292" marT="65146" marB="65146"/>
                </a:tc>
                <a:extLst>
                  <a:ext uri="{0D108BD9-81ED-4DB2-BD59-A6C34878D82A}">
                    <a16:rowId xmlns:a16="http://schemas.microsoft.com/office/drawing/2014/main" val="10004"/>
                  </a:ext>
                </a:extLst>
              </a:tr>
              <a:tr h="573287">
                <a:tc>
                  <a:txBody>
                    <a:bodyPr/>
                    <a:lstStyle/>
                    <a:p>
                      <a:pPr algn="ctr"/>
                      <a:r>
                        <a:rPr lang="es-AR" sz="2600">
                          <a:solidFill>
                            <a:schemeClr val="tx1"/>
                          </a:solidFill>
                        </a:rPr>
                        <a:t>9978</a:t>
                      </a:r>
                      <a:endParaRPr lang="es-ES" sz="2600">
                        <a:solidFill>
                          <a:schemeClr val="tx1"/>
                        </a:solidFill>
                      </a:endParaRPr>
                    </a:p>
                  </a:txBody>
                  <a:tcPr marL="130292" marR="130292" marT="65146" marB="65146"/>
                </a:tc>
                <a:tc>
                  <a:txBody>
                    <a:bodyPr/>
                    <a:lstStyle/>
                    <a:p>
                      <a:pPr algn="ctr"/>
                      <a:r>
                        <a:rPr lang="es-AR" sz="2600">
                          <a:solidFill>
                            <a:schemeClr val="tx1"/>
                          </a:solidFill>
                        </a:rPr>
                        <a:t>PEPE</a:t>
                      </a:r>
                      <a:endParaRPr lang="es-ES" sz="2600">
                        <a:solidFill>
                          <a:schemeClr val="tx1"/>
                        </a:solidFill>
                      </a:endParaRPr>
                    </a:p>
                  </a:txBody>
                  <a:tcPr marL="130292" marR="130292" marT="65146" marB="65146"/>
                </a:tc>
                <a:tc>
                  <a:txBody>
                    <a:bodyPr/>
                    <a:lstStyle/>
                    <a:p>
                      <a:pPr algn="ctr"/>
                      <a:r>
                        <a:rPr lang="es-AR" sz="2600">
                          <a:solidFill>
                            <a:schemeClr val="tx1"/>
                          </a:solidFill>
                        </a:rPr>
                        <a:t>98</a:t>
                      </a:r>
                      <a:endParaRPr lang="es-ES" sz="2600">
                        <a:solidFill>
                          <a:schemeClr val="tx1"/>
                        </a:solidFill>
                      </a:endParaRPr>
                    </a:p>
                  </a:txBody>
                  <a:tcPr marL="130292" marR="130292" marT="65146" marB="65146"/>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REGISTROS</a:t>
            </a:r>
            <a:endParaRPr lang="es-ES" dirty="0"/>
          </a:p>
        </p:txBody>
      </p:sp>
      <p:sp>
        <p:nvSpPr>
          <p:cNvPr id="3" name="2 Marcador de contenido"/>
          <p:cNvSpPr>
            <a:spLocks noGrp="1"/>
          </p:cNvSpPr>
          <p:nvPr>
            <p:ph idx="1"/>
          </p:nvPr>
        </p:nvSpPr>
        <p:spPr>
          <a:xfrm>
            <a:off x="571472" y="1142985"/>
            <a:ext cx="8229600" cy="3000396"/>
          </a:xfrm>
        </p:spPr>
        <p:txBody>
          <a:bodyPr>
            <a:normAutofit fontScale="77500" lnSpcReduction="20000"/>
          </a:bodyPr>
          <a:lstStyle/>
          <a:p>
            <a:r>
              <a:rPr lang="es-ES" dirty="0"/>
              <a:t>En una base de datos, la información de cada entidad se almacena en </a:t>
            </a:r>
            <a:r>
              <a:rPr lang="es-ES" i="1" dirty="0"/>
              <a:t>registros</a:t>
            </a:r>
            <a:r>
              <a:rPr lang="es-ES" dirty="0"/>
              <a:t>, y cada atributo, en campos de dicho </a:t>
            </a:r>
            <a:r>
              <a:rPr lang="es-ES" i="1" dirty="0"/>
              <a:t>registro</a:t>
            </a:r>
            <a:r>
              <a:rPr lang="es-ES" dirty="0"/>
              <a:t>.  </a:t>
            </a:r>
          </a:p>
          <a:p>
            <a:r>
              <a:rPr lang="es-ES" dirty="0"/>
              <a:t>Existen distintos tipos de </a:t>
            </a:r>
            <a:r>
              <a:rPr lang="es-ES" i="1" dirty="0"/>
              <a:t>registros</a:t>
            </a:r>
            <a:r>
              <a:rPr lang="es-ES" dirty="0"/>
              <a:t> dentro de la misma base, ya que cada entidad necesitará una estructura distinta.</a:t>
            </a:r>
          </a:p>
          <a:p>
            <a:pPr fontAlgn="t"/>
            <a:r>
              <a:rPr lang="es-ES" dirty="0"/>
              <a:t>En una base de datos habrá tantos tipos </a:t>
            </a:r>
            <a:r>
              <a:rPr lang="es-ES" i="1" dirty="0"/>
              <a:t>registros</a:t>
            </a:r>
            <a:r>
              <a:rPr lang="es-ES" dirty="0"/>
              <a:t> como entidades haya, mientras que en un archivo sólo hay un tipo único de </a:t>
            </a:r>
            <a:r>
              <a:rPr lang="es-ES" i="1" dirty="0"/>
              <a:t>registro</a:t>
            </a:r>
            <a:r>
              <a:rPr lang="es-ES" dirty="0"/>
              <a:t>. </a:t>
            </a:r>
          </a:p>
        </p:txBody>
      </p:sp>
      <p:graphicFrame>
        <p:nvGraphicFramePr>
          <p:cNvPr id="4" name="3 Tabla"/>
          <p:cNvGraphicFramePr>
            <a:graphicFrameLocks noGrp="1"/>
          </p:cNvGraphicFramePr>
          <p:nvPr/>
        </p:nvGraphicFramePr>
        <p:xfrm>
          <a:off x="285720" y="4357694"/>
          <a:ext cx="4191009" cy="370840"/>
        </p:xfrm>
        <a:graphic>
          <a:graphicData uri="http://schemas.openxmlformats.org/drawingml/2006/table">
            <a:tbl>
              <a:tblPr firstRow="1" bandRow="1">
                <a:tableStyleId>{5C22544A-7EE6-4342-B048-85BDC9FD1C3A}</a:tableStyleId>
              </a:tblPr>
              <a:tblGrid>
                <a:gridCol w="1397003">
                  <a:extLst>
                    <a:ext uri="{9D8B030D-6E8A-4147-A177-3AD203B41FA5}">
                      <a16:colId xmlns:a16="http://schemas.microsoft.com/office/drawing/2014/main" val="20000"/>
                    </a:ext>
                  </a:extLst>
                </a:gridCol>
                <a:gridCol w="1397003">
                  <a:extLst>
                    <a:ext uri="{9D8B030D-6E8A-4147-A177-3AD203B41FA5}">
                      <a16:colId xmlns:a16="http://schemas.microsoft.com/office/drawing/2014/main" val="20001"/>
                    </a:ext>
                  </a:extLst>
                </a:gridCol>
                <a:gridCol w="1397003">
                  <a:extLst>
                    <a:ext uri="{9D8B030D-6E8A-4147-A177-3AD203B41FA5}">
                      <a16:colId xmlns:a16="http://schemas.microsoft.com/office/drawing/2014/main" val="20002"/>
                    </a:ext>
                  </a:extLst>
                </a:gridCol>
              </a:tblGrid>
              <a:tr h="370840">
                <a:tc>
                  <a:txBody>
                    <a:bodyPr/>
                    <a:lstStyle/>
                    <a:p>
                      <a:pPr algn="ctr"/>
                      <a:r>
                        <a:rPr lang="es-AR" dirty="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 name="4 Tabla"/>
          <p:cNvGraphicFramePr>
            <a:graphicFrameLocks noGrp="1"/>
          </p:cNvGraphicFramePr>
          <p:nvPr/>
        </p:nvGraphicFramePr>
        <p:xfrm>
          <a:off x="357158" y="5643578"/>
          <a:ext cx="3976694" cy="370840"/>
        </p:xfrm>
        <a:graphic>
          <a:graphicData uri="http://schemas.openxmlformats.org/drawingml/2006/table">
            <a:tbl>
              <a:tblPr firstRow="1" bandRow="1">
                <a:tableStyleId>{5C22544A-7EE6-4342-B048-85BDC9FD1C3A}</a:tableStyleId>
              </a:tblPr>
              <a:tblGrid>
                <a:gridCol w="1988347">
                  <a:extLst>
                    <a:ext uri="{9D8B030D-6E8A-4147-A177-3AD203B41FA5}">
                      <a16:colId xmlns:a16="http://schemas.microsoft.com/office/drawing/2014/main" val="20000"/>
                    </a:ext>
                  </a:extLst>
                </a:gridCol>
                <a:gridCol w="1988347">
                  <a:extLst>
                    <a:ext uri="{9D8B030D-6E8A-4147-A177-3AD203B41FA5}">
                      <a16:colId xmlns:a16="http://schemas.microsoft.com/office/drawing/2014/main" val="20001"/>
                    </a:ext>
                  </a:extLst>
                </a:gridCol>
              </a:tblGrid>
              <a:tr h="370840">
                <a:tc>
                  <a:txBody>
                    <a:bodyPr/>
                    <a:lstStyle/>
                    <a:p>
                      <a:pPr algn="ctr"/>
                      <a:r>
                        <a:rPr lang="es-AR" dirty="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 name="5 CuadroTexto"/>
          <p:cNvSpPr txBox="1"/>
          <p:nvPr/>
        </p:nvSpPr>
        <p:spPr>
          <a:xfrm>
            <a:off x="5214942" y="4357694"/>
            <a:ext cx="3571900" cy="369332"/>
          </a:xfrm>
          <a:prstGeom prst="rect">
            <a:avLst/>
          </a:prstGeom>
          <a:noFill/>
        </p:spPr>
        <p:txBody>
          <a:bodyPr wrap="square" rtlCol="0">
            <a:spAutoFit/>
          </a:bodyPr>
          <a:lstStyle/>
          <a:p>
            <a:r>
              <a:rPr lang="es-AR" dirty="0"/>
              <a:t>REGISTRO DE ENTIDAD ALUMNOS</a:t>
            </a:r>
            <a:endParaRPr lang="es-ES" dirty="0"/>
          </a:p>
        </p:txBody>
      </p:sp>
      <p:sp>
        <p:nvSpPr>
          <p:cNvPr id="9" name="8 CuadroTexto"/>
          <p:cNvSpPr txBox="1"/>
          <p:nvPr/>
        </p:nvSpPr>
        <p:spPr>
          <a:xfrm>
            <a:off x="5286380" y="5643578"/>
            <a:ext cx="3571900" cy="369332"/>
          </a:xfrm>
          <a:prstGeom prst="rect">
            <a:avLst/>
          </a:prstGeom>
          <a:noFill/>
        </p:spPr>
        <p:txBody>
          <a:bodyPr wrap="square" rtlCol="0">
            <a:spAutoFit/>
          </a:bodyPr>
          <a:lstStyle/>
          <a:p>
            <a:r>
              <a:rPr lang="es-AR" dirty="0"/>
              <a:t>REGISTRO DE ENTIDAD MATERIAS</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1352</Words>
  <Application>Microsoft Office PowerPoint</Application>
  <PresentationFormat>Presentación en pantalla (4:3)</PresentationFormat>
  <Paragraphs>312</Paragraphs>
  <Slides>26</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Symbol</vt:lpstr>
      <vt:lpstr>Times New Roman</vt:lpstr>
      <vt:lpstr>Webdings</vt:lpstr>
      <vt:lpstr>Tema de Office</vt:lpstr>
      <vt:lpstr>BASES DE DATOS</vt:lpstr>
      <vt:lpstr>BASES DE DATOS PROBLEMAS QUE SE PRESENTAN AL UTILIZAR ARCHIVOS INDEPENDIENTES</vt:lpstr>
      <vt:lpstr>PROBLEMAS QUE SE PRESENTAN AL UTILIZAR ARCHIVOS INDEPENDIENTES</vt:lpstr>
      <vt:lpstr>DEFINICIÓN</vt:lpstr>
      <vt:lpstr>REQUISITOS</vt:lpstr>
      <vt:lpstr>Organization con un Sistema de Gestion de Base de Datos </vt:lpstr>
      <vt:lpstr>ENTIDAD</vt:lpstr>
      <vt:lpstr>ATRIBUTOS O CAMPOS</vt:lpstr>
      <vt:lpstr>REGISTROS</vt:lpstr>
      <vt:lpstr>REGISTROS</vt:lpstr>
      <vt:lpstr>SUPERCLAVE</vt:lpstr>
      <vt:lpstr>CLAVES CANDIDATAS</vt:lpstr>
      <vt:lpstr>CLAVE PRINCIPAL O PRIMARIA</vt:lpstr>
      <vt:lpstr>CLAVE FORÁNEA O AJENA</vt:lpstr>
      <vt:lpstr>RELACIONES</vt:lpstr>
      <vt:lpstr>RELACIONES</vt:lpstr>
      <vt:lpstr>CARDINALIDAD</vt:lpstr>
      <vt:lpstr>TIPOS DE CARDINALIDAD</vt:lpstr>
      <vt:lpstr>CARDINALIDAD</vt:lpstr>
      <vt:lpstr>CARDINALIDAD</vt:lpstr>
      <vt:lpstr>Esquema de una base de datos </vt:lpstr>
      <vt:lpstr>ESQUEMA DE DB</vt:lpstr>
      <vt:lpstr>SISTEMA DE GESTIÓN DE BASE DE DATOS </vt:lpstr>
      <vt:lpstr>FUNCIONES DE SGBD</vt:lpstr>
      <vt:lpstr>USUARIOS DE BD</vt:lpstr>
      <vt:lpstr>Aplicaciones de BD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VIVIANA MONICA SANCHEZ</dc:creator>
  <cp:lastModifiedBy>User</cp:lastModifiedBy>
  <cp:revision>3</cp:revision>
  <dcterms:created xsi:type="dcterms:W3CDTF">2020-06-27T17:14:42Z</dcterms:created>
  <dcterms:modified xsi:type="dcterms:W3CDTF">2020-06-30T13:59:42Z</dcterms:modified>
</cp:coreProperties>
</file>