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80" r:id="rId2"/>
    <p:sldId id="281" r:id="rId3"/>
    <p:sldId id="282" r:id="rId4"/>
    <p:sldId id="258" r:id="rId5"/>
    <p:sldId id="284" r:id="rId6"/>
    <p:sldId id="296" r:id="rId7"/>
    <p:sldId id="260" r:id="rId8"/>
    <p:sldId id="285" r:id="rId9"/>
    <p:sldId id="261" r:id="rId10"/>
    <p:sldId id="262" r:id="rId11"/>
    <p:sldId id="286" r:id="rId12"/>
    <p:sldId id="263" r:id="rId13"/>
    <p:sldId id="264" r:id="rId14"/>
    <p:sldId id="287" r:id="rId15"/>
    <p:sldId id="265" r:id="rId16"/>
    <p:sldId id="266" r:id="rId17"/>
    <p:sldId id="288" r:id="rId18"/>
    <p:sldId id="267" r:id="rId19"/>
    <p:sldId id="268" r:id="rId20"/>
    <p:sldId id="289" r:id="rId21"/>
    <p:sldId id="269" r:id="rId22"/>
    <p:sldId id="270" r:id="rId23"/>
    <p:sldId id="290" r:id="rId24"/>
    <p:sldId id="271" r:id="rId25"/>
    <p:sldId id="272" r:id="rId26"/>
    <p:sldId id="291" r:id="rId27"/>
    <p:sldId id="273" r:id="rId28"/>
    <p:sldId id="274" r:id="rId29"/>
    <p:sldId id="292" r:id="rId30"/>
    <p:sldId id="275" r:id="rId31"/>
    <p:sldId id="276" r:id="rId32"/>
    <p:sldId id="293" r:id="rId33"/>
    <p:sldId id="277" r:id="rId34"/>
    <p:sldId id="278" r:id="rId35"/>
    <p:sldId id="294" r:id="rId36"/>
    <p:sldId id="279" r:id="rId37"/>
    <p:sldId id="295" r:id="rId38"/>
    <p:sldId id="28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1282" autoAdjust="0"/>
  </p:normalViewPr>
  <p:slideViewPr>
    <p:cSldViewPr>
      <p:cViewPr varScale="1">
        <p:scale>
          <a:sx n="67" d="100"/>
          <a:sy n="67" d="100"/>
        </p:scale>
        <p:origin x="147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D13B8D-B8EC-493C-93AC-AE14A1E79754}" type="datetimeFigureOut">
              <a:rPr lang="es-AR" smtClean="0"/>
              <a:pPr/>
              <a:t>4/4/2020</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D774C3-8C9A-4D2E-B168-B91200047CD0}" type="slidenum">
              <a:rPr lang="es-AR" smtClean="0"/>
              <a:pPr/>
              <a:t>‹Nº›</a:t>
            </a:fld>
            <a:endParaRPr lang="es-AR"/>
          </a:p>
        </p:txBody>
      </p:sp>
    </p:spTree>
    <p:extLst>
      <p:ext uri="{BB962C8B-B14F-4D97-AF65-F5344CB8AC3E}">
        <p14:creationId xmlns:p14="http://schemas.microsoft.com/office/powerpoint/2010/main" val="2424651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DDD774C3-8C9A-4D2E-B168-B91200047CD0}" type="slidenum">
              <a:rPr lang="es-AR" smtClean="0"/>
              <a:pPr/>
              <a:t>5</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DDD774C3-8C9A-4D2E-B168-B91200047CD0}" type="slidenum">
              <a:rPr lang="es-AR" smtClean="0"/>
              <a:pPr/>
              <a:t>9</a:t>
            </a:fld>
            <a:endParaRPr lang="es-AR"/>
          </a:p>
        </p:txBody>
      </p:sp>
    </p:spTree>
    <p:extLst>
      <p:ext uri="{BB962C8B-B14F-4D97-AF65-F5344CB8AC3E}">
        <p14:creationId xmlns:p14="http://schemas.microsoft.com/office/powerpoint/2010/main" val="2326544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DDD774C3-8C9A-4D2E-B168-B91200047CD0}" type="slidenum">
              <a:rPr lang="es-AR" smtClean="0"/>
              <a:pPr/>
              <a:t>16</a:t>
            </a:fld>
            <a:endParaRPr lang="es-AR"/>
          </a:p>
        </p:txBody>
      </p:sp>
    </p:spTree>
    <p:extLst>
      <p:ext uri="{BB962C8B-B14F-4D97-AF65-F5344CB8AC3E}">
        <p14:creationId xmlns:p14="http://schemas.microsoft.com/office/powerpoint/2010/main" val="264583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DDD774C3-8C9A-4D2E-B168-B91200047CD0}" type="slidenum">
              <a:rPr lang="es-AR" smtClean="0"/>
              <a:pPr/>
              <a:t>18</a:t>
            </a:fld>
            <a:endParaRPr lang="es-AR"/>
          </a:p>
        </p:txBody>
      </p:sp>
    </p:spTree>
    <p:extLst>
      <p:ext uri="{BB962C8B-B14F-4D97-AF65-F5344CB8AC3E}">
        <p14:creationId xmlns:p14="http://schemas.microsoft.com/office/powerpoint/2010/main" val="2795716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DDD774C3-8C9A-4D2E-B168-B91200047CD0}" type="slidenum">
              <a:rPr lang="es-AR" smtClean="0"/>
              <a:pPr/>
              <a:t>21</a:t>
            </a:fld>
            <a:endParaRPr lang="es-AR"/>
          </a:p>
        </p:txBody>
      </p:sp>
    </p:spTree>
    <p:extLst>
      <p:ext uri="{BB962C8B-B14F-4D97-AF65-F5344CB8AC3E}">
        <p14:creationId xmlns:p14="http://schemas.microsoft.com/office/powerpoint/2010/main" val="2257867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DDD774C3-8C9A-4D2E-B168-B91200047CD0}" type="slidenum">
              <a:rPr lang="es-AR" smtClean="0"/>
              <a:pPr/>
              <a:t>24</a:t>
            </a:fld>
            <a:endParaRPr lang="es-AR"/>
          </a:p>
        </p:txBody>
      </p:sp>
    </p:spTree>
    <p:extLst>
      <p:ext uri="{BB962C8B-B14F-4D97-AF65-F5344CB8AC3E}">
        <p14:creationId xmlns:p14="http://schemas.microsoft.com/office/powerpoint/2010/main" val="469930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4A963EDB-1DBD-434F-82FF-F7BB7357E83C}" type="datetimeFigureOut">
              <a:rPr lang="en-US" smtClean="0"/>
              <a:pPr/>
              <a:t>4/4/2020</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1A5EE47E-C891-454F-AB90-46505B122A1D}"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4A963EDB-1DBD-434F-82FF-F7BB7357E83C}" type="datetimeFigureOut">
              <a:rPr lang="en-US" smtClean="0"/>
              <a:pPr/>
              <a:t>4/4/2020</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1A5EE47E-C891-454F-AB90-46505B122A1D}"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4A963EDB-1DBD-434F-82FF-F7BB7357E83C}" type="datetimeFigureOut">
              <a:rPr lang="en-US" smtClean="0"/>
              <a:pPr/>
              <a:t>4/4/2020</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1A5EE47E-C891-454F-AB90-46505B122A1D}"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4A963EDB-1DBD-434F-82FF-F7BB7357E83C}" type="datetimeFigureOut">
              <a:rPr lang="en-US" smtClean="0"/>
              <a:pPr/>
              <a:t>4/4/2020</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1A5EE47E-C891-454F-AB90-46505B122A1D}"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4A963EDB-1DBD-434F-82FF-F7BB7357E83C}" type="datetimeFigureOut">
              <a:rPr lang="en-US" smtClean="0"/>
              <a:pPr/>
              <a:t>4/4/2020</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1A5EE47E-C891-454F-AB90-46505B122A1D}"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4A963EDB-1DBD-434F-82FF-F7BB7357E83C}" type="datetimeFigureOut">
              <a:rPr lang="en-US" smtClean="0"/>
              <a:pPr/>
              <a:t>4/4/2020</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1A5EE47E-C891-454F-AB90-46505B122A1D}"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4A963EDB-1DBD-434F-82FF-F7BB7357E83C}" type="datetimeFigureOut">
              <a:rPr lang="en-US" smtClean="0"/>
              <a:pPr/>
              <a:t>4/4/2020</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1A5EE47E-C891-454F-AB90-46505B122A1D}"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4A963EDB-1DBD-434F-82FF-F7BB7357E83C}" type="datetimeFigureOut">
              <a:rPr lang="en-US" smtClean="0"/>
              <a:pPr/>
              <a:t>4/4/2020</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1A5EE47E-C891-454F-AB90-46505B122A1D}"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A963EDB-1DBD-434F-82FF-F7BB7357E83C}" type="datetimeFigureOut">
              <a:rPr lang="en-US" smtClean="0"/>
              <a:pPr/>
              <a:t>4/4/2020</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1A5EE47E-C891-454F-AB90-46505B122A1D}"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A963EDB-1DBD-434F-82FF-F7BB7357E83C}" type="datetimeFigureOut">
              <a:rPr lang="en-US" smtClean="0"/>
              <a:pPr/>
              <a:t>4/4/2020</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1A5EE47E-C891-454F-AB90-46505B122A1D}"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A963EDB-1DBD-434F-82FF-F7BB7357E83C}" type="datetimeFigureOut">
              <a:rPr lang="en-US" smtClean="0"/>
              <a:pPr/>
              <a:t>4/4/2020</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1A5EE47E-C891-454F-AB90-46505B122A1D}"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63EDB-1DBD-434F-82FF-F7BB7357E83C}" type="datetimeFigureOut">
              <a:rPr lang="en-US" smtClean="0"/>
              <a:pPr/>
              <a:t>4/4/2020</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EE47E-C891-454F-AB90-46505B122A1D}"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3.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2000" y="533400"/>
            <a:ext cx="7772400" cy="1470025"/>
          </a:xfrm>
        </p:spPr>
        <p:txBody>
          <a:bodyPr/>
          <a:lstStyle/>
          <a:p>
            <a:r>
              <a:rPr lang="es-AR" dirty="0" smtClean="0">
                <a:solidFill>
                  <a:srgbClr val="FF0000"/>
                </a:solidFill>
              </a:rPr>
              <a:t>UNIDAD 4</a:t>
            </a:r>
            <a:endParaRPr lang="es-ES" dirty="0">
              <a:solidFill>
                <a:srgbClr val="FF0000"/>
              </a:solidFill>
            </a:endParaRPr>
          </a:p>
        </p:txBody>
      </p:sp>
      <p:sp>
        <p:nvSpPr>
          <p:cNvPr id="3" name="2 Subtítulo"/>
          <p:cNvSpPr>
            <a:spLocks noGrp="1"/>
          </p:cNvSpPr>
          <p:nvPr>
            <p:ph type="subTitle" idx="1"/>
          </p:nvPr>
        </p:nvSpPr>
        <p:spPr>
          <a:xfrm>
            <a:off x="1524000" y="2514600"/>
            <a:ext cx="6400800" cy="1752600"/>
          </a:xfrm>
          <a:ln>
            <a:solidFill>
              <a:schemeClr val="accent1"/>
            </a:solidFill>
          </a:ln>
        </p:spPr>
        <p:txBody>
          <a:bodyPr/>
          <a:lstStyle/>
          <a:p>
            <a:r>
              <a:rPr lang="es-AR" sz="4000" b="1" dirty="0" smtClean="0">
                <a:solidFill>
                  <a:schemeClr val="tx1"/>
                </a:solidFill>
              </a:rPr>
              <a:t>EJERCICIO 7</a:t>
            </a:r>
          </a:p>
          <a:p>
            <a:r>
              <a:rPr lang="es-AR" dirty="0" smtClean="0">
                <a:solidFill>
                  <a:schemeClr val="tx1"/>
                </a:solidFill>
              </a:rPr>
              <a:t>PROCESAMIENTO</a:t>
            </a:r>
            <a:endParaRPr lang="es-ES" dirty="0">
              <a:solidFill>
                <a:schemeClr val="tx1"/>
              </a:solidFill>
            </a:endParaRPr>
          </a:p>
        </p:txBody>
      </p:sp>
    </p:spTree>
    <p:extLst>
      <p:ext uri="{BB962C8B-B14F-4D97-AF65-F5344CB8AC3E}">
        <p14:creationId xmlns:p14="http://schemas.microsoft.com/office/powerpoint/2010/main" val="15587082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228600"/>
            <a:ext cx="9144000" cy="914400"/>
          </a:xfrm>
        </p:spPr>
        <p:txBody>
          <a:bodyPr>
            <a:normAutofit/>
          </a:bodyPr>
          <a:lstStyle/>
          <a:p>
            <a:r>
              <a:rPr lang="es-AR" sz="3500" dirty="0" smtClean="0">
                <a:solidFill>
                  <a:srgbClr val="FF0000"/>
                </a:solidFill>
              </a:rPr>
              <a:t>Fase de búsqueda de la tercera instrucción</a:t>
            </a:r>
            <a:endParaRPr lang="en-US" sz="3500"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418347"/>
            <a:ext cx="7772400" cy="4439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13 CuadroTexto"/>
          <p:cNvSpPr txBox="1"/>
          <p:nvPr/>
        </p:nvSpPr>
        <p:spPr>
          <a:xfrm>
            <a:off x="2166520" y="3564308"/>
            <a:ext cx="214802" cy="225639"/>
          </a:xfrm>
          <a:prstGeom prst="rect">
            <a:avLst/>
          </a:prstGeom>
          <a:solidFill>
            <a:schemeClr val="bg1"/>
          </a:solidFill>
        </p:spPr>
        <p:txBody>
          <a:bodyPr wrap="none" lIns="0" tIns="0" rIns="0" bIns="0" rtlCol="0">
            <a:noAutofit/>
          </a:bodyPr>
          <a:lstStyle/>
          <a:p>
            <a:r>
              <a:rPr lang="es-AR" sz="1500" b="1" dirty="0" smtClean="0">
                <a:solidFill>
                  <a:srgbClr val="FF0000"/>
                </a:solidFill>
              </a:rPr>
              <a:t>1B</a:t>
            </a:r>
          </a:p>
          <a:p>
            <a:endParaRPr lang="es-AR" sz="1500" b="1" dirty="0">
              <a:solidFill>
                <a:srgbClr val="FF0000"/>
              </a:solidFill>
            </a:endParaRPr>
          </a:p>
        </p:txBody>
      </p:sp>
      <p:sp>
        <p:nvSpPr>
          <p:cNvPr id="15" name="14 CuadroTexto"/>
          <p:cNvSpPr txBox="1"/>
          <p:nvPr/>
        </p:nvSpPr>
        <p:spPr>
          <a:xfrm>
            <a:off x="1600200" y="3104147"/>
            <a:ext cx="228600" cy="152131"/>
          </a:xfrm>
          <a:prstGeom prst="rect">
            <a:avLst/>
          </a:prstGeom>
          <a:solidFill>
            <a:schemeClr val="bg1"/>
          </a:solidFill>
        </p:spPr>
        <p:txBody>
          <a:bodyPr wrap="none" lIns="0" tIns="0" rIns="0" bIns="0" rtlCol="0">
            <a:noAutofit/>
          </a:bodyPr>
          <a:lstStyle/>
          <a:p>
            <a:r>
              <a:rPr lang="es-AR" sz="1200" b="1" dirty="0" smtClean="0">
                <a:solidFill>
                  <a:srgbClr val="FF0000"/>
                </a:solidFill>
              </a:rPr>
              <a:t>1B</a:t>
            </a:r>
          </a:p>
          <a:p>
            <a:endParaRPr lang="es-AR" sz="1200" b="1" dirty="0">
              <a:solidFill>
                <a:srgbClr val="FF0000"/>
              </a:solidFill>
            </a:endParaRPr>
          </a:p>
        </p:txBody>
      </p:sp>
      <p:cxnSp>
        <p:nvCxnSpPr>
          <p:cNvPr id="16" name="15 Conector recto de flecha"/>
          <p:cNvCxnSpPr/>
          <p:nvPr/>
        </p:nvCxnSpPr>
        <p:spPr>
          <a:xfrm flipH="1">
            <a:off x="3505200" y="3332747"/>
            <a:ext cx="857322"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16 CuadroTexto"/>
          <p:cNvSpPr txBox="1"/>
          <p:nvPr/>
        </p:nvSpPr>
        <p:spPr>
          <a:xfrm>
            <a:off x="3426166" y="3166661"/>
            <a:ext cx="800100" cy="276999"/>
          </a:xfrm>
          <a:prstGeom prst="rect">
            <a:avLst/>
          </a:prstGeom>
          <a:noFill/>
        </p:spPr>
        <p:txBody>
          <a:bodyPr wrap="square" rtlCol="0">
            <a:spAutoFit/>
          </a:bodyPr>
          <a:lstStyle/>
          <a:p>
            <a:r>
              <a:rPr lang="es-AR" sz="1200" b="1" dirty="0" smtClean="0">
                <a:solidFill>
                  <a:schemeClr val="tx2">
                    <a:lumMod val="75000"/>
                  </a:schemeClr>
                </a:solidFill>
              </a:rPr>
              <a:t>Habilita</a:t>
            </a:r>
            <a:endParaRPr lang="es-AR" sz="1200" b="1" dirty="0">
              <a:solidFill>
                <a:schemeClr val="tx2">
                  <a:lumMod val="75000"/>
                </a:schemeClr>
              </a:solidFill>
            </a:endParaRPr>
          </a:p>
        </p:txBody>
      </p:sp>
      <p:sp>
        <p:nvSpPr>
          <p:cNvPr id="18" name="17 CuadroTexto"/>
          <p:cNvSpPr txBox="1"/>
          <p:nvPr/>
        </p:nvSpPr>
        <p:spPr>
          <a:xfrm>
            <a:off x="3733800" y="3758797"/>
            <a:ext cx="267121" cy="107350"/>
          </a:xfrm>
          <a:prstGeom prst="rect">
            <a:avLst/>
          </a:prstGeom>
          <a:solidFill>
            <a:schemeClr val="bg1"/>
          </a:solidFill>
        </p:spPr>
        <p:txBody>
          <a:bodyPr wrap="none" lIns="0" tIns="0" rIns="0" bIns="0" rtlCol="0">
            <a:noAutofit/>
          </a:bodyPr>
          <a:lstStyle/>
          <a:p>
            <a:pPr algn="ctr"/>
            <a:r>
              <a:rPr lang="es-AR" sz="900" b="1" dirty="0" smtClean="0">
                <a:solidFill>
                  <a:srgbClr val="FF0000"/>
                </a:solidFill>
              </a:rPr>
              <a:t>96FE</a:t>
            </a:r>
            <a:endParaRPr lang="es-AR" sz="900" b="1" dirty="0">
              <a:solidFill>
                <a:srgbClr val="FF0000"/>
              </a:solidFill>
            </a:endParaRPr>
          </a:p>
        </p:txBody>
      </p:sp>
      <p:sp>
        <p:nvSpPr>
          <p:cNvPr id="19" name="18 CuadroTexto"/>
          <p:cNvSpPr txBox="1"/>
          <p:nvPr/>
        </p:nvSpPr>
        <p:spPr>
          <a:xfrm>
            <a:off x="4000921" y="5923547"/>
            <a:ext cx="552101" cy="153888"/>
          </a:xfrm>
          <a:prstGeom prst="rect">
            <a:avLst/>
          </a:prstGeom>
          <a:solidFill>
            <a:schemeClr val="bg1"/>
          </a:solidFill>
        </p:spPr>
        <p:txBody>
          <a:bodyPr wrap="square" lIns="0" tIns="0" rIns="0" bIns="0" rtlCol="0">
            <a:spAutoFit/>
          </a:bodyPr>
          <a:lstStyle/>
          <a:p>
            <a:pPr algn="ctr"/>
            <a:r>
              <a:rPr lang="es-AR" sz="1000" b="1" dirty="0" smtClean="0">
                <a:solidFill>
                  <a:srgbClr val="FF0000"/>
                </a:solidFill>
              </a:rPr>
              <a:t>96FE</a:t>
            </a:r>
            <a:endParaRPr lang="es-AR" sz="1000" b="1" dirty="0">
              <a:solidFill>
                <a:srgbClr val="FF0000"/>
              </a:solidFill>
            </a:endParaRPr>
          </a:p>
        </p:txBody>
      </p:sp>
      <p:sp>
        <p:nvSpPr>
          <p:cNvPr id="12" name="2 Subtítulo"/>
          <p:cNvSpPr txBox="1">
            <a:spLocks/>
          </p:cNvSpPr>
          <p:nvPr/>
        </p:nvSpPr>
        <p:spPr>
          <a:xfrm>
            <a:off x="0" y="609600"/>
            <a:ext cx="9144000" cy="1828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buFont typeface="Arial" pitchFamily="34" charset="0"/>
              <a:buChar char="•"/>
            </a:pPr>
            <a:r>
              <a:rPr lang="es-AR" sz="1800" dirty="0" smtClean="0">
                <a:solidFill>
                  <a:schemeClr val="tx1"/>
                </a:solidFill>
              </a:rPr>
              <a:t> Se busca en memoria el contenido de la dirección indicada por el CP (1B).</a:t>
            </a:r>
          </a:p>
          <a:p>
            <a:pPr algn="just">
              <a:buFont typeface="Arial" pitchFamily="34" charset="0"/>
              <a:buChar char="•"/>
            </a:pPr>
            <a:r>
              <a:rPr lang="es-AR" sz="1800" dirty="0" smtClean="0">
                <a:solidFill>
                  <a:schemeClr val="tx1"/>
                </a:solidFill>
              </a:rPr>
              <a:t> La dirección de la misma viaja por el bus de direcciones llega al RDM, se habilita la dirección y se lee la instrucción 96FE que está alojada en la dirección 1B.</a:t>
            </a:r>
          </a:p>
          <a:p>
            <a:pPr algn="just">
              <a:buFont typeface="Arial" pitchFamily="34" charset="0"/>
              <a:buChar char="•"/>
            </a:pPr>
            <a:r>
              <a:rPr lang="es-AR" sz="1800" dirty="0" smtClean="0">
                <a:solidFill>
                  <a:schemeClr val="tx1"/>
                </a:solidFill>
              </a:rPr>
              <a:t> La instrucción es leída y transmitida  a la CPU por el bus de datos, quedando temporalmente almacenada en el MBR.</a:t>
            </a:r>
            <a:endParaRPr lang="en-US" sz="1800" dirty="0" smtClean="0">
              <a:solidFill>
                <a:schemeClr val="tx1"/>
              </a:solidFill>
            </a:endParaRPr>
          </a:p>
          <a:p>
            <a:pPr algn="just">
              <a:buFont typeface="Arial" pitchFamily="34" charset="0"/>
              <a:buChar char="•"/>
            </a:pPr>
            <a:endParaRPr lang="en-US" sz="1800" dirty="0">
              <a:solidFill>
                <a:schemeClr val="tx1"/>
              </a:solidFill>
            </a:endParaRPr>
          </a:p>
        </p:txBody>
      </p:sp>
      <p:pic>
        <p:nvPicPr>
          <p:cNvPr id="6146" name="Picture 2"/>
          <p:cNvPicPr>
            <a:picLocks noChangeAspect="1" noChangeArrowheads="1"/>
          </p:cNvPicPr>
          <p:nvPr/>
        </p:nvPicPr>
        <p:blipFill>
          <a:blip r:embed="rId3"/>
          <a:srcRect/>
          <a:stretch>
            <a:fillRect/>
          </a:stretch>
        </p:blipFill>
        <p:spPr bwMode="auto">
          <a:xfrm>
            <a:off x="1981200" y="4000500"/>
            <a:ext cx="733425" cy="11049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1219200" y="4800600"/>
            <a:ext cx="552450" cy="838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61111E-6 3.68178E-6 C -0.01198 -0.0037 -0.05243 -0.00116 -0.06459 -0.02799 C -0.08039 -0.04695 -0.0724 -0.09482 -0.07361 -0.11286 C -0.07101 -0.13183 -0.09966 -0.1383 -0.04896 -0.14223 C 0.00156 -0.1612 0.1842 -0.14732 0.23073 -0.13576 C 0.27725 -0.12419 0.2302 -0.08627 0.23003 -0.07332 " pathEditMode="relative" rAng="0" ptsTypes="ffafaf">
                                      <p:cBhvr>
                                        <p:cTn id="6" dur="2000" fill="hold"/>
                                        <p:tgtEl>
                                          <p:spTgt spid="14"/>
                                        </p:tgtEl>
                                        <p:attrNameLst>
                                          <p:attrName>ppt_x</p:attrName>
                                          <p:attrName>ppt_y</p:attrName>
                                        </p:attrNameLst>
                                      </p:cBhvr>
                                      <p:rCtr x="8872" y="-8071"/>
                                    </p:animMotion>
                                  </p:childTnLst>
                                </p:cTn>
                              </p:par>
                              <p:par>
                                <p:cTn id="7" presetID="1" presetClass="entr" presetSubtype="0" fill="hold" grpId="0" nodeType="withEffect">
                                  <p:stCondLst>
                                    <p:cond delay="750"/>
                                  </p:stCondLst>
                                  <p:childTnLst>
                                    <p:set>
                                      <p:cBhvr>
                                        <p:cTn id="8" dur="1" fill="hold">
                                          <p:stCondLst>
                                            <p:cond delay="0"/>
                                          </p:stCondLst>
                                        </p:cTn>
                                        <p:tgtEl>
                                          <p:spTgt spid="15"/>
                                        </p:tgtEl>
                                        <p:attrNameLst>
                                          <p:attrName>style.visibility</p:attrName>
                                        </p:attrNameLst>
                                      </p:cBhvr>
                                      <p:to>
                                        <p:strVal val="visible"/>
                                      </p:to>
                                    </p:set>
                                  </p:childTnLst>
                                </p:cTn>
                              </p:par>
                            </p:childTnLst>
                          </p:cTn>
                        </p:par>
                        <p:par>
                          <p:cTn id="9" fill="hold">
                            <p:stCondLst>
                              <p:cond delay="2000"/>
                            </p:stCondLst>
                            <p:childTnLst>
                              <p:par>
                                <p:cTn id="10" presetID="10" presetClass="entr" presetSubtype="0" fill="hold" nodeType="afterEffect">
                                  <p:stCondLst>
                                    <p:cond delay="25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 presetClass="entr" presetSubtype="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childTnLst>
                                </p:cTn>
                              </p:par>
                            </p:childTnLst>
                          </p:cTn>
                        </p:par>
                        <p:par>
                          <p:cTn id="15" fill="hold">
                            <p:stCondLst>
                              <p:cond delay="2750"/>
                            </p:stCondLst>
                            <p:childTnLst>
                              <p:par>
                                <p:cTn id="16" presetID="0" presetClass="path" presetSubtype="0" accel="50000" decel="50000" fill="hold" grpId="0" nodeType="afterEffect">
                                  <p:stCondLst>
                                    <p:cond delay="500"/>
                                  </p:stCondLst>
                                  <p:childTnLst>
                                    <p:animMotion origin="layout" path="M 0.01927 0.00278 C 0.02673 0.00324 0.03854 -1.85185E-6 0.04496 0.00116 C 0.05139 0.00834 0.05521 0.03472 0.05764 0.04607 C 0.05816 0.05371 0.05833 0.06134 0.05972 0.06875 C 0.06076 0.08033 0.06232 0.09144 0.06284 0.10301 C 0.06267 0.14861 0.06996 0.19584 0.06024 0.23935 C 0.05955 0.2463 0.05955 0.25139 0.05764 0.25741 C 0.05729 0.26088 0.05694 0.26435 0.05607 0.26759 C 0.0559 0.26921 0.0559 0.27084 0.05555 0.27246 C 0.05538 0.27384 0.05451 0.27662 0.05451 0.27685 C 0.05399 0.2838 0.05208 0.29167 0.05555 0.29792 C 0.05677 0.3044 0.0592 0.31065 0.06076 0.31713 C 0.06284 0.34676 0.0625 0.33542 0.06128 0.38449 C 0.01093 0.39607 -0.19063 0.38912 -0.24098 0.38611 C -0.24115 0.37662 -0.24184 0.37384 -0.24063 0.36667 C -0.23907 0.35533 -0.23507 0.31991 -0.23177 0.31783 " pathEditMode="relative" rAng="0" ptsTypes="ffffffffffffffaf">
                                      <p:cBhvr>
                                        <p:cTn id="17" dur="2000" fill="hold"/>
                                        <p:tgtEl>
                                          <p:spTgt spid="18"/>
                                        </p:tgtEl>
                                        <p:attrNameLst>
                                          <p:attrName>ppt_x</p:attrName>
                                          <p:attrName>ppt_y</p:attrName>
                                        </p:attrNameLst>
                                      </p:cBhvr>
                                      <p:rCtr x="-10521" y="19514"/>
                                    </p:animMotion>
                                  </p:childTnLst>
                                </p:cTn>
                              </p:par>
                              <p:par>
                                <p:cTn id="18" presetID="1" presetClass="entr" presetSubtype="0" fill="hold" grpId="0" nodeType="withEffect">
                                  <p:stCondLst>
                                    <p:cond delay="1500"/>
                                  </p:stCondLst>
                                  <p:childTnLst>
                                    <p:set>
                                      <p:cBhvr>
                                        <p:cTn id="1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094113"/>
            <a:ext cx="8115300" cy="4763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ctrTitle"/>
          </p:nvPr>
        </p:nvSpPr>
        <p:spPr>
          <a:xfrm>
            <a:off x="0" y="0"/>
            <a:ext cx="9144000" cy="914400"/>
          </a:xfrm>
        </p:spPr>
        <p:txBody>
          <a:bodyPr>
            <a:normAutofit/>
          </a:bodyPr>
          <a:lstStyle/>
          <a:p>
            <a:r>
              <a:rPr lang="es-AR" sz="3500" dirty="0" smtClean="0">
                <a:solidFill>
                  <a:srgbClr val="FFC000"/>
                </a:solidFill>
              </a:rPr>
              <a:t>INCREMENTO DEL CP</a:t>
            </a:r>
            <a:endParaRPr lang="en-US" sz="3500" dirty="0">
              <a:solidFill>
                <a:srgbClr val="FFC000"/>
              </a:solidFill>
            </a:endParaRPr>
          </a:p>
        </p:txBody>
      </p:sp>
      <p:sp>
        <p:nvSpPr>
          <p:cNvPr id="3" name="2 Subtítulo"/>
          <p:cNvSpPr>
            <a:spLocks noGrp="1"/>
          </p:cNvSpPr>
          <p:nvPr>
            <p:ph type="subTitle" idx="1"/>
          </p:nvPr>
        </p:nvSpPr>
        <p:spPr>
          <a:xfrm>
            <a:off x="0" y="1066800"/>
            <a:ext cx="9144000" cy="1828800"/>
          </a:xfrm>
        </p:spPr>
        <p:txBody>
          <a:bodyPr>
            <a:normAutofit/>
          </a:bodyPr>
          <a:lstStyle/>
          <a:p>
            <a:pPr algn="just">
              <a:buFont typeface="Arial" pitchFamily="34" charset="0"/>
              <a:buChar char="•"/>
            </a:pPr>
            <a:r>
              <a:rPr lang="es-AR" sz="2000" dirty="0" smtClean="0">
                <a:solidFill>
                  <a:schemeClr val="tx1"/>
                </a:solidFill>
              </a:rPr>
              <a:t> </a:t>
            </a:r>
            <a:r>
              <a:rPr lang="es-AR" sz="2400" dirty="0" smtClean="0">
                <a:solidFill>
                  <a:schemeClr val="tx1"/>
                </a:solidFill>
              </a:rPr>
              <a:t>Antes de finalizar la Fase de Búsqueda, se INCREMENTA el CP y apunta a la PRÓXIMA INSTRUCCIÓN.</a:t>
            </a:r>
            <a:endParaRPr lang="en-US" sz="2400" dirty="0" smtClean="0">
              <a:solidFill>
                <a:schemeClr val="tx1"/>
              </a:solidFill>
            </a:endParaRPr>
          </a:p>
          <a:p>
            <a:pPr algn="just"/>
            <a:endParaRPr lang="en-US" sz="2400" dirty="0">
              <a:solidFill>
                <a:schemeClr val="tx1"/>
              </a:solidFill>
            </a:endParaRPr>
          </a:p>
        </p:txBody>
      </p:sp>
      <p:sp>
        <p:nvSpPr>
          <p:cNvPr id="16" name="15 CuadroTexto"/>
          <p:cNvSpPr txBox="1"/>
          <p:nvPr/>
        </p:nvSpPr>
        <p:spPr>
          <a:xfrm>
            <a:off x="2590800" y="3276600"/>
            <a:ext cx="533400" cy="381000"/>
          </a:xfrm>
          <a:prstGeom prst="rect">
            <a:avLst/>
          </a:prstGeom>
          <a:solidFill>
            <a:schemeClr val="bg1"/>
          </a:solidFill>
          <a:ln w="12700">
            <a:solidFill>
              <a:schemeClr val="accent1">
                <a:shade val="50000"/>
              </a:schemeClr>
            </a:solidFill>
          </a:ln>
        </p:spPr>
        <p:txBody>
          <a:bodyPr wrap="square" rtlCol="0">
            <a:spAutoFit/>
          </a:bodyPr>
          <a:lstStyle/>
          <a:p>
            <a:r>
              <a:rPr lang="es-AR" b="1" dirty="0" smtClean="0">
                <a:solidFill>
                  <a:srgbClr val="FF0000"/>
                </a:solidFill>
              </a:rPr>
              <a:t>1C</a:t>
            </a:r>
            <a:endParaRPr lang="en-US" b="1" dirty="0">
              <a:solidFill>
                <a:srgbClr val="FF0000"/>
              </a:solidFill>
            </a:endParaRPr>
          </a:p>
        </p:txBody>
      </p:sp>
      <p:cxnSp>
        <p:nvCxnSpPr>
          <p:cNvPr id="17" name="16 Conector recto de flecha"/>
          <p:cNvCxnSpPr>
            <a:endCxn id="16" idx="0"/>
          </p:cNvCxnSpPr>
          <p:nvPr/>
        </p:nvCxnSpPr>
        <p:spPr>
          <a:xfrm flipH="1">
            <a:off x="2857500" y="1828800"/>
            <a:ext cx="83100" cy="1447800"/>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pic>
        <p:nvPicPr>
          <p:cNvPr id="7170" name="Picture 2"/>
          <p:cNvPicPr>
            <a:picLocks noChangeAspect="1" noChangeArrowheads="1"/>
          </p:cNvPicPr>
          <p:nvPr/>
        </p:nvPicPr>
        <p:blipFill>
          <a:blip r:embed="rId3"/>
          <a:srcRect/>
          <a:stretch>
            <a:fillRect/>
          </a:stretch>
        </p:blipFill>
        <p:spPr bwMode="auto">
          <a:xfrm>
            <a:off x="2543175" y="3886200"/>
            <a:ext cx="733425" cy="11049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1828800" y="4648200"/>
            <a:ext cx="552450" cy="838200"/>
          </a:xfrm>
          <a:prstGeom prst="rect">
            <a:avLst/>
          </a:prstGeom>
          <a:noFill/>
          <a:ln w="9525">
            <a:noFill/>
            <a:miter lim="800000"/>
            <a:headEnd/>
            <a:tailEnd/>
          </a:ln>
          <a:effectLst/>
        </p:spPr>
      </p:pic>
    </p:spTree>
    <p:extLst>
      <p:ext uri="{BB962C8B-B14F-4D97-AF65-F5344CB8AC3E}">
        <p14:creationId xmlns:p14="http://schemas.microsoft.com/office/powerpoint/2010/main" val="420308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strVal val="#ppt_w*0.70"/>
                                          </p:val>
                                        </p:tav>
                                        <p:tav tm="100000">
                                          <p:val>
                                            <p:strVal val="#ppt_w"/>
                                          </p:val>
                                        </p:tav>
                                      </p:tavLst>
                                    </p:anim>
                                    <p:anim calcmode="lin" valueType="num">
                                      <p:cBhvr>
                                        <p:cTn id="8" dur="1000" fill="hold"/>
                                        <p:tgtEl>
                                          <p:spTgt spid="17"/>
                                        </p:tgtEl>
                                        <p:attrNameLst>
                                          <p:attrName>ppt_h</p:attrName>
                                        </p:attrNameLst>
                                      </p:cBhvr>
                                      <p:tavLst>
                                        <p:tav tm="0">
                                          <p:val>
                                            <p:strVal val="#ppt_h"/>
                                          </p:val>
                                        </p:tav>
                                        <p:tav tm="100000">
                                          <p:val>
                                            <p:strVal val="#ppt_h"/>
                                          </p:val>
                                        </p:tav>
                                      </p:tavLst>
                                    </p:anim>
                                    <p:animEffect transition="in" filter="fade">
                                      <p:cBhvr>
                                        <p:cTn id="9" dur="1000"/>
                                        <p:tgtEl>
                                          <p:spTgt spid="17"/>
                                        </p:tgtEl>
                                      </p:cBhvr>
                                    </p:animEffect>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20" y="2519171"/>
            <a:ext cx="7577627" cy="4378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ctrTitle"/>
          </p:nvPr>
        </p:nvSpPr>
        <p:spPr>
          <a:xfrm>
            <a:off x="0" y="-228600"/>
            <a:ext cx="9144000" cy="914400"/>
          </a:xfrm>
        </p:spPr>
        <p:txBody>
          <a:bodyPr>
            <a:normAutofit/>
          </a:bodyPr>
          <a:lstStyle/>
          <a:p>
            <a:r>
              <a:rPr lang="es-AR" sz="3500" dirty="0" smtClean="0">
                <a:solidFill>
                  <a:srgbClr val="00B050"/>
                </a:solidFill>
              </a:rPr>
              <a:t>Fase de ejecución de la tercera instrucción</a:t>
            </a:r>
            <a:endParaRPr lang="en-US" sz="3500" dirty="0">
              <a:solidFill>
                <a:srgbClr val="00B050"/>
              </a:solidFill>
            </a:endParaRPr>
          </a:p>
        </p:txBody>
      </p:sp>
      <p:sp>
        <p:nvSpPr>
          <p:cNvPr id="15" name="14 CuadroTexto"/>
          <p:cNvSpPr txBox="1"/>
          <p:nvPr/>
        </p:nvSpPr>
        <p:spPr>
          <a:xfrm>
            <a:off x="2107414" y="4192569"/>
            <a:ext cx="254786" cy="219419"/>
          </a:xfrm>
          <a:prstGeom prst="rect">
            <a:avLst/>
          </a:prstGeom>
          <a:solidFill>
            <a:schemeClr val="bg1"/>
          </a:solidFill>
        </p:spPr>
        <p:txBody>
          <a:bodyPr wrap="square" rtlCol="0">
            <a:spAutoFit/>
          </a:bodyPr>
          <a:lstStyle/>
          <a:p>
            <a:endParaRPr lang="es-AR" dirty="0"/>
          </a:p>
        </p:txBody>
      </p:sp>
      <p:sp>
        <p:nvSpPr>
          <p:cNvPr id="17" name="16 CuadroTexto"/>
          <p:cNvSpPr txBox="1"/>
          <p:nvPr/>
        </p:nvSpPr>
        <p:spPr>
          <a:xfrm>
            <a:off x="2123380" y="4681707"/>
            <a:ext cx="254786" cy="219419"/>
          </a:xfrm>
          <a:prstGeom prst="rect">
            <a:avLst/>
          </a:prstGeom>
          <a:solidFill>
            <a:schemeClr val="bg1"/>
          </a:solidFill>
        </p:spPr>
        <p:txBody>
          <a:bodyPr wrap="square" rtlCol="0">
            <a:spAutoFit/>
          </a:bodyPr>
          <a:lstStyle/>
          <a:p>
            <a:endParaRPr lang="es-AR" dirty="0"/>
          </a:p>
        </p:txBody>
      </p:sp>
      <p:sp>
        <p:nvSpPr>
          <p:cNvPr id="16" name="2 Subtítulo"/>
          <p:cNvSpPr txBox="1">
            <a:spLocks/>
          </p:cNvSpPr>
          <p:nvPr/>
        </p:nvSpPr>
        <p:spPr>
          <a:xfrm>
            <a:off x="0" y="685800"/>
            <a:ext cx="9144000" cy="1828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buFont typeface="Arial" pitchFamily="34" charset="0"/>
              <a:buChar char="•"/>
            </a:pPr>
            <a:r>
              <a:rPr lang="es-AR" sz="1500" dirty="0" smtClean="0">
                <a:solidFill>
                  <a:schemeClr val="tx1"/>
                </a:solidFill>
              </a:rPr>
              <a:t> La tercer instrucción es 96FE.  El código 96 significa LEER  de la dirección “m”, en esta instrucción “m” es la dirección de teclado (FE).</a:t>
            </a:r>
          </a:p>
          <a:p>
            <a:pPr algn="just">
              <a:buFont typeface="Arial" pitchFamily="34" charset="0"/>
              <a:buChar char="•"/>
            </a:pPr>
            <a:r>
              <a:rPr lang="es-AR" sz="1400" dirty="0" smtClean="0">
                <a:solidFill>
                  <a:schemeClr val="tx1"/>
                </a:solidFill>
              </a:rPr>
              <a:t> El código de operación 96 se carga en el RI (CODOP) y se decodifica. En este caso, se debe cargar en el Acumulador el dato ingresado por teclado  (contenido de la dirección de memoria indicada en la  DRO de la instrucción (FE)).</a:t>
            </a:r>
          </a:p>
          <a:p>
            <a:pPr algn="just">
              <a:buFont typeface="Arial" pitchFamily="34" charset="0"/>
              <a:buChar char="•"/>
            </a:pPr>
            <a:r>
              <a:rPr lang="es-AR" sz="1400" dirty="0" smtClean="0">
                <a:solidFill>
                  <a:schemeClr val="tx1"/>
                </a:solidFill>
              </a:rPr>
              <a:t> Esta dirección(FE) se carga en el </a:t>
            </a:r>
            <a:r>
              <a:rPr lang="es-AR" sz="1400" dirty="0" err="1" smtClean="0">
                <a:solidFill>
                  <a:schemeClr val="tx1"/>
                </a:solidFill>
              </a:rPr>
              <a:t>DirOP</a:t>
            </a:r>
            <a:r>
              <a:rPr lang="es-AR" sz="1400" dirty="0" smtClean="0">
                <a:solidFill>
                  <a:schemeClr val="tx1"/>
                </a:solidFill>
              </a:rPr>
              <a:t> del RI, de allí pasa al MAR y se transmite por el bus de direcciones al RDE/S, por ser FE la dirección de teclado.  El segundo dato que se ingresa es el número 20 según el enunciado. </a:t>
            </a:r>
          </a:p>
          <a:p>
            <a:pPr algn="just">
              <a:buFont typeface="Arial" pitchFamily="34" charset="0"/>
              <a:buChar char="•"/>
            </a:pPr>
            <a:r>
              <a:rPr lang="es-AR" sz="1400" dirty="0" smtClean="0">
                <a:solidFill>
                  <a:schemeClr val="tx1"/>
                </a:solidFill>
              </a:rPr>
              <a:t> El 20 se almacena en el RID, se transmite por el Bus de Datos, llega al MBR y se almacena en el ACUMULADOR. </a:t>
            </a:r>
          </a:p>
          <a:p>
            <a:pPr algn="just">
              <a:buFont typeface="Arial" pitchFamily="34" charset="0"/>
              <a:buChar char="•"/>
            </a:pPr>
            <a:endParaRPr lang="en-US" sz="2400" dirty="0">
              <a:solidFill>
                <a:schemeClr val="tx1"/>
              </a:solidFill>
            </a:endParaRPr>
          </a:p>
        </p:txBody>
      </p:sp>
      <p:sp>
        <p:nvSpPr>
          <p:cNvPr id="18" name="17 CuadroTexto"/>
          <p:cNvSpPr txBox="1"/>
          <p:nvPr/>
        </p:nvSpPr>
        <p:spPr>
          <a:xfrm>
            <a:off x="2071198" y="3181039"/>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FE</a:t>
            </a:r>
          </a:p>
          <a:p>
            <a:endParaRPr lang="es-AR" sz="1500" b="1" dirty="0">
              <a:solidFill>
                <a:srgbClr val="00B050"/>
              </a:solidFill>
            </a:endParaRPr>
          </a:p>
        </p:txBody>
      </p:sp>
      <p:sp>
        <p:nvSpPr>
          <p:cNvPr id="21" name="20 CuadroTexto"/>
          <p:cNvSpPr txBox="1"/>
          <p:nvPr/>
        </p:nvSpPr>
        <p:spPr>
          <a:xfrm>
            <a:off x="6471748" y="3863839"/>
            <a:ext cx="214802" cy="225639"/>
          </a:xfrm>
          <a:prstGeom prst="rect">
            <a:avLst/>
          </a:prstGeom>
          <a:solidFill>
            <a:schemeClr val="bg1"/>
          </a:solidFill>
        </p:spPr>
        <p:txBody>
          <a:bodyPr wrap="none" lIns="0" tIns="0" rIns="0" bIns="0" rtlCol="0">
            <a:noAutofit/>
          </a:bodyPr>
          <a:lstStyle/>
          <a:p>
            <a:r>
              <a:rPr lang="es-AR" sz="1500" b="1" dirty="0" smtClean="0"/>
              <a:t>FE</a:t>
            </a:r>
          </a:p>
          <a:p>
            <a:endParaRPr lang="es-AR" sz="1500" b="1" dirty="0"/>
          </a:p>
        </p:txBody>
      </p:sp>
      <p:cxnSp>
        <p:nvCxnSpPr>
          <p:cNvPr id="22" name="21 Conector recto de flecha"/>
          <p:cNvCxnSpPr/>
          <p:nvPr/>
        </p:nvCxnSpPr>
        <p:spPr>
          <a:xfrm flipH="1">
            <a:off x="6686550" y="3434264"/>
            <a:ext cx="536306" cy="57034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3" name="22 CuadroTexto"/>
          <p:cNvSpPr txBox="1"/>
          <p:nvPr/>
        </p:nvSpPr>
        <p:spPr>
          <a:xfrm>
            <a:off x="6932291" y="3535777"/>
            <a:ext cx="800100" cy="276999"/>
          </a:xfrm>
          <a:prstGeom prst="rect">
            <a:avLst/>
          </a:prstGeom>
          <a:noFill/>
        </p:spPr>
        <p:txBody>
          <a:bodyPr wrap="square" rtlCol="0">
            <a:spAutoFit/>
          </a:bodyPr>
          <a:lstStyle/>
          <a:p>
            <a:r>
              <a:rPr lang="es-AR" sz="1200" b="1" dirty="0" smtClean="0">
                <a:solidFill>
                  <a:schemeClr val="tx2">
                    <a:lumMod val="75000"/>
                  </a:schemeClr>
                </a:solidFill>
              </a:rPr>
              <a:t>Habilita</a:t>
            </a:r>
            <a:endParaRPr lang="es-AR" sz="1200" b="1" dirty="0">
              <a:solidFill>
                <a:schemeClr val="tx2">
                  <a:lumMod val="75000"/>
                </a:schemeClr>
              </a:solidFill>
            </a:endParaRPr>
          </a:p>
        </p:txBody>
      </p:sp>
      <p:sp>
        <p:nvSpPr>
          <p:cNvPr id="24" name="23 CuadroTexto"/>
          <p:cNvSpPr txBox="1"/>
          <p:nvPr/>
        </p:nvSpPr>
        <p:spPr>
          <a:xfrm>
            <a:off x="8382000" y="4016536"/>
            <a:ext cx="266700" cy="225639"/>
          </a:xfrm>
          <a:prstGeom prst="rect">
            <a:avLst/>
          </a:prstGeom>
          <a:solidFill>
            <a:schemeClr val="bg1"/>
          </a:solidFill>
        </p:spPr>
        <p:txBody>
          <a:bodyPr wrap="none" lIns="0" tIns="0" rIns="0" bIns="0" rtlCol="0">
            <a:noAutofit/>
          </a:bodyPr>
          <a:lstStyle/>
          <a:p>
            <a:r>
              <a:rPr lang="es-AR" sz="1500" b="1" dirty="0" smtClean="0">
                <a:solidFill>
                  <a:srgbClr val="00B050"/>
                </a:solidFill>
              </a:rPr>
              <a:t>20</a:t>
            </a:r>
          </a:p>
          <a:p>
            <a:endParaRPr lang="es-AR" sz="1500" b="1" dirty="0">
              <a:solidFill>
                <a:srgbClr val="00B050"/>
              </a:solidFill>
            </a:endParaRPr>
          </a:p>
        </p:txBody>
      </p:sp>
      <p:sp>
        <p:nvSpPr>
          <p:cNvPr id="25" name="24 CuadroTexto"/>
          <p:cNvSpPr txBox="1"/>
          <p:nvPr/>
        </p:nvSpPr>
        <p:spPr>
          <a:xfrm>
            <a:off x="7086600" y="5943600"/>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20</a:t>
            </a:r>
          </a:p>
          <a:p>
            <a:endParaRPr lang="es-AR" sz="1500" b="1" dirty="0">
              <a:solidFill>
                <a:srgbClr val="00B050"/>
              </a:solidFill>
            </a:endParaRPr>
          </a:p>
        </p:txBody>
      </p:sp>
      <p:sp>
        <p:nvSpPr>
          <p:cNvPr id="26" name="25 CuadroTexto"/>
          <p:cNvSpPr txBox="1"/>
          <p:nvPr/>
        </p:nvSpPr>
        <p:spPr>
          <a:xfrm>
            <a:off x="1981200" y="5943600"/>
            <a:ext cx="483743" cy="225639"/>
          </a:xfrm>
          <a:prstGeom prst="rect">
            <a:avLst/>
          </a:prstGeom>
          <a:solidFill>
            <a:schemeClr val="bg1"/>
          </a:solidFill>
        </p:spPr>
        <p:txBody>
          <a:bodyPr wrap="none" lIns="0" tIns="0" rIns="0" bIns="0" rtlCol="0">
            <a:noAutofit/>
          </a:bodyPr>
          <a:lstStyle/>
          <a:p>
            <a:pPr algn="ctr"/>
            <a:r>
              <a:rPr lang="es-AR" sz="1500" b="1" dirty="0" smtClean="0">
                <a:solidFill>
                  <a:srgbClr val="00B050"/>
                </a:solidFill>
              </a:rPr>
              <a:t>20</a:t>
            </a:r>
          </a:p>
          <a:p>
            <a:pPr algn="ctr"/>
            <a:endParaRPr lang="es-AR" sz="1500" b="1" dirty="0">
              <a:solidFill>
                <a:srgbClr val="00B050"/>
              </a:solidFill>
            </a:endParaRPr>
          </a:p>
        </p:txBody>
      </p:sp>
      <p:sp>
        <p:nvSpPr>
          <p:cNvPr id="27" name="26 CuadroTexto"/>
          <p:cNvSpPr txBox="1"/>
          <p:nvPr/>
        </p:nvSpPr>
        <p:spPr>
          <a:xfrm>
            <a:off x="7100398" y="3181038"/>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FE</a:t>
            </a:r>
          </a:p>
          <a:p>
            <a:endParaRPr lang="es-AR" sz="1500" b="1" dirty="0">
              <a:solidFill>
                <a:srgbClr val="00B050"/>
              </a:solidFill>
            </a:endParaRPr>
          </a:p>
        </p:txBody>
      </p:sp>
      <p:sp>
        <p:nvSpPr>
          <p:cNvPr id="11" name="10 CuadroTexto"/>
          <p:cNvSpPr txBox="1"/>
          <p:nvPr/>
        </p:nvSpPr>
        <p:spPr>
          <a:xfrm>
            <a:off x="5448300" y="5257800"/>
            <a:ext cx="190500" cy="230832"/>
          </a:xfrm>
          <a:prstGeom prst="rect">
            <a:avLst/>
          </a:prstGeom>
          <a:noFill/>
        </p:spPr>
        <p:txBody>
          <a:bodyPr wrap="square" rtlCol="0">
            <a:spAutoFit/>
          </a:bodyPr>
          <a:lstStyle/>
          <a:p>
            <a:r>
              <a:rPr lang="es-AR" sz="900" dirty="0" smtClean="0"/>
              <a:t>5</a:t>
            </a:r>
            <a:endParaRPr lang="es-AR" sz="900" dirty="0"/>
          </a:p>
        </p:txBody>
      </p:sp>
      <p:pic>
        <p:nvPicPr>
          <p:cNvPr id="24578" name="Picture 2"/>
          <p:cNvPicPr>
            <a:picLocks noChangeAspect="1" noChangeArrowheads="1"/>
          </p:cNvPicPr>
          <p:nvPr/>
        </p:nvPicPr>
        <p:blipFill>
          <a:blip r:embed="rId3"/>
          <a:srcRect/>
          <a:stretch>
            <a:fillRect/>
          </a:stretch>
        </p:blipFill>
        <p:spPr bwMode="auto">
          <a:xfrm>
            <a:off x="1752600" y="4800600"/>
            <a:ext cx="552450" cy="838200"/>
          </a:xfrm>
          <a:prstGeom prst="rect">
            <a:avLst/>
          </a:prstGeom>
          <a:noFill/>
          <a:ln w="9525">
            <a:noFill/>
            <a:miter lim="800000"/>
            <a:headEnd/>
            <a:tailEnd/>
          </a:ln>
          <a:effectLst/>
        </p:spPr>
      </p:pic>
      <p:pic>
        <p:nvPicPr>
          <p:cNvPr id="24579" name="Picture 3"/>
          <p:cNvPicPr>
            <a:picLocks noChangeAspect="1" noChangeArrowheads="1"/>
          </p:cNvPicPr>
          <p:nvPr/>
        </p:nvPicPr>
        <p:blipFill>
          <a:blip r:embed="rId4"/>
          <a:srcRect/>
          <a:stretch>
            <a:fillRect/>
          </a:stretch>
        </p:blipFill>
        <p:spPr bwMode="auto">
          <a:xfrm>
            <a:off x="2438400" y="3962400"/>
            <a:ext cx="752475" cy="1219200"/>
          </a:xfrm>
          <a:prstGeom prst="rect">
            <a:avLst/>
          </a:prstGeom>
          <a:noFill/>
          <a:ln w="9525">
            <a:noFill/>
            <a:miter lim="800000"/>
            <a:headEnd/>
            <a:tailEnd/>
          </a:ln>
          <a:effectLst/>
        </p:spPr>
      </p:pic>
      <p:sp>
        <p:nvSpPr>
          <p:cNvPr id="20" name="19 CuadroTexto"/>
          <p:cNvSpPr txBox="1"/>
          <p:nvPr/>
        </p:nvSpPr>
        <p:spPr>
          <a:xfrm>
            <a:off x="2590800" y="4953000"/>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96</a:t>
            </a:r>
          </a:p>
          <a:p>
            <a:endParaRPr lang="es-AR" sz="1500" b="1" dirty="0">
              <a:solidFill>
                <a:srgbClr val="00B050"/>
              </a:solidFill>
            </a:endParaRPr>
          </a:p>
        </p:txBody>
      </p:sp>
      <p:sp>
        <p:nvSpPr>
          <p:cNvPr id="19" name="18 CuadroTexto"/>
          <p:cNvSpPr txBox="1"/>
          <p:nvPr/>
        </p:nvSpPr>
        <p:spPr>
          <a:xfrm>
            <a:off x="2590800" y="4648200"/>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FE</a:t>
            </a:r>
          </a:p>
          <a:p>
            <a:endParaRPr lang="es-AR" sz="1500" b="1"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randombar(horizontal)">
                                      <p:cBhvr>
                                        <p:cTn id="10" dur="500"/>
                                        <p:tgtEl>
                                          <p:spTgt spid="20"/>
                                        </p:tgtEl>
                                      </p:cBhvr>
                                    </p:animEffect>
                                  </p:childTnLst>
                                </p:cTn>
                              </p:par>
                            </p:childTnLst>
                          </p:cTn>
                        </p:par>
                        <p:par>
                          <p:cTn id="11" fill="hold">
                            <p:stCondLst>
                              <p:cond delay="500"/>
                            </p:stCondLst>
                            <p:childTnLst>
                              <p:par>
                                <p:cTn id="12" presetID="0" presetClass="path" presetSubtype="0" accel="50000" decel="50000" fill="hold" grpId="0" nodeType="afterEffect">
                                  <p:stCondLst>
                                    <p:cond delay="500"/>
                                  </p:stCondLst>
                                  <p:childTnLst>
                                    <p:animMotion origin="layout" path="M 0.0698 -0.09947 C 0.06823 -0.09901 0.05973 -0.0849 0.06007 -0.09692 C 0.06042 -0.10895 0.08837 -0.16008 0.07205 -0.17234 C 0.05573 -0.1846 0.04619 -0.17048 -0.0375 -0.17072 C -0.12118 -0.17095 -0.35399 -0.18714 -0.4302 -0.17395 C -0.50642 -0.16077 -0.49375 -0.13347 -0.49531 -0.09207 C -0.47482 -0.07032 -0.46041 0.06153 -0.43993 0.07472 " pathEditMode="relative" rAng="0" ptsTypes="faaaaff">
                                      <p:cBhvr>
                                        <p:cTn id="13" dur="2000" spd="-100000" fill="hold"/>
                                        <p:tgtEl>
                                          <p:spTgt spid="21"/>
                                        </p:tgtEl>
                                        <p:attrNameLst>
                                          <p:attrName>ppt_x</p:attrName>
                                          <p:attrName>ppt_y</p:attrName>
                                        </p:attrNameLst>
                                      </p:cBhvr>
                                      <p:rCtr x="-27882" y="4326"/>
                                    </p:animMotion>
                                  </p:childTnLst>
                                </p:cTn>
                              </p:par>
                              <p:par>
                                <p:cTn id="14" presetID="10" presetClass="entr" presetSubtype="0" fill="hold" grpId="0" nodeType="withEffect">
                                  <p:stCondLst>
                                    <p:cond delay="75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175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par>
                          <p:cTn id="20" fill="hold">
                            <p:stCondLst>
                              <p:cond delay="3000"/>
                            </p:stCondLst>
                            <p:childTnLst>
                              <p:par>
                                <p:cTn id="21" presetID="10" presetClass="entr" presetSubtype="0" fill="hold" nodeType="afterEffect">
                                  <p:stCondLst>
                                    <p:cond delay="25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 presetClass="entr" presetSubtype="0" fill="hold" grpId="0" nodeType="withEffect">
                                  <p:stCondLst>
                                    <p:cond delay="500"/>
                                  </p:stCondLst>
                                  <p:childTnLst>
                                    <p:set>
                                      <p:cBhvr>
                                        <p:cTn id="25" dur="1" fill="hold">
                                          <p:stCondLst>
                                            <p:cond delay="0"/>
                                          </p:stCondLst>
                                        </p:cTn>
                                        <p:tgtEl>
                                          <p:spTgt spid="23"/>
                                        </p:tgtEl>
                                        <p:attrNameLst>
                                          <p:attrName>style.visibility</p:attrName>
                                        </p:attrNameLst>
                                      </p:cBhvr>
                                      <p:to>
                                        <p:strVal val="visible"/>
                                      </p:to>
                                    </p:set>
                                  </p:childTnLst>
                                </p:cTn>
                              </p:par>
                            </p:childTnLst>
                          </p:cTn>
                        </p:par>
                        <p:par>
                          <p:cTn id="26" fill="hold">
                            <p:stCondLst>
                              <p:cond delay="3750"/>
                            </p:stCondLst>
                            <p:childTnLst>
                              <p:par>
                                <p:cTn id="27" presetID="0" presetClass="path" presetSubtype="0" accel="50000" decel="50000" fill="hold" grpId="0" nodeType="afterEffect">
                                  <p:stCondLst>
                                    <p:cond delay="0"/>
                                  </p:stCondLst>
                                  <p:childTnLst>
                                    <p:animMotion origin="layout" path="M 0 3.63552E-6 C -0.01701 0.00809 -0.07552 0.003 -0.09913 0.00393 C -0.10365 0.01665 -0.10052 0.00578 -0.10208 0.03261 C -0.10243 0.03954 -0.10451 0.04556 -0.1059 0.05226 C -0.10694 0.06313 -0.11111 0.08649 -0.1158 0.09528 C -0.11823 0.10661 -0.12066 0.11771 -0.12257 0.12927 C -0.12378 0.16859 -0.12326 0.20814 -0.12951 0.24676 C -0.1309 0.27983 -0.12865 0.31336 -0.13142 0.3462 C -0.1316 0.34875 -0.13542 0.3469 -0.13733 0.34736 C -0.1441 0.34898 -0.14479 0.34944 -0.15 0.35129 C -0.19236 0.3506 -0.23472 0.3425 -0.27656 0.34227 C -0.41094 0.34135 -0.54514 0.34135 -0.67951 0.34088 C -0.69097 0.33672 -0.68212 0.31591 -0.67951 0.30434 C -0.68229 0.27104 -0.6816 0.24815 -0.68247 0.20906 C -0.68316 0.18177 -0.69566 0.15703 -0.69913 0.13066 C -0.70226 0.1073 -0.70156 0.08279 -0.7099 0.06128 C -0.71094 0.05411 -0.71163 0.04949 -0.7158 0.0444 C -0.71684 0.03816 -0.71806 0.03284 -0.72066 0.02752 C -0.72153 0.01919 -0.72292 0.01318 -0.72448 0.00532 C -0.72517 0.00231 -0.73125 0.00023 -0.73125 0.00046 " pathEditMode="relative" rAng="0" ptsTypes="ffffffffffffffffffff">
                                      <p:cBhvr>
                                        <p:cTn id="28" dur="2000" fill="hold"/>
                                        <p:tgtEl>
                                          <p:spTgt spid="24"/>
                                        </p:tgtEl>
                                        <p:attrNameLst>
                                          <p:attrName>ppt_x</p:attrName>
                                          <p:attrName>ppt_y</p:attrName>
                                        </p:attrNameLst>
                                      </p:cBhvr>
                                      <p:rCtr x="-36562" y="17553"/>
                                    </p:animMotion>
                                  </p:childTnLst>
                                </p:cTn>
                              </p:par>
                              <p:par>
                                <p:cTn id="29" presetID="1" presetClass="entr" presetSubtype="0" fill="hold" grpId="0" nodeType="withEffect">
                                  <p:stCondLst>
                                    <p:cond delay="100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150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3" grpId="0"/>
      <p:bldP spid="24" grpId="0" animBg="1"/>
      <p:bldP spid="25" grpId="0" animBg="1"/>
      <p:bldP spid="26" grpId="0" animBg="1"/>
      <p:bldP spid="27" grpId="0" animBg="1"/>
      <p:bldP spid="20"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152400"/>
            <a:ext cx="9144000" cy="914400"/>
          </a:xfrm>
        </p:spPr>
        <p:txBody>
          <a:bodyPr>
            <a:normAutofit/>
          </a:bodyPr>
          <a:lstStyle/>
          <a:p>
            <a:r>
              <a:rPr lang="es-AR" sz="3500" dirty="0" smtClean="0">
                <a:solidFill>
                  <a:srgbClr val="FF0000"/>
                </a:solidFill>
              </a:rPr>
              <a:t>Fase de búsqueda de la cuarta instrucción</a:t>
            </a:r>
            <a:endParaRPr lang="en-US" sz="3500" dirty="0">
              <a:solidFill>
                <a:srgbClr val="FF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07199"/>
            <a:ext cx="8001000" cy="4550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13 CuadroTexto"/>
          <p:cNvSpPr txBox="1"/>
          <p:nvPr/>
        </p:nvSpPr>
        <p:spPr>
          <a:xfrm>
            <a:off x="2414098" y="3451673"/>
            <a:ext cx="252902" cy="225639"/>
          </a:xfrm>
          <a:prstGeom prst="rect">
            <a:avLst/>
          </a:prstGeom>
          <a:solidFill>
            <a:schemeClr val="bg1"/>
          </a:solidFill>
        </p:spPr>
        <p:txBody>
          <a:bodyPr wrap="none" lIns="0" tIns="0" rIns="0" bIns="0" rtlCol="0">
            <a:noAutofit/>
          </a:bodyPr>
          <a:lstStyle/>
          <a:p>
            <a:r>
              <a:rPr lang="es-AR" sz="1500" b="1" dirty="0" smtClean="0">
                <a:solidFill>
                  <a:srgbClr val="FF0000"/>
                </a:solidFill>
              </a:rPr>
              <a:t>1C</a:t>
            </a:r>
          </a:p>
          <a:p>
            <a:endParaRPr lang="es-AR" sz="1500" b="1" dirty="0">
              <a:solidFill>
                <a:srgbClr val="FF0000"/>
              </a:solidFill>
            </a:endParaRPr>
          </a:p>
        </p:txBody>
      </p:sp>
      <p:sp>
        <p:nvSpPr>
          <p:cNvPr id="15" name="14 CuadroTexto"/>
          <p:cNvSpPr txBox="1"/>
          <p:nvPr/>
        </p:nvSpPr>
        <p:spPr>
          <a:xfrm>
            <a:off x="1847778" y="2991512"/>
            <a:ext cx="228600" cy="152131"/>
          </a:xfrm>
          <a:prstGeom prst="rect">
            <a:avLst/>
          </a:prstGeom>
          <a:solidFill>
            <a:schemeClr val="bg1"/>
          </a:solidFill>
        </p:spPr>
        <p:txBody>
          <a:bodyPr wrap="none" lIns="0" tIns="0" rIns="0" bIns="0" rtlCol="0">
            <a:noAutofit/>
          </a:bodyPr>
          <a:lstStyle/>
          <a:p>
            <a:r>
              <a:rPr lang="es-AR" sz="1200" b="1" dirty="0" smtClean="0">
                <a:solidFill>
                  <a:srgbClr val="FF0000"/>
                </a:solidFill>
              </a:rPr>
              <a:t>1C</a:t>
            </a:r>
          </a:p>
          <a:p>
            <a:endParaRPr lang="es-AR" sz="1200" b="1" dirty="0">
              <a:solidFill>
                <a:srgbClr val="FF0000"/>
              </a:solidFill>
            </a:endParaRPr>
          </a:p>
        </p:txBody>
      </p:sp>
      <p:cxnSp>
        <p:nvCxnSpPr>
          <p:cNvPr id="16" name="15 Conector recto de flecha"/>
          <p:cNvCxnSpPr/>
          <p:nvPr/>
        </p:nvCxnSpPr>
        <p:spPr>
          <a:xfrm flipH="1">
            <a:off x="3810000" y="3220112"/>
            <a:ext cx="800100" cy="66476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16 CuadroTexto"/>
          <p:cNvSpPr txBox="1"/>
          <p:nvPr/>
        </p:nvSpPr>
        <p:spPr>
          <a:xfrm>
            <a:off x="3673744" y="3054026"/>
            <a:ext cx="800100" cy="276999"/>
          </a:xfrm>
          <a:prstGeom prst="rect">
            <a:avLst/>
          </a:prstGeom>
          <a:noFill/>
        </p:spPr>
        <p:txBody>
          <a:bodyPr wrap="square" rtlCol="0">
            <a:spAutoFit/>
          </a:bodyPr>
          <a:lstStyle/>
          <a:p>
            <a:r>
              <a:rPr lang="es-AR" sz="1200" b="1" dirty="0" smtClean="0">
                <a:solidFill>
                  <a:schemeClr val="tx2">
                    <a:lumMod val="75000"/>
                  </a:schemeClr>
                </a:solidFill>
              </a:rPr>
              <a:t>Habilita</a:t>
            </a:r>
            <a:endParaRPr lang="es-AR" sz="1200" b="1" dirty="0">
              <a:solidFill>
                <a:schemeClr val="tx2">
                  <a:lumMod val="75000"/>
                </a:schemeClr>
              </a:solidFill>
            </a:endParaRPr>
          </a:p>
        </p:txBody>
      </p:sp>
      <p:sp>
        <p:nvSpPr>
          <p:cNvPr id="18" name="17 CuadroTexto"/>
          <p:cNvSpPr txBox="1"/>
          <p:nvPr/>
        </p:nvSpPr>
        <p:spPr>
          <a:xfrm>
            <a:off x="4047878" y="3831200"/>
            <a:ext cx="371722" cy="131200"/>
          </a:xfrm>
          <a:prstGeom prst="rect">
            <a:avLst/>
          </a:prstGeom>
          <a:solidFill>
            <a:schemeClr val="bg1"/>
          </a:solidFill>
        </p:spPr>
        <p:txBody>
          <a:bodyPr wrap="none" lIns="0" tIns="0" rIns="0" bIns="0" rtlCol="0">
            <a:noAutofit/>
          </a:bodyPr>
          <a:lstStyle/>
          <a:p>
            <a:pPr algn="ctr"/>
            <a:r>
              <a:rPr lang="es-AR" sz="900" b="1" dirty="0" smtClean="0">
                <a:solidFill>
                  <a:srgbClr val="FF0000"/>
                </a:solidFill>
              </a:rPr>
              <a:t>97A2</a:t>
            </a:r>
            <a:endParaRPr lang="es-AR" sz="900" b="1" dirty="0">
              <a:solidFill>
                <a:srgbClr val="FF0000"/>
              </a:solidFill>
            </a:endParaRPr>
          </a:p>
        </p:txBody>
      </p:sp>
      <p:sp>
        <p:nvSpPr>
          <p:cNvPr id="19" name="18 CuadroTexto"/>
          <p:cNvSpPr txBox="1"/>
          <p:nvPr/>
        </p:nvSpPr>
        <p:spPr>
          <a:xfrm>
            <a:off x="4267200" y="5867400"/>
            <a:ext cx="580851" cy="228600"/>
          </a:xfrm>
          <a:prstGeom prst="rect">
            <a:avLst/>
          </a:prstGeom>
          <a:solidFill>
            <a:schemeClr val="bg1"/>
          </a:solidFill>
        </p:spPr>
        <p:txBody>
          <a:bodyPr wrap="square" lIns="0" tIns="0" rIns="0" bIns="0" rtlCol="0" anchor="ctr" anchorCtr="0">
            <a:noAutofit/>
          </a:bodyPr>
          <a:lstStyle/>
          <a:p>
            <a:pPr algn="ctr"/>
            <a:r>
              <a:rPr lang="es-AR" sz="900" b="1" dirty="0" smtClean="0">
                <a:solidFill>
                  <a:srgbClr val="FF0000"/>
                </a:solidFill>
              </a:rPr>
              <a:t>97A2</a:t>
            </a:r>
            <a:endParaRPr lang="es-AR" sz="900" b="1" dirty="0">
              <a:solidFill>
                <a:srgbClr val="FF0000"/>
              </a:solidFill>
            </a:endParaRPr>
          </a:p>
        </p:txBody>
      </p:sp>
      <p:sp>
        <p:nvSpPr>
          <p:cNvPr id="12" name="2 Subtítulo"/>
          <p:cNvSpPr txBox="1">
            <a:spLocks/>
          </p:cNvSpPr>
          <p:nvPr/>
        </p:nvSpPr>
        <p:spPr>
          <a:xfrm>
            <a:off x="0" y="609600"/>
            <a:ext cx="9144000" cy="1828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buFont typeface="Arial" pitchFamily="34" charset="0"/>
              <a:buChar char="•"/>
            </a:pPr>
            <a:r>
              <a:rPr lang="es-AR" sz="2000" dirty="0" smtClean="0">
                <a:solidFill>
                  <a:schemeClr val="tx1"/>
                </a:solidFill>
              </a:rPr>
              <a:t> </a:t>
            </a:r>
            <a:r>
              <a:rPr lang="es-AR" sz="1600" dirty="0" smtClean="0">
                <a:solidFill>
                  <a:schemeClr val="tx1"/>
                </a:solidFill>
              </a:rPr>
              <a:t>Se busca en memoria el contenido de la dirección indicada en el CP (la instrucción 97A2 que está alojada en la dirección 1C).</a:t>
            </a:r>
          </a:p>
          <a:p>
            <a:pPr algn="just">
              <a:buFont typeface="Arial" pitchFamily="34" charset="0"/>
              <a:buChar char="•"/>
            </a:pPr>
            <a:r>
              <a:rPr lang="es-AR" sz="1600" dirty="0" smtClean="0">
                <a:solidFill>
                  <a:schemeClr val="tx1"/>
                </a:solidFill>
              </a:rPr>
              <a:t> La dirección de la misma se carga en el MAR. Se transmite por el bus de direcciones. Se accede a la Memoria y se lee la instrucción.</a:t>
            </a:r>
          </a:p>
          <a:p>
            <a:pPr algn="just">
              <a:buFont typeface="Arial" pitchFamily="34" charset="0"/>
              <a:buChar char="•"/>
            </a:pPr>
            <a:r>
              <a:rPr lang="es-AR" sz="1600" dirty="0" smtClean="0">
                <a:solidFill>
                  <a:schemeClr val="tx1"/>
                </a:solidFill>
              </a:rPr>
              <a:t> 97A2 pasa por el RIM. Se transmite por el Bus de Datos y queda alojada en el MBR. </a:t>
            </a:r>
            <a:endParaRPr lang="en-US" sz="1600" dirty="0" smtClean="0">
              <a:solidFill>
                <a:schemeClr val="tx1"/>
              </a:solidFill>
            </a:endParaRPr>
          </a:p>
          <a:p>
            <a:pPr algn="just">
              <a:buFont typeface="Arial" pitchFamily="34" charset="0"/>
              <a:buChar char="•"/>
            </a:pPr>
            <a:endParaRPr lang="en-US" sz="2400" dirty="0">
              <a:solidFill>
                <a:schemeClr val="tx1"/>
              </a:solidFill>
            </a:endParaRPr>
          </a:p>
        </p:txBody>
      </p:sp>
      <p:pic>
        <p:nvPicPr>
          <p:cNvPr id="8194" name="Picture 2"/>
          <p:cNvPicPr>
            <a:picLocks noChangeAspect="1" noChangeArrowheads="1"/>
          </p:cNvPicPr>
          <p:nvPr/>
        </p:nvPicPr>
        <p:blipFill>
          <a:blip r:embed="rId3"/>
          <a:srcRect/>
          <a:stretch>
            <a:fillRect/>
          </a:stretch>
        </p:blipFill>
        <p:spPr bwMode="auto">
          <a:xfrm>
            <a:off x="2238375" y="3924300"/>
            <a:ext cx="733425" cy="11049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4"/>
          <a:srcRect/>
          <a:stretch>
            <a:fillRect/>
          </a:stretch>
        </p:blipFill>
        <p:spPr bwMode="auto">
          <a:xfrm>
            <a:off x="1524000" y="4724400"/>
            <a:ext cx="552450" cy="838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61111E-6 3.68178E-6 C -0.01198 -0.0037 -0.05243 -0.00116 -0.06459 -0.02799 C -0.08039 -0.04695 -0.0724 -0.09482 -0.07361 -0.11286 C -0.07101 -0.13183 -0.09966 -0.1383 -0.04896 -0.14223 C 0.00156 -0.1612 0.1842 -0.14732 0.23073 -0.13576 C 0.27725 -0.12419 0.2302 -0.08627 0.23003 -0.07332 " pathEditMode="relative" rAng="0" ptsTypes="ffafaf">
                                      <p:cBhvr>
                                        <p:cTn id="6" dur="2000" fill="hold"/>
                                        <p:tgtEl>
                                          <p:spTgt spid="14"/>
                                        </p:tgtEl>
                                        <p:attrNameLst>
                                          <p:attrName>ppt_x</p:attrName>
                                          <p:attrName>ppt_y</p:attrName>
                                        </p:attrNameLst>
                                      </p:cBhvr>
                                      <p:rCtr x="8872" y="-8071"/>
                                    </p:animMotion>
                                  </p:childTnLst>
                                </p:cTn>
                              </p:par>
                              <p:par>
                                <p:cTn id="7" presetID="1" presetClass="entr" presetSubtype="0" fill="hold" grpId="0" nodeType="withEffect">
                                  <p:stCondLst>
                                    <p:cond delay="750"/>
                                  </p:stCondLst>
                                  <p:childTnLst>
                                    <p:set>
                                      <p:cBhvr>
                                        <p:cTn id="8" dur="1" fill="hold">
                                          <p:stCondLst>
                                            <p:cond delay="0"/>
                                          </p:stCondLst>
                                        </p:cTn>
                                        <p:tgtEl>
                                          <p:spTgt spid="15"/>
                                        </p:tgtEl>
                                        <p:attrNameLst>
                                          <p:attrName>style.visibility</p:attrName>
                                        </p:attrNameLst>
                                      </p:cBhvr>
                                      <p:to>
                                        <p:strVal val="visible"/>
                                      </p:to>
                                    </p:set>
                                  </p:childTnLst>
                                </p:cTn>
                              </p:par>
                            </p:childTnLst>
                          </p:cTn>
                        </p:par>
                        <p:par>
                          <p:cTn id="9" fill="hold">
                            <p:stCondLst>
                              <p:cond delay="2000"/>
                            </p:stCondLst>
                            <p:childTnLst>
                              <p:par>
                                <p:cTn id="10" presetID="10" presetClass="entr" presetSubtype="0" fill="hold" nodeType="afterEffect">
                                  <p:stCondLst>
                                    <p:cond delay="25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 presetClass="entr" presetSubtype="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childTnLst>
                                </p:cTn>
                              </p:par>
                            </p:childTnLst>
                          </p:cTn>
                        </p:par>
                        <p:par>
                          <p:cTn id="15" fill="hold">
                            <p:stCondLst>
                              <p:cond delay="2750"/>
                            </p:stCondLst>
                            <p:childTnLst>
                              <p:par>
                                <p:cTn id="16" presetID="0" presetClass="path" presetSubtype="0" accel="50000" decel="50000" fill="hold" grpId="0" nodeType="afterEffect">
                                  <p:stCondLst>
                                    <p:cond delay="500"/>
                                  </p:stCondLst>
                                  <p:childTnLst>
                                    <p:animMotion origin="layout" path="M 0.01927 0.00278 C 0.02674 0.00324 0.03854 7.68163E-7 0.04497 0.00116 C 0.05139 0.00833 0.05521 0.03471 0.05764 0.04604 C 0.05816 0.05368 0.05833 0.06131 0.05972 0.06872 C 0.06076 0.08029 0.06233 0.09139 0.06285 0.10296 C 0.06267 0.14854 0.06997 0.19597 0.06024 0.23947 C 0.05955 0.24641 0.05955 0.2515 0.05764 0.25752 C 0.05729 0.26099 0.05695 0.26446 0.05608 0.2677 C 0.0559 0.26932 0.0559 0.27094 0.05556 0.27256 C 0.05538 0.27395 0.05451 0.27672 0.05451 0.27695 C 0.05399 0.2839 0.05208 0.29176 0.05556 0.29801 C 0.05677 0.30449 0.0592 0.31074 0.06076 0.31721 C 0.06285 0.34683 0.0625 0.33549 0.06129 0.38454 C 0.01094 0.39611 -0.19062 0.38917 -0.24097 0.38616 C -0.24114 0.37668 -0.24184 0.3739 -0.24062 0.36673 C -0.23976 0.35331 -0.23871 0.30773 -0.23542 0.30564 " pathEditMode="relative" rAng="0" ptsTypes="ffffffffffffffaf">
                                      <p:cBhvr>
                                        <p:cTn id="17" dur="2000" fill="hold"/>
                                        <p:tgtEl>
                                          <p:spTgt spid="18"/>
                                        </p:tgtEl>
                                        <p:attrNameLst>
                                          <p:attrName>ppt_x</p:attrName>
                                          <p:attrName>ppt_y</p:attrName>
                                        </p:attrNameLst>
                                      </p:cBhvr>
                                      <p:rCtr x="-10521" y="19528"/>
                                    </p:animMotion>
                                  </p:childTnLst>
                                </p:cTn>
                              </p:par>
                              <p:par>
                                <p:cTn id="18" presetID="1" presetClass="entr" presetSubtype="0" fill="hold" grpId="0" nodeType="withEffect">
                                  <p:stCondLst>
                                    <p:cond delay="1500"/>
                                  </p:stCondLst>
                                  <p:childTnLst>
                                    <p:set>
                                      <p:cBhvr>
                                        <p:cTn id="1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59832"/>
            <a:ext cx="8305800" cy="4691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ctrTitle"/>
          </p:nvPr>
        </p:nvSpPr>
        <p:spPr>
          <a:xfrm>
            <a:off x="0" y="0"/>
            <a:ext cx="9144000" cy="914400"/>
          </a:xfrm>
        </p:spPr>
        <p:txBody>
          <a:bodyPr>
            <a:normAutofit/>
          </a:bodyPr>
          <a:lstStyle/>
          <a:p>
            <a:r>
              <a:rPr lang="es-AR" sz="3500" dirty="0" smtClean="0">
                <a:solidFill>
                  <a:srgbClr val="FFC000"/>
                </a:solidFill>
              </a:rPr>
              <a:t>INCREMENTO DEL CP</a:t>
            </a:r>
            <a:endParaRPr lang="en-US" sz="3500" dirty="0">
              <a:solidFill>
                <a:srgbClr val="FFC000"/>
              </a:solidFill>
            </a:endParaRPr>
          </a:p>
        </p:txBody>
      </p:sp>
      <p:sp>
        <p:nvSpPr>
          <p:cNvPr id="3" name="2 Subtítulo"/>
          <p:cNvSpPr>
            <a:spLocks noGrp="1"/>
          </p:cNvSpPr>
          <p:nvPr>
            <p:ph type="subTitle" idx="1"/>
          </p:nvPr>
        </p:nvSpPr>
        <p:spPr>
          <a:xfrm>
            <a:off x="0" y="1066800"/>
            <a:ext cx="9144000" cy="1828800"/>
          </a:xfrm>
        </p:spPr>
        <p:txBody>
          <a:bodyPr>
            <a:normAutofit/>
          </a:bodyPr>
          <a:lstStyle/>
          <a:p>
            <a:pPr algn="just">
              <a:buFont typeface="Arial" pitchFamily="34" charset="0"/>
              <a:buChar char="•"/>
            </a:pPr>
            <a:r>
              <a:rPr lang="es-AR" sz="2000" dirty="0" smtClean="0">
                <a:solidFill>
                  <a:schemeClr val="tx1"/>
                </a:solidFill>
              </a:rPr>
              <a:t> </a:t>
            </a:r>
            <a:r>
              <a:rPr lang="es-AR" sz="2400" dirty="0" smtClean="0">
                <a:solidFill>
                  <a:schemeClr val="tx1"/>
                </a:solidFill>
              </a:rPr>
              <a:t>Antes de finalizar la Fase de Búsqueda, se INCREMENTA el CP y apunta a la PRÓXIMA INSTRUCCIÓN.</a:t>
            </a:r>
            <a:endParaRPr lang="en-US" sz="2400" dirty="0" smtClean="0">
              <a:solidFill>
                <a:schemeClr val="tx1"/>
              </a:solidFill>
            </a:endParaRPr>
          </a:p>
          <a:p>
            <a:pPr algn="just">
              <a:buFont typeface="Arial" pitchFamily="34" charset="0"/>
              <a:buChar char="•"/>
            </a:pPr>
            <a:endParaRPr lang="en-US" sz="2400" dirty="0" smtClean="0">
              <a:solidFill>
                <a:schemeClr val="tx1"/>
              </a:solidFill>
            </a:endParaRPr>
          </a:p>
          <a:p>
            <a:pPr algn="just"/>
            <a:endParaRPr lang="en-US" sz="2400" dirty="0">
              <a:solidFill>
                <a:schemeClr val="tx1"/>
              </a:solidFill>
            </a:endParaRPr>
          </a:p>
        </p:txBody>
      </p:sp>
      <p:sp>
        <p:nvSpPr>
          <p:cNvPr id="16" name="15 CuadroTexto"/>
          <p:cNvSpPr txBox="1"/>
          <p:nvPr/>
        </p:nvSpPr>
        <p:spPr>
          <a:xfrm>
            <a:off x="2209800" y="3124200"/>
            <a:ext cx="533400" cy="369332"/>
          </a:xfrm>
          <a:prstGeom prst="rect">
            <a:avLst/>
          </a:prstGeom>
          <a:solidFill>
            <a:schemeClr val="bg1"/>
          </a:solidFill>
          <a:ln w="12700">
            <a:solidFill>
              <a:schemeClr val="accent1">
                <a:shade val="50000"/>
              </a:schemeClr>
            </a:solidFill>
          </a:ln>
        </p:spPr>
        <p:txBody>
          <a:bodyPr wrap="square" rtlCol="0">
            <a:spAutoFit/>
          </a:bodyPr>
          <a:lstStyle/>
          <a:p>
            <a:r>
              <a:rPr lang="es-AR" b="1" dirty="0" smtClean="0">
                <a:solidFill>
                  <a:srgbClr val="FF0000"/>
                </a:solidFill>
              </a:rPr>
              <a:t>1D</a:t>
            </a:r>
            <a:endParaRPr lang="en-US" b="1" dirty="0">
              <a:solidFill>
                <a:srgbClr val="FF0000"/>
              </a:solidFill>
            </a:endParaRPr>
          </a:p>
        </p:txBody>
      </p:sp>
      <p:cxnSp>
        <p:nvCxnSpPr>
          <p:cNvPr id="17" name="16 Conector recto de flecha"/>
          <p:cNvCxnSpPr/>
          <p:nvPr/>
        </p:nvCxnSpPr>
        <p:spPr>
          <a:xfrm flipH="1">
            <a:off x="2343222" y="1828800"/>
            <a:ext cx="247578" cy="1295400"/>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pic>
        <p:nvPicPr>
          <p:cNvPr id="9218" name="Picture 2"/>
          <p:cNvPicPr>
            <a:picLocks noChangeAspect="1" noChangeArrowheads="1"/>
          </p:cNvPicPr>
          <p:nvPr/>
        </p:nvPicPr>
        <p:blipFill>
          <a:blip r:embed="rId3"/>
          <a:srcRect/>
          <a:stretch>
            <a:fillRect/>
          </a:stretch>
        </p:blipFill>
        <p:spPr bwMode="auto">
          <a:xfrm>
            <a:off x="2209800" y="3695700"/>
            <a:ext cx="733425" cy="11049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4"/>
          <a:srcRect/>
          <a:stretch>
            <a:fillRect/>
          </a:stretch>
        </p:blipFill>
        <p:spPr bwMode="auto">
          <a:xfrm>
            <a:off x="1447800" y="4419600"/>
            <a:ext cx="552450" cy="838200"/>
          </a:xfrm>
          <a:prstGeom prst="rect">
            <a:avLst/>
          </a:prstGeom>
          <a:noFill/>
          <a:ln w="9525">
            <a:noFill/>
            <a:miter lim="800000"/>
            <a:headEnd/>
            <a:tailEnd/>
          </a:ln>
          <a:effectLst/>
        </p:spPr>
      </p:pic>
    </p:spTree>
    <p:extLst>
      <p:ext uri="{BB962C8B-B14F-4D97-AF65-F5344CB8AC3E}">
        <p14:creationId xmlns:p14="http://schemas.microsoft.com/office/powerpoint/2010/main" val="380501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strVal val="#ppt_w*0.70"/>
                                          </p:val>
                                        </p:tav>
                                        <p:tav tm="100000">
                                          <p:val>
                                            <p:strVal val="#ppt_w"/>
                                          </p:val>
                                        </p:tav>
                                      </p:tavLst>
                                    </p:anim>
                                    <p:anim calcmode="lin" valueType="num">
                                      <p:cBhvr>
                                        <p:cTn id="8" dur="1000" fill="hold"/>
                                        <p:tgtEl>
                                          <p:spTgt spid="17"/>
                                        </p:tgtEl>
                                        <p:attrNameLst>
                                          <p:attrName>ppt_h</p:attrName>
                                        </p:attrNameLst>
                                      </p:cBhvr>
                                      <p:tavLst>
                                        <p:tav tm="0">
                                          <p:val>
                                            <p:strVal val="#ppt_h"/>
                                          </p:val>
                                        </p:tav>
                                        <p:tav tm="100000">
                                          <p:val>
                                            <p:strVal val="#ppt_h"/>
                                          </p:val>
                                        </p:tav>
                                      </p:tavLst>
                                    </p:anim>
                                    <p:animEffect transition="in" filter="fade">
                                      <p:cBhvr>
                                        <p:cTn id="9" dur="1000"/>
                                        <p:tgtEl>
                                          <p:spTgt spid="17"/>
                                        </p:tgtEl>
                                      </p:cBhvr>
                                    </p:animEffect>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0"/>
            <a:ext cx="9144000" cy="914400"/>
          </a:xfrm>
        </p:spPr>
        <p:txBody>
          <a:bodyPr>
            <a:normAutofit/>
          </a:bodyPr>
          <a:lstStyle/>
          <a:p>
            <a:r>
              <a:rPr lang="es-AR" sz="3500" dirty="0" smtClean="0">
                <a:solidFill>
                  <a:srgbClr val="00B050"/>
                </a:solidFill>
              </a:rPr>
              <a:t>Fase de ejecución de la cuarta instrucción</a:t>
            </a:r>
            <a:endParaRPr lang="en-US" sz="3500" dirty="0">
              <a:solidFill>
                <a:srgbClr val="00B050"/>
              </a:solidFill>
            </a:endParaRPr>
          </a:p>
        </p:txBody>
      </p:sp>
      <p:sp>
        <p:nvSpPr>
          <p:cNvPr id="4" name="3 CuadroTexto"/>
          <p:cNvSpPr txBox="1"/>
          <p:nvPr/>
        </p:nvSpPr>
        <p:spPr>
          <a:xfrm>
            <a:off x="2133600" y="3158620"/>
            <a:ext cx="228600" cy="216932"/>
          </a:xfrm>
          <a:prstGeom prst="rect">
            <a:avLst/>
          </a:prstGeom>
          <a:solidFill>
            <a:schemeClr val="bg1"/>
          </a:solidFill>
        </p:spPr>
        <p:txBody>
          <a:bodyPr wrap="square" rtlCol="0">
            <a:spAutoFit/>
          </a:bodyPr>
          <a:lstStyle/>
          <a:p>
            <a:endParaRPr lang="es-AR" dirty="0"/>
          </a:p>
        </p:txBody>
      </p:sp>
      <p:sp>
        <p:nvSpPr>
          <p:cNvPr id="6" name="5 CuadroTexto"/>
          <p:cNvSpPr txBox="1"/>
          <p:nvPr/>
        </p:nvSpPr>
        <p:spPr>
          <a:xfrm>
            <a:off x="2133600" y="4019857"/>
            <a:ext cx="228600" cy="216932"/>
          </a:xfrm>
          <a:prstGeom prst="rect">
            <a:avLst/>
          </a:prstGeom>
          <a:solidFill>
            <a:schemeClr val="bg1"/>
          </a:solidFill>
        </p:spPr>
        <p:txBody>
          <a:bodyPr wrap="square" rtlCol="0">
            <a:spAutoFit/>
          </a:bodyPr>
          <a:lstStyle/>
          <a:p>
            <a:endParaRPr lang="es-AR" dirty="0"/>
          </a:p>
        </p:txBody>
      </p:sp>
      <p:sp>
        <p:nvSpPr>
          <p:cNvPr id="7" name="6 CuadroTexto"/>
          <p:cNvSpPr txBox="1"/>
          <p:nvPr/>
        </p:nvSpPr>
        <p:spPr>
          <a:xfrm>
            <a:off x="2162491" y="4495800"/>
            <a:ext cx="228600" cy="216932"/>
          </a:xfrm>
          <a:prstGeom prst="rect">
            <a:avLst/>
          </a:prstGeom>
          <a:solidFill>
            <a:schemeClr val="bg1"/>
          </a:solidFill>
        </p:spPr>
        <p:txBody>
          <a:bodyPr wrap="square" rtlCol="0">
            <a:spAutoFit/>
          </a:bodyPr>
          <a:lstStyle/>
          <a:p>
            <a:endParaRPr lang="es-AR" dirty="0"/>
          </a:p>
        </p:txBody>
      </p:sp>
      <p:sp>
        <p:nvSpPr>
          <p:cNvPr id="13" name="12 CuadroTexto"/>
          <p:cNvSpPr txBox="1"/>
          <p:nvPr/>
        </p:nvSpPr>
        <p:spPr>
          <a:xfrm>
            <a:off x="1676400" y="5747186"/>
            <a:ext cx="228600" cy="184666"/>
          </a:xfrm>
          <a:prstGeom prst="rect">
            <a:avLst/>
          </a:prstGeom>
          <a:solidFill>
            <a:schemeClr val="bg1"/>
          </a:solidFill>
        </p:spPr>
        <p:txBody>
          <a:bodyPr wrap="square" rtlCol="0">
            <a:spAutoFit/>
          </a:bodyPr>
          <a:lstStyle/>
          <a:p>
            <a:endParaRPr lang="es-AR" dirty="0"/>
          </a:p>
        </p:txBody>
      </p:sp>
      <p:sp>
        <p:nvSpPr>
          <p:cNvPr id="21" name="20 CuadroTexto"/>
          <p:cNvSpPr txBox="1"/>
          <p:nvPr/>
        </p:nvSpPr>
        <p:spPr>
          <a:xfrm>
            <a:off x="5257800" y="5185424"/>
            <a:ext cx="228600" cy="130061"/>
          </a:xfrm>
          <a:prstGeom prst="rect">
            <a:avLst/>
          </a:prstGeom>
          <a:solidFill>
            <a:schemeClr val="bg1"/>
          </a:solidFill>
        </p:spPr>
        <p:txBody>
          <a:bodyPr wrap="square" rtlCol="0">
            <a:spAutoFit/>
          </a:bodyPr>
          <a:lstStyle/>
          <a:p>
            <a:endParaRPr lang="es-AR" dirty="0"/>
          </a:p>
        </p:txBody>
      </p:sp>
      <p:sp>
        <p:nvSpPr>
          <p:cNvPr id="19" name="2 Subtítulo"/>
          <p:cNvSpPr>
            <a:spLocks noGrp="1"/>
          </p:cNvSpPr>
          <p:nvPr>
            <p:ph type="subTitle" idx="1"/>
          </p:nvPr>
        </p:nvSpPr>
        <p:spPr>
          <a:xfrm>
            <a:off x="0" y="685800"/>
            <a:ext cx="9144000" cy="1828800"/>
          </a:xfrm>
        </p:spPr>
        <p:txBody>
          <a:bodyPr>
            <a:normAutofit/>
          </a:bodyPr>
          <a:lstStyle/>
          <a:p>
            <a:pPr algn="just">
              <a:buFont typeface="Arial" pitchFamily="34" charset="0"/>
              <a:buChar char="•"/>
            </a:pPr>
            <a:r>
              <a:rPr lang="es-AR" sz="2000" dirty="0" smtClean="0">
                <a:solidFill>
                  <a:schemeClr val="tx1"/>
                </a:solidFill>
              </a:rPr>
              <a:t> </a:t>
            </a:r>
            <a:r>
              <a:rPr lang="es-AR" sz="1400" dirty="0" smtClean="0">
                <a:solidFill>
                  <a:schemeClr val="tx1"/>
                </a:solidFill>
              </a:rPr>
              <a:t>El código de operación 97 pasa al RI (CODOP) y se decodifica. 97 indica que se debe almacenar en la dirección “m” (m es A2 en este caso) el contenido del Acumulador, es decir, guardar en la dirección de memoria A2 el numero 20 que esta en el acumulador.</a:t>
            </a:r>
          </a:p>
          <a:p>
            <a:pPr algn="just">
              <a:buFont typeface="Arial" pitchFamily="34" charset="0"/>
              <a:buChar char="•"/>
            </a:pPr>
            <a:r>
              <a:rPr lang="es-AR" sz="1400" dirty="0" smtClean="0">
                <a:solidFill>
                  <a:schemeClr val="tx1"/>
                </a:solidFill>
              </a:rPr>
              <a:t> La dirección A2 se carga en el </a:t>
            </a:r>
            <a:r>
              <a:rPr lang="es-AR" sz="1400" dirty="0" err="1" smtClean="0">
                <a:solidFill>
                  <a:schemeClr val="tx1"/>
                </a:solidFill>
              </a:rPr>
              <a:t>DirOP</a:t>
            </a:r>
            <a:r>
              <a:rPr lang="es-AR" sz="1400" dirty="0" smtClean="0">
                <a:solidFill>
                  <a:schemeClr val="tx1"/>
                </a:solidFill>
              </a:rPr>
              <a:t>  y luego pasa al MAR. Se transmite al RDM por el Bus de Direcciones y se habilita A2.</a:t>
            </a:r>
          </a:p>
          <a:p>
            <a:pPr algn="just">
              <a:buFont typeface="Arial" pitchFamily="34" charset="0"/>
              <a:buChar char="•"/>
            </a:pPr>
            <a:r>
              <a:rPr lang="es-AR" sz="1400" dirty="0" smtClean="0">
                <a:solidFill>
                  <a:schemeClr val="tx1"/>
                </a:solidFill>
              </a:rPr>
              <a:t> El contenido del Acumulador (20), pasa al MBR, se transmite por el Bus de Datos al RIM y se GRABA (guarda) en la dirección A2.</a:t>
            </a:r>
          </a:p>
          <a:p>
            <a:pPr algn="just">
              <a:buFont typeface="Arial" pitchFamily="34" charset="0"/>
              <a:buChar char="•"/>
            </a:pPr>
            <a:endParaRPr lang="es-AR" sz="2000" dirty="0" smtClean="0">
              <a:solidFill>
                <a:schemeClr val="tx1"/>
              </a:solidFill>
            </a:endParaRPr>
          </a:p>
          <a:p>
            <a:pPr algn="just">
              <a:buFont typeface="Arial" pitchFamily="34" charset="0"/>
              <a:buChar char="•"/>
            </a:pPr>
            <a:endParaRPr lang="es-AR" sz="2000" dirty="0">
              <a:solidFill>
                <a:schemeClr val="tx1"/>
              </a:solidFill>
            </a:endParaRPr>
          </a:p>
          <a:p>
            <a:pPr algn="just">
              <a:buFont typeface="Arial" pitchFamily="34" charset="0"/>
              <a:buChar char="•"/>
            </a:pPr>
            <a:endParaRPr lang="es-AR" sz="2000" dirty="0" smtClean="0">
              <a:solidFill>
                <a:schemeClr val="tx1"/>
              </a:solidFill>
            </a:endParaRPr>
          </a:p>
          <a:p>
            <a:pPr algn="just"/>
            <a:endParaRPr lang="en-US" sz="2400" dirty="0">
              <a:solidFill>
                <a:schemeClr val="tx1"/>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58483"/>
            <a:ext cx="8077200" cy="4599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22 CuadroTexto"/>
          <p:cNvSpPr txBox="1"/>
          <p:nvPr/>
        </p:nvSpPr>
        <p:spPr>
          <a:xfrm>
            <a:off x="1904999" y="2936569"/>
            <a:ext cx="25749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A2</a:t>
            </a:r>
          </a:p>
          <a:p>
            <a:endParaRPr lang="es-AR" sz="1500" b="1" dirty="0">
              <a:solidFill>
                <a:srgbClr val="00B050"/>
              </a:solidFill>
            </a:endParaRPr>
          </a:p>
        </p:txBody>
      </p:sp>
      <p:cxnSp>
        <p:nvCxnSpPr>
          <p:cNvPr id="25" name="24 Conector recto de flecha"/>
          <p:cNvCxnSpPr/>
          <p:nvPr/>
        </p:nvCxnSpPr>
        <p:spPr>
          <a:xfrm>
            <a:off x="5029752" y="3121921"/>
            <a:ext cx="151848" cy="228827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25 CuadroTexto"/>
          <p:cNvSpPr txBox="1"/>
          <p:nvPr/>
        </p:nvSpPr>
        <p:spPr>
          <a:xfrm>
            <a:off x="5143500" y="3639648"/>
            <a:ext cx="800100" cy="276999"/>
          </a:xfrm>
          <a:prstGeom prst="rect">
            <a:avLst/>
          </a:prstGeom>
          <a:noFill/>
        </p:spPr>
        <p:txBody>
          <a:bodyPr wrap="square" rtlCol="0">
            <a:spAutoFit/>
          </a:bodyPr>
          <a:lstStyle/>
          <a:p>
            <a:r>
              <a:rPr lang="es-AR" sz="1200" b="1" dirty="0" smtClean="0">
                <a:solidFill>
                  <a:schemeClr val="tx2">
                    <a:lumMod val="75000"/>
                  </a:schemeClr>
                </a:solidFill>
              </a:rPr>
              <a:t>Habilita</a:t>
            </a:r>
            <a:endParaRPr lang="es-AR" sz="1200" b="1" dirty="0">
              <a:solidFill>
                <a:schemeClr val="tx2">
                  <a:lumMod val="75000"/>
                </a:schemeClr>
              </a:solidFill>
            </a:endParaRPr>
          </a:p>
        </p:txBody>
      </p:sp>
      <p:sp>
        <p:nvSpPr>
          <p:cNvPr id="27" name="26 CuadroTexto"/>
          <p:cNvSpPr txBox="1"/>
          <p:nvPr/>
        </p:nvSpPr>
        <p:spPr>
          <a:xfrm>
            <a:off x="1447800" y="3840446"/>
            <a:ext cx="457199" cy="198154"/>
          </a:xfrm>
          <a:prstGeom prst="rect">
            <a:avLst/>
          </a:prstGeom>
          <a:solidFill>
            <a:schemeClr val="bg1"/>
          </a:solidFill>
        </p:spPr>
        <p:txBody>
          <a:bodyPr wrap="none" lIns="0" tIns="0" rIns="0" bIns="0" rtlCol="0">
            <a:noAutofit/>
          </a:bodyPr>
          <a:lstStyle/>
          <a:p>
            <a:pPr algn="ctr"/>
            <a:r>
              <a:rPr lang="es-AR" sz="1600" b="1" dirty="0" smtClean="0">
                <a:solidFill>
                  <a:srgbClr val="00B050"/>
                </a:solidFill>
              </a:rPr>
              <a:t>20</a:t>
            </a:r>
          </a:p>
          <a:p>
            <a:pPr algn="ctr"/>
            <a:endParaRPr lang="es-AR" sz="1600" b="1" dirty="0">
              <a:solidFill>
                <a:srgbClr val="00B050"/>
              </a:solidFill>
            </a:endParaRPr>
          </a:p>
        </p:txBody>
      </p:sp>
      <p:sp>
        <p:nvSpPr>
          <p:cNvPr id="28" name="27 CuadroTexto"/>
          <p:cNvSpPr txBox="1"/>
          <p:nvPr/>
        </p:nvSpPr>
        <p:spPr>
          <a:xfrm>
            <a:off x="1905000" y="5867400"/>
            <a:ext cx="446563" cy="198154"/>
          </a:xfrm>
          <a:prstGeom prst="rect">
            <a:avLst/>
          </a:prstGeom>
          <a:solidFill>
            <a:schemeClr val="bg1"/>
          </a:solidFill>
        </p:spPr>
        <p:txBody>
          <a:bodyPr wrap="none" lIns="0" tIns="0" rIns="0" bIns="0" rtlCol="0">
            <a:noAutofit/>
          </a:bodyPr>
          <a:lstStyle/>
          <a:p>
            <a:pPr algn="ctr"/>
            <a:r>
              <a:rPr lang="es-AR" b="1" dirty="0" smtClean="0">
                <a:solidFill>
                  <a:srgbClr val="00B050"/>
                </a:solidFill>
              </a:rPr>
              <a:t>20</a:t>
            </a:r>
          </a:p>
          <a:p>
            <a:pPr algn="ctr"/>
            <a:endParaRPr lang="es-AR" b="1" dirty="0">
              <a:solidFill>
                <a:srgbClr val="00B050"/>
              </a:solidFill>
            </a:endParaRPr>
          </a:p>
        </p:txBody>
      </p:sp>
      <p:sp>
        <p:nvSpPr>
          <p:cNvPr id="36" name="35 CuadroTexto"/>
          <p:cNvSpPr txBox="1"/>
          <p:nvPr/>
        </p:nvSpPr>
        <p:spPr>
          <a:xfrm>
            <a:off x="5334000" y="5364446"/>
            <a:ext cx="533401" cy="198154"/>
          </a:xfrm>
          <a:prstGeom prst="rect">
            <a:avLst/>
          </a:prstGeom>
          <a:noFill/>
        </p:spPr>
        <p:txBody>
          <a:bodyPr wrap="none" lIns="0" tIns="0" rIns="0" bIns="0" rtlCol="0">
            <a:noAutofit/>
          </a:bodyPr>
          <a:lstStyle/>
          <a:p>
            <a:pPr algn="ctr"/>
            <a:r>
              <a:rPr lang="es-AR" sz="1200" b="1" dirty="0" smtClean="0"/>
              <a:t>20</a:t>
            </a:r>
          </a:p>
          <a:p>
            <a:pPr algn="ctr"/>
            <a:endParaRPr lang="es-AR" sz="1200" b="1" dirty="0"/>
          </a:p>
        </p:txBody>
      </p:sp>
      <p:pic>
        <p:nvPicPr>
          <p:cNvPr id="25602" name="Picture 2"/>
          <p:cNvPicPr>
            <a:picLocks noChangeAspect="1" noChangeArrowheads="1"/>
          </p:cNvPicPr>
          <p:nvPr/>
        </p:nvPicPr>
        <p:blipFill>
          <a:blip r:embed="rId3"/>
          <a:srcRect/>
          <a:stretch>
            <a:fillRect/>
          </a:stretch>
        </p:blipFill>
        <p:spPr bwMode="auto">
          <a:xfrm>
            <a:off x="1600200" y="4800600"/>
            <a:ext cx="552450" cy="838200"/>
          </a:xfrm>
          <a:prstGeom prst="rect">
            <a:avLst/>
          </a:prstGeom>
          <a:noFill/>
          <a:ln w="9525">
            <a:noFill/>
            <a:miter lim="800000"/>
            <a:headEnd/>
            <a:tailEnd/>
          </a:ln>
          <a:effectLst/>
        </p:spPr>
      </p:pic>
      <p:pic>
        <p:nvPicPr>
          <p:cNvPr id="25603" name="Picture 3"/>
          <p:cNvPicPr>
            <a:picLocks noChangeAspect="1" noChangeArrowheads="1"/>
          </p:cNvPicPr>
          <p:nvPr/>
        </p:nvPicPr>
        <p:blipFill>
          <a:blip r:embed="rId4"/>
          <a:srcRect/>
          <a:stretch>
            <a:fillRect/>
          </a:stretch>
        </p:blipFill>
        <p:spPr bwMode="auto">
          <a:xfrm>
            <a:off x="2286000" y="3810000"/>
            <a:ext cx="752475" cy="1219200"/>
          </a:xfrm>
          <a:prstGeom prst="rect">
            <a:avLst/>
          </a:prstGeom>
          <a:noFill/>
          <a:ln w="9525">
            <a:noFill/>
            <a:miter lim="800000"/>
            <a:headEnd/>
            <a:tailEnd/>
          </a:ln>
          <a:effectLst/>
        </p:spPr>
      </p:pic>
      <p:sp>
        <p:nvSpPr>
          <p:cNvPr id="22" name="21 CuadroTexto"/>
          <p:cNvSpPr txBox="1"/>
          <p:nvPr/>
        </p:nvSpPr>
        <p:spPr>
          <a:xfrm>
            <a:off x="2362200" y="4800600"/>
            <a:ext cx="352109" cy="152400"/>
          </a:xfrm>
          <a:prstGeom prst="rect">
            <a:avLst/>
          </a:prstGeom>
          <a:solidFill>
            <a:schemeClr val="bg1"/>
          </a:solidFill>
        </p:spPr>
        <p:txBody>
          <a:bodyPr wrap="none" lIns="0" tIns="0" rIns="0" bIns="0" rtlCol="0">
            <a:noAutofit/>
          </a:bodyPr>
          <a:lstStyle/>
          <a:p>
            <a:pPr algn="ctr"/>
            <a:r>
              <a:rPr lang="es-AR" sz="1500" b="1" dirty="0" smtClean="0">
                <a:solidFill>
                  <a:srgbClr val="00B050"/>
                </a:solidFill>
              </a:rPr>
              <a:t>97</a:t>
            </a:r>
          </a:p>
          <a:p>
            <a:pPr algn="ctr"/>
            <a:endParaRPr lang="es-AR" sz="1500" b="1" dirty="0">
              <a:solidFill>
                <a:srgbClr val="00B050"/>
              </a:solidFill>
            </a:endParaRPr>
          </a:p>
        </p:txBody>
      </p:sp>
      <p:sp>
        <p:nvSpPr>
          <p:cNvPr id="24" name="23 CuadroTexto"/>
          <p:cNvSpPr txBox="1"/>
          <p:nvPr/>
        </p:nvSpPr>
        <p:spPr>
          <a:xfrm>
            <a:off x="2438400" y="4495800"/>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A2</a:t>
            </a:r>
          </a:p>
          <a:p>
            <a:endParaRPr lang="es-AR" sz="1500" b="1" dirty="0">
              <a:solidFill>
                <a:srgbClr val="00B050"/>
              </a:solidFill>
            </a:endParaRPr>
          </a:p>
        </p:txBody>
      </p:sp>
      <p:sp>
        <p:nvSpPr>
          <p:cNvPr id="39" name="38 CuadroTexto"/>
          <p:cNvSpPr txBox="1"/>
          <p:nvPr/>
        </p:nvSpPr>
        <p:spPr>
          <a:xfrm>
            <a:off x="2438400" y="4419600"/>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A2</a:t>
            </a:r>
          </a:p>
          <a:p>
            <a:endParaRPr lang="es-AR" sz="1500" b="1"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0" nodeType="afterEffect">
                                  <p:stCondLst>
                                    <p:cond delay="0"/>
                                  </p:stCondLst>
                                  <p:childTnLst>
                                    <p:animMotion origin="layout" path="M 1.38889E-6 3.395E-6 C -0.01198 -0.00047 -0.02396 0.00092 -0.03577 -0.00162 C -0.03767 -0.00208 -0.03767 -0.00602 -0.0382 -0.00833 C -0.04132 -0.02197 -0.04236 -0.03585 -0.04566 -0.04926 C -0.04497 -0.0673 -0.04392 -0.0828 -0.04202 -0.10037 C -0.0408 -0.25347 -0.07309 -0.24607 -0.01354 -0.26157 C 0.02517 -0.25972 0.06198 -0.25925 0.1 -0.25162 C 0.16024 -0.25255 0.18802 -0.25301 0.23698 -0.25833 C 0.27153 -0.26735 0.24271 -0.24561 0.24271 -0.1908 " pathEditMode="relative" rAng="0" ptsTypes="fffffffff">
                                      <p:cBhvr>
                                        <p:cTn id="9" dur="2000" fill="hold"/>
                                        <p:tgtEl>
                                          <p:spTgt spid="39"/>
                                        </p:tgtEl>
                                        <p:attrNameLst>
                                          <p:attrName>ppt_x</p:attrName>
                                          <p:attrName>ppt_y</p:attrName>
                                        </p:attrNameLst>
                                      </p:cBhvr>
                                      <p:rCtr x="9913" y="-13321"/>
                                    </p:animMotion>
                                  </p:childTnLst>
                                </p:cTn>
                              </p:par>
                              <p:par>
                                <p:cTn id="10" presetID="14" presetClass="entr" presetSubtype="1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randombar(horizontal)">
                                      <p:cBhvr>
                                        <p:cTn id="12" dur="500"/>
                                        <p:tgtEl>
                                          <p:spTgt spid="22"/>
                                        </p:tgtEl>
                                      </p:cBhvr>
                                    </p:animEffect>
                                  </p:childTnLst>
                                </p:cTn>
                              </p:par>
                              <p:par>
                                <p:cTn id="13" presetID="0" presetClass="path" presetSubtype="0" accel="50000" decel="50000" fill="hold" grpId="0" nodeType="withEffect">
                                  <p:stCondLst>
                                    <p:cond delay="0"/>
                                  </p:stCondLst>
                                  <p:childTnLst>
                                    <p:animMotion origin="layout" path="M -3.33333E-6 -2.64522E-6 C 0.00278 0.00556 0.00677 0.00972 0.00903 0.01574 C 0.01285 0.02569 0.01441 0.03796 0.01684 0.0486 C 0.01997 0.08309 0.01962 0.12104 0.02865 0.15413 C 0.03507 0.20389 0.02709 0.13909 0.03247 0.19579 C 0.03299 0.20181 0.03525 0.20713 0.03629 0.21292 C 0.03993 0.23421 0.04219 0.25365 0.0441 0.27517 C 0.04375 0.29253 0.04254 0.30965 0.04289 0.32701 C 0.04306 0.33928 0.03837 0.35571 0.04549 0.36334 C 0.05434 0.3726 0.06789 0.3645 0.07917 0.3652 C 0.0849 0.36566 0.09045 0.36635 0.09618 0.36682 C 0.13403 0.3851 0.10087 0.36982 0.20903 0.36682 C 0.21563 0.36658 0.22205 0.36543 0.22865 0.3652 C 0.26372 0.36427 0.29861 0.36404 0.33368 0.36334 C 0.33282 0.34483 0.33195 0.33881 0.32986 0.32354 C 0.32952 0.31729 0.32431 0.30317 0.32431 0.3034 " pathEditMode="relative" rAng="0" ptsTypes="ffffffffffffffff">
                                      <p:cBhvr>
                                        <p:cTn id="14" dur="3000" fill="hold"/>
                                        <p:tgtEl>
                                          <p:spTgt spid="27"/>
                                        </p:tgtEl>
                                        <p:attrNameLst>
                                          <p:attrName>ppt_x</p:attrName>
                                          <p:attrName>ppt_y</p:attrName>
                                        </p:attrNameLst>
                                      </p:cBhvr>
                                      <p:rCtr x="16684" y="19255"/>
                                    </p:animMotion>
                                  </p:childTnLst>
                                </p:cTn>
                              </p:par>
                              <p:par>
                                <p:cTn id="15" presetID="14" presetClass="entr" presetSubtype="10" fill="hold" grpId="0" nodeType="withEffect">
                                  <p:stCondLst>
                                    <p:cond delay="750"/>
                                  </p:stCondLst>
                                  <p:childTnLst>
                                    <p:set>
                                      <p:cBhvr>
                                        <p:cTn id="16" dur="1" fill="hold">
                                          <p:stCondLst>
                                            <p:cond delay="0"/>
                                          </p:stCondLst>
                                        </p:cTn>
                                        <p:tgtEl>
                                          <p:spTgt spid="23"/>
                                        </p:tgtEl>
                                        <p:attrNameLst>
                                          <p:attrName>style.visibility</p:attrName>
                                        </p:attrNameLst>
                                      </p:cBhvr>
                                      <p:to>
                                        <p:strVal val="visible"/>
                                      </p:to>
                                    </p:set>
                                    <p:animEffect transition="in" filter="randombar(horizontal)">
                                      <p:cBhvr>
                                        <p:cTn id="17" dur="500"/>
                                        <p:tgtEl>
                                          <p:spTgt spid="23"/>
                                        </p:tgtEl>
                                      </p:cBhvr>
                                    </p:animEffect>
                                  </p:childTnLst>
                                </p:cTn>
                              </p:par>
                              <p:par>
                                <p:cTn id="18" presetID="1" presetClass="entr" presetSubtype="0" fill="hold" grpId="0" nodeType="withEffect">
                                  <p:stCondLst>
                                    <p:cond delay="1500"/>
                                  </p:stCondLst>
                                  <p:childTnLst>
                                    <p:set>
                                      <p:cBhvr>
                                        <p:cTn id="19" dur="1" fill="hold">
                                          <p:stCondLst>
                                            <p:cond delay="0"/>
                                          </p:stCondLst>
                                        </p:cTn>
                                        <p:tgtEl>
                                          <p:spTgt spid="28"/>
                                        </p:tgtEl>
                                        <p:attrNameLst>
                                          <p:attrName>style.visibility</p:attrName>
                                        </p:attrNameLst>
                                      </p:cBhvr>
                                      <p:to>
                                        <p:strVal val="visible"/>
                                      </p:to>
                                    </p:set>
                                  </p:childTnLst>
                                </p:cTn>
                              </p:par>
                            </p:childTnLst>
                          </p:cTn>
                        </p:par>
                        <p:par>
                          <p:cTn id="20" fill="hold">
                            <p:stCondLst>
                              <p:cond delay="3000"/>
                            </p:stCondLst>
                            <p:childTnLst>
                              <p:par>
                                <p:cTn id="21" presetID="10" presetClass="entr" presetSubtype="0" fill="hold" nodeType="afterEffect">
                                  <p:stCondLst>
                                    <p:cond delay="25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 presetClass="entr" presetSubtype="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childTnLst>
                                </p:cTn>
                              </p:par>
                            </p:childTnLst>
                          </p:cTn>
                        </p:par>
                        <p:par>
                          <p:cTn id="26" fill="hold">
                            <p:stCondLst>
                              <p:cond delay="3750"/>
                            </p:stCondLst>
                            <p:childTnLst>
                              <p:par>
                                <p:cTn id="27" presetID="31" presetClass="entr" presetSubtype="0" fill="hold" grpId="0" nodeType="after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p:cTn id="29" dur="1000" fill="hold"/>
                                        <p:tgtEl>
                                          <p:spTgt spid="36"/>
                                        </p:tgtEl>
                                        <p:attrNameLst>
                                          <p:attrName>ppt_w</p:attrName>
                                        </p:attrNameLst>
                                      </p:cBhvr>
                                      <p:tavLst>
                                        <p:tav tm="0">
                                          <p:val>
                                            <p:fltVal val="0"/>
                                          </p:val>
                                        </p:tav>
                                        <p:tav tm="100000">
                                          <p:val>
                                            <p:strVal val="#ppt_w"/>
                                          </p:val>
                                        </p:tav>
                                      </p:tavLst>
                                    </p:anim>
                                    <p:anim calcmode="lin" valueType="num">
                                      <p:cBhvr>
                                        <p:cTn id="30" dur="1000" fill="hold"/>
                                        <p:tgtEl>
                                          <p:spTgt spid="36"/>
                                        </p:tgtEl>
                                        <p:attrNameLst>
                                          <p:attrName>ppt_h</p:attrName>
                                        </p:attrNameLst>
                                      </p:cBhvr>
                                      <p:tavLst>
                                        <p:tav tm="0">
                                          <p:val>
                                            <p:fltVal val="0"/>
                                          </p:val>
                                        </p:tav>
                                        <p:tav tm="100000">
                                          <p:val>
                                            <p:strVal val="#ppt_h"/>
                                          </p:val>
                                        </p:tav>
                                      </p:tavLst>
                                    </p:anim>
                                    <p:anim calcmode="lin" valueType="num">
                                      <p:cBhvr>
                                        <p:cTn id="31" dur="1000" fill="hold"/>
                                        <p:tgtEl>
                                          <p:spTgt spid="36"/>
                                        </p:tgtEl>
                                        <p:attrNameLst>
                                          <p:attrName>style.rotation</p:attrName>
                                        </p:attrNameLst>
                                      </p:cBhvr>
                                      <p:tavLst>
                                        <p:tav tm="0">
                                          <p:val>
                                            <p:fltVal val="90"/>
                                          </p:val>
                                        </p:tav>
                                        <p:tav tm="100000">
                                          <p:val>
                                            <p:fltVal val="0"/>
                                          </p:val>
                                        </p:tav>
                                      </p:tavLst>
                                    </p:anim>
                                    <p:animEffect transition="in" filter="fade">
                                      <p:cBhvr>
                                        <p:cTn id="32"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p:bldP spid="27" grpId="0" animBg="1"/>
      <p:bldP spid="28" grpId="0" animBg="1"/>
      <p:bldP spid="36" grpId="0"/>
      <p:bldP spid="22" grpId="0" animBg="1"/>
      <p:bldP spid="24" grpId="0" animBg="1"/>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152400"/>
            <a:ext cx="9144000" cy="914400"/>
          </a:xfrm>
        </p:spPr>
        <p:txBody>
          <a:bodyPr>
            <a:normAutofit/>
          </a:bodyPr>
          <a:lstStyle/>
          <a:p>
            <a:r>
              <a:rPr lang="es-AR" sz="3500" dirty="0" smtClean="0">
                <a:solidFill>
                  <a:srgbClr val="FF0000"/>
                </a:solidFill>
              </a:rPr>
              <a:t>Fase de búsqueda de la quinta instrucción</a:t>
            </a:r>
            <a:endParaRPr lang="en-US" sz="3500" dirty="0">
              <a:solidFill>
                <a:srgbClr val="FF0000"/>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09800"/>
            <a:ext cx="7924800" cy="4526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11 CuadroTexto"/>
          <p:cNvSpPr txBox="1"/>
          <p:nvPr/>
        </p:nvSpPr>
        <p:spPr>
          <a:xfrm>
            <a:off x="2271398" y="3354273"/>
            <a:ext cx="252902" cy="225639"/>
          </a:xfrm>
          <a:prstGeom prst="rect">
            <a:avLst/>
          </a:prstGeom>
          <a:solidFill>
            <a:schemeClr val="bg1"/>
          </a:solidFill>
        </p:spPr>
        <p:txBody>
          <a:bodyPr wrap="none" lIns="0" tIns="0" rIns="0" bIns="0" rtlCol="0">
            <a:noAutofit/>
          </a:bodyPr>
          <a:lstStyle/>
          <a:p>
            <a:r>
              <a:rPr lang="es-AR" sz="1500" b="1" dirty="0" smtClean="0">
                <a:solidFill>
                  <a:srgbClr val="FF0000"/>
                </a:solidFill>
              </a:rPr>
              <a:t>1D</a:t>
            </a:r>
          </a:p>
          <a:p>
            <a:endParaRPr lang="es-AR" sz="1500" b="1" dirty="0">
              <a:solidFill>
                <a:srgbClr val="FF0000"/>
              </a:solidFill>
            </a:endParaRPr>
          </a:p>
        </p:txBody>
      </p:sp>
      <p:sp>
        <p:nvSpPr>
          <p:cNvPr id="13" name="12 CuadroTexto"/>
          <p:cNvSpPr txBox="1"/>
          <p:nvPr/>
        </p:nvSpPr>
        <p:spPr>
          <a:xfrm>
            <a:off x="1705078" y="2894112"/>
            <a:ext cx="276122" cy="152131"/>
          </a:xfrm>
          <a:prstGeom prst="rect">
            <a:avLst/>
          </a:prstGeom>
          <a:solidFill>
            <a:schemeClr val="bg1"/>
          </a:solidFill>
        </p:spPr>
        <p:txBody>
          <a:bodyPr wrap="none" lIns="0" tIns="0" rIns="0" bIns="0" rtlCol="0">
            <a:noAutofit/>
          </a:bodyPr>
          <a:lstStyle/>
          <a:p>
            <a:pPr algn="ctr"/>
            <a:r>
              <a:rPr lang="es-AR" sz="1200" b="1" dirty="0" smtClean="0">
                <a:solidFill>
                  <a:srgbClr val="FF0000"/>
                </a:solidFill>
              </a:rPr>
              <a:t>1D</a:t>
            </a:r>
          </a:p>
          <a:p>
            <a:pPr algn="ctr"/>
            <a:endParaRPr lang="es-AR" sz="1200" b="1" dirty="0">
              <a:solidFill>
                <a:srgbClr val="FF0000"/>
              </a:solidFill>
            </a:endParaRPr>
          </a:p>
        </p:txBody>
      </p:sp>
      <p:cxnSp>
        <p:nvCxnSpPr>
          <p:cNvPr id="15" name="14 Conector recto de flecha"/>
          <p:cNvCxnSpPr/>
          <p:nvPr/>
        </p:nvCxnSpPr>
        <p:spPr>
          <a:xfrm flipH="1">
            <a:off x="3667300" y="3122712"/>
            <a:ext cx="800100" cy="8396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 name="15 CuadroTexto"/>
          <p:cNvSpPr txBox="1"/>
          <p:nvPr/>
        </p:nvSpPr>
        <p:spPr>
          <a:xfrm>
            <a:off x="4114800" y="3304401"/>
            <a:ext cx="800100" cy="276999"/>
          </a:xfrm>
          <a:prstGeom prst="rect">
            <a:avLst/>
          </a:prstGeom>
          <a:noFill/>
        </p:spPr>
        <p:txBody>
          <a:bodyPr wrap="square" rtlCol="0">
            <a:spAutoFit/>
          </a:bodyPr>
          <a:lstStyle/>
          <a:p>
            <a:r>
              <a:rPr lang="es-AR" sz="1200" b="1" dirty="0" smtClean="0">
                <a:solidFill>
                  <a:schemeClr val="tx2">
                    <a:lumMod val="75000"/>
                  </a:schemeClr>
                </a:solidFill>
              </a:rPr>
              <a:t>Habilita</a:t>
            </a:r>
            <a:endParaRPr lang="es-AR" sz="1200" b="1" dirty="0">
              <a:solidFill>
                <a:schemeClr val="tx2">
                  <a:lumMod val="75000"/>
                </a:schemeClr>
              </a:solidFill>
            </a:endParaRPr>
          </a:p>
        </p:txBody>
      </p:sp>
      <p:sp>
        <p:nvSpPr>
          <p:cNvPr id="17" name="16 CuadroTexto"/>
          <p:cNvSpPr txBox="1"/>
          <p:nvPr/>
        </p:nvSpPr>
        <p:spPr>
          <a:xfrm>
            <a:off x="3886200" y="3886200"/>
            <a:ext cx="371722" cy="152400"/>
          </a:xfrm>
          <a:prstGeom prst="rect">
            <a:avLst/>
          </a:prstGeom>
          <a:solidFill>
            <a:schemeClr val="bg1"/>
          </a:solidFill>
        </p:spPr>
        <p:txBody>
          <a:bodyPr wrap="none" lIns="0" tIns="0" rIns="0" bIns="0" rtlCol="0">
            <a:noAutofit/>
          </a:bodyPr>
          <a:lstStyle/>
          <a:p>
            <a:pPr algn="ctr"/>
            <a:r>
              <a:rPr lang="es-AR" sz="900" b="1" dirty="0" smtClean="0">
                <a:solidFill>
                  <a:srgbClr val="FF0000"/>
                </a:solidFill>
              </a:rPr>
              <a:t>9DA1</a:t>
            </a:r>
            <a:endParaRPr lang="es-AR" sz="900" b="1" dirty="0">
              <a:solidFill>
                <a:srgbClr val="FF0000"/>
              </a:solidFill>
            </a:endParaRPr>
          </a:p>
        </p:txBody>
      </p:sp>
      <p:sp>
        <p:nvSpPr>
          <p:cNvPr id="18" name="17 CuadroTexto"/>
          <p:cNvSpPr txBox="1"/>
          <p:nvPr/>
        </p:nvSpPr>
        <p:spPr>
          <a:xfrm>
            <a:off x="4172299" y="5791200"/>
            <a:ext cx="552101" cy="153888"/>
          </a:xfrm>
          <a:prstGeom prst="rect">
            <a:avLst/>
          </a:prstGeom>
          <a:solidFill>
            <a:schemeClr val="bg1"/>
          </a:solidFill>
        </p:spPr>
        <p:txBody>
          <a:bodyPr wrap="square" lIns="0" tIns="0" rIns="0" bIns="0" rtlCol="0">
            <a:spAutoFit/>
          </a:bodyPr>
          <a:lstStyle/>
          <a:p>
            <a:pPr algn="ctr"/>
            <a:r>
              <a:rPr lang="es-AR" sz="1000" b="1" dirty="0" smtClean="0">
                <a:solidFill>
                  <a:srgbClr val="FF0000"/>
                </a:solidFill>
              </a:rPr>
              <a:t>9DA1</a:t>
            </a:r>
            <a:endParaRPr lang="es-AR" sz="1000" b="1" dirty="0">
              <a:solidFill>
                <a:srgbClr val="FF0000"/>
              </a:solidFill>
            </a:endParaRPr>
          </a:p>
        </p:txBody>
      </p:sp>
      <p:sp>
        <p:nvSpPr>
          <p:cNvPr id="14" name="2 Subtítulo"/>
          <p:cNvSpPr txBox="1">
            <a:spLocks/>
          </p:cNvSpPr>
          <p:nvPr/>
        </p:nvSpPr>
        <p:spPr>
          <a:xfrm>
            <a:off x="0" y="609600"/>
            <a:ext cx="9144000" cy="1828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buFont typeface="Arial" pitchFamily="34" charset="0"/>
              <a:buChar char="•"/>
            </a:pPr>
            <a:r>
              <a:rPr lang="es-AR" sz="1800" dirty="0" smtClean="0">
                <a:solidFill>
                  <a:schemeClr val="tx1"/>
                </a:solidFill>
              </a:rPr>
              <a:t> Se busca en memoria el contenido de la dirección indicada por el CP (1D).</a:t>
            </a:r>
          </a:p>
          <a:p>
            <a:pPr algn="just">
              <a:buFont typeface="Arial" pitchFamily="34" charset="0"/>
              <a:buChar char="•"/>
            </a:pPr>
            <a:r>
              <a:rPr lang="es-AR" sz="1800" dirty="0" smtClean="0">
                <a:solidFill>
                  <a:schemeClr val="tx1"/>
                </a:solidFill>
              </a:rPr>
              <a:t> La dirección de la misma viaja por el bus de direcciones llega al RDM, se habilita la dirección y se lee la instrucción 9DA1 que está alojada en la dirección 1D.</a:t>
            </a:r>
          </a:p>
          <a:p>
            <a:pPr algn="just">
              <a:buFont typeface="Arial" pitchFamily="34" charset="0"/>
              <a:buChar char="•"/>
            </a:pPr>
            <a:r>
              <a:rPr lang="es-AR" sz="1800" dirty="0" smtClean="0">
                <a:solidFill>
                  <a:schemeClr val="tx1"/>
                </a:solidFill>
              </a:rPr>
              <a:t> La instrucción es leída y transmitida  a la CPU por el bus de datos, quedando temporalmente almacenada en el MBR.</a:t>
            </a:r>
            <a:endParaRPr lang="en-US" sz="1800" dirty="0" smtClean="0">
              <a:solidFill>
                <a:schemeClr val="tx1"/>
              </a:solidFill>
            </a:endParaRPr>
          </a:p>
          <a:p>
            <a:pPr algn="just">
              <a:buFont typeface="Arial" pitchFamily="34" charset="0"/>
              <a:buChar char="•"/>
            </a:pPr>
            <a:endParaRPr lang="en-US" sz="1800" dirty="0">
              <a:solidFill>
                <a:schemeClr val="tx1"/>
              </a:solidFill>
            </a:endParaRPr>
          </a:p>
        </p:txBody>
      </p:sp>
      <p:pic>
        <p:nvPicPr>
          <p:cNvPr id="10242" name="Picture 2"/>
          <p:cNvPicPr>
            <a:picLocks noChangeAspect="1" noChangeArrowheads="1"/>
          </p:cNvPicPr>
          <p:nvPr/>
        </p:nvPicPr>
        <p:blipFill>
          <a:blip r:embed="rId4"/>
          <a:srcRect/>
          <a:stretch>
            <a:fillRect/>
          </a:stretch>
        </p:blipFill>
        <p:spPr bwMode="auto">
          <a:xfrm>
            <a:off x="2133600" y="3810000"/>
            <a:ext cx="733425" cy="110490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5"/>
          <a:srcRect/>
          <a:stretch>
            <a:fillRect/>
          </a:stretch>
        </p:blipFill>
        <p:spPr bwMode="auto">
          <a:xfrm>
            <a:off x="1371600" y="4572000"/>
            <a:ext cx="552450" cy="838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61111E-6 3.68178E-6 C -0.01198 -0.0037 -0.05243 -0.00116 -0.06459 -0.02799 C -0.08039 -0.04695 -0.0724 -0.09482 -0.07361 -0.11286 C -0.07101 -0.13183 -0.09966 -0.1383 -0.04896 -0.14223 C 0.00156 -0.1612 0.1842 -0.14732 0.23073 -0.13576 C 0.27725 -0.12419 0.2302 -0.08627 0.23003 -0.07332 " pathEditMode="relative" rAng="0" ptsTypes="ffafaf">
                                      <p:cBhvr>
                                        <p:cTn id="6" dur="2000" fill="hold"/>
                                        <p:tgtEl>
                                          <p:spTgt spid="12"/>
                                        </p:tgtEl>
                                        <p:attrNameLst>
                                          <p:attrName>ppt_x</p:attrName>
                                          <p:attrName>ppt_y</p:attrName>
                                        </p:attrNameLst>
                                      </p:cBhvr>
                                      <p:rCtr x="8872" y="-8071"/>
                                    </p:animMotion>
                                  </p:childTnLst>
                                </p:cTn>
                              </p:par>
                              <p:par>
                                <p:cTn id="7" presetID="1" presetClass="entr" presetSubtype="0" fill="hold" grpId="0" nodeType="withEffect">
                                  <p:stCondLst>
                                    <p:cond delay="750"/>
                                  </p:stCondLst>
                                  <p:childTnLst>
                                    <p:set>
                                      <p:cBhvr>
                                        <p:cTn id="8" dur="1" fill="hold">
                                          <p:stCondLst>
                                            <p:cond delay="0"/>
                                          </p:stCondLst>
                                        </p:cTn>
                                        <p:tgtEl>
                                          <p:spTgt spid="13"/>
                                        </p:tgtEl>
                                        <p:attrNameLst>
                                          <p:attrName>style.visibility</p:attrName>
                                        </p:attrNameLst>
                                      </p:cBhvr>
                                      <p:to>
                                        <p:strVal val="visible"/>
                                      </p:to>
                                    </p:set>
                                  </p:childTnLst>
                                </p:cTn>
                              </p:par>
                            </p:childTnLst>
                          </p:cTn>
                        </p:par>
                        <p:par>
                          <p:cTn id="9" fill="hold">
                            <p:stCondLst>
                              <p:cond delay="2000"/>
                            </p:stCondLst>
                            <p:childTnLst>
                              <p:par>
                                <p:cTn id="10" presetID="10" presetClass="entr" presetSubtype="0" fill="hold" nodeType="afterEffect">
                                  <p:stCondLst>
                                    <p:cond delay="25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 presetClass="entr" presetSubtype="0" fill="hold" grpId="0" nodeType="withEffect">
                                  <p:stCondLst>
                                    <p:cond delay="500"/>
                                  </p:stCondLst>
                                  <p:childTnLst>
                                    <p:set>
                                      <p:cBhvr>
                                        <p:cTn id="14" dur="1" fill="hold">
                                          <p:stCondLst>
                                            <p:cond delay="0"/>
                                          </p:stCondLst>
                                        </p:cTn>
                                        <p:tgtEl>
                                          <p:spTgt spid="16"/>
                                        </p:tgtEl>
                                        <p:attrNameLst>
                                          <p:attrName>style.visibility</p:attrName>
                                        </p:attrNameLst>
                                      </p:cBhvr>
                                      <p:to>
                                        <p:strVal val="visible"/>
                                      </p:to>
                                    </p:set>
                                  </p:childTnLst>
                                </p:cTn>
                              </p:par>
                            </p:childTnLst>
                          </p:cTn>
                        </p:par>
                        <p:par>
                          <p:cTn id="15" fill="hold">
                            <p:stCondLst>
                              <p:cond delay="2750"/>
                            </p:stCondLst>
                            <p:childTnLst>
                              <p:par>
                                <p:cTn id="16" presetID="0" presetClass="path" presetSubtype="0" accel="50000" decel="50000" fill="hold" grpId="0" nodeType="afterEffect">
                                  <p:stCondLst>
                                    <p:cond delay="500"/>
                                  </p:stCondLst>
                                  <p:childTnLst>
                                    <p:animMotion origin="layout" path="M 0.01927 0.00278 C 0.02674 0.00324 0.03854 2.22222E-6 0.04497 0.00116 C 0.05139 0.00833 0.05521 0.03472 0.05764 0.04606 C 0.05816 0.0537 0.05834 0.06134 0.05972 0.06875 C 0.06077 0.08032 0.06233 0.09143 0.06285 0.10301 C 0.06268 0.14861 0.06997 0.19606 0.06025 0.23958 C 0.05955 0.24653 0.05955 0.25162 0.05764 0.25787 C 0.05729 0.26134 0.05695 0.26481 0.05608 0.26805 C 0.05591 0.26967 0.05591 0.27129 0.05556 0.27291 C 0.05538 0.2743 0.05452 0.27708 0.05452 0.27731 C 0.054 0.28426 0.05209 0.29213 0.05556 0.29838 C 0.05677 0.30486 0.06198 0.33055 0.06354 0.33703 C 0.01424 0.34838 -0.18021 0.35856 -0.23021 0.34722 C -0.27968 0.3375 -0.23264 0.29421 -0.23385 0.27801 " pathEditMode="relative" rAng="0" ptsTypes="ffffffffffffaf">
                                      <p:cBhvr>
                                        <p:cTn id="17" dur="2000" fill="hold"/>
                                        <p:tgtEl>
                                          <p:spTgt spid="17"/>
                                        </p:tgtEl>
                                        <p:attrNameLst>
                                          <p:attrName>ppt_x</p:attrName>
                                          <p:attrName>ppt_y</p:attrName>
                                        </p:attrNameLst>
                                      </p:cBhvr>
                                      <p:rCtr x="-12413" y="17639"/>
                                    </p:animMotion>
                                  </p:childTnLst>
                                </p:cTn>
                              </p:par>
                              <p:par>
                                <p:cTn id="18" presetID="1" presetClass="entr" presetSubtype="0" fill="hold" grpId="0" nodeType="withEffect">
                                  <p:stCondLst>
                                    <p:cond delay="150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30712"/>
            <a:ext cx="8382000" cy="4751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ctrTitle"/>
          </p:nvPr>
        </p:nvSpPr>
        <p:spPr>
          <a:xfrm>
            <a:off x="0" y="0"/>
            <a:ext cx="9144000" cy="914400"/>
          </a:xfrm>
        </p:spPr>
        <p:txBody>
          <a:bodyPr>
            <a:normAutofit/>
          </a:bodyPr>
          <a:lstStyle/>
          <a:p>
            <a:r>
              <a:rPr lang="es-AR" sz="3500" dirty="0" smtClean="0">
                <a:solidFill>
                  <a:srgbClr val="FFC000"/>
                </a:solidFill>
              </a:rPr>
              <a:t>INCREMENTO DEL CP</a:t>
            </a:r>
            <a:endParaRPr lang="en-US" sz="3500" dirty="0">
              <a:solidFill>
                <a:srgbClr val="FFC000"/>
              </a:solidFill>
            </a:endParaRPr>
          </a:p>
        </p:txBody>
      </p:sp>
      <p:sp>
        <p:nvSpPr>
          <p:cNvPr id="3" name="2 Subtítulo"/>
          <p:cNvSpPr>
            <a:spLocks noGrp="1"/>
          </p:cNvSpPr>
          <p:nvPr>
            <p:ph type="subTitle" idx="1"/>
          </p:nvPr>
        </p:nvSpPr>
        <p:spPr>
          <a:xfrm>
            <a:off x="0" y="1066800"/>
            <a:ext cx="9144000" cy="1828800"/>
          </a:xfrm>
        </p:spPr>
        <p:txBody>
          <a:bodyPr>
            <a:normAutofit/>
          </a:bodyPr>
          <a:lstStyle/>
          <a:p>
            <a:pPr algn="just">
              <a:buFont typeface="Arial" pitchFamily="34" charset="0"/>
              <a:buChar char="•"/>
            </a:pPr>
            <a:r>
              <a:rPr lang="es-AR" sz="2000" dirty="0" smtClean="0">
                <a:solidFill>
                  <a:schemeClr val="tx1"/>
                </a:solidFill>
              </a:rPr>
              <a:t> </a:t>
            </a:r>
            <a:r>
              <a:rPr lang="es-AR" sz="2400" dirty="0" smtClean="0">
                <a:solidFill>
                  <a:schemeClr val="tx1"/>
                </a:solidFill>
              </a:rPr>
              <a:t>Antes de finalizar la Fase de Búsqueda, se INCREMENTA el CP y apunta a la PRÓXIMA INSTRUCCIÓN.</a:t>
            </a:r>
            <a:endParaRPr lang="en-US" sz="2400" dirty="0" smtClean="0">
              <a:solidFill>
                <a:schemeClr val="tx1"/>
              </a:solidFill>
            </a:endParaRPr>
          </a:p>
          <a:p>
            <a:pPr algn="just">
              <a:buFont typeface="Arial" pitchFamily="34" charset="0"/>
              <a:buChar char="•"/>
            </a:pPr>
            <a:endParaRPr lang="en-US" sz="2400" dirty="0">
              <a:solidFill>
                <a:schemeClr val="tx1"/>
              </a:solidFill>
            </a:endParaRPr>
          </a:p>
        </p:txBody>
      </p:sp>
      <p:sp>
        <p:nvSpPr>
          <p:cNvPr id="16" name="15 CuadroTexto"/>
          <p:cNvSpPr txBox="1"/>
          <p:nvPr/>
        </p:nvSpPr>
        <p:spPr>
          <a:xfrm>
            <a:off x="2209800" y="3124200"/>
            <a:ext cx="533400" cy="369332"/>
          </a:xfrm>
          <a:prstGeom prst="rect">
            <a:avLst/>
          </a:prstGeom>
          <a:solidFill>
            <a:schemeClr val="bg1"/>
          </a:solidFill>
          <a:ln w="12700">
            <a:solidFill>
              <a:schemeClr val="accent1">
                <a:shade val="50000"/>
              </a:schemeClr>
            </a:solidFill>
          </a:ln>
        </p:spPr>
        <p:txBody>
          <a:bodyPr wrap="square" rtlCol="0">
            <a:spAutoFit/>
          </a:bodyPr>
          <a:lstStyle/>
          <a:p>
            <a:r>
              <a:rPr lang="es-AR" b="1" dirty="0" smtClean="0">
                <a:solidFill>
                  <a:srgbClr val="FF0000"/>
                </a:solidFill>
              </a:rPr>
              <a:t>1E</a:t>
            </a:r>
            <a:endParaRPr lang="en-US" b="1" dirty="0">
              <a:solidFill>
                <a:srgbClr val="FF0000"/>
              </a:solidFill>
            </a:endParaRPr>
          </a:p>
        </p:txBody>
      </p:sp>
      <p:cxnSp>
        <p:nvCxnSpPr>
          <p:cNvPr id="17" name="16 Conector recto de flecha"/>
          <p:cNvCxnSpPr>
            <a:endCxn id="16" idx="0"/>
          </p:cNvCxnSpPr>
          <p:nvPr/>
        </p:nvCxnSpPr>
        <p:spPr>
          <a:xfrm flipH="1">
            <a:off x="2476500" y="1828800"/>
            <a:ext cx="114300" cy="1295400"/>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pic>
        <p:nvPicPr>
          <p:cNvPr id="11266" name="Picture 2"/>
          <p:cNvPicPr>
            <a:picLocks noChangeAspect="1" noChangeArrowheads="1"/>
          </p:cNvPicPr>
          <p:nvPr/>
        </p:nvPicPr>
        <p:blipFill>
          <a:blip r:embed="rId3"/>
          <a:srcRect/>
          <a:stretch>
            <a:fillRect/>
          </a:stretch>
        </p:blipFill>
        <p:spPr bwMode="auto">
          <a:xfrm>
            <a:off x="2209800" y="3733800"/>
            <a:ext cx="733425" cy="1104900"/>
          </a:xfrm>
          <a:prstGeom prst="rect">
            <a:avLst/>
          </a:prstGeom>
          <a:noFill/>
          <a:ln w="9525">
            <a:noFill/>
            <a:miter lim="800000"/>
            <a:headEnd/>
            <a:tailEnd/>
          </a:ln>
          <a:effectLst/>
        </p:spPr>
      </p:pic>
      <p:pic>
        <p:nvPicPr>
          <p:cNvPr id="11267" name="Picture 3"/>
          <p:cNvPicPr>
            <a:picLocks noChangeAspect="1" noChangeArrowheads="1"/>
          </p:cNvPicPr>
          <p:nvPr/>
        </p:nvPicPr>
        <p:blipFill>
          <a:blip r:embed="rId4"/>
          <a:srcRect/>
          <a:stretch>
            <a:fillRect/>
          </a:stretch>
        </p:blipFill>
        <p:spPr bwMode="auto">
          <a:xfrm>
            <a:off x="1447800" y="4495800"/>
            <a:ext cx="552450" cy="838200"/>
          </a:xfrm>
          <a:prstGeom prst="rect">
            <a:avLst/>
          </a:prstGeom>
          <a:noFill/>
          <a:ln w="9525">
            <a:noFill/>
            <a:miter lim="800000"/>
            <a:headEnd/>
            <a:tailEnd/>
          </a:ln>
          <a:effectLst/>
        </p:spPr>
      </p:pic>
    </p:spTree>
    <p:extLst>
      <p:ext uri="{BB962C8B-B14F-4D97-AF65-F5344CB8AC3E}">
        <p14:creationId xmlns:p14="http://schemas.microsoft.com/office/powerpoint/2010/main" val="363557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strVal val="#ppt_w*0.70"/>
                                          </p:val>
                                        </p:tav>
                                        <p:tav tm="100000">
                                          <p:val>
                                            <p:strVal val="#ppt_w"/>
                                          </p:val>
                                        </p:tav>
                                      </p:tavLst>
                                    </p:anim>
                                    <p:anim calcmode="lin" valueType="num">
                                      <p:cBhvr>
                                        <p:cTn id="8" dur="1000" fill="hold"/>
                                        <p:tgtEl>
                                          <p:spTgt spid="17"/>
                                        </p:tgtEl>
                                        <p:attrNameLst>
                                          <p:attrName>ppt_h</p:attrName>
                                        </p:attrNameLst>
                                      </p:cBhvr>
                                      <p:tavLst>
                                        <p:tav tm="0">
                                          <p:val>
                                            <p:strVal val="#ppt_h"/>
                                          </p:val>
                                        </p:tav>
                                        <p:tav tm="100000">
                                          <p:val>
                                            <p:strVal val="#ppt_h"/>
                                          </p:val>
                                        </p:tav>
                                      </p:tavLst>
                                    </p:anim>
                                    <p:animEffect transition="in" filter="fade">
                                      <p:cBhvr>
                                        <p:cTn id="9" dur="1000"/>
                                        <p:tgtEl>
                                          <p:spTgt spid="17"/>
                                        </p:tgtEl>
                                      </p:cBhvr>
                                    </p:animEffect>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152400"/>
            <a:ext cx="9144000" cy="914400"/>
          </a:xfrm>
        </p:spPr>
        <p:txBody>
          <a:bodyPr>
            <a:normAutofit/>
          </a:bodyPr>
          <a:lstStyle/>
          <a:p>
            <a:r>
              <a:rPr lang="es-AR" sz="3500" dirty="0" smtClean="0">
                <a:solidFill>
                  <a:srgbClr val="00B050"/>
                </a:solidFill>
              </a:rPr>
              <a:t>Fase de ejecución de la quinta instrucción</a:t>
            </a:r>
            <a:endParaRPr lang="en-US" sz="3500" dirty="0">
              <a:solidFill>
                <a:srgbClr val="00B050"/>
              </a:solidFill>
            </a:endParaRPr>
          </a:p>
        </p:txBody>
      </p:sp>
      <p:sp>
        <p:nvSpPr>
          <p:cNvPr id="3" name="2 Subtítulo"/>
          <p:cNvSpPr>
            <a:spLocks noGrp="1"/>
          </p:cNvSpPr>
          <p:nvPr>
            <p:ph type="subTitle" idx="1"/>
          </p:nvPr>
        </p:nvSpPr>
        <p:spPr>
          <a:xfrm>
            <a:off x="0" y="609600"/>
            <a:ext cx="9144000" cy="1981200"/>
          </a:xfrm>
        </p:spPr>
        <p:txBody>
          <a:bodyPr>
            <a:normAutofit fontScale="92500" lnSpcReduction="20000"/>
          </a:bodyPr>
          <a:lstStyle/>
          <a:p>
            <a:pPr algn="just">
              <a:buFont typeface="Arial" pitchFamily="34" charset="0"/>
              <a:buChar char="•"/>
            </a:pPr>
            <a:r>
              <a:rPr lang="es-AR" sz="2000" dirty="0" smtClean="0">
                <a:solidFill>
                  <a:schemeClr val="tx1"/>
                </a:solidFill>
              </a:rPr>
              <a:t> El </a:t>
            </a:r>
            <a:r>
              <a:rPr lang="es-AR" sz="2000" dirty="0">
                <a:solidFill>
                  <a:schemeClr val="tx1"/>
                </a:solidFill>
              </a:rPr>
              <a:t>código de operación </a:t>
            </a:r>
            <a:r>
              <a:rPr lang="es-AR" sz="2000" dirty="0" smtClean="0">
                <a:solidFill>
                  <a:schemeClr val="tx1"/>
                </a:solidFill>
              </a:rPr>
              <a:t>9D </a:t>
            </a:r>
            <a:r>
              <a:rPr lang="es-AR" sz="2000" dirty="0">
                <a:solidFill>
                  <a:schemeClr val="tx1"/>
                </a:solidFill>
              </a:rPr>
              <a:t>pasa al RI (</a:t>
            </a:r>
            <a:r>
              <a:rPr lang="es-AR" sz="2000" dirty="0" smtClean="0">
                <a:solidFill>
                  <a:schemeClr val="tx1"/>
                </a:solidFill>
              </a:rPr>
              <a:t>CODOP) </a:t>
            </a:r>
            <a:r>
              <a:rPr lang="es-AR" sz="2000" dirty="0">
                <a:solidFill>
                  <a:schemeClr val="tx1"/>
                </a:solidFill>
              </a:rPr>
              <a:t>y se decodifica. </a:t>
            </a:r>
            <a:r>
              <a:rPr lang="es-AR" sz="2000" dirty="0" smtClean="0">
                <a:solidFill>
                  <a:schemeClr val="tx1"/>
                </a:solidFill>
              </a:rPr>
              <a:t>9D indica </a:t>
            </a:r>
            <a:r>
              <a:rPr lang="es-AR" sz="2000" dirty="0">
                <a:solidFill>
                  <a:schemeClr val="tx1"/>
                </a:solidFill>
              </a:rPr>
              <a:t>que se debe multiplicar el contenido del acumulador por el del indicado en la dirección “m</a:t>
            </a:r>
            <a:r>
              <a:rPr lang="es-AR" sz="2000" dirty="0" smtClean="0">
                <a:solidFill>
                  <a:schemeClr val="tx1"/>
                </a:solidFill>
              </a:rPr>
              <a:t>”.</a:t>
            </a:r>
          </a:p>
          <a:p>
            <a:pPr algn="just">
              <a:buFont typeface="Arial" pitchFamily="34" charset="0"/>
              <a:buChar char="•"/>
            </a:pPr>
            <a:r>
              <a:rPr lang="es-AR" sz="2000" dirty="0">
                <a:solidFill>
                  <a:schemeClr val="tx1"/>
                </a:solidFill>
              </a:rPr>
              <a:t> </a:t>
            </a:r>
            <a:r>
              <a:rPr lang="es-AR" sz="2000" dirty="0" smtClean="0">
                <a:solidFill>
                  <a:schemeClr val="tx1"/>
                </a:solidFill>
              </a:rPr>
              <a:t>Se debe multiplicar </a:t>
            </a:r>
            <a:r>
              <a:rPr lang="es-AR" sz="2000" dirty="0">
                <a:solidFill>
                  <a:schemeClr val="tx1"/>
                </a:solidFill>
              </a:rPr>
              <a:t>el 20 </a:t>
            </a:r>
            <a:r>
              <a:rPr lang="es-AR" sz="2000" dirty="0" smtClean="0">
                <a:solidFill>
                  <a:schemeClr val="tx1"/>
                </a:solidFill>
              </a:rPr>
              <a:t>(que </a:t>
            </a:r>
            <a:r>
              <a:rPr lang="es-AR" sz="2000" dirty="0">
                <a:solidFill>
                  <a:schemeClr val="tx1"/>
                </a:solidFill>
              </a:rPr>
              <a:t>esta en el </a:t>
            </a:r>
            <a:r>
              <a:rPr lang="es-AR" sz="2000" dirty="0" smtClean="0">
                <a:solidFill>
                  <a:schemeClr val="tx1"/>
                </a:solidFill>
              </a:rPr>
              <a:t>acumulador) </a:t>
            </a:r>
            <a:r>
              <a:rPr lang="es-AR" sz="2000" dirty="0">
                <a:solidFill>
                  <a:schemeClr val="tx1"/>
                </a:solidFill>
              </a:rPr>
              <a:t>por el 5 que se encuentra almacenado en la dirección de memoria A1, el resultado </a:t>
            </a:r>
            <a:r>
              <a:rPr lang="es-AR" sz="2000" dirty="0" smtClean="0">
                <a:solidFill>
                  <a:schemeClr val="tx1"/>
                </a:solidFill>
              </a:rPr>
              <a:t>queda </a:t>
            </a:r>
            <a:r>
              <a:rPr lang="es-AR" sz="2000" dirty="0">
                <a:solidFill>
                  <a:schemeClr val="tx1"/>
                </a:solidFill>
              </a:rPr>
              <a:t>en el acumulador.</a:t>
            </a:r>
          </a:p>
          <a:p>
            <a:pPr algn="just">
              <a:buFont typeface="Arial" pitchFamily="34" charset="0"/>
              <a:buChar char="•"/>
            </a:pPr>
            <a:r>
              <a:rPr lang="es-AR" sz="2000" dirty="0" smtClean="0">
                <a:solidFill>
                  <a:schemeClr val="tx1"/>
                </a:solidFill>
              </a:rPr>
              <a:t> La </a:t>
            </a:r>
            <a:r>
              <a:rPr lang="es-AR" sz="2000" dirty="0">
                <a:solidFill>
                  <a:schemeClr val="tx1"/>
                </a:solidFill>
              </a:rPr>
              <a:t>dirección </a:t>
            </a:r>
            <a:r>
              <a:rPr lang="es-AR" sz="2000" dirty="0" smtClean="0">
                <a:solidFill>
                  <a:schemeClr val="tx1"/>
                </a:solidFill>
              </a:rPr>
              <a:t>A1 </a:t>
            </a:r>
            <a:r>
              <a:rPr lang="es-AR" sz="2000" dirty="0">
                <a:solidFill>
                  <a:schemeClr val="tx1"/>
                </a:solidFill>
              </a:rPr>
              <a:t>se carga en el </a:t>
            </a:r>
            <a:r>
              <a:rPr lang="es-AR" sz="2000" dirty="0" err="1" smtClean="0">
                <a:solidFill>
                  <a:schemeClr val="tx1"/>
                </a:solidFill>
              </a:rPr>
              <a:t>DirOP</a:t>
            </a:r>
            <a:r>
              <a:rPr lang="es-AR" sz="2000" dirty="0" smtClean="0">
                <a:solidFill>
                  <a:schemeClr val="tx1"/>
                </a:solidFill>
              </a:rPr>
              <a:t> </a:t>
            </a:r>
            <a:r>
              <a:rPr lang="es-AR" sz="2000" dirty="0">
                <a:solidFill>
                  <a:schemeClr val="tx1"/>
                </a:solidFill>
              </a:rPr>
              <a:t>y luego pasa al MAR. Se transmite al RDM por el Bus de Direcciones y se habilita </a:t>
            </a:r>
            <a:r>
              <a:rPr lang="es-AR" sz="2000" dirty="0" smtClean="0">
                <a:solidFill>
                  <a:schemeClr val="tx1"/>
                </a:solidFill>
              </a:rPr>
              <a:t>A1. Se lee el 5 que pasa por el RIM, bus de datos, MBR y llega a la ALU que realiza el producto 20 X 5 y deja el resultado almacenado en el Acumulador. </a:t>
            </a:r>
            <a:endParaRPr lang="es-AR" sz="2000" dirty="0">
              <a:solidFill>
                <a:schemeClr val="tx1"/>
              </a:solidFill>
            </a:endParaRPr>
          </a:p>
          <a:p>
            <a:pPr algn="just">
              <a:buFont typeface="Arial" pitchFamily="34" charset="0"/>
              <a:buChar char="•"/>
            </a:pPr>
            <a:endParaRPr lang="es-AR" sz="2000" dirty="0">
              <a:solidFill>
                <a:schemeClr val="tx1"/>
              </a:solidFill>
            </a:endParaRPr>
          </a:p>
          <a:p>
            <a:pPr algn="just">
              <a:buFont typeface="Arial" pitchFamily="34" charset="0"/>
              <a:buChar char="•"/>
            </a:pPr>
            <a:endParaRPr lang="es-AR" sz="2000" dirty="0" smtClean="0">
              <a:solidFill>
                <a:schemeClr val="tx1"/>
              </a:solidFill>
            </a:endParaRPr>
          </a:p>
          <a:p>
            <a:pPr algn="just"/>
            <a:endParaRPr lang="en-US" sz="2400" dirty="0">
              <a:solidFill>
                <a:schemeClr val="tx1"/>
              </a:solidFill>
            </a:endParaRPr>
          </a:p>
        </p:txBody>
      </p:sp>
      <p:sp>
        <p:nvSpPr>
          <p:cNvPr id="4" name="3 CuadroTexto"/>
          <p:cNvSpPr txBox="1"/>
          <p:nvPr/>
        </p:nvSpPr>
        <p:spPr>
          <a:xfrm>
            <a:off x="2160814" y="3429000"/>
            <a:ext cx="201386" cy="184666"/>
          </a:xfrm>
          <a:prstGeom prst="rect">
            <a:avLst/>
          </a:prstGeom>
          <a:solidFill>
            <a:schemeClr val="bg1"/>
          </a:solidFill>
        </p:spPr>
        <p:txBody>
          <a:bodyPr wrap="square" rtlCol="0">
            <a:spAutoFit/>
          </a:bodyPr>
          <a:lstStyle/>
          <a:p>
            <a:endParaRPr lang="es-AR" dirty="0"/>
          </a:p>
        </p:txBody>
      </p:sp>
      <p:sp>
        <p:nvSpPr>
          <p:cNvPr id="8" name="7 CuadroTexto"/>
          <p:cNvSpPr txBox="1"/>
          <p:nvPr/>
        </p:nvSpPr>
        <p:spPr>
          <a:xfrm>
            <a:off x="2133600" y="4234934"/>
            <a:ext cx="201386" cy="184666"/>
          </a:xfrm>
          <a:prstGeom prst="rect">
            <a:avLst/>
          </a:prstGeom>
          <a:solidFill>
            <a:schemeClr val="bg1"/>
          </a:solidFill>
        </p:spPr>
        <p:txBody>
          <a:bodyPr wrap="square" rtlCol="0">
            <a:spAutoFit/>
          </a:bodyPr>
          <a:lstStyle/>
          <a:p>
            <a:endParaRPr lang="es-AR" dirty="0"/>
          </a:p>
        </p:txBody>
      </p:sp>
      <p:sp>
        <p:nvSpPr>
          <p:cNvPr id="9" name="8 CuadroTexto"/>
          <p:cNvSpPr txBox="1"/>
          <p:nvPr/>
        </p:nvSpPr>
        <p:spPr>
          <a:xfrm>
            <a:off x="2133600" y="4768334"/>
            <a:ext cx="201386" cy="184666"/>
          </a:xfrm>
          <a:prstGeom prst="rect">
            <a:avLst/>
          </a:prstGeom>
          <a:solidFill>
            <a:schemeClr val="bg1"/>
          </a:solidFill>
        </p:spPr>
        <p:txBody>
          <a:bodyPr wrap="square" rtlCol="0">
            <a:spAutoFit/>
          </a:bodyPr>
          <a:lstStyle/>
          <a:p>
            <a:endParaRPr lang="es-AR"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450378"/>
            <a:ext cx="7630098" cy="425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19 CuadroTexto"/>
          <p:cNvSpPr txBox="1"/>
          <p:nvPr/>
        </p:nvSpPr>
        <p:spPr>
          <a:xfrm>
            <a:off x="2071198" y="3050961"/>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A1</a:t>
            </a:r>
          </a:p>
          <a:p>
            <a:endParaRPr lang="es-AR" sz="1500" b="1" dirty="0">
              <a:solidFill>
                <a:srgbClr val="00B050"/>
              </a:solidFill>
            </a:endParaRPr>
          </a:p>
        </p:txBody>
      </p:sp>
      <p:cxnSp>
        <p:nvCxnSpPr>
          <p:cNvPr id="21" name="20 Conector recto de flecha"/>
          <p:cNvCxnSpPr/>
          <p:nvPr/>
        </p:nvCxnSpPr>
        <p:spPr>
          <a:xfrm>
            <a:off x="4724400" y="3275458"/>
            <a:ext cx="381000" cy="190614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21 CuadroTexto"/>
          <p:cNvSpPr txBox="1"/>
          <p:nvPr/>
        </p:nvSpPr>
        <p:spPr>
          <a:xfrm>
            <a:off x="4838148" y="3793185"/>
            <a:ext cx="800100" cy="276999"/>
          </a:xfrm>
          <a:prstGeom prst="rect">
            <a:avLst/>
          </a:prstGeom>
          <a:noFill/>
        </p:spPr>
        <p:txBody>
          <a:bodyPr wrap="square" rtlCol="0">
            <a:spAutoFit/>
          </a:bodyPr>
          <a:lstStyle/>
          <a:p>
            <a:r>
              <a:rPr lang="es-AR" sz="1200" b="1" dirty="0" smtClean="0">
                <a:solidFill>
                  <a:schemeClr val="tx2">
                    <a:lumMod val="75000"/>
                  </a:schemeClr>
                </a:solidFill>
              </a:rPr>
              <a:t>Habilita</a:t>
            </a:r>
            <a:endParaRPr lang="es-AR" sz="1200" b="1" dirty="0">
              <a:solidFill>
                <a:schemeClr val="tx2">
                  <a:lumMod val="75000"/>
                </a:schemeClr>
              </a:solidFill>
            </a:endParaRPr>
          </a:p>
        </p:txBody>
      </p:sp>
      <p:sp>
        <p:nvSpPr>
          <p:cNvPr id="25" name="24 CuadroTexto"/>
          <p:cNvSpPr txBox="1"/>
          <p:nvPr/>
        </p:nvSpPr>
        <p:spPr>
          <a:xfrm>
            <a:off x="5509223" y="5181600"/>
            <a:ext cx="148336" cy="152400"/>
          </a:xfrm>
          <a:prstGeom prst="rect">
            <a:avLst/>
          </a:prstGeom>
          <a:noFill/>
        </p:spPr>
        <p:txBody>
          <a:bodyPr wrap="none" lIns="0" tIns="0" rIns="0" bIns="0" rtlCol="0">
            <a:noAutofit/>
          </a:bodyPr>
          <a:lstStyle/>
          <a:p>
            <a:r>
              <a:rPr lang="es-AR" sz="1100" dirty="0" smtClean="0"/>
              <a:t>5</a:t>
            </a:r>
            <a:endParaRPr lang="es-AR" sz="1100" dirty="0"/>
          </a:p>
        </p:txBody>
      </p:sp>
      <p:sp>
        <p:nvSpPr>
          <p:cNvPr id="28" name="27 CuadroTexto"/>
          <p:cNvSpPr txBox="1"/>
          <p:nvPr/>
        </p:nvSpPr>
        <p:spPr>
          <a:xfrm>
            <a:off x="4430237" y="5867400"/>
            <a:ext cx="446563" cy="198154"/>
          </a:xfrm>
          <a:prstGeom prst="rect">
            <a:avLst/>
          </a:prstGeom>
          <a:solidFill>
            <a:schemeClr val="bg1"/>
          </a:solidFill>
        </p:spPr>
        <p:txBody>
          <a:bodyPr wrap="none" lIns="0" tIns="0" rIns="0" bIns="0" rtlCol="0">
            <a:noAutofit/>
          </a:bodyPr>
          <a:lstStyle/>
          <a:p>
            <a:pPr algn="ctr"/>
            <a:r>
              <a:rPr lang="es-AR" sz="1500" b="1" dirty="0">
                <a:solidFill>
                  <a:srgbClr val="00B050"/>
                </a:solidFill>
              </a:rPr>
              <a:t>5</a:t>
            </a:r>
            <a:endParaRPr lang="es-AR" sz="1500" b="1" dirty="0" smtClean="0">
              <a:solidFill>
                <a:srgbClr val="00B050"/>
              </a:solidFill>
            </a:endParaRPr>
          </a:p>
          <a:p>
            <a:pPr algn="ctr"/>
            <a:endParaRPr lang="es-AR" sz="1500" b="1" dirty="0">
              <a:solidFill>
                <a:srgbClr val="00B050"/>
              </a:solidFill>
            </a:endParaRPr>
          </a:p>
        </p:txBody>
      </p:sp>
      <p:sp>
        <p:nvSpPr>
          <p:cNvPr id="29" name="28 CuadroTexto"/>
          <p:cNvSpPr txBox="1"/>
          <p:nvPr/>
        </p:nvSpPr>
        <p:spPr>
          <a:xfrm>
            <a:off x="1991837" y="5867400"/>
            <a:ext cx="446563" cy="198154"/>
          </a:xfrm>
          <a:prstGeom prst="rect">
            <a:avLst/>
          </a:prstGeom>
          <a:solidFill>
            <a:schemeClr val="bg1"/>
          </a:solidFill>
        </p:spPr>
        <p:txBody>
          <a:bodyPr wrap="none" lIns="0" tIns="0" rIns="0" bIns="0" rtlCol="0">
            <a:noAutofit/>
          </a:bodyPr>
          <a:lstStyle/>
          <a:p>
            <a:pPr algn="ctr"/>
            <a:r>
              <a:rPr lang="es-AR" sz="1500" b="1" dirty="0">
                <a:solidFill>
                  <a:srgbClr val="00B050"/>
                </a:solidFill>
              </a:rPr>
              <a:t>5</a:t>
            </a:r>
            <a:endParaRPr lang="es-AR" sz="1500" b="1" dirty="0" smtClean="0">
              <a:solidFill>
                <a:srgbClr val="00B050"/>
              </a:solidFill>
            </a:endParaRPr>
          </a:p>
          <a:p>
            <a:pPr algn="ctr"/>
            <a:endParaRPr lang="es-AR" sz="1500" b="1" dirty="0">
              <a:solidFill>
                <a:srgbClr val="00B050"/>
              </a:solidFill>
            </a:endParaRPr>
          </a:p>
        </p:txBody>
      </p:sp>
      <p:sp>
        <p:nvSpPr>
          <p:cNvPr id="30" name="29 CuadroTexto"/>
          <p:cNvSpPr txBox="1"/>
          <p:nvPr/>
        </p:nvSpPr>
        <p:spPr>
          <a:xfrm>
            <a:off x="1676400" y="3916916"/>
            <a:ext cx="315437" cy="197884"/>
          </a:xfrm>
          <a:prstGeom prst="rect">
            <a:avLst/>
          </a:prstGeom>
          <a:solidFill>
            <a:schemeClr val="bg1"/>
          </a:solidFill>
        </p:spPr>
        <p:txBody>
          <a:bodyPr wrap="none" lIns="0" tIns="0" rIns="0" bIns="0" rtlCol="0">
            <a:noAutofit/>
          </a:bodyPr>
          <a:lstStyle/>
          <a:p>
            <a:pPr algn="ctr"/>
            <a:r>
              <a:rPr lang="es-AR" sz="1500" b="1" dirty="0" smtClean="0">
                <a:solidFill>
                  <a:srgbClr val="00B050"/>
                </a:solidFill>
              </a:rPr>
              <a:t>100</a:t>
            </a:r>
          </a:p>
          <a:p>
            <a:pPr algn="ctr"/>
            <a:endParaRPr lang="es-AR" sz="1500" b="1" dirty="0">
              <a:solidFill>
                <a:srgbClr val="00B050"/>
              </a:solidFill>
            </a:endParaRPr>
          </a:p>
        </p:txBody>
      </p:sp>
      <p:sp>
        <p:nvSpPr>
          <p:cNvPr id="32" name="31 CuadroTexto"/>
          <p:cNvSpPr txBox="1"/>
          <p:nvPr/>
        </p:nvSpPr>
        <p:spPr>
          <a:xfrm>
            <a:off x="1759950" y="4230579"/>
            <a:ext cx="148336" cy="152400"/>
          </a:xfrm>
          <a:prstGeom prst="rect">
            <a:avLst/>
          </a:prstGeom>
          <a:solidFill>
            <a:schemeClr val="bg1"/>
          </a:solidFill>
        </p:spPr>
        <p:txBody>
          <a:bodyPr wrap="none" lIns="0" tIns="0" rIns="0" bIns="0" rtlCol="0">
            <a:noAutofit/>
          </a:bodyPr>
          <a:lstStyle/>
          <a:p>
            <a:endParaRPr lang="es-AR" sz="1100" dirty="0"/>
          </a:p>
        </p:txBody>
      </p:sp>
      <p:pic>
        <p:nvPicPr>
          <p:cNvPr id="26626" name="Picture 2"/>
          <p:cNvPicPr>
            <a:picLocks noChangeAspect="1" noChangeArrowheads="1"/>
          </p:cNvPicPr>
          <p:nvPr/>
        </p:nvPicPr>
        <p:blipFill>
          <a:blip r:embed="rId4"/>
          <a:srcRect/>
          <a:stretch>
            <a:fillRect/>
          </a:stretch>
        </p:blipFill>
        <p:spPr bwMode="auto">
          <a:xfrm>
            <a:off x="1752600" y="4724400"/>
            <a:ext cx="552450" cy="838200"/>
          </a:xfrm>
          <a:prstGeom prst="rect">
            <a:avLst/>
          </a:prstGeom>
          <a:noFill/>
          <a:ln w="9525">
            <a:noFill/>
            <a:miter lim="800000"/>
            <a:headEnd/>
            <a:tailEnd/>
          </a:ln>
          <a:effectLst/>
        </p:spPr>
      </p:pic>
      <p:pic>
        <p:nvPicPr>
          <p:cNvPr id="26628" name="Picture 4"/>
          <p:cNvPicPr>
            <a:picLocks noChangeAspect="1" noChangeArrowheads="1"/>
          </p:cNvPicPr>
          <p:nvPr/>
        </p:nvPicPr>
        <p:blipFill>
          <a:blip r:embed="rId5"/>
          <a:srcRect/>
          <a:stretch>
            <a:fillRect/>
          </a:stretch>
        </p:blipFill>
        <p:spPr bwMode="auto">
          <a:xfrm>
            <a:off x="2447925" y="3810000"/>
            <a:ext cx="752475" cy="1219200"/>
          </a:xfrm>
          <a:prstGeom prst="rect">
            <a:avLst/>
          </a:prstGeom>
          <a:noFill/>
          <a:ln w="9525">
            <a:noFill/>
            <a:miter lim="800000"/>
            <a:headEnd/>
            <a:tailEnd/>
          </a:ln>
          <a:effectLst/>
        </p:spPr>
      </p:pic>
      <p:sp>
        <p:nvSpPr>
          <p:cNvPr id="17" name="16 CuadroTexto"/>
          <p:cNvSpPr txBox="1"/>
          <p:nvPr/>
        </p:nvSpPr>
        <p:spPr>
          <a:xfrm>
            <a:off x="2514600" y="4800600"/>
            <a:ext cx="275909" cy="152400"/>
          </a:xfrm>
          <a:prstGeom prst="rect">
            <a:avLst/>
          </a:prstGeom>
          <a:solidFill>
            <a:schemeClr val="bg1"/>
          </a:solidFill>
        </p:spPr>
        <p:txBody>
          <a:bodyPr wrap="none" lIns="0" tIns="0" rIns="0" bIns="0" rtlCol="0">
            <a:noAutofit/>
          </a:bodyPr>
          <a:lstStyle/>
          <a:p>
            <a:pPr algn="ctr"/>
            <a:r>
              <a:rPr lang="es-AR" sz="1500" b="1" dirty="0" smtClean="0">
                <a:solidFill>
                  <a:srgbClr val="00B050"/>
                </a:solidFill>
              </a:rPr>
              <a:t>9D</a:t>
            </a:r>
          </a:p>
          <a:p>
            <a:pPr algn="ctr"/>
            <a:endParaRPr lang="es-AR" sz="1500" b="1" dirty="0">
              <a:solidFill>
                <a:srgbClr val="00B050"/>
              </a:solidFill>
            </a:endParaRPr>
          </a:p>
        </p:txBody>
      </p:sp>
      <p:sp>
        <p:nvSpPr>
          <p:cNvPr id="19" name="18 CuadroTexto"/>
          <p:cNvSpPr txBox="1"/>
          <p:nvPr/>
        </p:nvSpPr>
        <p:spPr>
          <a:xfrm>
            <a:off x="2590800" y="4495800"/>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A1</a:t>
            </a:r>
          </a:p>
          <a:p>
            <a:endParaRPr lang="es-AR" sz="1500" b="1" dirty="0">
              <a:solidFill>
                <a:srgbClr val="00B050"/>
              </a:solidFill>
            </a:endParaRPr>
          </a:p>
        </p:txBody>
      </p:sp>
      <p:sp>
        <p:nvSpPr>
          <p:cNvPr id="18" name="17 CuadroTexto"/>
          <p:cNvSpPr txBox="1"/>
          <p:nvPr/>
        </p:nvSpPr>
        <p:spPr>
          <a:xfrm>
            <a:off x="2590800" y="4495800"/>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A1</a:t>
            </a:r>
          </a:p>
          <a:p>
            <a:endParaRPr lang="es-AR" sz="1500" b="1"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4" presetClass="entr" presetSubtype="1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animEffect transition="in" filter="randombar(horizontal)">
                                      <p:cBhvr>
                                        <p:cTn id="9" dur="500"/>
                                        <p:tgtEl>
                                          <p:spTgt spid="17"/>
                                        </p:tgtEl>
                                      </p:cBhvr>
                                    </p:animEffect>
                                  </p:childTnLst>
                                </p:cTn>
                              </p:par>
                            </p:childTnLst>
                          </p:cTn>
                        </p:par>
                        <p:par>
                          <p:cTn id="10" fill="hold">
                            <p:stCondLst>
                              <p:cond delay="500"/>
                            </p:stCondLst>
                            <p:childTnLst>
                              <p:par>
                                <p:cTn id="11" presetID="0" presetClass="path" presetSubtype="0" accel="50000" decel="50000" fill="hold" grpId="0" nodeType="afterEffect">
                                  <p:stCondLst>
                                    <p:cond delay="0"/>
                                  </p:stCondLst>
                                  <p:childTnLst>
                                    <p:animMotion origin="layout" path="M 0.00312 0.01598 C -0.00885 0.01551 -0.02083 0.0169 -0.03264 0.01436 C -0.03455 0.01389 -0.03455 0.00996 -0.03507 0.00764 C -0.0382 -0.00602 -0.03924 -0.0199 -0.04254 -0.03333 C -0.04184 -0.05139 -0.0408 -0.06689 -0.03889 -0.08449 C -0.03767 -0.23773 -0.06997 -0.23032 -0.01042 -0.24583 C 0.0283 -0.24398 0.0651 -0.24352 0.10312 -0.23588 C 0.14253 -0.23564 0.20573 -0.2537 0.22604 -0.24444 C 0.24635 -0.23518 0.22517 -0.19328 0.22483 -0.17986 " pathEditMode="relative" rAng="0" ptsTypes="fffffffaf">
                                      <p:cBhvr>
                                        <p:cTn id="12" dur="2000" fill="hold"/>
                                        <p:tgtEl>
                                          <p:spTgt spid="19"/>
                                        </p:tgtEl>
                                        <p:attrNameLst>
                                          <p:attrName>ppt_x</p:attrName>
                                          <p:attrName>ppt_y</p:attrName>
                                        </p:attrNameLst>
                                      </p:cBhvr>
                                      <p:rCtr x="8507" y="-13449"/>
                                    </p:animMotion>
                                  </p:childTnLst>
                                </p:cTn>
                              </p:par>
                              <p:par>
                                <p:cTn id="13" presetID="14" presetClass="entr" presetSubtype="10" fill="hold" grpId="0" nodeType="withEffect">
                                  <p:stCondLst>
                                    <p:cond delay="750"/>
                                  </p:stCondLst>
                                  <p:childTnLst>
                                    <p:set>
                                      <p:cBhvr>
                                        <p:cTn id="14" dur="1" fill="hold">
                                          <p:stCondLst>
                                            <p:cond delay="0"/>
                                          </p:stCondLst>
                                        </p:cTn>
                                        <p:tgtEl>
                                          <p:spTgt spid="20"/>
                                        </p:tgtEl>
                                        <p:attrNameLst>
                                          <p:attrName>style.visibility</p:attrName>
                                        </p:attrNameLst>
                                      </p:cBhvr>
                                      <p:to>
                                        <p:strVal val="visible"/>
                                      </p:to>
                                    </p:set>
                                    <p:animEffect transition="in" filter="randombar(horizontal)">
                                      <p:cBhvr>
                                        <p:cTn id="15" dur="500"/>
                                        <p:tgtEl>
                                          <p:spTgt spid="20"/>
                                        </p:tgtEl>
                                      </p:cBhvr>
                                    </p:animEffect>
                                  </p:childTnLst>
                                </p:cTn>
                              </p:par>
                            </p:childTnLst>
                          </p:cTn>
                        </p:par>
                        <p:par>
                          <p:cTn id="16" fill="hold">
                            <p:stCondLst>
                              <p:cond delay="2500"/>
                            </p:stCondLst>
                            <p:childTnLst>
                              <p:par>
                                <p:cTn id="17" presetID="10" presetClass="entr" presetSubtype="0" fill="hold" nodeType="afterEffect">
                                  <p:stCondLst>
                                    <p:cond delay="25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 presetClass="entr" presetSubtype="0" fill="hold" grpId="0" nodeType="withEffect">
                                  <p:stCondLst>
                                    <p:cond delay="500"/>
                                  </p:stCondLst>
                                  <p:childTnLst>
                                    <p:set>
                                      <p:cBhvr>
                                        <p:cTn id="21" dur="1" fill="hold">
                                          <p:stCondLst>
                                            <p:cond delay="0"/>
                                          </p:stCondLst>
                                        </p:cTn>
                                        <p:tgtEl>
                                          <p:spTgt spid="22"/>
                                        </p:tgtEl>
                                        <p:attrNameLst>
                                          <p:attrName>style.visibility</p:attrName>
                                        </p:attrNameLst>
                                      </p:cBhvr>
                                      <p:to>
                                        <p:strVal val="visible"/>
                                      </p:to>
                                    </p:set>
                                  </p:childTnLst>
                                </p:cTn>
                              </p:par>
                            </p:childTnLst>
                          </p:cTn>
                        </p:par>
                        <p:par>
                          <p:cTn id="22" fill="hold">
                            <p:stCondLst>
                              <p:cond delay="3250"/>
                            </p:stCondLst>
                            <p:childTnLst>
                              <p:par>
                                <p:cTn id="23" presetID="0" presetClass="path" presetSubtype="0" accel="50000" decel="50000" fill="hold" grpId="0" nodeType="afterEffect">
                                  <p:stCondLst>
                                    <p:cond delay="0"/>
                                  </p:stCondLst>
                                  <p:childTnLst>
                                    <p:animMotion origin="layout" path="M -0.01094 -0.00047 C -0.04011 0.00115 -0.06841 0.00486 -0.09775 0.00602 C -0.10573 0.02314 -0.09861 0.00578 -0.09775 0.05254 C -0.0974 0.07222 -0.09827 0.09444 -0.10122 0.11365 C -0.10209 0.13356 -0.0915 0.16157 -0.10365 0.17314 C -0.11927 0.18819 -0.14219 0.17291 -0.16146 0.17152 C -0.17101 0.17083 -0.17761 0.16713 -0.18681 0.16504 C -0.20469 0.16088 -0.22292 0.15879 -0.24098 0.15694 C -0.27327 0.14259 -0.32084 0.15717 -0.35677 0.16504 C -0.36979 0.16157 -0.36424 0.1537 -0.36632 0.13449 C -0.36667 0.13125 -0.36875 0.125 -0.36875 0.12523 C -0.3691 0.11157 -0.36927 0.09814 -0.36997 0.08472 C -0.37014 0.08055 -0.37049 0.07615 -0.37118 0.07199 C -0.3717 0.06875 -0.37361 0.06227 -0.37361 0.0625 C -0.37483 0.04838 -0.37587 0.03657 -0.37952 0.02361 C -0.38125 -0.00232 -0.38594 -0.02755 -0.38802 -0.05348 C -0.38854 -0.07107 -0.38802 -0.11019 -0.39653 -0.12732 C -0.40104 -0.14074 -0.40538 -0.14074 -0.40851 -0.1419 " pathEditMode="relative" rAng="0" ptsTypes="ffffffffffffffffff">
                                      <p:cBhvr>
                                        <p:cTn id="24" dur="2000" fill="hold"/>
                                        <p:tgtEl>
                                          <p:spTgt spid="25"/>
                                        </p:tgtEl>
                                        <p:attrNameLst>
                                          <p:attrName>ppt_x</p:attrName>
                                          <p:attrName>ppt_y</p:attrName>
                                        </p:attrNameLst>
                                      </p:cBhvr>
                                      <p:rCtr x="-19878" y="2361"/>
                                    </p:animMotion>
                                  </p:childTnLst>
                                </p:cTn>
                              </p:par>
                              <p:par>
                                <p:cTn id="25" presetID="1" presetClass="entr" presetSubtype="0" fill="hold" grpId="0" nodeType="withEffect">
                                  <p:stCondLst>
                                    <p:cond delay="75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1250"/>
                                  </p:stCondLst>
                                  <p:childTnLst>
                                    <p:set>
                                      <p:cBhvr>
                                        <p:cTn id="28" dur="1" fill="hold">
                                          <p:stCondLst>
                                            <p:cond delay="0"/>
                                          </p:stCondLst>
                                        </p:cTn>
                                        <p:tgtEl>
                                          <p:spTgt spid="29"/>
                                        </p:tgtEl>
                                        <p:attrNameLst>
                                          <p:attrName>style.visibility</p:attrName>
                                        </p:attrNameLst>
                                      </p:cBhvr>
                                      <p:to>
                                        <p:strVal val="visible"/>
                                      </p:to>
                                    </p:set>
                                  </p:childTnLst>
                                </p:cTn>
                              </p:par>
                            </p:childTnLst>
                          </p:cTn>
                        </p:par>
                        <p:par>
                          <p:cTn id="29" fill="hold">
                            <p:stCondLst>
                              <p:cond delay="5250"/>
                            </p:stCondLst>
                            <p:childTnLst>
                              <p:par>
                                <p:cTn id="30" presetID="31" presetClass="entr" presetSubtype="0"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p:cTn id="32" dur="1000" fill="hold"/>
                                        <p:tgtEl>
                                          <p:spTgt spid="30"/>
                                        </p:tgtEl>
                                        <p:attrNameLst>
                                          <p:attrName>ppt_w</p:attrName>
                                        </p:attrNameLst>
                                      </p:cBhvr>
                                      <p:tavLst>
                                        <p:tav tm="0">
                                          <p:val>
                                            <p:fltVal val="0"/>
                                          </p:val>
                                        </p:tav>
                                        <p:tav tm="100000">
                                          <p:val>
                                            <p:strVal val="#ppt_w"/>
                                          </p:val>
                                        </p:tav>
                                      </p:tavLst>
                                    </p:anim>
                                    <p:anim calcmode="lin" valueType="num">
                                      <p:cBhvr>
                                        <p:cTn id="33" dur="1000" fill="hold"/>
                                        <p:tgtEl>
                                          <p:spTgt spid="30"/>
                                        </p:tgtEl>
                                        <p:attrNameLst>
                                          <p:attrName>ppt_h</p:attrName>
                                        </p:attrNameLst>
                                      </p:cBhvr>
                                      <p:tavLst>
                                        <p:tav tm="0">
                                          <p:val>
                                            <p:fltVal val="0"/>
                                          </p:val>
                                        </p:tav>
                                        <p:tav tm="100000">
                                          <p:val>
                                            <p:strVal val="#ppt_h"/>
                                          </p:val>
                                        </p:tav>
                                      </p:tavLst>
                                    </p:anim>
                                    <p:anim calcmode="lin" valueType="num">
                                      <p:cBhvr>
                                        <p:cTn id="34" dur="1000" fill="hold"/>
                                        <p:tgtEl>
                                          <p:spTgt spid="30"/>
                                        </p:tgtEl>
                                        <p:attrNameLst>
                                          <p:attrName>style.rotation</p:attrName>
                                        </p:attrNameLst>
                                      </p:cBhvr>
                                      <p:tavLst>
                                        <p:tav tm="0">
                                          <p:val>
                                            <p:fltVal val="90"/>
                                          </p:val>
                                        </p:tav>
                                        <p:tav tm="100000">
                                          <p:val>
                                            <p:fltVal val="0"/>
                                          </p:val>
                                        </p:tav>
                                      </p:tavLst>
                                    </p:anim>
                                    <p:animEffect transition="in" filter="fade">
                                      <p:cBhvr>
                                        <p:cTn id="35" dur="1000"/>
                                        <p:tgtEl>
                                          <p:spTgt spid="30"/>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P spid="25" grpId="0"/>
      <p:bldP spid="28" grpId="0" animBg="1"/>
      <p:bldP spid="29" grpId="0" animBg="1"/>
      <p:bldP spid="30" grpId="0" animBg="1"/>
      <p:bldP spid="32" grpId="0" animBg="1"/>
      <p:bldP spid="17" grpId="0" animBg="1"/>
      <p:bldP spid="19"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152400"/>
            <a:ext cx="9144000" cy="914400"/>
          </a:xfrm>
        </p:spPr>
        <p:txBody>
          <a:bodyPr>
            <a:normAutofit/>
          </a:bodyPr>
          <a:lstStyle/>
          <a:p>
            <a:r>
              <a:rPr lang="es-AR" sz="3500" dirty="0" smtClean="0">
                <a:solidFill>
                  <a:srgbClr val="FF0000"/>
                </a:solidFill>
              </a:rPr>
              <a:t>Fase de búsqueda de la sexta instrucción</a:t>
            </a:r>
            <a:endParaRPr lang="en-US" sz="3500"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57400"/>
            <a:ext cx="8153400" cy="4566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2538098" y="3354273"/>
            <a:ext cx="252902" cy="225639"/>
          </a:xfrm>
          <a:prstGeom prst="rect">
            <a:avLst/>
          </a:prstGeom>
          <a:solidFill>
            <a:schemeClr val="bg1"/>
          </a:solidFill>
        </p:spPr>
        <p:txBody>
          <a:bodyPr wrap="none" lIns="0" tIns="0" rIns="0" bIns="0" rtlCol="0">
            <a:noAutofit/>
          </a:bodyPr>
          <a:lstStyle/>
          <a:p>
            <a:r>
              <a:rPr lang="es-AR" sz="1500" b="1" dirty="0" smtClean="0">
                <a:solidFill>
                  <a:srgbClr val="FF0000"/>
                </a:solidFill>
              </a:rPr>
              <a:t>1E</a:t>
            </a:r>
          </a:p>
          <a:p>
            <a:endParaRPr lang="es-AR" sz="1500" b="1" dirty="0">
              <a:solidFill>
                <a:srgbClr val="FF0000"/>
              </a:solidFill>
            </a:endParaRPr>
          </a:p>
        </p:txBody>
      </p:sp>
      <p:sp>
        <p:nvSpPr>
          <p:cNvPr id="6" name="5 CuadroTexto"/>
          <p:cNvSpPr txBox="1"/>
          <p:nvPr/>
        </p:nvSpPr>
        <p:spPr>
          <a:xfrm>
            <a:off x="1971778" y="2819400"/>
            <a:ext cx="314222" cy="226843"/>
          </a:xfrm>
          <a:prstGeom prst="rect">
            <a:avLst/>
          </a:prstGeom>
          <a:solidFill>
            <a:schemeClr val="bg1"/>
          </a:solidFill>
        </p:spPr>
        <p:txBody>
          <a:bodyPr wrap="none" lIns="0" tIns="0" rIns="0" bIns="0" rtlCol="0">
            <a:noAutofit/>
          </a:bodyPr>
          <a:lstStyle/>
          <a:p>
            <a:pPr algn="ctr"/>
            <a:r>
              <a:rPr lang="es-AR" sz="1200" b="1" dirty="0" smtClean="0">
                <a:solidFill>
                  <a:srgbClr val="FF0000"/>
                </a:solidFill>
              </a:rPr>
              <a:t>1E</a:t>
            </a:r>
          </a:p>
          <a:p>
            <a:pPr algn="ctr"/>
            <a:endParaRPr lang="es-AR" sz="1200" b="1" dirty="0">
              <a:solidFill>
                <a:srgbClr val="FF0000"/>
              </a:solidFill>
            </a:endParaRPr>
          </a:p>
        </p:txBody>
      </p:sp>
      <p:cxnSp>
        <p:nvCxnSpPr>
          <p:cNvPr id="7" name="6 Conector recto de flecha"/>
          <p:cNvCxnSpPr/>
          <p:nvPr/>
        </p:nvCxnSpPr>
        <p:spPr>
          <a:xfrm flipH="1">
            <a:off x="3962400" y="3122712"/>
            <a:ext cx="771700" cy="9920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a:off x="4648200" y="3228201"/>
            <a:ext cx="800100" cy="276999"/>
          </a:xfrm>
          <a:prstGeom prst="rect">
            <a:avLst/>
          </a:prstGeom>
          <a:noFill/>
        </p:spPr>
        <p:txBody>
          <a:bodyPr wrap="square" rtlCol="0">
            <a:spAutoFit/>
          </a:bodyPr>
          <a:lstStyle/>
          <a:p>
            <a:r>
              <a:rPr lang="es-AR" sz="1200" b="1" dirty="0" smtClean="0">
                <a:solidFill>
                  <a:schemeClr val="tx2">
                    <a:lumMod val="75000"/>
                  </a:schemeClr>
                </a:solidFill>
              </a:rPr>
              <a:t>Habilita</a:t>
            </a:r>
            <a:endParaRPr lang="es-AR" sz="1200" b="1" dirty="0">
              <a:solidFill>
                <a:schemeClr val="tx2">
                  <a:lumMod val="75000"/>
                </a:schemeClr>
              </a:solidFill>
            </a:endParaRPr>
          </a:p>
        </p:txBody>
      </p:sp>
      <p:sp>
        <p:nvSpPr>
          <p:cNvPr id="9" name="8 CuadroTexto"/>
          <p:cNvSpPr txBox="1"/>
          <p:nvPr/>
        </p:nvSpPr>
        <p:spPr>
          <a:xfrm>
            <a:off x="4152900" y="4038600"/>
            <a:ext cx="371722" cy="152400"/>
          </a:xfrm>
          <a:prstGeom prst="rect">
            <a:avLst/>
          </a:prstGeom>
          <a:solidFill>
            <a:schemeClr val="bg1"/>
          </a:solidFill>
        </p:spPr>
        <p:txBody>
          <a:bodyPr wrap="none" lIns="0" tIns="0" rIns="0" bIns="0" rtlCol="0">
            <a:noAutofit/>
          </a:bodyPr>
          <a:lstStyle/>
          <a:p>
            <a:pPr algn="ctr"/>
            <a:r>
              <a:rPr lang="es-AR" sz="900" b="1" dirty="0" smtClean="0">
                <a:solidFill>
                  <a:srgbClr val="FF0000"/>
                </a:solidFill>
              </a:rPr>
              <a:t>97A3</a:t>
            </a:r>
            <a:endParaRPr lang="es-AR" sz="900" b="1" dirty="0">
              <a:solidFill>
                <a:srgbClr val="FF0000"/>
              </a:solidFill>
            </a:endParaRPr>
          </a:p>
        </p:txBody>
      </p:sp>
      <p:sp>
        <p:nvSpPr>
          <p:cNvPr id="10" name="9 CuadroTexto"/>
          <p:cNvSpPr txBox="1"/>
          <p:nvPr/>
        </p:nvSpPr>
        <p:spPr>
          <a:xfrm>
            <a:off x="4438999" y="5791200"/>
            <a:ext cx="552101" cy="153888"/>
          </a:xfrm>
          <a:prstGeom prst="rect">
            <a:avLst/>
          </a:prstGeom>
          <a:solidFill>
            <a:schemeClr val="bg1"/>
          </a:solidFill>
        </p:spPr>
        <p:txBody>
          <a:bodyPr wrap="square" lIns="0" tIns="0" rIns="0" bIns="0" rtlCol="0">
            <a:spAutoFit/>
          </a:bodyPr>
          <a:lstStyle/>
          <a:p>
            <a:pPr algn="ctr"/>
            <a:r>
              <a:rPr lang="es-AR" sz="1000" b="1" dirty="0" smtClean="0">
                <a:solidFill>
                  <a:srgbClr val="FF0000"/>
                </a:solidFill>
              </a:rPr>
              <a:t>97A3</a:t>
            </a:r>
            <a:endParaRPr lang="es-AR" sz="1000" b="1" dirty="0">
              <a:solidFill>
                <a:srgbClr val="FF0000"/>
              </a:solidFill>
            </a:endParaRPr>
          </a:p>
        </p:txBody>
      </p:sp>
      <p:sp>
        <p:nvSpPr>
          <p:cNvPr id="12" name="2 Subtítulo"/>
          <p:cNvSpPr txBox="1">
            <a:spLocks/>
          </p:cNvSpPr>
          <p:nvPr/>
        </p:nvSpPr>
        <p:spPr>
          <a:xfrm>
            <a:off x="0" y="609600"/>
            <a:ext cx="9144000" cy="1828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buFont typeface="Arial" pitchFamily="34" charset="0"/>
              <a:buChar char="•"/>
            </a:pPr>
            <a:r>
              <a:rPr lang="es-AR" sz="2000" dirty="0" smtClean="0">
                <a:solidFill>
                  <a:schemeClr val="tx1"/>
                </a:solidFill>
              </a:rPr>
              <a:t> </a:t>
            </a:r>
            <a:r>
              <a:rPr lang="es-AR" sz="1600" dirty="0" smtClean="0">
                <a:solidFill>
                  <a:schemeClr val="tx1"/>
                </a:solidFill>
              </a:rPr>
              <a:t>Se busca en memoria el contenido de la dirección indicada en el CP (la instrucción 97A3 que está alojada en la dirección 1E).</a:t>
            </a:r>
          </a:p>
          <a:p>
            <a:pPr algn="just">
              <a:buFont typeface="Arial" pitchFamily="34" charset="0"/>
              <a:buChar char="•"/>
            </a:pPr>
            <a:r>
              <a:rPr lang="es-AR" sz="1600" dirty="0" smtClean="0">
                <a:solidFill>
                  <a:schemeClr val="tx1"/>
                </a:solidFill>
              </a:rPr>
              <a:t> La dirección de la misma se carga en el MAR. Se transmite por el bus de direcciones. Se accede a la Memoria y se lee la instrucción.</a:t>
            </a:r>
          </a:p>
          <a:p>
            <a:pPr algn="just">
              <a:buFont typeface="Arial" pitchFamily="34" charset="0"/>
              <a:buChar char="•"/>
            </a:pPr>
            <a:r>
              <a:rPr lang="es-AR" sz="1600" dirty="0" smtClean="0">
                <a:solidFill>
                  <a:schemeClr val="tx1"/>
                </a:solidFill>
              </a:rPr>
              <a:t> 97A3 pasa por el RIM. Se transmite por el Bus de Datos y queda alojada en el MBR. </a:t>
            </a:r>
            <a:endParaRPr lang="en-US" sz="1600" dirty="0" smtClean="0">
              <a:solidFill>
                <a:schemeClr val="tx1"/>
              </a:solidFill>
            </a:endParaRPr>
          </a:p>
          <a:p>
            <a:pPr algn="just">
              <a:buFont typeface="Arial" pitchFamily="34" charset="0"/>
              <a:buChar char="•"/>
            </a:pPr>
            <a:endParaRPr lang="en-US" sz="2400" dirty="0">
              <a:solidFill>
                <a:schemeClr val="tx1"/>
              </a:solidFill>
            </a:endParaRPr>
          </a:p>
        </p:txBody>
      </p:sp>
      <p:pic>
        <p:nvPicPr>
          <p:cNvPr id="12290" name="Picture 2"/>
          <p:cNvPicPr>
            <a:picLocks noChangeAspect="1" noChangeArrowheads="1"/>
          </p:cNvPicPr>
          <p:nvPr/>
        </p:nvPicPr>
        <p:blipFill>
          <a:blip r:embed="rId3"/>
          <a:srcRect/>
          <a:stretch>
            <a:fillRect/>
          </a:stretch>
        </p:blipFill>
        <p:spPr bwMode="auto">
          <a:xfrm>
            <a:off x="2314575" y="3733800"/>
            <a:ext cx="733425" cy="110490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4"/>
          <a:srcRect/>
          <a:stretch>
            <a:fillRect/>
          </a:stretch>
        </p:blipFill>
        <p:spPr bwMode="auto">
          <a:xfrm>
            <a:off x="1600200" y="4572000"/>
            <a:ext cx="552450" cy="838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5.55556E-7 2.11841E-6 C -0.01198 -0.0037 -0.05243 -0.00116 -0.06458 -0.02799 C -0.08038 -0.04695 -0.0724 -0.09482 -0.07361 -0.11286 C -0.07101 -0.13182 -0.09965 -0.1383 -0.04896 -0.14223 C 0.00156 -0.1612 0.1842 -0.14732 0.23073 -0.13576 C 0.2783 -0.12419 0.23663 -0.08626 0.23646 -0.07331 " pathEditMode="relative" rAng="0" ptsTypes="ffafaf">
                                      <p:cBhvr>
                                        <p:cTn id="6" dur="2000" fill="hold"/>
                                        <p:tgtEl>
                                          <p:spTgt spid="5"/>
                                        </p:tgtEl>
                                        <p:attrNameLst>
                                          <p:attrName>ppt_x</p:attrName>
                                          <p:attrName>ppt_y</p:attrName>
                                        </p:attrNameLst>
                                      </p:cBhvr>
                                      <p:rCtr x="8924" y="-8071"/>
                                    </p:animMotion>
                                  </p:childTnLst>
                                </p:cTn>
                              </p:par>
                              <p:par>
                                <p:cTn id="7" presetID="1" presetClass="entr" presetSubtype="0" fill="hold" grpId="0" nodeType="withEffect">
                                  <p:stCondLst>
                                    <p:cond delay="75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2000"/>
                            </p:stCondLst>
                            <p:childTnLst>
                              <p:par>
                                <p:cTn id="10" presetID="10" presetClass="entr" presetSubtype="0" fill="hold" nodeType="afterEffect">
                                  <p:stCondLst>
                                    <p:cond delay="2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 presetClass="entr" presetSubtype="0" fill="hold" grpId="0" nodeType="withEffect">
                                  <p:stCondLst>
                                    <p:cond delay="50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2750"/>
                            </p:stCondLst>
                            <p:childTnLst>
                              <p:par>
                                <p:cTn id="16" presetID="0" presetClass="path" presetSubtype="0" accel="50000" decel="50000" fill="hold" grpId="0" nodeType="afterEffect">
                                  <p:stCondLst>
                                    <p:cond delay="500"/>
                                  </p:stCondLst>
                                  <p:childTnLst>
                                    <p:animMotion origin="layout" path="M 0.01927 0.00278 C 0.02674 0.00324 0.03854 -1.14325E-6 0.04496 0.00116 C 0.05139 0.00833 0.05521 0.03472 0.05764 0.04606 C 0.05816 0.05369 0.05833 0.06133 0.05972 0.06874 C 0.06076 0.08031 0.06233 0.09142 0.06285 0.10299 C 0.06267 0.14858 0.06996 0.19579 0.06024 0.2393 C 0.05955 0.24647 0.05955 0.25156 0.05764 0.25781 C 0.05729 0.26128 0.05694 0.26475 0.05608 0.26799 C 0.0559 0.26961 0.0559 0.27123 0.05555 0.27285 C 0.05538 0.27424 0.05451 0.27702 0.05451 0.27725 C 0.05399 0.28419 0.05208 0.29206 0.05555 0.29831 C 0.05677 0.30479 0.03663 0.31474 0.03819 0.32122 C -0.01111 0.33256 -0.17847 0.33279 -0.22379 0.32122 C -0.26927 0.31035 -0.23229 0.26985 -0.23438 0.2555 " pathEditMode="relative" rAng="0" ptsTypes="ffffffffffffaf">
                                      <p:cBhvr>
                                        <p:cTn id="17" dur="2000" fill="hold"/>
                                        <p:tgtEl>
                                          <p:spTgt spid="9"/>
                                        </p:tgtEl>
                                        <p:attrNameLst>
                                          <p:attrName>ppt_x</p:attrName>
                                          <p:attrName>ppt_y</p:attrName>
                                        </p:attrNameLst>
                                      </p:cBhvr>
                                      <p:rCtr x="-11892" y="16362"/>
                                    </p:animMotion>
                                  </p:childTnLst>
                                </p:cTn>
                              </p:par>
                              <p:par>
                                <p:cTn id="18" presetID="1" presetClass="entr" presetSubtype="0" fill="hold" grpId="0" nodeType="withEffect">
                                  <p:stCondLst>
                                    <p:cond delay="150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1"/>
            <a:ext cx="9144000" cy="1143000"/>
          </a:xfrm>
        </p:spPr>
        <p:txBody>
          <a:bodyPr/>
          <a:lstStyle/>
          <a:p>
            <a:r>
              <a:rPr lang="es-AR" dirty="0" smtClean="0"/>
              <a:t>Aclaraciones</a:t>
            </a:r>
            <a:endParaRPr lang="en-US" dirty="0"/>
          </a:p>
        </p:txBody>
      </p:sp>
      <p:sp>
        <p:nvSpPr>
          <p:cNvPr id="4" name="2 Subtítulo"/>
          <p:cNvSpPr txBox="1">
            <a:spLocks/>
          </p:cNvSpPr>
          <p:nvPr/>
        </p:nvSpPr>
        <p:spPr>
          <a:xfrm>
            <a:off x="-21771" y="1066800"/>
            <a:ext cx="9144000" cy="5486400"/>
          </a:xfrm>
          <a:prstGeom prst="rect">
            <a:avLst/>
          </a:prstGeom>
        </p:spPr>
        <p:txBody>
          <a:bodyPr vert="horz" lIns="91440" tIns="45720" rIns="91440" bIns="45720" rtlCol="0">
            <a:normAutofit fontScale="6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buFont typeface="Arial" pitchFamily="34" charset="0"/>
              <a:buChar char="•"/>
            </a:pPr>
            <a:r>
              <a:rPr lang="es-AR" sz="2400" dirty="0" smtClean="0">
                <a:solidFill>
                  <a:schemeClr val="tx1"/>
                </a:solidFill>
              </a:rPr>
              <a:t> </a:t>
            </a:r>
            <a:r>
              <a:rPr lang="es-AR" dirty="0" smtClean="0">
                <a:solidFill>
                  <a:schemeClr val="tx1"/>
                </a:solidFill>
              </a:rPr>
              <a:t>En los bloques de CPU, Memoria y E/S se incluyen sólo los registros que son relevantes para el ejercicio. Tampoco se incluyen los buses internos que comunican los diferentes registros y unidades de cada bloque. Dirigirse al apunte teórico para obtener gráficos completos de los mismos.</a:t>
            </a:r>
          </a:p>
          <a:p>
            <a:pPr algn="just">
              <a:buFont typeface="Arial" pitchFamily="34" charset="0"/>
              <a:buChar char="•"/>
            </a:pPr>
            <a:endParaRPr lang="es-AR" dirty="0" smtClean="0">
              <a:solidFill>
                <a:schemeClr val="tx1"/>
              </a:solidFill>
            </a:endParaRPr>
          </a:p>
          <a:p>
            <a:pPr algn="just">
              <a:buFont typeface="Arial" pitchFamily="34" charset="0"/>
              <a:buChar char="•"/>
            </a:pPr>
            <a:r>
              <a:rPr lang="es-AR" dirty="0" smtClean="0">
                <a:solidFill>
                  <a:schemeClr val="tx1"/>
                </a:solidFill>
              </a:rPr>
              <a:t> La UNIDAD DE CONTROL, emite MICROCOMANDOS por el BUS DE CONTROL, para realizar cada movimiento de Instrucciones, Direcciones y Datos; ordena LEER y GRABAR, realizar operaciones por medio de la ALU, etc. Estos micro comandos, no se mencionan en este ejemplo. Sí en el Apunte. </a:t>
            </a:r>
          </a:p>
          <a:p>
            <a:pPr algn="just">
              <a:buFont typeface="Arial" pitchFamily="34" charset="0"/>
              <a:buChar char="•"/>
            </a:pPr>
            <a:endParaRPr lang="es-AR" dirty="0" smtClean="0">
              <a:solidFill>
                <a:schemeClr val="tx1"/>
              </a:solidFill>
            </a:endParaRPr>
          </a:p>
          <a:p>
            <a:pPr algn="just">
              <a:buFont typeface="Arial" pitchFamily="34" charset="0"/>
              <a:buChar char="•"/>
            </a:pPr>
            <a:r>
              <a:rPr lang="es-AR" dirty="0" smtClean="0">
                <a:solidFill>
                  <a:schemeClr val="tx1"/>
                </a:solidFill>
              </a:rPr>
              <a:t> No olvidar que en todos los ciclos, AL FINALIZAR LA FASE DE BUSQUEDA SE INCREMENTA EL CP (por lo tanto durante la fase de ejecución de la instrucción actual, el CP contendrá la dirección de la PRÓXIMA instrucción).</a:t>
            </a:r>
          </a:p>
          <a:p>
            <a:pPr algn="just"/>
            <a:endParaRPr lang="es-AR" dirty="0" smtClean="0">
              <a:solidFill>
                <a:schemeClr val="tx1"/>
              </a:solidFill>
            </a:endParaRPr>
          </a:p>
          <a:p>
            <a:pPr algn="just">
              <a:buFont typeface="Arial" pitchFamily="34" charset="0"/>
              <a:buChar char="•"/>
            </a:pPr>
            <a:r>
              <a:rPr lang="es-AR" dirty="0" smtClean="0">
                <a:solidFill>
                  <a:schemeClr val="tx1"/>
                </a:solidFill>
              </a:rPr>
              <a:t>  Note que, durante la Fase de Ejecución, la DIRECCIÓN DE OPERANDO, contenida en el Registro de Instrucción se carga en el MAR y se transmite por el bus de direcciones hasta el RDM (Registro de Direcciones de Memoria) en Memoria Principal, o el RDE/S (Registro de Direcciones de E/S) , en el bloque de E/S, dependiendo si la dirección es de Memoria Principal o de E/S.</a:t>
            </a:r>
          </a:p>
          <a:p>
            <a:pPr algn="just">
              <a:buFont typeface="Arial" pitchFamily="34" charset="0"/>
              <a:buChar char="•"/>
            </a:pPr>
            <a:endParaRPr lang="es-AR" sz="2400" dirty="0" smtClean="0">
              <a:solidFill>
                <a:schemeClr val="tx1"/>
              </a:solidFill>
            </a:endParaRPr>
          </a:p>
          <a:p>
            <a:pPr algn="just"/>
            <a:endParaRPr lang="en-US" sz="2400" dirty="0">
              <a:solidFill>
                <a:schemeClr val="tx1"/>
              </a:solidFill>
            </a:endParaRPr>
          </a:p>
        </p:txBody>
      </p:sp>
    </p:spTree>
    <p:extLst>
      <p:ext uri="{BB962C8B-B14F-4D97-AF65-F5344CB8AC3E}">
        <p14:creationId xmlns:p14="http://schemas.microsoft.com/office/powerpoint/2010/main" val="558537238"/>
      </p:ext>
    </p:extLst>
  </p:cSld>
  <p:clrMapOvr>
    <a:masterClrMapping/>
  </p:clrMapOvr>
  <p:transition spd="slow">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40089"/>
            <a:ext cx="8458200" cy="4827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ctrTitle"/>
          </p:nvPr>
        </p:nvSpPr>
        <p:spPr>
          <a:xfrm>
            <a:off x="0" y="0"/>
            <a:ext cx="9144000" cy="914400"/>
          </a:xfrm>
        </p:spPr>
        <p:txBody>
          <a:bodyPr>
            <a:normAutofit/>
          </a:bodyPr>
          <a:lstStyle/>
          <a:p>
            <a:r>
              <a:rPr lang="es-AR" sz="3500" dirty="0" smtClean="0">
                <a:solidFill>
                  <a:srgbClr val="FFC000"/>
                </a:solidFill>
              </a:rPr>
              <a:t>INCREMENTO DEL CP</a:t>
            </a:r>
            <a:endParaRPr lang="en-US" sz="3500" dirty="0">
              <a:solidFill>
                <a:srgbClr val="FFC000"/>
              </a:solidFill>
            </a:endParaRPr>
          </a:p>
        </p:txBody>
      </p:sp>
      <p:sp>
        <p:nvSpPr>
          <p:cNvPr id="3" name="2 Subtítulo"/>
          <p:cNvSpPr>
            <a:spLocks noGrp="1"/>
          </p:cNvSpPr>
          <p:nvPr>
            <p:ph type="subTitle" idx="1"/>
          </p:nvPr>
        </p:nvSpPr>
        <p:spPr>
          <a:xfrm>
            <a:off x="0" y="1066800"/>
            <a:ext cx="9144000" cy="1828800"/>
          </a:xfrm>
        </p:spPr>
        <p:txBody>
          <a:bodyPr>
            <a:normAutofit/>
          </a:bodyPr>
          <a:lstStyle/>
          <a:p>
            <a:pPr algn="just">
              <a:buFont typeface="Arial" pitchFamily="34" charset="0"/>
              <a:buChar char="•"/>
            </a:pPr>
            <a:r>
              <a:rPr lang="es-AR" sz="2000" dirty="0" smtClean="0">
                <a:solidFill>
                  <a:schemeClr val="tx1"/>
                </a:solidFill>
              </a:rPr>
              <a:t> </a:t>
            </a:r>
            <a:r>
              <a:rPr lang="es-AR" sz="2400" dirty="0" smtClean="0">
                <a:solidFill>
                  <a:schemeClr val="tx1"/>
                </a:solidFill>
              </a:rPr>
              <a:t>Antes de finalizar la Fase de Búsqueda, se INCREMENTA el CP y apunta a la PRÓXIMA INSTRUCCIÓN.</a:t>
            </a:r>
            <a:endParaRPr lang="en-US" sz="2400" dirty="0" smtClean="0">
              <a:solidFill>
                <a:schemeClr val="tx1"/>
              </a:solidFill>
            </a:endParaRPr>
          </a:p>
          <a:p>
            <a:pPr algn="just">
              <a:buFont typeface="Arial" pitchFamily="34" charset="0"/>
              <a:buChar char="•"/>
            </a:pPr>
            <a:endParaRPr lang="en-US" sz="2400" dirty="0" smtClean="0">
              <a:solidFill>
                <a:schemeClr val="tx1"/>
              </a:solidFill>
            </a:endParaRPr>
          </a:p>
          <a:p>
            <a:pPr algn="just"/>
            <a:endParaRPr lang="en-US" sz="2400" dirty="0">
              <a:solidFill>
                <a:schemeClr val="tx1"/>
              </a:solidFill>
            </a:endParaRPr>
          </a:p>
        </p:txBody>
      </p:sp>
      <p:sp>
        <p:nvSpPr>
          <p:cNvPr id="16" name="15 CuadroTexto"/>
          <p:cNvSpPr txBox="1"/>
          <p:nvPr/>
        </p:nvSpPr>
        <p:spPr>
          <a:xfrm>
            <a:off x="2133600" y="3048000"/>
            <a:ext cx="533400" cy="369332"/>
          </a:xfrm>
          <a:prstGeom prst="rect">
            <a:avLst/>
          </a:prstGeom>
          <a:solidFill>
            <a:schemeClr val="bg1"/>
          </a:solidFill>
          <a:ln w="12700">
            <a:solidFill>
              <a:schemeClr val="accent1">
                <a:shade val="50000"/>
              </a:schemeClr>
            </a:solidFill>
          </a:ln>
        </p:spPr>
        <p:txBody>
          <a:bodyPr wrap="square" rtlCol="0">
            <a:spAutoFit/>
          </a:bodyPr>
          <a:lstStyle/>
          <a:p>
            <a:pPr algn="ctr"/>
            <a:r>
              <a:rPr lang="es-AR" b="1" dirty="0" smtClean="0">
                <a:solidFill>
                  <a:srgbClr val="FF0000"/>
                </a:solidFill>
              </a:rPr>
              <a:t>1F</a:t>
            </a:r>
            <a:endParaRPr lang="en-US" b="1" dirty="0">
              <a:solidFill>
                <a:srgbClr val="FF0000"/>
              </a:solidFill>
            </a:endParaRPr>
          </a:p>
        </p:txBody>
      </p:sp>
      <p:cxnSp>
        <p:nvCxnSpPr>
          <p:cNvPr id="17" name="16 Conector recto de flecha"/>
          <p:cNvCxnSpPr>
            <a:endCxn id="16" idx="0"/>
          </p:cNvCxnSpPr>
          <p:nvPr/>
        </p:nvCxnSpPr>
        <p:spPr>
          <a:xfrm flipH="1">
            <a:off x="2400300" y="1840089"/>
            <a:ext cx="495300" cy="1207911"/>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4" name="3 CuadroTexto"/>
          <p:cNvSpPr txBox="1"/>
          <p:nvPr/>
        </p:nvSpPr>
        <p:spPr>
          <a:xfrm>
            <a:off x="4267200" y="5681990"/>
            <a:ext cx="533400" cy="261610"/>
          </a:xfrm>
          <a:prstGeom prst="rect">
            <a:avLst/>
          </a:prstGeom>
          <a:solidFill>
            <a:schemeClr val="bg1"/>
          </a:solidFill>
        </p:spPr>
        <p:txBody>
          <a:bodyPr wrap="square" rtlCol="0">
            <a:spAutoFit/>
          </a:bodyPr>
          <a:lstStyle/>
          <a:p>
            <a:r>
              <a:rPr lang="es-AR" sz="1100" dirty="0" smtClean="0"/>
              <a:t>97A3</a:t>
            </a:r>
            <a:endParaRPr lang="es-AR" sz="1100" dirty="0"/>
          </a:p>
        </p:txBody>
      </p:sp>
      <p:sp>
        <p:nvSpPr>
          <p:cNvPr id="8" name="7 CuadroTexto"/>
          <p:cNvSpPr txBox="1"/>
          <p:nvPr/>
        </p:nvSpPr>
        <p:spPr>
          <a:xfrm>
            <a:off x="1600200" y="5681990"/>
            <a:ext cx="533400" cy="261610"/>
          </a:xfrm>
          <a:prstGeom prst="rect">
            <a:avLst/>
          </a:prstGeom>
          <a:solidFill>
            <a:schemeClr val="bg1"/>
          </a:solidFill>
        </p:spPr>
        <p:txBody>
          <a:bodyPr wrap="square" rtlCol="0">
            <a:spAutoFit/>
          </a:bodyPr>
          <a:lstStyle/>
          <a:p>
            <a:r>
              <a:rPr lang="es-AR" sz="1100" dirty="0" smtClean="0"/>
              <a:t>97A3</a:t>
            </a:r>
            <a:endParaRPr lang="es-AR" sz="1100" dirty="0"/>
          </a:p>
        </p:txBody>
      </p:sp>
      <p:pic>
        <p:nvPicPr>
          <p:cNvPr id="13314" name="Picture 2"/>
          <p:cNvPicPr>
            <a:picLocks noChangeAspect="1" noChangeArrowheads="1"/>
          </p:cNvPicPr>
          <p:nvPr/>
        </p:nvPicPr>
        <p:blipFill>
          <a:blip r:embed="rId3"/>
          <a:srcRect/>
          <a:stretch>
            <a:fillRect/>
          </a:stretch>
        </p:blipFill>
        <p:spPr bwMode="auto">
          <a:xfrm>
            <a:off x="2133600" y="3657600"/>
            <a:ext cx="733425" cy="1104900"/>
          </a:xfrm>
          <a:prstGeom prst="rect">
            <a:avLst/>
          </a:prstGeom>
          <a:noFill/>
          <a:ln w="9525">
            <a:noFill/>
            <a:miter lim="800000"/>
            <a:headEnd/>
            <a:tailEnd/>
          </a:ln>
          <a:effectLst/>
        </p:spPr>
      </p:pic>
      <p:pic>
        <p:nvPicPr>
          <p:cNvPr id="13315" name="Picture 3"/>
          <p:cNvPicPr>
            <a:picLocks noChangeAspect="1" noChangeArrowheads="1"/>
          </p:cNvPicPr>
          <p:nvPr/>
        </p:nvPicPr>
        <p:blipFill>
          <a:blip r:embed="rId4"/>
          <a:srcRect/>
          <a:stretch>
            <a:fillRect/>
          </a:stretch>
        </p:blipFill>
        <p:spPr bwMode="auto">
          <a:xfrm>
            <a:off x="1371600" y="4495800"/>
            <a:ext cx="552450" cy="838200"/>
          </a:xfrm>
          <a:prstGeom prst="rect">
            <a:avLst/>
          </a:prstGeom>
          <a:noFill/>
          <a:ln w="9525">
            <a:noFill/>
            <a:miter lim="800000"/>
            <a:headEnd/>
            <a:tailEnd/>
          </a:ln>
          <a:effectLst/>
        </p:spPr>
      </p:pic>
    </p:spTree>
    <p:extLst>
      <p:ext uri="{BB962C8B-B14F-4D97-AF65-F5344CB8AC3E}">
        <p14:creationId xmlns:p14="http://schemas.microsoft.com/office/powerpoint/2010/main" val="140086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strVal val="#ppt_w*0.70"/>
                                          </p:val>
                                        </p:tav>
                                        <p:tav tm="100000">
                                          <p:val>
                                            <p:strVal val="#ppt_w"/>
                                          </p:val>
                                        </p:tav>
                                      </p:tavLst>
                                    </p:anim>
                                    <p:anim calcmode="lin" valueType="num">
                                      <p:cBhvr>
                                        <p:cTn id="8" dur="1000" fill="hold"/>
                                        <p:tgtEl>
                                          <p:spTgt spid="17"/>
                                        </p:tgtEl>
                                        <p:attrNameLst>
                                          <p:attrName>ppt_h</p:attrName>
                                        </p:attrNameLst>
                                      </p:cBhvr>
                                      <p:tavLst>
                                        <p:tav tm="0">
                                          <p:val>
                                            <p:strVal val="#ppt_h"/>
                                          </p:val>
                                        </p:tav>
                                        <p:tav tm="100000">
                                          <p:val>
                                            <p:strVal val="#ppt_h"/>
                                          </p:val>
                                        </p:tav>
                                      </p:tavLst>
                                    </p:anim>
                                    <p:animEffect transition="in" filter="fade">
                                      <p:cBhvr>
                                        <p:cTn id="9" dur="1000"/>
                                        <p:tgtEl>
                                          <p:spTgt spid="17"/>
                                        </p:tgtEl>
                                      </p:cBhvr>
                                    </p:animEffect>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152400"/>
            <a:ext cx="9144000" cy="914400"/>
          </a:xfrm>
        </p:spPr>
        <p:txBody>
          <a:bodyPr>
            <a:normAutofit/>
          </a:bodyPr>
          <a:lstStyle/>
          <a:p>
            <a:r>
              <a:rPr lang="es-AR" sz="3500" dirty="0" smtClean="0">
                <a:solidFill>
                  <a:srgbClr val="00B050"/>
                </a:solidFill>
              </a:rPr>
              <a:t>Fase de ejecución de la sexta instrucción</a:t>
            </a:r>
            <a:endParaRPr lang="en-US" sz="3500" dirty="0">
              <a:solidFill>
                <a:srgbClr val="00B050"/>
              </a:solidFill>
            </a:endParaRPr>
          </a:p>
        </p:txBody>
      </p:sp>
      <p:sp>
        <p:nvSpPr>
          <p:cNvPr id="7" name="6 CuadroTexto"/>
          <p:cNvSpPr txBox="1"/>
          <p:nvPr/>
        </p:nvSpPr>
        <p:spPr>
          <a:xfrm>
            <a:off x="2319804" y="4006334"/>
            <a:ext cx="270995" cy="184666"/>
          </a:xfrm>
          <a:prstGeom prst="rect">
            <a:avLst/>
          </a:prstGeom>
          <a:solidFill>
            <a:schemeClr val="bg1"/>
          </a:solidFill>
        </p:spPr>
        <p:txBody>
          <a:bodyPr wrap="square" rtlCol="0">
            <a:spAutoFit/>
          </a:bodyPr>
          <a:lstStyle/>
          <a:p>
            <a:endParaRPr lang="es-AR" dirty="0"/>
          </a:p>
        </p:txBody>
      </p:sp>
      <p:sp>
        <p:nvSpPr>
          <p:cNvPr id="8" name="7 CuadroTexto"/>
          <p:cNvSpPr txBox="1"/>
          <p:nvPr/>
        </p:nvSpPr>
        <p:spPr>
          <a:xfrm>
            <a:off x="2323682" y="4516366"/>
            <a:ext cx="270995" cy="184666"/>
          </a:xfrm>
          <a:prstGeom prst="rect">
            <a:avLst/>
          </a:prstGeom>
          <a:solidFill>
            <a:schemeClr val="bg1"/>
          </a:solidFill>
        </p:spPr>
        <p:txBody>
          <a:bodyPr wrap="square" rtlCol="0">
            <a:spAutoFit/>
          </a:bodyPr>
          <a:lstStyle/>
          <a:p>
            <a:endParaRPr lang="es-AR" dirty="0"/>
          </a:p>
        </p:txBody>
      </p:sp>
      <p:sp>
        <p:nvSpPr>
          <p:cNvPr id="9" name="8 CuadroTexto"/>
          <p:cNvSpPr txBox="1"/>
          <p:nvPr/>
        </p:nvSpPr>
        <p:spPr>
          <a:xfrm>
            <a:off x="1752600" y="5715000"/>
            <a:ext cx="347195" cy="184666"/>
          </a:xfrm>
          <a:prstGeom prst="rect">
            <a:avLst/>
          </a:prstGeom>
          <a:solidFill>
            <a:schemeClr val="bg1"/>
          </a:solidFill>
        </p:spPr>
        <p:txBody>
          <a:bodyPr wrap="square" rtlCol="0">
            <a:spAutoFit/>
          </a:bodyPr>
          <a:lstStyle/>
          <a:p>
            <a:endParaRPr lang="es-AR" dirty="0"/>
          </a:p>
        </p:txBody>
      </p:sp>
      <p:sp>
        <p:nvSpPr>
          <p:cNvPr id="10" name="9 CuadroTexto"/>
          <p:cNvSpPr txBox="1"/>
          <p:nvPr/>
        </p:nvSpPr>
        <p:spPr>
          <a:xfrm>
            <a:off x="5410200" y="5360598"/>
            <a:ext cx="304799" cy="114685"/>
          </a:xfrm>
          <a:prstGeom prst="rect">
            <a:avLst/>
          </a:prstGeom>
          <a:solidFill>
            <a:schemeClr val="bg1"/>
          </a:solidFill>
        </p:spPr>
        <p:txBody>
          <a:bodyPr wrap="square" rtlCol="0">
            <a:spAutoFit/>
          </a:bodyPr>
          <a:lstStyle/>
          <a:p>
            <a:endParaRPr lang="es-A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057399"/>
            <a:ext cx="8077200" cy="4640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11 CuadroTexto"/>
          <p:cNvSpPr txBox="1"/>
          <p:nvPr/>
        </p:nvSpPr>
        <p:spPr>
          <a:xfrm>
            <a:off x="2100089" y="2822361"/>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A3</a:t>
            </a:r>
          </a:p>
          <a:p>
            <a:endParaRPr lang="es-AR" sz="1500" b="1" dirty="0">
              <a:solidFill>
                <a:srgbClr val="00B050"/>
              </a:solidFill>
            </a:endParaRPr>
          </a:p>
        </p:txBody>
      </p:sp>
      <p:cxnSp>
        <p:nvCxnSpPr>
          <p:cNvPr id="13" name="12 Conector recto de flecha"/>
          <p:cNvCxnSpPr/>
          <p:nvPr/>
        </p:nvCxnSpPr>
        <p:spPr>
          <a:xfrm>
            <a:off x="5182152" y="2928552"/>
            <a:ext cx="151848" cy="24893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5295900" y="3446279"/>
            <a:ext cx="800100" cy="276999"/>
          </a:xfrm>
          <a:prstGeom prst="rect">
            <a:avLst/>
          </a:prstGeom>
          <a:noFill/>
        </p:spPr>
        <p:txBody>
          <a:bodyPr wrap="square" rtlCol="0">
            <a:spAutoFit/>
          </a:bodyPr>
          <a:lstStyle/>
          <a:p>
            <a:r>
              <a:rPr lang="es-AR" sz="1200" b="1" dirty="0" smtClean="0">
                <a:solidFill>
                  <a:schemeClr val="tx2">
                    <a:lumMod val="75000"/>
                  </a:schemeClr>
                </a:solidFill>
              </a:rPr>
              <a:t>Habilita</a:t>
            </a:r>
            <a:endParaRPr lang="es-AR" sz="1200" b="1" dirty="0">
              <a:solidFill>
                <a:schemeClr val="tx2">
                  <a:lumMod val="75000"/>
                </a:schemeClr>
              </a:solidFill>
            </a:endParaRPr>
          </a:p>
        </p:txBody>
      </p:sp>
      <p:sp>
        <p:nvSpPr>
          <p:cNvPr id="15" name="14 CuadroTexto"/>
          <p:cNvSpPr txBox="1"/>
          <p:nvPr/>
        </p:nvSpPr>
        <p:spPr>
          <a:xfrm>
            <a:off x="1600200" y="3718693"/>
            <a:ext cx="457199" cy="198154"/>
          </a:xfrm>
          <a:prstGeom prst="rect">
            <a:avLst/>
          </a:prstGeom>
          <a:solidFill>
            <a:schemeClr val="bg1"/>
          </a:solidFill>
        </p:spPr>
        <p:txBody>
          <a:bodyPr wrap="none" lIns="0" tIns="0" rIns="0" bIns="0" rtlCol="0">
            <a:noAutofit/>
          </a:bodyPr>
          <a:lstStyle/>
          <a:p>
            <a:pPr algn="ctr"/>
            <a:r>
              <a:rPr lang="es-AR" sz="1600" b="1" dirty="0" smtClean="0">
                <a:solidFill>
                  <a:srgbClr val="00B050"/>
                </a:solidFill>
              </a:rPr>
              <a:t>100</a:t>
            </a:r>
          </a:p>
          <a:p>
            <a:pPr algn="ctr"/>
            <a:endParaRPr lang="es-AR" sz="1600" b="1" dirty="0">
              <a:solidFill>
                <a:srgbClr val="00B050"/>
              </a:solidFill>
            </a:endParaRPr>
          </a:p>
        </p:txBody>
      </p:sp>
      <p:sp>
        <p:nvSpPr>
          <p:cNvPr id="16" name="15 CuadroTexto"/>
          <p:cNvSpPr txBox="1"/>
          <p:nvPr/>
        </p:nvSpPr>
        <p:spPr>
          <a:xfrm>
            <a:off x="2057399" y="5715299"/>
            <a:ext cx="446563" cy="198154"/>
          </a:xfrm>
          <a:prstGeom prst="rect">
            <a:avLst/>
          </a:prstGeom>
          <a:solidFill>
            <a:schemeClr val="bg1"/>
          </a:solidFill>
        </p:spPr>
        <p:txBody>
          <a:bodyPr wrap="none" lIns="0" tIns="0" rIns="0" bIns="0" rtlCol="0">
            <a:noAutofit/>
          </a:bodyPr>
          <a:lstStyle/>
          <a:p>
            <a:pPr algn="ctr"/>
            <a:r>
              <a:rPr lang="es-AR" b="1" dirty="0" smtClean="0">
                <a:solidFill>
                  <a:srgbClr val="00B050"/>
                </a:solidFill>
              </a:rPr>
              <a:t>100</a:t>
            </a:r>
          </a:p>
          <a:p>
            <a:pPr algn="ctr"/>
            <a:endParaRPr lang="es-AR" b="1" dirty="0">
              <a:solidFill>
                <a:srgbClr val="00B050"/>
              </a:solidFill>
            </a:endParaRPr>
          </a:p>
        </p:txBody>
      </p:sp>
      <p:sp>
        <p:nvSpPr>
          <p:cNvPr id="17" name="16 CuadroTexto"/>
          <p:cNvSpPr txBox="1"/>
          <p:nvPr/>
        </p:nvSpPr>
        <p:spPr>
          <a:xfrm>
            <a:off x="5486400" y="5410200"/>
            <a:ext cx="533401" cy="198154"/>
          </a:xfrm>
          <a:prstGeom prst="rect">
            <a:avLst/>
          </a:prstGeom>
          <a:noFill/>
        </p:spPr>
        <p:txBody>
          <a:bodyPr wrap="none" lIns="0" tIns="0" rIns="0" bIns="0" rtlCol="0">
            <a:noAutofit/>
          </a:bodyPr>
          <a:lstStyle/>
          <a:p>
            <a:pPr algn="ctr"/>
            <a:r>
              <a:rPr lang="es-AR" sz="1200" b="1" dirty="0" smtClean="0"/>
              <a:t>100</a:t>
            </a:r>
          </a:p>
          <a:p>
            <a:pPr algn="ctr"/>
            <a:endParaRPr lang="es-AR" sz="1200" b="1" dirty="0"/>
          </a:p>
        </p:txBody>
      </p:sp>
      <p:sp>
        <p:nvSpPr>
          <p:cNvPr id="19" name="2 Subtítulo"/>
          <p:cNvSpPr>
            <a:spLocks noGrp="1"/>
          </p:cNvSpPr>
          <p:nvPr>
            <p:ph type="subTitle" idx="1"/>
          </p:nvPr>
        </p:nvSpPr>
        <p:spPr>
          <a:xfrm>
            <a:off x="0" y="457200"/>
            <a:ext cx="9144000" cy="1828800"/>
          </a:xfrm>
        </p:spPr>
        <p:txBody>
          <a:bodyPr>
            <a:normAutofit/>
          </a:bodyPr>
          <a:lstStyle/>
          <a:p>
            <a:pPr algn="just">
              <a:buFont typeface="Arial" pitchFamily="34" charset="0"/>
              <a:buChar char="•"/>
            </a:pPr>
            <a:r>
              <a:rPr lang="es-AR" sz="2000" dirty="0" smtClean="0">
                <a:solidFill>
                  <a:schemeClr val="tx1"/>
                </a:solidFill>
              </a:rPr>
              <a:t> </a:t>
            </a:r>
            <a:r>
              <a:rPr lang="es-AR" sz="1400" dirty="0" smtClean="0">
                <a:solidFill>
                  <a:schemeClr val="tx1"/>
                </a:solidFill>
              </a:rPr>
              <a:t>El código de operación 97 pasa al RI (CODOP) y se decodifica. 97 indica que se debe almacenar en la dirección “m” (m es A3 en este caso) el contenido del Acumulador, es decir, guardar en la dirección de memoria A3 el numero 100 que esta en el acumulador.</a:t>
            </a:r>
          </a:p>
          <a:p>
            <a:pPr algn="just">
              <a:buFont typeface="Arial" pitchFamily="34" charset="0"/>
              <a:buChar char="•"/>
            </a:pPr>
            <a:r>
              <a:rPr lang="es-AR" sz="1400" dirty="0" smtClean="0">
                <a:solidFill>
                  <a:schemeClr val="tx1"/>
                </a:solidFill>
              </a:rPr>
              <a:t> La dirección A3 se carga en el  </a:t>
            </a:r>
            <a:r>
              <a:rPr lang="es-AR" sz="1400" dirty="0" err="1" smtClean="0">
                <a:solidFill>
                  <a:schemeClr val="tx1"/>
                </a:solidFill>
              </a:rPr>
              <a:t>DirOP</a:t>
            </a:r>
            <a:r>
              <a:rPr lang="es-AR" sz="1400" dirty="0" smtClean="0">
                <a:solidFill>
                  <a:schemeClr val="tx1"/>
                </a:solidFill>
              </a:rPr>
              <a:t> y luego pasa al MAR. Se transmite al RDM por el Bus de Direcciones y se habilita A3.</a:t>
            </a:r>
          </a:p>
          <a:p>
            <a:pPr algn="just">
              <a:buFont typeface="Arial" pitchFamily="34" charset="0"/>
              <a:buChar char="•"/>
            </a:pPr>
            <a:r>
              <a:rPr lang="es-AR" sz="1400" dirty="0" smtClean="0">
                <a:solidFill>
                  <a:schemeClr val="tx1"/>
                </a:solidFill>
              </a:rPr>
              <a:t> El contenido del Acumulador (100), pasa al MBR, se transmite por el Bus de Datos al RIM y se GRABA (guarda) en la dirección A3.</a:t>
            </a:r>
          </a:p>
          <a:p>
            <a:pPr algn="just">
              <a:buFont typeface="Arial" pitchFamily="34" charset="0"/>
              <a:buChar char="•"/>
            </a:pPr>
            <a:endParaRPr lang="es-AR" sz="2000" dirty="0" smtClean="0">
              <a:solidFill>
                <a:schemeClr val="tx1"/>
              </a:solidFill>
            </a:endParaRPr>
          </a:p>
          <a:p>
            <a:pPr algn="just">
              <a:buFont typeface="Arial" pitchFamily="34" charset="0"/>
              <a:buChar char="•"/>
            </a:pPr>
            <a:endParaRPr lang="es-AR" sz="2000" dirty="0">
              <a:solidFill>
                <a:schemeClr val="tx1"/>
              </a:solidFill>
            </a:endParaRPr>
          </a:p>
          <a:p>
            <a:pPr algn="just">
              <a:buFont typeface="Arial" pitchFamily="34" charset="0"/>
              <a:buChar char="•"/>
            </a:pPr>
            <a:endParaRPr lang="es-AR" sz="2000" dirty="0" smtClean="0">
              <a:solidFill>
                <a:schemeClr val="tx1"/>
              </a:solidFill>
            </a:endParaRPr>
          </a:p>
          <a:p>
            <a:pPr algn="just"/>
            <a:endParaRPr lang="en-US" sz="2400" dirty="0">
              <a:solidFill>
                <a:schemeClr val="tx1"/>
              </a:solidFill>
            </a:endParaRPr>
          </a:p>
        </p:txBody>
      </p:sp>
      <p:pic>
        <p:nvPicPr>
          <p:cNvPr id="27650" name="Picture 2"/>
          <p:cNvPicPr>
            <a:picLocks noChangeAspect="1" noChangeArrowheads="1"/>
          </p:cNvPicPr>
          <p:nvPr/>
        </p:nvPicPr>
        <p:blipFill>
          <a:blip r:embed="rId4"/>
          <a:srcRect/>
          <a:stretch>
            <a:fillRect/>
          </a:stretch>
        </p:blipFill>
        <p:spPr bwMode="auto">
          <a:xfrm>
            <a:off x="1676400" y="4572000"/>
            <a:ext cx="552450" cy="838200"/>
          </a:xfrm>
          <a:prstGeom prst="rect">
            <a:avLst/>
          </a:prstGeom>
          <a:noFill/>
          <a:ln w="9525">
            <a:noFill/>
            <a:miter lim="800000"/>
            <a:headEnd/>
            <a:tailEnd/>
          </a:ln>
          <a:effectLst/>
        </p:spPr>
      </p:pic>
      <p:pic>
        <p:nvPicPr>
          <p:cNvPr id="27651" name="Picture 3"/>
          <p:cNvPicPr>
            <a:picLocks noChangeAspect="1" noChangeArrowheads="1"/>
          </p:cNvPicPr>
          <p:nvPr/>
        </p:nvPicPr>
        <p:blipFill>
          <a:blip r:embed="rId5"/>
          <a:srcRect/>
          <a:stretch>
            <a:fillRect/>
          </a:stretch>
        </p:blipFill>
        <p:spPr bwMode="auto">
          <a:xfrm>
            <a:off x="2514600" y="3657600"/>
            <a:ext cx="752475" cy="1219200"/>
          </a:xfrm>
          <a:prstGeom prst="rect">
            <a:avLst/>
          </a:prstGeom>
          <a:noFill/>
          <a:ln w="9525">
            <a:noFill/>
            <a:miter lim="800000"/>
            <a:headEnd/>
            <a:tailEnd/>
          </a:ln>
          <a:effectLst/>
        </p:spPr>
      </p:pic>
      <p:sp>
        <p:nvSpPr>
          <p:cNvPr id="11" name="10 CuadroTexto"/>
          <p:cNvSpPr txBox="1"/>
          <p:nvPr/>
        </p:nvSpPr>
        <p:spPr>
          <a:xfrm>
            <a:off x="2514600" y="4648200"/>
            <a:ext cx="352109" cy="152400"/>
          </a:xfrm>
          <a:prstGeom prst="rect">
            <a:avLst/>
          </a:prstGeom>
          <a:solidFill>
            <a:schemeClr val="bg1"/>
          </a:solidFill>
        </p:spPr>
        <p:txBody>
          <a:bodyPr wrap="none" lIns="0" tIns="0" rIns="0" bIns="0" rtlCol="0">
            <a:noAutofit/>
          </a:bodyPr>
          <a:lstStyle/>
          <a:p>
            <a:pPr algn="ctr"/>
            <a:r>
              <a:rPr lang="es-AR" sz="1500" b="1" dirty="0" smtClean="0">
                <a:solidFill>
                  <a:srgbClr val="00B050"/>
                </a:solidFill>
              </a:rPr>
              <a:t>97</a:t>
            </a:r>
          </a:p>
          <a:p>
            <a:pPr algn="ctr"/>
            <a:endParaRPr lang="es-AR" sz="1500" b="1" dirty="0">
              <a:solidFill>
                <a:srgbClr val="00B050"/>
              </a:solidFill>
            </a:endParaRPr>
          </a:p>
        </p:txBody>
      </p:sp>
      <p:sp>
        <p:nvSpPr>
          <p:cNvPr id="18" name="17 CuadroTexto"/>
          <p:cNvSpPr txBox="1"/>
          <p:nvPr/>
        </p:nvSpPr>
        <p:spPr>
          <a:xfrm>
            <a:off x="2590800" y="4343400"/>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A3</a:t>
            </a:r>
          </a:p>
          <a:p>
            <a:endParaRPr lang="es-AR" sz="1500" b="1" dirty="0">
              <a:solidFill>
                <a:srgbClr val="00B050"/>
              </a:solidFill>
            </a:endParaRPr>
          </a:p>
        </p:txBody>
      </p:sp>
      <p:sp>
        <p:nvSpPr>
          <p:cNvPr id="20" name="19 CuadroTexto"/>
          <p:cNvSpPr txBox="1"/>
          <p:nvPr/>
        </p:nvSpPr>
        <p:spPr>
          <a:xfrm>
            <a:off x="2590800" y="4343400"/>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A3</a:t>
            </a:r>
          </a:p>
          <a:p>
            <a:endParaRPr lang="es-AR" sz="1500" b="1"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500"/>
                                  </p:stCondLst>
                                  <p:childTnLst>
                                    <p:animMotion origin="layout" path="M 1.38889E-6 3.395E-6 C -0.01198 -0.00047 -0.02396 0.00092 -0.03577 -0.00162 C -0.03767 -0.00208 -0.03767 -0.00602 -0.0382 -0.00833 C -0.04132 -0.02197 -0.04236 -0.03585 -0.04566 -0.04926 C -0.04497 -0.0673 -0.04392 -0.0828 -0.04202 -0.10037 C -0.0408 -0.25347 -0.07309 -0.24607 -0.01354 -0.26157 C 0.02517 -0.25972 0.06198 -0.25925 0.1 -0.25162 C 0.16024 -0.25255 0.18802 -0.25301 0.23698 -0.25833 C 0.27153 -0.26735 0.24271 -0.24561 0.24271 -0.1908 " pathEditMode="relative" rAng="0" ptsTypes="fffffffff">
                                      <p:cBhvr>
                                        <p:cTn id="10" dur="2000" fill="hold"/>
                                        <p:tgtEl>
                                          <p:spTgt spid="18"/>
                                        </p:tgtEl>
                                        <p:attrNameLst>
                                          <p:attrName>ppt_x</p:attrName>
                                          <p:attrName>ppt_y</p:attrName>
                                        </p:attrNameLst>
                                      </p:cBhvr>
                                      <p:rCtr x="9913" y="-13321"/>
                                    </p:animMotion>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0" presetClass="path" presetSubtype="0" accel="50000" decel="50000" fill="hold" grpId="0" nodeType="withEffect">
                                  <p:stCondLst>
                                    <p:cond delay="500"/>
                                  </p:stCondLst>
                                  <p:childTnLst>
                                    <p:animMotion origin="layout" path="M -3.33333E-6 -2.64522E-6 C 0.00278 0.00556 0.00677 0.00972 0.00903 0.01574 C 0.01285 0.02569 0.01441 0.03796 0.01684 0.0486 C 0.01997 0.08309 0.01962 0.12104 0.02865 0.15413 C 0.03507 0.20389 0.02709 0.13909 0.03247 0.19579 C 0.03299 0.20181 0.03525 0.20713 0.03629 0.21292 C 0.03993 0.23421 0.04219 0.25365 0.0441 0.27517 C 0.04375 0.29253 0.04254 0.30965 0.04289 0.32701 C 0.04306 0.33928 0.03837 0.35571 0.04549 0.36334 C 0.05434 0.3726 0.06789 0.3645 0.07917 0.3652 C 0.0849 0.36566 0.09045 0.36635 0.09618 0.36682 C 0.13403 0.3851 0.10087 0.36982 0.20903 0.36682 C 0.21563 0.36658 0.22205 0.36543 0.22865 0.3652 C 0.26372 0.36427 0.29861 0.36404 0.33368 0.36334 C 0.33282 0.34483 0.33195 0.33881 0.32986 0.32354 C 0.32952 0.31729 0.32431 0.30317 0.32431 0.3034 " pathEditMode="relative" rAng="0" ptsTypes="ffffffffffffffff">
                                      <p:cBhvr>
                                        <p:cTn id="15" dur="3000" fill="hold"/>
                                        <p:tgtEl>
                                          <p:spTgt spid="15"/>
                                        </p:tgtEl>
                                        <p:attrNameLst>
                                          <p:attrName>ppt_x</p:attrName>
                                          <p:attrName>ppt_y</p:attrName>
                                        </p:attrNameLst>
                                      </p:cBhvr>
                                      <p:rCtr x="16684" y="19255"/>
                                    </p:animMotion>
                                  </p:childTnLst>
                                </p:cTn>
                              </p:par>
                              <p:par>
                                <p:cTn id="16" presetID="14" presetClass="entr" presetSubtype="10" fill="hold" grpId="0" nodeType="withEffect">
                                  <p:stCondLst>
                                    <p:cond delay="1250"/>
                                  </p:stCondLst>
                                  <p:childTnLst>
                                    <p:set>
                                      <p:cBhvr>
                                        <p:cTn id="17" dur="1" fill="hold">
                                          <p:stCondLst>
                                            <p:cond delay="0"/>
                                          </p:stCondLst>
                                        </p:cTn>
                                        <p:tgtEl>
                                          <p:spTgt spid="12"/>
                                        </p:tgtEl>
                                        <p:attrNameLst>
                                          <p:attrName>style.visibility</p:attrName>
                                        </p:attrNameLst>
                                      </p:cBhvr>
                                      <p:to>
                                        <p:strVal val="visible"/>
                                      </p:to>
                                    </p:set>
                                    <p:animEffect transition="in" filter="randombar(horizontal)">
                                      <p:cBhvr>
                                        <p:cTn id="18" dur="500"/>
                                        <p:tgtEl>
                                          <p:spTgt spid="12"/>
                                        </p:tgtEl>
                                      </p:cBhvr>
                                    </p:animEffect>
                                  </p:childTnLst>
                                </p:cTn>
                              </p:par>
                              <p:par>
                                <p:cTn id="19" presetID="1" presetClass="entr" presetSubtype="0" fill="hold" grpId="0" nodeType="withEffect">
                                  <p:stCondLst>
                                    <p:cond delay="2000"/>
                                  </p:stCondLst>
                                  <p:childTnLst>
                                    <p:set>
                                      <p:cBhvr>
                                        <p:cTn id="20" dur="1" fill="hold">
                                          <p:stCondLst>
                                            <p:cond delay="0"/>
                                          </p:stCondLst>
                                        </p:cTn>
                                        <p:tgtEl>
                                          <p:spTgt spid="16"/>
                                        </p:tgtEl>
                                        <p:attrNameLst>
                                          <p:attrName>style.visibility</p:attrName>
                                        </p:attrNameLst>
                                      </p:cBhvr>
                                      <p:to>
                                        <p:strVal val="visible"/>
                                      </p:to>
                                    </p:set>
                                  </p:childTnLst>
                                </p:cTn>
                              </p:par>
                            </p:childTnLst>
                          </p:cTn>
                        </p:par>
                        <p:par>
                          <p:cTn id="21" fill="hold">
                            <p:stCondLst>
                              <p:cond delay="3500"/>
                            </p:stCondLst>
                            <p:childTnLst>
                              <p:par>
                                <p:cTn id="22" presetID="10" presetClass="entr" presetSubtype="0"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 presetClass="entr" presetSubtype="0" fill="hold" grpId="0" nodeType="withEffect">
                                  <p:stCondLst>
                                    <p:cond delay="500"/>
                                  </p:stCondLst>
                                  <p:childTnLst>
                                    <p:set>
                                      <p:cBhvr>
                                        <p:cTn id="26" dur="1" fill="hold">
                                          <p:stCondLst>
                                            <p:cond delay="0"/>
                                          </p:stCondLst>
                                        </p:cTn>
                                        <p:tgtEl>
                                          <p:spTgt spid="14"/>
                                        </p:tgtEl>
                                        <p:attrNameLst>
                                          <p:attrName>style.visibility</p:attrName>
                                        </p:attrNameLst>
                                      </p:cBhvr>
                                      <p:to>
                                        <p:strVal val="visible"/>
                                      </p:to>
                                    </p:set>
                                  </p:childTnLst>
                                </p:cTn>
                              </p:par>
                            </p:childTnLst>
                          </p:cTn>
                        </p:par>
                        <p:par>
                          <p:cTn id="27" fill="hold">
                            <p:stCondLst>
                              <p:cond delay="4000"/>
                            </p:stCondLst>
                            <p:childTnLst>
                              <p:par>
                                <p:cTn id="28" presetID="31"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p:cTn id="30" dur="1000" fill="hold"/>
                                        <p:tgtEl>
                                          <p:spTgt spid="17"/>
                                        </p:tgtEl>
                                        <p:attrNameLst>
                                          <p:attrName>ppt_w</p:attrName>
                                        </p:attrNameLst>
                                      </p:cBhvr>
                                      <p:tavLst>
                                        <p:tav tm="0">
                                          <p:val>
                                            <p:fltVal val="0"/>
                                          </p:val>
                                        </p:tav>
                                        <p:tav tm="100000">
                                          <p:val>
                                            <p:strVal val="#ppt_w"/>
                                          </p:val>
                                        </p:tav>
                                      </p:tavLst>
                                    </p:anim>
                                    <p:anim calcmode="lin" valueType="num">
                                      <p:cBhvr>
                                        <p:cTn id="31" dur="1000" fill="hold"/>
                                        <p:tgtEl>
                                          <p:spTgt spid="17"/>
                                        </p:tgtEl>
                                        <p:attrNameLst>
                                          <p:attrName>ppt_h</p:attrName>
                                        </p:attrNameLst>
                                      </p:cBhvr>
                                      <p:tavLst>
                                        <p:tav tm="0">
                                          <p:val>
                                            <p:fltVal val="0"/>
                                          </p:val>
                                        </p:tav>
                                        <p:tav tm="100000">
                                          <p:val>
                                            <p:strVal val="#ppt_h"/>
                                          </p:val>
                                        </p:tav>
                                      </p:tavLst>
                                    </p:anim>
                                    <p:anim calcmode="lin" valueType="num">
                                      <p:cBhvr>
                                        <p:cTn id="32" dur="1000" fill="hold"/>
                                        <p:tgtEl>
                                          <p:spTgt spid="17"/>
                                        </p:tgtEl>
                                        <p:attrNameLst>
                                          <p:attrName>style.rotation</p:attrName>
                                        </p:attrNameLst>
                                      </p:cBhvr>
                                      <p:tavLst>
                                        <p:tav tm="0">
                                          <p:val>
                                            <p:fltVal val="90"/>
                                          </p:val>
                                        </p:tav>
                                        <p:tav tm="100000">
                                          <p:val>
                                            <p:fltVal val="0"/>
                                          </p:val>
                                        </p:tav>
                                      </p:tavLst>
                                    </p:anim>
                                    <p:animEffect transition="in" filter="fade">
                                      <p:cBhvr>
                                        <p:cTn id="33"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animBg="1"/>
      <p:bldP spid="16" grpId="0" animBg="1"/>
      <p:bldP spid="17" grpId="0"/>
      <p:bldP spid="11" grpId="0" animBg="1"/>
      <p:bldP spid="18"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152400"/>
            <a:ext cx="9144000" cy="914400"/>
          </a:xfrm>
        </p:spPr>
        <p:txBody>
          <a:bodyPr>
            <a:normAutofit/>
          </a:bodyPr>
          <a:lstStyle/>
          <a:p>
            <a:r>
              <a:rPr lang="es-AR" sz="3500" dirty="0" smtClean="0">
                <a:solidFill>
                  <a:srgbClr val="FF0000"/>
                </a:solidFill>
              </a:rPr>
              <a:t>Fase de búsqueda de la séptima instrucción</a:t>
            </a:r>
            <a:endParaRPr lang="en-US" sz="3500"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09800"/>
            <a:ext cx="7848600" cy="4419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2423798" y="3354273"/>
            <a:ext cx="252902" cy="225639"/>
          </a:xfrm>
          <a:prstGeom prst="rect">
            <a:avLst/>
          </a:prstGeom>
          <a:solidFill>
            <a:schemeClr val="bg1"/>
          </a:solidFill>
        </p:spPr>
        <p:txBody>
          <a:bodyPr wrap="none" lIns="0" tIns="0" rIns="0" bIns="0" rtlCol="0">
            <a:noAutofit/>
          </a:bodyPr>
          <a:lstStyle/>
          <a:p>
            <a:r>
              <a:rPr lang="es-AR" sz="1500" b="1" dirty="0" smtClean="0">
                <a:solidFill>
                  <a:srgbClr val="FF0000"/>
                </a:solidFill>
              </a:rPr>
              <a:t>1F</a:t>
            </a:r>
          </a:p>
          <a:p>
            <a:endParaRPr lang="es-AR" sz="1500" b="1" dirty="0">
              <a:solidFill>
                <a:srgbClr val="FF0000"/>
              </a:solidFill>
            </a:endParaRPr>
          </a:p>
        </p:txBody>
      </p:sp>
      <p:sp>
        <p:nvSpPr>
          <p:cNvPr id="6" name="5 CuadroTexto"/>
          <p:cNvSpPr txBox="1"/>
          <p:nvPr/>
        </p:nvSpPr>
        <p:spPr>
          <a:xfrm>
            <a:off x="1905000" y="2894112"/>
            <a:ext cx="228600" cy="152131"/>
          </a:xfrm>
          <a:prstGeom prst="rect">
            <a:avLst/>
          </a:prstGeom>
          <a:solidFill>
            <a:schemeClr val="bg1"/>
          </a:solidFill>
        </p:spPr>
        <p:txBody>
          <a:bodyPr wrap="none" lIns="0" tIns="0" rIns="0" bIns="0" rtlCol="0">
            <a:noAutofit/>
          </a:bodyPr>
          <a:lstStyle/>
          <a:p>
            <a:r>
              <a:rPr lang="es-AR" sz="1200" b="1" dirty="0" smtClean="0">
                <a:solidFill>
                  <a:srgbClr val="FF0000"/>
                </a:solidFill>
              </a:rPr>
              <a:t>1F</a:t>
            </a:r>
          </a:p>
          <a:p>
            <a:endParaRPr lang="es-AR" sz="1200" b="1" dirty="0">
              <a:solidFill>
                <a:srgbClr val="FF0000"/>
              </a:solidFill>
            </a:endParaRPr>
          </a:p>
        </p:txBody>
      </p:sp>
      <p:cxnSp>
        <p:nvCxnSpPr>
          <p:cNvPr id="7" name="6 Conector recto de flecha"/>
          <p:cNvCxnSpPr/>
          <p:nvPr/>
        </p:nvCxnSpPr>
        <p:spPr>
          <a:xfrm flipH="1">
            <a:off x="3848100" y="3122712"/>
            <a:ext cx="771700" cy="11444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a:off x="4533900" y="3228201"/>
            <a:ext cx="800100" cy="276999"/>
          </a:xfrm>
          <a:prstGeom prst="rect">
            <a:avLst/>
          </a:prstGeom>
          <a:noFill/>
        </p:spPr>
        <p:txBody>
          <a:bodyPr wrap="square" rtlCol="0">
            <a:spAutoFit/>
          </a:bodyPr>
          <a:lstStyle/>
          <a:p>
            <a:r>
              <a:rPr lang="es-AR" sz="1200" b="1" dirty="0" smtClean="0">
                <a:solidFill>
                  <a:schemeClr val="tx2">
                    <a:lumMod val="75000"/>
                  </a:schemeClr>
                </a:solidFill>
              </a:rPr>
              <a:t>Habilita</a:t>
            </a:r>
            <a:endParaRPr lang="es-AR" sz="1200" b="1" dirty="0">
              <a:solidFill>
                <a:schemeClr val="tx2">
                  <a:lumMod val="75000"/>
                </a:schemeClr>
              </a:solidFill>
            </a:endParaRPr>
          </a:p>
        </p:txBody>
      </p:sp>
      <p:sp>
        <p:nvSpPr>
          <p:cNvPr id="9" name="8 CuadroTexto"/>
          <p:cNvSpPr txBox="1"/>
          <p:nvPr/>
        </p:nvSpPr>
        <p:spPr>
          <a:xfrm>
            <a:off x="4028630" y="4238127"/>
            <a:ext cx="371722" cy="152400"/>
          </a:xfrm>
          <a:prstGeom prst="rect">
            <a:avLst/>
          </a:prstGeom>
          <a:solidFill>
            <a:schemeClr val="bg1"/>
          </a:solidFill>
        </p:spPr>
        <p:txBody>
          <a:bodyPr wrap="none" lIns="0" tIns="0" rIns="0" bIns="0" rtlCol="0">
            <a:noAutofit/>
          </a:bodyPr>
          <a:lstStyle/>
          <a:p>
            <a:pPr algn="ctr"/>
            <a:r>
              <a:rPr lang="es-AR" sz="900" b="1" dirty="0" smtClean="0">
                <a:solidFill>
                  <a:srgbClr val="FF0000"/>
                </a:solidFill>
              </a:rPr>
              <a:t>96FE</a:t>
            </a:r>
            <a:endParaRPr lang="es-AR" sz="900" b="1" dirty="0">
              <a:solidFill>
                <a:srgbClr val="FF0000"/>
              </a:solidFill>
            </a:endParaRPr>
          </a:p>
        </p:txBody>
      </p:sp>
      <p:sp>
        <p:nvSpPr>
          <p:cNvPr id="10" name="9 CuadroTexto"/>
          <p:cNvSpPr txBox="1"/>
          <p:nvPr/>
        </p:nvSpPr>
        <p:spPr>
          <a:xfrm>
            <a:off x="4324699" y="5791200"/>
            <a:ext cx="552101" cy="153888"/>
          </a:xfrm>
          <a:prstGeom prst="rect">
            <a:avLst/>
          </a:prstGeom>
          <a:solidFill>
            <a:schemeClr val="bg1"/>
          </a:solidFill>
        </p:spPr>
        <p:txBody>
          <a:bodyPr wrap="square" lIns="0" tIns="0" rIns="0" bIns="0" rtlCol="0">
            <a:spAutoFit/>
          </a:bodyPr>
          <a:lstStyle/>
          <a:p>
            <a:pPr algn="ctr"/>
            <a:r>
              <a:rPr lang="es-AR" sz="1000" b="1" dirty="0" smtClean="0">
                <a:solidFill>
                  <a:srgbClr val="FF0000"/>
                </a:solidFill>
              </a:rPr>
              <a:t>96FE</a:t>
            </a:r>
            <a:endParaRPr lang="es-AR" sz="1000" b="1" dirty="0">
              <a:solidFill>
                <a:srgbClr val="FF0000"/>
              </a:solidFill>
            </a:endParaRPr>
          </a:p>
        </p:txBody>
      </p:sp>
      <p:sp>
        <p:nvSpPr>
          <p:cNvPr id="12" name="2 Subtítulo"/>
          <p:cNvSpPr txBox="1">
            <a:spLocks/>
          </p:cNvSpPr>
          <p:nvPr/>
        </p:nvSpPr>
        <p:spPr>
          <a:xfrm>
            <a:off x="0" y="609600"/>
            <a:ext cx="9144000" cy="1828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buFont typeface="Arial" pitchFamily="34" charset="0"/>
              <a:buChar char="•"/>
            </a:pPr>
            <a:r>
              <a:rPr lang="es-AR" sz="1800" dirty="0" smtClean="0">
                <a:solidFill>
                  <a:schemeClr val="tx1"/>
                </a:solidFill>
              </a:rPr>
              <a:t> Se busca en memoria el contenido de la dirección indicada por el CP (1F).</a:t>
            </a:r>
          </a:p>
          <a:p>
            <a:pPr algn="just">
              <a:buFont typeface="Arial" pitchFamily="34" charset="0"/>
              <a:buChar char="•"/>
            </a:pPr>
            <a:r>
              <a:rPr lang="es-AR" sz="1800" dirty="0" smtClean="0">
                <a:solidFill>
                  <a:schemeClr val="tx1"/>
                </a:solidFill>
              </a:rPr>
              <a:t> La dirección de la misma viaja por el bus de direcciones llega al RDM, se habilita la dirección y se lee la instrucción 96FE que está alojada en la dirección 1F.</a:t>
            </a:r>
          </a:p>
          <a:p>
            <a:pPr algn="just">
              <a:buFont typeface="Arial" pitchFamily="34" charset="0"/>
              <a:buChar char="•"/>
            </a:pPr>
            <a:r>
              <a:rPr lang="es-AR" sz="1800" dirty="0" smtClean="0">
                <a:solidFill>
                  <a:schemeClr val="tx1"/>
                </a:solidFill>
              </a:rPr>
              <a:t> La instrucción es leída y transmitida  a la CPU por el bus de datos, quedando temporalmente almacenada en el MBR.</a:t>
            </a:r>
            <a:endParaRPr lang="en-US" sz="1800" dirty="0" smtClean="0">
              <a:solidFill>
                <a:schemeClr val="tx1"/>
              </a:solidFill>
            </a:endParaRPr>
          </a:p>
          <a:p>
            <a:pPr algn="just">
              <a:buFont typeface="Arial" pitchFamily="34" charset="0"/>
              <a:buChar char="•"/>
            </a:pPr>
            <a:endParaRPr lang="en-US" sz="1800" dirty="0">
              <a:solidFill>
                <a:schemeClr val="tx1"/>
              </a:solidFill>
            </a:endParaRPr>
          </a:p>
        </p:txBody>
      </p:sp>
      <p:pic>
        <p:nvPicPr>
          <p:cNvPr id="14338" name="Picture 2"/>
          <p:cNvPicPr>
            <a:picLocks noChangeAspect="1" noChangeArrowheads="1"/>
          </p:cNvPicPr>
          <p:nvPr/>
        </p:nvPicPr>
        <p:blipFill>
          <a:blip r:embed="rId3"/>
          <a:srcRect/>
          <a:stretch>
            <a:fillRect/>
          </a:stretch>
        </p:blipFill>
        <p:spPr bwMode="auto">
          <a:xfrm>
            <a:off x="2286000" y="3771900"/>
            <a:ext cx="733425" cy="1104900"/>
          </a:xfrm>
          <a:prstGeom prst="rect">
            <a:avLst/>
          </a:prstGeom>
          <a:noFill/>
          <a:ln w="9525">
            <a:noFill/>
            <a:miter lim="800000"/>
            <a:headEnd/>
            <a:tailEnd/>
          </a:ln>
          <a:effectLst/>
        </p:spPr>
      </p:pic>
      <p:pic>
        <p:nvPicPr>
          <p:cNvPr id="14339" name="Picture 3"/>
          <p:cNvPicPr>
            <a:picLocks noChangeAspect="1" noChangeArrowheads="1"/>
          </p:cNvPicPr>
          <p:nvPr/>
        </p:nvPicPr>
        <p:blipFill>
          <a:blip r:embed="rId4"/>
          <a:srcRect/>
          <a:stretch>
            <a:fillRect/>
          </a:stretch>
        </p:blipFill>
        <p:spPr bwMode="auto">
          <a:xfrm>
            <a:off x="1600200" y="4572000"/>
            <a:ext cx="552450" cy="838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5.55556E-7 2.11841E-6 C -0.01198 -0.0037 -0.05243 -0.00116 -0.06458 -0.02799 C -0.08038 -0.04695 -0.0724 -0.09482 -0.07361 -0.11286 C -0.07101 -0.13182 -0.09965 -0.1383 -0.04896 -0.14223 C 0.00156 -0.1612 0.1842 -0.14732 0.23073 -0.13576 C 0.2783 -0.12419 0.23663 -0.08626 0.23646 -0.07331 " pathEditMode="relative" rAng="0" ptsTypes="ffafaf">
                                      <p:cBhvr>
                                        <p:cTn id="6" dur="2000" fill="hold"/>
                                        <p:tgtEl>
                                          <p:spTgt spid="5"/>
                                        </p:tgtEl>
                                        <p:attrNameLst>
                                          <p:attrName>ppt_x</p:attrName>
                                          <p:attrName>ppt_y</p:attrName>
                                        </p:attrNameLst>
                                      </p:cBhvr>
                                      <p:rCtr x="8924" y="-8071"/>
                                    </p:animMotion>
                                  </p:childTnLst>
                                </p:cTn>
                              </p:par>
                              <p:par>
                                <p:cTn id="7" presetID="1" presetClass="entr" presetSubtype="0" fill="hold" grpId="0" nodeType="withEffect">
                                  <p:stCondLst>
                                    <p:cond delay="75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2000"/>
                            </p:stCondLst>
                            <p:childTnLst>
                              <p:par>
                                <p:cTn id="10" presetID="10" presetClass="entr" presetSubtype="0" fill="hold" nodeType="afterEffect">
                                  <p:stCondLst>
                                    <p:cond delay="2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 presetClass="entr" presetSubtype="0" fill="hold" grpId="0" nodeType="withEffect">
                                  <p:stCondLst>
                                    <p:cond delay="50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2750"/>
                            </p:stCondLst>
                            <p:childTnLst>
                              <p:par>
                                <p:cTn id="16" presetID="0" presetClass="path" presetSubtype="0" accel="50000" decel="50000" fill="hold" grpId="0" nodeType="afterEffect">
                                  <p:stCondLst>
                                    <p:cond delay="500"/>
                                  </p:stCondLst>
                                  <p:childTnLst>
                                    <p:animMotion origin="layout" path="M 0.01927 0.00277 C 0.02673 0.00323 0.03854 4.47941E-6 0.04496 0.00115 C 0.05139 0.00832 0.05521 0.0347 0.05764 0.04604 C 0.05816 0.05367 0.05833 0.06131 0.05972 0.06871 C 0.06076 0.08028 0.06232 0.09139 0.06284 0.10296 C 0.06267 0.14854 0.06996 0.19597 0.06024 0.23947 C 0.05955 0.24664 0.05955 0.25173 0.05764 0.25798 C 0.05729 0.26145 0.05694 0.26492 0.05607 0.26816 C 0.0559 0.26978 0.0559 0.2714 0.05555 0.27302 C 0.05538 0.27441 0.05451 0.27718 0.05451 0.27741 C 0.05399 0.28435 0.05208 0.29222 0.05555 0.29847 C 0.05677 0.30495 0.03663 0.3149 0.03819 0.32137 C -0.01111 0.33271 -0.17847 0.33294 -0.22379 0.32137 C -0.26945 0.30472 -0.23403 0.236 -0.23611 0.22165 " pathEditMode="relative" rAng="0" ptsTypes="ffffffffffffaf">
                                      <p:cBhvr>
                                        <p:cTn id="17" dur="2000" fill="hold"/>
                                        <p:tgtEl>
                                          <p:spTgt spid="9"/>
                                        </p:tgtEl>
                                        <p:attrNameLst>
                                          <p:attrName>ppt_x</p:attrName>
                                          <p:attrName>ppt_y</p:attrName>
                                        </p:attrNameLst>
                                      </p:cBhvr>
                                      <p:rCtr x="-11910" y="16358"/>
                                    </p:animMotion>
                                  </p:childTnLst>
                                </p:cTn>
                              </p:par>
                              <p:par>
                                <p:cTn id="18" presetID="1" presetClass="entr" presetSubtype="0" fill="hold" grpId="0" nodeType="withEffect">
                                  <p:stCondLst>
                                    <p:cond delay="150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81200"/>
            <a:ext cx="8305800" cy="486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ctrTitle"/>
          </p:nvPr>
        </p:nvSpPr>
        <p:spPr>
          <a:xfrm>
            <a:off x="0" y="0"/>
            <a:ext cx="9144000" cy="914400"/>
          </a:xfrm>
        </p:spPr>
        <p:txBody>
          <a:bodyPr>
            <a:normAutofit/>
          </a:bodyPr>
          <a:lstStyle/>
          <a:p>
            <a:r>
              <a:rPr lang="es-AR" sz="3500" dirty="0" smtClean="0">
                <a:solidFill>
                  <a:srgbClr val="FFC000"/>
                </a:solidFill>
              </a:rPr>
              <a:t>INCREMENTO DEL CP</a:t>
            </a:r>
            <a:endParaRPr lang="en-US" sz="3500" dirty="0">
              <a:solidFill>
                <a:srgbClr val="FFC000"/>
              </a:solidFill>
            </a:endParaRPr>
          </a:p>
        </p:txBody>
      </p:sp>
      <p:sp>
        <p:nvSpPr>
          <p:cNvPr id="3" name="2 Subtítulo"/>
          <p:cNvSpPr>
            <a:spLocks noGrp="1"/>
          </p:cNvSpPr>
          <p:nvPr>
            <p:ph type="subTitle" idx="1"/>
          </p:nvPr>
        </p:nvSpPr>
        <p:spPr>
          <a:xfrm>
            <a:off x="0" y="1066800"/>
            <a:ext cx="9144000" cy="1828800"/>
          </a:xfrm>
        </p:spPr>
        <p:txBody>
          <a:bodyPr>
            <a:normAutofit/>
          </a:bodyPr>
          <a:lstStyle/>
          <a:p>
            <a:pPr algn="just">
              <a:buFont typeface="Arial" pitchFamily="34" charset="0"/>
              <a:buChar char="•"/>
            </a:pPr>
            <a:r>
              <a:rPr lang="es-AR" sz="2000" dirty="0" smtClean="0">
                <a:solidFill>
                  <a:schemeClr val="tx1"/>
                </a:solidFill>
              </a:rPr>
              <a:t> </a:t>
            </a:r>
            <a:r>
              <a:rPr lang="es-AR" sz="2400" dirty="0" smtClean="0">
                <a:solidFill>
                  <a:schemeClr val="tx1"/>
                </a:solidFill>
              </a:rPr>
              <a:t>Antes de finalizar la Fase de Búsqueda, se INCREMENTA el CP y apunta a la PRÓXIMA INSTRUCCIÓN.</a:t>
            </a:r>
            <a:endParaRPr lang="en-US" sz="2400" dirty="0" smtClean="0">
              <a:solidFill>
                <a:schemeClr val="tx1"/>
              </a:solidFill>
            </a:endParaRPr>
          </a:p>
          <a:p>
            <a:pPr algn="just">
              <a:buFont typeface="Arial" pitchFamily="34" charset="0"/>
              <a:buChar char="•"/>
            </a:pPr>
            <a:endParaRPr lang="en-US" sz="2400" dirty="0" smtClean="0">
              <a:solidFill>
                <a:schemeClr val="tx1"/>
              </a:solidFill>
            </a:endParaRPr>
          </a:p>
          <a:p>
            <a:pPr algn="just"/>
            <a:endParaRPr lang="en-US" sz="2400" dirty="0">
              <a:solidFill>
                <a:schemeClr val="tx1"/>
              </a:solidFill>
            </a:endParaRPr>
          </a:p>
        </p:txBody>
      </p:sp>
      <p:sp>
        <p:nvSpPr>
          <p:cNvPr id="16" name="15 CuadroTexto"/>
          <p:cNvSpPr txBox="1"/>
          <p:nvPr/>
        </p:nvSpPr>
        <p:spPr>
          <a:xfrm>
            <a:off x="2057400" y="3232666"/>
            <a:ext cx="533400" cy="369332"/>
          </a:xfrm>
          <a:prstGeom prst="rect">
            <a:avLst/>
          </a:prstGeom>
          <a:solidFill>
            <a:schemeClr val="bg1"/>
          </a:solidFill>
          <a:ln w="12700">
            <a:solidFill>
              <a:schemeClr val="accent1">
                <a:shade val="50000"/>
              </a:schemeClr>
            </a:solidFill>
          </a:ln>
        </p:spPr>
        <p:txBody>
          <a:bodyPr wrap="square" rtlCol="0">
            <a:spAutoFit/>
          </a:bodyPr>
          <a:lstStyle/>
          <a:p>
            <a:pPr algn="ctr"/>
            <a:r>
              <a:rPr lang="es-AR" b="1" dirty="0" smtClean="0">
                <a:solidFill>
                  <a:srgbClr val="FF0000"/>
                </a:solidFill>
              </a:rPr>
              <a:t>20</a:t>
            </a:r>
            <a:endParaRPr lang="en-US" b="1" dirty="0">
              <a:solidFill>
                <a:srgbClr val="FF0000"/>
              </a:solidFill>
            </a:endParaRPr>
          </a:p>
        </p:txBody>
      </p:sp>
      <p:cxnSp>
        <p:nvCxnSpPr>
          <p:cNvPr id="17" name="16 Conector recto de flecha"/>
          <p:cNvCxnSpPr>
            <a:endCxn id="16" idx="0"/>
          </p:cNvCxnSpPr>
          <p:nvPr/>
        </p:nvCxnSpPr>
        <p:spPr>
          <a:xfrm flipH="1">
            <a:off x="2324100" y="1828800"/>
            <a:ext cx="742950" cy="1403866"/>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pic>
        <p:nvPicPr>
          <p:cNvPr id="15362" name="Picture 2"/>
          <p:cNvPicPr>
            <a:picLocks noChangeAspect="1" noChangeArrowheads="1"/>
          </p:cNvPicPr>
          <p:nvPr/>
        </p:nvPicPr>
        <p:blipFill>
          <a:blip r:embed="rId3"/>
          <a:srcRect/>
          <a:stretch>
            <a:fillRect/>
          </a:stretch>
        </p:blipFill>
        <p:spPr bwMode="auto">
          <a:xfrm>
            <a:off x="2057400" y="3810000"/>
            <a:ext cx="733425" cy="1104900"/>
          </a:xfrm>
          <a:prstGeom prst="rect">
            <a:avLst/>
          </a:prstGeom>
          <a:noFill/>
          <a:ln w="9525">
            <a:noFill/>
            <a:miter lim="800000"/>
            <a:headEnd/>
            <a:tailEnd/>
          </a:ln>
          <a:effectLst/>
        </p:spPr>
      </p:pic>
      <p:pic>
        <p:nvPicPr>
          <p:cNvPr id="15363" name="Picture 3"/>
          <p:cNvPicPr>
            <a:picLocks noChangeAspect="1" noChangeArrowheads="1"/>
          </p:cNvPicPr>
          <p:nvPr/>
        </p:nvPicPr>
        <p:blipFill>
          <a:blip r:embed="rId4"/>
          <a:srcRect/>
          <a:stretch>
            <a:fillRect/>
          </a:stretch>
        </p:blipFill>
        <p:spPr bwMode="auto">
          <a:xfrm>
            <a:off x="1371600" y="4648200"/>
            <a:ext cx="552450" cy="838200"/>
          </a:xfrm>
          <a:prstGeom prst="rect">
            <a:avLst/>
          </a:prstGeom>
          <a:noFill/>
          <a:ln w="9525">
            <a:noFill/>
            <a:miter lim="800000"/>
            <a:headEnd/>
            <a:tailEnd/>
          </a:ln>
          <a:effectLst/>
        </p:spPr>
      </p:pic>
    </p:spTree>
    <p:extLst>
      <p:ext uri="{BB962C8B-B14F-4D97-AF65-F5344CB8AC3E}">
        <p14:creationId xmlns:p14="http://schemas.microsoft.com/office/powerpoint/2010/main" val="113550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strVal val="#ppt_w*0.70"/>
                                          </p:val>
                                        </p:tav>
                                        <p:tav tm="100000">
                                          <p:val>
                                            <p:strVal val="#ppt_w"/>
                                          </p:val>
                                        </p:tav>
                                      </p:tavLst>
                                    </p:anim>
                                    <p:anim calcmode="lin" valueType="num">
                                      <p:cBhvr>
                                        <p:cTn id="8" dur="1000" fill="hold"/>
                                        <p:tgtEl>
                                          <p:spTgt spid="17"/>
                                        </p:tgtEl>
                                        <p:attrNameLst>
                                          <p:attrName>ppt_h</p:attrName>
                                        </p:attrNameLst>
                                      </p:cBhvr>
                                      <p:tavLst>
                                        <p:tav tm="0">
                                          <p:val>
                                            <p:strVal val="#ppt_h"/>
                                          </p:val>
                                        </p:tav>
                                        <p:tav tm="100000">
                                          <p:val>
                                            <p:strVal val="#ppt_h"/>
                                          </p:val>
                                        </p:tav>
                                      </p:tavLst>
                                    </p:anim>
                                    <p:animEffect transition="in" filter="fade">
                                      <p:cBhvr>
                                        <p:cTn id="9" dur="1000"/>
                                        <p:tgtEl>
                                          <p:spTgt spid="17"/>
                                        </p:tgtEl>
                                      </p:cBhvr>
                                    </p:animEffect>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152400"/>
            <a:ext cx="9144000" cy="914400"/>
          </a:xfrm>
        </p:spPr>
        <p:txBody>
          <a:bodyPr>
            <a:normAutofit/>
          </a:bodyPr>
          <a:lstStyle/>
          <a:p>
            <a:r>
              <a:rPr lang="es-AR" sz="3500" dirty="0" smtClean="0">
                <a:solidFill>
                  <a:srgbClr val="00B050"/>
                </a:solidFill>
              </a:rPr>
              <a:t>Fase de ejecución de la séptima instrucción</a:t>
            </a:r>
            <a:endParaRPr lang="en-US" sz="3500" dirty="0">
              <a:solidFill>
                <a:srgbClr val="00B050"/>
              </a:solidFill>
            </a:endParaRPr>
          </a:p>
        </p:txBody>
      </p:sp>
      <p:sp>
        <p:nvSpPr>
          <p:cNvPr id="5" name="4 CuadroTexto"/>
          <p:cNvSpPr txBox="1"/>
          <p:nvPr/>
        </p:nvSpPr>
        <p:spPr>
          <a:xfrm>
            <a:off x="1219200" y="3505200"/>
            <a:ext cx="304800" cy="226114"/>
          </a:xfrm>
          <a:prstGeom prst="rect">
            <a:avLst/>
          </a:prstGeom>
          <a:solidFill>
            <a:schemeClr val="bg1"/>
          </a:solidFill>
          <a:ln>
            <a:noFill/>
          </a:ln>
        </p:spPr>
        <p:txBody>
          <a:bodyPr wrap="square" rtlCol="0">
            <a:spAutoFit/>
          </a:bodyPr>
          <a:lstStyle/>
          <a:p>
            <a:endParaRPr lang="es-AR" dirty="0"/>
          </a:p>
        </p:txBody>
      </p:sp>
      <p:sp>
        <p:nvSpPr>
          <p:cNvPr id="6" name="5 CuadroTexto"/>
          <p:cNvSpPr txBox="1"/>
          <p:nvPr/>
        </p:nvSpPr>
        <p:spPr>
          <a:xfrm>
            <a:off x="2209800" y="3355286"/>
            <a:ext cx="304800" cy="226114"/>
          </a:xfrm>
          <a:prstGeom prst="rect">
            <a:avLst/>
          </a:prstGeom>
          <a:solidFill>
            <a:schemeClr val="bg1"/>
          </a:solidFill>
          <a:ln>
            <a:noFill/>
          </a:ln>
        </p:spPr>
        <p:txBody>
          <a:bodyPr wrap="square" rtlCol="0">
            <a:spAutoFit/>
          </a:bodyPr>
          <a:lstStyle/>
          <a:p>
            <a:endParaRPr lang="es-AR" dirty="0"/>
          </a:p>
        </p:txBody>
      </p:sp>
      <p:sp>
        <p:nvSpPr>
          <p:cNvPr id="4" name="3 CuadroTexto"/>
          <p:cNvSpPr txBox="1"/>
          <p:nvPr/>
        </p:nvSpPr>
        <p:spPr>
          <a:xfrm>
            <a:off x="2286000" y="4190771"/>
            <a:ext cx="152400" cy="184666"/>
          </a:xfrm>
          <a:prstGeom prst="rect">
            <a:avLst/>
          </a:prstGeom>
          <a:solidFill>
            <a:schemeClr val="bg1"/>
          </a:solidFill>
        </p:spPr>
        <p:txBody>
          <a:bodyPr wrap="square" rtlCol="0">
            <a:spAutoFit/>
          </a:bodyPr>
          <a:lstStyle/>
          <a:p>
            <a:endParaRPr lang="es-AR" dirty="0"/>
          </a:p>
        </p:txBody>
      </p:sp>
      <p:sp>
        <p:nvSpPr>
          <p:cNvPr id="14" name="13 CuadroTexto"/>
          <p:cNvSpPr txBox="1"/>
          <p:nvPr/>
        </p:nvSpPr>
        <p:spPr>
          <a:xfrm>
            <a:off x="2286000" y="4680459"/>
            <a:ext cx="173587" cy="184666"/>
          </a:xfrm>
          <a:prstGeom prst="rect">
            <a:avLst/>
          </a:prstGeom>
          <a:solidFill>
            <a:schemeClr val="bg1"/>
          </a:solidFill>
        </p:spPr>
        <p:txBody>
          <a:bodyPr wrap="square" rtlCol="0">
            <a:spAutoFit/>
          </a:bodyPr>
          <a:lstStyle/>
          <a:p>
            <a:endParaRPr lang="es-A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351517"/>
            <a:ext cx="7609114" cy="4506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16 CuadroTexto"/>
          <p:cNvSpPr txBox="1"/>
          <p:nvPr/>
        </p:nvSpPr>
        <p:spPr>
          <a:xfrm>
            <a:off x="1981200" y="3124200"/>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FE</a:t>
            </a:r>
          </a:p>
          <a:p>
            <a:endParaRPr lang="es-AR" sz="1500" b="1" dirty="0">
              <a:solidFill>
                <a:srgbClr val="00B050"/>
              </a:solidFill>
            </a:endParaRPr>
          </a:p>
        </p:txBody>
      </p:sp>
      <p:cxnSp>
        <p:nvCxnSpPr>
          <p:cNvPr id="21" name="20 Conector recto de flecha"/>
          <p:cNvCxnSpPr/>
          <p:nvPr/>
        </p:nvCxnSpPr>
        <p:spPr>
          <a:xfrm flipH="1">
            <a:off x="6686550" y="3434264"/>
            <a:ext cx="536306" cy="57034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21 CuadroTexto"/>
          <p:cNvSpPr txBox="1"/>
          <p:nvPr/>
        </p:nvSpPr>
        <p:spPr>
          <a:xfrm>
            <a:off x="6932291" y="3535777"/>
            <a:ext cx="800100" cy="276999"/>
          </a:xfrm>
          <a:prstGeom prst="rect">
            <a:avLst/>
          </a:prstGeom>
          <a:noFill/>
        </p:spPr>
        <p:txBody>
          <a:bodyPr wrap="square" rtlCol="0">
            <a:spAutoFit/>
          </a:bodyPr>
          <a:lstStyle/>
          <a:p>
            <a:r>
              <a:rPr lang="es-AR" sz="1200" b="1" dirty="0" smtClean="0">
                <a:solidFill>
                  <a:schemeClr val="tx2">
                    <a:lumMod val="75000"/>
                  </a:schemeClr>
                </a:solidFill>
              </a:rPr>
              <a:t>Habilita</a:t>
            </a:r>
            <a:endParaRPr lang="es-AR" sz="1200" b="1" dirty="0">
              <a:solidFill>
                <a:schemeClr val="tx2">
                  <a:lumMod val="75000"/>
                </a:schemeClr>
              </a:solidFill>
            </a:endParaRPr>
          </a:p>
        </p:txBody>
      </p:sp>
      <p:sp>
        <p:nvSpPr>
          <p:cNvPr id="23" name="22 CuadroTexto"/>
          <p:cNvSpPr txBox="1"/>
          <p:nvPr/>
        </p:nvSpPr>
        <p:spPr>
          <a:xfrm>
            <a:off x="8382000" y="4016536"/>
            <a:ext cx="266700" cy="225639"/>
          </a:xfrm>
          <a:prstGeom prst="rect">
            <a:avLst/>
          </a:prstGeom>
          <a:solidFill>
            <a:schemeClr val="bg1"/>
          </a:solidFill>
        </p:spPr>
        <p:txBody>
          <a:bodyPr wrap="none" lIns="0" tIns="0" rIns="0" bIns="0" rtlCol="0">
            <a:noAutofit/>
          </a:bodyPr>
          <a:lstStyle/>
          <a:p>
            <a:r>
              <a:rPr lang="es-AR" sz="1500" b="1" dirty="0" smtClean="0">
                <a:solidFill>
                  <a:srgbClr val="00B050"/>
                </a:solidFill>
              </a:rPr>
              <a:t>153</a:t>
            </a:r>
          </a:p>
          <a:p>
            <a:endParaRPr lang="es-AR" sz="1500" b="1" dirty="0">
              <a:solidFill>
                <a:srgbClr val="00B050"/>
              </a:solidFill>
            </a:endParaRPr>
          </a:p>
        </p:txBody>
      </p:sp>
      <p:sp>
        <p:nvSpPr>
          <p:cNvPr id="24" name="23 CuadroTexto"/>
          <p:cNvSpPr txBox="1"/>
          <p:nvPr/>
        </p:nvSpPr>
        <p:spPr>
          <a:xfrm>
            <a:off x="6934200" y="5943600"/>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153</a:t>
            </a:r>
          </a:p>
          <a:p>
            <a:endParaRPr lang="es-AR" sz="1500" b="1" dirty="0">
              <a:solidFill>
                <a:srgbClr val="00B050"/>
              </a:solidFill>
            </a:endParaRPr>
          </a:p>
        </p:txBody>
      </p:sp>
      <p:sp>
        <p:nvSpPr>
          <p:cNvPr id="25" name="24 CuadroTexto"/>
          <p:cNvSpPr txBox="1"/>
          <p:nvPr/>
        </p:nvSpPr>
        <p:spPr>
          <a:xfrm>
            <a:off x="1878456" y="5943600"/>
            <a:ext cx="483743" cy="225639"/>
          </a:xfrm>
          <a:prstGeom prst="rect">
            <a:avLst/>
          </a:prstGeom>
          <a:solidFill>
            <a:schemeClr val="bg1"/>
          </a:solidFill>
        </p:spPr>
        <p:txBody>
          <a:bodyPr wrap="none" lIns="0" tIns="0" rIns="0" bIns="0" rtlCol="0">
            <a:noAutofit/>
          </a:bodyPr>
          <a:lstStyle/>
          <a:p>
            <a:pPr algn="ctr"/>
            <a:r>
              <a:rPr lang="es-AR" sz="1500" b="1" dirty="0" smtClean="0">
                <a:solidFill>
                  <a:srgbClr val="00B050"/>
                </a:solidFill>
              </a:rPr>
              <a:t>153</a:t>
            </a:r>
          </a:p>
          <a:p>
            <a:pPr algn="ctr"/>
            <a:endParaRPr lang="es-AR" sz="1500" b="1" dirty="0">
              <a:solidFill>
                <a:srgbClr val="00B050"/>
              </a:solidFill>
            </a:endParaRPr>
          </a:p>
        </p:txBody>
      </p:sp>
      <p:sp>
        <p:nvSpPr>
          <p:cNvPr id="26" name="2 Subtítulo"/>
          <p:cNvSpPr txBox="1">
            <a:spLocks/>
          </p:cNvSpPr>
          <p:nvPr/>
        </p:nvSpPr>
        <p:spPr>
          <a:xfrm>
            <a:off x="0" y="685800"/>
            <a:ext cx="9144000" cy="1828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buFont typeface="Arial" pitchFamily="34" charset="0"/>
              <a:buChar char="•"/>
            </a:pPr>
            <a:r>
              <a:rPr lang="es-AR" sz="1500" dirty="0" smtClean="0">
                <a:solidFill>
                  <a:schemeClr val="tx1"/>
                </a:solidFill>
              </a:rPr>
              <a:t> La instrucción es 96FE.  El código 96 significa LEER  de la dirección “m”, en esta instrucción “m” es la dirección de teclado (FE).</a:t>
            </a:r>
          </a:p>
          <a:p>
            <a:pPr algn="just">
              <a:buFont typeface="Arial" pitchFamily="34" charset="0"/>
              <a:buChar char="•"/>
            </a:pPr>
            <a:r>
              <a:rPr lang="es-AR" sz="1400" dirty="0" smtClean="0">
                <a:solidFill>
                  <a:schemeClr val="tx1"/>
                </a:solidFill>
              </a:rPr>
              <a:t> El código de operación 96 se carga en el RI (CODOP) y se decodifica. En este caso, se debe cargar en el Acumulador el dato ingresado por teclado  (contenido de la dirección de memoria indicada en la  DRO de la instrucción (FE)).</a:t>
            </a:r>
          </a:p>
          <a:p>
            <a:pPr algn="just">
              <a:buFont typeface="Arial" pitchFamily="34" charset="0"/>
              <a:buChar char="•"/>
            </a:pPr>
            <a:r>
              <a:rPr lang="es-AR" sz="1400" dirty="0" smtClean="0">
                <a:solidFill>
                  <a:schemeClr val="tx1"/>
                </a:solidFill>
              </a:rPr>
              <a:t> Esta dirección(FE) se carga en el </a:t>
            </a:r>
            <a:r>
              <a:rPr lang="es-AR" sz="1400" dirty="0" err="1" smtClean="0">
                <a:solidFill>
                  <a:schemeClr val="tx1"/>
                </a:solidFill>
              </a:rPr>
              <a:t>DirOP</a:t>
            </a:r>
            <a:r>
              <a:rPr lang="es-AR" sz="1400" dirty="0" smtClean="0">
                <a:solidFill>
                  <a:schemeClr val="tx1"/>
                </a:solidFill>
              </a:rPr>
              <a:t>, de allí pasa al MAR y se transmite por el bus de direcciones al RDE/S, por ser FE la dirección de teclado.  El tercer dato que se ingresa es el número 153 según el enunciado. </a:t>
            </a:r>
          </a:p>
          <a:p>
            <a:pPr algn="just">
              <a:buFont typeface="Arial" pitchFamily="34" charset="0"/>
              <a:buChar char="•"/>
            </a:pPr>
            <a:r>
              <a:rPr lang="es-AR" sz="1400" dirty="0" smtClean="0">
                <a:solidFill>
                  <a:schemeClr val="tx1"/>
                </a:solidFill>
              </a:rPr>
              <a:t> El 153 se almacena en el RID, se transmite por el Bus de Datos, llega al MBR y se almacena en el ACUMULADOR. </a:t>
            </a:r>
          </a:p>
          <a:p>
            <a:pPr algn="just">
              <a:buFont typeface="Arial" pitchFamily="34" charset="0"/>
              <a:buChar char="•"/>
            </a:pPr>
            <a:endParaRPr lang="en-US" sz="2400" dirty="0">
              <a:solidFill>
                <a:schemeClr val="tx1"/>
              </a:solidFill>
            </a:endParaRPr>
          </a:p>
        </p:txBody>
      </p:sp>
      <p:sp>
        <p:nvSpPr>
          <p:cNvPr id="47" name="46 CuadroTexto"/>
          <p:cNvSpPr txBox="1"/>
          <p:nvPr/>
        </p:nvSpPr>
        <p:spPr>
          <a:xfrm>
            <a:off x="6324600" y="3824705"/>
            <a:ext cx="228600" cy="225639"/>
          </a:xfrm>
          <a:prstGeom prst="rect">
            <a:avLst/>
          </a:prstGeom>
          <a:solidFill>
            <a:schemeClr val="bg1"/>
          </a:solidFill>
        </p:spPr>
        <p:txBody>
          <a:bodyPr wrap="none" lIns="0" tIns="0" rIns="0" bIns="0" rtlCol="0">
            <a:noAutofit/>
          </a:bodyPr>
          <a:lstStyle/>
          <a:p>
            <a:r>
              <a:rPr lang="es-AR" sz="1500" b="1" dirty="0" smtClean="0"/>
              <a:t>FE</a:t>
            </a:r>
          </a:p>
          <a:p>
            <a:endParaRPr lang="es-AR" sz="1500" b="1" dirty="0"/>
          </a:p>
        </p:txBody>
      </p:sp>
      <p:pic>
        <p:nvPicPr>
          <p:cNvPr id="28674" name="Picture 2"/>
          <p:cNvPicPr>
            <a:picLocks noChangeAspect="1" noChangeArrowheads="1"/>
          </p:cNvPicPr>
          <p:nvPr/>
        </p:nvPicPr>
        <p:blipFill>
          <a:blip r:embed="rId4"/>
          <a:srcRect/>
          <a:stretch>
            <a:fillRect/>
          </a:stretch>
        </p:blipFill>
        <p:spPr bwMode="auto">
          <a:xfrm>
            <a:off x="1600200" y="4800600"/>
            <a:ext cx="552450" cy="838200"/>
          </a:xfrm>
          <a:prstGeom prst="rect">
            <a:avLst/>
          </a:prstGeom>
          <a:noFill/>
          <a:ln w="9525">
            <a:noFill/>
            <a:miter lim="800000"/>
            <a:headEnd/>
            <a:tailEnd/>
          </a:ln>
          <a:effectLst/>
        </p:spPr>
      </p:pic>
      <p:pic>
        <p:nvPicPr>
          <p:cNvPr id="28675" name="Picture 3"/>
          <p:cNvPicPr>
            <a:picLocks noChangeAspect="1" noChangeArrowheads="1"/>
          </p:cNvPicPr>
          <p:nvPr/>
        </p:nvPicPr>
        <p:blipFill>
          <a:blip r:embed="rId5"/>
          <a:srcRect/>
          <a:stretch>
            <a:fillRect/>
          </a:stretch>
        </p:blipFill>
        <p:spPr bwMode="auto">
          <a:xfrm>
            <a:off x="2286000" y="3886200"/>
            <a:ext cx="752475" cy="1219200"/>
          </a:xfrm>
          <a:prstGeom prst="rect">
            <a:avLst/>
          </a:prstGeom>
          <a:noFill/>
          <a:ln w="9525">
            <a:noFill/>
            <a:miter lim="800000"/>
            <a:headEnd/>
            <a:tailEnd/>
          </a:ln>
          <a:effectLst/>
        </p:spPr>
      </p:pic>
      <p:sp>
        <p:nvSpPr>
          <p:cNvPr id="20" name="19 CuadroTexto"/>
          <p:cNvSpPr txBox="1"/>
          <p:nvPr/>
        </p:nvSpPr>
        <p:spPr>
          <a:xfrm>
            <a:off x="2362200" y="4876800"/>
            <a:ext cx="304800" cy="225639"/>
          </a:xfrm>
          <a:prstGeom prst="rect">
            <a:avLst/>
          </a:prstGeom>
          <a:solidFill>
            <a:schemeClr val="bg1"/>
          </a:solidFill>
        </p:spPr>
        <p:txBody>
          <a:bodyPr wrap="none" lIns="0" tIns="0" rIns="0" bIns="0" rtlCol="0">
            <a:noAutofit/>
          </a:bodyPr>
          <a:lstStyle/>
          <a:p>
            <a:pPr algn="ctr"/>
            <a:r>
              <a:rPr lang="es-AR" sz="1500" b="1" dirty="0" smtClean="0">
                <a:solidFill>
                  <a:srgbClr val="00B050"/>
                </a:solidFill>
              </a:rPr>
              <a:t>96</a:t>
            </a:r>
          </a:p>
          <a:p>
            <a:pPr algn="ctr"/>
            <a:endParaRPr lang="es-AR" sz="1500" b="1" dirty="0">
              <a:solidFill>
                <a:srgbClr val="00B050"/>
              </a:solidFill>
            </a:endParaRPr>
          </a:p>
        </p:txBody>
      </p:sp>
      <p:sp>
        <p:nvSpPr>
          <p:cNvPr id="19" name="18 CuadroTexto"/>
          <p:cNvSpPr txBox="1"/>
          <p:nvPr/>
        </p:nvSpPr>
        <p:spPr>
          <a:xfrm>
            <a:off x="2514600" y="4572000"/>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FE</a:t>
            </a:r>
          </a:p>
          <a:p>
            <a:endParaRPr lang="es-AR" sz="1500" b="1"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randombar(horizontal)">
                                      <p:cBhvr>
                                        <p:cTn id="10" dur="500"/>
                                        <p:tgtEl>
                                          <p:spTgt spid="20"/>
                                        </p:tgtEl>
                                      </p:cBhvr>
                                    </p:animEffect>
                                  </p:childTnLst>
                                </p:cTn>
                              </p:par>
                              <p:par>
                                <p:cTn id="11" presetID="10" presetClass="entr" presetSubtype="0" fill="hold" grpId="0" nodeType="withEffect">
                                  <p:stCondLst>
                                    <p:cond delay="75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par>
                          <p:cTn id="14" fill="hold">
                            <p:stCondLst>
                              <p:cond delay="1250"/>
                            </p:stCondLst>
                            <p:childTnLst>
                              <p:par>
                                <p:cTn id="15" presetID="0" presetClass="path" presetSubtype="0" accel="50000" decel="50000" fill="hold" grpId="0" nodeType="afterEffect">
                                  <p:stCondLst>
                                    <p:cond delay="0"/>
                                  </p:stCondLst>
                                  <p:childTnLst>
                                    <p:animMotion origin="layout" path="M 0.07048 -0.10179 C 0.06875 -0.10109 0.05989 -0.08513 0.06007 -0.09693 C 0.06024 -0.10873 0.08836 -0.16008 0.07205 -0.17234 C 0.05573 -0.1846 0.04618 -0.17049 -0.0375 -0.17072 C -0.12118 -0.17095 -0.354 -0.18714 -0.43021 -0.17396 C -0.50643 -0.16077 -0.49375 -0.13348 -0.49532 -0.09207 C -0.47483 -0.07033 -0.46042 0.06153 -0.43993 0.07471 " pathEditMode="relative" rAng="0" ptsTypes="faaaaff">
                                      <p:cBhvr>
                                        <p:cTn id="16" dur="2000" spd="-100000" fill="hold"/>
                                        <p:tgtEl>
                                          <p:spTgt spid="47"/>
                                        </p:tgtEl>
                                        <p:attrNameLst>
                                          <p:attrName>ppt_x</p:attrName>
                                          <p:attrName>ppt_y</p:attrName>
                                        </p:attrNameLst>
                                      </p:cBhvr>
                                      <p:rCtr x="-27951" y="4557"/>
                                    </p:animMotion>
                                  </p:childTnLst>
                                </p:cTn>
                              </p:par>
                            </p:childTnLst>
                          </p:cTn>
                        </p:par>
                        <p:par>
                          <p:cTn id="17" fill="hold">
                            <p:stCondLst>
                              <p:cond delay="3250"/>
                            </p:stCondLst>
                            <p:childTnLst>
                              <p:par>
                                <p:cTn id="18" presetID="10" presetClass="entr" presetSubtype="0" fill="hold" nodeType="afterEffect">
                                  <p:stCondLst>
                                    <p:cond delay="25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 presetClass="entr" presetSubtype="0" fill="hold" grpId="0" nodeType="withEffect">
                                  <p:stCondLst>
                                    <p:cond delay="500"/>
                                  </p:stCondLst>
                                  <p:childTnLst>
                                    <p:set>
                                      <p:cBhvr>
                                        <p:cTn id="22" dur="1" fill="hold">
                                          <p:stCondLst>
                                            <p:cond delay="0"/>
                                          </p:stCondLst>
                                        </p:cTn>
                                        <p:tgtEl>
                                          <p:spTgt spid="22"/>
                                        </p:tgtEl>
                                        <p:attrNameLst>
                                          <p:attrName>style.visibility</p:attrName>
                                        </p:attrNameLst>
                                      </p:cBhvr>
                                      <p:to>
                                        <p:strVal val="visible"/>
                                      </p:to>
                                    </p:set>
                                  </p:childTnLst>
                                </p:cTn>
                              </p:par>
                            </p:childTnLst>
                          </p:cTn>
                        </p:par>
                        <p:par>
                          <p:cTn id="23" fill="hold">
                            <p:stCondLst>
                              <p:cond delay="4000"/>
                            </p:stCondLst>
                            <p:childTnLst>
                              <p:par>
                                <p:cTn id="24" presetID="0" presetClass="path" presetSubtype="0" accel="50000" decel="50000" fill="hold" grpId="0" nodeType="afterEffect">
                                  <p:stCondLst>
                                    <p:cond delay="0"/>
                                  </p:stCondLst>
                                  <p:childTnLst>
                                    <p:animMotion origin="layout" path="M 0 3.63552E-6 C -0.01701 0.00809 -0.07552 0.003 -0.09913 0.00393 C -0.10365 0.01665 -0.10052 0.00578 -0.10208 0.03261 C -0.10243 0.03954 -0.10451 0.04556 -0.1059 0.05226 C -0.10694 0.06313 -0.11111 0.08649 -0.1158 0.09528 C -0.11823 0.10661 -0.12066 0.11771 -0.12257 0.12951 C -0.12378 0.16882 -0.12326 0.20837 -0.12951 0.24699 C -0.1309 0.28006 -0.12865 0.31359 -0.13142 0.34643 C -0.1316 0.34898 -0.13542 0.34713 -0.13733 0.34759 C -0.1441 0.34921 -0.14479 0.34967 -0.15 0.35152 C -0.19236 0.35083 -0.23472 0.34273 -0.27656 0.3425 C -0.41094 0.34158 -0.54514 0.34158 -0.67951 0.34112 C -0.69097 0.33695 -0.68212 0.31614 -0.67951 0.30458 C -0.68229 0.27127 -0.6816 0.24838 -0.68247 0.20929 C -0.68316 0.182 -0.69566 0.15726 -0.69913 0.13089 C -0.70226 0.1073 -0.70156 0.08279 -0.7099 0.06128 C -0.71094 0.05411 -0.71163 0.04949 -0.7158 0.0444 C -0.71684 0.03816 -0.71806 0.03284 -0.72066 0.02752 C -0.72153 0.01919 -0.72292 0.01318 -0.72448 0.00532 C -0.72517 0.00231 -0.74549 -0.00486 -0.74549 -0.00463 " pathEditMode="relative" rAng="0" ptsTypes="ffffffffffffffffffff">
                                      <p:cBhvr>
                                        <p:cTn id="25" dur="2000" fill="hold"/>
                                        <p:tgtEl>
                                          <p:spTgt spid="23"/>
                                        </p:tgtEl>
                                        <p:attrNameLst>
                                          <p:attrName>ppt_x</p:attrName>
                                          <p:attrName>ppt_y</p:attrName>
                                        </p:attrNameLst>
                                      </p:cBhvr>
                                      <p:rCtr x="-37274" y="17322"/>
                                    </p:animMotion>
                                  </p:childTnLst>
                                </p:cTn>
                              </p:par>
                              <p:par>
                                <p:cTn id="26" presetID="1" presetClass="entr" presetSubtype="0" fill="hold" grpId="0" nodeType="withEffect">
                                  <p:stCondLst>
                                    <p:cond delay="100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grpId="0" nodeType="withEffect">
                                  <p:stCondLst>
                                    <p:cond delay="1500"/>
                                  </p:stCondLst>
                                  <p:childTnLst>
                                    <p:set>
                                      <p:cBhvr>
                                        <p:cTn id="29"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p:bldP spid="23" grpId="0" animBg="1"/>
      <p:bldP spid="24" grpId="0" animBg="1"/>
      <p:bldP spid="25" grpId="0" animBg="1"/>
      <p:bldP spid="47" grpId="0" animBg="1"/>
      <p:bldP spid="20"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866" y="2232693"/>
            <a:ext cx="7941334" cy="4625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ctrTitle"/>
          </p:nvPr>
        </p:nvSpPr>
        <p:spPr>
          <a:xfrm>
            <a:off x="0" y="-152400"/>
            <a:ext cx="9144000" cy="914400"/>
          </a:xfrm>
        </p:spPr>
        <p:txBody>
          <a:bodyPr>
            <a:normAutofit/>
          </a:bodyPr>
          <a:lstStyle/>
          <a:p>
            <a:r>
              <a:rPr lang="es-AR" sz="3500" dirty="0" smtClean="0">
                <a:solidFill>
                  <a:srgbClr val="FF0000"/>
                </a:solidFill>
              </a:rPr>
              <a:t>Fase de búsqueda de la octava instrucción</a:t>
            </a:r>
            <a:endParaRPr lang="en-US" sz="3500" dirty="0">
              <a:solidFill>
                <a:srgbClr val="FF0000"/>
              </a:solidFill>
            </a:endParaRPr>
          </a:p>
        </p:txBody>
      </p:sp>
      <p:sp>
        <p:nvSpPr>
          <p:cNvPr id="5" name="4 CuadroTexto"/>
          <p:cNvSpPr txBox="1"/>
          <p:nvPr/>
        </p:nvSpPr>
        <p:spPr>
          <a:xfrm>
            <a:off x="2499998" y="3428985"/>
            <a:ext cx="252902" cy="225639"/>
          </a:xfrm>
          <a:prstGeom prst="rect">
            <a:avLst/>
          </a:prstGeom>
          <a:solidFill>
            <a:schemeClr val="bg1"/>
          </a:solidFill>
        </p:spPr>
        <p:txBody>
          <a:bodyPr wrap="none" lIns="0" tIns="0" rIns="0" bIns="0" rtlCol="0">
            <a:noAutofit/>
          </a:bodyPr>
          <a:lstStyle/>
          <a:p>
            <a:r>
              <a:rPr lang="es-AR" sz="1500" b="1" dirty="0" smtClean="0">
                <a:solidFill>
                  <a:srgbClr val="FF0000"/>
                </a:solidFill>
              </a:rPr>
              <a:t>20</a:t>
            </a:r>
          </a:p>
          <a:p>
            <a:endParaRPr lang="es-AR" sz="1500" b="1" dirty="0">
              <a:solidFill>
                <a:srgbClr val="FF0000"/>
              </a:solidFill>
            </a:endParaRPr>
          </a:p>
        </p:txBody>
      </p:sp>
      <p:sp>
        <p:nvSpPr>
          <p:cNvPr id="6" name="5 CuadroTexto"/>
          <p:cNvSpPr txBox="1"/>
          <p:nvPr/>
        </p:nvSpPr>
        <p:spPr>
          <a:xfrm>
            <a:off x="1981200" y="2968824"/>
            <a:ext cx="228600" cy="152131"/>
          </a:xfrm>
          <a:prstGeom prst="rect">
            <a:avLst/>
          </a:prstGeom>
          <a:solidFill>
            <a:schemeClr val="bg1"/>
          </a:solidFill>
        </p:spPr>
        <p:txBody>
          <a:bodyPr wrap="none" lIns="0" tIns="0" rIns="0" bIns="0" rtlCol="0">
            <a:noAutofit/>
          </a:bodyPr>
          <a:lstStyle/>
          <a:p>
            <a:r>
              <a:rPr lang="es-AR" sz="1200" b="1" dirty="0" smtClean="0">
                <a:solidFill>
                  <a:srgbClr val="FF0000"/>
                </a:solidFill>
              </a:rPr>
              <a:t>20</a:t>
            </a:r>
          </a:p>
          <a:p>
            <a:endParaRPr lang="es-AR" sz="1200" b="1" dirty="0">
              <a:solidFill>
                <a:srgbClr val="FF0000"/>
              </a:solidFill>
            </a:endParaRPr>
          </a:p>
        </p:txBody>
      </p:sp>
      <p:cxnSp>
        <p:nvCxnSpPr>
          <p:cNvPr id="7" name="6 Conector recto de flecha"/>
          <p:cNvCxnSpPr/>
          <p:nvPr/>
        </p:nvCxnSpPr>
        <p:spPr>
          <a:xfrm flipH="1">
            <a:off x="3810000" y="3197424"/>
            <a:ext cx="886000" cy="12983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a:off x="4476552" y="3479505"/>
            <a:ext cx="800100" cy="276999"/>
          </a:xfrm>
          <a:prstGeom prst="rect">
            <a:avLst/>
          </a:prstGeom>
          <a:noFill/>
        </p:spPr>
        <p:txBody>
          <a:bodyPr wrap="square" rtlCol="0">
            <a:spAutoFit/>
          </a:bodyPr>
          <a:lstStyle/>
          <a:p>
            <a:r>
              <a:rPr lang="es-AR" sz="1200" b="1" dirty="0" smtClean="0">
                <a:solidFill>
                  <a:schemeClr val="tx2">
                    <a:lumMod val="75000"/>
                  </a:schemeClr>
                </a:solidFill>
              </a:rPr>
              <a:t>Habilita</a:t>
            </a:r>
            <a:endParaRPr lang="es-AR" sz="1200" b="1" dirty="0">
              <a:solidFill>
                <a:schemeClr val="tx2">
                  <a:lumMod val="75000"/>
                </a:schemeClr>
              </a:solidFill>
            </a:endParaRPr>
          </a:p>
        </p:txBody>
      </p:sp>
      <p:sp>
        <p:nvSpPr>
          <p:cNvPr id="9" name="8 CuadroTexto"/>
          <p:cNvSpPr txBox="1"/>
          <p:nvPr/>
        </p:nvSpPr>
        <p:spPr>
          <a:xfrm>
            <a:off x="4047878" y="4495800"/>
            <a:ext cx="371722" cy="152400"/>
          </a:xfrm>
          <a:prstGeom prst="rect">
            <a:avLst/>
          </a:prstGeom>
          <a:solidFill>
            <a:schemeClr val="bg1"/>
          </a:solidFill>
        </p:spPr>
        <p:txBody>
          <a:bodyPr wrap="none" lIns="0" tIns="0" rIns="0" bIns="0" rtlCol="0">
            <a:noAutofit/>
          </a:bodyPr>
          <a:lstStyle/>
          <a:p>
            <a:pPr algn="ctr"/>
            <a:r>
              <a:rPr lang="es-AR" sz="900" b="1" dirty="0" smtClean="0">
                <a:solidFill>
                  <a:srgbClr val="FF0000"/>
                </a:solidFill>
              </a:rPr>
              <a:t>97A4</a:t>
            </a:r>
            <a:endParaRPr lang="es-AR" sz="900" b="1" dirty="0">
              <a:solidFill>
                <a:srgbClr val="FF0000"/>
              </a:solidFill>
            </a:endParaRPr>
          </a:p>
        </p:txBody>
      </p:sp>
      <p:sp>
        <p:nvSpPr>
          <p:cNvPr id="10" name="9 CuadroTexto"/>
          <p:cNvSpPr txBox="1"/>
          <p:nvPr/>
        </p:nvSpPr>
        <p:spPr>
          <a:xfrm>
            <a:off x="4400899" y="5867400"/>
            <a:ext cx="552101" cy="153888"/>
          </a:xfrm>
          <a:prstGeom prst="rect">
            <a:avLst/>
          </a:prstGeom>
          <a:solidFill>
            <a:schemeClr val="bg1"/>
          </a:solidFill>
        </p:spPr>
        <p:txBody>
          <a:bodyPr wrap="square" lIns="0" tIns="0" rIns="0" bIns="0" rtlCol="0">
            <a:spAutoFit/>
          </a:bodyPr>
          <a:lstStyle/>
          <a:p>
            <a:pPr algn="ctr"/>
            <a:r>
              <a:rPr lang="es-AR" sz="1000" b="1" dirty="0" smtClean="0">
                <a:solidFill>
                  <a:srgbClr val="FF0000"/>
                </a:solidFill>
              </a:rPr>
              <a:t>97A4</a:t>
            </a:r>
            <a:endParaRPr lang="es-AR" sz="1000" b="1" dirty="0">
              <a:solidFill>
                <a:srgbClr val="FF0000"/>
              </a:solidFill>
            </a:endParaRPr>
          </a:p>
        </p:txBody>
      </p:sp>
      <p:sp>
        <p:nvSpPr>
          <p:cNvPr id="12" name="2 Subtítulo"/>
          <p:cNvSpPr txBox="1">
            <a:spLocks/>
          </p:cNvSpPr>
          <p:nvPr/>
        </p:nvSpPr>
        <p:spPr>
          <a:xfrm>
            <a:off x="0" y="609600"/>
            <a:ext cx="9144000" cy="1828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buFont typeface="Arial" pitchFamily="34" charset="0"/>
              <a:buChar char="•"/>
            </a:pPr>
            <a:r>
              <a:rPr lang="es-AR" sz="2000" dirty="0" smtClean="0">
                <a:solidFill>
                  <a:schemeClr val="tx1"/>
                </a:solidFill>
              </a:rPr>
              <a:t> </a:t>
            </a:r>
            <a:r>
              <a:rPr lang="es-AR" sz="1600" dirty="0" smtClean="0">
                <a:solidFill>
                  <a:schemeClr val="tx1"/>
                </a:solidFill>
              </a:rPr>
              <a:t>Se busca en memoria el contenido de la dirección indicada en el CP (la instrucción 97A4 que está alojada en la dirección 20).</a:t>
            </a:r>
          </a:p>
          <a:p>
            <a:pPr algn="just">
              <a:buFont typeface="Arial" pitchFamily="34" charset="0"/>
              <a:buChar char="•"/>
            </a:pPr>
            <a:r>
              <a:rPr lang="es-AR" sz="1600" dirty="0" smtClean="0">
                <a:solidFill>
                  <a:schemeClr val="tx1"/>
                </a:solidFill>
              </a:rPr>
              <a:t> La dirección de la misma se carga en el MAR. Se transmite por el bus de direcciones. Se accede a la Memoria y se lee la instrucción.</a:t>
            </a:r>
          </a:p>
          <a:p>
            <a:pPr algn="just">
              <a:buFont typeface="Arial" pitchFamily="34" charset="0"/>
              <a:buChar char="•"/>
            </a:pPr>
            <a:r>
              <a:rPr lang="es-AR" sz="1600" dirty="0" smtClean="0">
                <a:solidFill>
                  <a:schemeClr val="tx1"/>
                </a:solidFill>
              </a:rPr>
              <a:t> 97A4 pasa por el RIM. Se transmite por el Bus de Datos y queda alojada en el MBR. </a:t>
            </a:r>
            <a:endParaRPr lang="en-US" sz="1600" dirty="0" smtClean="0">
              <a:solidFill>
                <a:schemeClr val="tx1"/>
              </a:solidFill>
            </a:endParaRPr>
          </a:p>
          <a:p>
            <a:pPr algn="just">
              <a:buFont typeface="Arial" pitchFamily="34" charset="0"/>
              <a:buChar char="•"/>
            </a:pPr>
            <a:endParaRPr lang="en-US" sz="2400" dirty="0">
              <a:solidFill>
                <a:schemeClr val="tx1"/>
              </a:solidFill>
            </a:endParaRPr>
          </a:p>
        </p:txBody>
      </p:sp>
      <p:pic>
        <p:nvPicPr>
          <p:cNvPr id="16386" name="Picture 2"/>
          <p:cNvPicPr>
            <a:picLocks noChangeAspect="1" noChangeArrowheads="1"/>
          </p:cNvPicPr>
          <p:nvPr/>
        </p:nvPicPr>
        <p:blipFill>
          <a:blip r:embed="rId3"/>
          <a:srcRect/>
          <a:stretch>
            <a:fillRect/>
          </a:stretch>
        </p:blipFill>
        <p:spPr bwMode="auto">
          <a:xfrm>
            <a:off x="2362200" y="3886200"/>
            <a:ext cx="733425" cy="110490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4"/>
          <a:srcRect/>
          <a:stretch>
            <a:fillRect/>
          </a:stretch>
        </p:blipFill>
        <p:spPr bwMode="auto">
          <a:xfrm>
            <a:off x="1600200" y="4724400"/>
            <a:ext cx="552450" cy="838200"/>
          </a:xfrm>
          <a:prstGeom prst="rect">
            <a:avLst/>
          </a:prstGeom>
          <a:noFill/>
          <a:ln w="9525">
            <a:noFill/>
            <a:miter lim="800000"/>
            <a:headEnd/>
            <a:tailEnd/>
          </a:ln>
          <a:effectLst/>
        </p:spPr>
      </p:pic>
    </p:spTree>
    <p:extLst>
      <p:ext uri="{BB962C8B-B14F-4D97-AF65-F5344CB8AC3E}">
        <p14:creationId xmlns:p14="http://schemas.microsoft.com/office/powerpoint/2010/main" val="572716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77778E-6 3.79454E-6 C -0.01198 -0.00371 -0.05243 -0.00116 -0.06458 -0.028 C -0.08038 -0.04697 -0.07239 -0.09487 -0.07361 -0.11291 C -0.071 -0.13189 -0.09965 -0.13837 -0.04896 -0.1423 C 0.00157 -0.16127 0.1842 -0.14739 0.23073 -0.13582 C 0.27761 -0.12333 0.23299 -0.08029 0.23282 -0.06733 " pathEditMode="relative" rAng="0" ptsTypes="ffafaf">
                                      <p:cBhvr>
                                        <p:cTn id="6" dur="2000" fill="hold"/>
                                        <p:tgtEl>
                                          <p:spTgt spid="5"/>
                                        </p:tgtEl>
                                        <p:attrNameLst>
                                          <p:attrName>ppt_x</p:attrName>
                                          <p:attrName>ppt_y</p:attrName>
                                        </p:attrNameLst>
                                      </p:cBhvr>
                                      <p:rCtr x="8889" y="-8075"/>
                                    </p:animMotion>
                                  </p:childTnLst>
                                </p:cTn>
                              </p:par>
                              <p:par>
                                <p:cTn id="7" presetID="1" presetClass="entr" presetSubtype="0" fill="hold" grpId="0" nodeType="withEffect">
                                  <p:stCondLst>
                                    <p:cond delay="75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2000"/>
                            </p:stCondLst>
                            <p:childTnLst>
                              <p:par>
                                <p:cTn id="10" presetID="10" presetClass="entr" presetSubtype="0" fill="hold" nodeType="afterEffect">
                                  <p:stCondLst>
                                    <p:cond delay="2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 presetClass="entr" presetSubtype="0" fill="hold" grpId="0" nodeType="withEffect">
                                  <p:stCondLst>
                                    <p:cond delay="50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2750"/>
                            </p:stCondLst>
                            <p:childTnLst>
                              <p:par>
                                <p:cTn id="16" presetID="0" presetClass="path" presetSubtype="0" accel="50000" decel="50000" fill="hold" grpId="0" nodeType="afterEffect">
                                  <p:stCondLst>
                                    <p:cond delay="500"/>
                                  </p:stCondLst>
                                  <p:childTnLst>
                                    <p:animMotion origin="layout" path="M 0.01927 0.00277 C 0.02674 0.00324 0.03854 1.83248E-6 0.04497 0.00116 C 0.05139 0.00833 0.05521 0.0347 0.05764 0.04604 C 0.05816 0.05368 0.05833 0.06131 0.05972 0.06872 C 0.06076 0.08029 0.06233 0.09139 0.06285 0.10296 C 0.06267 0.14854 0.06997 0.19597 0.06024 0.23947 C 0.05538 0.26284 0.07882 0.24178 0.03403 0.2434 C -0.01528 0.25474 -0.1658 0.25983 -0.20816 0.24988 C -0.25191 0.24248 -0.22587 0.21309 -0.22847 0.19944 " pathEditMode="relative" rAng="0" ptsTypes="fffffffaf">
                                      <p:cBhvr>
                                        <p:cTn id="17" dur="2000" fill="hold"/>
                                        <p:tgtEl>
                                          <p:spTgt spid="9"/>
                                        </p:tgtEl>
                                        <p:attrNameLst>
                                          <p:attrName>ppt_x</p:attrName>
                                          <p:attrName>ppt_y</p:attrName>
                                        </p:attrNameLst>
                                      </p:cBhvr>
                                      <p:rCtr x="-10590" y="12864"/>
                                    </p:animMotion>
                                  </p:childTnLst>
                                </p:cTn>
                              </p:par>
                              <p:par>
                                <p:cTn id="18" presetID="1" presetClass="entr" presetSubtype="0" fill="hold" grpId="0" nodeType="withEffect">
                                  <p:stCondLst>
                                    <p:cond delay="150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57399"/>
            <a:ext cx="8382000" cy="4705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ctrTitle"/>
          </p:nvPr>
        </p:nvSpPr>
        <p:spPr>
          <a:xfrm>
            <a:off x="0" y="0"/>
            <a:ext cx="9144000" cy="914400"/>
          </a:xfrm>
        </p:spPr>
        <p:txBody>
          <a:bodyPr>
            <a:normAutofit/>
          </a:bodyPr>
          <a:lstStyle/>
          <a:p>
            <a:r>
              <a:rPr lang="es-AR" sz="3500" dirty="0" smtClean="0">
                <a:solidFill>
                  <a:srgbClr val="FFC000"/>
                </a:solidFill>
              </a:rPr>
              <a:t>INCREMENTO DEL CP</a:t>
            </a:r>
            <a:endParaRPr lang="en-US" sz="3500" dirty="0">
              <a:solidFill>
                <a:srgbClr val="FFC000"/>
              </a:solidFill>
            </a:endParaRPr>
          </a:p>
        </p:txBody>
      </p:sp>
      <p:sp>
        <p:nvSpPr>
          <p:cNvPr id="3" name="2 Subtítulo"/>
          <p:cNvSpPr>
            <a:spLocks noGrp="1"/>
          </p:cNvSpPr>
          <p:nvPr>
            <p:ph type="subTitle" idx="1"/>
          </p:nvPr>
        </p:nvSpPr>
        <p:spPr>
          <a:xfrm>
            <a:off x="0" y="1066800"/>
            <a:ext cx="9144000" cy="1828800"/>
          </a:xfrm>
        </p:spPr>
        <p:txBody>
          <a:bodyPr>
            <a:normAutofit/>
          </a:bodyPr>
          <a:lstStyle/>
          <a:p>
            <a:pPr algn="just">
              <a:buFont typeface="Arial" pitchFamily="34" charset="0"/>
              <a:buChar char="•"/>
            </a:pPr>
            <a:r>
              <a:rPr lang="es-AR" sz="2000" dirty="0" smtClean="0">
                <a:solidFill>
                  <a:schemeClr val="tx1"/>
                </a:solidFill>
              </a:rPr>
              <a:t> </a:t>
            </a:r>
            <a:r>
              <a:rPr lang="es-AR" sz="2400" dirty="0" smtClean="0">
                <a:solidFill>
                  <a:schemeClr val="tx1"/>
                </a:solidFill>
              </a:rPr>
              <a:t>Antes de finalizar la Fase de Búsqueda, se INCREMENTA el CP y apunta a la PRÓXIMA INSTRUCCIÓN.</a:t>
            </a:r>
            <a:endParaRPr lang="en-US" sz="2400" dirty="0" smtClean="0">
              <a:solidFill>
                <a:schemeClr val="tx1"/>
              </a:solidFill>
            </a:endParaRPr>
          </a:p>
          <a:p>
            <a:pPr algn="just">
              <a:buFont typeface="Arial" pitchFamily="34" charset="0"/>
              <a:buChar char="•"/>
            </a:pPr>
            <a:endParaRPr lang="en-US" sz="2400" dirty="0" smtClean="0">
              <a:solidFill>
                <a:schemeClr val="tx1"/>
              </a:solidFill>
            </a:endParaRPr>
          </a:p>
          <a:p>
            <a:pPr algn="just"/>
            <a:endParaRPr lang="en-US" sz="2400" dirty="0">
              <a:solidFill>
                <a:schemeClr val="tx1"/>
              </a:solidFill>
            </a:endParaRPr>
          </a:p>
        </p:txBody>
      </p:sp>
      <p:sp>
        <p:nvSpPr>
          <p:cNvPr id="16" name="15 CuadroTexto"/>
          <p:cNvSpPr txBox="1"/>
          <p:nvPr/>
        </p:nvSpPr>
        <p:spPr>
          <a:xfrm>
            <a:off x="2209800" y="3200400"/>
            <a:ext cx="533400" cy="369332"/>
          </a:xfrm>
          <a:prstGeom prst="rect">
            <a:avLst/>
          </a:prstGeom>
          <a:solidFill>
            <a:schemeClr val="bg1"/>
          </a:solidFill>
          <a:ln w="12700">
            <a:solidFill>
              <a:schemeClr val="accent1">
                <a:shade val="50000"/>
              </a:schemeClr>
            </a:solidFill>
          </a:ln>
        </p:spPr>
        <p:txBody>
          <a:bodyPr wrap="square" rtlCol="0">
            <a:spAutoFit/>
          </a:bodyPr>
          <a:lstStyle/>
          <a:p>
            <a:pPr algn="ctr"/>
            <a:r>
              <a:rPr lang="es-AR" b="1" dirty="0" smtClean="0">
                <a:solidFill>
                  <a:srgbClr val="FF0000"/>
                </a:solidFill>
              </a:rPr>
              <a:t>21</a:t>
            </a:r>
            <a:endParaRPr lang="en-US" b="1" dirty="0">
              <a:solidFill>
                <a:srgbClr val="FF0000"/>
              </a:solidFill>
            </a:endParaRPr>
          </a:p>
        </p:txBody>
      </p:sp>
      <p:cxnSp>
        <p:nvCxnSpPr>
          <p:cNvPr id="17" name="16 Conector recto de flecha"/>
          <p:cNvCxnSpPr>
            <a:endCxn id="16" idx="0"/>
          </p:cNvCxnSpPr>
          <p:nvPr/>
        </p:nvCxnSpPr>
        <p:spPr>
          <a:xfrm flipH="1">
            <a:off x="2476500" y="1796534"/>
            <a:ext cx="742950" cy="1403866"/>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pic>
        <p:nvPicPr>
          <p:cNvPr id="17410" name="Picture 2"/>
          <p:cNvPicPr>
            <a:picLocks noChangeAspect="1" noChangeArrowheads="1"/>
          </p:cNvPicPr>
          <p:nvPr/>
        </p:nvPicPr>
        <p:blipFill>
          <a:blip r:embed="rId3"/>
          <a:srcRect/>
          <a:stretch>
            <a:fillRect/>
          </a:stretch>
        </p:blipFill>
        <p:spPr bwMode="auto">
          <a:xfrm>
            <a:off x="2209800" y="3810000"/>
            <a:ext cx="733425" cy="1104900"/>
          </a:xfrm>
          <a:prstGeom prst="rect">
            <a:avLst/>
          </a:prstGeom>
          <a:noFill/>
          <a:ln w="9525">
            <a:noFill/>
            <a:miter lim="800000"/>
            <a:headEnd/>
            <a:tailEnd/>
          </a:ln>
          <a:effectLst/>
        </p:spPr>
      </p:pic>
      <p:pic>
        <p:nvPicPr>
          <p:cNvPr id="17411" name="Picture 3"/>
          <p:cNvPicPr>
            <a:picLocks noChangeAspect="1" noChangeArrowheads="1"/>
          </p:cNvPicPr>
          <p:nvPr/>
        </p:nvPicPr>
        <p:blipFill>
          <a:blip r:embed="rId4"/>
          <a:srcRect/>
          <a:stretch>
            <a:fillRect/>
          </a:stretch>
        </p:blipFill>
        <p:spPr bwMode="auto">
          <a:xfrm>
            <a:off x="1447800" y="4648200"/>
            <a:ext cx="552450" cy="838200"/>
          </a:xfrm>
          <a:prstGeom prst="rect">
            <a:avLst/>
          </a:prstGeom>
          <a:noFill/>
          <a:ln w="9525">
            <a:noFill/>
            <a:miter lim="800000"/>
            <a:headEnd/>
            <a:tailEnd/>
          </a:ln>
          <a:effectLst/>
        </p:spPr>
      </p:pic>
    </p:spTree>
    <p:extLst>
      <p:ext uri="{BB962C8B-B14F-4D97-AF65-F5344CB8AC3E}">
        <p14:creationId xmlns:p14="http://schemas.microsoft.com/office/powerpoint/2010/main" val="138479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strVal val="#ppt_w*0.70"/>
                                          </p:val>
                                        </p:tav>
                                        <p:tav tm="100000">
                                          <p:val>
                                            <p:strVal val="#ppt_w"/>
                                          </p:val>
                                        </p:tav>
                                      </p:tavLst>
                                    </p:anim>
                                    <p:anim calcmode="lin" valueType="num">
                                      <p:cBhvr>
                                        <p:cTn id="8" dur="1000" fill="hold"/>
                                        <p:tgtEl>
                                          <p:spTgt spid="17"/>
                                        </p:tgtEl>
                                        <p:attrNameLst>
                                          <p:attrName>ppt_h</p:attrName>
                                        </p:attrNameLst>
                                      </p:cBhvr>
                                      <p:tavLst>
                                        <p:tav tm="0">
                                          <p:val>
                                            <p:strVal val="#ppt_h"/>
                                          </p:val>
                                        </p:tav>
                                        <p:tav tm="100000">
                                          <p:val>
                                            <p:strVal val="#ppt_h"/>
                                          </p:val>
                                        </p:tav>
                                      </p:tavLst>
                                    </p:anim>
                                    <p:animEffect transition="in" filter="fade">
                                      <p:cBhvr>
                                        <p:cTn id="9" dur="1000"/>
                                        <p:tgtEl>
                                          <p:spTgt spid="17"/>
                                        </p:tgtEl>
                                      </p:cBhvr>
                                    </p:animEffect>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0"/>
            <a:ext cx="9144000" cy="914400"/>
          </a:xfrm>
        </p:spPr>
        <p:txBody>
          <a:bodyPr>
            <a:normAutofit/>
          </a:bodyPr>
          <a:lstStyle/>
          <a:p>
            <a:r>
              <a:rPr lang="es-AR" sz="3500" dirty="0" smtClean="0">
                <a:solidFill>
                  <a:srgbClr val="00B050"/>
                </a:solidFill>
              </a:rPr>
              <a:t>Fase de ejecución de la octava instrucción</a:t>
            </a:r>
            <a:endParaRPr lang="en-US" sz="3500" dirty="0">
              <a:solidFill>
                <a:srgbClr val="00B050"/>
              </a:solidFill>
            </a:endParaRPr>
          </a:p>
        </p:txBody>
      </p:sp>
      <p:sp>
        <p:nvSpPr>
          <p:cNvPr id="4" name="3 CuadroTexto"/>
          <p:cNvSpPr txBox="1"/>
          <p:nvPr/>
        </p:nvSpPr>
        <p:spPr>
          <a:xfrm>
            <a:off x="2438400" y="3124200"/>
            <a:ext cx="228600" cy="184666"/>
          </a:xfrm>
          <a:prstGeom prst="rect">
            <a:avLst/>
          </a:prstGeom>
          <a:solidFill>
            <a:schemeClr val="bg1"/>
          </a:solidFill>
        </p:spPr>
        <p:txBody>
          <a:bodyPr wrap="square" rtlCol="0">
            <a:spAutoFit/>
          </a:bodyPr>
          <a:lstStyle/>
          <a:p>
            <a:endParaRPr lang="es-AR" dirty="0"/>
          </a:p>
        </p:txBody>
      </p:sp>
      <p:sp>
        <p:nvSpPr>
          <p:cNvPr id="6" name="5 CuadroTexto"/>
          <p:cNvSpPr txBox="1"/>
          <p:nvPr/>
        </p:nvSpPr>
        <p:spPr>
          <a:xfrm>
            <a:off x="2362200" y="3962400"/>
            <a:ext cx="304800" cy="184666"/>
          </a:xfrm>
          <a:prstGeom prst="rect">
            <a:avLst/>
          </a:prstGeom>
          <a:solidFill>
            <a:schemeClr val="bg1"/>
          </a:solidFill>
        </p:spPr>
        <p:txBody>
          <a:bodyPr wrap="square" rtlCol="0">
            <a:spAutoFit/>
          </a:bodyPr>
          <a:lstStyle/>
          <a:p>
            <a:endParaRPr lang="es-AR" dirty="0"/>
          </a:p>
        </p:txBody>
      </p:sp>
      <p:sp>
        <p:nvSpPr>
          <p:cNvPr id="7" name="6 CuadroTexto"/>
          <p:cNvSpPr txBox="1"/>
          <p:nvPr/>
        </p:nvSpPr>
        <p:spPr>
          <a:xfrm>
            <a:off x="2400300" y="4495800"/>
            <a:ext cx="228600" cy="184666"/>
          </a:xfrm>
          <a:prstGeom prst="rect">
            <a:avLst/>
          </a:prstGeom>
          <a:solidFill>
            <a:schemeClr val="bg1"/>
          </a:solidFill>
        </p:spPr>
        <p:txBody>
          <a:bodyPr wrap="square" rtlCol="0">
            <a:spAutoFit/>
          </a:bodyPr>
          <a:lstStyle/>
          <a:p>
            <a:endParaRPr lang="es-AR" dirty="0"/>
          </a:p>
        </p:txBody>
      </p:sp>
      <p:sp>
        <p:nvSpPr>
          <p:cNvPr id="8" name="7 CuadroTexto"/>
          <p:cNvSpPr txBox="1"/>
          <p:nvPr/>
        </p:nvSpPr>
        <p:spPr>
          <a:xfrm>
            <a:off x="1866900" y="5650587"/>
            <a:ext cx="342900" cy="184666"/>
          </a:xfrm>
          <a:prstGeom prst="rect">
            <a:avLst/>
          </a:prstGeom>
          <a:solidFill>
            <a:schemeClr val="bg1"/>
          </a:solidFill>
        </p:spPr>
        <p:txBody>
          <a:bodyPr wrap="square" rtlCol="0">
            <a:spAutoFit/>
          </a:bodyPr>
          <a:lstStyle/>
          <a:p>
            <a:endParaRPr lang="es-AR" dirty="0"/>
          </a:p>
        </p:txBody>
      </p:sp>
      <p:sp>
        <p:nvSpPr>
          <p:cNvPr id="9" name="8 CuadroTexto"/>
          <p:cNvSpPr txBox="1"/>
          <p:nvPr/>
        </p:nvSpPr>
        <p:spPr>
          <a:xfrm>
            <a:off x="5409041" y="5506587"/>
            <a:ext cx="304800" cy="144000"/>
          </a:xfrm>
          <a:prstGeom prst="rect">
            <a:avLst/>
          </a:prstGeom>
          <a:solidFill>
            <a:schemeClr val="bg1"/>
          </a:solidFill>
        </p:spPr>
        <p:txBody>
          <a:bodyPr wrap="square" rtlCol="0">
            <a:spAutoFit/>
          </a:bodyPr>
          <a:lstStyle/>
          <a:p>
            <a:endParaRPr lang="es-A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86000"/>
            <a:ext cx="7696200" cy="433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9" name="18 Conector recto de flecha"/>
          <p:cNvCxnSpPr/>
          <p:nvPr/>
        </p:nvCxnSpPr>
        <p:spPr>
          <a:xfrm>
            <a:off x="4876800" y="3149412"/>
            <a:ext cx="304800" cy="24291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0" name="19 CuadroTexto"/>
          <p:cNvSpPr txBox="1"/>
          <p:nvPr/>
        </p:nvSpPr>
        <p:spPr>
          <a:xfrm>
            <a:off x="4914900" y="3671500"/>
            <a:ext cx="800100" cy="276999"/>
          </a:xfrm>
          <a:prstGeom prst="rect">
            <a:avLst/>
          </a:prstGeom>
          <a:noFill/>
        </p:spPr>
        <p:txBody>
          <a:bodyPr wrap="square" rtlCol="0">
            <a:spAutoFit/>
          </a:bodyPr>
          <a:lstStyle/>
          <a:p>
            <a:r>
              <a:rPr lang="es-AR" sz="1200" b="1" dirty="0" smtClean="0">
                <a:solidFill>
                  <a:schemeClr val="tx2">
                    <a:lumMod val="75000"/>
                  </a:schemeClr>
                </a:solidFill>
              </a:rPr>
              <a:t>Habilita</a:t>
            </a:r>
            <a:endParaRPr lang="es-AR" sz="1200" b="1" dirty="0">
              <a:solidFill>
                <a:schemeClr val="tx2">
                  <a:lumMod val="75000"/>
                </a:schemeClr>
              </a:solidFill>
            </a:endParaRPr>
          </a:p>
        </p:txBody>
      </p:sp>
      <p:sp>
        <p:nvSpPr>
          <p:cNvPr id="21" name="20 CuadroTexto"/>
          <p:cNvSpPr txBox="1"/>
          <p:nvPr/>
        </p:nvSpPr>
        <p:spPr>
          <a:xfrm>
            <a:off x="1600200" y="3810000"/>
            <a:ext cx="457199" cy="198154"/>
          </a:xfrm>
          <a:prstGeom prst="rect">
            <a:avLst/>
          </a:prstGeom>
          <a:solidFill>
            <a:schemeClr val="bg1"/>
          </a:solidFill>
        </p:spPr>
        <p:txBody>
          <a:bodyPr wrap="none" lIns="0" tIns="0" rIns="0" bIns="0" rtlCol="0">
            <a:noAutofit/>
          </a:bodyPr>
          <a:lstStyle/>
          <a:p>
            <a:pPr algn="ctr"/>
            <a:r>
              <a:rPr lang="es-AR" sz="1600" b="1" dirty="0" smtClean="0">
                <a:solidFill>
                  <a:srgbClr val="00B050"/>
                </a:solidFill>
              </a:rPr>
              <a:t>153</a:t>
            </a:r>
          </a:p>
          <a:p>
            <a:pPr algn="ctr"/>
            <a:endParaRPr lang="es-AR" sz="1600" b="1" dirty="0">
              <a:solidFill>
                <a:srgbClr val="00B050"/>
              </a:solidFill>
            </a:endParaRPr>
          </a:p>
        </p:txBody>
      </p:sp>
      <p:sp>
        <p:nvSpPr>
          <p:cNvPr id="22" name="21 CuadroTexto"/>
          <p:cNvSpPr txBox="1"/>
          <p:nvPr/>
        </p:nvSpPr>
        <p:spPr>
          <a:xfrm>
            <a:off x="2057399" y="5745446"/>
            <a:ext cx="446563" cy="198154"/>
          </a:xfrm>
          <a:prstGeom prst="rect">
            <a:avLst/>
          </a:prstGeom>
          <a:solidFill>
            <a:schemeClr val="bg1"/>
          </a:solidFill>
        </p:spPr>
        <p:txBody>
          <a:bodyPr wrap="none" lIns="0" tIns="0" rIns="0" bIns="0" rtlCol="0">
            <a:noAutofit/>
          </a:bodyPr>
          <a:lstStyle/>
          <a:p>
            <a:pPr algn="ctr"/>
            <a:r>
              <a:rPr lang="es-AR" b="1" dirty="0" smtClean="0">
                <a:solidFill>
                  <a:srgbClr val="00B050"/>
                </a:solidFill>
              </a:rPr>
              <a:t>153</a:t>
            </a:r>
          </a:p>
          <a:p>
            <a:pPr algn="ctr"/>
            <a:endParaRPr lang="es-AR" b="1" dirty="0">
              <a:solidFill>
                <a:srgbClr val="00B050"/>
              </a:solidFill>
            </a:endParaRPr>
          </a:p>
        </p:txBody>
      </p:sp>
      <p:sp>
        <p:nvSpPr>
          <p:cNvPr id="23" name="22 CuadroTexto"/>
          <p:cNvSpPr txBox="1"/>
          <p:nvPr/>
        </p:nvSpPr>
        <p:spPr>
          <a:xfrm>
            <a:off x="5334000" y="5592747"/>
            <a:ext cx="533401" cy="198154"/>
          </a:xfrm>
          <a:prstGeom prst="rect">
            <a:avLst/>
          </a:prstGeom>
          <a:noFill/>
        </p:spPr>
        <p:txBody>
          <a:bodyPr wrap="none" lIns="0" tIns="0" rIns="0" bIns="0" rtlCol="0">
            <a:noAutofit/>
          </a:bodyPr>
          <a:lstStyle/>
          <a:p>
            <a:pPr algn="ctr"/>
            <a:r>
              <a:rPr lang="es-AR" sz="1200" b="1" dirty="0" smtClean="0"/>
              <a:t>153</a:t>
            </a:r>
          </a:p>
          <a:p>
            <a:pPr algn="ctr"/>
            <a:endParaRPr lang="es-AR" sz="1200" b="1" dirty="0"/>
          </a:p>
        </p:txBody>
      </p:sp>
      <p:sp>
        <p:nvSpPr>
          <p:cNvPr id="24" name="2 Subtítulo"/>
          <p:cNvSpPr>
            <a:spLocks noGrp="1"/>
          </p:cNvSpPr>
          <p:nvPr>
            <p:ph type="subTitle" idx="1"/>
          </p:nvPr>
        </p:nvSpPr>
        <p:spPr>
          <a:xfrm>
            <a:off x="0" y="639747"/>
            <a:ext cx="9144000" cy="1828800"/>
          </a:xfrm>
        </p:spPr>
        <p:txBody>
          <a:bodyPr>
            <a:normAutofit/>
          </a:bodyPr>
          <a:lstStyle/>
          <a:p>
            <a:pPr algn="just">
              <a:buFont typeface="Arial" pitchFamily="34" charset="0"/>
              <a:buChar char="•"/>
            </a:pPr>
            <a:r>
              <a:rPr lang="es-AR" sz="2000" dirty="0" smtClean="0">
                <a:solidFill>
                  <a:schemeClr val="tx1"/>
                </a:solidFill>
              </a:rPr>
              <a:t> </a:t>
            </a:r>
            <a:r>
              <a:rPr lang="es-AR" sz="1400" dirty="0" smtClean="0">
                <a:solidFill>
                  <a:schemeClr val="tx1"/>
                </a:solidFill>
              </a:rPr>
              <a:t>El código de operación 97 pasa al RI (CODOP) y se decodifica. 97 indica que se debe almacenar en la dirección “m” (m es A4 en este caso) el contenido del Acumulador, es decir, guardar en la dirección de memoria A4 el numero 153 que esta en el acumulador.</a:t>
            </a:r>
          </a:p>
          <a:p>
            <a:pPr algn="just">
              <a:buFont typeface="Arial" pitchFamily="34" charset="0"/>
              <a:buChar char="•"/>
            </a:pPr>
            <a:r>
              <a:rPr lang="es-AR" sz="1400" dirty="0" smtClean="0">
                <a:solidFill>
                  <a:schemeClr val="tx1"/>
                </a:solidFill>
              </a:rPr>
              <a:t> La dirección A4 se carga en el </a:t>
            </a:r>
            <a:r>
              <a:rPr lang="es-AR" sz="1400" dirty="0" err="1" smtClean="0">
                <a:solidFill>
                  <a:schemeClr val="tx1"/>
                </a:solidFill>
              </a:rPr>
              <a:t>DirOP</a:t>
            </a:r>
            <a:r>
              <a:rPr lang="es-AR" sz="1400" dirty="0" smtClean="0">
                <a:solidFill>
                  <a:schemeClr val="tx1"/>
                </a:solidFill>
              </a:rPr>
              <a:t> y luego pasa al MAR. Se transmite al RDM por el Bus de Direcciones y se habilita A4.</a:t>
            </a:r>
          </a:p>
          <a:p>
            <a:pPr algn="just">
              <a:buFont typeface="Arial" pitchFamily="34" charset="0"/>
              <a:buChar char="•"/>
            </a:pPr>
            <a:r>
              <a:rPr lang="es-AR" sz="1400" dirty="0" smtClean="0">
                <a:solidFill>
                  <a:schemeClr val="tx1"/>
                </a:solidFill>
              </a:rPr>
              <a:t> El contenido del Acumulador (153), pasa al MBR, se transmite por el Bus de Datos al RIM y se GRABA (guarda) en la dirección A4.</a:t>
            </a:r>
          </a:p>
          <a:p>
            <a:pPr algn="just">
              <a:buFont typeface="Arial" pitchFamily="34" charset="0"/>
              <a:buChar char="•"/>
            </a:pPr>
            <a:endParaRPr lang="es-AR" sz="2000" dirty="0" smtClean="0">
              <a:solidFill>
                <a:schemeClr val="tx1"/>
              </a:solidFill>
            </a:endParaRPr>
          </a:p>
          <a:p>
            <a:pPr algn="just">
              <a:buFont typeface="Arial" pitchFamily="34" charset="0"/>
              <a:buChar char="•"/>
            </a:pPr>
            <a:endParaRPr lang="es-AR" sz="2000" dirty="0">
              <a:solidFill>
                <a:schemeClr val="tx1"/>
              </a:solidFill>
            </a:endParaRPr>
          </a:p>
          <a:p>
            <a:pPr algn="just">
              <a:buFont typeface="Arial" pitchFamily="34" charset="0"/>
              <a:buChar char="•"/>
            </a:pPr>
            <a:endParaRPr lang="es-AR" sz="2000" dirty="0" smtClean="0">
              <a:solidFill>
                <a:schemeClr val="tx1"/>
              </a:solidFill>
            </a:endParaRPr>
          </a:p>
          <a:p>
            <a:pPr algn="just"/>
            <a:endParaRPr lang="en-US" sz="2400" dirty="0">
              <a:solidFill>
                <a:schemeClr val="tx1"/>
              </a:solidFill>
            </a:endParaRPr>
          </a:p>
        </p:txBody>
      </p:sp>
      <p:sp>
        <p:nvSpPr>
          <p:cNvPr id="26" name="25 CuadroTexto"/>
          <p:cNvSpPr txBox="1"/>
          <p:nvPr/>
        </p:nvSpPr>
        <p:spPr>
          <a:xfrm>
            <a:off x="2071198" y="2923773"/>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A4</a:t>
            </a:r>
          </a:p>
          <a:p>
            <a:endParaRPr lang="es-AR" sz="1500" b="1" dirty="0">
              <a:solidFill>
                <a:srgbClr val="00B050"/>
              </a:solidFill>
            </a:endParaRPr>
          </a:p>
        </p:txBody>
      </p:sp>
      <p:pic>
        <p:nvPicPr>
          <p:cNvPr id="29698" name="Picture 2"/>
          <p:cNvPicPr>
            <a:picLocks noChangeAspect="1" noChangeArrowheads="1"/>
          </p:cNvPicPr>
          <p:nvPr/>
        </p:nvPicPr>
        <p:blipFill>
          <a:blip r:embed="rId3"/>
          <a:srcRect/>
          <a:stretch>
            <a:fillRect/>
          </a:stretch>
        </p:blipFill>
        <p:spPr bwMode="auto">
          <a:xfrm>
            <a:off x="1752600" y="4648200"/>
            <a:ext cx="552450" cy="838200"/>
          </a:xfrm>
          <a:prstGeom prst="rect">
            <a:avLst/>
          </a:prstGeom>
          <a:noFill/>
          <a:ln w="9525">
            <a:noFill/>
            <a:miter lim="800000"/>
            <a:headEnd/>
            <a:tailEnd/>
          </a:ln>
          <a:effectLst/>
        </p:spPr>
      </p:pic>
      <p:pic>
        <p:nvPicPr>
          <p:cNvPr id="29699" name="Picture 3"/>
          <p:cNvPicPr>
            <a:picLocks noChangeAspect="1" noChangeArrowheads="1"/>
          </p:cNvPicPr>
          <p:nvPr/>
        </p:nvPicPr>
        <p:blipFill>
          <a:blip r:embed="rId4"/>
          <a:srcRect/>
          <a:stretch>
            <a:fillRect/>
          </a:stretch>
        </p:blipFill>
        <p:spPr bwMode="auto">
          <a:xfrm>
            <a:off x="2514600" y="3733800"/>
            <a:ext cx="752475" cy="1219200"/>
          </a:xfrm>
          <a:prstGeom prst="rect">
            <a:avLst/>
          </a:prstGeom>
          <a:noFill/>
          <a:ln w="9525">
            <a:noFill/>
            <a:miter lim="800000"/>
            <a:headEnd/>
            <a:tailEnd/>
          </a:ln>
          <a:effectLst/>
        </p:spPr>
      </p:pic>
      <p:sp>
        <p:nvSpPr>
          <p:cNvPr id="18" name="17 CuadroTexto"/>
          <p:cNvSpPr txBox="1"/>
          <p:nvPr/>
        </p:nvSpPr>
        <p:spPr>
          <a:xfrm>
            <a:off x="2590800" y="4724400"/>
            <a:ext cx="352109" cy="152400"/>
          </a:xfrm>
          <a:prstGeom prst="rect">
            <a:avLst/>
          </a:prstGeom>
          <a:solidFill>
            <a:schemeClr val="bg1"/>
          </a:solidFill>
        </p:spPr>
        <p:txBody>
          <a:bodyPr wrap="none" lIns="0" tIns="0" rIns="0" bIns="0" rtlCol="0">
            <a:noAutofit/>
          </a:bodyPr>
          <a:lstStyle/>
          <a:p>
            <a:pPr algn="ctr"/>
            <a:r>
              <a:rPr lang="es-AR" sz="1500" b="1" dirty="0" smtClean="0">
                <a:solidFill>
                  <a:srgbClr val="00B050"/>
                </a:solidFill>
              </a:rPr>
              <a:t>97</a:t>
            </a:r>
          </a:p>
          <a:p>
            <a:pPr algn="ctr"/>
            <a:endParaRPr lang="es-AR" sz="1500" b="1" dirty="0">
              <a:solidFill>
                <a:srgbClr val="00B050"/>
              </a:solidFill>
            </a:endParaRPr>
          </a:p>
        </p:txBody>
      </p:sp>
      <p:sp>
        <p:nvSpPr>
          <p:cNvPr id="28" name="27 CuadroTexto"/>
          <p:cNvSpPr txBox="1"/>
          <p:nvPr/>
        </p:nvSpPr>
        <p:spPr>
          <a:xfrm>
            <a:off x="2667000" y="4343400"/>
            <a:ext cx="176702" cy="224967"/>
          </a:xfrm>
          <a:prstGeom prst="rect">
            <a:avLst/>
          </a:prstGeom>
          <a:solidFill>
            <a:schemeClr val="bg1"/>
          </a:solidFill>
        </p:spPr>
        <p:txBody>
          <a:bodyPr wrap="none" lIns="0" tIns="0" rIns="0" bIns="0" rtlCol="0">
            <a:noAutofit/>
          </a:bodyPr>
          <a:lstStyle/>
          <a:p>
            <a:r>
              <a:rPr lang="es-AR" sz="1500" b="1" dirty="0" smtClean="0">
                <a:solidFill>
                  <a:srgbClr val="00B050"/>
                </a:solidFill>
              </a:rPr>
              <a:t>A4</a:t>
            </a:r>
          </a:p>
          <a:p>
            <a:endParaRPr lang="es-AR" sz="1500" b="1" dirty="0">
              <a:solidFill>
                <a:srgbClr val="00B050"/>
              </a:solidFill>
            </a:endParaRPr>
          </a:p>
        </p:txBody>
      </p:sp>
      <p:sp>
        <p:nvSpPr>
          <p:cNvPr id="25" name="24 CuadroTexto"/>
          <p:cNvSpPr txBox="1"/>
          <p:nvPr/>
        </p:nvSpPr>
        <p:spPr>
          <a:xfrm>
            <a:off x="2667000" y="4343400"/>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A4</a:t>
            </a:r>
          </a:p>
          <a:p>
            <a:endParaRPr lang="es-AR" sz="1500" b="1" dirty="0">
              <a:solidFill>
                <a:srgbClr val="00B050"/>
              </a:solidFill>
            </a:endParaRPr>
          </a:p>
        </p:txBody>
      </p:sp>
    </p:spTree>
    <p:extLst>
      <p:ext uri="{BB962C8B-B14F-4D97-AF65-F5344CB8AC3E}">
        <p14:creationId xmlns:p14="http://schemas.microsoft.com/office/powerpoint/2010/main" val="258410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childTnLst>
                          </p:cTn>
                        </p:par>
                        <p:par>
                          <p:cTn id="11" fill="hold">
                            <p:stCondLst>
                              <p:cond delay="500"/>
                            </p:stCondLst>
                            <p:childTnLst>
                              <p:par>
                                <p:cTn id="12" presetID="0" presetClass="path" presetSubtype="0" accel="50000" decel="50000" fill="hold" grpId="0" nodeType="afterEffect">
                                  <p:stCondLst>
                                    <p:cond delay="0"/>
                                  </p:stCondLst>
                                  <p:childTnLst>
                                    <p:animMotion origin="layout" path="M 5E-6 0.00439 C -0.01198 0.00393 -0.02395 0.00532 -0.03577 0.00278 C -0.03768 0.00231 -0.03768 -0.00162 -0.0382 -0.00393 C -0.04132 -0.01759 -0.04237 -0.03147 -0.04566 -0.04489 C -0.04497 -0.06294 -0.04393 -0.07844 -0.04202 -0.09602 C -0.0408 -0.24896 -0.0731 -0.24179 -0.01355 -0.25729 C 0.02518 -0.25544 0.06198 -0.25474 0.10001 -0.24734 C 0.16025 -0.24827 0.18803 -0.24873 0.23698 -0.25405 C 0.27153 -0.26284 0.2283 -0.23693 0.2283 -0.18209 " pathEditMode="relative" rAng="0" ptsTypes="fffffffff">
                                      <p:cBhvr>
                                        <p:cTn id="13" dur="2000" fill="hold"/>
                                        <p:tgtEl>
                                          <p:spTgt spid="28"/>
                                        </p:tgtEl>
                                        <p:attrNameLst>
                                          <p:attrName>ppt_x</p:attrName>
                                          <p:attrName>ppt_y</p:attrName>
                                        </p:attrNameLst>
                                      </p:cBhvr>
                                      <p:rCtr x="9913" y="-13327"/>
                                    </p:animMotion>
                                  </p:childTnLst>
                                </p:cTn>
                              </p:par>
                              <p:par>
                                <p:cTn id="14" presetID="1" presetClass="entr" presetSubtype="0" fill="hold" grpId="0" nodeType="withEffect">
                                  <p:stCondLst>
                                    <p:cond delay="1000"/>
                                  </p:stCondLst>
                                  <p:childTnLst>
                                    <p:set>
                                      <p:cBhvr>
                                        <p:cTn id="15" dur="1" fill="hold">
                                          <p:stCondLst>
                                            <p:cond delay="0"/>
                                          </p:stCondLst>
                                        </p:cTn>
                                        <p:tgtEl>
                                          <p:spTgt spid="26"/>
                                        </p:tgtEl>
                                        <p:attrNameLst>
                                          <p:attrName>style.visibility</p:attrName>
                                        </p:attrNameLst>
                                      </p:cBhvr>
                                      <p:to>
                                        <p:strVal val="visible"/>
                                      </p:to>
                                    </p:set>
                                  </p:childTnLst>
                                </p:cTn>
                              </p:par>
                              <p:par>
                                <p:cTn id="16" presetID="0" presetClass="path" presetSubtype="0" accel="50000" decel="50000" fill="hold" grpId="0" nodeType="withEffect">
                                  <p:stCondLst>
                                    <p:cond delay="500"/>
                                  </p:stCondLst>
                                  <p:childTnLst>
                                    <p:animMotion origin="layout" path="M 0 -3.68348E-6 C 0.00278 0.00556 0.00677 0.00972 0.00903 0.01574 C 0.01285 0.02569 0.01441 0.03795 0.01684 0.04859 C 0.01997 0.08307 0.01962 0.12101 0.02865 0.1541 C 0.03507 0.20384 0.02708 0.13906 0.03247 0.19575 C 0.03299 0.20176 0.03524 0.20708 0.03628 0.21287 C 0.03993 0.23415 0.04219 0.25359 0.0441 0.27511 C 0.04375 0.29246 0.04253 0.30958 0.04288 0.32694 C 0.04306 0.3392 0.0441 0.33989 0.05122 0.34753 C 0.09653 0.35169 0.27101 0.3621 0.31424 0.35216 C 0.32795 0.3392 0.31146 0.29801 0.31094 0.28714 " pathEditMode="relative" rAng="0" ptsTypes="fffffffffff">
                                      <p:cBhvr>
                                        <p:cTn id="17" dur="3000" fill="hold"/>
                                        <p:tgtEl>
                                          <p:spTgt spid="21"/>
                                        </p:tgtEl>
                                        <p:attrNameLst>
                                          <p:attrName>ppt_x</p:attrName>
                                          <p:attrName>ppt_y</p:attrName>
                                        </p:attrNameLst>
                                      </p:cBhvr>
                                      <p:rCtr x="16389" y="18093"/>
                                    </p:animMotion>
                                  </p:childTnLst>
                                </p:cTn>
                              </p:par>
                              <p:par>
                                <p:cTn id="18" presetID="1" presetClass="entr" presetSubtype="0" fill="hold" grpId="0" nodeType="withEffect">
                                  <p:stCondLst>
                                    <p:cond delay="2000"/>
                                  </p:stCondLst>
                                  <p:childTnLst>
                                    <p:set>
                                      <p:cBhvr>
                                        <p:cTn id="19" dur="1" fill="hold">
                                          <p:stCondLst>
                                            <p:cond delay="0"/>
                                          </p:stCondLst>
                                        </p:cTn>
                                        <p:tgtEl>
                                          <p:spTgt spid="22"/>
                                        </p:tgtEl>
                                        <p:attrNameLst>
                                          <p:attrName>style.visibility</p:attrName>
                                        </p:attrNameLst>
                                      </p:cBhvr>
                                      <p:to>
                                        <p:strVal val="visible"/>
                                      </p:to>
                                    </p:se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 presetClass="entr" presetSubtype="0" fill="hold" grpId="0" nodeType="withEffect">
                                  <p:stCondLst>
                                    <p:cond delay="250"/>
                                  </p:stCondLst>
                                  <p:childTnLst>
                                    <p:set>
                                      <p:cBhvr>
                                        <p:cTn id="25" dur="1" fill="hold">
                                          <p:stCondLst>
                                            <p:cond delay="0"/>
                                          </p:stCondLst>
                                        </p:cTn>
                                        <p:tgtEl>
                                          <p:spTgt spid="20"/>
                                        </p:tgtEl>
                                        <p:attrNameLst>
                                          <p:attrName>style.visibility</p:attrName>
                                        </p:attrNameLst>
                                      </p:cBhvr>
                                      <p:to>
                                        <p:strVal val="visible"/>
                                      </p:to>
                                    </p:set>
                                  </p:childTnLst>
                                </p:cTn>
                              </p:par>
                            </p:childTnLst>
                          </p:cTn>
                        </p:par>
                        <p:par>
                          <p:cTn id="26" fill="hold">
                            <p:stCondLst>
                              <p:cond delay="4500"/>
                            </p:stCondLst>
                            <p:childTnLst>
                              <p:par>
                                <p:cTn id="27" presetID="31"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1000" fill="hold"/>
                                        <p:tgtEl>
                                          <p:spTgt spid="23"/>
                                        </p:tgtEl>
                                        <p:attrNameLst>
                                          <p:attrName>ppt_w</p:attrName>
                                        </p:attrNameLst>
                                      </p:cBhvr>
                                      <p:tavLst>
                                        <p:tav tm="0">
                                          <p:val>
                                            <p:fltVal val="0"/>
                                          </p:val>
                                        </p:tav>
                                        <p:tav tm="100000">
                                          <p:val>
                                            <p:strVal val="#ppt_w"/>
                                          </p:val>
                                        </p:tav>
                                      </p:tavLst>
                                    </p:anim>
                                    <p:anim calcmode="lin" valueType="num">
                                      <p:cBhvr>
                                        <p:cTn id="30" dur="1000" fill="hold"/>
                                        <p:tgtEl>
                                          <p:spTgt spid="23"/>
                                        </p:tgtEl>
                                        <p:attrNameLst>
                                          <p:attrName>ppt_h</p:attrName>
                                        </p:attrNameLst>
                                      </p:cBhvr>
                                      <p:tavLst>
                                        <p:tav tm="0">
                                          <p:val>
                                            <p:fltVal val="0"/>
                                          </p:val>
                                        </p:tav>
                                        <p:tav tm="100000">
                                          <p:val>
                                            <p:strVal val="#ppt_h"/>
                                          </p:val>
                                        </p:tav>
                                      </p:tavLst>
                                    </p:anim>
                                    <p:anim calcmode="lin" valueType="num">
                                      <p:cBhvr>
                                        <p:cTn id="31" dur="1000" fill="hold"/>
                                        <p:tgtEl>
                                          <p:spTgt spid="23"/>
                                        </p:tgtEl>
                                        <p:attrNameLst>
                                          <p:attrName>style.rotation</p:attrName>
                                        </p:attrNameLst>
                                      </p:cBhvr>
                                      <p:tavLst>
                                        <p:tav tm="0">
                                          <p:val>
                                            <p:fltVal val="90"/>
                                          </p:val>
                                        </p:tav>
                                        <p:tav tm="100000">
                                          <p:val>
                                            <p:fltVal val="0"/>
                                          </p:val>
                                        </p:tav>
                                      </p:tavLst>
                                    </p:anim>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2" grpId="0" animBg="1"/>
      <p:bldP spid="23" grpId="0"/>
      <p:bldP spid="26" grpId="0" animBg="1"/>
      <p:bldP spid="18" grpId="0" animBg="1"/>
      <p:bldP spid="28" grpId="0" animBg="1"/>
      <p:bldP spid="2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76200"/>
            <a:ext cx="9144000" cy="914400"/>
          </a:xfrm>
        </p:spPr>
        <p:txBody>
          <a:bodyPr>
            <a:normAutofit/>
          </a:bodyPr>
          <a:lstStyle/>
          <a:p>
            <a:r>
              <a:rPr lang="es-AR" sz="3500" dirty="0" smtClean="0">
                <a:solidFill>
                  <a:srgbClr val="FF0000"/>
                </a:solidFill>
              </a:rPr>
              <a:t>Fase de búsqueda de la novena instrucción</a:t>
            </a:r>
            <a:endParaRPr lang="en-US" sz="3500" dirty="0">
              <a:solidFill>
                <a:srgbClr val="FF00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92310"/>
            <a:ext cx="7696200" cy="4413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2271398" y="3430473"/>
            <a:ext cx="252902" cy="225639"/>
          </a:xfrm>
          <a:prstGeom prst="rect">
            <a:avLst/>
          </a:prstGeom>
          <a:solidFill>
            <a:schemeClr val="bg1"/>
          </a:solidFill>
        </p:spPr>
        <p:txBody>
          <a:bodyPr wrap="none" lIns="0" tIns="0" rIns="0" bIns="0" rtlCol="0">
            <a:noAutofit/>
          </a:bodyPr>
          <a:lstStyle/>
          <a:p>
            <a:r>
              <a:rPr lang="es-AR" sz="1500" b="1" dirty="0" smtClean="0">
                <a:solidFill>
                  <a:srgbClr val="FF0000"/>
                </a:solidFill>
              </a:rPr>
              <a:t>21</a:t>
            </a:r>
          </a:p>
          <a:p>
            <a:endParaRPr lang="es-AR" sz="1500" b="1" dirty="0">
              <a:solidFill>
                <a:srgbClr val="FF0000"/>
              </a:solidFill>
            </a:endParaRPr>
          </a:p>
        </p:txBody>
      </p:sp>
      <p:sp>
        <p:nvSpPr>
          <p:cNvPr id="6" name="5 CuadroTexto"/>
          <p:cNvSpPr txBox="1"/>
          <p:nvPr/>
        </p:nvSpPr>
        <p:spPr>
          <a:xfrm>
            <a:off x="1752600" y="2970312"/>
            <a:ext cx="228600" cy="152131"/>
          </a:xfrm>
          <a:prstGeom prst="rect">
            <a:avLst/>
          </a:prstGeom>
          <a:solidFill>
            <a:schemeClr val="bg1"/>
          </a:solidFill>
        </p:spPr>
        <p:txBody>
          <a:bodyPr wrap="none" lIns="0" tIns="0" rIns="0" bIns="0" rtlCol="0">
            <a:noAutofit/>
          </a:bodyPr>
          <a:lstStyle/>
          <a:p>
            <a:r>
              <a:rPr lang="es-AR" sz="1200" b="1" dirty="0" smtClean="0">
                <a:solidFill>
                  <a:srgbClr val="FF0000"/>
                </a:solidFill>
              </a:rPr>
              <a:t>21</a:t>
            </a:r>
          </a:p>
          <a:p>
            <a:endParaRPr lang="es-AR" sz="1200" b="1" dirty="0">
              <a:solidFill>
                <a:srgbClr val="FF0000"/>
              </a:solidFill>
            </a:endParaRPr>
          </a:p>
        </p:txBody>
      </p:sp>
      <p:cxnSp>
        <p:nvCxnSpPr>
          <p:cNvPr id="7" name="6 Conector recto de flecha"/>
          <p:cNvCxnSpPr/>
          <p:nvPr/>
        </p:nvCxnSpPr>
        <p:spPr>
          <a:xfrm flipH="1">
            <a:off x="3657600" y="3122443"/>
            <a:ext cx="809800" cy="152575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a:off x="4247952" y="3480993"/>
            <a:ext cx="800100" cy="276999"/>
          </a:xfrm>
          <a:prstGeom prst="rect">
            <a:avLst/>
          </a:prstGeom>
          <a:noFill/>
        </p:spPr>
        <p:txBody>
          <a:bodyPr wrap="square" rtlCol="0">
            <a:spAutoFit/>
          </a:bodyPr>
          <a:lstStyle/>
          <a:p>
            <a:r>
              <a:rPr lang="es-AR" sz="1200" b="1" dirty="0" smtClean="0">
                <a:solidFill>
                  <a:schemeClr val="tx2">
                    <a:lumMod val="75000"/>
                  </a:schemeClr>
                </a:solidFill>
              </a:rPr>
              <a:t>Habilita</a:t>
            </a:r>
            <a:endParaRPr lang="es-AR" sz="1200" b="1" dirty="0">
              <a:solidFill>
                <a:schemeClr val="tx2">
                  <a:lumMod val="75000"/>
                </a:schemeClr>
              </a:solidFill>
            </a:endParaRPr>
          </a:p>
        </p:txBody>
      </p:sp>
      <p:sp>
        <p:nvSpPr>
          <p:cNvPr id="9" name="8 CuadroTexto"/>
          <p:cNvSpPr txBox="1"/>
          <p:nvPr/>
        </p:nvSpPr>
        <p:spPr>
          <a:xfrm>
            <a:off x="4134520" y="5790456"/>
            <a:ext cx="552101" cy="153888"/>
          </a:xfrm>
          <a:prstGeom prst="rect">
            <a:avLst/>
          </a:prstGeom>
          <a:solidFill>
            <a:schemeClr val="bg1"/>
          </a:solidFill>
        </p:spPr>
        <p:txBody>
          <a:bodyPr wrap="square" lIns="0" tIns="0" rIns="0" bIns="0" rtlCol="0">
            <a:spAutoFit/>
          </a:bodyPr>
          <a:lstStyle/>
          <a:p>
            <a:pPr algn="ctr"/>
            <a:r>
              <a:rPr lang="es-AR" sz="1000" b="1" dirty="0" smtClean="0">
                <a:solidFill>
                  <a:srgbClr val="FF0000"/>
                </a:solidFill>
              </a:rPr>
              <a:t>9CA3</a:t>
            </a:r>
            <a:endParaRPr lang="es-AR" sz="1000" b="1" dirty="0">
              <a:solidFill>
                <a:srgbClr val="FF0000"/>
              </a:solidFill>
            </a:endParaRPr>
          </a:p>
        </p:txBody>
      </p:sp>
      <p:sp>
        <p:nvSpPr>
          <p:cNvPr id="17" name="16 CuadroTexto"/>
          <p:cNvSpPr txBox="1"/>
          <p:nvPr/>
        </p:nvSpPr>
        <p:spPr>
          <a:xfrm>
            <a:off x="3886200" y="4572000"/>
            <a:ext cx="371722" cy="152400"/>
          </a:xfrm>
          <a:prstGeom prst="rect">
            <a:avLst/>
          </a:prstGeom>
          <a:solidFill>
            <a:schemeClr val="bg1"/>
          </a:solidFill>
        </p:spPr>
        <p:txBody>
          <a:bodyPr wrap="none" lIns="0" tIns="0" rIns="0" bIns="0" rtlCol="0">
            <a:noAutofit/>
          </a:bodyPr>
          <a:lstStyle/>
          <a:p>
            <a:pPr algn="ctr"/>
            <a:r>
              <a:rPr lang="es-AR" sz="900" b="1" dirty="0" smtClean="0">
                <a:solidFill>
                  <a:srgbClr val="FF0000"/>
                </a:solidFill>
              </a:rPr>
              <a:t>9CA3</a:t>
            </a:r>
            <a:endParaRPr lang="es-AR" sz="900" b="1" dirty="0">
              <a:solidFill>
                <a:srgbClr val="FF0000"/>
              </a:solidFill>
            </a:endParaRPr>
          </a:p>
        </p:txBody>
      </p:sp>
      <p:sp>
        <p:nvSpPr>
          <p:cNvPr id="12" name="2 Subtítulo"/>
          <p:cNvSpPr txBox="1">
            <a:spLocks/>
          </p:cNvSpPr>
          <p:nvPr/>
        </p:nvSpPr>
        <p:spPr>
          <a:xfrm>
            <a:off x="0" y="685800"/>
            <a:ext cx="9144000" cy="1828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buFont typeface="Arial" pitchFamily="34" charset="0"/>
              <a:buChar char="•"/>
            </a:pPr>
            <a:r>
              <a:rPr lang="es-AR" sz="2000" dirty="0" smtClean="0">
                <a:solidFill>
                  <a:schemeClr val="tx1"/>
                </a:solidFill>
              </a:rPr>
              <a:t> </a:t>
            </a:r>
            <a:r>
              <a:rPr lang="es-AR" sz="1600" dirty="0" smtClean="0">
                <a:solidFill>
                  <a:schemeClr val="tx1"/>
                </a:solidFill>
              </a:rPr>
              <a:t>Se busca en memoria el contenido de la dirección indicada en el CP (la instrucción 9CA3 que está alojada en la dirección 21).</a:t>
            </a:r>
          </a:p>
          <a:p>
            <a:pPr algn="just">
              <a:buFont typeface="Arial" pitchFamily="34" charset="0"/>
              <a:buChar char="•"/>
            </a:pPr>
            <a:r>
              <a:rPr lang="es-AR" sz="1600" dirty="0" smtClean="0">
                <a:solidFill>
                  <a:schemeClr val="tx1"/>
                </a:solidFill>
              </a:rPr>
              <a:t> La dirección de la misma se carga en el MAR. Se transmite por el bus de direcciones. Se accede a la Memoria y se lee la instrucción.</a:t>
            </a:r>
          </a:p>
          <a:p>
            <a:pPr algn="just">
              <a:buFont typeface="Arial" pitchFamily="34" charset="0"/>
              <a:buChar char="•"/>
            </a:pPr>
            <a:r>
              <a:rPr lang="es-AR" sz="1600" dirty="0" smtClean="0">
                <a:solidFill>
                  <a:schemeClr val="tx1"/>
                </a:solidFill>
              </a:rPr>
              <a:t> 9CA3 pasa por el RIM. Se transmite por el Bus de Datos y queda alojada en el MBR. </a:t>
            </a:r>
            <a:endParaRPr lang="en-US" sz="1600" dirty="0" smtClean="0">
              <a:solidFill>
                <a:schemeClr val="tx1"/>
              </a:solidFill>
            </a:endParaRPr>
          </a:p>
          <a:p>
            <a:pPr algn="just">
              <a:buFont typeface="Arial" pitchFamily="34" charset="0"/>
              <a:buChar char="•"/>
            </a:pPr>
            <a:endParaRPr lang="en-US" sz="2400" dirty="0">
              <a:solidFill>
                <a:schemeClr val="tx1"/>
              </a:solidFill>
            </a:endParaRPr>
          </a:p>
        </p:txBody>
      </p:sp>
      <p:pic>
        <p:nvPicPr>
          <p:cNvPr id="18434" name="Picture 2"/>
          <p:cNvPicPr>
            <a:picLocks noChangeAspect="1" noChangeArrowheads="1"/>
          </p:cNvPicPr>
          <p:nvPr/>
        </p:nvPicPr>
        <p:blipFill>
          <a:blip r:embed="rId3"/>
          <a:srcRect/>
          <a:stretch>
            <a:fillRect/>
          </a:stretch>
        </p:blipFill>
        <p:spPr bwMode="auto">
          <a:xfrm>
            <a:off x="2162175" y="3810000"/>
            <a:ext cx="733425" cy="1104900"/>
          </a:xfrm>
          <a:prstGeom prst="rect">
            <a:avLst/>
          </a:prstGeom>
          <a:noFill/>
          <a:ln w="9525">
            <a:noFill/>
            <a:miter lim="800000"/>
            <a:headEnd/>
            <a:tailEnd/>
          </a:ln>
          <a:effectLst/>
        </p:spPr>
      </p:pic>
      <p:pic>
        <p:nvPicPr>
          <p:cNvPr id="18435" name="Picture 3"/>
          <p:cNvPicPr>
            <a:picLocks noChangeAspect="1" noChangeArrowheads="1"/>
          </p:cNvPicPr>
          <p:nvPr/>
        </p:nvPicPr>
        <p:blipFill>
          <a:blip r:embed="rId4"/>
          <a:srcRect/>
          <a:stretch>
            <a:fillRect/>
          </a:stretch>
        </p:blipFill>
        <p:spPr bwMode="auto">
          <a:xfrm>
            <a:off x="1447800" y="4648200"/>
            <a:ext cx="552450" cy="838200"/>
          </a:xfrm>
          <a:prstGeom prst="rect">
            <a:avLst/>
          </a:prstGeom>
          <a:noFill/>
          <a:ln w="9525">
            <a:noFill/>
            <a:miter lim="800000"/>
            <a:headEnd/>
            <a:tailEnd/>
          </a:ln>
          <a:effectLst/>
        </p:spPr>
      </p:pic>
    </p:spTree>
    <p:extLst>
      <p:ext uri="{BB962C8B-B14F-4D97-AF65-F5344CB8AC3E}">
        <p14:creationId xmlns:p14="http://schemas.microsoft.com/office/powerpoint/2010/main" val="374487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77778E-6 1.88064E-6 C -0.01198 -0.0037 -0.05243 -0.00116 -0.06458 -0.02799 C -0.08038 -0.04696 -0.07239 -0.09484 -0.07361 -0.11289 C -0.071 -0.13185 -0.09965 -0.13833 -0.04896 -0.14226 C 0.00157 -0.16123 0.1842 -0.14735 0.23073 -0.13579 C 0.27795 -0.12468 0.23438 -0.0879 0.2342 -0.07495 " pathEditMode="relative" rAng="0" ptsTypes="ffafaf">
                                      <p:cBhvr>
                                        <p:cTn id="6" dur="2000" fill="hold"/>
                                        <p:tgtEl>
                                          <p:spTgt spid="5"/>
                                        </p:tgtEl>
                                        <p:attrNameLst>
                                          <p:attrName>ppt_x</p:attrName>
                                          <p:attrName>ppt_y</p:attrName>
                                        </p:attrNameLst>
                                      </p:cBhvr>
                                      <p:rCtr x="8906" y="-8073"/>
                                    </p:animMotion>
                                  </p:childTnLst>
                                </p:cTn>
                              </p:par>
                              <p:par>
                                <p:cTn id="7" presetID="1" presetClass="entr" presetSubtype="0" fill="hold" grpId="0" nodeType="withEffect">
                                  <p:stCondLst>
                                    <p:cond delay="75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2000"/>
                            </p:stCondLst>
                            <p:childTnLst>
                              <p:par>
                                <p:cTn id="10" presetID="10" presetClass="entr" presetSubtype="0" fill="hold" nodeType="afterEffect">
                                  <p:stCondLst>
                                    <p:cond delay="2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2750"/>
                            </p:stCondLst>
                            <p:childTnLst>
                              <p:par>
                                <p:cTn id="14" presetID="0" presetClass="path" presetSubtype="0" accel="50000" decel="50000" fill="hold" grpId="0" nodeType="afterEffect">
                                  <p:stCondLst>
                                    <p:cond delay="1000"/>
                                  </p:stCondLst>
                                  <p:childTnLst>
                                    <p:animMotion origin="layout" path="M 0.01927 0.00277 C 0.02674 0.00324 0.03854 2.5746E-6 0.04497 0.00115 C 0.05139 0.00832 0.05521 0.0347 0.05764 0.04603 C 0.05816 0.05366 0.05834 0.0613 0.05972 0.0687 C 0.06077 0.08027 0.06233 0.09137 0.06285 0.10294 C 0.06268 0.14851 0.06997 0.19593 0.06025 0.23941 C 0.05538 0.26278 0.07882 0.24173 0.03403 0.24335 C -0.01528 0.25468 -0.1658 0.25977 -0.20816 0.24982 C -0.25225 0.23872 -0.2283 0.19037 -0.2309 0.17673 " pathEditMode="relative" rAng="0" ptsTypes="fffffffaf">
                                      <p:cBhvr>
                                        <p:cTn id="15" dur="2000" fill="hold"/>
                                        <p:tgtEl>
                                          <p:spTgt spid="17"/>
                                        </p:tgtEl>
                                        <p:attrNameLst>
                                          <p:attrName>ppt_x</p:attrName>
                                          <p:attrName>ppt_y</p:attrName>
                                        </p:attrNameLst>
                                      </p:cBhvr>
                                      <p:rCtr x="-10608" y="12861"/>
                                    </p:animMotion>
                                  </p:childTnLst>
                                </p:cTn>
                              </p:par>
                              <p:par>
                                <p:cTn id="16" presetID="1"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0" nodeType="withEffect">
                                  <p:stCondLst>
                                    <p:cond delay="200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animBg="1"/>
      <p:bldP spid="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81200"/>
            <a:ext cx="8229600" cy="4715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ctrTitle"/>
          </p:nvPr>
        </p:nvSpPr>
        <p:spPr>
          <a:xfrm>
            <a:off x="0" y="0"/>
            <a:ext cx="9144000" cy="914400"/>
          </a:xfrm>
        </p:spPr>
        <p:txBody>
          <a:bodyPr>
            <a:normAutofit/>
          </a:bodyPr>
          <a:lstStyle/>
          <a:p>
            <a:r>
              <a:rPr lang="es-AR" sz="3500" dirty="0" smtClean="0">
                <a:solidFill>
                  <a:srgbClr val="FFC000"/>
                </a:solidFill>
              </a:rPr>
              <a:t>INCREMENTO DEL CP</a:t>
            </a:r>
            <a:endParaRPr lang="en-US" sz="3500" dirty="0">
              <a:solidFill>
                <a:srgbClr val="FFC000"/>
              </a:solidFill>
            </a:endParaRPr>
          </a:p>
        </p:txBody>
      </p:sp>
      <p:sp>
        <p:nvSpPr>
          <p:cNvPr id="3" name="2 Subtítulo"/>
          <p:cNvSpPr>
            <a:spLocks noGrp="1"/>
          </p:cNvSpPr>
          <p:nvPr>
            <p:ph type="subTitle" idx="1"/>
          </p:nvPr>
        </p:nvSpPr>
        <p:spPr>
          <a:xfrm>
            <a:off x="0" y="1066800"/>
            <a:ext cx="9144000" cy="1828800"/>
          </a:xfrm>
        </p:spPr>
        <p:txBody>
          <a:bodyPr>
            <a:normAutofit/>
          </a:bodyPr>
          <a:lstStyle/>
          <a:p>
            <a:pPr algn="just">
              <a:buFont typeface="Arial" pitchFamily="34" charset="0"/>
              <a:buChar char="•"/>
            </a:pPr>
            <a:r>
              <a:rPr lang="es-AR" sz="2000" dirty="0" smtClean="0">
                <a:solidFill>
                  <a:schemeClr val="tx1"/>
                </a:solidFill>
              </a:rPr>
              <a:t> </a:t>
            </a:r>
            <a:r>
              <a:rPr lang="es-AR" sz="2400" dirty="0" smtClean="0">
                <a:solidFill>
                  <a:schemeClr val="tx1"/>
                </a:solidFill>
              </a:rPr>
              <a:t>Antes de finalizar la Fase de Búsqueda, se INCREMENTA el CP y apunta a la PRÓXIMA INSTRUCCIÓN.</a:t>
            </a:r>
            <a:endParaRPr lang="en-US" sz="2400" dirty="0" smtClean="0">
              <a:solidFill>
                <a:schemeClr val="tx1"/>
              </a:solidFill>
            </a:endParaRPr>
          </a:p>
          <a:p>
            <a:pPr algn="just">
              <a:buFont typeface="Arial" pitchFamily="34" charset="0"/>
              <a:buChar char="•"/>
            </a:pPr>
            <a:endParaRPr lang="en-US" sz="2400" dirty="0" smtClean="0">
              <a:solidFill>
                <a:schemeClr val="tx1"/>
              </a:solidFill>
            </a:endParaRPr>
          </a:p>
          <a:p>
            <a:pPr algn="just"/>
            <a:endParaRPr lang="en-US" sz="2400" dirty="0">
              <a:solidFill>
                <a:schemeClr val="tx1"/>
              </a:solidFill>
            </a:endParaRPr>
          </a:p>
        </p:txBody>
      </p:sp>
      <p:sp>
        <p:nvSpPr>
          <p:cNvPr id="16" name="15 CuadroTexto"/>
          <p:cNvSpPr txBox="1"/>
          <p:nvPr/>
        </p:nvSpPr>
        <p:spPr>
          <a:xfrm>
            <a:off x="2209800" y="3200400"/>
            <a:ext cx="533400" cy="369332"/>
          </a:xfrm>
          <a:prstGeom prst="rect">
            <a:avLst/>
          </a:prstGeom>
          <a:solidFill>
            <a:schemeClr val="bg1"/>
          </a:solidFill>
          <a:ln w="12700">
            <a:solidFill>
              <a:schemeClr val="accent1">
                <a:shade val="50000"/>
              </a:schemeClr>
            </a:solidFill>
          </a:ln>
        </p:spPr>
        <p:txBody>
          <a:bodyPr wrap="square" rtlCol="0">
            <a:spAutoFit/>
          </a:bodyPr>
          <a:lstStyle/>
          <a:p>
            <a:pPr algn="ctr"/>
            <a:r>
              <a:rPr lang="es-AR" b="1" dirty="0" smtClean="0">
                <a:solidFill>
                  <a:srgbClr val="FF0000"/>
                </a:solidFill>
              </a:rPr>
              <a:t>22</a:t>
            </a:r>
            <a:endParaRPr lang="en-US" b="1" dirty="0">
              <a:solidFill>
                <a:srgbClr val="FF0000"/>
              </a:solidFill>
            </a:endParaRPr>
          </a:p>
        </p:txBody>
      </p:sp>
      <p:cxnSp>
        <p:nvCxnSpPr>
          <p:cNvPr id="17" name="16 Conector recto de flecha"/>
          <p:cNvCxnSpPr>
            <a:endCxn id="16" idx="0"/>
          </p:cNvCxnSpPr>
          <p:nvPr/>
        </p:nvCxnSpPr>
        <p:spPr>
          <a:xfrm flipH="1">
            <a:off x="2476500" y="1796534"/>
            <a:ext cx="742950" cy="1403866"/>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pic>
        <p:nvPicPr>
          <p:cNvPr id="19458" name="Picture 2"/>
          <p:cNvPicPr>
            <a:picLocks noChangeAspect="1" noChangeArrowheads="1"/>
          </p:cNvPicPr>
          <p:nvPr/>
        </p:nvPicPr>
        <p:blipFill>
          <a:blip r:embed="rId3"/>
          <a:srcRect/>
          <a:stretch>
            <a:fillRect/>
          </a:stretch>
        </p:blipFill>
        <p:spPr bwMode="auto">
          <a:xfrm>
            <a:off x="2162175" y="3733800"/>
            <a:ext cx="733425" cy="1104900"/>
          </a:xfrm>
          <a:prstGeom prst="rect">
            <a:avLst/>
          </a:prstGeom>
          <a:noFill/>
          <a:ln w="9525">
            <a:noFill/>
            <a:miter lim="800000"/>
            <a:headEnd/>
            <a:tailEnd/>
          </a:ln>
          <a:effectLst/>
        </p:spPr>
      </p:pic>
    </p:spTree>
    <p:extLst>
      <p:ext uri="{BB962C8B-B14F-4D97-AF65-F5344CB8AC3E}">
        <p14:creationId xmlns:p14="http://schemas.microsoft.com/office/powerpoint/2010/main" val="1526458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strVal val="#ppt_w*0.70"/>
                                          </p:val>
                                        </p:tav>
                                        <p:tav tm="100000">
                                          <p:val>
                                            <p:strVal val="#ppt_w"/>
                                          </p:val>
                                        </p:tav>
                                      </p:tavLst>
                                    </p:anim>
                                    <p:anim calcmode="lin" valueType="num">
                                      <p:cBhvr>
                                        <p:cTn id="8" dur="1000" fill="hold"/>
                                        <p:tgtEl>
                                          <p:spTgt spid="17"/>
                                        </p:tgtEl>
                                        <p:attrNameLst>
                                          <p:attrName>ppt_h</p:attrName>
                                        </p:attrNameLst>
                                      </p:cBhvr>
                                      <p:tavLst>
                                        <p:tav tm="0">
                                          <p:val>
                                            <p:strVal val="#ppt_h"/>
                                          </p:val>
                                        </p:tav>
                                        <p:tav tm="100000">
                                          <p:val>
                                            <p:strVal val="#ppt_h"/>
                                          </p:val>
                                        </p:tav>
                                      </p:tavLst>
                                    </p:anim>
                                    <p:animEffect transition="in" filter="fade">
                                      <p:cBhvr>
                                        <p:cTn id="9" dur="1000"/>
                                        <p:tgtEl>
                                          <p:spTgt spid="17"/>
                                        </p:tgtEl>
                                      </p:cBhvr>
                                    </p:animEffect>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Título"/>
          <p:cNvSpPr txBox="1">
            <a:spLocks/>
          </p:cNvSpPr>
          <p:nvPr/>
        </p:nvSpPr>
        <p:spPr>
          <a:xfrm>
            <a:off x="609600" y="609600"/>
            <a:ext cx="7772400" cy="5334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AR" sz="6000" b="1" dirty="0" smtClean="0">
                <a:solidFill>
                  <a:srgbClr val="00B050"/>
                </a:solidFill>
              </a:rPr>
              <a:t>PASO CERO</a:t>
            </a:r>
            <a:r>
              <a:rPr lang="es-AR" b="1" dirty="0" smtClean="0">
                <a:solidFill>
                  <a:srgbClr val="00B050"/>
                </a:solidFill>
              </a:rPr>
              <a:t/>
            </a:r>
            <a:br>
              <a:rPr lang="es-AR" b="1" dirty="0" smtClean="0">
                <a:solidFill>
                  <a:srgbClr val="00B050"/>
                </a:solidFill>
              </a:rPr>
            </a:br>
            <a:r>
              <a:rPr lang="es-AR" b="1" dirty="0" smtClean="0">
                <a:solidFill>
                  <a:srgbClr val="00B050"/>
                </a:solidFill>
              </a:rPr>
              <a:t> El Sistema Operativo carga el CP (Contador de Programa) con la </a:t>
            </a:r>
            <a:r>
              <a:rPr lang="es-AR" b="1" u="sng" dirty="0" smtClean="0">
                <a:solidFill>
                  <a:srgbClr val="00B050"/>
                </a:solidFill>
              </a:rPr>
              <a:t>DIRECCIÓN DE LA PRIMERA INSTRUCCIÓN DEL PROGRAMA QUE SE DESEA EJECUTAR</a:t>
            </a:r>
            <a:r>
              <a:rPr lang="es-AR" dirty="0" smtClean="0"/>
              <a:t/>
            </a:r>
            <a:br>
              <a:rPr lang="es-AR" dirty="0" smtClean="0"/>
            </a:br>
            <a:endParaRPr lang="es-AR" dirty="0"/>
          </a:p>
        </p:txBody>
      </p:sp>
    </p:spTree>
    <p:extLst>
      <p:ext uri="{BB962C8B-B14F-4D97-AF65-F5344CB8AC3E}">
        <p14:creationId xmlns:p14="http://schemas.microsoft.com/office/powerpoint/2010/main" val="5669740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62200"/>
            <a:ext cx="7924800" cy="4538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ctrTitle"/>
          </p:nvPr>
        </p:nvSpPr>
        <p:spPr>
          <a:xfrm>
            <a:off x="0" y="-228600"/>
            <a:ext cx="9144000" cy="914400"/>
          </a:xfrm>
        </p:spPr>
        <p:txBody>
          <a:bodyPr>
            <a:normAutofit/>
          </a:bodyPr>
          <a:lstStyle/>
          <a:p>
            <a:r>
              <a:rPr lang="es-AR" sz="3500" dirty="0" smtClean="0">
                <a:solidFill>
                  <a:srgbClr val="00B050"/>
                </a:solidFill>
              </a:rPr>
              <a:t>Fase de ejecución de la novena instrucción</a:t>
            </a:r>
            <a:endParaRPr lang="en-US" sz="3500" dirty="0">
              <a:solidFill>
                <a:srgbClr val="00B050"/>
              </a:solidFill>
            </a:endParaRPr>
          </a:p>
        </p:txBody>
      </p:sp>
      <p:sp>
        <p:nvSpPr>
          <p:cNvPr id="16" name="2 Subtítulo"/>
          <p:cNvSpPr txBox="1">
            <a:spLocks/>
          </p:cNvSpPr>
          <p:nvPr/>
        </p:nvSpPr>
        <p:spPr>
          <a:xfrm>
            <a:off x="0" y="533400"/>
            <a:ext cx="9144000" cy="1981200"/>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buFont typeface="Arial" pitchFamily="34" charset="0"/>
              <a:buChar char="•"/>
            </a:pPr>
            <a:r>
              <a:rPr lang="es-AR" sz="2000" dirty="0" smtClean="0">
                <a:solidFill>
                  <a:schemeClr val="tx1"/>
                </a:solidFill>
              </a:rPr>
              <a:t> El código de operación 9C pasa al RI (CODOP) y se decodifica. 9C indica que se debe restar </a:t>
            </a:r>
            <a:r>
              <a:rPr lang="es-AR" sz="2000" dirty="0">
                <a:solidFill>
                  <a:schemeClr val="tx1"/>
                </a:solidFill>
              </a:rPr>
              <a:t>a</a:t>
            </a:r>
            <a:r>
              <a:rPr lang="es-AR" sz="2000" dirty="0" smtClean="0">
                <a:solidFill>
                  <a:schemeClr val="tx1"/>
                </a:solidFill>
              </a:rPr>
              <a:t>l contenido del acumulador el valor indicado en la dirección “m”.</a:t>
            </a:r>
          </a:p>
          <a:p>
            <a:pPr algn="just">
              <a:buFont typeface="Arial" pitchFamily="34" charset="0"/>
              <a:buChar char="•"/>
            </a:pPr>
            <a:r>
              <a:rPr lang="es-AR" sz="2000" dirty="0" smtClean="0">
                <a:solidFill>
                  <a:schemeClr val="tx1"/>
                </a:solidFill>
              </a:rPr>
              <a:t> “m” es A3 en este caso, es decir, se debe restar al 153 (que esta en el acumulador) el 100 que se encuentra almacenado en la dirección de memoria A3, el resultado queda en el acumulador.</a:t>
            </a:r>
          </a:p>
          <a:p>
            <a:pPr algn="just">
              <a:buFont typeface="Arial" pitchFamily="34" charset="0"/>
              <a:buChar char="•"/>
            </a:pPr>
            <a:r>
              <a:rPr lang="es-AR" sz="2000" dirty="0" smtClean="0">
                <a:solidFill>
                  <a:schemeClr val="tx1"/>
                </a:solidFill>
              </a:rPr>
              <a:t> La dirección A3 se carga en el </a:t>
            </a:r>
            <a:r>
              <a:rPr lang="es-AR" sz="2000" dirty="0" err="1" smtClean="0">
                <a:solidFill>
                  <a:schemeClr val="tx1"/>
                </a:solidFill>
              </a:rPr>
              <a:t>DirOP</a:t>
            </a:r>
            <a:r>
              <a:rPr lang="es-AR" sz="2000" dirty="0" smtClean="0">
                <a:solidFill>
                  <a:schemeClr val="tx1"/>
                </a:solidFill>
              </a:rPr>
              <a:t> y luego pasa al MAR. Se transmite al RDM por el Bus de Direcciones y se habilita A3 y se lee su contenido: 100. Pasa por RIM, bus de datos, MBR  ingresando a la ALU, donde se realiza la resta de 153 – 100, quedando el resultado 53 en el Acumulador.</a:t>
            </a:r>
          </a:p>
          <a:p>
            <a:pPr algn="just">
              <a:buFont typeface="Arial" pitchFamily="34" charset="0"/>
              <a:buChar char="•"/>
            </a:pPr>
            <a:endParaRPr lang="es-AR" sz="2000" dirty="0" smtClean="0">
              <a:solidFill>
                <a:schemeClr val="tx1"/>
              </a:solidFill>
            </a:endParaRPr>
          </a:p>
          <a:p>
            <a:pPr algn="just">
              <a:buFont typeface="Arial" pitchFamily="34" charset="0"/>
              <a:buChar char="•"/>
            </a:pPr>
            <a:endParaRPr lang="es-AR" sz="2000" dirty="0" smtClean="0">
              <a:solidFill>
                <a:schemeClr val="tx1"/>
              </a:solidFill>
            </a:endParaRPr>
          </a:p>
          <a:p>
            <a:pPr algn="just"/>
            <a:endParaRPr lang="en-US" sz="2400" dirty="0">
              <a:solidFill>
                <a:schemeClr val="tx1"/>
              </a:solidFill>
            </a:endParaRPr>
          </a:p>
        </p:txBody>
      </p:sp>
      <p:sp>
        <p:nvSpPr>
          <p:cNvPr id="20" name="19 CuadroTexto"/>
          <p:cNvSpPr txBox="1"/>
          <p:nvPr/>
        </p:nvSpPr>
        <p:spPr>
          <a:xfrm>
            <a:off x="1905000" y="3048000"/>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A3</a:t>
            </a:r>
          </a:p>
          <a:p>
            <a:endParaRPr lang="es-AR" sz="1500" b="1" dirty="0">
              <a:solidFill>
                <a:srgbClr val="00B050"/>
              </a:solidFill>
            </a:endParaRPr>
          </a:p>
        </p:txBody>
      </p:sp>
      <p:cxnSp>
        <p:nvCxnSpPr>
          <p:cNvPr id="21" name="20 Conector recto de flecha"/>
          <p:cNvCxnSpPr/>
          <p:nvPr/>
        </p:nvCxnSpPr>
        <p:spPr>
          <a:xfrm>
            <a:off x="4724400" y="3273639"/>
            <a:ext cx="381000" cy="230197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8" name="27 CuadroTexto"/>
          <p:cNvSpPr txBox="1"/>
          <p:nvPr/>
        </p:nvSpPr>
        <p:spPr>
          <a:xfrm>
            <a:off x="4761948" y="3866424"/>
            <a:ext cx="800100" cy="276999"/>
          </a:xfrm>
          <a:prstGeom prst="rect">
            <a:avLst/>
          </a:prstGeom>
          <a:noFill/>
        </p:spPr>
        <p:txBody>
          <a:bodyPr wrap="square" rtlCol="0">
            <a:spAutoFit/>
          </a:bodyPr>
          <a:lstStyle/>
          <a:p>
            <a:r>
              <a:rPr lang="es-AR" sz="1200" b="1" dirty="0" smtClean="0">
                <a:solidFill>
                  <a:schemeClr val="tx2">
                    <a:lumMod val="75000"/>
                  </a:schemeClr>
                </a:solidFill>
              </a:rPr>
              <a:t>Habilita</a:t>
            </a:r>
            <a:endParaRPr lang="es-AR" sz="1200" b="1" dirty="0">
              <a:solidFill>
                <a:schemeClr val="tx2">
                  <a:lumMod val="75000"/>
                </a:schemeClr>
              </a:solidFill>
            </a:endParaRPr>
          </a:p>
        </p:txBody>
      </p:sp>
      <p:sp>
        <p:nvSpPr>
          <p:cNvPr id="29" name="28 CuadroTexto"/>
          <p:cNvSpPr txBox="1"/>
          <p:nvPr/>
        </p:nvSpPr>
        <p:spPr>
          <a:xfrm>
            <a:off x="5421146" y="5575610"/>
            <a:ext cx="148336" cy="152400"/>
          </a:xfrm>
          <a:prstGeom prst="rect">
            <a:avLst/>
          </a:prstGeom>
          <a:noFill/>
        </p:spPr>
        <p:txBody>
          <a:bodyPr wrap="none" lIns="0" tIns="0" rIns="0" bIns="0" rtlCol="0">
            <a:noAutofit/>
          </a:bodyPr>
          <a:lstStyle/>
          <a:p>
            <a:r>
              <a:rPr lang="es-AR" sz="1100" dirty="0" smtClean="0"/>
              <a:t>100</a:t>
            </a:r>
            <a:endParaRPr lang="es-AR" sz="1100" dirty="0"/>
          </a:p>
        </p:txBody>
      </p:sp>
      <p:sp>
        <p:nvSpPr>
          <p:cNvPr id="30" name="29 CuadroTexto"/>
          <p:cNvSpPr txBox="1"/>
          <p:nvPr/>
        </p:nvSpPr>
        <p:spPr>
          <a:xfrm>
            <a:off x="4354037" y="5940639"/>
            <a:ext cx="446563" cy="198154"/>
          </a:xfrm>
          <a:prstGeom prst="rect">
            <a:avLst/>
          </a:prstGeom>
          <a:solidFill>
            <a:schemeClr val="bg1"/>
          </a:solidFill>
        </p:spPr>
        <p:txBody>
          <a:bodyPr wrap="none" lIns="0" tIns="0" rIns="0" bIns="0" rtlCol="0">
            <a:noAutofit/>
          </a:bodyPr>
          <a:lstStyle/>
          <a:p>
            <a:pPr algn="ctr"/>
            <a:r>
              <a:rPr lang="es-AR" sz="1500" b="1" dirty="0" smtClean="0">
                <a:solidFill>
                  <a:srgbClr val="00B050"/>
                </a:solidFill>
              </a:rPr>
              <a:t>100</a:t>
            </a:r>
          </a:p>
        </p:txBody>
      </p:sp>
      <p:sp>
        <p:nvSpPr>
          <p:cNvPr id="31" name="30 CuadroTexto"/>
          <p:cNvSpPr txBox="1"/>
          <p:nvPr/>
        </p:nvSpPr>
        <p:spPr>
          <a:xfrm>
            <a:off x="1863272" y="5935511"/>
            <a:ext cx="446563" cy="198154"/>
          </a:xfrm>
          <a:prstGeom prst="rect">
            <a:avLst/>
          </a:prstGeom>
          <a:solidFill>
            <a:schemeClr val="bg1"/>
          </a:solidFill>
        </p:spPr>
        <p:txBody>
          <a:bodyPr wrap="none" lIns="0" tIns="0" rIns="0" bIns="0" rtlCol="0">
            <a:noAutofit/>
          </a:bodyPr>
          <a:lstStyle/>
          <a:p>
            <a:pPr algn="ctr"/>
            <a:r>
              <a:rPr lang="es-AR" sz="1500" b="1" dirty="0" smtClean="0">
                <a:solidFill>
                  <a:srgbClr val="00B050"/>
                </a:solidFill>
              </a:rPr>
              <a:t>100</a:t>
            </a:r>
          </a:p>
          <a:p>
            <a:pPr algn="ctr"/>
            <a:endParaRPr lang="es-AR" sz="1500" b="1" dirty="0">
              <a:solidFill>
                <a:srgbClr val="00B050"/>
              </a:solidFill>
            </a:endParaRPr>
          </a:p>
        </p:txBody>
      </p:sp>
      <p:sp>
        <p:nvSpPr>
          <p:cNvPr id="32" name="31 CuadroTexto"/>
          <p:cNvSpPr txBox="1"/>
          <p:nvPr/>
        </p:nvSpPr>
        <p:spPr>
          <a:xfrm>
            <a:off x="1447800" y="3945539"/>
            <a:ext cx="391637" cy="197884"/>
          </a:xfrm>
          <a:prstGeom prst="rect">
            <a:avLst/>
          </a:prstGeom>
          <a:solidFill>
            <a:schemeClr val="bg1"/>
          </a:solidFill>
        </p:spPr>
        <p:txBody>
          <a:bodyPr wrap="none" lIns="0" tIns="0" rIns="0" bIns="0" rtlCol="0">
            <a:noAutofit/>
          </a:bodyPr>
          <a:lstStyle/>
          <a:p>
            <a:pPr algn="ctr"/>
            <a:r>
              <a:rPr lang="es-AR" sz="1500" b="1" dirty="0" smtClean="0">
                <a:solidFill>
                  <a:srgbClr val="00B050"/>
                </a:solidFill>
              </a:rPr>
              <a:t>53</a:t>
            </a:r>
          </a:p>
          <a:p>
            <a:pPr algn="ctr"/>
            <a:endParaRPr lang="es-AR" sz="1500" b="1" dirty="0">
              <a:solidFill>
                <a:srgbClr val="00B050"/>
              </a:solidFill>
            </a:endParaRPr>
          </a:p>
        </p:txBody>
      </p:sp>
      <p:sp>
        <p:nvSpPr>
          <p:cNvPr id="15" name="14 CuadroTexto"/>
          <p:cNvSpPr txBox="1"/>
          <p:nvPr/>
        </p:nvSpPr>
        <p:spPr>
          <a:xfrm>
            <a:off x="1554251" y="4242204"/>
            <a:ext cx="198349" cy="177396"/>
          </a:xfrm>
          <a:prstGeom prst="rect">
            <a:avLst/>
          </a:prstGeom>
          <a:solidFill>
            <a:schemeClr val="bg1"/>
          </a:solidFill>
        </p:spPr>
        <p:txBody>
          <a:bodyPr wrap="none" lIns="0" tIns="0" rIns="0" bIns="0" rtlCol="0">
            <a:noAutofit/>
          </a:bodyPr>
          <a:lstStyle/>
          <a:p>
            <a:pPr algn="ctr"/>
            <a:endParaRPr lang="es-AR" sz="1500" b="1" dirty="0" smtClean="0">
              <a:solidFill>
                <a:srgbClr val="00B050"/>
              </a:solidFill>
            </a:endParaRPr>
          </a:p>
          <a:p>
            <a:pPr algn="ctr"/>
            <a:endParaRPr lang="es-AR" sz="1500" b="1" dirty="0">
              <a:solidFill>
                <a:srgbClr val="00B050"/>
              </a:solidFill>
            </a:endParaRPr>
          </a:p>
        </p:txBody>
      </p:sp>
      <p:pic>
        <p:nvPicPr>
          <p:cNvPr id="32770" name="Picture 2"/>
          <p:cNvPicPr>
            <a:picLocks noChangeAspect="1" noChangeArrowheads="1"/>
          </p:cNvPicPr>
          <p:nvPr/>
        </p:nvPicPr>
        <p:blipFill>
          <a:blip r:embed="rId3"/>
          <a:srcRect/>
          <a:stretch>
            <a:fillRect/>
          </a:stretch>
        </p:blipFill>
        <p:spPr bwMode="auto">
          <a:xfrm>
            <a:off x="2286000" y="3886200"/>
            <a:ext cx="752475" cy="1219200"/>
          </a:xfrm>
          <a:prstGeom prst="rect">
            <a:avLst/>
          </a:prstGeom>
          <a:noFill/>
          <a:ln w="9525">
            <a:noFill/>
            <a:miter lim="800000"/>
            <a:headEnd/>
            <a:tailEnd/>
          </a:ln>
          <a:effectLst/>
        </p:spPr>
      </p:pic>
      <p:sp>
        <p:nvSpPr>
          <p:cNvPr id="18" name="17 CuadroTexto"/>
          <p:cNvSpPr txBox="1"/>
          <p:nvPr/>
        </p:nvSpPr>
        <p:spPr>
          <a:xfrm>
            <a:off x="2438400" y="4876800"/>
            <a:ext cx="275909" cy="152400"/>
          </a:xfrm>
          <a:prstGeom prst="rect">
            <a:avLst/>
          </a:prstGeom>
          <a:solidFill>
            <a:schemeClr val="bg1"/>
          </a:solidFill>
        </p:spPr>
        <p:txBody>
          <a:bodyPr wrap="none" lIns="0" tIns="0" rIns="0" bIns="0" rtlCol="0">
            <a:noAutofit/>
          </a:bodyPr>
          <a:lstStyle/>
          <a:p>
            <a:pPr algn="ctr"/>
            <a:r>
              <a:rPr lang="es-AR" sz="1500" b="1" dirty="0" smtClean="0">
                <a:solidFill>
                  <a:srgbClr val="00B050"/>
                </a:solidFill>
              </a:rPr>
              <a:t>9C</a:t>
            </a:r>
          </a:p>
          <a:p>
            <a:pPr algn="ctr"/>
            <a:endParaRPr lang="es-AR" sz="1500" b="1" dirty="0">
              <a:solidFill>
                <a:srgbClr val="00B050"/>
              </a:solidFill>
            </a:endParaRPr>
          </a:p>
        </p:txBody>
      </p:sp>
      <p:sp>
        <p:nvSpPr>
          <p:cNvPr id="19" name="18 CuadroTexto"/>
          <p:cNvSpPr txBox="1"/>
          <p:nvPr/>
        </p:nvSpPr>
        <p:spPr>
          <a:xfrm>
            <a:off x="2362200" y="4572000"/>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A3</a:t>
            </a:r>
          </a:p>
          <a:p>
            <a:endParaRPr lang="es-AR" sz="1500" b="1" dirty="0">
              <a:solidFill>
                <a:srgbClr val="00B050"/>
              </a:solidFill>
            </a:endParaRPr>
          </a:p>
        </p:txBody>
      </p:sp>
      <p:sp>
        <p:nvSpPr>
          <p:cNvPr id="34" name="33 CuadroTexto"/>
          <p:cNvSpPr txBox="1"/>
          <p:nvPr/>
        </p:nvSpPr>
        <p:spPr>
          <a:xfrm>
            <a:off x="2438400" y="4572000"/>
            <a:ext cx="76200" cy="225639"/>
          </a:xfrm>
          <a:prstGeom prst="rect">
            <a:avLst/>
          </a:prstGeom>
          <a:solidFill>
            <a:schemeClr val="bg1"/>
          </a:solidFill>
        </p:spPr>
        <p:txBody>
          <a:bodyPr wrap="none" lIns="0" tIns="0" rIns="0" bIns="0" rtlCol="0">
            <a:noAutofit/>
          </a:bodyPr>
          <a:lstStyle/>
          <a:p>
            <a:r>
              <a:rPr lang="es-AR" sz="1500" b="1" dirty="0" smtClean="0">
                <a:solidFill>
                  <a:srgbClr val="00B050"/>
                </a:solidFill>
              </a:rPr>
              <a:t>A3</a:t>
            </a:r>
          </a:p>
          <a:p>
            <a:endParaRPr lang="es-AR" sz="1500" b="1" dirty="0">
              <a:solidFill>
                <a:srgbClr val="00B050"/>
              </a:solidFill>
            </a:endParaRPr>
          </a:p>
        </p:txBody>
      </p:sp>
    </p:spTree>
    <p:extLst>
      <p:ext uri="{BB962C8B-B14F-4D97-AF65-F5344CB8AC3E}">
        <p14:creationId xmlns:p14="http://schemas.microsoft.com/office/powerpoint/2010/main" val="39124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childTnLst>
                          </p:cTn>
                        </p:par>
                        <p:par>
                          <p:cTn id="11" fill="hold">
                            <p:stCondLst>
                              <p:cond delay="500"/>
                            </p:stCondLst>
                            <p:childTnLst>
                              <p:par>
                                <p:cTn id="12" presetID="0" presetClass="path" presetSubtype="0" accel="50000" decel="50000" fill="hold" grpId="0" nodeType="afterEffect">
                                  <p:stCondLst>
                                    <p:cond delay="0"/>
                                  </p:stCondLst>
                                  <p:childTnLst>
                                    <p:animMotion origin="layout" path="M 0.00312 0.01597 C -0.00886 0.01551 -0.02084 0.0169 -0.03264 0.01435 C -0.03455 0.01389 -0.03455 0.00996 -0.03507 0.00764 C -0.0382 -0.00602 -0.03924 -0.01991 -0.04254 -0.03333 C -0.04184 -0.05139 -0.0408 -0.0669 -0.03889 -0.08449 C -0.03768 -0.23796 -0.06997 -0.23055 -0.01042 -0.24606 C 0.02829 -0.24421 0.0651 -0.24375 0.10312 -0.23611 C 0.14253 -0.23588 0.20573 -0.25393 0.22604 -0.24467 C 0.24722 -0.2368 0.23038 -0.20278 0.23003 -0.18935 " pathEditMode="relative" rAng="0" ptsTypes="fffffffaf">
                                      <p:cBhvr>
                                        <p:cTn id="13" dur="2000" fill="hold"/>
                                        <p:tgtEl>
                                          <p:spTgt spid="19"/>
                                        </p:tgtEl>
                                        <p:attrNameLst>
                                          <p:attrName>ppt_x</p:attrName>
                                          <p:attrName>ppt_y</p:attrName>
                                        </p:attrNameLst>
                                      </p:cBhvr>
                                      <p:rCtr x="8542" y="-13449"/>
                                    </p:animMotion>
                                  </p:childTnLst>
                                </p:cTn>
                              </p:par>
                              <p:par>
                                <p:cTn id="14" presetID="14" presetClass="entr" presetSubtype="10" fill="hold" grpId="0" nodeType="withEffect">
                                  <p:stCondLst>
                                    <p:cond delay="750"/>
                                  </p:stCondLst>
                                  <p:childTnLst>
                                    <p:set>
                                      <p:cBhvr>
                                        <p:cTn id="15" dur="1" fill="hold">
                                          <p:stCondLst>
                                            <p:cond delay="0"/>
                                          </p:stCondLst>
                                        </p:cTn>
                                        <p:tgtEl>
                                          <p:spTgt spid="20"/>
                                        </p:tgtEl>
                                        <p:attrNameLst>
                                          <p:attrName>style.visibility</p:attrName>
                                        </p:attrNameLst>
                                      </p:cBhvr>
                                      <p:to>
                                        <p:strVal val="visible"/>
                                      </p:to>
                                    </p:set>
                                    <p:animEffect transition="in" filter="randombar(horizontal)">
                                      <p:cBhvr>
                                        <p:cTn id="16" dur="500"/>
                                        <p:tgtEl>
                                          <p:spTgt spid="20"/>
                                        </p:tgtEl>
                                      </p:cBhvr>
                                    </p:animEffect>
                                  </p:childTnLst>
                                </p:cTn>
                              </p:par>
                            </p:childTnLst>
                          </p:cTn>
                        </p:par>
                        <p:par>
                          <p:cTn id="17" fill="hold">
                            <p:stCondLst>
                              <p:cond delay="2500"/>
                            </p:stCondLst>
                            <p:childTnLst>
                              <p:par>
                                <p:cTn id="18" presetID="10" presetClass="entr" presetSubtype="0" fill="hold" nodeType="afterEffect">
                                  <p:stCondLst>
                                    <p:cond delay="25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 presetClass="entr" presetSubtype="0" fill="hold" grpId="0" nodeType="withEffect">
                                  <p:stCondLst>
                                    <p:cond delay="500"/>
                                  </p:stCondLst>
                                  <p:childTnLst>
                                    <p:set>
                                      <p:cBhvr>
                                        <p:cTn id="22" dur="1" fill="hold">
                                          <p:stCondLst>
                                            <p:cond delay="0"/>
                                          </p:stCondLst>
                                        </p:cTn>
                                        <p:tgtEl>
                                          <p:spTgt spid="28"/>
                                        </p:tgtEl>
                                        <p:attrNameLst>
                                          <p:attrName>style.visibility</p:attrName>
                                        </p:attrNameLst>
                                      </p:cBhvr>
                                      <p:to>
                                        <p:strVal val="visible"/>
                                      </p:to>
                                    </p:set>
                                  </p:childTnLst>
                                </p:cTn>
                              </p:par>
                            </p:childTnLst>
                          </p:cTn>
                        </p:par>
                        <p:par>
                          <p:cTn id="23" fill="hold">
                            <p:stCondLst>
                              <p:cond delay="3250"/>
                            </p:stCondLst>
                            <p:childTnLst>
                              <p:par>
                                <p:cTn id="24" presetID="0" presetClass="path" presetSubtype="0" accel="50000" decel="50000" fill="hold" grpId="0" nodeType="afterEffect">
                                  <p:stCondLst>
                                    <p:cond delay="0"/>
                                  </p:stCondLst>
                                  <p:childTnLst>
                                    <p:animMotion origin="layout" path="M -0.01094 -0.00046 C -0.04011 0.00116 -0.0684 0.00486 -0.09774 0.00602 C -0.10573 0.02315 -0.09861 0.00579 -0.09774 0.05254 C -0.0974 0.07221 -0.09827 0.09443 -0.10122 0.11363 C -0.14636 0.12567 -0.32396 0.13007 -0.36875 0.12521 C -0.3691 0.11155 -0.36927 0.09813 -0.36997 0.08471 C -0.37014 0.08054 -0.37049 0.07614 -0.37118 0.07198 C -0.3717 0.06874 -0.37361 0.06226 -0.37361 0.06249 C -0.37483 0.04837 -0.37587 0.03657 -0.37952 0.02361 C -0.38125 -0.00231 -0.38594 -0.02754 -0.38802 -0.05346 C -0.38854 -0.07105 -0.38802 -0.11016 -0.39653 -0.12728 C -0.40104 -0.1407 -0.42031 -0.19555 -0.42344 -0.19671 " pathEditMode="relative" rAng="0" ptsTypes="ffffffffffff">
                                      <p:cBhvr>
                                        <p:cTn id="25" dur="2000" fill="hold"/>
                                        <p:tgtEl>
                                          <p:spTgt spid="29"/>
                                        </p:tgtEl>
                                        <p:attrNameLst>
                                          <p:attrName>ppt_x</p:attrName>
                                          <p:attrName>ppt_y</p:attrName>
                                        </p:attrNameLst>
                                      </p:cBhvr>
                                      <p:rCtr x="-20625" y="-3286"/>
                                    </p:animMotion>
                                  </p:childTnLst>
                                </p:cTn>
                              </p:par>
                              <p:par>
                                <p:cTn id="26" presetID="1" presetClass="entr" presetSubtype="0" fill="hold" grpId="0" nodeType="withEffect">
                                  <p:stCondLst>
                                    <p:cond delay="750"/>
                                  </p:stCondLst>
                                  <p:childTnLst>
                                    <p:set>
                                      <p:cBhvr>
                                        <p:cTn id="27" dur="1" fill="hold">
                                          <p:stCondLst>
                                            <p:cond delay="0"/>
                                          </p:stCondLst>
                                        </p:cTn>
                                        <p:tgtEl>
                                          <p:spTgt spid="30"/>
                                        </p:tgtEl>
                                        <p:attrNameLst>
                                          <p:attrName>style.visibility</p:attrName>
                                        </p:attrNameLst>
                                      </p:cBhvr>
                                      <p:to>
                                        <p:strVal val="visible"/>
                                      </p:to>
                                    </p:set>
                                  </p:childTnLst>
                                </p:cTn>
                              </p:par>
                              <p:par>
                                <p:cTn id="28" presetID="1" presetClass="entr" presetSubtype="0" fill="hold" grpId="0" nodeType="withEffect">
                                  <p:stCondLst>
                                    <p:cond delay="1250"/>
                                  </p:stCondLst>
                                  <p:childTnLst>
                                    <p:set>
                                      <p:cBhvr>
                                        <p:cTn id="29" dur="1" fill="hold">
                                          <p:stCondLst>
                                            <p:cond delay="0"/>
                                          </p:stCondLst>
                                        </p:cTn>
                                        <p:tgtEl>
                                          <p:spTgt spid="31"/>
                                        </p:tgtEl>
                                        <p:attrNameLst>
                                          <p:attrName>style.visibility</p:attrName>
                                        </p:attrNameLst>
                                      </p:cBhvr>
                                      <p:to>
                                        <p:strVal val="visible"/>
                                      </p:to>
                                    </p:set>
                                  </p:childTnLst>
                                </p:cTn>
                              </p:par>
                            </p:childTnLst>
                          </p:cTn>
                        </p:par>
                        <p:par>
                          <p:cTn id="30" fill="hold">
                            <p:stCondLst>
                              <p:cond delay="5250"/>
                            </p:stCondLst>
                            <p:childTnLst>
                              <p:par>
                                <p:cTn id="31" presetID="31"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childTnLst>
                          </p:cTn>
                        </p:par>
                        <p:par>
                          <p:cTn id="37" fill="hold">
                            <p:stCondLst>
                              <p:cond delay="6250"/>
                            </p:stCondLst>
                            <p:childTnLst>
                              <p:par>
                                <p:cTn id="38" presetID="31" presetClass="entr" presetSubtype="0" fill="hold" grpId="0" nodeType="afterEffect">
                                  <p:stCondLst>
                                    <p:cond delay="0"/>
                                  </p:stCondLst>
                                  <p:childTnLst>
                                    <p:set>
                                      <p:cBhvr>
                                        <p:cTn id="39" dur="1" fill="hold">
                                          <p:stCondLst>
                                            <p:cond delay="0"/>
                                          </p:stCondLst>
                                        </p:cTn>
                                        <p:tgtEl>
                                          <p:spTgt spid="32"/>
                                        </p:tgtEl>
                                        <p:attrNameLst>
                                          <p:attrName>style.visibility</p:attrName>
                                        </p:attrNameLst>
                                      </p:cBhvr>
                                      <p:to>
                                        <p:strVal val="visible"/>
                                      </p:to>
                                    </p:set>
                                    <p:anim calcmode="lin" valueType="num">
                                      <p:cBhvr>
                                        <p:cTn id="40" dur="1000" fill="hold"/>
                                        <p:tgtEl>
                                          <p:spTgt spid="32"/>
                                        </p:tgtEl>
                                        <p:attrNameLst>
                                          <p:attrName>ppt_w</p:attrName>
                                        </p:attrNameLst>
                                      </p:cBhvr>
                                      <p:tavLst>
                                        <p:tav tm="0">
                                          <p:val>
                                            <p:fltVal val="0"/>
                                          </p:val>
                                        </p:tav>
                                        <p:tav tm="100000">
                                          <p:val>
                                            <p:strVal val="#ppt_w"/>
                                          </p:val>
                                        </p:tav>
                                      </p:tavLst>
                                    </p:anim>
                                    <p:anim calcmode="lin" valueType="num">
                                      <p:cBhvr>
                                        <p:cTn id="41" dur="1000" fill="hold"/>
                                        <p:tgtEl>
                                          <p:spTgt spid="32"/>
                                        </p:tgtEl>
                                        <p:attrNameLst>
                                          <p:attrName>ppt_h</p:attrName>
                                        </p:attrNameLst>
                                      </p:cBhvr>
                                      <p:tavLst>
                                        <p:tav tm="0">
                                          <p:val>
                                            <p:fltVal val="0"/>
                                          </p:val>
                                        </p:tav>
                                        <p:tav tm="100000">
                                          <p:val>
                                            <p:strVal val="#ppt_h"/>
                                          </p:val>
                                        </p:tav>
                                      </p:tavLst>
                                    </p:anim>
                                    <p:anim calcmode="lin" valueType="num">
                                      <p:cBhvr>
                                        <p:cTn id="42" dur="1000" fill="hold"/>
                                        <p:tgtEl>
                                          <p:spTgt spid="32"/>
                                        </p:tgtEl>
                                        <p:attrNameLst>
                                          <p:attrName>style.rotation</p:attrName>
                                        </p:attrNameLst>
                                      </p:cBhvr>
                                      <p:tavLst>
                                        <p:tav tm="0">
                                          <p:val>
                                            <p:fltVal val="90"/>
                                          </p:val>
                                        </p:tav>
                                        <p:tav tm="100000">
                                          <p:val>
                                            <p:fltVal val="0"/>
                                          </p:val>
                                        </p:tav>
                                      </p:tavLst>
                                    </p:anim>
                                    <p:animEffect transition="in" filter="fade">
                                      <p:cBhvr>
                                        <p:cTn id="43"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8" grpId="0"/>
      <p:bldP spid="29" grpId="0"/>
      <p:bldP spid="30" grpId="0" animBg="1"/>
      <p:bldP spid="31" grpId="0" animBg="1"/>
      <p:bldP spid="32" grpId="0" animBg="1"/>
      <p:bldP spid="15" grpId="0" animBg="1"/>
      <p:bldP spid="18" grpId="0" animBg="1"/>
      <p:bldP spid="19" grpId="0" animBg="1"/>
      <p:bldP spid="3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0"/>
            <a:ext cx="9144000" cy="914400"/>
          </a:xfrm>
        </p:spPr>
        <p:txBody>
          <a:bodyPr>
            <a:normAutofit/>
          </a:bodyPr>
          <a:lstStyle/>
          <a:p>
            <a:r>
              <a:rPr lang="es-AR" sz="3500" dirty="0" smtClean="0">
                <a:solidFill>
                  <a:srgbClr val="FF0000"/>
                </a:solidFill>
              </a:rPr>
              <a:t>Fase de búsqueda de la décima instrucción</a:t>
            </a:r>
            <a:endParaRPr lang="en-US" sz="3500" dirty="0">
              <a:solidFill>
                <a:srgbClr val="FF0000"/>
              </a:solidFill>
            </a:endParaRP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438399"/>
            <a:ext cx="7620000" cy="4294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CuadroTexto"/>
          <p:cNvSpPr txBox="1"/>
          <p:nvPr/>
        </p:nvSpPr>
        <p:spPr>
          <a:xfrm>
            <a:off x="2176346" y="3505929"/>
            <a:ext cx="252902" cy="225639"/>
          </a:xfrm>
          <a:prstGeom prst="rect">
            <a:avLst/>
          </a:prstGeom>
          <a:solidFill>
            <a:schemeClr val="bg1"/>
          </a:solidFill>
        </p:spPr>
        <p:txBody>
          <a:bodyPr wrap="none" lIns="0" tIns="0" rIns="0" bIns="0" rtlCol="0">
            <a:noAutofit/>
          </a:bodyPr>
          <a:lstStyle/>
          <a:p>
            <a:r>
              <a:rPr lang="es-AR" sz="1500" b="1" dirty="0" smtClean="0">
                <a:solidFill>
                  <a:srgbClr val="FF0000"/>
                </a:solidFill>
              </a:rPr>
              <a:t>22</a:t>
            </a:r>
          </a:p>
          <a:p>
            <a:endParaRPr lang="es-AR" sz="1500" b="1" dirty="0">
              <a:solidFill>
                <a:srgbClr val="FF0000"/>
              </a:solidFill>
            </a:endParaRPr>
          </a:p>
        </p:txBody>
      </p:sp>
      <p:sp>
        <p:nvSpPr>
          <p:cNvPr id="8" name="7 CuadroTexto"/>
          <p:cNvSpPr txBox="1"/>
          <p:nvPr/>
        </p:nvSpPr>
        <p:spPr>
          <a:xfrm>
            <a:off x="1676400" y="3048000"/>
            <a:ext cx="228600" cy="228331"/>
          </a:xfrm>
          <a:prstGeom prst="rect">
            <a:avLst/>
          </a:prstGeom>
          <a:solidFill>
            <a:schemeClr val="bg1"/>
          </a:solidFill>
        </p:spPr>
        <p:txBody>
          <a:bodyPr wrap="none" lIns="0" tIns="0" rIns="0" bIns="0" rtlCol="0">
            <a:noAutofit/>
          </a:bodyPr>
          <a:lstStyle/>
          <a:p>
            <a:r>
              <a:rPr lang="es-AR" sz="1200" b="1" dirty="0" smtClean="0">
                <a:solidFill>
                  <a:srgbClr val="FF0000"/>
                </a:solidFill>
              </a:rPr>
              <a:t>22</a:t>
            </a:r>
          </a:p>
          <a:p>
            <a:endParaRPr lang="es-AR" sz="1200" b="1" dirty="0">
              <a:solidFill>
                <a:srgbClr val="FF0000"/>
              </a:solidFill>
            </a:endParaRPr>
          </a:p>
        </p:txBody>
      </p:sp>
      <p:cxnSp>
        <p:nvCxnSpPr>
          <p:cNvPr id="9" name="8 Conector recto de flecha"/>
          <p:cNvCxnSpPr/>
          <p:nvPr/>
        </p:nvCxnSpPr>
        <p:spPr>
          <a:xfrm flipH="1">
            <a:off x="3505200" y="3197899"/>
            <a:ext cx="867148" cy="16789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4152900" y="3556449"/>
            <a:ext cx="800100" cy="276999"/>
          </a:xfrm>
          <a:prstGeom prst="rect">
            <a:avLst/>
          </a:prstGeom>
          <a:noFill/>
        </p:spPr>
        <p:txBody>
          <a:bodyPr wrap="square" rtlCol="0">
            <a:spAutoFit/>
          </a:bodyPr>
          <a:lstStyle/>
          <a:p>
            <a:r>
              <a:rPr lang="es-AR" sz="1200" b="1" dirty="0" smtClean="0">
                <a:solidFill>
                  <a:schemeClr val="tx2">
                    <a:lumMod val="75000"/>
                  </a:schemeClr>
                </a:solidFill>
              </a:rPr>
              <a:t>Habilita</a:t>
            </a:r>
            <a:endParaRPr lang="es-AR" sz="1200" b="1" dirty="0">
              <a:solidFill>
                <a:schemeClr val="tx2">
                  <a:lumMod val="75000"/>
                </a:schemeClr>
              </a:solidFill>
            </a:endParaRPr>
          </a:p>
        </p:txBody>
      </p:sp>
      <p:sp>
        <p:nvSpPr>
          <p:cNvPr id="11" name="10 CuadroTexto"/>
          <p:cNvSpPr txBox="1"/>
          <p:nvPr/>
        </p:nvSpPr>
        <p:spPr>
          <a:xfrm>
            <a:off x="3962400" y="5791200"/>
            <a:ext cx="552101" cy="228600"/>
          </a:xfrm>
          <a:prstGeom prst="rect">
            <a:avLst/>
          </a:prstGeom>
          <a:solidFill>
            <a:schemeClr val="bg1"/>
          </a:solidFill>
        </p:spPr>
        <p:txBody>
          <a:bodyPr wrap="square" lIns="0" tIns="0" rIns="0" bIns="0" rtlCol="0">
            <a:noAutofit/>
          </a:bodyPr>
          <a:lstStyle/>
          <a:p>
            <a:pPr algn="ctr"/>
            <a:r>
              <a:rPr lang="es-AR" sz="1000" b="1" dirty="0" smtClean="0">
                <a:solidFill>
                  <a:srgbClr val="FF0000"/>
                </a:solidFill>
              </a:rPr>
              <a:t>97A5</a:t>
            </a:r>
            <a:endParaRPr lang="es-AR" sz="1000" b="1" dirty="0">
              <a:solidFill>
                <a:srgbClr val="FF0000"/>
              </a:solidFill>
            </a:endParaRPr>
          </a:p>
        </p:txBody>
      </p:sp>
      <p:sp>
        <p:nvSpPr>
          <p:cNvPr id="12" name="11 CuadroTexto"/>
          <p:cNvSpPr txBox="1"/>
          <p:nvPr/>
        </p:nvSpPr>
        <p:spPr>
          <a:xfrm>
            <a:off x="3657600" y="4800600"/>
            <a:ext cx="371722" cy="152400"/>
          </a:xfrm>
          <a:prstGeom prst="rect">
            <a:avLst/>
          </a:prstGeom>
          <a:solidFill>
            <a:schemeClr val="bg1"/>
          </a:solidFill>
        </p:spPr>
        <p:txBody>
          <a:bodyPr wrap="none" lIns="0" tIns="0" rIns="0" bIns="0" rtlCol="0">
            <a:noAutofit/>
          </a:bodyPr>
          <a:lstStyle/>
          <a:p>
            <a:pPr algn="ctr"/>
            <a:r>
              <a:rPr lang="es-AR" sz="900" b="1" dirty="0" smtClean="0">
                <a:solidFill>
                  <a:srgbClr val="FF0000"/>
                </a:solidFill>
              </a:rPr>
              <a:t>97A5</a:t>
            </a:r>
            <a:endParaRPr lang="es-AR" sz="900" b="1" dirty="0">
              <a:solidFill>
                <a:srgbClr val="FF0000"/>
              </a:solidFill>
            </a:endParaRPr>
          </a:p>
        </p:txBody>
      </p:sp>
      <p:sp>
        <p:nvSpPr>
          <p:cNvPr id="13" name="2 Subtítulo"/>
          <p:cNvSpPr txBox="1">
            <a:spLocks/>
          </p:cNvSpPr>
          <p:nvPr/>
        </p:nvSpPr>
        <p:spPr>
          <a:xfrm>
            <a:off x="0" y="762000"/>
            <a:ext cx="9144000" cy="1828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buFont typeface="Arial" pitchFamily="34" charset="0"/>
              <a:buChar char="•"/>
            </a:pPr>
            <a:r>
              <a:rPr lang="es-AR" sz="2000" dirty="0" smtClean="0">
                <a:solidFill>
                  <a:schemeClr val="tx1"/>
                </a:solidFill>
              </a:rPr>
              <a:t> </a:t>
            </a:r>
            <a:r>
              <a:rPr lang="es-AR" sz="1600" dirty="0" smtClean="0">
                <a:solidFill>
                  <a:schemeClr val="tx1"/>
                </a:solidFill>
              </a:rPr>
              <a:t>Se busca en memoria el contenido de la dirección indicada en el CP (la instrucción 97A5 que está alojada en la dirección 22).</a:t>
            </a:r>
          </a:p>
          <a:p>
            <a:pPr algn="just">
              <a:buFont typeface="Arial" pitchFamily="34" charset="0"/>
              <a:buChar char="•"/>
            </a:pPr>
            <a:r>
              <a:rPr lang="es-AR" sz="1600" dirty="0" smtClean="0">
                <a:solidFill>
                  <a:schemeClr val="tx1"/>
                </a:solidFill>
              </a:rPr>
              <a:t> La dirección de la misma se carga en el MAR. Se transmite por el bus de direcciones. Se accede a la Memoria y se lee la instrucción.</a:t>
            </a:r>
          </a:p>
          <a:p>
            <a:pPr algn="just">
              <a:buFont typeface="Arial" pitchFamily="34" charset="0"/>
              <a:buChar char="•"/>
            </a:pPr>
            <a:r>
              <a:rPr lang="es-AR" sz="1600" dirty="0" smtClean="0">
                <a:solidFill>
                  <a:schemeClr val="tx1"/>
                </a:solidFill>
              </a:rPr>
              <a:t> 97A5 pasa por el RIM. Se transmite por el Bus de Datos y queda alojada en el MBR. </a:t>
            </a:r>
            <a:endParaRPr lang="en-US" sz="1600" dirty="0" smtClean="0">
              <a:solidFill>
                <a:schemeClr val="tx1"/>
              </a:solidFill>
            </a:endParaRPr>
          </a:p>
          <a:p>
            <a:pPr algn="just">
              <a:buFont typeface="Arial" pitchFamily="34" charset="0"/>
              <a:buChar char="•"/>
            </a:pPr>
            <a:endParaRPr lang="en-US" sz="2400" dirty="0">
              <a:solidFill>
                <a:schemeClr val="tx1"/>
              </a:solidFill>
            </a:endParaRPr>
          </a:p>
        </p:txBody>
      </p:sp>
      <p:pic>
        <p:nvPicPr>
          <p:cNvPr id="20482" name="Picture 2"/>
          <p:cNvPicPr>
            <a:picLocks noChangeAspect="1" noChangeArrowheads="1"/>
          </p:cNvPicPr>
          <p:nvPr/>
        </p:nvPicPr>
        <p:blipFill>
          <a:blip r:embed="rId3"/>
          <a:srcRect/>
          <a:stretch>
            <a:fillRect/>
          </a:stretch>
        </p:blipFill>
        <p:spPr bwMode="auto">
          <a:xfrm>
            <a:off x="2057400" y="3886200"/>
            <a:ext cx="733425" cy="1104900"/>
          </a:xfrm>
          <a:prstGeom prst="rect">
            <a:avLst/>
          </a:prstGeom>
          <a:noFill/>
          <a:ln w="9525">
            <a:noFill/>
            <a:miter lim="800000"/>
            <a:headEnd/>
            <a:tailEnd/>
          </a:ln>
          <a:effectLst/>
        </p:spPr>
      </p:pic>
      <p:pic>
        <p:nvPicPr>
          <p:cNvPr id="20483" name="Picture 3"/>
          <p:cNvPicPr>
            <a:picLocks noChangeAspect="1" noChangeArrowheads="1"/>
          </p:cNvPicPr>
          <p:nvPr/>
        </p:nvPicPr>
        <p:blipFill>
          <a:blip r:embed="rId4"/>
          <a:srcRect/>
          <a:stretch>
            <a:fillRect/>
          </a:stretch>
        </p:blipFill>
        <p:spPr bwMode="auto">
          <a:xfrm>
            <a:off x="1371600" y="4648200"/>
            <a:ext cx="552450" cy="838200"/>
          </a:xfrm>
          <a:prstGeom prst="rect">
            <a:avLst/>
          </a:prstGeom>
          <a:noFill/>
          <a:ln w="9525">
            <a:noFill/>
            <a:miter lim="800000"/>
            <a:headEnd/>
            <a:tailEnd/>
          </a:ln>
          <a:effectLst/>
        </p:spPr>
      </p:pic>
    </p:spTree>
    <p:extLst>
      <p:ext uri="{BB962C8B-B14F-4D97-AF65-F5344CB8AC3E}">
        <p14:creationId xmlns:p14="http://schemas.microsoft.com/office/powerpoint/2010/main" val="132708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88889E-6 -1.98936E-7 C -0.01198 -0.0037 -0.05243 -0.00116 -0.06459 -0.02799 C -0.08039 -0.04696 -0.0724 -0.09484 -0.07361 -0.11288 C -0.07101 -0.13185 -0.09966 -0.13833 -0.04896 -0.14226 C 0.00156 -0.16123 0.1842 -0.14735 0.23073 -0.13579 C 0.27569 -0.12376 0.22066 -0.08258 0.22048 -0.06963 " pathEditMode="relative" rAng="0" ptsTypes="ffafaf">
                                      <p:cBhvr>
                                        <p:cTn id="6" dur="2000" fill="hold"/>
                                        <p:tgtEl>
                                          <p:spTgt spid="7"/>
                                        </p:tgtEl>
                                        <p:attrNameLst>
                                          <p:attrName>ppt_x</p:attrName>
                                          <p:attrName>ppt_y</p:attrName>
                                        </p:attrNameLst>
                                      </p:cBhvr>
                                      <p:rCtr x="8802" y="-8073"/>
                                    </p:animMotion>
                                  </p:childTnLst>
                                </p:cTn>
                              </p:par>
                              <p:par>
                                <p:cTn id="7" presetID="1" presetClass="entr" presetSubtype="0" fill="hold" grpId="0" nodeType="withEffect">
                                  <p:stCondLst>
                                    <p:cond delay="75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2000"/>
                            </p:stCondLst>
                            <p:childTnLst>
                              <p:par>
                                <p:cTn id="10" presetID="10" presetClass="entr" presetSubtype="0" fill="hold" nodeType="afterEffect">
                                  <p:stCondLst>
                                    <p:cond delay="2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2750"/>
                            </p:stCondLst>
                            <p:childTnLst>
                              <p:par>
                                <p:cTn id="14" presetID="0" presetClass="path" presetSubtype="0" accel="50000" decel="50000" fill="hold" grpId="0" nodeType="afterEffect">
                                  <p:stCondLst>
                                    <p:cond delay="1000"/>
                                  </p:stCondLst>
                                  <p:childTnLst>
                                    <p:animMotion origin="layout" path="M 0.01927 0.00277 C 0.02674 0.00324 0.03854 2.37335E-6 0.04497 0.00115 C 0.05139 0.00833 0.05521 0.0347 0.05764 0.04603 C 0.05816 0.05366 0.05834 0.0613 0.05972 0.0687 C 0.06077 0.08027 0.06233 0.09137 0.06285 0.10294 C 0.06268 0.14851 0.06997 0.19593 0.06025 0.23941 C 0.05538 0.26278 0.07882 0.24173 0.03403 0.24335 C -0.01528 0.25468 -0.1658 0.25977 -0.20816 0.24982 C -0.25034 0.2334 -0.21649 0.15868 -0.21909 0.14504 " pathEditMode="relative" rAng="0" ptsTypes="fffffffaf">
                                      <p:cBhvr>
                                        <p:cTn id="15" dur="2000" fill="hold"/>
                                        <p:tgtEl>
                                          <p:spTgt spid="12"/>
                                        </p:tgtEl>
                                        <p:attrNameLst>
                                          <p:attrName>ppt_x</p:attrName>
                                          <p:attrName>ppt_y</p:attrName>
                                        </p:attrNameLst>
                                      </p:cBhvr>
                                      <p:rCtr x="-10503" y="12861"/>
                                    </p:animMotion>
                                  </p:childTnLst>
                                </p:cTn>
                              </p:par>
                              <p:par>
                                <p:cTn id="16" presetID="1"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grpId="0" nodeType="withEffect">
                                  <p:stCondLst>
                                    <p:cond delay="200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8077200" cy="4628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ctrTitle"/>
          </p:nvPr>
        </p:nvSpPr>
        <p:spPr>
          <a:xfrm>
            <a:off x="0" y="0"/>
            <a:ext cx="9144000" cy="914400"/>
          </a:xfrm>
        </p:spPr>
        <p:txBody>
          <a:bodyPr>
            <a:normAutofit/>
          </a:bodyPr>
          <a:lstStyle/>
          <a:p>
            <a:r>
              <a:rPr lang="es-AR" sz="3500" dirty="0" smtClean="0">
                <a:solidFill>
                  <a:srgbClr val="FFC000"/>
                </a:solidFill>
              </a:rPr>
              <a:t>INCREMENTO DEL CP</a:t>
            </a:r>
            <a:endParaRPr lang="en-US" sz="3500" dirty="0">
              <a:solidFill>
                <a:srgbClr val="FFC000"/>
              </a:solidFill>
            </a:endParaRPr>
          </a:p>
        </p:txBody>
      </p:sp>
      <p:sp>
        <p:nvSpPr>
          <p:cNvPr id="3" name="2 Subtítulo"/>
          <p:cNvSpPr>
            <a:spLocks noGrp="1"/>
          </p:cNvSpPr>
          <p:nvPr>
            <p:ph type="subTitle" idx="1"/>
          </p:nvPr>
        </p:nvSpPr>
        <p:spPr>
          <a:xfrm>
            <a:off x="0" y="1066800"/>
            <a:ext cx="9144000" cy="1828800"/>
          </a:xfrm>
        </p:spPr>
        <p:txBody>
          <a:bodyPr>
            <a:normAutofit/>
          </a:bodyPr>
          <a:lstStyle/>
          <a:p>
            <a:pPr algn="just">
              <a:buFont typeface="Arial" pitchFamily="34" charset="0"/>
              <a:buChar char="•"/>
            </a:pPr>
            <a:r>
              <a:rPr lang="es-AR" sz="2000" dirty="0" smtClean="0">
                <a:solidFill>
                  <a:schemeClr val="tx1"/>
                </a:solidFill>
              </a:rPr>
              <a:t> </a:t>
            </a:r>
            <a:r>
              <a:rPr lang="es-AR" sz="2400" dirty="0" smtClean="0">
                <a:solidFill>
                  <a:schemeClr val="tx1"/>
                </a:solidFill>
              </a:rPr>
              <a:t>Antes de finalizar la Fase de Búsqueda, se INCREMENTA el CP y apunta a la PRÓXIMA INSTRUCCIÓN.</a:t>
            </a:r>
            <a:endParaRPr lang="en-US" sz="2400" dirty="0" smtClean="0">
              <a:solidFill>
                <a:schemeClr val="tx1"/>
              </a:solidFill>
            </a:endParaRPr>
          </a:p>
          <a:p>
            <a:pPr algn="just">
              <a:buFont typeface="Arial" pitchFamily="34" charset="0"/>
              <a:buChar char="•"/>
            </a:pPr>
            <a:endParaRPr lang="en-US" sz="2400" dirty="0" smtClean="0">
              <a:solidFill>
                <a:schemeClr val="tx1"/>
              </a:solidFill>
            </a:endParaRPr>
          </a:p>
          <a:p>
            <a:pPr algn="just"/>
            <a:endParaRPr lang="en-US" sz="2400" dirty="0">
              <a:solidFill>
                <a:schemeClr val="tx1"/>
              </a:solidFill>
            </a:endParaRPr>
          </a:p>
        </p:txBody>
      </p:sp>
      <p:sp>
        <p:nvSpPr>
          <p:cNvPr id="16" name="15 CuadroTexto"/>
          <p:cNvSpPr txBox="1"/>
          <p:nvPr/>
        </p:nvSpPr>
        <p:spPr>
          <a:xfrm>
            <a:off x="2209800" y="3200400"/>
            <a:ext cx="533400" cy="369332"/>
          </a:xfrm>
          <a:prstGeom prst="rect">
            <a:avLst/>
          </a:prstGeom>
          <a:solidFill>
            <a:schemeClr val="bg1"/>
          </a:solidFill>
          <a:ln w="12700">
            <a:solidFill>
              <a:schemeClr val="accent1">
                <a:shade val="50000"/>
              </a:schemeClr>
            </a:solidFill>
          </a:ln>
        </p:spPr>
        <p:txBody>
          <a:bodyPr wrap="square" rtlCol="0">
            <a:spAutoFit/>
          </a:bodyPr>
          <a:lstStyle/>
          <a:p>
            <a:pPr algn="ctr"/>
            <a:r>
              <a:rPr lang="es-AR" b="1" dirty="0" smtClean="0">
                <a:solidFill>
                  <a:srgbClr val="FF0000"/>
                </a:solidFill>
              </a:rPr>
              <a:t>23</a:t>
            </a:r>
            <a:endParaRPr lang="en-US" b="1" dirty="0">
              <a:solidFill>
                <a:srgbClr val="FF0000"/>
              </a:solidFill>
            </a:endParaRPr>
          </a:p>
        </p:txBody>
      </p:sp>
      <p:cxnSp>
        <p:nvCxnSpPr>
          <p:cNvPr id="17" name="16 Conector recto de flecha"/>
          <p:cNvCxnSpPr>
            <a:endCxn id="16" idx="0"/>
          </p:cNvCxnSpPr>
          <p:nvPr/>
        </p:nvCxnSpPr>
        <p:spPr>
          <a:xfrm flipH="1">
            <a:off x="2476500" y="1796534"/>
            <a:ext cx="742950" cy="1403866"/>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pic>
        <p:nvPicPr>
          <p:cNvPr id="21506" name="Picture 2"/>
          <p:cNvPicPr>
            <a:picLocks noChangeAspect="1" noChangeArrowheads="1"/>
          </p:cNvPicPr>
          <p:nvPr/>
        </p:nvPicPr>
        <p:blipFill>
          <a:blip r:embed="rId3"/>
          <a:srcRect/>
          <a:stretch>
            <a:fillRect/>
          </a:stretch>
        </p:blipFill>
        <p:spPr bwMode="auto">
          <a:xfrm>
            <a:off x="2238375" y="3733800"/>
            <a:ext cx="733425" cy="1104900"/>
          </a:xfrm>
          <a:prstGeom prst="rect">
            <a:avLst/>
          </a:prstGeom>
          <a:noFill/>
          <a:ln w="9525">
            <a:noFill/>
            <a:miter lim="800000"/>
            <a:headEnd/>
            <a:tailEnd/>
          </a:ln>
          <a:effectLst/>
        </p:spPr>
      </p:pic>
      <p:pic>
        <p:nvPicPr>
          <p:cNvPr id="21507" name="Picture 3"/>
          <p:cNvPicPr>
            <a:picLocks noChangeAspect="1" noChangeArrowheads="1"/>
          </p:cNvPicPr>
          <p:nvPr/>
        </p:nvPicPr>
        <p:blipFill>
          <a:blip r:embed="rId4"/>
          <a:srcRect/>
          <a:stretch>
            <a:fillRect/>
          </a:stretch>
        </p:blipFill>
        <p:spPr bwMode="auto">
          <a:xfrm>
            <a:off x="1524000" y="4572000"/>
            <a:ext cx="552450" cy="838200"/>
          </a:xfrm>
          <a:prstGeom prst="rect">
            <a:avLst/>
          </a:prstGeom>
          <a:noFill/>
          <a:ln w="9525">
            <a:noFill/>
            <a:miter lim="800000"/>
            <a:headEnd/>
            <a:tailEnd/>
          </a:ln>
          <a:effectLst/>
        </p:spPr>
      </p:pic>
    </p:spTree>
    <p:extLst>
      <p:ext uri="{BB962C8B-B14F-4D97-AF65-F5344CB8AC3E}">
        <p14:creationId xmlns:p14="http://schemas.microsoft.com/office/powerpoint/2010/main" val="10233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strVal val="#ppt_w*0.70"/>
                                          </p:val>
                                        </p:tav>
                                        <p:tav tm="100000">
                                          <p:val>
                                            <p:strVal val="#ppt_w"/>
                                          </p:val>
                                        </p:tav>
                                      </p:tavLst>
                                    </p:anim>
                                    <p:anim calcmode="lin" valueType="num">
                                      <p:cBhvr>
                                        <p:cTn id="8" dur="1000" fill="hold"/>
                                        <p:tgtEl>
                                          <p:spTgt spid="17"/>
                                        </p:tgtEl>
                                        <p:attrNameLst>
                                          <p:attrName>ppt_h</p:attrName>
                                        </p:attrNameLst>
                                      </p:cBhvr>
                                      <p:tavLst>
                                        <p:tav tm="0">
                                          <p:val>
                                            <p:strVal val="#ppt_h"/>
                                          </p:val>
                                        </p:tav>
                                        <p:tav tm="100000">
                                          <p:val>
                                            <p:strVal val="#ppt_h"/>
                                          </p:val>
                                        </p:tav>
                                      </p:tavLst>
                                    </p:anim>
                                    <p:animEffect transition="in" filter="fade">
                                      <p:cBhvr>
                                        <p:cTn id="9" dur="1000"/>
                                        <p:tgtEl>
                                          <p:spTgt spid="17"/>
                                        </p:tgtEl>
                                      </p:cBhvr>
                                    </p:animEffect>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5631"/>
            <a:ext cx="8077200" cy="4652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ctrTitle"/>
          </p:nvPr>
        </p:nvSpPr>
        <p:spPr>
          <a:xfrm>
            <a:off x="0" y="0"/>
            <a:ext cx="9144000" cy="914400"/>
          </a:xfrm>
        </p:spPr>
        <p:txBody>
          <a:bodyPr>
            <a:normAutofit/>
          </a:bodyPr>
          <a:lstStyle/>
          <a:p>
            <a:r>
              <a:rPr lang="es-AR" sz="3500" dirty="0" smtClean="0">
                <a:solidFill>
                  <a:srgbClr val="00B050"/>
                </a:solidFill>
              </a:rPr>
              <a:t>Fase de ejecución de la décima instrucción</a:t>
            </a:r>
            <a:endParaRPr lang="en-US" sz="3500" dirty="0">
              <a:solidFill>
                <a:srgbClr val="00B050"/>
              </a:solidFill>
            </a:endParaRPr>
          </a:p>
        </p:txBody>
      </p:sp>
      <p:cxnSp>
        <p:nvCxnSpPr>
          <p:cNvPr id="17" name="16 Conector recto de flecha"/>
          <p:cNvCxnSpPr/>
          <p:nvPr/>
        </p:nvCxnSpPr>
        <p:spPr>
          <a:xfrm>
            <a:off x="4876800" y="3149412"/>
            <a:ext cx="438150" cy="267223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8" name="17 CuadroTexto"/>
          <p:cNvSpPr txBox="1"/>
          <p:nvPr/>
        </p:nvSpPr>
        <p:spPr>
          <a:xfrm>
            <a:off x="4914900" y="3671500"/>
            <a:ext cx="800100" cy="276999"/>
          </a:xfrm>
          <a:prstGeom prst="rect">
            <a:avLst/>
          </a:prstGeom>
          <a:noFill/>
        </p:spPr>
        <p:txBody>
          <a:bodyPr wrap="square" rtlCol="0">
            <a:spAutoFit/>
          </a:bodyPr>
          <a:lstStyle/>
          <a:p>
            <a:r>
              <a:rPr lang="es-AR" sz="1200" b="1" dirty="0" smtClean="0">
                <a:solidFill>
                  <a:schemeClr val="tx2">
                    <a:lumMod val="75000"/>
                  </a:schemeClr>
                </a:solidFill>
              </a:rPr>
              <a:t>Habilita</a:t>
            </a:r>
            <a:endParaRPr lang="es-AR" sz="1200" b="1" dirty="0">
              <a:solidFill>
                <a:schemeClr val="tx2">
                  <a:lumMod val="75000"/>
                </a:schemeClr>
              </a:solidFill>
            </a:endParaRPr>
          </a:p>
        </p:txBody>
      </p:sp>
      <p:sp>
        <p:nvSpPr>
          <p:cNvPr id="19" name="18 CuadroTexto"/>
          <p:cNvSpPr txBox="1"/>
          <p:nvPr/>
        </p:nvSpPr>
        <p:spPr>
          <a:xfrm>
            <a:off x="1676399" y="3810000"/>
            <a:ext cx="342901" cy="198154"/>
          </a:xfrm>
          <a:prstGeom prst="rect">
            <a:avLst/>
          </a:prstGeom>
          <a:solidFill>
            <a:schemeClr val="bg1"/>
          </a:solidFill>
        </p:spPr>
        <p:txBody>
          <a:bodyPr wrap="none" lIns="0" tIns="0" rIns="0" bIns="0" rtlCol="0">
            <a:noAutofit/>
          </a:bodyPr>
          <a:lstStyle/>
          <a:p>
            <a:pPr algn="ctr"/>
            <a:r>
              <a:rPr lang="es-AR" sz="1600" b="1" dirty="0" smtClean="0">
                <a:solidFill>
                  <a:srgbClr val="00B050"/>
                </a:solidFill>
              </a:rPr>
              <a:t>53</a:t>
            </a:r>
          </a:p>
          <a:p>
            <a:pPr algn="ctr"/>
            <a:endParaRPr lang="es-AR" sz="1600" b="1" dirty="0">
              <a:solidFill>
                <a:srgbClr val="00B050"/>
              </a:solidFill>
            </a:endParaRPr>
          </a:p>
        </p:txBody>
      </p:sp>
      <p:sp>
        <p:nvSpPr>
          <p:cNvPr id="20" name="19 CuadroTexto"/>
          <p:cNvSpPr txBox="1"/>
          <p:nvPr/>
        </p:nvSpPr>
        <p:spPr>
          <a:xfrm>
            <a:off x="2057400" y="5821646"/>
            <a:ext cx="446563" cy="198154"/>
          </a:xfrm>
          <a:prstGeom prst="rect">
            <a:avLst/>
          </a:prstGeom>
          <a:solidFill>
            <a:schemeClr val="bg1"/>
          </a:solidFill>
        </p:spPr>
        <p:txBody>
          <a:bodyPr wrap="none" lIns="0" tIns="0" rIns="0" bIns="0" rtlCol="0">
            <a:noAutofit/>
          </a:bodyPr>
          <a:lstStyle/>
          <a:p>
            <a:pPr algn="ctr"/>
            <a:r>
              <a:rPr lang="es-AR" b="1" dirty="0" smtClean="0">
                <a:solidFill>
                  <a:srgbClr val="00B050"/>
                </a:solidFill>
              </a:rPr>
              <a:t>53</a:t>
            </a:r>
          </a:p>
          <a:p>
            <a:pPr algn="ctr"/>
            <a:endParaRPr lang="es-AR" b="1" dirty="0">
              <a:solidFill>
                <a:srgbClr val="00B050"/>
              </a:solidFill>
            </a:endParaRPr>
          </a:p>
        </p:txBody>
      </p:sp>
      <p:sp>
        <p:nvSpPr>
          <p:cNvPr id="21" name="20 CuadroTexto"/>
          <p:cNvSpPr txBox="1"/>
          <p:nvPr/>
        </p:nvSpPr>
        <p:spPr>
          <a:xfrm>
            <a:off x="5410201" y="5821646"/>
            <a:ext cx="609600" cy="198154"/>
          </a:xfrm>
          <a:prstGeom prst="rect">
            <a:avLst/>
          </a:prstGeom>
          <a:noFill/>
        </p:spPr>
        <p:txBody>
          <a:bodyPr wrap="none" lIns="0" tIns="0" rIns="0" bIns="0" rtlCol="0">
            <a:noAutofit/>
          </a:bodyPr>
          <a:lstStyle/>
          <a:p>
            <a:pPr algn="ctr"/>
            <a:r>
              <a:rPr lang="es-AR" sz="1200" b="1" dirty="0" smtClean="0"/>
              <a:t>53</a:t>
            </a:r>
          </a:p>
          <a:p>
            <a:pPr algn="ctr"/>
            <a:endParaRPr lang="es-AR" sz="1200" b="1" dirty="0"/>
          </a:p>
        </p:txBody>
      </p:sp>
      <p:sp>
        <p:nvSpPr>
          <p:cNvPr id="22" name="2 Subtítulo"/>
          <p:cNvSpPr txBox="1">
            <a:spLocks/>
          </p:cNvSpPr>
          <p:nvPr/>
        </p:nvSpPr>
        <p:spPr>
          <a:xfrm>
            <a:off x="0" y="609600"/>
            <a:ext cx="9144000" cy="1828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buFont typeface="Arial" pitchFamily="34" charset="0"/>
              <a:buChar char="•"/>
            </a:pPr>
            <a:r>
              <a:rPr lang="es-AR" sz="2000" dirty="0" smtClean="0">
                <a:solidFill>
                  <a:schemeClr val="tx1"/>
                </a:solidFill>
              </a:rPr>
              <a:t> </a:t>
            </a:r>
            <a:r>
              <a:rPr lang="es-AR" sz="1400" dirty="0" smtClean="0">
                <a:solidFill>
                  <a:schemeClr val="tx1"/>
                </a:solidFill>
              </a:rPr>
              <a:t>El código de operación 97 pasa al RI (CODOP) y se decodifica. 97 indica que se debe almacenar en la dirección “m” (m es A5 en este caso) el contenido del Acumulador, es decir, guardar en la dirección de memoria A5 el numero 53 que esta en el acumulador.</a:t>
            </a:r>
          </a:p>
          <a:p>
            <a:pPr algn="just">
              <a:buFont typeface="Arial" pitchFamily="34" charset="0"/>
              <a:buChar char="•"/>
            </a:pPr>
            <a:r>
              <a:rPr lang="es-AR" sz="1400" dirty="0" smtClean="0">
                <a:solidFill>
                  <a:schemeClr val="tx1"/>
                </a:solidFill>
              </a:rPr>
              <a:t> La dirección A5 se carga en el </a:t>
            </a:r>
            <a:r>
              <a:rPr lang="es-AR" sz="1400" dirty="0" err="1" smtClean="0">
                <a:solidFill>
                  <a:schemeClr val="tx1"/>
                </a:solidFill>
              </a:rPr>
              <a:t>DirOP</a:t>
            </a:r>
            <a:r>
              <a:rPr lang="es-AR" sz="1400" dirty="0" smtClean="0">
                <a:solidFill>
                  <a:schemeClr val="tx1"/>
                </a:solidFill>
              </a:rPr>
              <a:t> y luego pasa al MAR. Se transmite al RDM por el Bus de Direcciones y se habilita A5.</a:t>
            </a:r>
          </a:p>
          <a:p>
            <a:pPr algn="just">
              <a:buFont typeface="Arial" pitchFamily="34" charset="0"/>
              <a:buChar char="•"/>
            </a:pPr>
            <a:r>
              <a:rPr lang="es-AR" sz="1400" dirty="0" smtClean="0">
                <a:solidFill>
                  <a:schemeClr val="tx1"/>
                </a:solidFill>
              </a:rPr>
              <a:t> El contenido del Acumulador (53), pasa al MBR, se transmite por el Bus de Datos al RIM y se GRABA (GUARDA) en la dirección A5.</a:t>
            </a:r>
          </a:p>
          <a:p>
            <a:pPr algn="just">
              <a:buFont typeface="Arial" pitchFamily="34" charset="0"/>
              <a:buChar char="•"/>
            </a:pPr>
            <a:endParaRPr lang="es-AR" sz="2000" dirty="0" smtClean="0">
              <a:solidFill>
                <a:schemeClr val="tx1"/>
              </a:solidFill>
            </a:endParaRPr>
          </a:p>
          <a:p>
            <a:pPr algn="just">
              <a:buFont typeface="Arial" pitchFamily="34" charset="0"/>
              <a:buChar char="•"/>
            </a:pPr>
            <a:endParaRPr lang="es-AR" sz="2000" dirty="0" smtClean="0">
              <a:solidFill>
                <a:schemeClr val="tx1"/>
              </a:solidFill>
            </a:endParaRPr>
          </a:p>
          <a:p>
            <a:pPr algn="just">
              <a:buFont typeface="Arial" pitchFamily="34" charset="0"/>
              <a:buChar char="•"/>
            </a:pPr>
            <a:endParaRPr lang="es-AR" sz="2000" dirty="0" smtClean="0">
              <a:solidFill>
                <a:schemeClr val="tx1"/>
              </a:solidFill>
            </a:endParaRPr>
          </a:p>
          <a:p>
            <a:pPr algn="just"/>
            <a:endParaRPr lang="en-US" sz="2400" dirty="0">
              <a:solidFill>
                <a:schemeClr val="tx1"/>
              </a:solidFill>
            </a:endParaRPr>
          </a:p>
        </p:txBody>
      </p:sp>
      <p:sp>
        <p:nvSpPr>
          <p:cNvPr id="23" name="22 CuadroTexto"/>
          <p:cNvSpPr txBox="1"/>
          <p:nvPr/>
        </p:nvSpPr>
        <p:spPr>
          <a:xfrm>
            <a:off x="2071198" y="2923773"/>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A5</a:t>
            </a:r>
          </a:p>
          <a:p>
            <a:endParaRPr lang="es-AR" sz="1500" b="1" dirty="0">
              <a:solidFill>
                <a:srgbClr val="00B050"/>
              </a:solidFill>
            </a:endParaRPr>
          </a:p>
        </p:txBody>
      </p:sp>
      <p:pic>
        <p:nvPicPr>
          <p:cNvPr id="30722" name="Picture 2"/>
          <p:cNvPicPr>
            <a:picLocks noChangeAspect="1" noChangeArrowheads="1"/>
          </p:cNvPicPr>
          <p:nvPr/>
        </p:nvPicPr>
        <p:blipFill>
          <a:blip r:embed="rId3"/>
          <a:srcRect/>
          <a:stretch>
            <a:fillRect/>
          </a:stretch>
        </p:blipFill>
        <p:spPr bwMode="auto">
          <a:xfrm>
            <a:off x="1752600" y="4724400"/>
            <a:ext cx="552450" cy="838200"/>
          </a:xfrm>
          <a:prstGeom prst="rect">
            <a:avLst/>
          </a:prstGeom>
          <a:noFill/>
          <a:ln w="9525">
            <a:noFill/>
            <a:miter lim="800000"/>
            <a:headEnd/>
            <a:tailEnd/>
          </a:ln>
          <a:effectLst/>
        </p:spPr>
      </p:pic>
      <p:pic>
        <p:nvPicPr>
          <p:cNvPr id="30723" name="Picture 3"/>
          <p:cNvPicPr>
            <a:picLocks noChangeAspect="1" noChangeArrowheads="1"/>
          </p:cNvPicPr>
          <p:nvPr/>
        </p:nvPicPr>
        <p:blipFill>
          <a:blip r:embed="rId4"/>
          <a:srcRect/>
          <a:stretch>
            <a:fillRect/>
          </a:stretch>
        </p:blipFill>
        <p:spPr bwMode="auto">
          <a:xfrm>
            <a:off x="2514600" y="3810000"/>
            <a:ext cx="752475" cy="1219200"/>
          </a:xfrm>
          <a:prstGeom prst="rect">
            <a:avLst/>
          </a:prstGeom>
          <a:noFill/>
          <a:ln w="9525">
            <a:noFill/>
            <a:miter lim="800000"/>
            <a:headEnd/>
            <a:tailEnd/>
          </a:ln>
          <a:effectLst/>
        </p:spPr>
      </p:pic>
      <p:sp>
        <p:nvSpPr>
          <p:cNvPr id="16" name="15 CuadroTexto"/>
          <p:cNvSpPr txBox="1"/>
          <p:nvPr/>
        </p:nvSpPr>
        <p:spPr>
          <a:xfrm>
            <a:off x="2590800" y="4800600"/>
            <a:ext cx="304800" cy="152400"/>
          </a:xfrm>
          <a:prstGeom prst="rect">
            <a:avLst/>
          </a:prstGeom>
          <a:solidFill>
            <a:schemeClr val="bg1"/>
          </a:solidFill>
        </p:spPr>
        <p:txBody>
          <a:bodyPr wrap="none" lIns="0" tIns="0" rIns="0" bIns="0" rtlCol="0">
            <a:noAutofit/>
          </a:bodyPr>
          <a:lstStyle/>
          <a:p>
            <a:pPr algn="ctr"/>
            <a:r>
              <a:rPr lang="es-AR" sz="1500" b="1" dirty="0" smtClean="0">
                <a:solidFill>
                  <a:srgbClr val="00B050"/>
                </a:solidFill>
              </a:rPr>
              <a:t>97</a:t>
            </a:r>
          </a:p>
          <a:p>
            <a:pPr algn="ctr"/>
            <a:endParaRPr lang="es-AR" sz="1500" b="1" dirty="0">
              <a:solidFill>
                <a:srgbClr val="00B050"/>
              </a:solidFill>
            </a:endParaRPr>
          </a:p>
        </p:txBody>
      </p:sp>
      <p:sp>
        <p:nvSpPr>
          <p:cNvPr id="28" name="27 CuadroTexto"/>
          <p:cNvSpPr txBox="1"/>
          <p:nvPr/>
        </p:nvSpPr>
        <p:spPr>
          <a:xfrm>
            <a:off x="2667000" y="4495800"/>
            <a:ext cx="176702" cy="224374"/>
          </a:xfrm>
          <a:prstGeom prst="rect">
            <a:avLst/>
          </a:prstGeom>
          <a:solidFill>
            <a:schemeClr val="bg1"/>
          </a:solidFill>
        </p:spPr>
        <p:txBody>
          <a:bodyPr wrap="none" lIns="0" tIns="0" rIns="0" bIns="0" rtlCol="0">
            <a:noAutofit/>
          </a:bodyPr>
          <a:lstStyle/>
          <a:p>
            <a:r>
              <a:rPr lang="es-AR" sz="1500" b="1" dirty="0" smtClean="0">
                <a:solidFill>
                  <a:srgbClr val="00B050"/>
                </a:solidFill>
              </a:rPr>
              <a:t>A5</a:t>
            </a:r>
          </a:p>
          <a:p>
            <a:endParaRPr lang="es-AR" sz="1500" b="1" dirty="0">
              <a:solidFill>
                <a:srgbClr val="00B050"/>
              </a:solidFill>
            </a:endParaRPr>
          </a:p>
        </p:txBody>
      </p:sp>
      <p:sp>
        <p:nvSpPr>
          <p:cNvPr id="24" name="23 CuadroTexto"/>
          <p:cNvSpPr txBox="1"/>
          <p:nvPr/>
        </p:nvSpPr>
        <p:spPr>
          <a:xfrm>
            <a:off x="2667000" y="4495800"/>
            <a:ext cx="293601" cy="225639"/>
          </a:xfrm>
          <a:prstGeom prst="rect">
            <a:avLst/>
          </a:prstGeom>
          <a:solidFill>
            <a:schemeClr val="bg1"/>
          </a:solidFill>
        </p:spPr>
        <p:txBody>
          <a:bodyPr wrap="none" lIns="0" tIns="0" rIns="0" bIns="0" rtlCol="0">
            <a:noAutofit/>
          </a:bodyPr>
          <a:lstStyle/>
          <a:p>
            <a:pPr algn="ctr"/>
            <a:r>
              <a:rPr lang="es-AR" sz="1500" b="1" dirty="0" smtClean="0">
                <a:solidFill>
                  <a:srgbClr val="00B050"/>
                </a:solidFill>
              </a:rPr>
              <a:t>A5</a:t>
            </a:r>
          </a:p>
          <a:p>
            <a:pPr algn="ctr"/>
            <a:endParaRPr lang="es-AR" sz="1500" b="1" dirty="0">
              <a:solidFill>
                <a:srgbClr val="00B050"/>
              </a:solidFill>
            </a:endParaRPr>
          </a:p>
        </p:txBody>
      </p:sp>
    </p:spTree>
    <p:extLst>
      <p:ext uri="{BB962C8B-B14F-4D97-AF65-F5344CB8AC3E}">
        <p14:creationId xmlns:p14="http://schemas.microsoft.com/office/powerpoint/2010/main" val="176967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randombar(horizontal)">
                                      <p:cBhvr>
                                        <p:cTn id="10" dur="500"/>
                                        <p:tgtEl>
                                          <p:spTgt spid="16"/>
                                        </p:tgtEl>
                                      </p:cBhvr>
                                    </p:animEffect>
                                  </p:childTnLst>
                                </p:cTn>
                              </p:par>
                            </p:childTnLst>
                          </p:cTn>
                        </p:par>
                        <p:par>
                          <p:cTn id="11" fill="hold">
                            <p:stCondLst>
                              <p:cond delay="500"/>
                            </p:stCondLst>
                            <p:childTnLst>
                              <p:par>
                                <p:cTn id="12" presetID="0" presetClass="path" presetSubtype="0" accel="50000" decel="50000" fill="hold" grpId="0" nodeType="afterEffect">
                                  <p:stCondLst>
                                    <p:cond delay="0"/>
                                  </p:stCondLst>
                                  <p:childTnLst>
                                    <p:animMotion origin="layout" path="M -1.11111E-6 0.0044 C -0.01198 0.00393 -0.02396 0.00532 -0.03576 0.00277 C -0.03767 0.00231 -0.03767 -0.00162 -0.03819 -0.00394 C -0.04132 -0.0176 -0.04236 -0.03148 -0.04566 -0.04491 C -0.04496 -0.06297 -0.04392 -0.07848 -0.04201 -0.09607 C -0.0408 -0.24931 -0.07309 -0.24213 -0.01354 -0.25764 C 0.02517 -0.25579 0.06198 -0.2551 0.1 -0.24769 C 0.16024 -0.24861 0.18802 -0.24908 0.23698 -0.2544 C 0.27153 -0.2632 0.23767 -0.24144 0.23767 -0.18658 " pathEditMode="relative" rAng="0" ptsTypes="fffffffff">
                                      <p:cBhvr>
                                        <p:cTn id="13" dur="2000" fill="hold"/>
                                        <p:tgtEl>
                                          <p:spTgt spid="28"/>
                                        </p:tgtEl>
                                        <p:attrNameLst>
                                          <p:attrName>ppt_x</p:attrName>
                                          <p:attrName>ppt_y</p:attrName>
                                        </p:attrNameLst>
                                      </p:cBhvr>
                                      <p:rCtr x="9913" y="-13333"/>
                                    </p:animMotion>
                                  </p:childTnLst>
                                </p:cTn>
                              </p:par>
                              <p:par>
                                <p:cTn id="14" presetID="0" presetClass="path" presetSubtype="0" accel="50000" decel="50000" fill="hold" grpId="0" nodeType="withEffect">
                                  <p:stCondLst>
                                    <p:cond delay="500"/>
                                  </p:stCondLst>
                                  <p:childTnLst>
                                    <p:animMotion origin="layout" path="M -3.33333E-6 2.59259E-6 C 0.00278 0.00555 0.00677 0.00972 0.00903 0.01574 C 0.01285 0.02569 0.01441 0.03796 0.01684 0.04861 C 0.01997 0.0831 0.01962 0.12106 0.02865 0.1544 C 0.03507 0.20416 0.02709 0.13935 0.03247 0.19606 C 0.03299 0.20208 0.03525 0.2074 0.03629 0.21319 C 0.03993 0.23449 0.04219 0.25393 0.0441 0.27546 C 0.04375 0.29282 0.04254 0.30995 0.04289 0.32731 C 0.04306 0.33958 0.0441 0.34028 0.05122 0.34791 C 0.09653 0.35208 0.27101 0.3625 0.31424 0.35254 C 0.3592 0.34398 0.31702 0.30694 0.31806 0.29722 C 0.3191 0.2875 0.31997 0.29467 0.32049 0.29398 " pathEditMode="relative" rAng="0" ptsTypes="ffffffffffaf">
                                      <p:cBhvr>
                                        <p:cTn id="15" dur="3000" fill="hold"/>
                                        <p:tgtEl>
                                          <p:spTgt spid="19"/>
                                        </p:tgtEl>
                                        <p:attrNameLst>
                                          <p:attrName>ppt_x</p:attrName>
                                          <p:attrName>ppt_y</p:attrName>
                                        </p:attrNameLst>
                                      </p:cBhvr>
                                      <p:rCtr x="17951" y="18125"/>
                                    </p:animMotion>
                                  </p:childTnLst>
                                </p:cTn>
                              </p:par>
                              <p:par>
                                <p:cTn id="16" presetID="14" presetClass="entr" presetSubtype="10" fill="hold" grpId="0" nodeType="withEffect">
                                  <p:stCondLst>
                                    <p:cond delay="500"/>
                                  </p:stCondLst>
                                  <p:childTnLst>
                                    <p:set>
                                      <p:cBhvr>
                                        <p:cTn id="17" dur="1" fill="hold">
                                          <p:stCondLst>
                                            <p:cond delay="0"/>
                                          </p:stCondLst>
                                        </p:cTn>
                                        <p:tgtEl>
                                          <p:spTgt spid="23"/>
                                        </p:tgtEl>
                                        <p:attrNameLst>
                                          <p:attrName>style.visibility</p:attrName>
                                        </p:attrNameLst>
                                      </p:cBhvr>
                                      <p:to>
                                        <p:strVal val="visible"/>
                                      </p:to>
                                    </p:set>
                                    <p:animEffect transition="in" filter="randombar(horizontal)">
                                      <p:cBhvr>
                                        <p:cTn id="18" dur="500"/>
                                        <p:tgtEl>
                                          <p:spTgt spid="23"/>
                                        </p:tgtEl>
                                      </p:cBhvr>
                                    </p:animEffect>
                                  </p:childTnLst>
                                </p:cTn>
                              </p:par>
                              <p:par>
                                <p:cTn id="19" presetID="1" presetClass="entr" presetSubtype="0" fill="hold" grpId="0" nodeType="withEffect">
                                  <p:stCondLst>
                                    <p:cond delay="2000"/>
                                  </p:stCondLst>
                                  <p:childTnLst>
                                    <p:set>
                                      <p:cBhvr>
                                        <p:cTn id="20" dur="1" fill="hold">
                                          <p:stCondLst>
                                            <p:cond delay="0"/>
                                          </p:stCondLst>
                                        </p:cTn>
                                        <p:tgtEl>
                                          <p:spTgt spid="20"/>
                                        </p:tgtEl>
                                        <p:attrNameLst>
                                          <p:attrName>style.visibility</p:attrName>
                                        </p:attrNameLst>
                                      </p:cBhvr>
                                      <p:to>
                                        <p:strVal val="visible"/>
                                      </p:to>
                                    </p:set>
                                  </p:childTnLst>
                                </p:cTn>
                              </p:par>
                            </p:childTnLst>
                          </p:cTn>
                        </p:par>
                        <p:par>
                          <p:cTn id="21" fill="hold">
                            <p:stCondLst>
                              <p:cond delay="4000"/>
                            </p:stCondLst>
                            <p:childTnLst>
                              <p:par>
                                <p:cTn id="22" presetID="10" presetClass="entr" presetSubtype="0"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 presetClass="entr" presetSubtype="0" fill="hold" grpId="0" nodeType="withEffect">
                                  <p:stCondLst>
                                    <p:cond delay="500"/>
                                  </p:stCondLst>
                                  <p:childTnLst>
                                    <p:set>
                                      <p:cBhvr>
                                        <p:cTn id="26" dur="1" fill="hold">
                                          <p:stCondLst>
                                            <p:cond delay="0"/>
                                          </p:stCondLst>
                                        </p:cTn>
                                        <p:tgtEl>
                                          <p:spTgt spid="18"/>
                                        </p:tgtEl>
                                        <p:attrNameLst>
                                          <p:attrName>style.visibility</p:attrName>
                                        </p:attrNameLst>
                                      </p:cBhvr>
                                      <p:to>
                                        <p:strVal val="visible"/>
                                      </p:to>
                                    </p:set>
                                  </p:childTnLst>
                                </p:cTn>
                              </p:par>
                            </p:childTnLst>
                          </p:cTn>
                        </p:par>
                        <p:par>
                          <p:cTn id="27" fill="hold">
                            <p:stCondLst>
                              <p:cond delay="4500"/>
                            </p:stCondLst>
                            <p:childTnLst>
                              <p:par>
                                <p:cTn id="28" presetID="31" presetClass="entr" presetSubtype="0"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1000" fill="hold"/>
                                        <p:tgtEl>
                                          <p:spTgt spid="21"/>
                                        </p:tgtEl>
                                        <p:attrNameLst>
                                          <p:attrName>ppt_w</p:attrName>
                                        </p:attrNameLst>
                                      </p:cBhvr>
                                      <p:tavLst>
                                        <p:tav tm="0">
                                          <p:val>
                                            <p:fltVal val="0"/>
                                          </p:val>
                                        </p:tav>
                                        <p:tav tm="100000">
                                          <p:val>
                                            <p:strVal val="#ppt_w"/>
                                          </p:val>
                                        </p:tav>
                                      </p:tavLst>
                                    </p:anim>
                                    <p:anim calcmode="lin" valueType="num">
                                      <p:cBhvr>
                                        <p:cTn id="31" dur="1000" fill="hold"/>
                                        <p:tgtEl>
                                          <p:spTgt spid="21"/>
                                        </p:tgtEl>
                                        <p:attrNameLst>
                                          <p:attrName>ppt_h</p:attrName>
                                        </p:attrNameLst>
                                      </p:cBhvr>
                                      <p:tavLst>
                                        <p:tav tm="0">
                                          <p:val>
                                            <p:fltVal val="0"/>
                                          </p:val>
                                        </p:tav>
                                        <p:tav tm="100000">
                                          <p:val>
                                            <p:strVal val="#ppt_h"/>
                                          </p:val>
                                        </p:tav>
                                      </p:tavLst>
                                    </p:anim>
                                    <p:anim calcmode="lin" valueType="num">
                                      <p:cBhvr>
                                        <p:cTn id="32" dur="1000" fill="hold"/>
                                        <p:tgtEl>
                                          <p:spTgt spid="21"/>
                                        </p:tgtEl>
                                        <p:attrNameLst>
                                          <p:attrName>style.rotation</p:attrName>
                                        </p:attrNameLst>
                                      </p:cBhvr>
                                      <p:tavLst>
                                        <p:tav tm="0">
                                          <p:val>
                                            <p:fltVal val="90"/>
                                          </p:val>
                                        </p:tav>
                                        <p:tav tm="100000">
                                          <p:val>
                                            <p:fltVal val="0"/>
                                          </p:val>
                                        </p:tav>
                                      </p:tavLst>
                                    </p:anim>
                                    <p:animEffect transition="in" filter="fade">
                                      <p:cBhvr>
                                        <p:cTn id="33"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0" grpId="0" animBg="1"/>
      <p:bldP spid="21" grpId="0"/>
      <p:bldP spid="23" grpId="0" animBg="1"/>
      <p:bldP spid="16" grpId="0" animBg="1"/>
      <p:bldP spid="28" grpId="0" animBg="1"/>
      <p:bldP spid="2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0"/>
            <a:ext cx="9144000" cy="914400"/>
          </a:xfrm>
        </p:spPr>
        <p:txBody>
          <a:bodyPr>
            <a:normAutofit/>
          </a:bodyPr>
          <a:lstStyle/>
          <a:p>
            <a:r>
              <a:rPr lang="es-AR" sz="3500" dirty="0" smtClean="0">
                <a:solidFill>
                  <a:srgbClr val="FF0000"/>
                </a:solidFill>
              </a:rPr>
              <a:t>Fase de búsqueda de la undécima instrucción</a:t>
            </a:r>
            <a:endParaRPr lang="en-US" sz="3500" dirty="0">
              <a:solidFill>
                <a:srgbClr val="FF000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00"/>
            <a:ext cx="7848600" cy="4359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2481146" y="3429729"/>
            <a:ext cx="252902" cy="225639"/>
          </a:xfrm>
          <a:prstGeom prst="rect">
            <a:avLst/>
          </a:prstGeom>
          <a:solidFill>
            <a:schemeClr val="bg1"/>
          </a:solidFill>
        </p:spPr>
        <p:txBody>
          <a:bodyPr wrap="none" lIns="0" tIns="0" rIns="0" bIns="0" rtlCol="0">
            <a:noAutofit/>
          </a:bodyPr>
          <a:lstStyle/>
          <a:p>
            <a:r>
              <a:rPr lang="es-AR" sz="1500" b="1" dirty="0" smtClean="0">
                <a:solidFill>
                  <a:srgbClr val="FF0000"/>
                </a:solidFill>
              </a:rPr>
              <a:t>23</a:t>
            </a:r>
          </a:p>
          <a:p>
            <a:endParaRPr lang="es-AR" sz="1500" b="1" dirty="0">
              <a:solidFill>
                <a:srgbClr val="FF0000"/>
              </a:solidFill>
            </a:endParaRPr>
          </a:p>
        </p:txBody>
      </p:sp>
      <p:sp>
        <p:nvSpPr>
          <p:cNvPr id="6" name="5 CuadroTexto"/>
          <p:cNvSpPr txBox="1"/>
          <p:nvPr/>
        </p:nvSpPr>
        <p:spPr>
          <a:xfrm>
            <a:off x="1981200" y="2971800"/>
            <a:ext cx="228600" cy="228331"/>
          </a:xfrm>
          <a:prstGeom prst="rect">
            <a:avLst/>
          </a:prstGeom>
          <a:solidFill>
            <a:schemeClr val="bg1"/>
          </a:solidFill>
        </p:spPr>
        <p:txBody>
          <a:bodyPr wrap="none" lIns="0" tIns="0" rIns="0" bIns="0" rtlCol="0">
            <a:noAutofit/>
          </a:bodyPr>
          <a:lstStyle/>
          <a:p>
            <a:r>
              <a:rPr lang="es-AR" sz="1200" b="1" dirty="0" smtClean="0">
                <a:solidFill>
                  <a:srgbClr val="FF0000"/>
                </a:solidFill>
              </a:rPr>
              <a:t>23</a:t>
            </a:r>
          </a:p>
          <a:p>
            <a:endParaRPr lang="es-AR" sz="1200" b="1" dirty="0">
              <a:solidFill>
                <a:srgbClr val="FF0000"/>
              </a:solidFill>
            </a:endParaRPr>
          </a:p>
        </p:txBody>
      </p:sp>
      <p:cxnSp>
        <p:nvCxnSpPr>
          <p:cNvPr id="7" name="6 Conector recto de flecha"/>
          <p:cNvCxnSpPr/>
          <p:nvPr/>
        </p:nvCxnSpPr>
        <p:spPr>
          <a:xfrm flipH="1">
            <a:off x="3886200" y="3121699"/>
            <a:ext cx="790948" cy="18982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a:off x="4457700" y="3480249"/>
            <a:ext cx="800100" cy="276999"/>
          </a:xfrm>
          <a:prstGeom prst="rect">
            <a:avLst/>
          </a:prstGeom>
          <a:noFill/>
        </p:spPr>
        <p:txBody>
          <a:bodyPr wrap="square" rtlCol="0">
            <a:spAutoFit/>
          </a:bodyPr>
          <a:lstStyle/>
          <a:p>
            <a:r>
              <a:rPr lang="es-AR" sz="1200" b="1" dirty="0" smtClean="0">
                <a:solidFill>
                  <a:schemeClr val="tx2">
                    <a:lumMod val="75000"/>
                  </a:schemeClr>
                </a:solidFill>
              </a:rPr>
              <a:t>Habilita</a:t>
            </a:r>
            <a:endParaRPr lang="es-AR" sz="1200" b="1" dirty="0">
              <a:solidFill>
                <a:schemeClr val="tx2">
                  <a:lumMod val="75000"/>
                </a:schemeClr>
              </a:solidFill>
            </a:endParaRPr>
          </a:p>
        </p:txBody>
      </p:sp>
      <p:sp>
        <p:nvSpPr>
          <p:cNvPr id="9" name="8 CuadroTexto"/>
          <p:cNvSpPr txBox="1"/>
          <p:nvPr/>
        </p:nvSpPr>
        <p:spPr>
          <a:xfrm>
            <a:off x="4267200" y="5791944"/>
            <a:ext cx="552101" cy="153888"/>
          </a:xfrm>
          <a:prstGeom prst="rect">
            <a:avLst/>
          </a:prstGeom>
          <a:solidFill>
            <a:schemeClr val="bg1"/>
          </a:solidFill>
        </p:spPr>
        <p:txBody>
          <a:bodyPr wrap="square" lIns="0" tIns="0" rIns="0" bIns="0" rtlCol="0">
            <a:spAutoFit/>
          </a:bodyPr>
          <a:lstStyle/>
          <a:p>
            <a:pPr algn="ctr"/>
            <a:r>
              <a:rPr lang="es-AR" sz="1000" b="1" dirty="0" smtClean="0">
                <a:solidFill>
                  <a:srgbClr val="FF0000"/>
                </a:solidFill>
              </a:rPr>
              <a:t>97FF</a:t>
            </a:r>
            <a:endParaRPr lang="es-AR" sz="1000" b="1" dirty="0">
              <a:solidFill>
                <a:srgbClr val="FF0000"/>
              </a:solidFill>
            </a:endParaRPr>
          </a:p>
        </p:txBody>
      </p:sp>
      <p:sp>
        <p:nvSpPr>
          <p:cNvPr id="10" name="9 CuadroTexto"/>
          <p:cNvSpPr txBox="1"/>
          <p:nvPr/>
        </p:nvSpPr>
        <p:spPr>
          <a:xfrm>
            <a:off x="4031424" y="4943774"/>
            <a:ext cx="371722" cy="152400"/>
          </a:xfrm>
          <a:prstGeom prst="rect">
            <a:avLst/>
          </a:prstGeom>
          <a:solidFill>
            <a:schemeClr val="bg1"/>
          </a:solidFill>
        </p:spPr>
        <p:txBody>
          <a:bodyPr wrap="none" lIns="0" tIns="0" rIns="0" bIns="0" rtlCol="0">
            <a:noAutofit/>
          </a:bodyPr>
          <a:lstStyle/>
          <a:p>
            <a:pPr algn="ctr"/>
            <a:r>
              <a:rPr lang="es-AR" sz="900" b="1" dirty="0" smtClean="0">
                <a:solidFill>
                  <a:srgbClr val="FF0000"/>
                </a:solidFill>
              </a:rPr>
              <a:t>97FF</a:t>
            </a:r>
            <a:endParaRPr lang="es-AR" sz="900" b="1" dirty="0">
              <a:solidFill>
                <a:srgbClr val="FF0000"/>
              </a:solidFill>
            </a:endParaRPr>
          </a:p>
        </p:txBody>
      </p:sp>
      <p:sp>
        <p:nvSpPr>
          <p:cNvPr id="12" name="2 Subtítulo"/>
          <p:cNvSpPr txBox="1">
            <a:spLocks/>
          </p:cNvSpPr>
          <p:nvPr/>
        </p:nvSpPr>
        <p:spPr>
          <a:xfrm>
            <a:off x="0" y="762000"/>
            <a:ext cx="9144000" cy="1828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buFont typeface="Arial" pitchFamily="34" charset="0"/>
              <a:buChar char="•"/>
            </a:pPr>
            <a:r>
              <a:rPr lang="es-AR" sz="1800" dirty="0" smtClean="0">
                <a:solidFill>
                  <a:schemeClr val="tx1"/>
                </a:solidFill>
              </a:rPr>
              <a:t> Se busca en memoria el contenido de la dirección indicada por el CP (23).</a:t>
            </a:r>
          </a:p>
          <a:p>
            <a:pPr algn="just">
              <a:buFont typeface="Arial" pitchFamily="34" charset="0"/>
              <a:buChar char="•"/>
            </a:pPr>
            <a:r>
              <a:rPr lang="es-AR" sz="1800" dirty="0" smtClean="0">
                <a:solidFill>
                  <a:schemeClr val="tx1"/>
                </a:solidFill>
              </a:rPr>
              <a:t> La dirección de la misma viaja por el bus de direcciones llega al RDM, se habilita la dirección y se lee la instrucción 97FF que está alojada en la dirección 23.</a:t>
            </a:r>
          </a:p>
          <a:p>
            <a:pPr algn="just">
              <a:buFont typeface="Arial" pitchFamily="34" charset="0"/>
              <a:buChar char="•"/>
            </a:pPr>
            <a:r>
              <a:rPr lang="es-AR" sz="1800" dirty="0" smtClean="0">
                <a:solidFill>
                  <a:schemeClr val="tx1"/>
                </a:solidFill>
              </a:rPr>
              <a:t> La instrucción es leída y transmitida  a la CPU por el bus de datos, quedando temporalmente almacenada en el MBR.</a:t>
            </a:r>
            <a:endParaRPr lang="en-US" sz="1800" dirty="0" smtClean="0">
              <a:solidFill>
                <a:schemeClr val="tx1"/>
              </a:solidFill>
            </a:endParaRPr>
          </a:p>
          <a:p>
            <a:pPr algn="just">
              <a:buFont typeface="Arial" pitchFamily="34" charset="0"/>
              <a:buChar char="•"/>
            </a:pPr>
            <a:endParaRPr lang="en-US" sz="1800" dirty="0">
              <a:solidFill>
                <a:schemeClr val="tx1"/>
              </a:solidFill>
            </a:endParaRPr>
          </a:p>
        </p:txBody>
      </p:sp>
      <p:pic>
        <p:nvPicPr>
          <p:cNvPr id="22530" name="Picture 2"/>
          <p:cNvPicPr>
            <a:picLocks noChangeAspect="1" noChangeArrowheads="1"/>
          </p:cNvPicPr>
          <p:nvPr/>
        </p:nvPicPr>
        <p:blipFill>
          <a:blip r:embed="rId3"/>
          <a:srcRect/>
          <a:stretch>
            <a:fillRect/>
          </a:stretch>
        </p:blipFill>
        <p:spPr bwMode="auto">
          <a:xfrm>
            <a:off x="2286000" y="3886200"/>
            <a:ext cx="733425" cy="1104900"/>
          </a:xfrm>
          <a:prstGeom prst="rect">
            <a:avLst/>
          </a:prstGeom>
          <a:noFill/>
          <a:ln w="9525">
            <a:noFill/>
            <a:miter lim="800000"/>
            <a:headEnd/>
            <a:tailEnd/>
          </a:ln>
          <a:effectLst/>
        </p:spPr>
      </p:pic>
      <p:pic>
        <p:nvPicPr>
          <p:cNvPr id="22531" name="Picture 3"/>
          <p:cNvPicPr>
            <a:picLocks noChangeAspect="1" noChangeArrowheads="1"/>
          </p:cNvPicPr>
          <p:nvPr/>
        </p:nvPicPr>
        <p:blipFill>
          <a:blip r:embed="rId4"/>
          <a:srcRect/>
          <a:stretch>
            <a:fillRect/>
          </a:stretch>
        </p:blipFill>
        <p:spPr bwMode="auto">
          <a:xfrm>
            <a:off x="1600200" y="4648200"/>
            <a:ext cx="552450" cy="838200"/>
          </a:xfrm>
          <a:prstGeom prst="rect">
            <a:avLst/>
          </a:prstGeom>
          <a:noFill/>
          <a:ln w="9525">
            <a:noFill/>
            <a:miter lim="800000"/>
            <a:headEnd/>
            <a:tailEnd/>
          </a:ln>
          <a:effectLst/>
        </p:spPr>
      </p:pic>
    </p:spTree>
    <p:extLst>
      <p:ext uri="{BB962C8B-B14F-4D97-AF65-F5344CB8AC3E}">
        <p14:creationId xmlns:p14="http://schemas.microsoft.com/office/powerpoint/2010/main" val="181341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88889E-6 -1.98936E-7 C -0.01198 -0.0037 -0.05243 -0.00116 -0.06459 -0.02799 C -0.08039 -0.04696 -0.0724 -0.09484 -0.07361 -0.11288 C -0.07101 -0.13185 -0.09966 -0.13833 -0.04896 -0.14226 C 0.00156 -0.16123 0.1842 -0.14735 0.23073 -0.13579 C 0.27569 -0.12376 0.22066 -0.08258 0.22048 -0.06963 " pathEditMode="relative" rAng="0" ptsTypes="ffafaf">
                                      <p:cBhvr>
                                        <p:cTn id="6" dur="2000" fill="hold"/>
                                        <p:tgtEl>
                                          <p:spTgt spid="5"/>
                                        </p:tgtEl>
                                        <p:attrNameLst>
                                          <p:attrName>ppt_x</p:attrName>
                                          <p:attrName>ppt_y</p:attrName>
                                        </p:attrNameLst>
                                      </p:cBhvr>
                                      <p:rCtr x="8802" y="-8073"/>
                                    </p:animMotion>
                                  </p:childTnLst>
                                </p:cTn>
                              </p:par>
                              <p:par>
                                <p:cTn id="7" presetID="1" presetClass="entr" presetSubtype="0" fill="hold" grpId="0" nodeType="withEffect">
                                  <p:stCondLst>
                                    <p:cond delay="75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2000"/>
                            </p:stCondLst>
                            <p:childTnLst>
                              <p:par>
                                <p:cTn id="10" presetID="10" presetClass="entr" presetSubtype="0" fill="hold" nodeType="afterEffect">
                                  <p:stCondLst>
                                    <p:cond delay="2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2750"/>
                            </p:stCondLst>
                            <p:childTnLst>
                              <p:par>
                                <p:cTn id="14" presetID="0" presetClass="path" presetSubtype="0" accel="50000" decel="50000" fill="hold" grpId="0" nodeType="afterEffect">
                                  <p:stCondLst>
                                    <p:cond delay="1000"/>
                                  </p:stCondLst>
                                  <p:childTnLst>
                                    <p:animMotion origin="layout" path="M 0.01927 0.00277 C 0.02674 0.00324 0.03854 2.65495E-6 0.04497 0.00115 C 0.05139 0.00832 0.05521 0.03469 0.05764 0.04602 C 0.05816 0.05365 0.05833 0.06128 0.05972 0.06868 C 0.06077 0.08025 0.06233 0.09135 0.06285 0.10291 C 0.06267 0.12164 0.10399 0.15726 0.05886 0.18177 C 0.01702 0.19681 -0.1401 0.20259 -0.18785 0.19241 C -0.23559 0.18224 -0.22135 0.13113 -0.22778 0.12118 " pathEditMode="relative" rAng="0" ptsTypes="fffffaaf">
                                      <p:cBhvr>
                                        <p:cTn id="15" dur="2000" fill="hold"/>
                                        <p:tgtEl>
                                          <p:spTgt spid="10"/>
                                        </p:tgtEl>
                                        <p:attrNameLst>
                                          <p:attrName>ppt_x</p:attrName>
                                          <p:attrName>ppt_y</p:attrName>
                                        </p:attrNameLst>
                                      </p:cBhvr>
                                      <p:rCtr x="-8507" y="9852"/>
                                    </p:animMotion>
                                  </p:childTnLst>
                                </p:cTn>
                              </p:par>
                              <p:par>
                                <p:cTn id="16" presetID="1" presetClass="entr" presetSubtype="0" fill="hold" grpId="0" nodeType="withEffect">
                                  <p:stCondLst>
                                    <p:cond delay="25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0" nodeType="withEffect">
                                  <p:stCondLst>
                                    <p:cond delay="200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57400"/>
            <a:ext cx="7924800" cy="4538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ctrTitle"/>
          </p:nvPr>
        </p:nvSpPr>
        <p:spPr>
          <a:xfrm>
            <a:off x="0" y="0"/>
            <a:ext cx="9144000" cy="914400"/>
          </a:xfrm>
        </p:spPr>
        <p:txBody>
          <a:bodyPr>
            <a:normAutofit/>
          </a:bodyPr>
          <a:lstStyle/>
          <a:p>
            <a:r>
              <a:rPr lang="es-AR" sz="3500" dirty="0" smtClean="0">
                <a:solidFill>
                  <a:srgbClr val="FFC000"/>
                </a:solidFill>
              </a:rPr>
              <a:t>INCREMENTO DEL CP</a:t>
            </a:r>
            <a:endParaRPr lang="en-US" sz="3500" dirty="0">
              <a:solidFill>
                <a:srgbClr val="FFC000"/>
              </a:solidFill>
            </a:endParaRPr>
          </a:p>
        </p:txBody>
      </p:sp>
      <p:sp>
        <p:nvSpPr>
          <p:cNvPr id="3" name="2 Subtítulo"/>
          <p:cNvSpPr>
            <a:spLocks noGrp="1"/>
          </p:cNvSpPr>
          <p:nvPr>
            <p:ph type="subTitle" idx="1"/>
          </p:nvPr>
        </p:nvSpPr>
        <p:spPr>
          <a:xfrm>
            <a:off x="0" y="1066800"/>
            <a:ext cx="9144000" cy="1828800"/>
          </a:xfrm>
        </p:spPr>
        <p:txBody>
          <a:bodyPr>
            <a:normAutofit/>
          </a:bodyPr>
          <a:lstStyle/>
          <a:p>
            <a:pPr algn="just">
              <a:buFont typeface="Arial" pitchFamily="34" charset="0"/>
              <a:buChar char="•"/>
            </a:pPr>
            <a:r>
              <a:rPr lang="es-AR" sz="2000" dirty="0" smtClean="0">
                <a:solidFill>
                  <a:schemeClr val="tx1"/>
                </a:solidFill>
              </a:rPr>
              <a:t> </a:t>
            </a:r>
            <a:r>
              <a:rPr lang="es-AR" sz="2400" dirty="0" smtClean="0">
                <a:solidFill>
                  <a:schemeClr val="tx1"/>
                </a:solidFill>
              </a:rPr>
              <a:t>Antes de finalizar la Fase de Búsqueda, se INCREMENTA el CP y apunta a la PRÓXIMA INSTRUCCIÓN.</a:t>
            </a:r>
            <a:endParaRPr lang="en-US" sz="2400" dirty="0" smtClean="0">
              <a:solidFill>
                <a:schemeClr val="tx1"/>
              </a:solidFill>
            </a:endParaRPr>
          </a:p>
          <a:p>
            <a:pPr algn="just">
              <a:buFont typeface="Arial" pitchFamily="34" charset="0"/>
              <a:buChar char="•"/>
            </a:pPr>
            <a:endParaRPr lang="en-US" sz="2400" dirty="0" smtClean="0">
              <a:solidFill>
                <a:schemeClr val="tx1"/>
              </a:solidFill>
            </a:endParaRPr>
          </a:p>
          <a:p>
            <a:pPr algn="just"/>
            <a:endParaRPr lang="en-US" sz="2400" dirty="0">
              <a:solidFill>
                <a:schemeClr val="tx1"/>
              </a:solidFill>
            </a:endParaRPr>
          </a:p>
        </p:txBody>
      </p:sp>
      <p:sp>
        <p:nvSpPr>
          <p:cNvPr id="16" name="15 CuadroTexto"/>
          <p:cNvSpPr txBox="1"/>
          <p:nvPr/>
        </p:nvSpPr>
        <p:spPr>
          <a:xfrm>
            <a:off x="2133600" y="3200400"/>
            <a:ext cx="533400" cy="369332"/>
          </a:xfrm>
          <a:prstGeom prst="rect">
            <a:avLst/>
          </a:prstGeom>
          <a:solidFill>
            <a:schemeClr val="bg1"/>
          </a:solidFill>
          <a:ln w="12700">
            <a:solidFill>
              <a:schemeClr val="accent1">
                <a:shade val="50000"/>
              </a:schemeClr>
            </a:solidFill>
          </a:ln>
        </p:spPr>
        <p:txBody>
          <a:bodyPr wrap="square" rtlCol="0">
            <a:spAutoFit/>
          </a:bodyPr>
          <a:lstStyle/>
          <a:p>
            <a:pPr algn="ctr"/>
            <a:r>
              <a:rPr lang="es-AR" b="1" dirty="0" smtClean="0">
                <a:solidFill>
                  <a:srgbClr val="FF0000"/>
                </a:solidFill>
              </a:rPr>
              <a:t>24</a:t>
            </a:r>
            <a:endParaRPr lang="en-US" b="1" dirty="0">
              <a:solidFill>
                <a:srgbClr val="FF0000"/>
              </a:solidFill>
            </a:endParaRPr>
          </a:p>
        </p:txBody>
      </p:sp>
      <p:cxnSp>
        <p:nvCxnSpPr>
          <p:cNvPr id="17" name="16 Conector recto de flecha"/>
          <p:cNvCxnSpPr>
            <a:endCxn id="16" idx="0"/>
          </p:cNvCxnSpPr>
          <p:nvPr/>
        </p:nvCxnSpPr>
        <p:spPr>
          <a:xfrm flipH="1">
            <a:off x="2400300" y="1796534"/>
            <a:ext cx="742950" cy="1403866"/>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pic>
        <p:nvPicPr>
          <p:cNvPr id="23554" name="Picture 2"/>
          <p:cNvPicPr>
            <a:picLocks noChangeAspect="1" noChangeArrowheads="1"/>
          </p:cNvPicPr>
          <p:nvPr/>
        </p:nvPicPr>
        <p:blipFill>
          <a:blip r:embed="rId3"/>
          <a:srcRect/>
          <a:stretch>
            <a:fillRect/>
          </a:stretch>
        </p:blipFill>
        <p:spPr bwMode="auto">
          <a:xfrm>
            <a:off x="2133600" y="3657600"/>
            <a:ext cx="733425" cy="1104900"/>
          </a:xfrm>
          <a:prstGeom prst="rect">
            <a:avLst/>
          </a:prstGeom>
          <a:noFill/>
          <a:ln w="9525">
            <a:noFill/>
            <a:miter lim="800000"/>
            <a:headEnd/>
            <a:tailEnd/>
          </a:ln>
          <a:effectLst/>
        </p:spPr>
      </p:pic>
    </p:spTree>
    <p:extLst>
      <p:ext uri="{BB962C8B-B14F-4D97-AF65-F5344CB8AC3E}">
        <p14:creationId xmlns:p14="http://schemas.microsoft.com/office/powerpoint/2010/main" val="242357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strVal val="#ppt_w*0.70"/>
                                          </p:val>
                                        </p:tav>
                                        <p:tav tm="100000">
                                          <p:val>
                                            <p:strVal val="#ppt_w"/>
                                          </p:val>
                                        </p:tav>
                                      </p:tavLst>
                                    </p:anim>
                                    <p:anim calcmode="lin" valueType="num">
                                      <p:cBhvr>
                                        <p:cTn id="8" dur="1000" fill="hold"/>
                                        <p:tgtEl>
                                          <p:spTgt spid="17"/>
                                        </p:tgtEl>
                                        <p:attrNameLst>
                                          <p:attrName>ppt_h</p:attrName>
                                        </p:attrNameLst>
                                      </p:cBhvr>
                                      <p:tavLst>
                                        <p:tav tm="0">
                                          <p:val>
                                            <p:strVal val="#ppt_h"/>
                                          </p:val>
                                        </p:tav>
                                        <p:tav tm="100000">
                                          <p:val>
                                            <p:strVal val="#ppt_h"/>
                                          </p:val>
                                        </p:tav>
                                      </p:tavLst>
                                    </p:anim>
                                    <p:animEffect transition="in" filter="fade">
                                      <p:cBhvr>
                                        <p:cTn id="9" dur="1000"/>
                                        <p:tgtEl>
                                          <p:spTgt spid="17"/>
                                        </p:tgtEl>
                                      </p:cBhvr>
                                    </p:animEffect>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26438"/>
            <a:ext cx="8534400" cy="4833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ctrTitle"/>
          </p:nvPr>
        </p:nvSpPr>
        <p:spPr>
          <a:xfrm>
            <a:off x="0" y="0"/>
            <a:ext cx="9144000" cy="914400"/>
          </a:xfrm>
        </p:spPr>
        <p:txBody>
          <a:bodyPr>
            <a:normAutofit/>
          </a:bodyPr>
          <a:lstStyle/>
          <a:p>
            <a:r>
              <a:rPr lang="es-AR" sz="3500" dirty="0" smtClean="0">
                <a:solidFill>
                  <a:srgbClr val="00B050"/>
                </a:solidFill>
              </a:rPr>
              <a:t>Fase de ejecución de la undécima instrucción</a:t>
            </a:r>
            <a:endParaRPr lang="en-US" sz="3500" dirty="0">
              <a:solidFill>
                <a:srgbClr val="00B050"/>
              </a:solidFill>
            </a:endParaRPr>
          </a:p>
        </p:txBody>
      </p:sp>
      <p:sp>
        <p:nvSpPr>
          <p:cNvPr id="3" name="2 Subtítulo"/>
          <p:cNvSpPr>
            <a:spLocks noGrp="1"/>
          </p:cNvSpPr>
          <p:nvPr>
            <p:ph type="subTitle" idx="1"/>
          </p:nvPr>
        </p:nvSpPr>
        <p:spPr>
          <a:xfrm>
            <a:off x="0" y="838200"/>
            <a:ext cx="9144000" cy="1828800"/>
          </a:xfrm>
        </p:spPr>
        <p:txBody>
          <a:bodyPr>
            <a:normAutofit/>
          </a:bodyPr>
          <a:lstStyle/>
          <a:p>
            <a:pPr algn="just">
              <a:buFont typeface="Arial" pitchFamily="34" charset="0"/>
              <a:buChar char="•"/>
            </a:pPr>
            <a:r>
              <a:rPr lang="es-AR" sz="2000" dirty="0" smtClean="0">
                <a:solidFill>
                  <a:schemeClr val="tx1"/>
                </a:solidFill>
              </a:rPr>
              <a:t>  El código de operación 97 indica que se debe almacenar en la dirección “m” (m es FF en este caso) el contenido del acumulador, es decir, enviar el número 53 que está en el acumulador al monitor de la PC.</a:t>
            </a:r>
          </a:p>
          <a:p>
            <a:pPr algn="just">
              <a:buFont typeface="Arial" pitchFamily="34" charset="0"/>
              <a:buChar char="•"/>
            </a:pPr>
            <a:endParaRPr lang="es-AR" sz="2000" dirty="0" smtClean="0">
              <a:solidFill>
                <a:schemeClr val="tx1"/>
              </a:solidFill>
            </a:endParaRPr>
          </a:p>
          <a:p>
            <a:pPr algn="just"/>
            <a:endParaRPr lang="en-US" sz="2400" dirty="0">
              <a:solidFill>
                <a:schemeClr val="tx1"/>
              </a:solidFill>
            </a:endParaRPr>
          </a:p>
        </p:txBody>
      </p:sp>
      <p:sp>
        <p:nvSpPr>
          <p:cNvPr id="18" name="17 CuadroTexto"/>
          <p:cNvSpPr txBox="1"/>
          <p:nvPr/>
        </p:nvSpPr>
        <p:spPr>
          <a:xfrm>
            <a:off x="1676400" y="2669961"/>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FF</a:t>
            </a:r>
          </a:p>
          <a:p>
            <a:endParaRPr lang="es-AR" sz="1500" b="1" dirty="0">
              <a:solidFill>
                <a:srgbClr val="00B050"/>
              </a:solidFill>
            </a:endParaRPr>
          </a:p>
        </p:txBody>
      </p:sp>
      <p:sp>
        <p:nvSpPr>
          <p:cNvPr id="21" name="20 CuadroTexto"/>
          <p:cNvSpPr txBox="1"/>
          <p:nvPr/>
        </p:nvSpPr>
        <p:spPr>
          <a:xfrm>
            <a:off x="1600200" y="5823466"/>
            <a:ext cx="483743" cy="225639"/>
          </a:xfrm>
          <a:prstGeom prst="rect">
            <a:avLst/>
          </a:prstGeom>
          <a:solidFill>
            <a:schemeClr val="bg1"/>
          </a:solidFill>
        </p:spPr>
        <p:txBody>
          <a:bodyPr wrap="none" lIns="0" tIns="0" rIns="0" bIns="0" rtlCol="0">
            <a:noAutofit/>
          </a:bodyPr>
          <a:lstStyle/>
          <a:p>
            <a:pPr algn="ctr"/>
            <a:r>
              <a:rPr lang="es-AR" sz="1500" b="1" dirty="0" smtClean="0">
                <a:solidFill>
                  <a:srgbClr val="00B050"/>
                </a:solidFill>
              </a:rPr>
              <a:t>53</a:t>
            </a:r>
          </a:p>
          <a:p>
            <a:pPr algn="ctr"/>
            <a:endParaRPr lang="es-AR" sz="1500" b="1" dirty="0">
              <a:solidFill>
                <a:srgbClr val="00B050"/>
              </a:solidFill>
            </a:endParaRPr>
          </a:p>
        </p:txBody>
      </p:sp>
      <p:cxnSp>
        <p:nvCxnSpPr>
          <p:cNvPr id="22" name="21 Conector recto de flecha"/>
          <p:cNvCxnSpPr/>
          <p:nvPr/>
        </p:nvCxnSpPr>
        <p:spPr>
          <a:xfrm flipH="1">
            <a:off x="6858000" y="2895600"/>
            <a:ext cx="533400" cy="1600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3" name="22 CuadroTexto"/>
          <p:cNvSpPr txBox="1"/>
          <p:nvPr/>
        </p:nvSpPr>
        <p:spPr>
          <a:xfrm>
            <a:off x="7200900" y="3124200"/>
            <a:ext cx="800100" cy="276999"/>
          </a:xfrm>
          <a:prstGeom prst="rect">
            <a:avLst/>
          </a:prstGeom>
          <a:noFill/>
        </p:spPr>
        <p:txBody>
          <a:bodyPr wrap="square" rtlCol="0">
            <a:spAutoFit/>
          </a:bodyPr>
          <a:lstStyle/>
          <a:p>
            <a:r>
              <a:rPr lang="es-AR" sz="1200" b="1" dirty="0" smtClean="0">
                <a:solidFill>
                  <a:schemeClr val="tx2">
                    <a:lumMod val="75000"/>
                  </a:schemeClr>
                </a:solidFill>
              </a:rPr>
              <a:t>Habilita</a:t>
            </a:r>
            <a:endParaRPr lang="es-AR" sz="1200" b="1" dirty="0">
              <a:solidFill>
                <a:schemeClr val="tx2">
                  <a:lumMod val="75000"/>
                </a:schemeClr>
              </a:solidFill>
            </a:endParaRPr>
          </a:p>
        </p:txBody>
      </p:sp>
      <p:sp>
        <p:nvSpPr>
          <p:cNvPr id="28" name="27 CuadroTexto"/>
          <p:cNvSpPr txBox="1"/>
          <p:nvPr/>
        </p:nvSpPr>
        <p:spPr>
          <a:xfrm>
            <a:off x="6629400" y="4500401"/>
            <a:ext cx="228600" cy="225639"/>
          </a:xfrm>
          <a:prstGeom prst="rect">
            <a:avLst/>
          </a:prstGeom>
          <a:solidFill>
            <a:schemeClr val="bg1"/>
          </a:solidFill>
        </p:spPr>
        <p:txBody>
          <a:bodyPr wrap="none" lIns="0" tIns="0" rIns="0" bIns="0" rtlCol="0">
            <a:noAutofit/>
          </a:bodyPr>
          <a:lstStyle/>
          <a:p>
            <a:r>
              <a:rPr lang="es-AR" sz="1500" b="1" dirty="0" smtClean="0"/>
              <a:t>FF</a:t>
            </a:r>
          </a:p>
          <a:p>
            <a:endParaRPr lang="es-AR" sz="1500" b="1" dirty="0"/>
          </a:p>
        </p:txBody>
      </p:sp>
      <p:sp>
        <p:nvSpPr>
          <p:cNvPr id="30" name="29 CuadroTexto"/>
          <p:cNvSpPr txBox="1"/>
          <p:nvPr/>
        </p:nvSpPr>
        <p:spPr>
          <a:xfrm>
            <a:off x="1192657" y="3660561"/>
            <a:ext cx="483743" cy="225639"/>
          </a:xfrm>
          <a:prstGeom prst="rect">
            <a:avLst/>
          </a:prstGeom>
          <a:solidFill>
            <a:schemeClr val="bg1"/>
          </a:solidFill>
        </p:spPr>
        <p:txBody>
          <a:bodyPr wrap="none" lIns="0" tIns="0" rIns="0" bIns="0" rtlCol="0">
            <a:noAutofit/>
          </a:bodyPr>
          <a:lstStyle/>
          <a:p>
            <a:pPr algn="ctr"/>
            <a:r>
              <a:rPr lang="es-AR" sz="1500" b="1" dirty="0" smtClean="0">
                <a:solidFill>
                  <a:srgbClr val="00B050"/>
                </a:solidFill>
              </a:rPr>
              <a:t>53</a:t>
            </a:r>
          </a:p>
          <a:p>
            <a:pPr algn="ctr"/>
            <a:endParaRPr lang="es-AR" sz="1500" b="1" dirty="0">
              <a:solidFill>
                <a:srgbClr val="00B050"/>
              </a:solidFill>
            </a:endParaRPr>
          </a:p>
        </p:txBody>
      </p:sp>
      <p:sp>
        <p:nvSpPr>
          <p:cNvPr id="31" name="30 CuadroTexto"/>
          <p:cNvSpPr txBox="1"/>
          <p:nvPr/>
        </p:nvSpPr>
        <p:spPr>
          <a:xfrm>
            <a:off x="7391971" y="4267200"/>
            <a:ext cx="483743" cy="225639"/>
          </a:xfrm>
          <a:prstGeom prst="rect">
            <a:avLst/>
          </a:prstGeom>
          <a:noFill/>
        </p:spPr>
        <p:txBody>
          <a:bodyPr wrap="none" lIns="0" tIns="0" rIns="0" bIns="0" rtlCol="0">
            <a:noAutofit/>
          </a:bodyPr>
          <a:lstStyle/>
          <a:p>
            <a:pPr algn="ctr"/>
            <a:r>
              <a:rPr lang="es-AR" sz="3000" b="1" dirty="0" smtClean="0">
                <a:solidFill>
                  <a:srgbClr val="FF0000"/>
                </a:solidFill>
              </a:rPr>
              <a:t>53</a:t>
            </a:r>
          </a:p>
          <a:p>
            <a:pPr algn="ctr"/>
            <a:endParaRPr lang="es-AR" sz="3000" b="1" dirty="0">
              <a:solidFill>
                <a:srgbClr val="FF0000"/>
              </a:solidFill>
            </a:endParaRPr>
          </a:p>
        </p:txBody>
      </p:sp>
      <p:pic>
        <p:nvPicPr>
          <p:cNvPr id="31746" name="Picture 2"/>
          <p:cNvPicPr>
            <a:picLocks noChangeAspect="1" noChangeArrowheads="1"/>
          </p:cNvPicPr>
          <p:nvPr/>
        </p:nvPicPr>
        <p:blipFill>
          <a:blip r:embed="rId3"/>
          <a:srcRect/>
          <a:stretch>
            <a:fillRect/>
          </a:stretch>
        </p:blipFill>
        <p:spPr bwMode="auto">
          <a:xfrm>
            <a:off x="1371600" y="4572000"/>
            <a:ext cx="552450" cy="838200"/>
          </a:xfrm>
          <a:prstGeom prst="rect">
            <a:avLst/>
          </a:prstGeom>
          <a:noFill/>
          <a:ln w="9525">
            <a:noFill/>
            <a:miter lim="800000"/>
            <a:headEnd/>
            <a:tailEnd/>
          </a:ln>
          <a:effectLst/>
        </p:spPr>
      </p:pic>
      <p:pic>
        <p:nvPicPr>
          <p:cNvPr id="31747" name="Picture 3"/>
          <p:cNvPicPr>
            <a:picLocks noChangeAspect="1" noChangeArrowheads="1"/>
          </p:cNvPicPr>
          <p:nvPr/>
        </p:nvPicPr>
        <p:blipFill>
          <a:blip r:embed="rId4"/>
          <a:srcRect/>
          <a:stretch>
            <a:fillRect/>
          </a:stretch>
        </p:blipFill>
        <p:spPr bwMode="auto">
          <a:xfrm>
            <a:off x="2133600" y="3657600"/>
            <a:ext cx="752475" cy="1219200"/>
          </a:xfrm>
          <a:prstGeom prst="rect">
            <a:avLst/>
          </a:prstGeom>
          <a:noFill/>
          <a:ln w="9525">
            <a:noFill/>
            <a:miter lim="800000"/>
            <a:headEnd/>
            <a:tailEnd/>
          </a:ln>
          <a:effectLst/>
        </p:spPr>
      </p:pic>
      <p:sp>
        <p:nvSpPr>
          <p:cNvPr id="20" name="19 CuadroTexto"/>
          <p:cNvSpPr txBox="1"/>
          <p:nvPr/>
        </p:nvSpPr>
        <p:spPr>
          <a:xfrm>
            <a:off x="2286000" y="4648200"/>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97</a:t>
            </a:r>
          </a:p>
          <a:p>
            <a:endParaRPr lang="es-AR" sz="1500" b="1" dirty="0">
              <a:solidFill>
                <a:srgbClr val="00B050"/>
              </a:solidFill>
            </a:endParaRPr>
          </a:p>
        </p:txBody>
      </p:sp>
      <p:sp>
        <p:nvSpPr>
          <p:cNvPr id="19" name="18 CuadroTexto"/>
          <p:cNvSpPr txBox="1"/>
          <p:nvPr/>
        </p:nvSpPr>
        <p:spPr>
          <a:xfrm>
            <a:off x="2286000" y="4343400"/>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FF</a:t>
            </a:r>
          </a:p>
          <a:p>
            <a:endParaRPr lang="es-AR" sz="1500" b="1" dirty="0">
              <a:solidFill>
                <a:srgbClr val="00B050"/>
              </a:solidFill>
            </a:endParaRPr>
          </a:p>
        </p:txBody>
      </p:sp>
    </p:spTree>
    <p:extLst>
      <p:ext uri="{BB962C8B-B14F-4D97-AF65-F5344CB8AC3E}">
        <p14:creationId xmlns:p14="http://schemas.microsoft.com/office/powerpoint/2010/main" val="351304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1000"/>
                                        <p:tgtEl>
                                          <p:spTgt spid="1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randombar(horizontal)">
                                      <p:cBhvr>
                                        <p:cTn id="10" dur="500"/>
                                        <p:tgtEl>
                                          <p:spTgt spid="20"/>
                                        </p:tgtEl>
                                      </p:cBhvr>
                                    </p:animEffect>
                                  </p:childTnLst>
                                </p:cTn>
                              </p:par>
                            </p:childTnLst>
                          </p:cTn>
                        </p:par>
                        <p:par>
                          <p:cTn id="11" fill="hold">
                            <p:stCondLst>
                              <p:cond delay="1000"/>
                            </p:stCondLst>
                            <p:childTnLst>
                              <p:par>
                                <p:cTn id="12" presetID="0" presetClass="path" presetSubtype="0" accel="50000" decel="50000" fill="hold" grpId="0" nodeType="afterEffect">
                                  <p:stCondLst>
                                    <p:cond delay="0"/>
                                  </p:stCondLst>
                                  <p:childTnLst>
                                    <p:animMotion origin="layout" path="M 0.07639 -0.26899 C 0.07465 -0.26829 0.07153 -0.28311 0.07083 -0.26713 C 0.06406 -0.27987 0.06198 -0.33288 0.03611 -0.34491 C 0.01024 -0.35695 0.01059 -0.34005 -0.08472 -0.33936 C -0.18003 -0.33866 -0.46771 -0.38241 -0.53611 -0.34121 C -0.60451 -0.3 -0.50312 -0.13913 -0.49531 -0.09213 C -0.47483 -0.07038 -0.50937 -0.07292 -0.48889 -0.05973 " pathEditMode="relative" rAng="0" ptsTypes="faaaaff">
                                      <p:cBhvr>
                                        <p:cTn id="13" dur="2000" spd="-100000" fill="hold"/>
                                        <p:tgtEl>
                                          <p:spTgt spid="28"/>
                                        </p:tgtEl>
                                        <p:attrNameLst>
                                          <p:attrName>ppt_x</p:attrName>
                                          <p:attrName>ppt_y</p:attrName>
                                        </p:attrNameLst>
                                      </p:cBhvr>
                                      <p:rCtr x="-34045" y="4792"/>
                                    </p:animMotion>
                                  </p:childTnLst>
                                </p:cTn>
                              </p:par>
                              <p:par>
                                <p:cTn id="14" presetID="0" presetClass="path" presetSubtype="0" accel="50000" decel="50000" fill="hold" grpId="0" nodeType="withEffect">
                                  <p:stCondLst>
                                    <p:cond delay="0"/>
                                  </p:stCondLst>
                                  <p:childTnLst>
                                    <p:animMotion origin="layout" path="M -8.33333E-7 -1.48148E-6 C 0.01337 0.01783 -0.00243 -0.00486 0.00556 0.01111 C 0.00938 0.01875 0.01372 0.02454 0.01667 0.03333 C 0.02049 0.04491 0.02118 0.06181 0.02639 0.07222 C 0.03611 0.09167 0.04201 0.11945 0.04445 0.14259 C 0.04618 0.15926 0.04722 0.17639 0.05 0.19259 C 0.05087 0.19746 0.05191 0.20255 0.05278 0.20741 C 0.05365 0.21227 0.05556 0.22222 0.05556 0.22246 C 0.05434 0.26597 0.0559 0.25857 0.05278 0.28519 C 0.05243 0.28889 0.05191 0.29259 0.05139 0.2963 C 0.05052 0.30139 0.04861 0.31111 0.04861 0.31134 C 0.04722 0.32824 0.04636 0.35741 0.04774 0.37454 C 0.0882 0.3706 0.06441 0.37361 0.12951 0.37755 C 0.14913 0.37871 0.18264 0.3713 0.20278 0.37408 C 0.2125 0.37338 0.22222 0.37361 0.23195 0.37222 C 0.23906 0.3713 0.25642 0.38148 0.26354 0.38125 C 0.3066 0.3794 0.34184 0.37847 0.38507 0.37778 C 0.42708 0.37685 0.48229 0.38287 0.51302 0.38357 C 0.54323 0.38426 0.54757 0.38148 0.5691 0.38218 C 0.61979 0.3838 0.60972 0.37894 0.63594 0.38773 C 0.64201 0.38704 0.64688 0.38727 0.65278 0.38519 C 0.66146 0.38218 0.65764 0.34699 0.65695 0.3463 C 0.64896 0.33056 0.65399 0.35208 0.65399 0.31273 " pathEditMode="relative" rAng="0" ptsTypes="fffffffffffffffffafffff">
                                      <p:cBhvr>
                                        <p:cTn id="15" dur="2000" fill="hold"/>
                                        <p:tgtEl>
                                          <p:spTgt spid="30"/>
                                        </p:tgtEl>
                                        <p:attrNameLst>
                                          <p:attrName>ppt_x</p:attrName>
                                          <p:attrName>ppt_y</p:attrName>
                                        </p:attrNameLst>
                                      </p:cBhvr>
                                      <p:rCtr x="32951" y="19144"/>
                                    </p:animMotion>
                                  </p:childTnLst>
                                </p:cTn>
                              </p:par>
                              <p:par>
                                <p:cTn id="16" presetID="10" presetClass="entr" presetSubtype="0" fill="hold" grpId="0" nodeType="withEffect">
                                  <p:stCondLst>
                                    <p:cond delay="75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 presetClass="entr" presetSubtype="0" fill="hold" grpId="0" nodeType="withEffect">
                                  <p:stCondLst>
                                    <p:cond delay="750"/>
                                  </p:stCondLst>
                                  <p:childTnLst>
                                    <p:set>
                                      <p:cBhvr>
                                        <p:cTn id="20" dur="1" fill="hold">
                                          <p:stCondLst>
                                            <p:cond delay="0"/>
                                          </p:stCondLst>
                                        </p:cTn>
                                        <p:tgtEl>
                                          <p:spTgt spid="21"/>
                                        </p:tgtEl>
                                        <p:attrNameLst>
                                          <p:attrName>style.visibility</p:attrName>
                                        </p:attrNameLst>
                                      </p:cBhvr>
                                      <p:to>
                                        <p:strVal val="visible"/>
                                      </p:to>
                                    </p:set>
                                  </p:childTnLst>
                                </p:cTn>
                              </p:par>
                            </p:childTnLst>
                          </p:cTn>
                        </p:par>
                        <p:par>
                          <p:cTn id="21" fill="hold">
                            <p:stCondLst>
                              <p:cond delay="3000"/>
                            </p:stCondLst>
                            <p:childTnLst>
                              <p:par>
                                <p:cTn id="22" presetID="10" presetClass="entr" presetSubtype="0" fill="hold" nodeType="afterEffect">
                                  <p:stCondLst>
                                    <p:cond delay="50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 presetClass="entr" presetSubtype="0" fill="hold" grpId="0" nodeType="withEffect">
                                  <p:stCondLst>
                                    <p:cond delay="750"/>
                                  </p:stCondLst>
                                  <p:childTnLst>
                                    <p:set>
                                      <p:cBhvr>
                                        <p:cTn id="26" dur="1" fill="hold">
                                          <p:stCondLst>
                                            <p:cond delay="0"/>
                                          </p:stCondLst>
                                        </p:cTn>
                                        <p:tgtEl>
                                          <p:spTgt spid="23"/>
                                        </p:tgtEl>
                                        <p:attrNameLst>
                                          <p:attrName>style.visibility</p:attrName>
                                        </p:attrNameLst>
                                      </p:cBhvr>
                                      <p:to>
                                        <p:strVal val="visible"/>
                                      </p:to>
                                    </p:set>
                                  </p:childTnLst>
                                </p:cTn>
                              </p:par>
                            </p:childTnLst>
                          </p:cTn>
                        </p:par>
                        <p:par>
                          <p:cTn id="27" fill="hold">
                            <p:stCondLst>
                              <p:cond delay="4000"/>
                            </p:stCondLst>
                            <p:childTnLst>
                              <p:par>
                                <p:cTn id="28" presetID="31" presetClass="entr" presetSubtype="0" fill="hold" grpId="0" nodeType="after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1000" fill="hold"/>
                                        <p:tgtEl>
                                          <p:spTgt spid="31"/>
                                        </p:tgtEl>
                                        <p:attrNameLst>
                                          <p:attrName>ppt_w</p:attrName>
                                        </p:attrNameLst>
                                      </p:cBhvr>
                                      <p:tavLst>
                                        <p:tav tm="0">
                                          <p:val>
                                            <p:fltVal val="0"/>
                                          </p:val>
                                        </p:tav>
                                        <p:tav tm="100000">
                                          <p:val>
                                            <p:strVal val="#ppt_w"/>
                                          </p:val>
                                        </p:tav>
                                      </p:tavLst>
                                    </p:anim>
                                    <p:anim calcmode="lin" valueType="num">
                                      <p:cBhvr>
                                        <p:cTn id="31" dur="1000" fill="hold"/>
                                        <p:tgtEl>
                                          <p:spTgt spid="31"/>
                                        </p:tgtEl>
                                        <p:attrNameLst>
                                          <p:attrName>ppt_h</p:attrName>
                                        </p:attrNameLst>
                                      </p:cBhvr>
                                      <p:tavLst>
                                        <p:tav tm="0">
                                          <p:val>
                                            <p:fltVal val="0"/>
                                          </p:val>
                                        </p:tav>
                                        <p:tav tm="100000">
                                          <p:val>
                                            <p:strVal val="#ppt_h"/>
                                          </p:val>
                                        </p:tav>
                                      </p:tavLst>
                                    </p:anim>
                                    <p:anim calcmode="lin" valueType="num">
                                      <p:cBhvr>
                                        <p:cTn id="32" dur="1000" fill="hold"/>
                                        <p:tgtEl>
                                          <p:spTgt spid="31"/>
                                        </p:tgtEl>
                                        <p:attrNameLst>
                                          <p:attrName>style.rotation</p:attrName>
                                        </p:attrNameLst>
                                      </p:cBhvr>
                                      <p:tavLst>
                                        <p:tav tm="0">
                                          <p:val>
                                            <p:fltVal val="90"/>
                                          </p:val>
                                        </p:tav>
                                        <p:tav tm="100000">
                                          <p:val>
                                            <p:fltVal val="0"/>
                                          </p:val>
                                        </p:tav>
                                      </p:tavLst>
                                    </p:anim>
                                    <p:animEffect transition="in" filter="fade">
                                      <p:cBhvr>
                                        <p:cTn id="33"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3" grpId="0"/>
      <p:bldP spid="28" grpId="0" animBg="1"/>
      <p:bldP spid="30" grpId="0" animBg="1"/>
      <p:bldP spid="31" grpId="0"/>
      <p:bldP spid="20" grpId="0" animBg="1"/>
      <p:bldP spid="1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Aquí finaliza el ejercicio</a:t>
            </a:r>
            <a:br>
              <a:rPr lang="es-AR" dirty="0" smtClean="0"/>
            </a:br>
            <a:endParaRPr lang="en-US" dirty="0"/>
          </a:p>
        </p:txBody>
      </p:sp>
      <p:sp>
        <p:nvSpPr>
          <p:cNvPr id="3" name="2 Marcador de contenido"/>
          <p:cNvSpPr>
            <a:spLocks noGrp="1"/>
          </p:cNvSpPr>
          <p:nvPr>
            <p:ph idx="1"/>
          </p:nvPr>
        </p:nvSpPr>
        <p:spPr>
          <a:xfrm>
            <a:off x="457200" y="1600200"/>
            <a:ext cx="8305800" cy="4525963"/>
          </a:xfrm>
        </p:spPr>
        <p:txBody>
          <a:bodyPr/>
          <a:lstStyle/>
          <a:p>
            <a:r>
              <a:rPr lang="es-AR" dirty="0" smtClean="0"/>
              <a:t>Si en la dirección 24 hay otra instrucción del mismo programa, continua el proceso.</a:t>
            </a:r>
          </a:p>
          <a:p>
            <a:pPr>
              <a:buNone/>
            </a:pPr>
            <a:endParaRPr lang="es-AR" dirty="0" smtClean="0"/>
          </a:p>
          <a:p>
            <a:r>
              <a:rPr lang="es-AR" dirty="0" smtClean="0"/>
              <a:t>Si es el FIN del programa, el Sistema Operativo, selecciona otro programa para ser ejecutado.</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590800"/>
            <a:ext cx="7772400" cy="1470025"/>
          </a:xfrm>
        </p:spPr>
        <p:txBody>
          <a:bodyPr/>
          <a:lstStyle/>
          <a:p>
            <a:r>
              <a:rPr lang="es-AR" dirty="0" smtClean="0">
                <a:solidFill>
                  <a:srgbClr val="FF0000"/>
                </a:solidFill>
              </a:rPr>
              <a:t>FIN</a:t>
            </a:r>
            <a:endParaRPr lang="es-ES" dirty="0">
              <a:solidFill>
                <a:srgbClr val="FF0000"/>
              </a:solidFill>
            </a:endParaRPr>
          </a:p>
        </p:txBody>
      </p:sp>
    </p:spTree>
    <p:extLst>
      <p:ext uri="{BB962C8B-B14F-4D97-AF65-F5344CB8AC3E}">
        <p14:creationId xmlns:p14="http://schemas.microsoft.com/office/powerpoint/2010/main" val="57568405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a:stretch>
            <a:fillRect/>
          </a:stretch>
        </p:blipFill>
        <p:spPr bwMode="auto">
          <a:xfrm>
            <a:off x="685800" y="2333625"/>
            <a:ext cx="8067675" cy="4524375"/>
          </a:xfrm>
          <a:prstGeom prst="rect">
            <a:avLst/>
          </a:prstGeom>
          <a:noFill/>
          <a:ln w="9525">
            <a:noFill/>
            <a:miter lim="800000"/>
            <a:headEnd/>
            <a:tailEnd/>
          </a:ln>
          <a:effectLst/>
        </p:spPr>
      </p:pic>
      <p:sp>
        <p:nvSpPr>
          <p:cNvPr id="2" name="1 Título"/>
          <p:cNvSpPr>
            <a:spLocks noGrp="1"/>
          </p:cNvSpPr>
          <p:nvPr>
            <p:ph type="ctrTitle"/>
          </p:nvPr>
        </p:nvSpPr>
        <p:spPr>
          <a:xfrm>
            <a:off x="0" y="-152400"/>
            <a:ext cx="9144000" cy="914400"/>
          </a:xfrm>
        </p:spPr>
        <p:txBody>
          <a:bodyPr>
            <a:normAutofit fontScale="90000"/>
          </a:bodyPr>
          <a:lstStyle/>
          <a:p>
            <a:r>
              <a:rPr lang="es-AR" dirty="0" smtClean="0">
                <a:solidFill>
                  <a:srgbClr val="FF0000"/>
                </a:solidFill>
              </a:rPr>
              <a:t>Fase de búsqueda de la primera instrucción</a:t>
            </a:r>
            <a:endParaRPr lang="en-US" dirty="0">
              <a:solidFill>
                <a:srgbClr val="FF0000"/>
              </a:solidFill>
            </a:endParaRPr>
          </a:p>
        </p:txBody>
      </p:sp>
      <p:sp>
        <p:nvSpPr>
          <p:cNvPr id="6" name="5 CuadroTexto"/>
          <p:cNvSpPr txBox="1"/>
          <p:nvPr/>
        </p:nvSpPr>
        <p:spPr>
          <a:xfrm>
            <a:off x="2430455" y="3352800"/>
            <a:ext cx="533400" cy="553998"/>
          </a:xfrm>
          <a:prstGeom prst="rect">
            <a:avLst/>
          </a:prstGeom>
          <a:noFill/>
        </p:spPr>
        <p:txBody>
          <a:bodyPr wrap="square" rtlCol="0">
            <a:spAutoFit/>
          </a:bodyPr>
          <a:lstStyle/>
          <a:p>
            <a:r>
              <a:rPr lang="es-AR" sz="1500" b="1" dirty="0" smtClean="0">
                <a:solidFill>
                  <a:srgbClr val="FF0000"/>
                </a:solidFill>
              </a:rPr>
              <a:t>19</a:t>
            </a:r>
          </a:p>
          <a:p>
            <a:endParaRPr lang="es-AR" sz="1500" b="1" dirty="0">
              <a:solidFill>
                <a:srgbClr val="FF0000"/>
              </a:solidFill>
            </a:endParaRPr>
          </a:p>
        </p:txBody>
      </p:sp>
      <p:sp>
        <p:nvSpPr>
          <p:cNvPr id="9" name="8 CuadroTexto"/>
          <p:cNvSpPr txBox="1"/>
          <p:nvPr/>
        </p:nvSpPr>
        <p:spPr>
          <a:xfrm>
            <a:off x="1905000" y="2875002"/>
            <a:ext cx="533400" cy="553998"/>
          </a:xfrm>
          <a:prstGeom prst="rect">
            <a:avLst/>
          </a:prstGeom>
          <a:noFill/>
        </p:spPr>
        <p:txBody>
          <a:bodyPr wrap="square" rtlCol="0">
            <a:spAutoFit/>
          </a:bodyPr>
          <a:lstStyle/>
          <a:p>
            <a:r>
              <a:rPr lang="es-AR" sz="1500" b="1" dirty="0" smtClean="0">
                <a:solidFill>
                  <a:srgbClr val="FF0000"/>
                </a:solidFill>
              </a:rPr>
              <a:t>19</a:t>
            </a:r>
          </a:p>
          <a:p>
            <a:endParaRPr lang="es-AR" sz="1500" b="1" dirty="0">
              <a:solidFill>
                <a:srgbClr val="FF0000"/>
              </a:solidFill>
            </a:endParaRPr>
          </a:p>
        </p:txBody>
      </p:sp>
      <p:cxnSp>
        <p:nvCxnSpPr>
          <p:cNvPr id="18" name="17 Conector recto de flecha"/>
          <p:cNvCxnSpPr/>
          <p:nvPr/>
        </p:nvCxnSpPr>
        <p:spPr>
          <a:xfrm flipH="1">
            <a:off x="3810000" y="3124200"/>
            <a:ext cx="990600" cy="1040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9" name="18 CuadroTexto"/>
          <p:cNvSpPr txBox="1"/>
          <p:nvPr/>
        </p:nvSpPr>
        <p:spPr>
          <a:xfrm>
            <a:off x="3810000" y="2923401"/>
            <a:ext cx="800100" cy="276999"/>
          </a:xfrm>
          <a:prstGeom prst="rect">
            <a:avLst/>
          </a:prstGeom>
          <a:noFill/>
        </p:spPr>
        <p:txBody>
          <a:bodyPr wrap="square" rtlCol="0">
            <a:spAutoFit/>
          </a:bodyPr>
          <a:lstStyle/>
          <a:p>
            <a:r>
              <a:rPr lang="es-AR" sz="1200" b="1" dirty="0" smtClean="0">
                <a:solidFill>
                  <a:schemeClr val="tx2">
                    <a:lumMod val="75000"/>
                  </a:schemeClr>
                </a:solidFill>
              </a:rPr>
              <a:t>Habilita</a:t>
            </a:r>
            <a:endParaRPr lang="es-AR" sz="1200" b="1" dirty="0">
              <a:solidFill>
                <a:schemeClr val="tx2">
                  <a:lumMod val="75000"/>
                </a:schemeClr>
              </a:solidFill>
            </a:endParaRPr>
          </a:p>
        </p:txBody>
      </p:sp>
      <p:sp>
        <p:nvSpPr>
          <p:cNvPr id="20" name="19 CuadroTexto"/>
          <p:cNvSpPr txBox="1"/>
          <p:nvPr/>
        </p:nvSpPr>
        <p:spPr>
          <a:xfrm>
            <a:off x="4038600" y="3269083"/>
            <a:ext cx="381000" cy="153888"/>
          </a:xfrm>
          <a:prstGeom prst="rect">
            <a:avLst/>
          </a:prstGeom>
          <a:solidFill>
            <a:schemeClr val="bg1"/>
          </a:solidFill>
        </p:spPr>
        <p:txBody>
          <a:bodyPr wrap="square" lIns="0" tIns="0" rIns="0" bIns="0" rtlCol="0">
            <a:spAutoFit/>
          </a:bodyPr>
          <a:lstStyle/>
          <a:p>
            <a:pPr algn="ctr"/>
            <a:r>
              <a:rPr lang="es-AR" sz="1000" b="1" dirty="0" smtClean="0">
                <a:solidFill>
                  <a:srgbClr val="FF0000"/>
                </a:solidFill>
              </a:rPr>
              <a:t>96FE</a:t>
            </a:r>
            <a:endParaRPr lang="es-AR" sz="1000" b="1" dirty="0">
              <a:solidFill>
                <a:srgbClr val="FF0000"/>
              </a:solidFill>
            </a:endParaRPr>
          </a:p>
        </p:txBody>
      </p:sp>
      <p:sp>
        <p:nvSpPr>
          <p:cNvPr id="25" name="24 CuadroTexto"/>
          <p:cNvSpPr txBox="1"/>
          <p:nvPr/>
        </p:nvSpPr>
        <p:spPr>
          <a:xfrm>
            <a:off x="4419600" y="5857188"/>
            <a:ext cx="381000" cy="153888"/>
          </a:xfrm>
          <a:prstGeom prst="rect">
            <a:avLst/>
          </a:prstGeom>
          <a:solidFill>
            <a:schemeClr val="bg1"/>
          </a:solidFill>
        </p:spPr>
        <p:txBody>
          <a:bodyPr wrap="square" lIns="0" tIns="0" rIns="0" bIns="0" rtlCol="0">
            <a:spAutoFit/>
          </a:bodyPr>
          <a:lstStyle/>
          <a:p>
            <a:pPr algn="ctr"/>
            <a:r>
              <a:rPr lang="es-AR" sz="1000" b="1" dirty="0" smtClean="0">
                <a:solidFill>
                  <a:srgbClr val="FF0000"/>
                </a:solidFill>
              </a:rPr>
              <a:t>96FE</a:t>
            </a:r>
            <a:endParaRPr lang="es-AR" sz="1000" b="1" dirty="0">
              <a:solidFill>
                <a:srgbClr val="FF0000"/>
              </a:solidFill>
            </a:endParaRPr>
          </a:p>
        </p:txBody>
      </p:sp>
      <p:sp>
        <p:nvSpPr>
          <p:cNvPr id="12" name="2 Subtítulo"/>
          <p:cNvSpPr txBox="1">
            <a:spLocks/>
          </p:cNvSpPr>
          <p:nvPr/>
        </p:nvSpPr>
        <p:spPr>
          <a:xfrm>
            <a:off x="0" y="685800"/>
            <a:ext cx="9144000" cy="1828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buFont typeface="Arial" pitchFamily="34" charset="0"/>
              <a:buChar char="•"/>
            </a:pPr>
            <a:r>
              <a:rPr lang="es-AR" sz="1800" dirty="0" smtClean="0">
                <a:solidFill>
                  <a:schemeClr val="tx1"/>
                </a:solidFill>
              </a:rPr>
              <a:t> Se busca en memoria el contenido de la dirección indicada por el CP (19).</a:t>
            </a:r>
          </a:p>
          <a:p>
            <a:pPr algn="just">
              <a:buFont typeface="Arial" pitchFamily="34" charset="0"/>
              <a:buChar char="•"/>
            </a:pPr>
            <a:r>
              <a:rPr lang="es-AR" sz="1800" dirty="0" smtClean="0">
                <a:solidFill>
                  <a:schemeClr val="tx1"/>
                </a:solidFill>
              </a:rPr>
              <a:t> La dirección de la misma viaja por el bus de direcciones llega al RDM, se habilita la dirección y se lee la instrucción 96FE que está alojada en la dirección 19.</a:t>
            </a:r>
          </a:p>
          <a:p>
            <a:pPr algn="just">
              <a:buFont typeface="Arial" pitchFamily="34" charset="0"/>
              <a:buChar char="•"/>
            </a:pPr>
            <a:r>
              <a:rPr lang="es-AR" sz="1800" dirty="0" smtClean="0">
                <a:solidFill>
                  <a:schemeClr val="tx1"/>
                </a:solidFill>
              </a:rPr>
              <a:t> La instrucción es leída y transmitida a la CPU por el bus de datos, quedando temporalmente almacenada en el MBR.</a:t>
            </a:r>
            <a:endParaRPr lang="en-US" sz="1800" dirty="0" smtClean="0">
              <a:solidFill>
                <a:schemeClr val="tx1"/>
              </a:solidFill>
            </a:endParaRPr>
          </a:p>
          <a:p>
            <a:pPr algn="just">
              <a:buFont typeface="Arial" pitchFamily="34" charset="0"/>
              <a:buChar char="•"/>
            </a:pPr>
            <a:endParaRPr lang="en-US" sz="18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72222E-6 5.5517E-7 C -0.01198 -0.0037 -0.0599 0.00486 -0.07205 -0.02198 C -0.06233 -0.02336 -0.08264 -0.15961 -0.07309 -0.16123 C -0.06719 -0.16493 0.21753 -0.16771 0.22795 -0.17187 C 0.24027 -0.17974 0.22968 -0.08975 0.23003 -0.07333 " pathEditMode="relative" rAng="0" ptsTypes="fffff">
                                      <p:cBhvr>
                                        <p:cTn id="6" dur="2000" fill="hold"/>
                                        <p:tgtEl>
                                          <p:spTgt spid="6"/>
                                        </p:tgtEl>
                                        <p:attrNameLst>
                                          <p:attrName>ppt_x</p:attrName>
                                          <p:attrName>ppt_y</p:attrName>
                                        </p:attrNameLst>
                                      </p:cBhvr>
                                      <p:rCtr x="7882" y="-8744"/>
                                    </p:animMotion>
                                  </p:childTnLst>
                                </p:cTn>
                              </p:par>
                              <p:par>
                                <p:cTn id="7" presetID="1" presetClass="entr" presetSubtype="0" fill="hold" grpId="0" nodeType="withEffect">
                                  <p:stCondLst>
                                    <p:cond delay="750"/>
                                  </p:stCondLst>
                                  <p:childTnLst>
                                    <p:set>
                                      <p:cBhvr>
                                        <p:cTn id="8" dur="1" fill="hold">
                                          <p:stCondLst>
                                            <p:cond delay="0"/>
                                          </p:stCondLst>
                                        </p:cTn>
                                        <p:tgtEl>
                                          <p:spTgt spid="9"/>
                                        </p:tgtEl>
                                        <p:attrNameLst>
                                          <p:attrName>style.visibility</p:attrName>
                                        </p:attrNameLst>
                                      </p:cBhvr>
                                      <p:to>
                                        <p:strVal val="visible"/>
                                      </p:to>
                                    </p:set>
                                  </p:childTnLst>
                                </p:cTn>
                              </p:par>
                            </p:childTnLst>
                          </p:cTn>
                        </p:par>
                        <p:par>
                          <p:cTn id="9" fill="hold">
                            <p:stCondLst>
                              <p:cond delay="2000"/>
                            </p:stCondLst>
                            <p:childTnLst>
                              <p:par>
                                <p:cTn id="10" presetID="10" presetClass="entr" presetSubtype="0" fill="hold" nodeType="after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 presetClass="entr" presetSubtype="0" fill="hold" grpId="0" nodeType="withEffect">
                                  <p:stCondLst>
                                    <p:cond delay="500"/>
                                  </p:stCondLst>
                                  <p:childTnLst>
                                    <p:set>
                                      <p:cBhvr>
                                        <p:cTn id="14" dur="1" fill="hold">
                                          <p:stCondLst>
                                            <p:cond delay="0"/>
                                          </p:stCondLst>
                                        </p:cTn>
                                        <p:tgtEl>
                                          <p:spTgt spid="19"/>
                                        </p:tgtEl>
                                        <p:attrNameLst>
                                          <p:attrName>style.visibility</p:attrName>
                                        </p:attrNameLst>
                                      </p:cBhvr>
                                      <p:to>
                                        <p:strVal val="visible"/>
                                      </p:to>
                                    </p:set>
                                  </p:childTnLst>
                                </p:cTn>
                              </p:par>
                            </p:childTnLst>
                          </p:cTn>
                        </p:par>
                        <p:par>
                          <p:cTn id="15" fill="hold">
                            <p:stCondLst>
                              <p:cond delay="2750"/>
                            </p:stCondLst>
                            <p:childTnLst>
                              <p:par>
                                <p:cTn id="16" presetID="0" presetClass="path" presetSubtype="0" accel="50000" decel="50000" fill="hold" grpId="0" nodeType="afterEffect">
                                  <p:stCondLst>
                                    <p:cond delay="0"/>
                                  </p:stCondLst>
                                  <p:childTnLst>
                                    <p:animMotion origin="layout" path="M 0.02257 -0.00116 C 0.03003 -0.00069 0.03368 -0.00023 0.0401 0.00093 C 0.04618 0.00371 0.04323 0.00278 0.04931 0.00371 C 0.04948 0.02894 0.04688 0.0463 0.05139 0.06759 C 0.05191 0.07523 0.05208 0.08287 0.05347 0.09028 C 0.05451 0.10185 0.05608 0.11296 0.0566 0.12454 C 0.05642 0.16991 0.06372 0.21713 0.05399 0.26065 C 0.0533 0.26759 0.0533 0.27269 0.05139 0.27871 C 0.05104 0.28218 0.05069 0.28565 0.04983 0.28889 C 0.04965 0.29051 0.04965 0.29213 0.04931 0.29375 C 0.04913 0.29514 0.04826 0.29792 0.04826 0.29792 C 0.04774 0.30509 0.04583 0.31296 0.04931 0.31921 C 0.05052 0.3257 0.05295 0.33195 0.05451 0.33843 C 0.0566 0.36806 0.05625 0.35671 0.05503 0.40579 C 0.05486 0.41204 0.05399 0.42384 0.05139 0.42917 C 0.05035 0.43889 0.0526 0.44954 0.04983 0.45857 C 0.04861 0.46273 0.04306 0.45949 0.03958 0.45996 C -0.12292 0.45903 -0.04184 0.46088 -0.09288 0.45671 C -0.1309 0.44653 -0.16823 0.44746 -0.20729 0.44699 C -0.2151 0.4456 -0.22344 0.44468 -0.23108 0.44213 C -0.23542 0.43079 -0.23038 0.42176 -0.22899 0.41134 C -0.23003 0.40023 -0.23108 0.38935 -0.23108 0.37824 " pathEditMode="relative" ptsTypes="fffffffffffffffffffffA">
                                      <p:cBhvr>
                                        <p:cTn id="17" dur="2000" fill="hold"/>
                                        <p:tgtEl>
                                          <p:spTgt spid="20"/>
                                        </p:tgtEl>
                                        <p:attrNameLst>
                                          <p:attrName>ppt_x</p:attrName>
                                          <p:attrName>ppt_y</p:attrName>
                                        </p:attrNameLst>
                                      </p:cBhvr>
                                    </p:animMotion>
                                  </p:childTnLst>
                                </p:cTn>
                              </p:par>
                              <p:par>
                                <p:cTn id="18" presetID="1" presetClass="entr" presetSubtype="0" fill="hold" grpId="0" nodeType="withEffect">
                                  <p:stCondLst>
                                    <p:cond delay="1000"/>
                                  </p:stCondLst>
                                  <p:childTnLst>
                                    <p:set>
                                      <p:cBhvr>
                                        <p:cTn id="19"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9" grpId="0"/>
      <p:bldP spid="20"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533400" y="2133600"/>
            <a:ext cx="7934325" cy="4524375"/>
          </a:xfrm>
          <a:prstGeom prst="rect">
            <a:avLst/>
          </a:prstGeom>
          <a:noFill/>
          <a:ln w="9525">
            <a:noFill/>
            <a:miter lim="800000"/>
            <a:headEnd/>
            <a:tailEnd/>
          </a:ln>
          <a:effectLst/>
        </p:spPr>
      </p:pic>
      <p:sp>
        <p:nvSpPr>
          <p:cNvPr id="2" name="1 Título"/>
          <p:cNvSpPr>
            <a:spLocks noGrp="1"/>
          </p:cNvSpPr>
          <p:nvPr>
            <p:ph type="ctrTitle"/>
          </p:nvPr>
        </p:nvSpPr>
        <p:spPr>
          <a:xfrm>
            <a:off x="0" y="0"/>
            <a:ext cx="9144000" cy="762000"/>
          </a:xfrm>
        </p:spPr>
        <p:txBody>
          <a:bodyPr>
            <a:normAutofit/>
          </a:bodyPr>
          <a:lstStyle/>
          <a:p>
            <a:r>
              <a:rPr lang="es-AR" dirty="0" smtClean="0">
                <a:solidFill>
                  <a:srgbClr val="FFC000"/>
                </a:solidFill>
              </a:rPr>
              <a:t>INCREMENTO DEL CP</a:t>
            </a:r>
            <a:endParaRPr lang="en-US" dirty="0">
              <a:solidFill>
                <a:srgbClr val="FFC000"/>
              </a:solidFill>
            </a:endParaRPr>
          </a:p>
        </p:txBody>
      </p:sp>
      <p:sp>
        <p:nvSpPr>
          <p:cNvPr id="3" name="2 Subtítulo"/>
          <p:cNvSpPr>
            <a:spLocks noGrp="1"/>
          </p:cNvSpPr>
          <p:nvPr>
            <p:ph type="subTitle" idx="1"/>
          </p:nvPr>
        </p:nvSpPr>
        <p:spPr>
          <a:xfrm>
            <a:off x="0" y="838200"/>
            <a:ext cx="9144000" cy="1828800"/>
          </a:xfrm>
        </p:spPr>
        <p:txBody>
          <a:bodyPr>
            <a:normAutofit/>
          </a:bodyPr>
          <a:lstStyle/>
          <a:p>
            <a:pPr algn="just">
              <a:buFont typeface="Arial" pitchFamily="34" charset="0"/>
              <a:buChar char="•"/>
            </a:pPr>
            <a:r>
              <a:rPr lang="es-AR" sz="2800" dirty="0" smtClean="0">
                <a:solidFill>
                  <a:schemeClr val="tx1"/>
                </a:solidFill>
              </a:rPr>
              <a:t> Antes de finalizar la Fase de Búsqueda, se INCREMENTA el CP y apunta a la PRÓXIMA INSTRUCCIÓN.</a:t>
            </a:r>
            <a:endParaRPr lang="en-US" sz="2800" dirty="0" smtClean="0">
              <a:solidFill>
                <a:schemeClr val="tx1"/>
              </a:solidFill>
            </a:endParaRPr>
          </a:p>
          <a:p>
            <a:pPr algn="just">
              <a:buFont typeface="Arial" pitchFamily="34" charset="0"/>
              <a:buChar char="•"/>
            </a:pPr>
            <a:endParaRPr lang="en-US" sz="1800" dirty="0">
              <a:solidFill>
                <a:schemeClr val="tx1"/>
              </a:solidFill>
            </a:endParaRPr>
          </a:p>
        </p:txBody>
      </p:sp>
      <p:sp>
        <p:nvSpPr>
          <p:cNvPr id="9" name="8 CuadroTexto"/>
          <p:cNvSpPr txBox="1"/>
          <p:nvPr/>
        </p:nvSpPr>
        <p:spPr>
          <a:xfrm>
            <a:off x="1828800" y="2798802"/>
            <a:ext cx="533400" cy="553998"/>
          </a:xfrm>
          <a:prstGeom prst="rect">
            <a:avLst/>
          </a:prstGeom>
          <a:noFill/>
        </p:spPr>
        <p:txBody>
          <a:bodyPr wrap="square" rtlCol="0">
            <a:spAutoFit/>
          </a:bodyPr>
          <a:lstStyle/>
          <a:p>
            <a:r>
              <a:rPr lang="es-AR" sz="1500" dirty="0" smtClean="0"/>
              <a:t>19</a:t>
            </a:r>
          </a:p>
          <a:p>
            <a:endParaRPr lang="es-AR" sz="1500" dirty="0"/>
          </a:p>
        </p:txBody>
      </p:sp>
      <p:sp>
        <p:nvSpPr>
          <p:cNvPr id="25" name="24 CuadroTexto"/>
          <p:cNvSpPr txBox="1"/>
          <p:nvPr/>
        </p:nvSpPr>
        <p:spPr>
          <a:xfrm>
            <a:off x="4419600" y="5791200"/>
            <a:ext cx="381000" cy="153888"/>
          </a:xfrm>
          <a:prstGeom prst="rect">
            <a:avLst/>
          </a:prstGeom>
          <a:solidFill>
            <a:schemeClr val="bg1"/>
          </a:solidFill>
        </p:spPr>
        <p:txBody>
          <a:bodyPr wrap="square" lIns="0" tIns="0" rIns="0" bIns="0" rtlCol="0">
            <a:spAutoFit/>
          </a:bodyPr>
          <a:lstStyle/>
          <a:p>
            <a:pPr algn="ctr"/>
            <a:r>
              <a:rPr lang="es-AR" sz="1000" dirty="0" smtClean="0"/>
              <a:t>96FE</a:t>
            </a:r>
            <a:endParaRPr lang="es-AR" sz="1000" dirty="0"/>
          </a:p>
        </p:txBody>
      </p:sp>
      <p:sp>
        <p:nvSpPr>
          <p:cNvPr id="12" name="11 CuadroTexto"/>
          <p:cNvSpPr txBox="1"/>
          <p:nvPr/>
        </p:nvSpPr>
        <p:spPr>
          <a:xfrm>
            <a:off x="2286000" y="3276600"/>
            <a:ext cx="457200" cy="369332"/>
          </a:xfrm>
          <a:prstGeom prst="rect">
            <a:avLst/>
          </a:prstGeom>
          <a:solidFill>
            <a:schemeClr val="bg1"/>
          </a:solidFill>
          <a:ln w="12700">
            <a:solidFill>
              <a:schemeClr val="accent1">
                <a:shade val="50000"/>
              </a:schemeClr>
            </a:solidFill>
          </a:ln>
        </p:spPr>
        <p:txBody>
          <a:bodyPr wrap="square" rtlCol="0">
            <a:spAutoFit/>
          </a:bodyPr>
          <a:lstStyle/>
          <a:p>
            <a:r>
              <a:rPr lang="es-AR" b="1" dirty="0" smtClean="0">
                <a:solidFill>
                  <a:srgbClr val="FF0000"/>
                </a:solidFill>
              </a:rPr>
              <a:t>1A</a:t>
            </a:r>
            <a:endParaRPr lang="en-US" b="1" dirty="0">
              <a:solidFill>
                <a:srgbClr val="FF0000"/>
              </a:solidFill>
            </a:endParaRPr>
          </a:p>
        </p:txBody>
      </p:sp>
      <p:cxnSp>
        <p:nvCxnSpPr>
          <p:cNvPr id="14" name="13 Conector recto de flecha"/>
          <p:cNvCxnSpPr/>
          <p:nvPr/>
        </p:nvCxnSpPr>
        <p:spPr>
          <a:xfrm>
            <a:off x="1905000" y="1752600"/>
            <a:ext cx="609600" cy="1447800"/>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3" name="12 CuadroTexto"/>
          <p:cNvSpPr txBox="1"/>
          <p:nvPr/>
        </p:nvSpPr>
        <p:spPr>
          <a:xfrm>
            <a:off x="4505178" y="2875002"/>
            <a:ext cx="381000" cy="215444"/>
          </a:xfrm>
          <a:prstGeom prst="rect">
            <a:avLst/>
          </a:prstGeom>
          <a:solidFill>
            <a:schemeClr val="bg1"/>
          </a:solidFill>
        </p:spPr>
        <p:txBody>
          <a:bodyPr wrap="square" lIns="0" tIns="0" rIns="0" bIns="0" rtlCol="0">
            <a:spAutoFit/>
          </a:bodyPr>
          <a:lstStyle/>
          <a:p>
            <a:pPr algn="ctr"/>
            <a:r>
              <a:rPr lang="es-AR" sz="1400" dirty="0" smtClean="0"/>
              <a:t>19</a:t>
            </a:r>
            <a:endParaRPr lang="es-AR" sz="1400" dirty="0"/>
          </a:p>
        </p:txBody>
      </p:sp>
      <p:sp>
        <p:nvSpPr>
          <p:cNvPr id="15" name="14 CuadroTexto"/>
          <p:cNvSpPr txBox="1"/>
          <p:nvPr/>
        </p:nvSpPr>
        <p:spPr>
          <a:xfrm>
            <a:off x="1905000" y="5789712"/>
            <a:ext cx="381000" cy="153888"/>
          </a:xfrm>
          <a:prstGeom prst="rect">
            <a:avLst/>
          </a:prstGeom>
          <a:solidFill>
            <a:schemeClr val="bg1"/>
          </a:solidFill>
        </p:spPr>
        <p:txBody>
          <a:bodyPr wrap="square" lIns="0" tIns="0" rIns="0" bIns="0" rtlCol="0">
            <a:spAutoFit/>
          </a:bodyPr>
          <a:lstStyle/>
          <a:p>
            <a:pPr algn="ctr"/>
            <a:r>
              <a:rPr lang="es-AR" sz="1000" dirty="0" smtClean="0"/>
              <a:t>96FE</a:t>
            </a:r>
            <a:endParaRPr lang="es-AR" sz="1000" dirty="0"/>
          </a:p>
        </p:txBody>
      </p:sp>
    </p:spTree>
    <p:extLst>
      <p:ext uri="{BB962C8B-B14F-4D97-AF65-F5344CB8AC3E}">
        <p14:creationId xmlns:p14="http://schemas.microsoft.com/office/powerpoint/2010/main" val="200859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strVal val="#ppt_w*0.70"/>
                                          </p:val>
                                        </p:tav>
                                        <p:tav tm="100000">
                                          <p:val>
                                            <p:strVal val="#ppt_w"/>
                                          </p:val>
                                        </p:tav>
                                      </p:tavLst>
                                    </p:anim>
                                    <p:anim calcmode="lin" valueType="num">
                                      <p:cBhvr>
                                        <p:cTn id="8" dur="1000" fill="hold"/>
                                        <p:tgtEl>
                                          <p:spTgt spid="14"/>
                                        </p:tgtEl>
                                        <p:attrNameLst>
                                          <p:attrName>ppt_h</p:attrName>
                                        </p:attrNameLst>
                                      </p:cBhvr>
                                      <p:tavLst>
                                        <p:tav tm="0">
                                          <p:val>
                                            <p:strVal val="#ppt_h"/>
                                          </p:val>
                                        </p:tav>
                                        <p:tav tm="100000">
                                          <p:val>
                                            <p:strVal val="#ppt_h"/>
                                          </p:val>
                                        </p:tav>
                                      </p:tavLst>
                                    </p:anim>
                                    <p:animEffect transition="in" filter="fade">
                                      <p:cBhvr>
                                        <p:cTn id="9" dur="1000"/>
                                        <p:tgtEl>
                                          <p:spTgt spid="14"/>
                                        </p:tgtEl>
                                      </p:cBhvr>
                                    </p:animEffect>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heel(1)">
                                      <p:cBhvr>
                                        <p:cTn id="1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609600" y="2428875"/>
            <a:ext cx="7705725" cy="4505325"/>
          </a:xfrm>
          <a:prstGeom prst="rect">
            <a:avLst/>
          </a:prstGeom>
          <a:noFill/>
          <a:ln w="9525">
            <a:noFill/>
            <a:miter lim="800000"/>
            <a:headEnd/>
            <a:tailEnd/>
          </a:ln>
          <a:effectLst/>
        </p:spPr>
      </p:pic>
      <p:sp>
        <p:nvSpPr>
          <p:cNvPr id="2" name="1 Título"/>
          <p:cNvSpPr>
            <a:spLocks noGrp="1"/>
          </p:cNvSpPr>
          <p:nvPr>
            <p:ph type="ctrTitle"/>
          </p:nvPr>
        </p:nvSpPr>
        <p:spPr>
          <a:xfrm>
            <a:off x="0" y="-152400"/>
            <a:ext cx="9144000" cy="914400"/>
          </a:xfrm>
        </p:spPr>
        <p:txBody>
          <a:bodyPr>
            <a:normAutofit fontScale="90000"/>
          </a:bodyPr>
          <a:lstStyle/>
          <a:p>
            <a:r>
              <a:rPr lang="es-AR" dirty="0" smtClean="0">
                <a:solidFill>
                  <a:srgbClr val="00B050"/>
                </a:solidFill>
              </a:rPr>
              <a:t>Fase de ejecución de la primera instrucción</a:t>
            </a:r>
            <a:endParaRPr lang="en-US" dirty="0">
              <a:solidFill>
                <a:srgbClr val="00B050"/>
              </a:solidFill>
            </a:endParaRPr>
          </a:p>
        </p:txBody>
      </p:sp>
      <p:sp>
        <p:nvSpPr>
          <p:cNvPr id="4" name="3 CuadroTexto"/>
          <p:cNvSpPr txBox="1"/>
          <p:nvPr/>
        </p:nvSpPr>
        <p:spPr>
          <a:xfrm>
            <a:off x="2514600" y="3635278"/>
            <a:ext cx="228600" cy="369332"/>
          </a:xfrm>
          <a:prstGeom prst="rect">
            <a:avLst/>
          </a:prstGeom>
          <a:noFill/>
        </p:spPr>
        <p:txBody>
          <a:bodyPr wrap="square" rtlCol="0">
            <a:spAutoFit/>
          </a:bodyPr>
          <a:lstStyle/>
          <a:p>
            <a:endParaRPr lang="es-AR" dirty="0"/>
          </a:p>
        </p:txBody>
      </p:sp>
      <p:sp>
        <p:nvSpPr>
          <p:cNvPr id="13" name="12 CuadroTexto"/>
          <p:cNvSpPr txBox="1"/>
          <p:nvPr/>
        </p:nvSpPr>
        <p:spPr>
          <a:xfrm>
            <a:off x="1981200" y="3048000"/>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FE</a:t>
            </a:r>
          </a:p>
          <a:p>
            <a:endParaRPr lang="es-AR" sz="1500" b="1" dirty="0">
              <a:solidFill>
                <a:srgbClr val="00B050"/>
              </a:solidFill>
            </a:endParaRPr>
          </a:p>
        </p:txBody>
      </p:sp>
      <p:sp>
        <p:nvSpPr>
          <p:cNvPr id="12" name="11 CuadroTexto"/>
          <p:cNvSpPr txBox="1"/>
          <p:nvPr/>
        </p:nvSpPr>
        <p:spPr>
          <a:xfrm>
            <a:off x="2514600" y="3581400"/>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1A</a:t>
            </a:r>
          </a:p>
          <a:p>
            <a:endParaRPr lang="es-AR" sz="1500" b="1" dirty="0">
              <a:solidFill>
                <a:srgbClr val="00B050"/>
              </a:solidFill>
            </a:endParaRPr>
          </a:p>
        </p:txBody>
      </p:sp>
      <p:sp>
        <p:nvSpPr>
          <p:cNvPr id="15" name="14 CuadroTexto"/>
          <p:cNvSpPr txBox="1"/>
          <p:nvPr/>
        </p:nvSpPr>
        <p:spPr>
          <a:xfrm>
            <a:off x="2514600" y="4495800"/>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FE</a:t>
            </a:r>
          </a:p>
          <a:p>
            <a:endParaRPr lang="es-AR" sz="1500" b="1" dirty="0">
              <a:solidFill>
                <a:srgbClr val="00B050"/>
              </a:solidFill>
            </a:endParaRPr>
          </a:p>
        </p:txBody>
      </p:sp>
      <p:sp>
        <p:nvSpPr>
          <p:cNvPr id="20" name="19 CuadroTexto"/>
          <p:cNvSpPr txBox="1"/>
          <p:nvPr/>
        </p:nvSpPr>
        <p:spPr>
          <a:xfrm>
            <a:off x="2438400" y="4800600"/>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96</a:t>
            </a:r>
          </a:p>
          <a:p>
            <a:endParaRPr lang="es-AR" sz="1500" b="1" dirty="0">
              <a:solidFill>
                <a:srgbClr val="00B050"/>
              </a:solidFill>
            </a:endParaRPr>
          </a:p>
        </p:txBody>
      </p:sp>
      <p:sp>
        <p:nvSpPr>
          <p:cNvPr id="22" name="21 CuadroTexto"/>
          <p:cNvSpPr txBox="1"/>
          <p:nvPr/>
        </p:nvSpPr>
        <p:spPr>
          <a:xfrm>
            <a:off x="6471748" y="3863839"/>
            <a:ext cx="214802" cy="225639"/>
          </a:xfrm>
          <a:prstGeom prst="rect">
            <a:avLst/>
          </a:prstGeom>
          <a:solidFill>
            <a:schemeClr val="bg1"/>
          </a:solidFill>
        </p:spPr>
        <p:txBody>
          <a:bodyPr wrap="none" lIns="0" tIns="0" rIns="0" bIns="0" rtlCol="0">
            <a:noAutofit/>
          </a:bodyPr>
          <a:lstStyle/>
          <a:p>
            <a:r>
              <a:rPr lang="es-AR" sz="1500" b="1" dirty="0" smtClean="0"/>
              <a:t>FE</a:t>
            </a:r>
          </a:p>
          <a:p>
            <a:endParaRPr lang="es-AR" sz="1500" b="1" dirty="0"/>
          </a:p>
        </p:txBody>
      </p:sp>
      <p:cxnSp>
        <p:nvCxnSpPr>
          <p:cNvPr id="23" name="22 Conector recto de flecha"/>
          <p:cNvCxnSpPr/>
          <p:nvPr/>
        </p:nvCxnSpPr>
        <p:spPr>
          <a:xfrm flipH="1">
            <a:off x="6686550" y="3434264"/>
            <a:ext cx="536306" cy="57034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4" name="23 CuadroTexto"/>
          <p:cNvSpPr txBox="1"/>
          <p:nvPr/>
        </p:nvSpPr>
        <p:spPr>
          <a:xfrm>
            <a:off x="6932291" y="3535777"/>
            <a:ext cx="800100" cy="276999"/>
          </a:xfrm>
          <a:prstGeom prst="rect">
            <a:avLst/>
          </a:prstGeom>
          <a:noFill/>
        </p:spPr>
        <p:txBody>
          <a:bodyPr wrap="square" rtlCol="0">
            <a:spAutoFit/>
          </a:bodyPr>
          <a:lstStyle/>
          <a:p>
            <a:r>
              <a:rPr lang="es-AR" sz="1200" b="1" dirty="0" smtClean="0">
                <a:solidFill>
                  <a:schemeClr val="tx2">
                    <a:lumMod val="75000"/>
                  </a:schemeClr>
                </a:solidFill>
              </a:rPr>
              <a:t>Habilita</a:t>
            </a:r>
            <a:endParaRPr lang="es-AR" sz="1200" b="1" dirty="0">
              <a:solidFill>
                <a:schemeClr val="tx2">
                  <a:lumMod val="75000"/>
                </a:schemeClr>
              </a:solidFill>
            </a:endParaRPr>
          </a:p>
        </p:txBody>
      </p:sp>
      <p:sp>
        <p:nvSpPr>
          <p:cNvPr id="25" name="24 CuadroTexto"/>
          <p:cNvSpPr txBox="1"/>
          <p:nvPr/>
        </p:nvSpPr>
        <p:spPr>
          <a:xfrm>
            <a:off x="8382000" y="4016536"/>
            <a:ext cx="266700" cy="225639"/>
          </a:xfrm>
          <a:prstGeom prst="rect">
            <a:avLst/>
          </a:prstGeom>
          <a:solidFill>
            <a:schemeClr val="bg1"/>
          </a:solidFill>
        </p:spPr>
        <p:txBody>
          <a:bodyPr wrap="none" lIns="0" tIns="0" rIns="0" bIns="0" rtlCol="0">
            <a:noAutofit/>
          </a:bodyPr>
          <a:lstStyle/>
          <a:p>
            <a:r>
              <a:rPr lang="es-AR" sz="1500" b="1" dirty="0">
                <a:solidFill>
                  <a:srgbClr val="00B050"/>
                </a:solidFill>
              </a:rPr>
              <a:t>5</a:t>
            </a:r>
            <a:endParaRPr lang="es-AR" sz="1500" b="1" dirty="0" smtClean="0">
              <a:solidFill>
                <a:srgbClr val="00B050"/>
              </a:solidFill>
            </a:endParaRPr>
          </a:p>
          <a:p>
            <a:endParaRPr lang="es-AR" sz="1500" b="1" dirty="0">
              <a:solidFill>
                <a:srgbClr val="00B050"/>
              </a:solidFill>
            </a:endParaRPr>
          </a:p>
        </p:txBody>
      </p:sp>
      <p:sp>
        <p:nvSpPr>
          <p:cNvPr id="26" name="25 CuadroTexto"/>
          <p:cNvSpPr txBox="1"/>
          <p:nvPr/>
        </p:nvSpPr>
        <p:spPr>
          <a:xfrm>
            <a:off x="7162800" y="5867400"/>
            <a:ext cx="214802" cy="225639"/>
          </a:xfrm>
          <a:prstGeom prst="rect">
            <a:avLst/>
          </a:prstGeom>
          <a:solidFill>
            <a:schemeClr val="bg1"/>
          </a:solidFill>
        </p:spPr>
        <p:txBody>
          <a:bodyPr wrap="none" lIns="0" tIns="0" rIns="0" bIns="0" rtlCol="0">
            <a:noAutofit/>
          </a:bodyPr>
          <a:lstStyle/>
          <a:p>
            <a:pPr algn="ctr"/>
            <a:r>
              <a:rPr lang="es-AR" sz="1500" b="1" dirty="0">
                <a:solidFill>
                  <a:srgbClr val="00B050"/>
                </a:solidFill>
              </a:rPr>
              <a:t>5</a:t>
            </a:r>
            <a:endParaRPr lang="es-AR" sz="1500" b="1" dirty="0" smtClean="0">
              <a:solidFill>
                <a:srgbClr val="00B050"/>
              </a:solidFill>
            </a:endParaRPr>
          </a:p>
          <a:p>
            <a:pPr algn="ctr"/>
            <a:endParaRPr lang="es-AR" sz="1500" b="1" dirty="0">
              <a:solidFill>
                <a:srgbClr val="00B050"/>
              </a:solidFill>
            </a:endParaRPr>
          </a:p>
        </p:txBody>
      </p:sp>
      <p:sp>
        <p:nvSpPr>
          <p:cNvPr id="27" name="26 CuadroTexto"/>
          <p:cNvSpPr txBox="1"/>
          <p:nvPr/>
        </p:nvSpPr>
        <p:spPr>
          <a:xfrm>
            <a:off x="1905000" y="5943600"/>
            <a:ext cx="483743" cy="225639"/>
          </a:xfrm>
          <a:prstGeom prst="rect">
            <a:avLst/>
          </a:prstGeom>
          <a:solidFill>
            <a:schemeClr val="bg1"/>
          </a:solidFill>
        </p:spPr>
        <p:txBody>
          <a:bodyPr wrap="none" lIns="0" tIns="0" rIns="0" bIns="0" rtlCol="0">
            <a:noAutofit/>
          </a:bodyPr>
          <a:lstStyle/>
          <a:p>
            <a:pPr algn="ctr"/>
            <a:r>
              <a:rPr lang="es-AR" sz="1500" b="1" dirty="0">
                <a:solidFill>
                  <a:srgbClr val="00B050"/>
                </a:solidFill>
              </a:rPr>
              <a:t>5</a:t>
            </a:r>
            <a:endParaRPr lang="es-AR" sz="1500" b="1" dirty="0" smtClean="0">
              <a:solidFill>
                <a:srgbClr val="00B050"/>
              </a:solidFill>
            </a:endParaRPr>
          </a:p>
          <a:p>
            <a:pPr algn="ctr"/>
            <a:endParaRPr lang="es-AR" sz="1500" b="1" dirty="0">
              <a:solidFill>
                <a:srgbClr val="00B050"/>
              </a:solidFill>
            </a:endParaRPr>
          </a:p>
        </p:txBody>
      </p:sp>
      <p:sp>
        <p:nvSpPr>
          <p:cNvPr id="29" name="28 CuadroTexto"/>
          <p:cNvSpPr txBox="1"/>
          <p:nvPr/>
        </p:nvSpPr>
        <p:spPr>
          <a:xfrm>
            <a:off x="7086600" y="3124200"/>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FE</a:t>
            </a:r>
          </a:p>
          <a:p>
            <a:endParaRPr lang="es-AR" sz="1500" b="1" dirty="0">
              <a:solidFill>
                <a:srgbClr val="00B050"/>
              </a:solidFill>
            </a:endParaRPr>
          </a:p>
        </p:txBody>
      </p:sp>
      <p:sp>
        <p:nvSpPr>
          <p:cNvPr id="18" name="2 Subtítulo"/>
          <p:cNvSpPr txBox="1">
            <a:spLocks/>
          </p:cNvSpPr>
          <p:nvPr/>
        </p:nvSpPr>
        <p:spPr>
          <a:xfrm>
            <a:off x="0" y="685800"/>
            <a:ext cx="9144000" cy="1828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buFont typeface="Arial" pitchFamily="34" charset="0"/>
              <a:buChar char="•"/>
            </a:pPr>
            <a:r>
              <a:rPr lang="es-AR" sz="1500" dirty="0" smtClean="0">
                <a:solidFill>
                  <a:schemeClr val="tx1"/>
                </a:solidFill>
              </a:rPr>
              <a:t> La primera instrucción es 96FE.  El código 96 significa LEER  de la dirección “m”, en esta instrucción “m” es la dirección de teclado (FE).</a:t>
            </a:r>
          </a:p>
          <a:p>
            <a:pPr algn="just">
              <a:buFont typeface="Arial" pitchFamily="34" charset="0"/>
              <a:buChar char="•"/>
            </a:pPr>
            <a:r>
              <a:rPr lang="es-AR" sz="1400" dirty="0" smtClean="0">
                <a:solidFill>
                  <a:schemeClr val="tx1"/>
                </a:solidFill>
              </a:rPr>
              <a:t> El código de operación 96 se carga en el RI (CODOP) y se decodifica. En este caso, se debe cargar en el Acumulador el dato ingresado por teclado  (contenido de la dirección de memoria indicada en la  DRO de la instrucción (FE)).</a:t>
            </a:r>
          </a:p>
          <a:p>
            <a:pPr algn="just">
              <a:buFont typeface="Arial" pitchFamily="34" charset="0"/>
              <a:buChar char="•"/>
            </a:pPr>
            <a:r>
              <a:rPr lang="es-AR" sz="1400" dirty="0" smtClean="0">
                <a:solidFill>
                  <a:srgbClr val="FF0000"/>
                </a:solidFill>
              </a:rPr>
              <a:t> </a:t>
            </a:r>
            <a:r>
              <a:rPr lang="es-AR" sz="1400" dirty="0" smtClean="0">
                <a:solidFill>
                  <a:schemeClr val="tx1"/>
                </a:solidFill>
              </a:rPr>
              <a:t>Esta dirección (FE) se carga en el </a:t>
            </a:r>
            <a:r>
              <a:rPr lang="es-AR" sz="1400" dirty="0" err="1" smtClean="0">
                <a:solidFill>
                  <a:schemeClr val="tx1"/>
                </a:solidFill>
              </a:rPr>
              <a:t>DirOP</a:t>
            </a:r>
            <a:r>
              <a:rPr lang="es-AR" sz="1400" dirty="0" smtClean="0">
                <a:solidFill>
                  <a:schemeClr val="tx1"/>
                </a:solidFill>
              </a:rPr>
              <a:t> del RI, de allí pasa al MAR y se transmite por el bus de direcciones al RDE/S, por ser FE la dirección de teclado.  El primer dato que se ingresa es el número 5 según el enunciado. </a:t>
            </a:r>
          </a:p>
          <a:p>
            <a:pPr algn="just">
              <a:buFont typeface="Arial" pitchFamily="34" charset="0"/>
              <a:buChar char="•"/>
            </a:pPr>
            <a:r>
              <a:rPr lang="es-AR" sz="1400" dirty="0" smtClean="0">
                <a:solidFill>
                  <a:schemeClr val="tx1"/>
                </a:solidFill>
              </a:rPr>
              <a:t> El 5 se almacena en el RID, se transmite por el Bus de Datos, llega al MBR y se almacena en el ACUMULADOR. </a:t>
            </a:r>
          </a:p>
          <a:p>
            <a:pPr algn="just">
              <a:buFont typeface="Arial" pitchFamily="34" charset="0"/>
              <a:buChar char="•"/>
            </a:pPr>
            <a:endParaRPr lang="en-US"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randombar(horizontal)">
                                      <p:cBhvr>
                                        <p:cTn id="10" dur="500"/>
                                        <p:tgtEl>
                                          <p:spTgt spid="20"/>
                                        </p:tgtEl>
                                      </p:cBhvr>
                                    </p:animEffect>
                                  </p:childTnLst>
                                </p:cTn>
                              </p:par>
                            </p:childTnLst>
                          </p:cTn>
                        </p:par>
                        <p:par>
                          <p:cTn id="11" fill="hold">
                            <p:stCondLst>
                              <p:cond delay="500"/>
                            </p:stCondLst>
                            <p:childTnLst>
                              <p:par>
                                <p:cTn id="12" presetID="0" presetClass="path" presetSubtype="0" accel="50000" decel="50000" fill="hold" grpId="0" nodeType="afterEffect">
                                  <p:stCondLst>
                                    <p:cond delay="500"/>
                                  </p:stCondLst>
                                  <p:childTnLst>
                                    <p:animMotion origin="layout" path="M -4.44444E-6 -0.0111 C -0.00329 -0.0155 -0.00434 -0.0266 -0.0059 -0.03331 C -0.00625 -0.04464 -0.00156 -0.07055 -0.01388 -0.07657 C -0.00902 -0.09091 0.04584 -0.08096 0.06007 -0.09692 C 0.07431 -0.11288 0.08837 -0.16007 0.07205 -0.17233 C 0.05573 -0.18459 0.04619 -0.17048 -0.0375 -0.17071 C -0.12118 -0.17095 -0.35399 -0.18714 -0.4302 -0.17395 C -0.50642 -0.16077 -0.49375 -0.13347 -0.49531 -0.09207 C -0.47482 -0.07032 -0.46041 0.06153 -0.43993 0.07472 " pathEditMode="relative" rAng="0" ptsTypes="fffaaaaff">
                                      <p:cBhvr>
                                        <p:cTn id="13" dur="2000" spd="-100000" fill="hold"/>
                                        <p:tgtEl>
                                          <p:spTgt spid="22"/>
                                        </p:tgtEl>
                                        <p:attrNameLst>
                                          <p:attrName>ppt_x</p:attrName>
                                          <p:attrName>ppt_y</p:attrName>
                                        </p:attrNameLst>
                                      </p:cBhvr>
                                      <p:rCtr x="-20903" y="-4511"/>
                                    </p:animMotion>
                                  </p:childTnLst>
                                </p:cTn>
                              </p:par>
                              <p:par>
                                <p:cTn id="14" presetID="10" presetClass="entr" presetSubtype="0" fill="hold" grpId="0" nodeType="withEffect">
                                  <p:stCondLst>
                                    <p:cond delay="75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175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par>
                          <p:cTn id="20" fill="hold">
                            <p:stCondLst>
                              <p:cond delay="3000"/>
                            </p:stCondLst>
                            <p:childTnLst>
                              <p:par>
                                <p:cTn id="21" presetID="10" presetClass="entr" presetSubtype="0" fill="hold" nodeType="afterEffect">
                                  <p:stCondLst>
                                    <p:cond delay="25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 presetClass="entr" presetSubtype="0" fill="hold" grpId="0" nodeType="withEffect">
                                  <p:stCondLst>
                                    <p:cond delay="500"/>
                                  </p:stCondLst>
                                  <p:childTnLst>
                                    <p:set>
                                      <p:cBhvr>
                                        <p:cTn id="25" dur="1" fill="hold">
                                          <p:stCondLst>
                                            <p:cond delay="0"/>
                                          </p:stCondLst>
                                        </p:cTn>
                                        <p:tgtEl>
                                          <p:spTgt spid="24"/>
                                        </p:tgtEl>
                                        <p:attrNameLst>
                                          <p:attrName>style.visibility</p:attrName>
                                        </p:attrNameLst>
                                      </p:cBhvr>
                                      <p:to>
                                        <p:strVal val="visible"/>
                                      </p:to>
                                    </p:set>
                                  </p:childTnLst>
                                </p:cTn>
                              </p:par>
                            </p:childTnLst>
                          </p:cTn>
                        </p:par>
                        <p:par>
                          <p:cTn id="26" fill="hold">
                            <p:stCondLst>
                              <p:cond delay="3750"/>
                            </p:stCondLst>
                            <p:childTnLst>
                              <p:par>
                                <p:cTn id="27" presetID="0" presetClass="path" presetSubtype="0" accel="50000" decel="50000" fill="hold" grpId="0" nodeType="afterEffect">
                                  <p:stCondLst>
                                    <p:cond delay="0"/>
                                  </p:stCondLst>
                                  <p:childTnLst>
                                    <p:animMotion origin="layout" path="M 0 1.48148E-6 C -0.01701 0.0081 -0.07552 0.00301 -0.09913 0.00393 C -0.10365 0.01667 -0.10052 0.00579 -0.10208 0.03264 C -0.10243 0.03958 -0.10451 0.0456 -0.1059 0.05231 C -0.10694 0.06319 -0.11111 0.08657 -0.1158 0.09537 C -0.11823 0.10671 -0.12066 0.11782 -0.12257 0.1294 C -0.12378 0.16875 -0.12326 0.20833 -0.12951 0.24699 C -0.1309 0.28009 -0.12865 0.31366 -0.13142 0.34653 C -0.1316 0.34907 -0.13542 0.34722 -0.13733 0.34768 C -0.1441 0.3493 -0.14479 0.34977 -0.15 0.35162 C -0.19236 0.35092 -0.23472 0.34282 -0.27656 0.34259 C -0.41094 0.34167 -0.54514 0.34167 -0.67951 0.3412 C -0.69097 0.33704 -0.68212 0.3162 -0.67951 0.30463 C -0.68229 0.27129 -0.6816 0.24838 -0.68247 0.20926 C -0.68316 0.18194 -0.69566 0.15717 -0.69913 0.13079 C -0.70226 0.10741 -0.70156 0.08287 -0.7099 0.06134 C -0.71094 0.05417 -0.71163 0.04954 -0.7158 0.04444 C -0.71684 0.03819 -0.71806 0.03287 -0.72066 0.02754 C -0.72153 0.01921 -0.72292 0.01319 -0.72448 0.00532 C -0.72517 0.00231 -0.7401 -0.00232 -0.7401 -0.00208 " pathEditMode="relative" rAng="0" ptsTypes="ffffffffffffffffffff">
                                      <p:cBhvr>
                                        <p:cTn id="28" dur="2000" fill="hold"/>
                                        <p:tgtEl>
                                          <p:spTgt spid="25"/>
                                        </p:tgtEl>
                                        <p:attrNameLst>
                                          <p:attrName>ppt_x</p:attrName>
                                          <p:attrName>ppt_y</p:attrName>
                                        </p:attrNameLst>
                                      </p:cBhvr>
                                      <p:rCtr x="-37014" y="17454"/>
                                    </p:animMotion>
                                  </p:childTnLst>
                                </p:cTn>
                              </p:par>
                              <p:par>
                                <p:cTn id="29" presetID="1" presetClass="entr" presetSubtype="0" fill="hold" grpId="0" nodeType="withEffect">
                                  <p:stCondLst>
                                    <p:cond delay="100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150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20" grpId="0" animBg="1"/>
      <p:bldP spid="22" grpId="0" animBg="1"/>
      <p:bldP spid="24" grpId="0"/>
      <p:bldP spid="25" grpId="0" animBg="1"/>
      <p:bldP spid="26" grpId="0" animBg="1"/>
      <p:bldP spid="27" grpId="0" animBg="1"/>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75069"/>
            <a:ext cx="7655037" cy="4382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ctrTitle"/>
          </p:nvPr>
        </p:nvSpPr>
        <p:spPr>
          <a:xfrm>
            <a:off x="0" y="-152400"/>
            <a:ext cx="9144000" cy="914400"/>
          </a:xfrm>
        </p:spPr>
        <p:txBody>
          <a:bodyPr>
            <a:normAutofit/>
          </a:bodyPr>
          <a:lstStyle/>
          <a:p>
            <a:r>
              <a:rPr lang="es-AR" sz="3500" dirty="0" smtClean="0">
                <a:solidFill>
                  <a:srgbClr val="FF0000"/>
                </a:solidFill>
              </a:rPr>
              <a:t>Fase de búsqueda de la segunda instrucción</a:t>
            </a:r>
            <a:endParaRPr lang="en-US" sz="3500" dirty="0">
              <a:solidFill>
                <a:srgbClr val="FF0000"/>
              </a:solidFill>
            </a:endParaRPr>
          </a:p>
        </p:txBody>
      </p:sp>
      <p:sp>
        <p:nvSpPr>
          <p:cNvPr id="8" name="7 CuadroTexto"/>
          <p:cNvSpPr txBox="1"/>
          <p:nvPr/>
        </p:nvSpPr>
        <p:spPr>
          <a:xfrm>
            <a:off x="2604598" y="3584361"/>
            <a:ext cx="214802" cy="225639"/>
          </a:xfrm>
          <a:prstGeom prst="rect">
            <a:avLst/>
          </a:prstGeom>
          <a:solidFill>
            <a:schemeClr val="bg1"/>
          </a:solidFill>
        </p:spPr>
        <p:txBody>
          <a:bodyPr wrap="none" lIns="0" tIns="0" rIns="0" bIns="0" rtlCol="0">
            <a:noAutofit/>
          </a:bodyPr>
          <a:lstStyle/>
          <a:p>
            <a:r>
              <a:rPr lang="es-AR" sz="1500" b="1" dirty="0" smtClean="0">
                <a:solidFill>
                  <a:srgbClr val="FF0000"/>
                </a:solidFill>
              </a:rPr>
              <a:t>1A</a:t>
            </a:r>
          </a:p>
          <a:p>
            <a:endParaRPr lang="es-AR" sz="1500" b="1" dirty="0">
              <a:solidFill>
                <a:srgbClr val="FF0000"/>
              </a:solidFill>
            </a:endParaRPr>
          </a:p>
        </p:txBody>
      </p:sp>
      <p:sp>
        <p:nvSpPr>
          <p:cNvPr id="11" name="10 CuadroTexto"/>
          <p:cNvSpPr txBox="1"/>
          <p:nvPr/>
        </p:nvSpPr>
        <p:spPr>
          <a:xfrm>
            <a:off x="2114478" y="3124200"/>
            <a:ext cx="171522" cy="152131"/>
          </a:xfrm>
          <a:prstGeom prst="rect">
            <a:avLst/>
          </a:prstGeom>
          <a:solidFill>
            <a:schemeClr val="bg1"/>
          </a:solidFill>
        </p:spPr>
        <p:txBody>
          <a:bodyPr wrap="none" lIns="0" tIns="0" rIns="0" bIns="0" rtlCol="0">
            <a:noAutofit/>
          </a:bodyPr>
          <a:lstStyle/>
          <a:p>
            <a:r>
              <a:rPr lang="es-AR" sz="1200" b="1" dirty="0" smtClean="0">
                <a:solidFill>
                  <a:srgbClr val="FF0000"/>
                </a:solidFill>
              </a:rPr>
              <a:t>1A</a:t>
            </a:r>
          </a:p>
          <a:p>
            <a:endParaRPr lang="es-AR" sz="1200" b="1" dirty="0">
              <a:solidFill>
                <a:srgbClr val="FF0000"/>
              </a:solidFill>
            </a:endParaRPr>
          </a:p>
        </p:txBody>
      </p:sp>
      <p:cxnSp>
        <p:nvCxnSpPr>
          <p:cNvPr id="12" name="11 Conector recto de flecha"/>
          <p:cNvCxnSpPr/>
          <p:nvPr/>
        </p:nvCxnSpPr>
        <p:spPr>
          <a:xfrm flipH="1">
            <a:off x="4038600" y="3352800"/>
            <a:ext cx="762000" cy="30879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12 CuadroTexto"/>
          <p:cNvSpPr txBox="1"/>
          <p:nvPr/>
        </p:nvSpPr>
        <p:spPr>
          <a:xfrm>
            <a:off x="3864244" y="3186714"/>
            <a:ext cx="800100" cy="276999"/>
          </a:xfrm>
          <a:prstGeom prst="rect">
            <a:avLst/>
          </a:prstGeom>
          <a:noFill/>
        </p:spPr>
        <p:txBody>
          <a:bodyPr wrap="square" rtlCol="0">
            <a:spAutoFit/>
          </a:bodyPr>
          <a:lstStyle/>
          <a:p>
            <a:r>
              <a:rPr lang="es-AR" sz="1200" b="1" dirty="0" smtClean="0">
                <a:solidFill>
                  <a:schemeClr val="tx2">
                    <a:lumMod val="75000"/>
                  </a:schemeClr>
                </a:solidFill>
              </a:rPr>
              <a:t>Habilita</a:t>
            </a:r>
            <a:endParaRPr lang="es-AR" sz="1200" b="1" dirty="0">
              <a:solidFill>
                <a:schemeClr val="tx2">
                  <a:lumMod val="75000"/>
                </a:schemeClr>
              </a:solidFill>
            </a:endParaRPr>
          </a:p>
        </p:txBody>
      </p:sp>
      <p:sp>
        <p:nvSpPr>
          <p:cNvPr id="14" name="13 CuadroTexto"/>
          <p:cNvSpPr txBox="1"/>
          <p:nvPr/>
        </p:nvSpPr>
        <p:spPr>
          <a:xfrm>
            <a:off x="4229100" y="3627930"/>
            <a:ext cx="381000" cy="138499"/>
          </a:xfrm>
          <a:prstGeom prst="rect">
            <a:avLst/>
          </a:prstGeom>
          <a:solidFill>
            <a:schemeClr val="bg1"/>
          </a:solidFill>
        </p:spPr>
        <p:txBody>
          <a:bodyPr wrap="square" lIns="0" tIns="0" rIns="0" bIns="0" rtlCol="0">
            <a:spAutoFit/>
          </a:bodyPr>
          <a:lstStyle/>
          <a:p>
            <a:pPr algn="ctr"/>
            <a:r>
              <a:rPr lang="es-AR" sz="900" b="1" dirty="0" smtClean="0">
                <a:solidFill>
                  <a:srgbClr val="FF0000"/>
                </a:solidFill>
              </a:rPr>
              <a:t>97A1</a:t>
            </a:r>
            <a:endParaRPr lang="es-AR" sz="900" b="1" dirty="0">
              <a:solidFill>
                <a:srgbClr val="FF0000"/>
              </a:solidFill>
            </a:endParaRPr>
          </a:p>
        </p:txBody>
      </p:sp>
      <p:sp>
        <p:nvSpPr>
          <p:cNvPr id="15" name="14 CuadroTexto"/>
          <p:cNvSpPr txBox="1"/>
          <p:nvPr/>
        </p:nvSpPr>
        <p:spPr>
          <a:xfrm>
            <a:off x="4495800" y="6008844"/>
            <a:ext cx="495300" cy="153888"/>
          </a:xfrm>
          <a:prstGeom prst="rect">
            <a:avLst/>
          </a:prstGeom>
          <a:solidFill>
            <a:schemeClr val="bg1"/>
          </a:solidFill>
        </p:spPr>
        <p:txBody>
          <a:bodyPr wrap="square" lIns="0" tIns="0" rIns="0" bIns="0" rtlCol="0">
            <a:spAutoFit/>
          </a:bodyPr>
          <a:lstStyle/>
          <a:p>
            <a:pPr algn="ctr"/>
            <a:r>
              <a:rPr lang="es-AR" sz="1000" b="1" dirty="0" smtClean="0">
                <a:solidFill>
                  <a:srgbClr val="FF0000"/>
                </a:solidFill>
              </a:rPr>
              <a:t>97A1</a:t>
            </a:r>
            <a:endParaRPr lang="es-AR" sz="1000" b="1" dirty="0">
              <a:solidFill>
                <a:srgbClr val="FF0000"/>
              </a:solidFill>
            </a:endParaRPr>
          </a:p>
        </p:txBody>
      </p:sp>
      <p:sp>
        <p:nvSpPr>
          <p:cNvPr id="16" name="2 Subtítulo"/>
          <p:cNvSpPr>
            <a:spLocks noGrp="1"/>
          </p:cNvSpPr>
          <p:nvPr>
            <p:ph type="subTitle" idx="1"/>
          </p:nvPr>
        </p:nvSpPr>
        <p:spPr>
          <a:xfrm>
            <a:off x="0" y="762000"/>
            <a:ext cx="9144000" cy="1828800"/>
          </a:xfrm>
        </p:spPr>
        <p:txBody>
          <a:bodyPr>
            <a:normAutofit/>
          </a:bodyPr>
          <a:lstStyle/>
          <a:p>
            <a:pPr algn="just">
              <a:buFont typeface="Arial" pitchFamily="34" charset="0"/>
              <a:buChar char="•"/>
            </a:pPr>
            <a:r>
              <a:rPr lang="es-AR" sz="2000" dirty="0" smtClean="0">
                <a:solidFill>
                  <a:schemeClr val="tx1"/>
                </a:solidFill>
              </a:rPr>
              <a:t> </a:t>
            </a:r>
            <a:r>
              <a:rPr lang="es-AR" sz="1600" dirty="0" smtClean="0">
                <a:solidFill>
                  <a:schemeClr val="tx1"/>
                </a:solidFill>
              </a:rPr>
              <a:t>Se busca en memoria el contenido de la dirección indicada en el CP (la instrucción 97A1 que está alojada en la dirección 1A).</a:t>
            </a:r>
          </a:p>
          <a:p>
            <a:pPr algn="just">
              <a:buFont typeface="Arial" pitchFamily="34" charset="0"/>
              <a:buChar char="•"/>
            </a:pPr>
            <a:r>
              <a:rPr lang="es-AR" sz="1600" dirty="0">
                <a:solidFill>
                  <a:schemeClr val="tx1"/>
                </a:solidFill>
              </a:rPr>
              <a:t> </a:t>
            </a:r>
            <a:r>
              <a:rPr lang="es-AR" sz="1600" dirty="0" smtClean="0">
                <a:solidFill>
                  <a:schemeClr val="tx1"/>
                </a:solidFill>
              </a:rPr>
              <a:t>La dirección de la misma se carga en el MAR. Se transmite por el bus de direcciones. Se accede a la Memoria y se lee la instrucción.</a:t>
            </a:r>
          </a:p>
          <a:p>
            <a:pPr algn="just">
              <a:buFont typeface="Arial" pitchFamily="34" charset="0"/>
              <a:buChar char="•"/>
            </a:pPr>
            <a:r>
              <a:rPr lang="es-AR" sz="1600" dirty="0" smtClean="0">
                <a:solidFill>
                  <a:schemeClr val="tx1"/>
                </a:solidFill>
              </a:rPr>
              <a:t> 97A1 pasa por el RIM. Se transmite por el Bus de Datos y queda alojada en el MBR. </a:t>
            </a:r>
            <a:endParaRPr lang="en-US" sz="1600" dirty="0" smtClean="0">
              <a:solidFill>
                <a:schemeClr val="tx1"/>
              </a:solidFill>
            </a:endParaRPr>
          </a:p>
          <a:p>
            <a:pPr algn="just">
              <a:buFont typeface="Arial" pitchFamily="34" charset="0"/>
              <a:buChar char="•"/>
            </a:pPr>
            <a:endParaRPr lang="en-US" sz="2400" dirty="0">
              <a:solidFill>
                <a:schemeClr val="tx1"/>
              </a:solidFill>
            </a:endParaRPr>
          </a:p>
        </p:txBody>
      </p:sp>
      <p:pic>
        <p:nvPicPr>
          <p:cNvPr id="3076" name="Picture 4"/>
          <p:cNvPicPr>
            <a:picLocks noChangeAspect="1" noChangeArrowheads="1"/>
          </p:cNvPicPr>
          <p:nvPr/>
        </p:nvPicPr>
        <p:blipFill>
          <a:blip r:embed="rId3"/>
          <a:srcRect/>
          <a:stretch>
            <a:fillRect/>
          </a:stretch>
        </p:blipFill>
        <p:spPr bwMode="auto">
          <a:xfrm>
            <a:off x="2466975" y="4038600"/>
            <a:ext cx="733425" cy="1104900"/>
          </a:xfrm>
          <a:prstGeom prst="rect">
            <a:avLst/>
          </a:prstGeom>
          <a:noFill/>
          <a:ln w="9525">
            <a:noFill/>
            <a:miter lim="800000"/>
            <a:headEnd/>
            <a:tailEnd/>
          </a:ln>
          <a:effectLst/>
        </p:spPr>
      </p:pic>
      <p:pic>
        <p:nvPicPr>
          <p:cNvPr id="3078" name="Picture 6"/>
          <p:cNvPicPr>
            <a:picLocks noChangeAspect="1" noChangeArrowheads="1"/>
          </p:cNvPicPr>
          <p:nvPr/>
        </p:nvPicPr>
        <p:blipFill>
          <a:blip r:embed="rId4"/>
          <a:srcRect/>
          <a:stretch>
            <a:fillRect/>
          </a:stretch>
        </p:blipFill>
        <p:spPr bwMode="auto">
          <a:xfrm>
            <a:off x="1752600" y="4800600"/>
            <a:ext cx="552450" cy="838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61111E-6 3.68178E-6 C -0.01198 -0.0037 -0.05243 -0.00116 -0.06459 -0.02799 C -0.08039 -0.04695 -0.0724 -0.09482 -0.07361 -0.11286 C -0.07101 -0.13183 -0.09966 -0.1383 -0.04896 -0.14223 C 0.00156 -0.1612 0.1842 -0.14732 0.23073 -0.13576 C 0.27725 -0.12419 0.2302 -0.08627 0.23003 -0.07332 " pathEditMode="relative" rAng="0" ptsTypes="ffafaf">
                                      <p:cBhvr>
                                        <p:cTn id="6" dur="2000" fill="hold"/>
                                        <p:tgtEl>
                                          <p:spTgt spid="8"/>
                                        </p:tgtEl>
                                        <p:attrNameLst>
                                          <p:attrName>ppt_x</p:attrName>
                                          <p:attrName>ppt_y</p:attrName>
                                        </p:attrNameLst>
                                      </p:cBhvr>
                                      <p:rCtr x="8872" y="-8071"/>
                                    </p:animMotion>
                                  </p:childTnLst>
                                </p:cTn>
                              </p:par>
                              <p:par>
                                <p:cTn id="7" presetID="1" presetClass="entr" presetSubtype="0" fill="hold" grpId="0" nodeType="withEffect">
                                  <p:stCondLst>
                                    <p:cond delay="750"/>
                                  </p:stCondLst>
                                  <p:childTnLst>
                                    <p:set>
                                      <p:cBhvr>
                                        <p:cTn id="8" dur="1" fill="hold">
                                          <p:stCondLst>
                                            <p:cond delay="0"/>
                                          </p:stCondLst>
                                        </p:cTn>
                                        <p:tgtEl>
                                          <p:spTgt spid="11"/>
                                        </p:tgtEl>
                                        <p:attrNameLst>
                                          <p:attrName>style.visibility</p:attrName>
                                        </p:attrNameLst>
                                      </p:cBhvr>
                                      <p:to>
                                        <p:strVal val="visible"/>
                                      </p:to>
                                    </p:set>
                                  </p:childTnLst>
                                </p:cTn>
                              </p:par>
                            </p:childTnLst>
                          </p:cTn>
                        </p:par>
                        <p:par>
                          <p:cTn id="9" fill="hold">
                            <p:stCondLst>
                              <p:cond delay="2000"/>
                            </p:stCondLst>
                            <p:childTnLst>
                              <p:par>
                                <p:cTn id="10" presetID="10" presetClass="entr" presetSubtype="0" fill="hold" nodeType="afterEffect">
                                  <p:stCondLst>
                                    <p:cond delay="25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 presetClass="entr" presetSubtype="0" fill="hold" grpId="0" nodeType="withEffect">
                                  <p:stCondLst>
                                    <p:cond delay="500"/>
                                  </p:stCondLst>
                                  <p:childTnLst>
                                    <p:set>
                                      <p:cBhvr>
                                        <p:cTn id="14" dur="1" fill="hold">
                                          <p:stCondLst>
                                            <p:cond delay="0"/>
                                          </p:stCondLst>
                                        </p:cTn>
                                        <p:tgtEl>
                                          <p:spTgt spid="13"/>
                                        </p:tgtEl>
                                        <p:attrNameLst>
                                          <p:attrName>style.visibility</p:attrName>
                                        </p:attrNameLst>
                                      </p:cBhvr>
                                      <p:to>
                                        <p:strVal val="visible"/>
                                      </p:to>
                                    </p:set>
                                  </p:childTnLst>
                                </p:cTn>
                              </p:par>
                            </p:childTnLst>
                          </p:cTn>
                        </p:par>
                        <p:par>
                          <p:cTn id="15" fill="hold">
                            <p:stCondLst>
                              <p:cond delay="2750"/>
                            </p:stCondLst>
                            <p:childTnLst>
                              <p:par>
                                <p:cTn id="16" presetID="0" presetClass="path" presetSubtype="0" accel="50000" decel="50000" fill="hold" grpId="0" nodeType="afterEffect">
                                  <p:stCondLst>
                                    <p:cond delay="500"/>
                                  </p:stCondLst>
                                  <p:childTnLst>
                                    <p:animMotion origin="layout" path="M 0.01927 0.00278 C 0.02674 0.00324 0.03855 -2.98473E-6 0.04497 0.00116 C 0.05139 0.00833 0.05521 0.03471 0.05764 0.04605 C 0.05816 0.05368 0.05834 0.06132 0.05973 0.06872 C 0.06077 0.08029 0.06233 0.0914 0.06285 0.10296 C 0.06268 0.14855 0.06997 0.19575 0.06025 0.23924 C 0.05955 0.24619 0.05955 0.25128 0.05764 0.25729 C 0.0573 0.26076 0.05695 0.26423 0.05608 0.26747 C 0.05591 0.26909 0.05591 0.27071 0.05556 0.27233 C 0.05539 0.27372 0.05452 0.2765 0.05452 0.27673 C 0.054 0.28367 0.05209 0.29153 0.05556 0.29778 C 0.05677 0.30426 0.0592 0.31051 0.06077 0.31699 C 0.06285 0.3466 0.0625 0.33526 0.06129 0.38432 C 0.06059 0.39889 0.05868 0.39612 0.05608 0.40514 C 0.05486 0.4093 -0.00208 0.41787 -0.00555 0.41833 C -0.16805 0.4174 -0.03142 0.42018 -0.08246 0.41601 C -0.12048 0.40583 -0.16198 0.42596 -0.20104 0.4255 C -0.20885 0.42411 -0.21718 0.42319 -0.22482 0.42064 C -0.22916 0.4093 -0.2408 0.42573 -0.23941 0.41532 C -0.23958 0.40583 -0.24305 0.37622 -0.24062 0.3665 C -0.23975 0.35447 -0.23698 0.34475 -0.23368 0.34267 " pathEditMode="relative" rAng="0" ptsTypes="fffffffffffffffffffaf">
                                      <p:cBhvr>
                                        <p:cTn id="17" dur="2000" fill="hold"/>
                                        <p:tgtEl>
                                          <p:spTgt spid="14"/>
                                        </p:tgtEl>
                                        <p:attrNameLst>
                                          <p:attrName>ppt_x</p:attrName>
                                          <p:attrName>ppt_y</p:attrName>
                                        </p:attrNameLst>
                                      </p:cBhvr>
                                      <p:rCtr x="-10590" y="21009"/>
                                    </p:animMotion>
                                  </p:childTnLst>
                                </p:cTn>
                              </p:par>
                              <p:par>
                                <p:cTn id="18" presetID="1" presetClass="entr" presetSubtype="0" fill="hold" grpId="0" nodeType="withEffect">
                                  <p:stCondLst>
                                    <p:cond delay="150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17132"/>
            <a:ext cx="8229600" cy="472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ctrTitle"/>
          </p:nvPr>
        </p:nvSpPr>
        <p:spPr>
          <a:xfrm>
            <a:off x="0" y="0"/>
            <a:ext cx="9144000" cy="914400"/>
          </a:xfrm>
        </p:spPr>
        <p:txBody>
          <a:bodyPr>
            <a:normAutofit/>
          </a:bodyPr>
          <a:lstStyle/>
          <a:p>
            <a:r>
              <a:rPr lang="es-AR" sz="3500" dirty="0" smtClean="0">
                <a:solidFill>
                  <a:srgbClr val="FFC000"/>
                </a:solidFill>
              </a:rPr>
              <a:t>INCREMENTO DEL CP</a:t>
            </a:r>
            <a:endParaRPr lang="en-US" sz="3500" dirty="0">
              <a:solidFill>
                <a:srgbClr val="FFC000"/>
              </a:solidFill>
            </a:endParaRPr>
          </a:p>
        </p:txBody>
      </p:sp>
      <p:sp>
        <p:nvSpPr>
          <p:cNvPr id="3" name="2 Subtítulo"/>
          <p:cNvSpPr>
            <a:spLocks noGrp="1"/>
          </p:cNvSpPr>
          <p:nvPr>
            <p:ph type="subTitle" idx="1"/>
          </p:nvPr>
        </p:nvSpPr>
        <p:spPr>
          <a:xfrm>
            <a:off x="0" y="762000"/>
            <a:ext cx="9144000" cy="1828800"/>
          </a:xfrm>
        </p:spPr>
        <p:txBody>
          <a:bodyPr>
            <a:normAutofit/>
          </a:bodyPr>
          <a:lstStyle/>
          <a:p>
            <a:pPr algn="just">
              <a:buFont typeface="Arial" pitchFamily="34" charset="0"/>
              <a:buChar char="•"/>
            </a:pPr>
            <a:r>
              <a:rPr lang="es-AR" sz="2400" dirty="0" smtClean="0">
                <a:solidFill>
                  <a:schemeClr val="tx1"/>
                </a:solidFill>
              </a:rPr>
              <a:t>Antes de finalizar la Fase de Búsqueda, se INCREMENTA el CP y apunta a la PRÓXIMA INSTRUCCIÓN.</a:t>
            </a:r>
            <a:endParaRPr lang="en-US" sz="2400" dirty="0" smtClean="0">
              <a:solidFill>
                <a:schemeClr val="tx1"/>
              </a:solidFill>
            </a:endParaRPr>
          </a:p>
          <a:p>
            <a:pPr algn="just">
              <a:buFont typeface="Arial" pitchFamily="34" charset="0"/>
              <a:buChar char="•"/>
            </a:pPr>
            <a:endParaRPr lang="en-US" sz="2400" dirty="0" smtClean="0">
              <a:solidFill>
                <a:schemeClr val="tx1"/>
              </a:solidFill>
            </a:endParaRPr>
          </a:p>
          <a:p>
            <a:pPr algn="just"/>
            <a:endParaRPr lang="en-US" sz="2400" dirty="0">
              <a:solidFill>
                <a:schemeClr val="tx1"/>
              </a:solidFill>
            </a:endParaRPr>
          </a:p>
        </p:txBody>
      </p:sp>
      <p:sp>
        <p:nvSpPr>
          <p:cNvPr id="16" name="15 CuadroTexto"/>
          <p:cNvSpPr txBox="1"/>
          <p:nvPr/>
        </p:nvSpPr>
        <p:spPr>
          <a:xfrm>
            <a:off x="2057400" y="2971800"/>
            <a:ext cx="609600" cy="369332"/>
          </a:xfrm>
          <a:prstGeom prst="rect">
            <a:avLst/>
          </a:prstGeom>
          <a:solidFill>
            <a:schemeClr val="bg1"/>
          </a:solidFill>
          <a:ln w="12700">
            <a:solidFill>
              <a:schemeClr val="accent1">
                <a:shade val="50000"/>
              </a:schemeClr>
            </a:solidFill>
          </a:ln>
        </p:spPr>
        <p:txBody>
          <a:bodyPr wrap="square" rtlCol="0">
            <a:spAutoFit/>
          </a:bodyPr>
          <a:lstStyle/>
          <a:p>
            <a:pPr algn="ctr"/>
            <a:r>
              <a:rPr lang="es-AR" b="1" dirty="0" smtClean="0">
                <a:solidFill>
                  <a:srgbClr val="FF0000"/>
                </a:solidFill>
              </a:rPr>
              <a:t>1B</a:t>
            </a:r>
            <a:endParaRPr lang="en-US" b="1" dirty="0">
              <a:solidFill>
                <a:srgbClr val="FF0000"/>
              </a:solidFill>
            </a:endParaRPr>
          </a:p>
        </p:txBody>
      </p:sp>
      <p:cxnSp>
        <p:nvCxnSpPr>
          <p:cNvPr id="17" name="16 Conector recto de flecha"/>
          <p:cNvCxnSpPr/>
          <p:nvPr/>
        </p:nvCxnSpPr>
        <p:spPr>
          <a:xfrm flipH="1">
            <a:off x="2438400" y="1523999"/>
            <a:ext cx="609600" cy="1447801"/>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pic>
        <p:nvPicPr>
          <p:cNvPr id="4" name="Picture 2"/>
          <p:cNvPicPr>
            <a:picLocks noChangeAspect="1" noChangeArrowheads="1"/>
          </p:cNvPicPr>
          <p:nvPr/>
        </p:nvPicPr>
        <p:blipFill>
          <a:blip r:embed="rId3"/>
          <a:srcRect/>
          <a:stretch>
            <a:fillRect/>
          </a:stretch>
        </p:blipFill>
        <p:spPr bwMode="auto">
          <a:xfrm>
            <a:off x="2162175" y="3543300"/>
            <a:ext cx="733425" cy="11049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1447800" y="4495800"/>
            <a:ext cx="552450" cy="838200"/>
          </a:xfrm>
          <a:prstGeom prst="rect">
            <a:avLst/>
          </a:prstGeom>
          <a:noFill/>
          <a:ln w="9525">
            <a:noFill/>
            <a:miter lim="800000"/>
            <a:headEnd/>
            <a:tailEnd/>
          </a:ln>
          <a:effectLst/>
        </p:spPr>
      </p:pic>
    </p:spTree>
    <p:extLst>
      <p:ext uri="{BB962C8B-B14F-4D97-AF65-F5344CB8AC3E}">
        <p14:creationId xmlns:p14="http://schemas.microsoft.com/office/powerpoint/2010/main" val="2323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strVal val="#ppt_w*0.70"/>
                                          </p:val>
                                        </p:tav>
                                        <p:tav tm="100000">
                                          <p:val>
                                            <p:strVal val="#ppt_w"/>
                                          </p:val>
                                        </p:tav>
                                      </p:tavLst>
                                    </p:anim>
                                    <p:anim calcmode="lin" valueType="num">
                                      <p:cBhvr>
                                        <p:cTn id="8" dur="1000" fill="hold"/>
                                        <p:tgtEl>
                                          <p:spTgt spid="17"/>
                                        </p:tgtEl>
                                        <p:attrNameLst>
                                          <p:attrName>ppt_h</p:attrName>
                                        </p:attrNameLst>
                                      </p:cBhvr>
                                      <p:tavLst>
                                        <p:tav tm="0">
                                          <p:val>
                                            <p:strVal val="#ppt_h"/>
                                          </p:val>
                                        </p:tav>
                                        <p:tav tm="100000">
                                          <p:val>
                                            <p:strVal val="#ppt_h"/>
                                          </p:val>
                                        </p:tav>
                                      </p:tavLst>
                                    </p:anim>
                                    <p:animEffect transition="in" filter="fade">
                                      <p:cBhvr>
                                        <p:cTn id="9" dur="1000"/>
                                        <p:tgtEl>
                                          <p:spTgt spid="17"/>
                                        </p:tgtEl>
                                      </p:cBhvr>
                                    </p:animEffect>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514600" y="4205660"/>
            <a:ext cx="533400" cy="369332"/>
          </a:xfrm>
          <a:prstGeom prst="rect">
            <a:avLst/>
          </a:prstGeom>
          <a:noFill/>
        </p:spPr>
        <p:txBody>
          <a:bodyPr wrap="square" rtlCol="0">
            <a:spAutoFit/>
          </a:bodyPr>
          <a:lstStyle/>
          <a:p>
            <a:r>
              <a:rPr lang="es-AR" b="1" dirty="0" smtClean="0">
                <a:solidFill>
                  <a:srgbClr val="00B050"/>
                </a:solidFill>
              </a:rPr>
              <a:t>A1</a:t>
            </a:r>
            <a:endParaRPr lang="es-AR" b="1" dirty="0">
              <a:solidFill>
                <a:srgbClr val="00B050"/>
              </a:solidFill>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15785"/>
            <a:ext cx="8534400" cy="4718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ctrTitle"/>
          </p:nvPr>
        </p:nvSpPr>
        <p:spPr>
          <a:xfrm>
            <a:off x="0" y="-228600"/>
            <a:ext cx="9144000" cy="914400"/>
          </a:xfrm>
        </p:spPr>
        <p:txBody>
          <a:bodyPr>
            <a:normAutofit/>
          </a:bodyPr>
          <a:lstStyle/>
          <a:p>
            <a:r>
              <a:rPr lang="es-AR" sz="3500" dirty="0" smtClean="0">
                <a:solidFill>
                  <a:srgbClr val="00B050"/>
                </a:solidFill>
              </a:rPr>
              <a:t>Fase de ejecución de la segunda instrucción</a:t>
            </a:r>
            <a:endParaRPr lang="en-US" sz="3500" dirty="0">
              <a:solidFill>
                <a:srgbClr val="00B050"/>
              </a:solidFill>
            </a:endParaRPr>
          </a:p>
        </p:txBody>
      </p:sp>
      <p:sp>
        <p:nvSpPr>
          <p:cNvPr id="15" name="14 CuadroTexto"/>
          <p:cNvSpPr txBox="1"/>
          <p:nvPr/>
        </p:nvSpPr>
        <p:spPr>
          <a:xfrm>
            <a:off x="2604598" y="3429000"/>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1B</a:t>
            </a:r>
          </a:p>
          <a:p>
            <a:endParaRPr lang="es-AR" sz="1500" b="1" dirty="0">
              <a:solidFill>
                <a:srgbClr val="00B050"/>
              </a:solidFill>
            </a:endParaRPr>
          </a:p>
        </p:txBody>
      </p:sp>
      <p:sp>
        <p:nvSpPr>
          <p:cNvPr id="19" name="18 CuadroTexto"/>
          <p:cNvSpPr txBox="1"/>
          <p:nvPr/>
        </p:nvSpPr>
        <p:spPr>
          <a:xfrm>
            <a:off x="2027713" y="2957245"/>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A1</a:t>
            </a:r>
          </a:p>
          <a:p>
            <a:endParaRPr lang="es-AR" sz="1500" b="1" dirty="0">
              <a:solidFill>
                <a:srgbClr val="00B050"/>
              </a:solidFill>
            </a:endParaRPr>
          </a:p>
        </p:txBody>
      </p:sp>
      <p:cxnSp>
        <p:nvCxnSpPr>
          <p:cNvPr id="23" name="22 Conector recto de flecha"/>
          <p:cNvCxnSpPr/>
          <p:nvPr/>
        </p:nvCxnSpPr>
        <p:spPr>
          <a:xfrm>
            <a:off x="5029752" y="3121921"/>
            <a:ext cx="190500" cy="221207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4" name="23 CuadroTexto"/>
          <p:cNvSpPr txBox="1"/>
          <p:nvPr/>
        </p:nvSpPr>
        <p:spPr>
          <a:xfrm>
            <a:off x="5143500" y="3639648"/>
            <a:ext cx="800100" cy="276999"/>
          </a:xfrm>
          <a:prstGeom prst="rect">
            <a:avLst/>
          </a:prstGeom>
          <a:noFill/>
        </p:spPr>
        <p:txBody>
          <a:bodyPr wrap="square" rtlCol="0">
            <a:spAutoFit/>
          </a:bodyPr>
          <a:lstStyle/>
          <a:p>
            <a:r>
              <a:rPr lang="es-AR" sz="1200" b="1" dirty="0" smtClean="0">
                <a:solidFill>
                  <a:schemeClr val="tx2">
                    <a:lumMod val="75000"/>
                  </a:schemeClr>
                </a:solidFill>
              </a:rPr>
              <a:t>Habilita</a:t>
            </a:r>
            <a:endParaRPr lang="es-AR" sz="1200" b="1" dirty="0">
              <a:solidFill>
                <a:schemeClr val="tx2">
                  <a:lumMod val="75000"/>
                </a:schemeClr>
              </a:solidFill>
            </a:endParaRPr>
          </a:p>
        </p:txBody>
      </p:sp>
      <p:sp>
        <p:nvSpPr>
          <p:cNvPr id="29" name="28 CuadroTexto"/>
          <p:cNvSpPr txBox="1"/>
          <p:nvPr/>
        </p:nvSpPr>
        <p:spPr>
          <a:xfrm>
            <a:off x="1524000" y="3840446"/>
            <a:ext cx="446563" cy="198154"/>
          </a:xfrm>
          <a:prstGeom prst="rect">
            <a:avLst/>
          </a:prstGeom>
          <a:solidFill>
            <a:schemeClr val="bg1"/>
          </a:solidFill>
        </p:spPr>
        <p:txBody>
          <a:bodyPr wrap="none" lIns="0" tIns="0" rIns="0" bIns="0" rtlCol="0">
            <a:noAutofit/>
          </a:bodyPr>
          <a:lstStyle/>
          <a:p>
            <a:pPr algn="ctr"/>
            <a:r>
              <a:rPr lang="es-AR" b="1" dirty="0">
                <a:solidFill>
                  <a:srgbClr val="00B050"/>
                </a:solidFill>
              </a:rPr>
              <a:t>5</a:t>
            </a:r>
            <a:endParaRPr lang="es-AR" b="1" dirty="0" smtClean="0">
              <a:solidFill>
                <a:srgbClr val="00B050"/>
              </a:solidFill>
            </a:endParaRPr>
          </a:p>
          <a:p>
            <a:pPr algn="ctr"/>
            <a:endParaRPr lang="es-AR" b="1" dirty="0">
              <a:solidFill>
                <a:srgbClr val="00B050"/>
              </a:solidFill>
            </a:endParaRPr>
          </a:p>
        </p:txBody>
      </p:sp>
      <p:sp>
        <p:nvSpPr>
          <p:cNvPr id="30" name="29 CuadroTexto"/>
          <p:cNvSpPr txBox="1"/>
          <p:nvPr/>
        </p:nvSpPr>
        <p:spPr>
          <a:xfrm>
            <a:off x="1970563" y="5993476"/>
            <a:ext cx="446563" cy="198154"/>
          </a:xfrm>
          <a:prstGeom prst="rect">
            <a:avLst/>
          </a:prstGeom>
          <a:solidFill>
            <a:schemeClr val="bg1"/>
          </a:solidFill>
        </p:spPr>
        <p:txBody>
          <a:bodyPr wrap="none" lIns="0" tIns="0" rIns="0" bIns="0" rtlCol="0">
            <a:noAutofit/>
          </a:bodyPr>
          <a:lstStyle/>
          <a:p>
            <a:pPr algn="ctr"/>
            <a:r>
              <a:rPr lang="es-AR" b="1" dirty="0">
                <a:solidFill>
                  <a:srgbClr val="00B050"/>
                </a:solidFill>
              </a:rPr>
              <a:t>5</a:t>
            </a:r>
            <a:endParaRPr lang="es-AR" b="1" dirty="0" smtClean="0">
              <a:solidFill>
                <a:srgbClr val="00B050"/>
              </a:solidFill>
            </a:endParaRPr>
          </a:p>
          <a:p>
            <a:pPr algn="ctr"/>
            <a:endParaRPr lang="es-AR" b="1" dirty="0">
              <a:solidFill>
                <a:srgbClr val="00B050"/>
              </a:solidFill>
            </a:endParaRPr>
          </a:p>
        </p:txBody>
      </p:sp>
      <p:sp>
        <p:nvSpPr>
          <p:cNvPr id="31" name="30 CuadroTexto"/>
          <p:cNvSpPr txBox="1"/>
          <p:nvPr/>
        </p:nvSpPr>
        <p:spPr>
          <a:xfrm>
            <a:off x="5575415" y="5234923"/>
            <a:ext cx="446563" cy="198154"/>
          </a:xfrm>
          <a:prstGeom prst="rect">
            <a:avLst/>
          </a:prstGeom>
          <a:noFill/>
        </p:spPr>
        <p:txBody>
          <a:bodyPr wrap="none" lIns="0" tIns="0" rIns="0" bIns="0" rtlCol="0">
            <a:noAutofit/>
          </a:bodyPr>
          <a:lstStyle/>
          <a:p>
            <a:pPr algn="ctr"/>
            <a:r>
              <a:rPr lang="es-AR" sz="1500" b="1" dirty="0"/>
              <a:t>5</a:t>
            </a:r>
            <a:endParaRPr lang="es-AR" sz="1500" b="1" dirty="0" smtClean="0"/>
          </a:p>
          <a:p>
            <a:pPr algn="ctr"/>
            <a:endParaRPr lang="es-AR" sz="1500" b="1" dirty="0"/>
          </a:p>
        </p:txBody>
      </p:sp>
      <p:sp>
        <p:nvSpPr>
          <p:cNvPr id="18" name="2 Subtítulo"/>
          <p:cNvSpPr>
            <a:spLocks noGrp="1"/>
          </p:cNvSpPr>
          <p:nvPr>
            <p:ph type="subTitle" idx="1"/>
          </p:nvPr>
        </p:nvSpPr>
        <p:spPr>
          <a:xfrm>
            <a:off x="30480" y="609600"/>
            <a:ext cx="9144000" cy="1600200"/>
          </a:xfrm>
        </p:spPr>
        <p:txBody>
          <a:bodyPr>
            <a:normAutofit fontScale="92500"/>
          </a:bodyPr>
          <a:lstStyle/>
          <a:p>
            <a:pPr algn="just">
              <a:buFont typeface="Arial" pitchFamily="34" charset="0"/>
              <a:buChar char="•"/>
            </a:pPr>
            <a:r>
              <a:rPr lang="es-AR" sz="2000" dirty="0" smtClean="0">
                <a:solidFill>
                  <a:schemeClr val="tx1"/>
                </a:solidFill>
              </a:rPr>
              <a:t> </a:t>
            </a:r>
            <a:r>
              <a:rPr lang="es-AR" sz="1400" dirty="0" smtClean="0">
                <a:solidFill>
                  <a:schemeClr val="tx1"/>
                </a:solidFill>
              </a:rPr>
              <a:t>El código de operación 97 pasa al RI (CODOP) y se decodifica. 97 indica que se debe almacenar en la dirección “m” (m es A1 en este caso) el contenido del Acumulador, es decir, guardar en la dirección de memoria A1 el numero 5 que esta en el acumulador.</a:t>
            </a:r>
          </a:p>
          <a:p>
            <a:pPr algn="just">
              <a:buFont typeface="Arial" pitchFamily="34" charset="0"/>
              <a:buChar char="•"/>
            </a:pPr>
            <a:r>
              <a:rPr lang="es-AR" sz="1400" dirty="0" smtClean="0">
                <a:solidFill>
                  <a:schemeClr val="tx1"/>
                </a:solidFill>
              </a:rPr>
              <a:t> La dirección A1 se carga en el </a:t>
            </a:r>
            <a:r>
              <a:rPr lang="es-AR" sz="1400" dirty="0" err="1" smtClean="0">
                <a:solidFill>
                  <a:schemeClr val="tx1"/>
                </a:solidFill>
              </a:rPr>
              <a:t>DirOP</a:t>
            </a:r>
            <a:r>
              <a:rPr lang="es-AR" sz="1400" dirty="0" smtClean="0">
                <a:solidFill>
                  <a:schemeClr val="tx1"/>
                </a:solidFill>
              </a:rPr>
              <a:t> del RI y luego pasa al MAR. Se transmite al RDM por el Bus de Direcciones y se habilita A1.</a:t>
            </a:r>
          </a:p>
          <a:p>
            <a:pPr algn="just">
              <a:buFont typeface="Arial" pitchFamily="34" charset="0"/>
              <a:buChar char="•"/>
            </a:pPr>
            <a:r>
              <a:rPr lang="es-AR" sz="1400" dirty="0" smtClean="0">
                <a:solidFill>
                  <a:schemeClr val="tx1"/>
                </a:solidFill>
              </a:rPr>
              <a:t> El contenido del Acumulador (5), pasa al MBR, se transmite por el Bus de Datos al RIM y se GRABA (guarda) en la dirección A1.</a:t>
            </a:r>
          </a:p>
          <a:p>
            <a:pPr algn="just">
              <a:buFont typeface="Arial" pitchFamily="34" charset="0"/>
              <a:buChar char="•"/>
            </a:pPr>
            <a:endParaRPr lang="es-AR" sz="2000" dirty="0" smtClean="0">
              <a:solidFill>
                <a:schemeClr val="tx1"/>
              </a:solidFill>
            </a:endParaRPr>
          </a:p>
          <a:p>
            <a:pPr algn="just">
              <a:buFont typeface="Arial" pitchFamily="34" charset="0"/>
              <a:buChar char="•"/>
            </a:pPr>
            <a:endParaRPr lang="es-AR" sz="2000" dirty="0">
              <a:solidFill>
                <a:schemeClr val="tx1"/>
              </a:solidFill>
            </a:endParaRPr>
          </a:p>
          <a:p>
            <a:pPr algn="just">
              <a:buFont typeface="Arial" pitchFamily="34" charset="0"/>
              <a:buChar char="•"/>
            </a:pPr>
            <a:endParaRPr lang="es-AR" sz="2000" dirty="0" smtClean="0">
              <a:solidFill>
                <a:schemeClr val="tx1"/>
              </a:solidFill>
            </a:endParaRPr>
          </a:p>
          <a:p>
            <a:pPr algn="just"/>
            <a:endParaRPr lang="en-US" sz="2400" dirty="0">
              <a:solidFill>
                <a:schemeClr val="tx1"/>
              </a:solidFill>
            </a:endParaRPr>
          </a:p>
        </p:txBody>
      </p:sp>
      <p:pic>
        <p:nvPicPr>
          <p:cNvPr id="5123" name="Picture 3"/>
          <p:cNvPicPr>
            <a:picLocks noChangeAspect="1" noChangeArrowheads="1"/>
          </p:cNvPicPr>
          <p:nvPr/>
        </p:nvPicPr>
        <p:blipFill>
          <a:blip r:embed="rId4"/>
          <a:srcRect/>
          <a:stretch>
            <a:fillRect/>
          </a:stretch>
        </p:blipFill>
        <p:spPr bwMode="auto">
          <a:xfrm>
            <a:off x="1676400" y="4724400"/>
            <a:ext cx="552450" cy="8382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5"/>
          <a:srcRect/>
          <a:stretch>
            <a:fillRect/>
          </a:stretch>
        </p:blipFill>
        <p:spPr bwMode="auto">
          <a:xfrm>
            <a:off x="2438400" y="3886200"/>
            <a:ext cx="752475" cy="1219200"/>
          </a:xfrm>
          <a:prstGeom prst="rect">
            <a:avLst/>
          </a:prstGeom>
          <a:noFill/>
          <a:ln w="9525">
            <a:noFill/>
            <a:miter lim="800000"/>
            <a:headEnd/>
            <a:tailEnd/>
          </a:ln>
          <a:effectLst/>
        </p:spPr>
      </p:pic>
      <p:sp>
        <p:nvSpPr>
          <p:cNvPr id="17" name="16 CuadroTexto"/>
          <p:cNvSpPr txBox="1"/>
          <p:nvPr/>
        </p:nvSpPr>
        <p:spPr>
          <a:xfrm>
            <a:off x="2590800" y="4876800"/>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97</a:t>
            </a:r>
          </a:p>
          <a:p>
            <a:endParaRPr lang="es-AR" sz="1500" b="1" dirty="0">
              <a:solidFill>
                <a:srgbClr val="00B050"/>
              </a:solidFill>
            </a:endParaRPr>
          </a:p>
        </p:txBody>
      </p:sp>
      <p:sp>
        <p:nvSpPr>
          <p:cNvPr id="21" name="20 CuadroTexto"/>
          <p:cNvSpPr txBox="1"/>
          <p:nvPr/>
        </p:nvSpPr>
        <p:spPr>
          <a:xfrm>
            <a:off x="2590800" y="4572000"/>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A1</a:t>
            </a:r>
          </a:p>
          <a:p>
            <a:endParaRPr lang="es-AR" sz="1500" b="1" dirty="0">
              <a:solidFill>
                <a:srgbClr val="00B050"/>
              </a:solidFill>
            </a:endParaRPr>
          </a:p>
        </p:txBody>
      </p:sp>
      <p:sp>
        <p:nvSpPr>
          <p:cNvPr id="22" name="21 CuadroTexto"/>
          <p:cNvSpPr txBox="1"/>
          <p:nvPr/>
        </p:nvSpPr>
        <p:spPr>
          <a:xfrm>
            <a:off x="2590800" y="4572000"/>
            <a:ext cx="214802" cy="225639"/>
          </a:xfrm>
          <a:prstGeom prst="rect">
            <a:avLst/>
          </a:prstGeom>
          <a:solidFill>
            <a:schemeClr val="bg1"/>
          </a:solidFill>
        </p:spPr>
        <p:txBody>
          <a:bodyPr wrap="none" lIns="0" tIns="0" rIns="0" bIns="0" rtlCol="0">
            <a:noAutofit/>
          </a:bodyPr>
          <a:lstStyle/>
          <a:p>
            <a:r>
              <a:rPr lang="es-AR" sz="1500" b="1" dirty="0" smtClean="0">
                <a:solidFill>
                  <a:srgbClr val="00B050"/>
                </a:solidFill>
              </a:rPr>
              <a:t>A1</a:t>
            </a:r>
          </a:p>
          <a:p>
            <a:endParaRPr lang="es-AR" sz="1500" b="1"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4" presetClass="entr" presetSubtype="1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animEffect transition="in" filter="randombar(horizontal)">
                                      <p:cBhvr>
                                        <p:cTn id="9" dur="500"/>
                                        <p:tgtEl>
                                          <p:spTgt spid="17"/>
                                        </p:tgtEl>
                                      </p:cBhvr>
                                    </p:animEffect>
                                  </p:childTnLst>
                                </p:cTn>
                              </p:par>
                            </p:childTnLst>
                          </p:cTn>
                        </p:par>
                        <p:par>
                          <p:cTn id="10" fill="hold">
                            <p:stCondLst>
                              <p:cond delay="500"/>
                            </p:stCondLst>
                            <p:childTnLst>
                              <p:par>
                                <p:cTn id="11" presetID="0" presetClass="path" presetSubtype="0" accel="50000" decel="50000" fill="hold" grpId="0" nodeType="afterEffect">
                                  <p:stCondLst>
                                    <p:cond delay="0"/>
                                  </p:stCondLst>
                                  <p:childTnLst>
                                    <p:animMotion origin="layout" path="M 4.72222E-6 -6.01434E-7 C -0.0198 -0.00046 -0.04063 0.00671 -0.05955 -0.00139 C -0.06164 -0.00231 -0.05678 -0.04025 -0.05625 -0.04649 C -0.05556 -0.12237 -0.05764 -0.19824 -0.054 -0.27388 C -0.05365 -0.28244 -0.04132 -0.27851 -0.0349 -0.27851 C 0.06059 -0.27943 0.15225 -0.27735 0.24774 -0.27782 C 0.24305 -0.25792 0.24774 -0.21351 0.24774 -0.19269 " pathEditMode="relative" rAng="0" ptsTypes="fffffff">
                                      <p:cBhvr>
                                        <p:cTn id="12" dur="2000" fill="hold"/>
                                        <p:tgtEl>
                                          <p:spTgt spid="21"/>
                                        </p:tgtEl>
                                        <p:attrNameLst>
                                          <p:attrName>ppt_x</p:attrName>
                                          <p:attrName>ppt_y</p:attrName>
                                        </p:attrNameLst>
                                      </p:cBhvr>
                                      <p:rCtr x="9306" y="-13787"/>
                                    </p:animMotion>
                                  </p:childTnLst>
                                </p:cTn>
                              </p:par>
                              <p:par>
                                <p:cTn id="13" presetID="0" presetClass="path" presetSubtype="0" accel="50000" decel="50000" fill="hold" grpId="0" nodeType="withEffect">
                                  <p:stCondLst>
                                    <p:cond delay="0"/>
                                  </p:stCondLst>
                                  <p:childTnLst>
                                    <p:animMotion origin="layout" path="M -2.22222E-6 4.08144E-6 C 0.00278 0.00555 0.00677 0.00971 0.00903 0.01573 C 0.01285 0.02568 0.01441 0.03794 0.01684 0.04858 C 0.01997 0.08306 0.01962 0.121 0.02865 0.15409 C 0.03507 0.20384 0.02709 0.13905 0.03247 0.19574 C 0.03299 0.20175 0.03525 0.20708 0.03629 0.21286 C 0.03993 0.23415 0.04219 0.25381 0.0441 0.27533 C 0.04375 0.29268 0.04254 0.30981 0.04288 0.32716 C 0.04306 0.33942 0.03837 0.35585 0.04549 0.36349 C 0.05434 0.37274 0.06788 0.36464 0.07917 0.36534 C 0.0849 0.3658 0.09045 0.36649 0.09618 0.36696 C 0.13403 0.38523 0.10087 0.36996 0.20903 0.36696 C 0.21563 0.36672 0.22205 0.36557 0.22865 0.36534 C 0.26372 0.36441 0.29861 0.36418 0.33368 0.36349 C 0.33281 0.34498 0.33195 0.33896 0.32986 0.32369 C 0.32952 0.31744 0.33629 0.30703 0.33629 0.30726 " pathEditMode="relative" rAng="0" ptsTypes="ffffffffffffffff">
                                      <p:cBhvr>
                                        <p:cTn id="14" dur="3000" fill="hold"/>
                                        <p:tgtEl>
                                          <p:spTgt spid="29"/>
                                        </p:tgtEl>
                                        <p:attrNameLst>
                                          <p:attrName>ppt_x</p:attrName>
                                          <p:attrName>ppt_y</p:attrName>
                                        </p:attrNameLst>
                                      </p:cBhvr>
                                      <p:rCtr x="16806" y="19250"/>
                                    </p:animMotion>
                                  </p:childTnLst>
                                </p:cTn>
                              </p:par>
                              <p:par>
                                <p:cTn id="15" presetID="14" presetClass="entr" presetSubtype="10" fill="hold" grpId="0" nodeType="withEffect">
                                  <p:stCondLst>
                                    <p:cond delay="75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500"/>
                                        <p:tgtEl>
                                          <p:spTgt spid="19"/>
                                        </p:tgtEl>
                                      </p:cBhvr>
                                    </p:animEffect>
                                  </p:childTnLst>
                                </p:cTn>
                              </p:par>
                              <p:par>
                                <p:cTn id="18" presetID="1" presetClass="entr" presetSubtype="0" fill="hold" grpId="0" nodeType="withEffect">
                                  <p:stCondLst>
                                    <p:cond delay="1500"/>
                                  </p:stCondLst>
                                  <p:childTnLst>
                                    <p:set>
                                      <p:cBhvr>
                                        <p:cTn id="19" dur="1" fill="hold">
                                          <p:stCondLst>
                                            <p:cond delay="0"/>
                                          </p:stCondLst>
                                        </p:cTn>
                                        <p:tgtEl>
                                          <p:spTgt spid="30"/>
                                        </p:tgtEl>
                                        <p:attrNameLst>
                                          <p:attrName>style.visibility</p:attrName>
                                        </p:attrNameLst>
                                      </p:cBhvr>
                                      <p:to>
                                        <p:strVal val="visible"/>
                                      </p:to>
                                    </p:set>
                                  </p:childTnLst>
                                </p:cTn>
                              </p:par>
                            </p:childTnLst>
                          </p:cTn>
                        </p:par>
                        <p:par>
                          <p:cTn id="20" fill="hold">
                            <p:stCondLst>
                              <p:cond delay="3500"/>
                            </p:stCondLst>
                            <p:childTnLst>
                              <p:par>
                                <p:cTn id="21" presetID="10" presetClass="entr" presetSubtype="0" fill="hold" nodeType="afterEffect">
                                  <p:stCondLst>
                                    <p:cond delay="25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 presetClass="entr" presetSubtype="0" fill="hold" grpId="0" nodeType="withEffect">
                                  <p:stCondLst>
                                    <p:cond delay="500"/>
                                  </p:stCondLst>
                                  <p:childTnLst>
                                    <p:set>
                                      <p:cBhvr>
                                        <p:cTn id="25" dur="1" fill="hold">
                                          <p:stCondLst>
                                            <p:cond delay="0"/>
                                          </p:stCondLst>
                                        </p:cTn>
                                        <p:tgtEl>
                                          <p:spTgt spid="24"/>
                                        </p:tgtEl>
                                        <p:attrNameLst>
                                          <p:attrName>style.visibility</p:attrName>
                                        </p:attrNameLst>
                                      </p:cBhvr>
                                      <p:to>
                                        <p:strVal val="visible"/>
                                      </p:to>
                                    </p:set>
                                  </p:childTnLst>
                                </p:cTn>
                              </p:par>
                            </p:childTnLst>
                          </p:cTn>
                        </p:par>
                        <p:par>
                          <p:cTn id="26" fill="hold">
                            <p:stCondLst>
                              <p:cond delay="4250"/>
                            </p:stCondLst>
                            <p:childTnLst>
                              <p:par>
                                <p:cTn id="27" presetID="31" presetClass="entr" presetSubtype="0"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p:cTn id="29" dur="1000" fill="hold"/>
                                        <p:tgtEl>
                                          <p:spTgt spid="31"/>
                                        </p:tgtEl>
                                        <p:attrNameLst>
                                          <p:attrName>ppt_w</p:attrName>
                                        </p:attrNameLst>
                                      </p:cBhvr>
                                      <p:tavLst>
                                        <p:tav tm="0">
                                          <p:val>
                                            <p:fltVal val="0"/>
                                          </p:val>
                                        </p:tav>
                                        <p:tav tm="100000">
                                          <p:val>
                                            <p:strVal val="#ppt_w"/>
                                          </p:val>
                                        </p:tav>
                                      </p:tavLst>
                                    </p:anim>
                                    <p:anim calcmode="lin" valueType="num">
                                      <p:cBhvr>
                                        <p:cTn id="30" dur="1000" fill="hold"/>
                                        <p:tgtEl>
                                          <p:spTgt spid="31"/>
                                        </p:tgtEl>
                                        <p:attrNameLst>
                                          <p:attrName>ppt_h</p:attrName>
                                        </p:attrNameLst>
                                      </p:cBhvr>
                                      <p:tavLst>
                                        <p:tav tm="0">
                                          <p:val>
                                            <p:fltVal val="0"/>
                                          </p:val>
                                        </p:tav>
                                        <p:tav tm="100000">
                                          <p:val>
                                            <p:strVal val="#ppt_h"/>
                                          </p:val>
                                        </p:tav>
                                      </p:tavLst>
                                    </p:anim>
                                    <p:anim calcmode="lin" valueType="num">
                                      <p:cBhvr>
                                        <p:cTn id="31" dur="1000" fill="hold"/>
                                        <p:tgtEl>
                                          <p:spTgt spid="31"/>
                                        </p:tgtEl>
                                        <p:attrNameLst>
                                          <p:attrName>style.rotation</p:attrName>
                                        </p:attrNameLst>
                                      </p:cBhvr>
                                      <p:tavLst>
                                        <p:tav tm="0">
                                          <p:val>
                                            <p:fltVal val="90"/>
                                          </p:val>
                                        </p:tav>
                                        <p:tav tm="100000">
                                          <p:val>
                                            <p:fltVal val="0"/>
                                          </p:val>
                                        </p:tav>
                                      </p:tavLst>
                                    </p:anim>
                                    <p:animEffect transition="in" filter="fade">
                                      <p:cBhvr>
                                        <p:cTn id="32"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p:bldP spid="29" grpId="0" animBg="1"/>
      <p:bldP spid="30" grpId="0" animBg="1"/>
      <p:bldP spid="31" grpId="0"/>
      <p:bldP spid="17" grpId="0" animBg="1"/>
      <p:bldP spid="21" grpId="0" animBg="1"/>
      <p:bldP spid="22" grpId="0"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1922</TotalTime>
  <Words>3106</Words>
  <Application>Microsoft Office PowerPoint</Application>
  <PresentationFormat>Presentación en pantalla (4:3)</PresentationFormat>
  <Paragraphs>314</Paragraphs>
  <Slides>38</Slides>
  <Notes>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38</vt:i4>
      </vt:variant>
    </vt:vector>
  </HeadingPairs>
  <TitlesOfParts>
    <vt:vector size="41" baseType="lpstr">
      <vt:lpstr>Arial</vt:lpstr>
      <vt:lpstr>Calibri</vt:lpstr>
      <vt:lpstr>Tema de Office</vt:lpstr>
      <vt:lpstr>UNIDAD 4</vt:lpstr>
      <vt:lpstr>Aclaraciones</vt:lpstr>
      <vt:lpstr>Presentación de PowerPoint</vt:lpstr>
      <vt:lpstr>Fase de búsqueda de la primera instrucción</vt:lpstr>
      <vt:lpstr>INCREMENTO DEL CP</vt:lpstr>
      <vt:lpstr>Fase de ejecución de la primera instrucción</vt:lpstr>
      <vt:lpstr>Fase de búsqueda de la segunda instrucción</vt:lpstr>
      <vt:lpstr>INCREMENTO DEL CP</vt:lpstr>
      <vt:lpstr>Fase de ejecución de la segunda instrucción</vt:lpstr>
      <vt:lpstr>Fase de búsqueda de la tercera instrucción</vt:lpstr>
      <vt:lpstr>INCREMENTO DEL CP</vt:lpstr>
      <vt:lpstr>Fase de ejecución de la tercera instrucción</vt:lpstr>
      <vt:lpstr>Fase de búsqueda de la cuarta instrucción</vt:lpstr>
      <vt:lpstr>INCREMENTO DEL CP</vt:lpstr>
      <vt:lpstr>Fase de ejecución de la cuarta instrucción</vt:lpstr>
      <vt:lpstr>Fase de búsqueda de la quinta instrucción</vt:lpstr>
      <vt:lpstr>INCREMENTO DEL CP</vt:lpstr>
      <vt:lpstr>Fase de ejecución de la quinta instrucción</vt:lpstr>
      <vt:lpstr>Fase de búsqueda de la sexta instrucción</vt:lpstr>
      <vt:lpstr>INCREMENTO DEL CP</vt:lpstr>
      <vt:lpstr>Fase de ejecución de la sexta instrucción</vt:lpstr>
      <vt:lpstr>Fase de búsqueda de la séptima instrucción</vt:lpstr>
      <vt:lpstr>INCREMENTO DEL CP</vt:lpstr>
      <vt:lpstr>Fase de ejecución de la séptima instrucción</vt:lpstr>
      <vt:lpstr>Fase de búsqueda de la octava instrucción</vt:lpstr>
      <vt:lpstr>INCREMENTO DEL CP</vt:lpstr>
      <vt:lpstr>Fase de ejecución de la octava instrucción</vt:lpstr>
      <vt:lpstr>Fase de búsqueda de la novena instrucción</vt:lpstr>
      <vt:lpstr>INCREMENTO DEL CP</vt:lpstr>
      <vt:lpstr>Fase de ejecución de la novena instrucción</vt:lpstr>
      <vt:lpstr>Fase de búsqueda de la décima instrucción</vt:lpstr>
      <vt:lpstr>INCREMENTO DEL CP</vt:lpstr>
      <vt:lpstr>Fase de ejecución de la décima instrucción</vt:lpstr>
      <vt:lpstr>Fase de búsqueda de la undécima instrucción</vt:lpstr>
      <vt:lpstr>INCREMENTO DEL CP</vt:lpstr>
      <vt:lpstr>Fase de ejecución de la undécima instrucción</vt:lpstr>
      <vt:lpstr>Aquí finaliza el ejercicio </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Usuario</dc:creator>
  <cp:lastModifiedBy>User</cp:lastModifiedBy>
  <cp:revision>283</cp:revision>
  <dcterms:created xsi:type="dcterms:W3CDTF">2017-06-06T17:43:44Z</dcterms:created>
  <dcterms:modified xsi:type="dcterms:W3CDTF">2020-04-04T12:52:09Z</dcterms:modified>
</cp:coreProperties>
</file>