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38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A6A6-CB97-4DB2-ABE0-AE7812E19487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4ADA-6F19-403A-9F19-273CCF6006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61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What’s the likelihood for individuals</a:t>
            </a:r>
            <a:r>
              <a:rPr lang="en-GB" baseline="0" dirty="0" smtClean="0"/>
              <a:t> who are never colonised?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74ADA-6F19-403A-9F19-273CCF6006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 err="1" smtClean="0"/>
              <a:t>parametrise</a:t>
            </a:r>
            <a:r>
              <a:rPr lang="en-GB" dirty="0" smtClean="0"/>
              <a:t> </a:t>
            </a:r>
            <a:r>
              <a:rPr lang="en-GB" dirty="0" err="1" smtClean="0"/>
              <a:t>fij</a:t>
            </a:r>
            <a:r>
              <a:rPr lang="en-GB" dirty="0" smtClean="0"/>
              <a:t>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74ADA-6F19-403A-9F19-273CCF6006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8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 err="1" smtClean="0"/>
              <a:t>parametrise</a:t>
            </a:r>
            <a:r>
              <a:rPr lang="en-GB" dirty="0" smtClean="0"/>
              <a:t> </a:t>
            </a:r>
            <a:r>
              <a:rPr lang="en-GB" dirty="0" err="1" smtClean="0"/>
              <a:t>fij</a:t>
            </a:r>
            <a:r>
              <a:rPr lang="en-GB" dirty="0" smtClean="0"/>
              <a:t>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74ADA-6F19-403A-9F19-273CCF6006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8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9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4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4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1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E1A9-422B-4086-A189-20A4FF016408}" type="datetimeFigureOut">
              <a:rPr lang="fr-FR" smtClean="0"/>
              <a:t>27/04/2012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6DA8-C53F-4B7D-946B-BB3D70E966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891712"/>
            <a:ext cx="266429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Ward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364088" y="908720"/>
            <a:ext cx="20162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Ward 2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087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11</a:t>
            </a:r>
            <a:endParaRPr lang="fr-FR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155976" y="1052736"/>
            <a:ext cx="247672" cy="216976"/>
            <a:chOff x="1292243" y="1449092"/>
            <a:chExt cx="247672" cy="216976"/>
          </a:xfrm>
        </p:grpSpPr>
        <p:sp>
          <p:nvSpPr>
            <p:cNvPr id="29" name="Freeform 28"/>
            <p:cNvSpPr/>
            <p:nvPr/>
          </p:nvSpPr>
          <p:spPr>
            <a:xfrm>
              <a:off x="1292243" y="1449092"/>
              <a:ext cx="203402" cy="216976"/>
            </a:xfrm>
            <a:custGeom>
              <a:avLst/>
              <a:gdLst>
                <a:gd name="connsiteX0" fmla="*/ 71608 w 203402"/>
                <a:gd name="connsiteY0" fmla="*/ 216976 h 216976"/>
                <a:gd name="connsiteX1" fmla="*/ 1865 w 203402"/>
                <a:gd name="connsiteY1" fmla="*/ 123986 h 216976"/>
                <a:gd name="connsiteX2" fmla="*/ 25113 w 203402"/>
                <a:gd name="connsiteY2" fmla="*/ 23247 h 216976"/>
                <a:gd name="connsiteX3" fmla="*/ 79357 w 203402"/>
                <a:gd name="connsiteY3" fmla="*/ 0 h 216976"/>
                <a:gd name="connsiteX4" fmla="*/ 156849 w 203402"/>
                <a:gd name="connsiteY4" fmla="*/ 23247 h 216976"/>
                <a:gd name="connsiteX5" fmla="*/ 203343 w 203402"/>
                <a:gd name="connsiteY5" fmla="*/ 108488 h 216976"/>
                <a:gd name="connsiteX6" fmla="*/ 164598 w 203402"/>
                <a:gd name="connsiteY6" fmla="*/ 162732 h 2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02" h="216976">
                  <a:moveTo>
                    <a:pt x="71608" y="216976"/>
                  </a:moveTo>
                  <a:cubicBezTo>
                    <a:pt x="40611" y="186625"/>
                    <a:pt x="9614" y="156274"/>
                    <a:pt x="1865" y="123986"/>
                  </a:cubicBezTo>
                  <a:cubicBezTo>
                    <a:pt x="-5884" y="91698"/>
                    <a:pt x="12198" y="43911"/>
                    <a:pt x="25113" y="23247"/>
                  </a:cubicBezTo>
                  <a:cubicBezTo>
                    <a:pt x="38028" y="2583"/>
                    <a:pt x="57401" y="0"/>
                    <a:pt x="79357" y="0"/>
                  </a:cubicBezTo>
                  <a:cubicBezTo>
                    <a:pt x="101313" y="0"/>
                    <a:pt x="136185" y="5166"/>
                    <a:pt x="156849" y="23247"/>
                  </a:cubicBezTo>
                  <a:cubicBezTo>
                    <a:pt x="177513" y="41328"/>
                    <a:pt x="202052" y="85241"/>
                    <a:pt x="203343" y="108488"/>
                  </a:cubicBezTo>
                  <a:cubicBezTo>
                    <a:pt x="204634" y="131735"/>
                    <a:pt x="184616" y="147233"/>
                    <a:pt x="164598" y="16273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 32"/>
            <p:cNvGrpSpPr/>
            <p:nvPr/>
          </p:nvGrpSpPr>
          <p:grpSpPr>
            <a:xfrm rot="300000">
              <a:off x="1393944" y="1556792"/>
              <a:ext cx="145971" cy="72788"/>
              <a:chOff x="1393944" y="1556792"/>
              <a:chExt cx="145971" cy="727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1393944" y="1557580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467915" y="1556792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5508104" y="1015197"/>
            <a:ext cx="247672" cy="216976"/>
            <a:chOff x="1292243" y="1449092"/>
            <a:chExt cx="247672" cy="216976"/>
          </a:xfrm>
        </p:grpSpPr>
        <p:sp>
          <p:nvSpPr>
            <p:cNvPr id="36" name="Freeform 35"/>
            <p:cNvSpPr/>
            <p:nvPr/>
          </p:nvSpPr>
          <p:spPr>
            <a:xfrm>
              <a:off x="1292243" y="1449092"/>
              <a:ext cx="203402" cy="216976"/>
            </a:xfrm>
            <a:custGeom>
              <a:avLst/>
              <a:gdLst>
                <a:gd name="connsiteX0" fmla="*/ 71608 w 203402"/>
                <a:gd name="connsiteY0" fmla="*/ 216976 h 216976"/>
                <a:gd name="connsiteX1" fmla="*/ 1865 w 203402"/>
                <a:gd name="connsiteY1" fmla="*/ 123986 h 216976"/>
                <a:gd name="connsiteX2" fmla="*/ 25113 w 203402"/>
                <a:gd name="connsiteY2" fmla="*/ 23247 h 216976"/>
                <a:gd name="connsiteX3" fmla="*/ 79357 w 203402"/>
                <a:gd name="connsiteY3" fmla="*/ 0 h 216976"/>
                <a:gd name="connsiteX4" fmla="*/ 156849 w 203402"/>
                <a:gd name="connsiteY4" fmla="*/ 23247 h 216976"/>
                <a:gd name="connsiteX5" fmla="*/ 203343 w 203402"/>
                <a:gd name="connsiteY5" fmla="*/ 108488 h 216976"/>
                <a:gd name="connsiteX6" fmla="*/ 164598 w 203402"/>
                <a:gd name="connsiteY6" fmla="*/ 162732 h 2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02" h="216976">
                  <a:moveTo>
                    <a:pt x="71608" y="216976"/>
                  </a:moveTo>
                  <a:cubicBezTo>
                    <a:pt x="40611" y="186625"/>
                    <a:pt x="9614" y="156274"/>
                    <a:pt x="1865" y="123986"/>
                  </a:cubicBezTo>
                  <a:cubicBezTo>
                    <a:pt x="-5884" y="91698"/>
                    <a:pt x="12198" y="43911"/>
                    <a:pt x="25113" y="23247"/>
                  </a:cubicBezTo>
                  <a:cubicBezTo>
                    <a:pt x="38028" y="2583"/>
                    <a:pt x="57401" y="0"/>
                    <a:pt x="79357" y="0"/>
                  </a:cubicBezTo>
                  <a:cubicBezTo>
                    <a:pt x="101313" y="0"/>
                    <a:pt x="136185" y="5166"/>
                    <a:pt x="156849" y="23247"/>
                  </a:cubicBezTo>
                  <a:cubicBezTo>
                    <a:pt x="177513" y="41328"/>
                    <a:pt x="202052" y="85241"/>
                    <a:pt x="203343" y="108488"/>
                  </a:cubicBezTo>
                  <a:cubicBezTo>
                    <a:pt x="204634" y="131735"/>
                    <a:pt x="184616" y="147233"/>
                    <a:pt x="164598" y="16273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 36"/>
            <p:cNvGrpSpPr/>
            <p:nvPr/>
          </p:nvGrpSpPr>
          <p:grpSpPr>
            <a:xfrm rot="300000">
              <a:off x="1393944" y="1556792"/>
              <a:ext cx="145971" cy="72788"/>
              <a:chOff x="1393944" y="1556792"/>
              <a:chExt cx="145971" cy="72788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1393944" y="1557580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1467915" y="1556792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/>
          <p:nvPr/>
        </p:nvSpPr>
        <p:spPr>
          <a:xfrm>
            <a:off x="5796136" y="9703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22</a:t>
            </a:r>
            <a:endParaRPr lang="fr-FR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07904" y="127805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11960" y="8318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21</a:t>
            </a:r>
            <a:endParaRPr lang="fr-FR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707904" y="220486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1960" y="18217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12</a:t>
            </a:r>
            <a:endParaRPr lang="fr-FR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555776" y="28397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ward-out</a:t>
            </a:r>
            <a:endParaRPr lang="fr-FR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375756" y="2763920"/>
            <a:ext cx="0" cy="521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408204" y="2782002"/>
            <a:ext cx="0" cy="521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113124" y="5652537"/>
            <a:ext cx="891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Discrete time model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16216" y="28384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ward-out</a:t>
            </a:r>
            <a:endParaRPr lang="fr-FR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246788" y="3573016"/>
            <a:ext cx="111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en-GB" baseline="-25000" dirty="0" smtClean="0"/>
              <a:t>out-out</a:t>
            </a:r>
            <a:endParaRPr lang="fr-FR" baseline="-25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999116" y="3717032"/>
            <a:ext cx="247672" cy="216976"/>
            <a:chOff x="1292243" y="1449092"/>
            <a:chExt cx="247672" cy="216976"/>
          </a:xfrm>
        </p:grpSpPr>
        <p:sp>
          <p:nvSpPr>
            <p:cNvPr id="60" name="Freeform 59"/>
            <p:cNvSpPr/>
            <p:nvPr/>
          </p:nvSpPr>
          <p:spPr>
            <a:xfrm>
              <a:off x="1292243" y="1449092"/>
              <a:ext cx="203402" cy="216976"/>
            </a:xfrm>
            <a:custGeom>
              <a:avLst/>
              <a:gdLst>
                <a:gd name="connsiteX0" fmla="*/ 71608 w 203402"/>
                <a:gd name="connsiteY0" fmla="*/ 216976 h 216976"/>
                <a:gd name="connsiteX1" fmla="*/ 1865 w 203402"/>
                <a:gd name="connsiteY1" fmla="*/ 123986 h 216976"/>
                <a:gd name="connsiteX2" fmla="*/ 25113 w 203402"/>
                <a:gd name="connsiteY2" fmla="*/ 23247 h 216976"/>
                <a:gd name="connsiteX3" fmla="*/ 79357 w 203402"/>
                <a:gd name="connsiteY3" fmla="*/ 0 h 216976"/>
                <a:gd name="connsiteX4" fmla="*/ 156849 w 203402"/>
                <a:gd name="connsiteY4" fmla="*/ 23247 h 216976"/>
                <a:gd name="connsiteX5" fmla="*/ 203343 w 203402"/>
                <a:gd name="connsiteY5" fmla="*/ 108488 h 216976"/>
                <a:gd name="connsiteX6" fmla="*/ 164598 w 203402"/>
                <a:gd name="connsiteY6" fmla="*/ 162732 h 2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402" h="216976">
                  <a:moveTo>
                    <a:pt x="71608" y="216976"/>
                  </a:moveTo>
                  <a:cubicBezTo>
                    <a:pt x="40611" y="186625"/>
                    <a:pt x="9614" y="156274"/>
                    <a:pt x="1865" y="123986"/>
                  </a:cubicBezTo>
                  <a:cubicBezTo>
                    <a:pt x="-5884" y="91698"/>
                    <a:pt x="12198" y="43911"/>
                    <a:pt x="25113" y="23247"/>
                  </a:cubicBezTo>
                  <a:cubicBezTo>
                    <a:pt x="38028" y="2583"/>
                    <a:pt x="57401" y="0"/>
                    <a:pt x="79357" y="0"/>
                  </a:cubicBezTo>
                  <a:cubicBezTo>
                    <a:pt x="101313" y="0"/>
                    <a:pt x="136185" y="5166"/>
                    <a:pt x="156849" y="23247"/>
                  </a:cubicBezTo>
                  <a:cubicBezTo>
                    <a:pt x="177513" y="41328"/>
                    <a:pt x="202052" y="85241"/>
                    <a:pt x="203343" y="108488"/>
                  </a:cubicBezTo>
                  <a:cubicBezTo>
                    <a:pt x="204634" y="131735"/>
                    <a:pt x="184616" y="147233"/>
                    <a:pt x="164598" y="16273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" name="Group 60"/>
            <p:cNvGrpSpPr/>
            <p:nvPr/>
          </p:nvGrpSpPr>
          <p:grpSpPr>
            <a:xfrm rot="300000">
              <a:off x="1393944" y="1556792"/>
              <a:ext cx="145971" cy="72788"/>
              <a:chOff x="1393944" y="1556792"/>
              <a:chExt cx="145971" cy="7278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393944" y="1557580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467915" y="1556792"/>
                <a:ext cx="7200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0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2251075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fr-FR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observed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</a:t>
            </a:r>
          </a:p>
          <a:p>
            <a:pPr algn="l"/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augmented data</a:t>
            </a:r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model </a:t>
            </a:r>
            <a:r>
              <a:rPr lang="fr-FR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parameters</a:t>
            </a:r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753" y="116632"/>
            <a:ext cx="8915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Joint distribution of observed data, augmented data and parameters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48148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52593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48133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684047" y="46878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995368" y="467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355084" y="4724400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118963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2176" y="720824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862112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1306612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860524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684047" y="735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995368" y="72082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355084" y="771624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17319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Specificity = 100%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7" t="38889" r="17708" b="36445"/>
          <a:stretch/>
        </p:blipFill>
        <p:spPr bwMode="auto">
          <a:xfrm>
            <a:off x="322176" y="2554272"/>
            <a:ext cx="8211616" cy="24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6972" y="3366988"/>
            <a:ext cx="2927975" cy="54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012160" y="3369692"/>
            <a:ext cx="1559823" cy="5406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533504" y="4184476"/>
            <a:ext cx="1559823" cy="54066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606973" y="4187180"/>
            <a:ext cx="3037036" cy="5406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627784" y="3018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False +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True +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792" y="4727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True -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152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False -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118963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763488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54868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7944" y="2208464"/>
            <a:ext cx="195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colonised for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r>
              <a:rPr lang="en-GB" dirty="0" err="1" smtClean="0"/>
              <a:t>-C</a:t>
            </a:r>
            <a:r>
              <a:rPr lang="en-GB" baseline="-25000" dirty="0" err="1" smtClean="0"/>
              <a:t>i</a:t>
            </a:r>
            <a:r>
              <a:rPr lang="en-GB" dirty="0" smtClean="0"/>
              <a:t> time steps)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4" t="37016" r="23888" b="55670"/>
          <a:stretch/>
        </p:blipFill>
        <p:spPr bwMode="auto">
          <a:xfrm>
            <a:off x="6407854" y="994721"/>
            <a:ext cx="972458" cy="8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0825" r="57176" b="51873"/>
          <a:stretch/>
        </p:blipFill>
        <p:spPr bwMode="auto">
          <a:xfrm>
            <a:off x="178537" y="927897"/>
            <a:ext cx="3573753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1" t="30825" r="9285" b="51873"/>
          <a:stretch/>
        </p:blipFill>
        <p:spPr bwMode="auto">
          <a:xfrm>
            <a:off x="5796136" y="908720"/>
            <a:ext cx="233378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Brace 15"/>
          <p:cNvSpPr/>
          <p:nvPr/>
        </p:nvSpPr>
        <p:spPr>
          <a:xfrm rot="16200000">
            <a:off x="2529722" y="1178830"/>
            <a:ext cx="383897" cy="1454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1864433" y="2220598"/>
            <a:ext cx="1699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infected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34640" r="62699" b="62349"/>
          <a:stretch/>
        </p:blipFill>
        <p:spPr bwMode="auto">
          <a:xfrm>
            <a:off x="6206301" y="1372175"/>
            <a:ext cx="237907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Left Brace 31"/>
          <p:cNvSpPr/>
          <p:nvPr/>
        </p:nvSpPr>
        <p:spPr>
          <a:xfrm rot="16200000">
            <a:off x="6689173" y="1465054"/>
            <a:ext cx="383897" cy="854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6017991" y="2231631"/>
            <a:ext cx="1954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P(observing sequences S</a:t>
            </a:r>
            <a:r>
              <a:rPr lang="en-GB" baseline="-25000" dirty="0" smtClean="0"/>
              <a:t>i</a:t>
            </a:r>
            <a:r>
              <a:rPr lang="en-GB" dirty="0" smtClean="0"/>
              <a:t> given </a:t>
            </a:r>
            <a:r>
              <a:rPr lang="en-GB" dirty="0" err="1" smtClean="0"/>
              <a:t>i</a:t>
            </a:r>
            <a:r>
              <a:rPr lang="en-GB" dirty="0" smtClean="0"/>
              <a:t> is colonised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GB" dirty="0" smtClean="0"/>
              <a:t>and given mutation rates)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1" t="30825" r="41991" b="51873"/>
          <a:stretch/>
        </p:blipFill>
        <p:spPr bwMode="auto">
          <a:xfrm>
            <a:off x="4315679" y="933205"/>
            <a:ext cx="1480457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Brace 1"/>
          <p:cNvSpPr/>
          <p:nvPr/>
        </p:nvSpPr>
        <p:spPr>
          <a:xfrm rot="16200000">
            <a:off x="4840631" y="1046502"/>
            <a:ext cx="383897" cy="1711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5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118963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763488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54868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476" y="3731025"/>
            <a:ext cx="186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Case 1:</a:t>
            </a:r>
            <a:endParaRPr lang="en-GB" dirty="0"/>
          </a:p>
          <a:p>
            <a:pPr algn="ctr"/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 &lt;= A</a:t>
            </a:r>
            <a:r>
              <a:rPr lang="en-GB" baseline="-25000" dirty="0" smtClean="0"/>
              <a:t>i</a:t>
            </a:r>
            <a:r>
              <a:rPr lang="en-GB" dirty="0"/>
              <a:t> </a:t>
            </a:r>
            <a:r>
              <a:rPr lang="en-GB" dirty="0" smtClean="0"/>
              <a:t>(colonised at first admission)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86144" y="3494381"/>
            <a:ext cx="186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Case 2: </a:t>
            </a:r>
          </a:p>
          <a:p>
            <a:pPr algn="ctr"/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 &gt; A</a:t>
            </a:r>
            <a:r>
              <a:rPr lang="en-GB" baseline="-25000" dirty="0" smtClean="0"/>
              <a:t>i</a:t>
            </a:r>
          </a:p>
          <a:p>
            <a:pPr algn="ctr"/>
            <a:r>
              <a:rPr lang="en-GB" dirty="0" err="1" smtClean="0"/>
              <a:t>Uncolonised</a:t>
            </a:r>
            <a:r>
              <a:rPr lang="en-GB" dirty="0" smtClean="0"/>
              <a:t> at first admission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6" t="54772" r="17885" b="36257"/>
          <a:stretch/>
        </p:blipFill>
        <p:spPr bwMode="auto">
          <a:xfrm>
            <a:off x="4107938" y="4509104"/>
            <a:ext cx="4712534" cy="80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3" t="50012" r="71276" b="46178"/>
          <a:stretch/>
        </p:blipFill>
        <p:spPr bwMode="auto">
          <a:xfrm>
            <a:off x="843744" y="4708368"/>
            <a:ext cx="390810" cy="39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7" t="56562" r="65209" b="37931"/>
          <a:stretch/>
        </p:blipFill>
        <p:spPr bwMode="auto">
          <a:xfrm>
            <a:off x="2865795" y="4709367"/>
            <a:ext cx="1058133" cy="44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4" t="37016" r="23888" b="55670"/>
          <a:stretch/>
        </p:blipFill>
        <p:spPr bwMode="auto">
          <a:xfrm>
            <a:off x="6407854" y="994721"/>
            <a:ext cx="972458" cy="8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0825" r="57176" b="51873"/>
          <a:stretch/>
        </p:blipFill>
        <p:spPr bwMode="auto">
          <a:xfrm>
            <a:off x="178537" y="927897"/>
            <a:ext cx="3573753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1" t="30825" r="9285" b="51873"/>
          <a:stretch/>
        </p:blipFill>
        <p:spPr bwMode="auto">
          <a:xfrm>
            <a:off x="5796136" y="908720"/>
            <a:ext cx="233378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Brace 15"/>
          <p:cNvSpPr/>
          <p:nvPr/>
        </p:nvSpPr>
        <p:spPr>
          <a:xfrm rot="16200000">
            <a:off x="2529722" y="1178830"/>
            <a:ext cx="383897" cy="1454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55576" y="1902068"/>
            <a:ext cx="1381359" cy="175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00866" y="1907925"/>
            <a:ext cx="3747" cy="1586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64433" y="2220598"/>
            <a:ext cx="1699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infected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34640" r="62699" b="62349"/>
          <a:stretch/>
        </p:blipFill>
        <p:spPr bwMode="auto">
          <a:xfrm>
            <a:off x="6206301" y="1372175"/>
            <a:ext cx="237907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1" t="30825" r="41991" b="51873"/>
          <a:stretch/>
        </p:blipFill>
        <p:spPr bwMode="auto">
          <a:xfrm>
            <a:off x="4315679" y="933205"/>
            <a:ext cx="1480457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t="64889" r="21458" b="21524"/>
          <a:stretch/>
        </p:blipFill>
        <p:spPr bwMode="auto">
          <a:xfrm>
            <a:off x="755576" y="5643756"/>
            <a:ext cx="7408912" cy="117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H="1">
            <a:off x="1234554" y="4929966"/>
            <a:ext cx="4783438" cy="87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64433" y="994721"/>
            <a:ext cx="1699455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118963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763488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54868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7944" y="2208464"/>
            <a:ext cx="195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colonised for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r>
              <a:rPr lang="en-GB" dirty="0" err="1" smtClean="0"/>
              <a:t>-C</a:t>
            </a:r>
            <a:r>
              <a:rPr lang="en-GB" baseline="-25000" dirty="0" err="1" smtClean="0"/>
              <a:t>i</a:t>
            </a:r>
            <a:r>
              <a:rPr lang="en-GB" dirty="0" smtClean="0"/>
              <a:t> time steps)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4" t="37016" r="23888" b="55670"/>
          <a:stretch/>
        </p:blipFill>
        <p:spPr bwMode="auto">
          <a:xfrm>
            <a:off x="6407854" y="994721"/>
            <a:ext cx="972458" cy="8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0825" r="57176" b="51873"/>
          <a:stretch/>
        </p:blipFill>
        <p:spPr bwMode="auto">
          <a:xfrm>
            <a:off x="178537" y="927897"/>
            <a:ext cx="3573753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1" t="30825" r="9285" b="51873"/>
          <a:stretch/>
        </p:blipFill>
        <p:spPr bwMode="auto">
          <a:xfrm>
            <a:off x="5796136" y="908720"/>
            <a:ext cx="233378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Brace 15"/>
          <p:cNvSpPr/>
          <p:nvPr/>
        </p:nvSpPr>
        <p:spPr>
          <a:xfrm rot="16200000">
            <a:off x="2529722" y="1178830"/>
            <a:ext cx="383897" cy="1454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1864433" y="2220598"/>
            <a:ext cx="1699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infected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34640" r="62699" b="62349"/>
          <a:stretch/>
        </p:blipFill>
        <p:spPr bwMode="auto">
          <a:xfrm>
            <a:off x="6206301" y="1372175"/>
            <a:ext cx="237907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Left Brace 31"/>
          <p:cNvSpPr/>
          <p:nvPr/>
        </p:nvSpPr>
        <p:spPr>
          <a:xfrm rot="16200000">
            <a:off x="6689173" y="1465054"/>
            <a:ext cx="383897" cy="854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6017991" y="2231631"/>
            <a:ext cx="1954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P(observing sequences S</a:t>
            </a:r>
            <a:r>
              <a:rPr lang="en-GB" baseline="-25000" dirty="0" smtClean="0"/>
              <a:t>i</a:t>
            </a:r>
            <a:r>
              <a:rPr lang="en-GB" dirty="0" smtClean="0"/>
              <a:t> given </a:t>
            </a:r>
            <a:r>
              <a:rPr lang="en-GB" dirty="0" err="1" smtClean="0"/>
              <a:t>i</a:t>
            </a:r>
            <a:r>
              <a:rPr lang="en-GB" dirty="0" smtClean="0"/>
              <a:t> is colonised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GB" dirty="0" smtClean="0"/>
              <a:t>and given mutation rates)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1" t="30825" r="41991" b="51873"/>
          <a:stretch/>
        </p:blipFill>
        <p:spPr bwMode="auto">
          <a:xfrm>
            <a:off x="4315679" y="933205"/>
            <a:ext cx="1480457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Brace 1"/>
          <p:cNvSpPr/>
          <p:nvPr/>
        </p:nvSpPr>
        <p:spPr>
          <a:xfrm rot="16200000">
            <a:off x="4840631" y="1046502"/>
            <a:ext cx="383897" cy="1711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096681" y="994720"/>
            <a:ext cx="1921310" cy="213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454655" y="4365104"/>
            <a:ext cx="186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Discretised 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660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118963"/>
            <a:ext cx="8915400" cy="4606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	= 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P(Y|</a:t>
            </a:r>
            <a:r>
              <a:rPr lang="en-GB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Z,</a:t>
            </a:r>
            <a:r>
              <a:rPr lang="el-G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l-G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</a:t>
            </a:r>
            <a:r>
              <a:rPr lang="el-G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fr-F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fr-F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763488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95047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Observation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7984" y="548680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31768" y="54868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Arial" pitchFamily="34" charset="0"/>
                <a:cs typeface="Arial" pitchFamily="34" charset="0"/>
              </a:rPr>
              <a:t>Prior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7944" y="2208464"/>
            <a:ext cx="195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colonised for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r>
              <a:rPr lang="en-GB" dirty="0" err="1" smtClean="0"/>
              <a:t>-C</a:t>
            </a:r>
            <a:r>
              <a:rPr lang="en-GB" baseline="-25000" dirty="0" err="1" smtClean="0"/>
              <a:t>i</a:t>
            </a:r>
            <a:r>
              <a:rPr lang="en-GB" dirty="0" smtClean="0"/>
              <a:t> time steps)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4" t="37016" r="23888" b="55670"/>
          <a:stretch/>
        </p:blipFill>
        <p:spPr bwMode="auto">
          <a:xfrm>
            <a:off x="6407854" y="994721"/>
            <a:ext cx="972458" cy="8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0825" r="57176" b="51873"/>
          <a:stretch/>
        </p:blipFill>
        <p:spPr bwMode="auto">
          <a:xfrm>
            <a:off x="178537" y="927897"/>
            <a:ext cx="3573753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1" t="30825" r="9285" b="51873"/>
          <a:stretch/>
        </p:blipFill>
        <p:spPr bwMode="auto">
          <a:xfrm>
            <a:off x="5796136" y="908720"/>
            <a:ext cx="233378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Brace 15"/>
          <p:cNvSpPr/>
          <p:nvPr/>
        </p:nvSpPr>
        <p:spPr>
          <a:xfrm rot="16200000">
            <a:off x="2529722" y="1178830"/>
            <a:ext cx="383897" cy="1454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1864433" y="2220598"/>
            <a:ext cx="1699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P(being infected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dirty="0" smtClean="0"/>
              <a:t>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34640" r="62699" b="62349"/>
          <a:stretch/>
        </p:blipFill>
        <p:spPr bwMode="auto">
          <a:xfrm>
            <a:off x="6206301" y="1372175"/>
            <a:ext cx="237907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Left Brace 31"/>
          <p:cNvSpPr/>
          <p:nvPr/>
        </p:nvSpPr>
        <p:spPr>
          <a:xfrm rot="16200000">
            <a:off x="6689173" y="1465054"/>
            <a:ext cx="383897" cy="854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6017991" y="2231631"/>
            <a:ext cx="1954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P(observing sequences S</a:t>
            </a:r>
            <a:r>
              <a:rPr lang="en-GB" baseline="-25000" dirty="0" smtClean="0"/>
              <a:t>i</a:t>
            </a:r>
            <a:r>
              <a:rPr lang="en-GB" dirty="0" smtClean="0"/>
              <a:t> given </a:t>
            </a:r>
            <a:r>
              <a:rPr lang="en-GB" dirty="0" err="1" smtClean="0"/>
              <a:t>i</a:t>
            </a:r>
            <a:r>
              <a:rPr lang="en-GB" dirty="0" smtClean="0"/>
              <a:t> is colonised at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GB" dirty="0" smtClean="0"/>
              <a:t>and given mutation rates)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1" t="30825" r="41991" b="51873"/>
          <a:stretch/>
        </p:blipFill>
        <p:spPr bwMode="auto">
          <a:xfrm>
            <a:off x="4315679" y="933205"/>
            <a:ext cx="1480457" cy="11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Brace 1"/>
          <p:cNvSpPr/>
          <p:nvPr/>
        </p:nvSpPr>
        <p:spPr>
          <a:xfrm rot="16200000">
            <a:off x="4840631" y="1046502"/>
            <a:ext cx="383897" cy="1711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012160" y="994720"/>
            <a:ext cx="1921310" cy="2866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53587" r="28286" b="38165"/>
          <a:stretch/>
        </p:blipFill>
        <p:spPr bwMode="auto">
          <a:xfrm>
            <a:off x="251519" y="4509120"/>
            <a:ext cx="8790881" cy="80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61459" r="60560" b="33842"/>
          <a:stretch/>
        </p:blipFill>
        <p:spPr bwMode="auto">
          <a:xfrm>
            <a:off x="1190171" y="5992260"/>
            <a:ext cx="2819715" cy="4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8" t="53587" r="1746" b="38165"/>
          <a:stretch/>
        </p:blipFill>
        <p:spPr bwMode="auto">
          <a:xfrm>
            <a:off x="4860032" y="5312229"/>
            <a:ext cx="4185211" cy="80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951" y="6444044"/>
            <a:ext cx="810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i&lt;-j</a:t>
            </a:r>
            <a:r>
              <a:rPr lang="en-GB" dirty="0" smtClean="0"/>
              <a:t> is the probability of observing sequences from individual </a:t>
            </a:r>
            <a:r>
              <a:rPr lang="en-GB" dirty="0" err="1" smtClean="0"/>
              <a:t>i</a:t>
            </a:r>
            <a:r>
              <a:rPr lang="en-GB" dirty="0" smtClean="0"/>
              <a:t> given that j infected </a:t>
            </a:r>
            <a:r>
              <a:rPr lang="en-GB" dirty="0" err="1" smtClean="0"/>
              <a:t>i</a:t>
            </a:r>
            <a:r>
              <a:rPr lang="en-GB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763488"/>
            <a:ext cx="8839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fr-FR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951" y="182910"/>
            <a:ext cx="810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i&lt;-j</a:t>
            </a:r>
            <a:r>
              <a:rPr lang="en-GB" dirty="0" smtClean="0"/>
              <a:t> is the probability of observing sequences from individual </a:t>
            </a:r>
            <a:r>
              <a:rPr lang="en-GB" dirty="0" err="1" smtClean="0"/>
              <a:t>i</a:t>
            </a:r>
            <a:r>
              <a:rPr lang="en-GB" dirty="0" smtClean="0"/>
              <a:t> given that j infected </a:t>
            </a:r>
            <a:r>
              <a:rPr lang="en-GB" dirty="0" err="1" smtClean="0"/>
              <a:t>i</a:t>
            </a:r>
            <a:r>
              <a:rPr lang="en-GB" dirty="0" smtClean="0"/>
              <a:t>.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60000" r="29687" b="30500"/>
          <a:stretch/>
        </p:blipFill>
        <p:spPr bwMode="auto">
          <a:xfrm>
            <a:off x="2045940" y="686966"/>
            <a:ext cx="46863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4" t="43681" r="25000" b="49328"/>
          <a:stretch/>
        </p:blipFill>
        <p:spPr bwMode="auto">
          <a:xfrm>
            <a:off x="3345198" y="2004181"/>
            <a:ext cx="3566785" cy="61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 t="35510" r="17500" b="43667"/>
          <a:stretch/>
        </p:blipFill>
        <p:spPr bwMode="auto">
          <a:xfrm>
            <a:off x="400697" y="4404672"/>
            <a:ext cx="7825308" cy="16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13351" y="2006179"/>
            <a:ext cx="504056" cy="61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59271" r="38023" b="36617"/>
          <a:stretch/>
        </p:blipFill>
        <p:spPr bwMode="auto">
          <a:xfrm>
            <a:off x="140182" y="4222836"/>
            <a:ext cx="5438693" cy="36367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Left Brace 28"/>
          <p:cNvSpPr/>
          <p:nvPr/>
        </p:nvSpPr>
        <p:spPr>
          <a:xfrm rot="16200000">
            <a:off x="4776096" y="-63911"/>
            <a:ext cx="383897" cy="3528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968044" y="2004181"/>
            <a:ext cx="468052" cy="6202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0" t="65792" r="38376" b="30209"/>
          <a:stretch/>
        </p:blipFill>
        <p:spPr bwMode="auto">
          <a:xfrm>
            <a:off x="140182" y="6027738"/>
            <a:ext cx="5432973" cy="35359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40182" y="4586508"/>
            <a:ext cx="286769" cy="26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0182" y="5712986"/>
            <a:ext cx="286769" cy="314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5" t="54984" r="11798" b="37270"/>
          <a:stretch/>
        </p:blipFill>
        <p:spPr bwMode="auto">
          <a:xfrm>
            <a:off x="153226" y="3241151"/>
            <a:ext cx="8824305" cy="61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276</Words>
  <Application>Microsoft Office PowerPoint</Application>
  <PresentationFormat>On-screen Show (4:3)</PresentationFormat>
  <Paragraphs>74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Cori</dc:creator>
  <cp:lastModifiedBy>Anne Cori</cp:lastModifiedBy>
  <cp:revision>18</cp:revision>
  <cp:lastPrinted>2012-04-27T09:25:07Z</cp:lastPrinted>
  <dcterms:created xsi:type="dcterms:W3CDTF">2012-04-26T17:05:55Z</dcterms:created>
  <dcterms:modified xsi:type="dcterms:W3CDTF">2012-04-27T10:49:35Z</dcterms:modified>
</cp:coreProperties>
</file>