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7"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DDB6013-3107-4540-9BCF-1920EF6C7891}" type="datetimeFigureOut">
              <a:rPr lang="en-GB" smtClean="0"/>
              <a:t>10/12/2017</a:t>
            </a:fld>
            <a:endParaRPr lang="en-GB"/>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GB"/>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AF8316D-9254-432F-9ABF-496A1740A89D}"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DDB6013-3107-4540-9BCF-1920EF6C7891}" type="datetimeFigureOut">
              <a:rPr lang="en-GB" smtClean="0"/>
              <a:t>10/12/2017</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9AF8316D-9254-432F-9ABF-496A1740A89D}"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DDB6013-3107-4540-9BCF-1920EF6C7891}" type="datetimeFigureOut">
              <a:rPr lang="en-GB" smtClean="0"/>
              <a:t>10/12/2017</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9AF8316D-9254-432F-9ABF-496A1740A89D}"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DDB6013-3107-4540-9BCF-1920EF6C7891}" type="datetimeFigureOut">
              <a:rPr lang="en-GB" smtClean="0"/>
              <a:t>10/12/2017</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9AF8316D-9254-432F-9ABF-496A1740A89D}" type="slidenum">
              <a:rPr lang="en-GB" smtClean="0"/>
              <a:t>‹#›</a:t>
            </a:fld>
            <a:endParaRPr lang="en-GB"/>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DDB6013-3107-4540-9BCF-1920EF6C7891}" type="datetimeFigureOut">
              <a:rPr lang="en-GB" smtClean="0"/>
              <a:t>10/12/2017</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9AF8316D-9254-432F-9ABF-496A1740A89D}" type="slidenum">
              <a:rPr lang="en-GB" smtClean="0"/>
              <a:t>‹#›</a:t>
            </a:fld>
            <a:endParaRPr lang="en-GB"/>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DDB6013-3107-4540-9BCF-1920EF6C7891}" type="datetimeFigureOut">
              <a:rPr lang="en-GB" smtClean="0"/>
              <a:t>10/12/2017</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9AF8316D-9254-432F-9ABF-496A1740A89D}" type="slidenum">
              <a:rPr lang="en-GB" smtClean="0"/>
              <a:t>‹#›</a:t>
            </a:fld>
            <a:endParaRPr lang="en-GB"/>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DDB6013-3107-4540-9BCF-1920EF6C7891}" type="datetimeFigureOut">
              <a:rPr lang="en-GB" smtClean="0"/>
              <a:t>10/12/2017</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9AF8316D-9254-432F-9ABF-496A1740A89D}"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DDB6013-3107-4540-9BCF-1920EF6C7891}" type="datetimeFigureOut">
              <a:rPr lang="en-GB" smtClean="0"/>
              <a:t>10/12/2017</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9AF8316D-9254-432F-9ABF-496A1740A89D}" type="slidenum">
              <a:rPr lang="en-GB" smtClean="0"/>
              <a:t>‹#›</a:t>
            </a:fld>
            <a:endParaRPr lang="en-GB"/>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DDB6013-3107-4540-9BCF-1920EF6C7891}" type="datetimeFigureOut">
              <a:rPr lang="en-GB" smtClean="0"/>
              <a:t>10/12/2017</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9AF8316D-9254-432F-9ABF-496A1740A89D}"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DDB6013-3107-4540-9BCF-1920EF6C7891}" type="datetimeFigureOut">
              <a:rPr lang="en-GB" smtClean="0"/>
              <a:t>10/12/2017</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9AF8316D-9254-432F-9ABF-496A1740A89D}"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DDB6013-3107-4540-9BCF-1920EF6C7891}" type="datetimeFigureOut">
              <a:rPr lang="en-GB" smtClean="0"/>
              <a:t>10/12/2017</a:t>
            </a:fld>
            <a:endParaRPr lang="en-GB"/>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GB"/>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AF8316D-9254-432F-9ABF-496A1740A89D}" type="slidenum">
              <a:rPr lang="en-GB" smtClean="0"/>
              <a:t>‹#›</a:t>
            </a:fld>
            <a:endParaRPr lang="en-GB"/>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DDB6013-3107-4540-9BCF-1920EF6C7891}" type="datetimeFigureOut">
              <a:rPr lang="en-GB" smtClean="0"/>
              <a:t>10/12/2017</a:t>
            </a:fld>
            <a:endParaRPr lang="en-GB"/>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GB"/>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AF8316D-9254-432F-9ABF-496A1740A89D}"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3068960"/>
            <a:ext cx="7772400" cy="1470025"/>
          </a:xfrm>
        </p:spPr>
        <p:txBody>
          <a:bodyPr>
            <a:normAutofit/>
          </a:bodyPr>
          <a:lstStyle/>
          <a:p>
            <a:pPr algn="l"/>
            <a:r>
              <a:rPr lang="en-GB" dirty="0" smtClean="0"/>
              <a:t>SBG </a:t>
            </a:r>
            <a:r>
              <a:rPr lang="en-GB" dirty="0" smtClean="0"/>
              <a:t>O&amp;M </a:t>
            </a:r>
            <a:r>
              <a:rPr lang="en-GB" dirty="0" smtClean="0"/>
              <a:t> QHSE</a:t>
            </a:r>
            <a:endParaRPr lang="en-GB"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2060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25103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lnSpc>
                <a:spcPct val="107000"/>
              </a:lnSpc>
              <a:spcAft>
                <a:spcPts val="800"/>
              </a:spcAft>
            </a:pPr>
            <a:r>
              <a:rPr lang="en-US" dirty="0">
                <a:solidFill>
                  <a:srgbClr val="000000"/>
                </a:solidFill>
                <a:latin typeface="Calibri" pitchFamily="34" charset="0"/>
                <a:ea typeface="Calibri"/>
                <a:cs typeface="Calibri" pitchFamily="34" charset="0"/>
              </a:rPr>
              <a:t>The roles and </a:t>
            </a:r>
            <a:r>
              <a:rPr lang="en-US" dirty="0" smtClean="0">
                <a:solidFill>
                  <a:srgbClr val="000000"/>
                </a:solidFill>
                <a:latin typeface="Calibri" pitchFamily="34" charset="0"/>
                <a:ea typeface="Calibri"/>
                <a:cs typeface="Calibri" pitchFamily="34" charset="0"/>
              </a:rPr>
              <a:t>responsibility </a:t>
            </a:r>
            <a:r>
              <a:rPr lang="en-US" dirty="0">
                <a:solidFill>
                  <a:srgbClr val="000000"/>
                </a:solidFill>
                <a:latin typeface="Calibri" pitchFamily="34" charset="0"/>
                <a:ea typeface="Calibri"/>
                <a:cs typeface="Calibri" pitchFamily="34" charset="0"/>
              </a:rPr>
              <a:t>of each and every employ is well defined and every individual is accountable for his work as safety requires adequate responsibility and so far our performance shows that actions speaks louder than words.</a:t>
            </a:r>
            <a:endParaRPr lang="en-GB" dirty="0">
              <a:latin typeface="Calibri" pitchFamily="34" charset="0"/>
              <a:ea typeface="Calibri"/>
              <a:cs typeface="Calibri" pitchFamily="34" charset="0"/>
            </a:endParaRPr>
          </a:p>
          <a:p>
            <a:endParaRPr lang="en-GB" dirty="0"/>
          </a:p>
        </p:txBody>
      </p:sp>
      <p:sp>
        <p:nvSpPr>
          <p:cNvPr id="2" name="Title 1"/>
          <p:cNvSpPr>
            <a:spLocks noGrp="1"/>
          </p:cNvSpPr>
          <p:nvPr>
            <p:ph type="title"/>
          </p:nvPr>
        </p:nvSpPr>
        <p:spPr/>
        <p:txBody>
          <a:bodyPr/>
          <a:lstStyle/>
          <a:p>
            <a:r>
              <a:rPr lang="en-GB" dirty="0" smtClean="0"/>
              <a:t>ROLES &amp; RESPONSIBILITIES</a:t>
            </a:r>
            <a:endParaRPr lang="en-GB" dirty="0"/>
          </a:p>
        </p:txBody>
      </p:sp>
    </p:spTree>
    <p:extLst>
      <p:ext uri="{BB962C8B-B14F-4D97-AF65-F5344CB8AC3E}">
        <p14:creationId xmlns:p14="http://schemas.microsoft.com/office/powerpoint/2010/main" val="18470958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07000"/>
              </a:lnSpc>
              <a:spcAft>
                <a:spcPts val="800"/>
              </a:spcAft>
            </a:pPr>
            <a:r>
              <a:rPr lang="en-US" dirty="0">
                <a:solidFill>
                  <a:srgbClr val="000000"/>
                </a:solidFill>
                <a:latin typeface="Calibri" pitchFamily="34" charset="0"/>
                <a:ea typeface="Calibri"/>
                <a:cs typeface="Calibri" pitchFamily="34" charset="0"/>
              </a:rPr>
              <a:t>All the staff of our department and we have also arranged a portion of the evaluation of our staff on monthly basis as we have developed the employ of the month and employ of the season award for the betterment of the performance and the motivation of the staff. </a:t>
            </a:r>
            <a:endParaRPr lang="en-US" dirty="0" smtClean="0">
              <a:solidFill>
                <a:srgbClr val="000000"/>
              </a:solidFill>
              <a:latin typeface="Calibri" pitchFamily="34" charset="0"/>
              <a:ea typeface="Calibri"/>
              <a:cs typeface="Calibri" pitchFamily="34" charset="0"/>
            </a:endParaRPr>
          </a:p>
          <a:p>
            <a:pPr algn="just">
              <a:lnSpc>
                <a:spcPct val="107000"/>
              </a:lnSpc>
              <a:spcAft>
                <a:spcPts val="800"/>
              </a:spcAft>
            </a:pPr>
            <a:r>
              <a:rPr lang="en-GB" dirty="0" smtClean="0">
                <a:solidFill>
                  <a:srgbClr val="000000"/>
                </a:solidFill>
                <a:latin typeface="Calibri" pitchFamily="34" charset="0"/>
                <a:ea typeface="Calibri"/>
                <a:cs typeface="Calibri" pitchFamily="34" charset="0"/>
              </a:rPr>
              <a:t>We </a:t>
            </a:r>
            <a:r>
              <a:rPr lang="en-GB" dirty="0">
                <a:solidFill>
                  <a:srgbClr val="000000"/>
                </a:solidFill>
                <a:latin typeface="Calibri" pitchFamily="34" charset="0"/>
                <a:ea typeface="Calibri"/>
                <a:cs typeface="Calibri" pitchFamily="34" charset="0"/>
              </a:rPr>
              <a:t>arrange certification enrolment of our competitive staff to improve the competency of our staff and the efficiency of our department. </a:t>
            </a:r>
            <a:endParaRPr lang="en-GB" dirty="0">
              <a:latin typeface="Calibri" pitchFamily="34" charset="0"/>
              <a:ea typeface="Calibri"/>
              <a:cs typeface="Calibri" pitchFamily="34" charset="0"/>
            </a:endParaRPr>
          </a:p>
          <a:p>
            <a:endParaRPr lang="en-GB" dirty="0"/>
          </a:p>
        </p:txBody>
      </p:sp>
      <p:sp>
        <p:nvSpPr>
          <p:cNvPr id="2" name="Title 1"/>
          <p:cNvSpPr>
            <a:spLocks noGrp="1"/>
          </p:cNvSpPr>
          <p:nvPr>
            <p:ph type="title"/>
          </p:nvPr>
        </p:nvSpPr>
        <p:spPr/>
        <p:txBody>
          <a:bodyPr/>
          <a:lstStyle/>
          <a:p>
            <a:r>
              <a:rPr lang="en-GB" dirty="0" smtClean="0"/>
              <a:t>COMPETANCE ASSURANCE</a:t>
            </a:r>
            <a:endParaRPr lang="en-GB" dirty="0"/>
          </a:p>
        </p:txBody>
      </p:sp>
    </p:spTree>
    <p:extLst>
      <p:ext uri="{BB962C8B-B14F-4D97-AF65-F5344CB8AC3E}">
        <p14:creationId xmlns:p14="http://schemas.microsoft.com/office/powerpoint/2010/main" val="42806218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07000"/>
              </a:lnSpc>
              <a:spcAft>
                <a:spcPts val="800"/>
              </a:spcAft>
            </a:pPr>
            <a:r>
              <a:rPr lang="en-GB" dirty="0" smtClean="0">
                <a:solidFill>
                  <a:srgbClr val="000000"/>
                </a:solidFill>
                <a:effectLst/>
                <a:latin typeface="Cambria"/>
                <a:ea typeface="Calibri"/>
                <a:cs typeface="Arial"/>
              </a:rPr>
              <a:t>SBG O&amp;M undergoes yearly safety audit to measure the performance and evaluation of health and safety policy, rules regulations, SOP’S, working methods of the organization.</a:t>
            </a:r>
          </a:p>
          <a:p>
            <a:pPr algn="just">
              <a:lnSpc>
                <a:spcPct val="107000"/>
              </a:lnSpc>
              <a:spcAft>
                <a:spcPts val="800"/>
              </a:spcAft>
            </a:pPr>
            <a:r>
              <a:rPr lang="en-GB" dirty="0" smtClean="0">
                <a:solidFill>
                  <a:srgbClr val="000000"/>
                </a:solidFill>
                <a:effectLst/>
                <a:latin typeface="Cambria"/>
                <a:ea typeface="Calibri"/>
                <a:cs typeface="Arial"/>
              </a:rPr>
              <a:t>  The audit undergoes the interviewing, observation and examination process with accordance to the methodology of OHSAS 18001 Lead auditor.</a:t>
            </a:r>
            <a:endParaRPr lang="en-GB" dirty="0">
              <a:ea typeface="Calibri"/>
              <a:cs typeface="Arial"/>
            </a:endParaRPr>
          </a:p>
          <a:p>
            <a:pPr algn="just">
              <a:lnSpc>
                <a:spcPct val="107000"/>
              </a:lnSpc>
              <a:spcAft>
                <a:spcPts val="800"/>
              </a:spcAft>
            </a:pPr>
            <a:endParaRPr lang="en-GB" dirty="0">
              <a:ea typeface="Calibri"/>
              <a:cs typeface="Arial"/>
            </a:endParaRPr>
          </a:p>
          <a:p>
            <a:endParaRPr lang="en-GB" dirty="0"/>
          </a:p>
        </p:txBody>
      </p:sp>
      <p:sp>
        <p:nvSpPr>
          <p:cNvPr id="2" name="Title 1"/>
          <p:cNvSpPr>
            <a:spLocks noGrp="1"/>
          </p:cNvSpPr>
          <p:nvPr>
            <p:ph type="title"/>
          </p:nvPr>
        </p:nvSpPr>
        <p:spPr/>
        <p:txBody>
          <a:bodyPr/>
          <a:lstStyle/>
          <a:p>
            <a:r>
              <a:rPr lang="en-GB" dirty="0" smtClean="0"/>
              <a:t>AUDIT &amp; REVIEW</a:t>
            </a:r>
            <a:endParaRPr lang="en-GB" dirty="0"/>
          </a:p>
        </p:txBody>
      </p:sp>
    </p:spTree>
    <p:extLst>
      <p:ext uri="{BB962C8B-B14F-4D97-AF65-F5344CB8AC3E}">
        <p14:creationId xmlns:p14="http://schemas.microsoft.com/office/powerpoint/2010/main" val="158873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116632"/>
            <a:ext cx="8712967" cy="7344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0026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R="457200" lvl="0" algn="just">
              <a:spcBef>
                <a:spcPts val="600"/>
              </a:spcBef>
              <a:spcAft>
                <a:spcPts val="600"/>
              </a:spcAft>
              <a:buFont typeface="Symbol"/>
              <a:buChar char=""/>
              <a:tabLst>
                <a:tab pos="228600" algn="l"/>
              </a:tabLst>
            </a:pPr>
            <a:r>
              <a:rPr lang="en-US" dirty="0">
                <a:latin typeface="Calibri" pitchFamily="34" charset="0"/>
                <a:ea typeface="Times New Roman"/>
                <a:cs typeface="Calibri" pitchFamily="34" charset="0"/>
              </a:rPr>
              <a:t>We will Comply with the Laws and Standards of the </a:t>
            </a:r>
            <a:r>
              <a:rPr lang="en-US" dirty="0" smtClean="0">
                <a:latin typeface="Calibri" pitchFamily="34" charset="0"/>
                <a:ea typeface="Times New Roman"/>
                <a:cs typeface="Calibri" pitchFamily="34" charset="0"/>
              </a:rPr>
              <a:t>KINGDOM SAUDIA ARABIA</a:t>
            </a:r>
            <a:endParaRPr lang="en-GB" sz="2000" dirty="0" smtClean="0">
              <a:effectLst/>
              <a:latin typeface="Calibri" pitchFamily="34" charset="0"/>
              <a:ea typeface="Times New Roman"/>
              <a:cs typeface="Calibri" pitchFamily="34" charset="0"/>
            </a:endParaRPr>
          </a:p>
          <a:p>
            <a:pPr marR="457200" lvl="0" algn="just">
              <a:spcBef>
                <a:spcPts val="600"/>
              </a:spcBef>
              <a:spcAft>
                <a:spcPts val="600"/>
              </a:spcAft>
              <a:buFont typeface="Symbol"/>
              <a:buChar char=""/>
              <a:tabLst>
                <a:tab pos="228600" algn="l"/>
              </a:tabLst>
            </a:pPr>
            <a:r>
              <a:rPr lang="en-US" dirty="0" smtClean="0">
                <a:latin typeface="Calibri" pitchFamily="34" charset="0"/>
                <a:ea typeface="Times New Roman"/>
                <a:cs typeface="Calibri" pitchFamily="34" charset="0"/>
              </a:rPr>
              <a:t>Incidents </a:t>
            </a:r>
            <a:r>
              <a:rPr lang="en-US" dirty="0">
                <a:latin typeface="Calibri" pitchFamily="34" charset="0"/>
                <a:ea typeface="Times New Roman"/>
                <a:cs typeface="Calibri" pitchFamily="34" charset="0"/>
              </a:rPr>
              <a:t>and injuries are not acceptable and should be eliminated from all company operations, continuous improvements in HSE performance will be implemented to achieve </a:t>
            </a:r>
            <a:r>
              <a:rPr lang="en-US" dirty="0" smtClean="0">
                <a:latin typeface="Calibri" pitchFamily="34" charset="0"/>
                <a:ea typeface="Times New Roman"/>
                <a:cs typeface="Calibri" pitchFamily="34" charset="0"/>
              </a:rPr>
              <a:t>the following aspects</a:t>
            </a:r>
            <a:endParaRPr lang="en-GB" sz="2000" b="1" i="1" dirty="0" smtClean="0">
              <a:effectLst/>
              <a:latin typeface="Calibri" pitchFamily="34" charset="0"/>
              <a:ea typeface="Times New Roman"/>
              <a:cs typeface="Calibri" pitchFamily="34" charset="0"/>
            </a:endParaRPr>
          </a:p>
          <a:p>
            <a:endParaRPr lang="en-GB" dirty="0"/>
          </a:p>
        </p:txBody>
      </p:sp>
      <p:sp>
        <p:nvSpPr>
          <p:cNvPr id="2" name="Title 1"/>
          <p:cNvSpPr>
            <a:spLocks noGrp="1"/>
          </p:cNvSpPr>
          <p:nvPr>
            <p:ph type="title"/>
          </p:nvPr>
        </p:nvSpPr>
        <p:spPr/>
        <p:txBody>
          <a:bodyPr>
            <a:normAutofit fontScale="90000"/>
          </a:bodyPr>
          <a:lstStyle/>
          <a:p>
            <a:r>
              <a:rPr lang="en-GB" dirty="0" smtClean="0"/>
              <a:t>VISION AND POLICY STATEMENT</a:t>
            </a:r>
            <a:endParaRPr lang="en-GB" dirty="0"/>
          </a:p>
        </p:txBody>
      </p:sp>
    </p:spTree>
    <p:extLst>
      <p:ext uri="{BB962C8B-B14F-4D97-AF65-F5344CB8AC3E}">
        <p14:creationId xmlns:p14="http://schemas.microsoft.com/office/powerpoint/2010/main" val="22467569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4968552"/>
          </a:xfrm>
        </p:spPr>
        <p:txBody>
          <a:bodyPr>
            <a:normAutofit/>
          </a:bodyPr>
          <a:lstStyle/>
          <a:p>
            <a:pPr marR="457200" lvl="0" algn="just">
              <a:spcBef>
                <a:spcPts val="600"/>
              </a:spcBef>
              <a:spcAft>
                <a:spcPts val="600"/>
              </a:spcAft>
              <a:buFont typeface="Symbol"/>
              <a:buChar char=""/>
              <a:tabLst>
                <a:tab pos="228600" algn="l"/>
                <a:tab pos="457200" algn="l"/>
              </a:tabLst>
            </a:pPr>
            <a:r>
              <a:rPr lang="en-US" sz="2400" dirty="0">
                <a:solidFill>
                  <a:prstClr val="black"/>
                </a:solidFill>
                <a:latin typeface="Calibri" pitchFamily="34" charset="0"/>
                <a:ea typeface="Times New Roman"/>
                <a:cs typeface="Calibri" pitchFamily="34" charset="0"/>
              </a:rPr>
              <a:t>Health, Safety and Environmental Protection are a line management responsibility and they will set, The Environment shall be protected, pollution minimized, and efficient use shall be made of natural resources objectives, targets and appraise HSE performance</a:t>
            </a:r>
            <a:r>
              <a:rPr lang="en-US" sz="2400" dirty="0" smtClean="0">
                <a:solidFill>
                  <a:prstClr val="black"/>
                </a:solidFill>
                <a:latin typeface="Calibri" pitchFamily="34" charset="0"/>
                <a:ea typeface="Times New Roman"/>
                <a:cs typeface="Calibri" pitchFamily="34" charset="0"/>
              </a:rPr>
              <a:t>;</a:t>
            </a:r>
            <a:endParaRPr lang="en-GB" sz="2400" b="1" i="1" dirty="0">
              <a:solidFill>
                <a:prstClr val="black"/>
              </a:solidFill>
              <a:latin typeface="Calibri" pitchFamily="34" charset="0"/>
              <a:ea typeface="Times New Roman"/>
              <a:cs typeface="Calibri" pitchFamily="34" charset="0"/>
            </a:endParaRPr>
          </a:p>
          <a:p>
            <a:pPr marR="457200" lvl="0" algn="just">
              <a:spcBef>
                <a:spcPts val="600"/>
              </a:spcBef>
              <a:spcAft>
                <a:spcPts val="600"/>
              </a:spcAft>
              <a:buFont typeface="Symbol"/>
              <a:buChar char=""/>
              <a:tabLst>
                <a:tab pos="228600" algn="l"/>
              </a:tabLst>
            </a:pPr>
            <a:r>
              <a:rPr lang="en-US" sz="2400" dirty="0">
                <a:solidFill>
                  <a:prstClr val="black"/>
                </a:solidFill>
                <a:latin typeface="Calibri" pitchFamily="34" charset="0"/>
                <a:ea typeface="Times New Roman"/>
                <a:cs typeface="Calibri" pitchFamily="34" charset="0"/>
              </a:rPr>
              <a:t>Employees shall be trained to work in a healthy, safe and environmentally responsible manner;</a:t>
            </a:r>
            <a:endParaRPr lang="en-GB" sz="2400" b="1" i="1" dirty="0">
              <a:solidFill>
                <a:prstClr val="black"/>
              </a:solidFill>
              <a:latin typeface="Calibri" pitchFamily="34" charset="0"/>
              <a:ea typeface="Times New Roman"/>
              <a:cs typeface="Calibri" pitchFamily="34" charset="0"/>
            </a:endParaRPr>
          </a:p>
          <a:p>
            <a:pPr marR="457200" lvl="0" algn="just">
              <a:spcBef>
                <a:spcPts val="600"/>
              </a:spcBef>
              <a:spcAft>
                <a:spcPts val="600"/>
              </a:spcAft>
              <a:buFont typeface="Symbol"/>
              <a:buChar char=""/>
              <a:tabLst>
                <a:tab pos="228600" algn="l"/>
              </a:tabLst>
            </a:pPr>
            <a:r>
              <a:rPr lang="en-US" sz="2400" dirty="0" smtClean="0">
                <a:solidFill>
                  <a:prstClr val="black"/>
                </a:solidFill>
                <a:latin typeface="Calibri" pitchFamily="34" charset="0"/>
                <a:ea typeface="Times New Roman"/>
                <a:cs typeface="Calibri" pitchFamily="34" charset="0"/>
              </a:rPr>
              <a:t>Employees and Sub-Contractors shall be made aware that they are responsible for their own safety and health and for the safety and health of their colleagues and partners at work, in line with this Policy</a:t>
            </a:r>
            <a:endParaRPr lang="en-GB" sz="2400" b="1" i="1" dirty="0" smtClean="0">
              <a:solidFill>
                <a:prstClr val="black"/>
              </a:solidFill>
              <a:latin typeface="Calibri" pitchFamily="34" charset="0"/>
              <a:ea typeface="Times New Roman"/>
              <a:cs typeface="Calibri" pitchFamily="34" charset="0"/>
            </a:endParaRPr>
          </a:p>
          <a:p>
            <a:pPr marL="114300" marR="457200" lvl="0" indent="0" algn="just">
              <a:spcBef>
                <a:spcPts val="600"/>
              </a:spcBef>
              <a:spcAft>
                <a:spcPts val="600"/>
              </a:spcAft>
              <a:buNone/>
            </a:pPr>
            <a:endParaRPr lang="en-GB" sz="800" b="1" i="1" dirty="0">
              <a:solidFill>
                <a:prstClr val="black"/>
              </a:solidFill>
              <a:latin typeface="Times New Roman"/>
              <a:ea typeface="Times New Roman"/>
            </a:endParaRPr>
          </a:p>
          <a:p>
            <a:endParaRPr lang="en-GB" dirty="0"/>
          </a:p>
        </p:txBody>
      </p:sp>
    </p:spTree>
    <p:extLst>
      <p:ext uri="{BB962C8B-B14F-4D97-AF65-F5344CB8AC3E}">
        <p14:creationId xmlns:p14="http://schemas.microsoft.com/office/powerpoint/2010/main" val="999270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800" dirty="0">
                <a:latin typeface="Calibri"/>
                <a:ea typeface="Times New Roman"/>
              </a:rPr>
              <a:t>Introduction&amp; Safety </a:t>
            </a:r>
            <a:r>
              <a:rPr lang="en-US" sz="2800" dirty="0" smtClean="0">
                <a:latin typeface="Calibri"/>
                <a:ea typeface="Times New Roman"/>
              </a:rPr>
              <a:t>Policy</a:t>
            </a:r>
          </a:p>
          <a:p>
            <a:r>
              <a:rPr lang="en-US" sz="2800" spc="-15" dirty="0">
                <a:latin typeface="Calibri"/>
                <a:ea typeface="Times New Roman"/>
              </a:rPr>
              <a:t>Leadership &amp; </a:t>
            </a:r>
            <a:r>
              <a:rPr lang="en-US" sz="2800" spc="-15" dirty="0" smtClean="0">
                <a:latin typeface="Calibri"/>
                <a:ea typeface="Times New Roman"/>
              </a:rPr>
              <a:t>Commitment</a:t>
            </a:r>
          </a:p>
          <a:p>
            <a:r>
              <a:rPr lang="en-US" sz="2800" spc="-15" dirty="0">
                <a:latin typeface="Calibri"/>
                <a:ea typeface="Times New Roman"/>
              </a:rPr>
              <a:t>Policy &amp; Strategic </a:t>
            </a:r>
            <a:r>
              <a:rPr lang="en-US" sz="2800" spc="-15" dirty="0" smtClean="0">
                <a:latin typeface="Calibri"/>
                <a:ea typeface="Times New Roman"/>
              </a:rPr>
              <a:t>Objectives</a:t>
            </a:r>
          </a:p>
          <a:p>
            <a:r>
              <a:rPr lang="en-US" sz="2800" spc="-15" dirty="0">
                <a:latin typeface="Calibri"/>
                <a:ea typeface="Times New Roman"/>
              </a:rPr>
              <a:t>Organization, Responsibilities, Resources, Standards and </a:t>
            </a:r>
            <a:r>
              <a:rPr lang="en-US" sz="2800" spc="-15" dirty="0" smtClean="0">
                <a:latin typeface="Calibri"/>
                <a:ea typeface="Times New Roman"/>
              </a:rPr>
              <a:t>Documentation</a:t>
            </a:r>
          </a:p>
          <a:p>
            <a:r>
              <a:rPr lang="en-US" sz="2800" spc="-15" dirty="0" smtClean="0">
                <a:latin typeface="Calibri"/>
                <a:ea typeface="Times New Roman"/>
              </a:rPr>
              <a:t>Hazards and Effects Management </a:t>
            </a:r>
          </a:p>
          <a:p>
            <a:r>
              <a:rPr lang="en-US" sz="2800" spc="-15" dirty="0">
                <a:latin typeface="Calibri"/>
                <a:ea typeface="Times New Roman"/>
              </a:rPr>
              <a:t>Planning &amp; </a:t>
            </a:r>
            <a:r>
              <a:rPr lang="en-US" sz="2800" spc="-15" dirty="0" smtClean="0">
                <a:latin typeface="Calibri"/>
                <a:ea typeface="Times New Roman"/>
              </a:rPr>
              <a:t>Procedures </a:t>
            </a:r>
          </a:p>
          <a:p>
            <a:r>
              <a:rPr lang="en-US" sz="2800" spc="-15" dirty="0">
                <a:latin typeface="Calibri"/>
                <a:ea typeface="Times New Roman"/>
              </a:rPr>
              <a:t>Implementation &amp; Performance </a:t>
            </a:r>
            <a:r>
              <a:rPr lang="en-US" sz="2800" spc="-15" dirty="0" smtClean="0">
                <a:latin typeface="Calibri"/>
                <a:ea typeface="Times New Roman"/>
              </a:rPr>
              <a:t>Monitoring</a:t>
            </a:r>
          </a:p>
          <a:p>
            <a:r>
              <a:rPr lang="en-US" sz="2800" spc="-15" dirty="0">
                <a:latin typeface="Calibri"/>
                <a:ea typeface="Times New Roman"/>
              </a:rPr>
              <a:t>Audit and </a:t>
            </a:r>
            <a:r>
              <a:rPr lang="en-US" sz="2800" spc="-15" dirty="0" smtClean="0">
                <a:latin typeface="Calibri"/>
                <a:ea typeface="Times New Roman"/>
              </a:rPr>
              <a:t>Review</a:t>
            </a:r>
          </a:p>
          <a:p>
            <a:r>
              <a:rPr lang="en-US" sz="2800" spc="-15" dirty="0">
                <a:latin typeface="Calibri"/>
                <a:ea typeface="Times New Roman"/>
              </a:rPr>
              <a:t>Management Review</a:t>
            </a:r>
            <a:endParaRPr lang="en-US" sz="2800" spc="-15" dirty="0" smtClean="0">
              <a:latin typeface="Calibri"/>
              <a:ea typeface="Times New Roman"/>
            </a:endParaRPr>
          </a:p>
          <a:p>
            <a:endParaRPr lang="en-GB" dirty="0"/>
          </a:p>
        </p:txBody>
      </p:sp>
      <p:sp>
        <p:nvSpPr>
          <p:cNvPr id="2" name="Title 1"/>
          <p:cNvSpPr>
            <a:spLocks noGrp="1"/>
          </p:cNvSpPr>
          <p:nvPr>
            <p:ph type="title"/>
          </p:nvPr>
        </p:nvSpPr>
        <p:spPr/>
        <p:txBody>
          <a:bodyPr/>
          <a:lstStyle/>
          <a:p>
            <a:pPr algn="ctr"/>
            <a:r>
              <a:rPr lang="en-GB" dirty="0" smtClean="0"/>
              <a:t>HSE PLAN</a:t>
            </a:r>
            <a:endParaRPr lang="en-GB" dirty="0"/>
          </a:p>
        </p:txBody>
      </p:sp>
    </p:spTree>
    <p:extLst>
      <p:ext uri="{BB962C8B-B14F-4D97-AF65-F5344CB8AC3E}">
        <p14:creationId xmlns:p14="http://schemas.microsoft.com/office/powerpoint/2010/main" val="38568287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GB" dirty="0" smtClean="0">
                <a:latin typeface="Calibri" pitchFamily="34" charset="0"/>
                <a:cs typeface="Calibri" pitchFamily="34" charset="0"/>
              </a:rPr>
              <a:t>POLICY</a:t>
            </a:r>
          </a:p>
          <a:p>
            <a:r>
              <a:rPr lang="en-GB" dirty="0" smtClean="0">
                <a:latin typeface="Calibri" pitchFamily="34" charset="0"/>
                <a:cs typeface="Calibri" pitchFamily="34" charset="0"/>
              </a:rPr>
              <a:t>FUNDAMENTAL REQUIREMENTS</a:t>
            </a:r>
          </a:p>
          <a:p>
            <a:r>
              <a:rPr lang="en-GB" dirty="0">
                <a:latin typeface="Calibri" pitchFamily="34" charset="0"/>
                <a:cs typeface="Calibri" pitchFamily="34" charset="0"/>
              </a:rPr>
              <a:t>Fire </a:t>
            </a:r>
            <a:r>
              <a:rPr lang="en-GB" dirty="0" smtClean="0">
                <a:latin typeface="Calibri" pitchFamily="34" charset="0"/>
                <a:cs typeface="Calibri" pitchFamily="34" charset="0"/>
              </a:rPr>
              <a:t>Safety &amp; FIRE PREVENTION</a:t>
            </a:r>
          </a:p>
          <a:p>
            <a:r>
              <a:rPr lang="en-GB" dirty="0" smtClean="0">
                <a:latin typeface="Calibri" pitchFamily="34" charset="0"/>
                <a:cs typeface="Calibri" pitchFamily="34" charset="0"/>
              </a:rPr>
              <a:t>EMERGENCY ACTION PLAN</a:t>
            </a:r>
          </a:p>
          <a:p>
            <a:r>
              <a:rPr lang="en-GB" dirty="0" smtClean="0">
                <a:latin typeface="Calibri" pitchFamily="34" charset="0"/>
                <a:cs typeface="Calibri" pitchFamily="34" charset="0"/>
              </a:rPr>
              <a:t>WORK AT HEIGHT</a:t>
            </a:r>
          </a:p>
          <a:p>
            <a:r>
              <a:rPr lang="en-GB" dirty="0" smtClean="0">
                <a:latin typeface="Calibri" pitchFamily="34" charset="0"/>
                <a:cs typeface="Calibri" pitchFamily="34" charset="0"/>
              </a:rPr>
              <a:t>PPE’S</a:t>
            </a:r>
          </a:p>
          <a:p>
            <a:r>
              <a:rPr lang="en-GB" dirty="0" smtClean="0">
                <a:latin typeface="Calibri" pitchFamily="34" charset="0"/>
                <a:cs typeface="Calibri" pitchFamily="34" charset="0"/>
              </a:rPr>
              <a:t>CONFINED SPACED ENTRY</a:t>
            </a:r>
          </a:p>
          <a:p>
            <a:r>
              <a:rPr lang="en-GB" dirty="0" smtClean="0">
                <a:latin typeface="Calibri" pitchFamily="34" charset="0"/>
                <a:cs typeface="Calibri" pitchFamily="34" charset="0"/>
              </a:rPr>
              <a:t>ELECTRICAL, FIRE, MECHANICAL SAFETY</a:t>
            </a:r>
          </a:p>
          <a:p>
            <a:r>
              <a:rPr lang="en-GB" dirty="0" smtClean="0">
                <a:latin typeface="Calibri" pitchFamily="34" charset="0"/>
                <a:cs typeface="Calibri" pitchFamily="34" charset="0"/>
              </a:rPr>
              <a:t>HOUSEKEEPING</a:t>
            </a:r>
          </a:p>
          <a:p>
            <a:r>
              <a:rPr lang="en-GB" dirty="0" smtClean="0">
                <a:latin typeface="Calibri" pitchFamily="34" charset="0"/>
                <a:cs typeface="Calibri" pitchFamily="34" charset="0"/>
              </a:rPr>
              <a:t>FIRST AID</a:t>
            </a:r>
          </a:p>
          <a:p>
            <a:r>
              <a:rPr lang="en-GB" dirty="0" smtClean="0">
                <a:latin typeface="Calibri" pitchFamily="34" charset="0"/>
                <a:cs typeface="Calibri" pitchFamily="34" charset="0"/>
              </a:rPr>
              <a:t>MSDS</a:t>
            </a:r>
          </a:p>
          <a:p>
            <a:r>
              <a:rPr lang="en-GB" dirty="0" smtClean="0">
                <a:latin typeface="Calibri" pitchFamily="34" charset="0"/>
                <a:cs typeface="Calibri" pitchFamily="34" charset="0"/>
              </a:rPr>
              <a:t>SAFETY COMMITTEE</a:t>
            </a:r>
          </a:p>
          <a:p>
            <a:r>
              <a:rPr lang="en-GB" dirty="0" smtClean="0">
                <a:latin typeface="Calibri" pitchFamily="34" charset="0"/>
                <a:cs typeface="Calibri" pitchFamily="34" charset="0"/>
              </a:rPr>
              <a:t>HIGH RISK OPERATIONS EHS PROCEDURES</a:t>
            </a:r>
            <a:endParaRPr lang="en-GB" dirty="0">
              <a:latin typeface="Calibri" pitchFamily="34" charset="0"/>
              <a:cs typeface="Calibri" pitchFamily="34" charset="0"/>
            </a:endParaRPr>
          </a:p>
        </p:txBody>
      </p:sp>
      <p:sp>
        <p:nvSpPr>
          <p:cNvPr id="3" name="Title 2"/>
          <p:cNvSpPr>
            <a:spLocks noGrp="1"/>
          </p:cNvSpPr>
          <p:nvPr>
            <p:ph type="title"/>
          </p:nvPr>
        </p:nvSpPr>
        <p:spPr/>
        <p:txBody>
          <a:bodyPr>
            <a:normAutofit fontScale="90000"/>
          </a:bodyPr>
          <a:lstStyle/>
          <a:p>
            <a:pPr algn="ctr"/>
            <a:r>
              <a:rPr lang="en-GB" sz="4400" dirty="0">
                <a:effectLst/>
                <a:latin typeface="Cambria"/>
                <a:ea typeface="Calibri"/>
                <a:cs typeface="Calibri"/>
              </a:rPr>
              <a:t>STANDARD OPERATING PROCEDURES</a:t>
            </a:r>
            <a:endParaRPr lang="en-GB" dirty="0"/>
          </a:p>
        </p:txBody>
      </p:sp>
    </p:spTree>
    <p:extLst>
      <p:ext uri="{BB962C8B-B14F-4D97-AF65-F5344CB8AC3E}">
        <p14:creationId xmlns:p14="http://schemas.microsoft.com/office/powerpoint/2010/main" val="9337877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Ø"/>
            </a:pPr>
            <a:r>
              <a:rPr lang="en-GB" dirty="0">
                <a:latin typeface="Calibri" pitchFamily="34" charset="0"/>
                <a:cs typeface="Calibri" pitchFamily="34" charset="0"/>
              </a:rPr>
              <a:t>Introduction And </a:t>
            </a:r>
            <a:r>
              <a:rPr lang="en-GB" dirty="0" smtClean="0">
                <a:latin typeface="Calibri" pitchFamily="34" charset="0"/>
                <a:cs typeface="Calibri" pitchFamily="34" charset="0"/>
              </a:rPr>
              <a:t>Scope</a:t>
            </a:r>
          </a:p>
          <a:p>
            <a:pPr>
              <a:buFont typeface="Wingdings" pitchFamily="2" charset="2"/>
              <a:buChar char="Ø"/>
            </a:pPr>
            <a:r>
              <a:rPr lang="en-US" sz="2800" dirty="0">
                <a:solidFill>
                  <a:srgbClr val="000000"/>
                </a:solidFill>
                <a:latin typeface="Calibri" pitchFamily="34" charset="0"/>
                <a:ea typeface="Calibri"/>
                <a:cs typeface="Calibri" pitchFamily="34" charset="0"/>
              </a:rPr>
              <a:t>Organization, Resources And </a:t>
            </a:r>
            <a:r>
              <a:rPr lang="en-US" sz="2800" dirty="0" smtClean="0">
                <a:solidFill>
                  <a:srgbClr val="000000"/>
                </a:solidFill>
                <a:latin typeface="Calibri" pitchFamily="34" charset="0"/>
                <a:ea typeface="Calibri"/>
                <a:cs typeface="Calibri" pitchFamily="34" charset="0"/>
              </a:rPr>
              <a:t>Competence</a:t>
            </a:r>
          </a:p>
          <a:p>
            <a:pPr>
              <a:buFont typeface="Wingdings" pitchFamily="2" charset="2"/>
              <a:buChar char="Ø"/>
            </a:pPr>
            <a:r>
              <a:rPr lang="en-US" sz="2800" dirty="0">
                <a:solidFill>
                  <a:srgbClr val="000000"/>
                </a:solidFill>
                <a:latin typeface="Calibri" pitchFamily="34" charset="0"/>
                <a:ea typeface="Calibri"/>
                <a:cs typeface="Calibri" pitchFamily="34" charset="0"/>
              </a:rPr>
              <a:t>Project HSE </a:t>
            </a:r>
            <a:r>
              <a:rPr lang="en-US" sz="2800" dirty="0" smtClean="0">
                <a:solidFill>
                  <a:srgbClr val="000000"/>
                </a:solidFill>
                <a:latin typeface="Calibri" pitchFamily="34" charset="0"/>
                <a:ea typeface="Calibri"/>
                <a:cs typeface="Calibri" pitchFamily="34" charset="0"/>
              </a:rPr>
              <a:t>Organization</a:t>
            </a:r>
          </a:p>
          <a:p>
            <a:pPr>
              <a:buFont typeface="Wingdings" pitchFamily="2" charset="2"/>
              <a:buChar char="Ø"/>
            </a:pPr>
            <a:r>
              <a:rPr lang="en-GB" sz="2800" dirty="0">
                <a:latin typeface="Calibri" pitchFamily="34" charset="0"/>
                <a:ea typeface="Calibri"/>
                <a:cs typeface="Calibri" pitchFamily="34" charset="0"/>
              </a:rPr>
              <a:t>Method </a:t>
            </a:r>
            <a:r>
              <a:rPr lang="en-GB" sz="2800" dirty="0" smtClean="0">
                <a:latin typeface="Calibri" pitchFamily="34" charset="0"/>
                <a:ea typeface="Calibri"/>
                <a:cs typeface="Calibri" pitchFamily="34" charset="0"/>
              </a:rPr>
              <a:t>Statements</a:t>
            </a:r>
          </a:p>
          <a:p>
            <a:pPr>
              <a:buFont typeface="Wingdings" pitchFamily="2" charset="2"/>
              <a:buChar char="Ø"/>
            </a:pPr>
            <a:r>
              <a:rPr lang="en-GB" sz="2800" dirty="0">
                <a:latin typeface="Calibri" pitchFamily="34" charset="0"/>
                <a:ea typeface="Calibri"/>
                <a:cs typeface="Calibri" pitchFamily="34" charset="0"/>
              </a:rPr>
              <a:t>Work Method Statement </a:t>
            </a:r>
            <a:r>
              <a:rPr lang="en-GB" sz="2800" dirty="0" smtClean="0">
                <a:latin typeface="Calibri" pitchFamily="34" charset="0"/>
                <a:ea typeface="Calibri"/>
                <a:cs typeface="Calibri" pitchFamily="34" charset="0"/>
              </a:rPr>
              <a:t>Samples</a:t>
            </a:r>
          </a:p>
          <a:p>
            <a:pPr>
              <a:buFont typeface="Wingdings" pitchFamily="2" charset="2"/>
              <a:buChar char="Ø"/>
            </a:pPr>
            <a:r>
              <a:rPr lang="en-GB" sz="2800" dirty="0">
                <a:latin typeface="Calibri" pitchFamily="34" charset="0"/>
                <a:ea typeface="Calibri"/>
                <a:cs typeface="Calibri" pitchFamily="34" charset="0"/>
              </a:rPr>
              <a:t>Method Statement Briefing Record</a:t>
            </a:r>
            <a:endParaRPr lang="en-GB" dirty="0">
              <a:latin typeface="Calibri" pitchFamily="34" charset="0"/>
              <a:cs typeface="Calibri" pitchFamily="34" charset="0"/>
            </a:endParaRPr>
          </a:p>
        </p:txBody>
      </p:sp>
      <p:sp>
        <p:nvSpPr>
          <p:cNvPr id="3" name="Title 2"/>
          <p:cNvSpPr>
            <a:spLocks noGrp="1"/>
          </p:cNvSpPr>
          <p:nvPr>
            <p:ph type="title"/>
          </p:nvPr>
        </p:nvSpPr>
        <p:spPr>
          <a:xfrm>
            <a:off x="457200" y="0"/>
            <a:ext cx="8229600" cy="1417638"/>
          </a:xfrm>
        </p:spPr>
        <p:txBody>
          <a:bodyPr>
            <a:normAutofit fontScale="90000"/>
          </a:bodyPr>
          <a:lstStyle/>
          <a:p>
            <a:pPr algn="ctr">
              <a:lnSpc>
                <a:spcPct val="115000"/>
              </a:lnSpc>
              <a:spcAft>
                <a:spcPts val="0"/>
              </a:spcAft>
              <a:tabLst>
                <a:tab pos="2400300" algn="l"/>
              </a:tabLst>
            </a:pPr>
            <a:r>
              <a:rPr lang="en-GB" sz="4400" dirty="0" smtClean="0">
                <a:effectLst/>
                <a:latin typeface="Cambria"/>
                <a:ea typeface="Calibri"/>
                <a:cs typeface="Calibri"/>
              </a:rPr>
              <a:t/>
            </a:r>
            <a:br>
              <a:rPr lang="en-GB" sz="4400" dirty="0" smtClean="0">
                <a:effectLst/>
                <a:latin typeface="Cambria"/>
                <a:ea typeface="Calibri"/>
                <a:cs typeface="Calibri"/>
              </a:rPr>
            </a:br>
            <a:r>
              <a:rPr lang="en-GB" sz="4400" dirty="0">
                <a:effectLst/>
                <a:latin typeface="Cambria"/>
                <a:ea typeface="Calibri"/>
                <a:cs typeface="Calibri"/>
              </a:rPr>
              <a:t/>
            </a:r>
            <a:br>
              <a:rPr lang="en-GB" sz="4400" dirty="0">
                <a:effectLst/>
                <a:latin typeface="Cambria"/>
                <a:ea typeface="Calibri"/>
                <a:cs typeface="Calibri"/>
              </a:rPr>
            </a:br>
            <a:r>
              <a:rPr lang="en-GB" sz="4400" dirty="0" smtClean="0">
                <a:effectLst/>
                <a:latin typeface="Cambria"/>
                <a:ea typeface="Calibri"/>
                <a:cs typeface="Calibri"/>
              </a:rPr>
              <a:t>WORK </a:t>
            </a:r>
            <a:r>
              <a:rPr lang="en-GB" sz="4400" dirty="0">
                <a:effectLst/>
                <a:latin typeface="Cambria"/>
                <a:ea typeface="Calibri"/>
                <a:cs typeface="Calibri"/>
              </a:rPr>
              <a:t>METHOD STATEMENTS</a:t>
            </a:r>
            <a:r>
              <a:rPr lang="en-GB" sz="2000" dirty="0">
                <a:effectLst/>
                <a:latin typeface="Calibri"/>
                <a:ea typeface="Calibri"/>
                <a:cs typeface="Arial"/>
              </a:rPr>
              <a:t/>
            </a:r>
            <a:br>
              <a:rPr lang="en-GB" sz="2000" dirty="0">
                <a:effectLst/>
                <a:latin typeface="Calibri"/>
                <a:ea typeface="Calibri"/>
                <a:cs typeface="Arial"/>
              </a:rPr>
            </a:br>
            <a:r>
              <a:rPr lang="en-GB" sz="3200" dirty="0">
                <a:effectLst/>
                <a:latin typeface="Cambria"/>
                <a:ea typeface="Calibri"/>
                <a:cs typeface="Calibri"/>
              </a:rPr>
              <a:t> </a:t>
            </a:r>
            <a:r>
              <a:rPr lang="en-GB" sz="2000" dirty="0">
                <a:effectLst/>
                <a:latin typeface="Calibri"/>
                <a:ea typeface="Calibri"/>
                <a:cs typeface="Arial"/>
              </a:rPr>
              <a:t/>
            </a:r>
            <a:br>
              <a:rPr lang="en-GB" sz="2000" dirty="0">
                <a:effectLst/>
                <a:latin typeface="Calibri"/>
                <a:ea typeface="Calibri"/>
                <a:cs typeface="Arial"/>
              </a:rPr>
            </a:br>
            <a:endParaRPr lang="en-GB" dirty="0"/>
          </a:p>
        </p:txBody>
      </p:sp>
    </p:spTree>
    <p:extLst>
      <p:ext uri="{BB962C8B-B14F-4D97-AF65-F5344CB8AC3E}">
        <p14:creationId xmlns:p14="http://schemas.microsoft.com/office/powerpoint/2010/main" val="3516884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nSpc>
                <a:spcPct val="115000"/>
              </a:lnSpc>
              <a:spcAft>
                <a:spcPts val="1000"/>
              </a:spcAft>
            </a:pPr>
            <a:r>
              <a:rPr lang="en-GB" sz="2800" dirty="0" smtClean="0">
                <a:effectLst/>
                <a:latin typeface="Cambria"/>
                <a:ea typeface="Calibri"/>
                <a:cs typeface="Calibri"/>
              </a:rPr>
              <a:t/>
            </a:r>
            <a:br>
              <a:rPr lang="en-GB" sz="2800" dirty="0" smtClean="0">
                <a:effectLst/>
                <a:latin typeface="Cambria"/>
                <a:ea typeface="Calibri"/>
                <a:cs typeface="Calibri"/>
              </a:rPr>
            </a:br>
            <a:r>
              <a:rPr lang="en-GB" sz="2800" dirty="0" smtClean="0">
                <a:effectLst/>
                <a:latin typeface="Cambria"/>
                <a:ea typeface="Calibri"/>
                <a:cs typeface="Calibri"/>
              </a:rPr>
              <a:t>ENVIRONMENTAL </a:t>
            </a:r>
            <a:r>
              <a:rPr lang="en-GB" sz="2800" dirty="0">
                <a:effectLst/>
                <a:latin typeface="Cambria"/>
                <a:ea typeface="Calibri"/>
                <a:cs typeface="Calibri"/>
              </a:rPr>
              <a:t>AND WASTE MANAGEMENT POLICY</a:t>
            </a:r>
            <a:r>
              <a:rPr lang="en-GB" sz="2800" dirty="0">
                <a:effectLst/>
                <a:latin typeface="Calibri"/>
                <a:ea typeface="Calibri"/>
                <a:cs typeface="Arial"/>
              </a:rPr>
              <a:t/>
            </a:r>
            <a:br>
              <a:rPr lang="en-GB" sz="2800" dirty="0">
                <a:effectLst/>
                <a:latin typeface="Calibri"/>
                <a:ea typeface="Calibri"/>
                <a:cs typeface="Arial"/>
              </a:rPr>
            </a:br>
            <a:endParaRPr lang="en-GB" sz="2800" dirty="0"/>
          </a:p>
        </p:txBody>
      </p:sp>
      <p:pic>
        <p:nvPicPr>
          <p:cNvPr id="614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1481138"/>
            <a:ext cx="7416823"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34798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Calibri" pitchFamily="34" charset="0"/>
                <a:cs typeface="Calibri" pitchFamily="34" charset="0"/>
              </a:rPr>
              <a:t>This HSE Plan gives guidelines to all levels of personnel regarding their responsibilities in effective HSE Management. </a:t>
            </a:r>
          </a:p>
          <a:p>
            <a:pPr marL="109728" indent="0">
              <a:buNone/>
            </a:pPr>
            <a:endParaRPr lang="en-US" dirty="0" smtClean="0">
              <a:latin typeface="Calibri" pitchFamily="34" charset="0"/>
              <a:cs typeface="Calibri" pitchFamily="34" charset="0"/>
            </a:endParaRPr>
          </a:p>
          <a:p>
            <a:r>
              <a:rPr lang="en-US" dirty="0" smtClean="0">
                <a:latin typeface="Calibri" pitchFamily="34" charset="0"/>
                <a:cs typeface="Calibri" pitchFamily="34" charset="0"/>
              </a:rPr>
              <a:t> It sets high level goals and targets for effective implementation of HSE Policies and procedures. </a:t>
            </a:r>
          </a:p>
          <a:p>
            <a:pPr marL="109728" indent="0">
              <a:buNone/>
            </a:pPr>
            <a:endParaRPr lang="en-GB" dirty="0"/>
          </a:p>
        </p:txBody>
      </p:sp>
      <p:sp>
        <p:nvSpPr>
          <p:cNvPr id="2" name="Title 1"/>
          <p:cNvSpPr>
            <a:spLocks noGrp="1"/>
          </p:cNvSpPr>
          <p:nvPr>
            <p:ph type="title"/>
          </p:nvPr>
        </p:nvSpPr>
        <p:spPr/>
        <p:txBody>
          <a:bodyPr/>
          <a:lstStyle/>
          <a:p>
            <a:r>
              <a:rPr lang="en-GB" dirty="0" smtClean="0"/>
              <a:t>INTRODUCTION</a:t>
            </a:r>
            <a:endParaRPr lang="en-GB" dirty="0"/>
          </a:p>
        </p:txBody>
      </p:sp>
    </p:spTree>
    <p:extLst>
      <p:ext uri="{BB962C8B-B14F-4D97-AF65-F5344CB8AC3E}">
        <p14:creationId xmlns:p14="http://schemas.microsoft.com/office/powerpoint/2010/main" val="41579651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GB" sz="2800" dirty="0" smtClean="0">
                <a:latin typeface="Calibri"/>
                <a:ea typeface="Calibri"/>
              </a:rPr>
              <a:t>Objectives</a:t>
            </a:r>
          </a:p>
          <a:p>
            <a:r>
              <a:rPr lang="en-GB" sz="2800" dirty="0" smtClean="0">
                <a:latin typeface="Calibri"/>
                <a:ea typeface="Calibri"/>
              </a:rPr>
              <a:t>Introduction/Overview</a:t>
            </a:r>
          </a:p>
          <a:p>
            <a:r>
              <a:rPr lang="en-GB" sz="2800" dirty="0" smtClean="0">
                <a:latin typeface="Calibri"/>
                <a:ea typeface="Calibri"/>
              </a:rPr>
              <a:t>General Hazards</a:t>
            </a:r>
          </a:p>
          <a:p>
            <a:r>
              <a:rPr lang="en-GB" sz="2800" dirty="0" smtClean="0">
                <a:latin typeface="Calibri"/>
                <a:ea typeface="Calibri"/>
              </a:rPr>
              <a:t>OSHA Regulations</a:t>
            </a:r>
          </a:p>
          <a:p>
            <a:r>
              <a:rPr lang="en-GB" sz="2800" dirty="0" smtClean="0">
                <a:latin typeface="Calibri"/>
                <a:ea typeface="Calibri"/>
              </a:rPr>
              <a:t>Material Handling Protections &amp; Safe Lifting</a:t>
            </a:r>
          </a:p>
          <a:p>
            <a:r>
              <a:rPr lang="en-GB" sz="2800" dirty="0" smtClean="0">
                <a:latin typeface="Calibri"/>
                <a:ea typeface="Calibri"/>
              </a:rPr>
              <a:t>Safe Storage Practices</a:t>
            </a:r>
          </a:p>
          <a:p>
            <a:r>
              <a:rPr lang="en-GB" sz="2800" dirty="0" smtClean="0">
                <a:latin typeface="Calibri"/>
                <a:ea typeface="Calibri"/>
              </a:rPr>
              <a:t>Safety Attitude</a:t>
            </a:r>
          </a:p>
          <a:p>
            <a:r>
              <a:rPr lang="en-GB" sz="2800" dirty="0" smtClean="0">
                <a:latin typeface="Calibri"/>
                <a:ea typeface="Calibri"/>
              </a:rPr>
              <a:t>Chemical Hazards</a:t>
            </a:r>
          </a:p>
          <a:p>
            <a:r>
              <a:rPr lang="en-GB" sz="2800" dirty="0" smtClean="0">
                <a:latin typeface="Calibri"/>
                <a:ea typeface="Calibri"/>
              </a:rPr>
              <a:t>Spill Response</a:t>
            </a:r>
          </a:p>
          <a:p>
            <a:r>
              <a:rPr lang="en-GB" sz="2800" dirty="0" smtClean="0">
                <a:latin typeface="Calibri"/>
                <a:ea typeface="Calibri"/>
              </a:rPr>
              <a:t>Warehouse Actual Sample Report</a:t>
            </a:r>
          </a:p>
          <a:p>
            <a:r>
              <a:rPr lang="en-GB" sz="2800" dirty="0">
                <a:latin typeface="Calibri"/>
                <a:ea typeface="Calibri"/>
              </a:rPr>
              <a:t>Sample Report For Stores Hazards </a:t>
            </a:r>
            <a:r>
              <a:rPr lang="en-GB" sz="2800" dirty="0" smtClean="0">
                <a:latin typeface="Calibri"/>
                <a:ea typeface="Calibri"/>
              </a:rPr>
              <a:t>Analysis</a:t>
            </a:r>
          </a:p>
          <a:p>
            <a:r>
              <a:rPr lang="en-GB" sz="2800" dirty="0">
                <a:latin typeface="Calibri"/>
                <a:ea typeface="Calibri"/>
              </a:rPr>
              <a:t>Standards And Recommendations</a:t>
            </a:r>
            <a:endParaRPr lang="en-GB" sz="2800" dirty="0" smtClean="0">
              <a:latin typeface="Calibri"/>
              <a:ea typeface="Calibri"/>
            </a:endParaRPr>
          </a:p>
          <a:p>
            <a:endParaRPr lang="en-GB" sz="2800" dirty="0" smtClean="0">
              <a:latin typeface="Calibri"/>
              <a:ea typeface="Calibri"/>
            </a:endParaRPr>
          </a:p>
          <a:p>
            <a:endParaRPr lang="en-GB" sz="2800" dirty="0" smtClean="0">
              <a:latin typeface="Calibri"/>
              <a:ea typeface="Calibri"/>
            </a:endParaRPr>
          </a:p>
          <a:p>
            <a:endParaRPr lang="en-GB" dirty="0"/>
          </a:p>
        </p:txBody>
      </p:sp>
      <p:sp>
        <p:nvSpPr>
          <p:cNvPr id="3" name="Title 2"/>
          <p:cNvSpPr>
            <a:spLocks noGrp="1"/>
          </p:cNvSpPr>
          <p:nvPr>
            <p:ph type="title"/>
          </p:nvPr>
        </p:nvSpPr>
        <p:spPr/>
        <p:txBody>
          <a:bodyPr>
            <a:normAutofit fontScale="90000"/>
          </a:bodyPr>
          <a:lstStyle/>
          <a:p>
            <a:pPr algn="ctr">
              <a:lnSpc>
                <a:spcPct val="115000"/>
              </a:lnSpc>
              <a:spcAft>
                <a:spcPts val="0"/>
              </a:spcAft>
            </a:pPr>
            <a:r>
              <a:rPr lang="en-GB" sz="4400" dirty="0" smtClean="0">
                <a:effectLst/>
                <a:latin typeface="Cambria"/>
                <a:ea typeface="Calibri"/>
                <a:cs typeface="Calibri"/>
              </a:rPr>
              <a:t/>
            </a:r>
            <a:br>
              <a:rPr lang="en-GB" sz="4400" dirty="0" smtClean="0">
                <a:effectLst/>
                <a:latin typeface="Cambria"/>
                <a:ea typeface="Calibri"/>
                <a:cs typeface="Calibri"/>
              </a:rPr>
            </a:br>
            <a:r>
              <a:rPr lang="en-GB" sz="4400" dirty="0" smtClean="0">
                <a:effectLst/>
                <a:latin typeface="Cambria"/>
                <a:ea typeface="Calibri"/>
                <a:cs typeface="Calibri"/>
              </a:rPr>
              <a:t>WAREHOUSE </a:t>
            </a:r>
            <a:r>
              <a:rPr lang="en-GB" sz="4400" dirty="0">
                <a:effectLst/>
                <a:latin typeface="Cambria"/>
                <a:ea typeface="Calibri"/>
                <a:cs typeface="Calibri"/>
              </a:rPr>
              <a:t>SAFETY</a:t>
            </a:r>
            <a:r>
              <a:rPr lang="en-GB" sz="2000" dirty="0">
                <a:effectLst/>
                <a:latin typeface="Calibri"/>
                <a:ea typeface="Calibri"/>
                <a:cs typeface="Arial"/>
              </a:rPr>
              <a:t/>
            </a:r>
            <a:br>
              <a:rPr lang="en-GB" sz="2000" dirty="0">
                <a:effectLst/>
                <a:latin typeface="Calibri"/>
                <a:ea typeface="Calibri"/>
                <a:cs typeface="Arial"/>
              </a:rPr>
            </a:br>
            <a:r>
              <a:rPr lang="en-GB" sz="3200" dirty="0">
                <a:effectLst/>
                <a:latin typeface="Calibri"/>
                <a:ea typeface="Calibri"/>
                <a:cs typeface="Calibri"/>
              </a:rPr>
              <a:t> </a:t>
            </a:r>
            <a:r>
              <a:rPr lang="en-GB" sz="2000" dirty="0">
                <a:effectLst/>
                <a:latin typeface="Calibri"/>
                <a:ea typeface="Calibri"/>
                <a:cs typeface="Arial"/>
              </a:rPr>
              <a:t/>
            </a:r>
            <a:br>
              <a:rPr lang="en-GB" sz="2000" dirty="0">
                <a:effectLst/>
                <a:latin typeface="Calibri"/>
                <a:ea typeface="Calibri"/>
                <a:cs typeface="Arial"/>
              </a:rPr>
            </a:br>
            <a:endParaRPr lang="en-GB" dirty="0"/>
          </a:p>
        </p:txBody>
      </p:sp>
    </p:spTree>
    <p:extLst>
      <p:ext uri="{BB962C8B-B14F-4D97-AF65-F5344CB8AC3E}">
        <p14:creationId xmlns:p14="http://schemas.microsoft.com/office/powerpoint/2010/main" val="10959414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GB" sz="2800" dirty="0">
                <a:latin typeface="Calibri"/>
                <a:ea typeface="Calibri"/>
              </a:rPr>
              <a:t>VISION OF SBG </a:t>
            </a:r>
            <a:r>
              <a:rPr lang="en-GB" sz="2800" dirty="0" smtClean="0">
                <a:latin typeface="Calibri"/>
                <a:ea typeface="Calibri"/>
              </a:rPr>
              <a:t>0&amp;M</a:t>
            </a:r>
          </a:p>
          <a:p>
            <a:r>
              <a:rPr lang="en-GB" sz="2800" dirty="0">
                <a:latin typeface="Calibri"/>
                <a:ea typeface="Calibri"/>
              </a:rPr>
              <a:t>POLICY REGARDING FIRE </a:t>
            </a:r>
            <a:r>
              <a:rPr lang="en-GB" sz="2800" dirty="0" smtClean="0">
                <a:latin typeface="Calibri"/>
                <a:ea typeface="Calibri"/>
              </a:rPr>
              <a:t>SAFETY</a:t>
            </a:r>
          </a:p>
          <a:p>
            <a:r>
              <a:rPr lang="en-GB" sz="2800" dirty="0">
                <a:latin typeface="Calibri"/>
                <a:ea typeface="Calibri"/>
              </a:rPr>
              <a:t>FIRE PROTECTION SYSTEM AT DOKAAE </a:t>
            </a:r>
            <a:r>
              <a:rPr lang="en-GB" sz="2800" dirty="0" smtClean="0">
                <a:latin typeface="Calibri"/>
                <a:ea typeface="Calibri"/>
              </a:rPr>
              <a:t>PROJECT</a:t>
            </a:r>
          </a:p>
          <a:p>
            <a:r>
              <a:rPr lang="en-GB" sz="2800" dirty="0">
                <a:latin typeface="Calibri"/>
                <a:ea typeface="Calibri"/>
              </a:rPr>
              <a:t>FIRE </a:t>
            </a:r>
            <a:r>
              <a:rPr lang="en-GB" sz="2800" dirty="0" smtClean="0">
                <a:latin typeface="Calibri"/>
                <a:ea typeface="Calibri"/>
              </a:rPr>
              <a:t>SAFETY</a:t>
            </a:r>
          </a:p>
          <a:p>
            <a:r>
              <a:rPr lang="en-GB" sz="2800" dirty="0">
                <a:latin typeface="Calibri"/>
                <a:ea typeface="Calibri"/>
              </a:rPr>
              <a:t>FIRE FIGHTING SYSTEM AT DOKAAE </a:t>
            </a:r>
            <a:r>
              <a:rPr lang="en-GB" sz="2800" dirty="0" smtClean="0">
                <a:latin typeface="Calibri"/>
                <a:ea typeface="Calibri"/>
              </a:rPr>
              <a:t>PROJECT</a:t>
            </a:r>
          </a:p>
          <a:p>
            <a:r>
              <a:rPr lang="en-GB" sz="2800" dirty="0">
                <a:latin typeface="Calibri"/>
                <a:ea typeface="Calibri"/>
              </a:rPr>
              <a:t>PARTIAL SPRINKLER SYSTEM, FIRE HOSE </a:t>
            </a:r>
            <a:r>
              <a:rPr lang="en-GB" sz="2800" dirty="0" smtClean="0">
                <a:latin typeface="Calibri"/>
                <a:ea typeface="Calibri"/>
              </a:rPr>
              <a:t>CONNECTIONS</a:t>
            </a:r>
          </a:p>
          <a:p>
            <a:r>
              <a:rPr lang="en-GB" sz="2800" dirty="0">
                <a:latin typeface="Calibri"/>
                <a:ea typeface="Calibri"/>
              </a:rPr>
              <a:t>FIREFIGHTER </a:t>
            </a:r>
            <a:r>
              <a:rPr lang="en-GB" sz="2800" dirty="0" smtClean="0">
                <a:latin typeface="Calibri"/>
                <a:ea typeface="Calibri"/>
              </a:rPr>
              <a:t>EMERGENCY</a:t>
            </a:r>
          </a:p>
          <a:p>
            <a:r>
              <a:rPr lang="en-GB" sz="2800" dirty="0">
                <a:latin typeface="Calibri"/>
                <a:ea typeface="Calibri"/>
              </a:rPr>
              <a:t>FIRE DEPARTMENT </a:t>
            </a:r>
            <a:r>
              <a:rPr lang="en-GB" sz="2800" dirty="0" smtClean="0">
                <a:latin typeface="Calibri"/>
                <a:ea typeface="Calibri"/>
              </a:rPr>
              <a:t>NOTIFICATION</a:t>
            </a:r>
          </a:p>
          <a:p>
            <a:r>
              <a:rPr lang="en-GB" sz="2800" dirty="0">
                <a:latin typeface="Calibri"/>
                <a:ea typeface="Calibri"/>
              </a:rPr>
              <a:t>FIRST RESPONSE FIRE </a:t>
            </a:r>
            <a:r>
              <a:rPr lang="en-GB" sz="2800" dirty="0" smtClean="0">
                <a:latin typeface="Calibri"/>
                <a:ea typeface="Calibri"/>
              </a:rPr>
              <a:t>PROTECTION</a:t>
            </a:r>
          </a:p>
          <a:p>
            <a:r>
              <a:rPr lang="en-GB" sz="2800" dirty="0">
                <a:latin typeface="Calibri"/>
                <a:ea typeface="Calibri"/>
              </a:rPr>
              <a:t>FIRE DETECTION AND EMPLOYEE FIRE ALARM </a:t>
            </a:r>
            <a:r>
              <a:rPr lang="en-GB" sz="2800" dirty="0" smtClean="0">
                <a:latin typeface="Calibri"/>
                <a:ea typeface="Calibri"/>
              </a:rPr>
              <a:t>SYSTEMS</a:t>
            </a:r>
          </a:p>
          <a:p>
            <a:r>
              <a:rPr lang="en-GB" sz="2800" dirty="0">
                <a:latin typeface="Calibri"/>
                <a:ea typeface="Calibri"/>
              </a:rPr>
              <a:t>CONSIDERATIONS- SMOKE CONTROL SYSTEM</a:t>
            </a:r>
            <a:endParaRPr lang="en-GB" dirty="0"/>
          </a:p>
        </p:txBody>
      </p:sp>
      <p:sp>
        <p:nvSpPr>
          <p:cNvPr id="3" name="Title 2"/>
          <p:cNvSpPr>
            <a:spLocks noGrp="1"/>
          </p:cNvSpPr>
          <p:nvPr>
            <p:ph type="title"/>
          </p:nvPr>
        </p:nvSpPr>
        <p:spPr/>
        <p:txBody>
          <a:bodyPr>
            <a:normAutofit fontScale="90000"/>
          </a:bodyPr>
          <a:lstStyle/>
          <a:p>
            <a:r>
              <a:rPr lang="en-GB" sz="4400" dirty="0">
                <a:effectLst/>
                <a:latin typeface="Cambria"/>
                <a:ea typeface="Calibri"/>
                <a:cs typeface="Calibri"/>
              </a:rPr>
              <a:t>FIRE PREVENTION &amp; PROTECTION</a:t>
            </a:r>
            <a:endParaRPr lang="en-GB" dirty="0"/>
          </a:p>
        </p:txBody>
      </p:sp>
    </p:spTree>
    <p:extLst>
      <p:ext uri="{BB962C8B-B14F-4D97-AF65-F5344CB8AC3E}">
        <p14:creationId xmlns:p14="http://schemas.microsoft.com/office/powerpoint/2010/main" val="3501811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GB" sz="2800" dirty="0">
                <a:latin typeface="Calibri"/>
                <a:ea typeface="Calibri"/>
              </a:rPr>
              <a:t>INTRODUCTION AND </a:t>
            </a:r>
            <a:r>
              <a:rPr lang="en-GB" sz="2800" dirty="0" smtClean="0">
                <a:latin typeface="Calibri"/>
                <a:ea typeface="Calibri"/>
              </a:rPr>
              <a:t>SCOPE</a:t>
            </a:r>
          </a:p>
          <a:p>
            <a:r>
              <a:rPr lang="en-GB" sz="2800" dirty="0">
                <a:latin typeface="Calibri"/>
                <a:ea typeface="Calibri"/>
              </a:rPr>
              <a:t>SAFETY VIOLATION REPORT </a:t>
            </a:r>
            <a:r>
              <a:rPr lang="en-GB" sz="2800" dirty="0" smtClean="0">
                <a:latin typeface="Calibri"/>
                <a:ea typeface="Calibri"/>
              </a:rPr>
              <a:t>SAMPLE</a:t>
            </a:r>
          </a:p>
          <a:p>
            <a:r>
              <a:rPr lang="en-GB" sz="2800" dirty="0">
                <a:latin typeface="Calibri"/>
                <a:ea typeface="Calibri"/>
              </a:rPr>
              <a:t>RISK ASSESSMENT </a:t>
            </a:r>
            <a:r>
              <a:rPr lang="en-GB" sz="2800" dirty="0" smtClean="0">
                <a:latin typeface="Calibri"/>
                <a:ea typeface="Calibri"/>
              </a:rPr>
              <a:t>METHODOLGY</a:t>
            </a:r>
          </a:p>
          <a:p>
            <a:r>
              <a:rPr lang="en-GB" sz="2800" dirty="0">
                <a:latin typeface="Calibri"/>
                <a:ea typeface="Calibri"/>
              </a:rPr>
              <a:t>SAFETY INSPECTION REPORT </a:t>
            </a:r>
            <a:r>
              <a:rPr lang="en-GB" sz="2800" dirty="0" smtClean="0">
                <a:latin typeface="Calibri"/>
                <a:ea typeface="Calibri"/>
              </a:rPr>
              <a:t>SAMPLE</a:t>
            </a:r>
          </a:p>
          <a:p>
            <a:r>
              <a:rPr lang="en-GB" sz="2800" dirty="0">
                <a:latin typeface="Calibri"/>
                <a:ea typeface="Calibri"/>
              </a:rPr>
              <a:t>OBSERVATION REPORT </a:t>
            </a:r>
            <a:r>
              <a:rPr lang="en-GB" sz="2800" dirty="0" smtClean="0">
                <a:latin typeface="Calibri"/>
                <a:ea typeface="Calibri"/>
              </a:rPr>
              <a:t>SAMPLE</a:t>
            </a:r>
          </a:p>
          <a:p>
            <a:r>
              <a:rPr lang="en-GB" sz="2800" dirty="0">
                <a:latin typeface="Calibri"/>
                <a:ea typeface="Calibri"/>
              </a:rPr>
              <a:t>SAFETY ALERT </a:t>
            </a:r>
            <a:r>
              <a:rPr lang="en-GB" sz="2800" dirty="0" smtClean="0">
                <a:latin typeface="Calibri"/>
                <a:ea typeface="Calibri"/>
              </a:rPr>
              <a:t>SAMPLE</a:t>
            </a:r>
          </a:p>
          <a:p>
            <a:r>
              <a:rPr lang="en-GB" sz="2800" dirty="0">
                <a:latin typeface="Calibri"/>
                <a:ea typeface="Calibri"/>
              </a:rPr>
              <a:t>SAMPLE INSPECTION REPORT OFFICES </a:t>
            </a:r>
            <a:endParaRPr lang="en-GB" sz="2800" dirty="0" smtClean="0">
              <a:latin typeface="Calibri"/>
              <a:ea typeface="Calibri"/>
            </a:endParaRPr>
          </a:p>
          <a:p>
            <a:r>
              <a:rPr lang="en-GB" sz="2800" dirty="0">
                <a:latin typeface="Calibri"/>
                <a:ea typeface="Calibri"/>
              </a:rPr>
              <a:t>WORK PLAN PROPOSAL </a:t>
            </a:r>
            <a:r>
              <a:rPr lang="en-GB" sz="2800" dirty="0" smtClean="0">
                <a:latin typeface="Calibri"/>
                <a:ea typeface="Calibri"/>
              </a:rPr>
              <a:t>SAMPLE</a:t>
            </a:r>
          </a:p>
          <a:p>
            <a:r>
              <a:rPr lang="en-GB" sz="2800" dirty="0">
                <a:latin typeface="Calibri"/>
                <a:ea typeface="Calibri"/>
              </a:rPr>
              <a:t>RISK ASSESSMENT HOTELS </a:t>
            </a:r>
            <a:r>
              <a:rPr lang="en-GB" sz="2800" dirty="0" smtClean="0">
                <a:latin typeface="Calibri"/>
                <a:ea typeface="Calibri"/>
              </a:rPr>
              <a:t>SAMPLE</a:t>
            </a:r>
          </a:p>
          <a:p>
            <a:r>
              <a:rPr lang="en-GB" sz="2800" dirty="0">
                <a:latin typeface="Calibri"/>
                <a:ea typeface="Calibri"/>
              </a:rPr>
              <a:t>SHUT DOWN OBSERVATION REPORT </a:t>
            </a:r>
            <a:r>
              <a:rPr lang="en-GB" sz="2800" dirty="0" smtClean="0">
                <a:latin typeface="Calibri"/>
                <a:ea typeface="Calibri"/>
              </a:rPr>
              <a:t>SAMPLE</a:t>
            </a:r>
          </a:p>
          <a:p>
            <a:r>
              <a:rPr lang="en-GB" sz="2800" dirty="0">
                <a:latin typeface="Calibri"/>
                <a:ea typeface="Calibri"/>
              </a:rPr>
              <a:t>SAFETY STATISTICS REPORT</a:t>
            </a:r>
            <a:endParaRPr lang="en-GB" sz="2800" dirty="0" smtClean="0">
              <a:latin typeface="Calibri"/>
              <a:ea typeface="Calibri"/>
            </a:endParaRPr>
          </a:p>
          <a:p>
            <a:endParaRPr lang="en-GB" dirty="0"/>
          </a:p>
        </p:txBody>
      </p:sp>
      <p:sp>
        <p:nvSpPr>
          <p:cNvPr id="3" name="Title 2"/>
          <p:cNvSpPr>
            <a:spLocks noGrp="1"/>
          </p:cNvSpPr>
          <p:nvPr>
            <p:ph type="title"/>
          </p:nvPr>
        </p:nvSpPr>
        <p:spPr>
          <a:xfrm>
            <a:off x="395536" y="188640"/>
            <a:ext cx="8229600" cy="1143000"/>
          </a:xfrm>
        </p:spPr>
        <p:txBody>
          <a:bodyPr>
            <a:noAutofit/>
          </a:bodyPr>
          <a:lstStyle/>
          <a:p>
            <a:pPr algn="ctr">
              <a:lnSpc>
                <a:spcPct val="115000"/>
              </a:lnSpc>
              <a:spcAft>
                <a:spcPts val="0"/>
              </a:spcAft>
              <a:tabLst>
                <a:tab pos="2400300" algn="l"/>
              </a:tabLst>
            </a:pPr>
            <a:r>
              <a:rPr lang="en-GB" sz="2800" dirty="0">
                <a:effectLst/>
                <a:latin typeface="Cambria"/>
                <a:ea typeface="Calibri"/>
                <a:cs typeface="Calibri"/>
              </a:rPr>
              <a:t>SAFETY STATISTIC REPORT</a:t>
            </a:r>
            <a:r>
              <a:rPr lang="en-GB" sz="1200" dirty="0">
                <a:effectLst/>
                <a:latin typeface="Calibri"/>
                <a:ea typeface="Calibri"/>
                <a:cs typeface="Arial"/>
              </a:rPr>
              <a:t/>
            </a:r>
            <a:br>
              <a:rPr lang="en-GB" sz="1200" dirty="0">
                <a:effectLst/>
                <a:latin typeface="Calibri"/>
                <a:ea typeface="Calibri"/>
                <a:cs typeface="Arial"/>
              </a:rPr>
            </a:br>
            <a:r>
              <a:rPr lang="en-GB" sz="2800" dirty="0">
                <a:effectLst/>
                <a:latin typeface="Cambria"/>
                <a:ea typeface="Calibri"/>
                <a:cs typeface="Calibri"/>
              </a:rPr>
              <a:t>ACCIDENTS, INCIDENTS &amp; RISK ASSESSMENT </a:t>
            </a:r>
            <a:endParaRPr lang="en-GB" sz="2800" dirty="0"/>
          </a:p>
        </p:txBody>
      </p:sp>
    </p:spTree>
    <p:extLst>
      <p:ext uri="{BB962C8B-B14F-4D97-AF65-F5344CB8AC3E}">
        <p14:creationId xmlns:p14="http://schemas.microsoft.com/office/powerpoint/2010/main" val="1513550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sz="2800" dirty="0">
                <a:latin typeface="Calibri"/>
                <a:ea typeface="Calibri"/>
              </a:rPr>
              <a:t>General </a:t>
            </a:r>
            <a:r>
              <a:rPr lang="en-GB" sz="2800" dirty="0" smtClean="0">
                <a:latin typeface="Calibri"/>
                <a:ea typeface="Calibri"/>
              </a:rPr>
              <a:t>policy</a:t>
            </a:r>
          </a:p>
          <a:p>
            <a:r>
              <a:rPr lang="en-GB" sz="2800" dirty="0">
                <a:latin typeface="Calibri"/>
                <a:ea typeface="Calibri"/>
              </a:rPr>
              <a:t>Drug </a:t>
            </a:r>
            <a:r>
              <a:rPr lang="en-GB" sz="2800" dirty="0" smtClean="0">
                <a:latin typeface="Calibri"/>
                <a:ea typeface="Calibri"/>
              </a:rPr>
              <a:t>policy</a:t>
            </a:r>
          </a:p>
          <a:p>
            <a:r>
              <a:rPr lang="en-GB" sz="2800" dirty="0">
                <a:latin typeface="Calibri"/>
                <a:ea typeface="Calibri"/>
              </a:rPr>
              <a:t>Confidential </a:t>
            </a:r>
            <a:r>
              <a:rPr lang="en-GB" sz="2800" dirty="0" smtClean="0">
                <a:latin typeface="Calibri"/>
                <a:ea typeface="Calibri"/>
              </a:rPr>
              <a:t>information</a:t>
            </a:r>
          </a:p>
          <a:p>
            <a:r>
              <a:rPr lang="en-GB" sz="2800" dirty="0">
                <a:latin typeface="Calibri"/>
                <a:ea typeface="Calibri"/>
              </a:rPr>
              <a:t>Threats </a:t>
            </a:r>
            <a:r>
              <a:rPr lang="en-GB" sz="2800" dirty="0" smtClean="0">
                <a:latin typeface="Calibri"/>
                <a:ea typeface="Calibri"/>
              </a:rPr>
              <a:t>and violence</a:t>
            </a:r>
          </a:p>
          <a:p>
            <a:r>
              <a:rPr lang="en-GB" sz="2800" dirty="0">
                <a:latin typeface="Calibri"/>
                <a:ea typeface="Calibri"/>
              </a:rPr>
              <a:t>Employment of </a:t>
            </a:r>
            <a:r>
              <a:rPr lang="en-GB" sz="2800" dirty="0" smtClean="0">
                <a:latin typeface="Calibri"/>
                <a:ea typeface="Calibri"/>
              </a:rPr>
              <a:t>relatives</a:t>
            </a:r>
          </a:p>
          <a:p>
            <a:r>
              <a:rPr lang="en-GB" sz="2800" dirty="0">
                <a:latin typeface="Calibri"/>
                <a:ea typeface="Calibri"/>
              </a:rPr>
              <a:t>Enforcement and </a:t>
            </a:r>
            <a:r>
              <a:rPr lang="en-GB" sz="2800" dirty="0" smtClean="0">
                <a:latin typeface="Calibri"/>
                <a:ea typeface="Calibri"/>
              </a:rPr>
              <a:t>Discipline</a:t>
            </a:r>
          </a:p>
          <a:p>
            <a:r>
              <a:rPr lang="en-GB" sz="2800" dirty="0">
                <a:latin typeface="Calibri"/>
                <a:ea typeface="Calibri"/>
              </a:rPr>
              <a:t>Drug free </a:t>
            </a:r>
            <a:r>
              <a:rPr lang="en-GB" sz="2800" dirty="0" smtClean="0">
                <a:latin typeface="Calibri"/>
                <a:ea typeface="Calibri"/>
              </a:rPr>
              <a:t>workplace</a:t>
            </a:r>
          </a:p>
          <a:p>
            <a:r>
              <a:rPr lang="en-GB" sz="2800" dirty="0">
                <a:latin typeface="Calibri"/>
                <a:ea typeface="Calibri"/>
              </a:rPr>
              <a:t>Public office candidacy</a:t>
            </a:r>
            <a:endParaRPr lang="en-GB" dirty="0"/>
          </a:p>
        </p:txBody>
      </p:sp>
      <p:sp>
        <p:nvSpPr>
          <p:cNvPr id="3" name="Title 2"/>
          <p:cNvSpPr>
            <a:spLocks noGrp="1"/>
          </p:cNvSpPr>
          <p:nvPr>
            <p:ph type="title"/>
          </p:nvPr>
        </p:nvSpPr>
        <p:spPr/>
        <p:txBody>
          <a:bodyPr>
            <a:normAutofit fontScale="90000"/>
          </a:bodyPr>
          <a:lstStyle/>
          <a:p>
            <a:pPr algn="ctr">
              <a:lnSpc>
                <a:spcPct val="115000"/>
              </a:lnSpc>
              <a:spcAft>
                <a:spcPts val="1000"/>
              </a:spcAft>
            </a:pPr>
            <a:r>
              <a:rPr lang="en-GB" sz="4400" dirty="0">
                <a:effectLst/>
                <a:latin typeface="Cambria"/>
                <a:ea typeface="Calibri"/>
                <a:cs typeface="Calibri"/>
              </a:rPr>
              <a:t>PENALTY SYSTEM</a:t>
            </a:r>
            <a:r>
              <a:rPr lang="en-GB" sz="2000" dirty="0">
                <a:effectLst/>
                <a:latin typeface="Calibri"/>
                <a:ea typeface="Calibri"/>
                <a:cs typeface="Arial"/>
              </a:rPr>
              <a:t/>
            </a:r>
            <a:br>
              <a:rPr lang="en-GB" sz="2000" dirty="0">
                <a:effectLst/>
                <a:latin typeface="Calibri"/>
                <a:ea typeface="Calibri"/>
                <a:cs typeface="Arial"/>
              </a:rPr>
            </a:br>
            <a:endParaRPr lang="en-GB" dirty="0"/>
          </a:p>
        </p:txBody>
      </p:sp>
    </p:spTree>
    <p:extLst>
      <p:ext uri="{BB962C8B-B14F-4D97-AF65-F5344CB8AC3E}">
        <p14:creationId xmlns:p14="http://schemas.microsoft.com/office/powerpoint/2010/main" val="7007016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sz="2800" dirty="0">
                <a:latin typeface="Calibri"/>
                <a:ea typeface="Calibri"/>
              </a:rPr>
              <a:t>Traffic management </a:t>
            </a:r>
            <a:r>
              <a:rPr lang="en-GB" sz="2800" dirty="0" smtClean="0">
                <a:latin typeface="Calibri"/>
                <a:ea typeface="Calibri"/>
              </a:rPr>
              <a:t>policy</a:t>
            </a:r>
          </a:p>
          <a:p>
            <a:r>
              <a:rPr lang="en-GB" sz="2800" dirty="0">
                <a:latin typeface="Calibri"/>
                <a:ea typeface="Calibri"/>
              </a:rPr>
              <a:t>Scope of the plan, ISO </a:t>
            </a:r>
            <a:r>
              <a:rPr lang="en-GB" sz="2800" dirty="0" smtClean="0">
                <a:latin typeface="Calibri"/>
                <a:ea typeface="Calibri"/>
              </a:rPr>
              <a:t>Safety</a:t>
            </a:r>
          </a:p>
          <a:p>
            <a:r>
              <a:rPr lang="en-GB" sz="2800" dirty="0">
                <a:latin typeface="Calibri"/>
                <a:ea typeface="Calibri"/>
              </a:rPr>
              <a:t>Council </a:t>
            </a:r>
            <a:r>
              <a:rPr lang="en-GB" sz="2800" dirty="0" smtClean="0">
                <a:latin typeface="Calibri"/>
                <a:ea typeface="Calibri"/>
              </a:rPr>
              <a:t>objective</a:t>
            </a:r>
          </a:p>
          <a:p>
            <a:r>
              <a:rPr lang="en-GB" sz="2800" dirty="0">
                <a:latin typeface="Calibri"/>
                <a:ea typeface="Calibri"/>
              </a:rPr>
              <a:t>Management of </a:t>
            </a:r>
            <a:r>
              <a:rPr lang="en-GB" sz="2800" dirty="0" smtClean="0">
                <a:latin typeface="Calibri"/>
                <a:ea typeface="Calibri"/>
              </a:rPr>
              <a:t>TMP</a:t>
            </a:r>
          </a:p>
          <a:p>
            <a:r>
              <a:rPr lang="en-GB" sz="2800" dirty="0">
                <a:latin typeface="Calibri"/>
                <a:ea typeface="Calibri"/>
              </a:rPr>
              <a:t>Traffic control </a:t>
            </a:r>
            <a:r>
              <a:rPr lang="en-GB" sz="2800" dirty="0" smtClean="0">
                <a:latin typeface="Calibri"/>
                <a:ea typeface="Calibri"/>
              </a:rPr>
              <a:t>plans</a:t>
            </a:r>
          </a:p>
          <a:p>
            <a:r>
              <a:rPr lang="en-GB" sz="2800" dirty="0">
                <a:latin typeface="Calibri"/>
                <a:ea typeface="Calibri"/>
              </a:rPr>
              <a:t>Determination of traffic control at the work </a:t>
            </a:r>
            <a:r>
              <a:rPr lang="en-GB" sz="2800" dirty="0" smtClean="0">
                <a:latin typeface="Calibri"/>
                <a:ea typeface="Calibri"/>
              </a:rPr>
              <a:t>sites</a:t>
            </a:r>
          </a:p>
          <a:p>
            <a:r>
              <a:rPr lang="en-GB" sz="2800" dirty="0">
                <a:latin typeface="Calibri"/>
                <a:ea typeface="Calibri"/>
              </a:rPr>
              <a:t>Traffic </a:t>
            </a:r>
            <a:r>
              <a:rPr lang="en-GB" sz="2800" dirty="0" smtClean="0">
                <a:latin typeface="Calibri"/>
                <a:ea typeface="Calibri"/>
              </a:rPr>
              <a:t>Controllers</a:t>
            </a:r>
          </a:p>
          <a:p>
            <a:r>
              <a:rPr lang="en-GB" sz="2800" dirty="0">
                <a:latin typeface="Calibri"/>
                <a:ea typeface="Calibri"/>
              </a:rPr>
              <a:t>Plant and Equipment &amp;Time management</a:t>
            </a:r>
            <a:endParaRPr lang="en-GB" dirty="0"/>
          </a:p>
        </p:txBody>
      </p:sp>
      <p:sp>
        <p:nvSpPr>
          <p:cNvPr id="3" name="Title 2"/>
          <p:cNvSpPr>
            <a:spLocks noGrp="1"/>
          </p:cNvSpPr>
          <p:nvPr>
            <p:ph type="title"/>
          </p:nvPr>
        </p:nvSpPr>
        <p:spPr/>
        <p:txBody>
          <a:bodyPr>
            <a:normAutofit fontScale="90000"/>
          </a:bodyPr>
          <a:lstStyle/>
          <a:p>
            <a:pPr algn="ctr">
              <a:lnSpc>
                <a:spcPct val="115000"/>
              </a:lnSpc>
              <a:spcAft>
                <a:spcPts val="0"/>
              </a:spcAft>
              <a:tabLst>
                <a:tab pos="2400300" algn="l"/>
              </a:tabLst>
            </a:pPr>
            <a:r>
              <a:rPr lang="en-GB" sz="4400" dirty="0" smtClean="0">
                <a:effectLst/>
                <a:latin typeface="Cambria"/>
                <a:ea typeface="Calibri"/>
                <a:cs typeface="Calibri"/>
              </a:rPr>
              <a:t/>
            </a:r>
            <a:br>
              <a:rPr lang="en-GB" sz="4400" dirty="0" smtClean="0">
                <a:effectLst/>
                <a:latin typeface="Cambria"/>
                <a:ea typeface="Calibri"/>
                <a:cs typeface="Calibri"/>
              </a:rPr>
            </a:br>
            <a:r>
              <a:rPr lang="en-GB" sz="4400" dirty="0">
                <a:effectLst/>
                <a:latin typeface="Cambria"/>
                <a:ea typeface="Calibri"/>
                <a:cs typeface="Calibri"/>
              </a:rPr>
              <a:t/>
            </a:r>
            <a:br>
              <a:rPr lang="en-GB" sz="4400" dirty="0">
                <a:effectLst/>
                <a:latin typeface="Cambria"/>
                <a:ea typeface="Calibri"/>
                <a:cs typeface="Calibri"/>
              </a:rPr>
            </a:br>
            <a:r>
              <a:rPr lang="en-GB" sz="4400" dirty="0" smtClean="0">
                <a:effectLst/>
                <a:latin typeface="Cambria"/>
                <a:ea typeface="Calibri"/>
                <a:cs typeface="Calibri"/>
              </a:rPr>
              <a:t>TRAFFIC </a:t>
            </a:r>
            <a:r>
              <a:rPr lang="en-GB" sz="4400" dirty="0">
                <a:effectLst/>
                <a:latin typeface="Cambria"/>
                <a:ea typeface="Calibri"/>
                <a:cs typeface="Calibri"/>
              </a:rPr>
              <a:t>MANAGEMENT PLAN</a:t>
            </a:r>
            <a:r>
              <a:rPr lang="en-GB" sz="2000" dirty="0">
                <a:effectLst/>
                <a:latin typeface="Calibri"/>
                <a:ea typeface="Calibri"/>
                <a:cs typeface="Arial"/>
              </a:rPr>
              <a:t/>
            </a:r>
            <a:br>
              <a:rPr lang="en-GB" sz="2000" dirty="0">
                <a:effectLst/>
                <a:latin typeface="Calibri"/>
                <a:ea typeface="Calibri"/>
                <a:cs typeface="Arial"/>
              </a:rPr>
            </a:br>
            <a:r>
              <a:rPr lang="en-GB" sz="3200" dirty="0">
                <a:effectLst/>
                <a:latin typeface="Cambria"/>
                <a:ea typeface="Calibri"/>
                <a:cs typeface="Calibri"/>
              </a:rPr>
              <a:t> </a:t>
            </a:r>
            <a:r>
              <a:rPr lang="en-GB" sz="2000" dirty="0">
                <a:effectLst/>
                <a:latin typeface="Calibri"/>
                <a:ea typeface="Calibri"/>
                <a:cs typeface="Arial"/>
              </a:rPr>
              <a:t/>
            </a:r>
            <a:br>
              <a:rPr lang="en-GB" sz="2000" dirty="0">
                <a:effectLst/>
                <a:latin typeface="Calibri"/>
                <a:ea typeface="Calibri"/>
                <a:cs typeface="Arial"/>
              </a:rPr>
            </a:br>
            <a:endParaRPr lang="en-GB" dirty="0"/>
          </a:p>
        </p:txBody>
      </p:sp>
    </p:spTree>
    <p:extLst>
      <p:ext uri="{BB962C8B-B14F-4D97-AF65-F5344CB8AC3E}">
        <p14:creationId xmlns:p14="http://schemas.microsoft.com/office/powerpoint/2010/main" val="13923389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559401040"/>
              </p:ext>
            </p:extLst>
          </p:nvPr>
        </p:nvGraphicFramePr>
        <p:xfrm>
          <a:off x="179512" y="1608995"/>
          <a:ext cx="8712968" cy="4270248"/>
        </p:xfrm>
        <a:graphic>
          <a:graphicData uri="http://schemas.openxmlformats.org/drawingml/2006/table">
            <a:tbl>
              <a:tblPr firstRow="1" firstCol="1" bandRow="1"/>
              <a:tblGrid>
                <a:gridCol w="1155667"/>
                <a:gridCol w="7557301"/>
              </a:tblGrid>
              <a:tr h="0">
                <a:tc>
                  <a:txBody>
                    <a:bodyPr/>
                    <a:lstStyle/>
                    <a:p>
                      <a:pPr algn="ctr">
                        <a:lnSpc>
                          <a:spcPct val="150000"/>
                        </a:lnSpc>
                        <a:spcAft>
                          <a:spcPts val="0"/>
                        </a:spcAft>
                      </a:pPr>
                      <a:r>
                        <a:rPr lang="en-GB" sz="1200" b="1">
                          <a:effectLst/>
                          <a:latin typeface="Cambria"/>
                          <a:ea typeface="Calibri"/>
                          <a:cs typeface="Calibri"/>
                        </a:rPr>
                        <a:t>S.N</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GB" sz="1200" b="1">
                          <a:effectLst/>
                          <a:latin typeface="Cambria"/>
                          <a:ea typeface="Calibri"/>
                          <a:cs typeface="Calibri"/>
                        </a:rPr>
                        <a:t>DESCRIPTION</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en-GB" sz="1200">
                          <a:effectLst/>
                          <a:latin typeface="Cambria"/>
                          <a:ea typeface="Calibri"/>
                          <a:cs typeface="Calibri"/>
                        </a:rPr>
                        <a:t>1</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GB" sz="1200">
                          <a:effectLst/>
                          <a:latin typeface="Calibri"/>
                          <a:ea typeface="Calibri"/>
                          <a:cs typeface="Calibri"/>
                        </a:rPr>
                        <a:t>Introduction and scope</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en-GB" sz="1200">
                          <a:effectLst/>
                          <a:latin typeface="Cambria"/>
                          <a:ea typeface="Calibri"/>
                          <a:cs typeface="Calibri"/>
                        </a:rPr>
                        <a:t>2</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GB" sz="1200">
                          <a:effectLst/>
                          <a:latin typeface="Calibri"/>
                          <a:ea typeface="Calibri"/>
                          <a:cs typeface="Calibri"/>
                        </a:rPr>
                        <a:t>Worker welfare policy</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en-GB" sz="1200">
                          <a:effectLst/>
                          <a:latin typeface="Cambria"/>
                          <a:ea typeface="Calibri"/>
                          <a:cs typeface="Calibri"/>
                        </a:rPr>
                        <a:t>3</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GB" sz="1200">
                          <a:effectLst/>
                          <a:latin typeface="Calibri"/>
                          <a:ea typeface="Calibri"/>
                          <a:cs typeface="Calibri"/>
                        </a:rPr>
                        <a:t>Objective</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en-GB" sz="1200">
                          <a:effectLst/>
                          <a:latin typeface="Cambria"/>
                          <a:ea typeface="Calibri"/>
                          <a:cs typeface="Calibri"/>
                        </a:rPr>
                        <a:t>4</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GB" sz="1200">
                          <a:effectLst/>
                          <a:latin typeface="Calibri"/>
                          <a:ea typeface="Calibri"/>
                          <a:cs typeface="Calibri"/>
                        </a:rPr>
                        <a:t>Fundamental principles of workers welfare</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en-GB" sz="1200">
                          <a:effectLst/>
                          <a:latin typeface="Cambria"/>
                          <a:ea typeface="Calibri"/>
                          <a:cs typeface="Calibri"/>
                        </a:rPr>
                        <a:t>5</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GB" sz="1200">
                          <a:effectLst/>
                          <a:latin typeface="Calibri"/>
                          <a:ea typeface="Calibri"/>
                          <a:cs typeface="Calibri"/>
                        </a:rPr>
                        <a:t>Compliance with legal requirements</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en-GB" sz="1200">
                          <a:effectLst/>
                          <a:latin typeface="Cambria"/>
                          <a:ea typeface="Calibri"/>
                          <a:cs typeface="Calibri"/>
                        </a:rPr>
                        <a:t>6</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GB" sz="1200">
                          <a:effectLst/>
                          <a:latin typeface="Calibri"/>
                          <a:ea typeface="Calibri"/>
                          <a:cs typeface="Calibri"/>
                        </a:rPr>
                        <a:t>Roles and responsibilities</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en-GB" sz="1200">
                          <a:effectLst/>
                          <a:latin typeface="Cambria"/>
                          <a:ea typeface="Calibri"/>
                          <a:cs typeface="Calibri"/>
                        </a:rPr>
                        <a:t>7</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GB" sz="1200">
                          <a:effectLst/>
                          <a:latin typeface="Calibri"/>
                          <a:ea typeface="Calibri"/>
                          <a:cs typeface="Calibri"/>
                        </a:rPr>
                        <a:t>General requirements </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en-GB" sz="1200">
                          <a:effectLst/>
                          <a:latin typeface="Cambria"/>
                          <a:ea typeface="Calibri"/>
                          <a:cs typeface="Calibri"/>
                        </a:rPr>
                        <a:t>8</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GB" sz="1200">
                          <a:effectLst/>
                          <a:latin typeface="Calibri"/>
                          <a:ea typeface="Calibri"/>
                          <a:cs typeface="Calibri"/>
                        </a:rPr>
                        <a:t>Management of Accommodation</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en-GB" sz="1200">
                          <a:effectLst/>
                          <a:latin typeface="Cambria"/>
                          <a:ea typeface="Calibri"/>
                          <a:cs typeface="Calibri"/>
                        </a:rPr>
                        <a:t>9</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GB" sz="1200">
                          <a:effectLst/>
                          <a:latin typeface="Calibri"/>
                          <a:ea typeface="Calibri"/>
                          <a:cs typeface="Calibri"/>
                        </a:rPr>
                        <a:t>Record and access</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en-GB" sz="1200">
                          <a:effectLst/>
                          <a:latin typeface="Cambria"/>
                          <a:ea typeface="Calibri"/>
                          <a:cs typeface="Calibri"/>
                        </a:rPr>
                        <a:t>10</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GB" sz="1200">
                          <a:effectLst/>
                          <a:latin typeface="Calibri"/>
                          <a:ea typeface="Calibri"/>
                          <a:cs typeface="Calibri"/>
                        </a:rPr>
                        <a:t>Guide worker communication</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en-GB" sz="1200">
                          <a:effectLst/>
                          <a:latin typeface="Cambria"/>
                          <a:ea typeface="Calibri"/>
                          <a:cs typeface="Calibri"/>
                        </a:rPr>
                        <a:t>11</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GB" sz="1200">
                          <a:effectLst/>
                          <a:latin typeface="Calibri"/>
                          <a:ea typeface="Calibri"/>
                          <a:cs typeface="Calibri"/>
                        </a:rPr>
                        <a:t>Grievance process</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en-GB" sz="1200">
                          <a:effectLst/>
                          <a:latin typeface="Cambria"/>
                          <a:ea typeface="Calibri"/>
                          <a:cs typeface="Calibri"/>
                        </a:rPr>
                        <a:t>12</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GB" sz="1200">
                          <a:effectLst/>
                          <a:latin typeface="Calibri"/>
                          <a:ea typeface="Calibri"/>
                          <a:cs typeface="Calibri"/>
                        </a:rPr>
                        <a:t>General facility requirements</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en-GB" sz="1200">
                          <a:effectLst/>
                          <a:latin typeface="Cambria"/>
                          <a:ea typeface="Calibri"/>
                          <a:cs typeface="Calibri"/>
                        </a:rPr>
                        <a:t>13</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GB" sz="1200">
                          <a:effectLst/>
                          <a:latin typeface="Calibri"/>
                          <a:ea typeface="Calibri"/>
                          <a:cs typeface="Calibri"/>
                        </a:rPr>
                        <a:t>Waste water and solid waste</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en-GB" sz="1200">
                          <a:effectLst/>
                          <a:latin typeface="Cambria"/>
                          <a:ea typeface="Calibri"/>
                          <a:cs typeface="Calibri"/>
                        </a:rPr>
                        <a:t>14</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GB" sz="1200">
                          <a:effectLst/>
                          <a:latin typeface="Calibri"/>
                          <a:ea typeface="Calibri"/>
                          <a:cs typeface="Calibri"/>
                        </a:rPr>
                        <a:t>Sanitary and toilet faculties</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en-GB" sz="1200">
                          <a:effectLst/>
                          <a:latin typeface="Cambria"/>
                          <a:ea typeface="Calibri"/>
                          <a:cs typeface="Calibri"/>
                        </a:rPr>
                        <a:t>15</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GB" sz="1200">
                          <a:effectLst/>
                          <a:latin typeface="Calibri"/>
                          <a:ea typeface="Calibri"/>
                          <a:cs typeface="Calibri"/>
                        </a:rPr>
                        <a:t>Medical facilities</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en-GB" sz="1200">
                          <a:effectLst/>
                          <a:latin typeface="Cambria"/>
                          <a:ea typeface="Calibri"/>
                          <a:cs typeface="Calibri"/>
                        </a:rPr>
                        <a:t>16</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GB" sz="1200">
                          <a:effectLst/>
                          <a:latin typeface="Calibri"/>
                          <a:ea typeface="Calibri"/>
                          <a:cs typeface="Calibri"/>
                        </a:rPr>
                        <a:t>Managing workers accommodation</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en-GB" sz="1200">
                          <a:effectLst/>
                          <a:latin typeface="Cambria"/>
                          <a:ea typeface="Calibri"/>
                          <a:cs typeface="Calibri"/>
                        </a:rPr>
                        <a:t>17</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GB" sz="1200">
                          <a:effectLst/>
                          <a:latin typeface="Calibri"/>
                          <a:ea typeface="Calibri"/>
                          <a:cs typeface="Calibri"/>
                        </a:rPr>
                        <a:t>Health and safety on site</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en-GB" sz="1200">
                          <a:effectLst/>
                          <a:latin typeface="Cambria"/>
                          <a:ea typeface="Calibri"/>
                          <a:cs typeface="Calibri"/>
                        </a:rPr>
                        <a:t>18</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GB" sz="1200">
                          <a:effectLst/>
                          <a:latin typeface="Calibri"/>
                          <a:ea typeface="Calibri"/>
                          <a:cs typeface="Calibri"/>
                        </a:rPr>
                        <a:t>Compensation to Workers</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en-GB" sz="1200">
                          <a:effectLst/>
                          <a:latin typeface="Cambria"/>
                          <a:ea typeface="Calibri"/>
                          <a:cs typeface="Calibri"/>
                        </a:rPr>
                        <a:t>19</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GB" sz="1200" dirty="0">
                          <a:effectLst/>
                          <a:latin typeface="Calibri"/>
                          <a:ea typeface="Calibri"/>
                          <a:cs typeface="Calibri"/>
                        </a:rPr>
                        <a:t>Worker welfare management plan</a:t>
                      </a:r>
                      <a:endParaRPr lang="en-GB"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Title 2"/>
          <p:cNvSpPr>
            <a:spLocks noGrp="1"/>
          </p:cNvSpPr>
          <p:nvPr>
            <p:ph type="title"/>
          </p:nvPr>
        </p:nvSpPr>
        <p:spPr/>
        <p:txBody>
          <a:bodyPr/>
          <a:lstStyle/>
          <a:p>
            <a:r>
              <a:rPr lang="en-GB" sz="4400" dirty="0">
                <a:effectLst/>
                <a:latin typeface="Cambria"/>
                <a:ea typeface="Calibri"/>
                <a:cs typeface="Calibri"/>
              </a:rPr>
              <a:t>WORKER WELFARE POLICY</a:t>
            </a:r>
            <a:endParaRPr lang="en-GB" dirty="0"/>
          </a:p>
        </p:txBody>
      </p:sp>
    </p:spTree>
    <p:extLst>
      <p:ext uri="{BB962C8B-B14F-4D97-AF65-F5344CB8AC3E}">
        <p14:creationId xmlns:p14="http://schemas.microsoft.com/office/powerpoint/2010/main" val="39134697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41506180"/>
              </p:ext>
            </p:extLst>
          </p:nvPr>
        </p:nvGraphicFramePr>
        <p:xfrm>
          <a:off x="251521" y="1484783"/>
          <a:ext cx="8640960" cy="4320488"/>
        </p:xfrm>
        <a:graphic>
          <a:graphicData uri="http://schemas.openxmlformats.org/drawingml/2006/table">
            <a:tbl>
              <a:tblPr firstRow="1" firstCol="1" bandRow="1"/>
              <a:tblGrid>
                <a:gridCol w="781023"/>
                <a:gridCol w="7859937"/>
              </a:tblGrid>
              <a:tr h="291926">
                <a:tc>
                  <a:txBody>
                    <a:bodyPr/>
                    <a:lstStyle/>
                    <a:p>
                      <a:pPr algn="ctr">
                        <a:lnSpc>
                          <a:spcPct val="150000"/>
                        </a:lnSpc>
                        <a:spcAft>
                          <a:spcPts val="0"/>
                        </a:spcAft>
                      </a:pPr>
                      <a:r>
                        <a:rPr lang="en-GB" sz="1200" b="1">
                          <a:effectLst/>
                          <a:latin typeface="Cambria"/>
                          <a:ea typeface="Calibri"/>
                          <a:cs typeface="Calibri"/>
                        </a:rPr>
                        <a:t>S.N</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GB" sz="1200" b="1">
                          <a:effectLst/>
                          <a:latin typeface="Cambria"/>
                          <a:ea typeface="Calibri"/>
                          <a:cs typeface="Calibri"/>
                        </a:rPr>
                        <a:t>DESCRIPTION</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809">
                <a:tc>
                  <a:txBody>
                    <a:bodyPr/>
                    <a:lstStyle/>
                    <a:p>
                      <a:pPr algn="ctr">
                        <a:lnSpc>
                          <a:spcPct val="115000"/>
                        </a:lnSpc>
                        <a:spcAft>
                          <a:spcPts val="0"/>
                        </a:spcAft>
                      </a:pPr>
                      <a:r>
                        <a:rPr lang="en-GB" sz="1200">
                          <a:effectLst/>
                          <a:latin typeface="Cambria"/>
                          <a:ea typeface="Calibri"/>
                          <a:cs typeface="Calibri"/>
                        </a:rPr>
                        <a:t>1</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a:effectLst/>
                          <a:latin typeface="Calibri"/>
                          <a:ea typeface="Calibri"/>
                          <a:cs typeface="Arial"/>
                        </a:rPr>
                        <a:t>General Policy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809">
                <a:tc>
                  <a:txBody>
                    <a:bodyPr/>
                    <a:lstStyle/>
                    <a:p>
                      <a:pPr algn="ctr">
                        <a:lnSpc>
                          <a:spcPct val="115000"/>
                        </a:lnSpc>
                        <a:spcAft>
                          <a:spcPts val="0"/>
                        </a:spcAft>
                      </a:pPr>
                      <a:r>
                        <a:rPr lang="en-GB" sz="1200">
                          <a:effectLst/>
                          <a:latin typeface="Cambria"/>
                          <a:ea typeface="Calibri"/>
                          <a:cs typeface="Calibri"/>
                        </a:rPr>
                        <a:t>2</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a:effectLst/>
                          <a:latin typeface="Calibri"/>
                          <a:ea typeface="Calibri"/>
                          <a:cs typeface="Arial"/>
                        </a:rPr>
                        <a:t>Training Policy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809">
                <a:tc>
                  <a:txBody>
                    <a:bodyPr/>
                    <a:lstStyle/>
                    <a:p>
                      <a:pPr algn="ctr">
                        <a:lnSpc>
                          <a:spcPct val="115000"/>
                        </a:lnSpc>
                        <a:spcAft>
                          <a:spcPts val="0"/>
                        </a:spcAft>
                      </a:pPr>
                      <a:r>
                        <a:rPr lang="en-GB" sz="1200">
                          <a:effectLst/>
                          <a:latin typeface="Cambria"/>
                          <a:ea typeface="Calibri"/>
                          <a:cs typeface="Calibri"/>
                        </a:rPr>
                        <a:t>3</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a:effectLst/>
                          <a:latin typeface="Calibri"/>
                          <a:ea typeface="Calibri"/>
                          <a:cs typeface="Arial"/>
                        </a:rPr>
                        <a:t>Fundamental Requirements: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809">
                <a:tc>
                  <a:txBody>
                    <a:bodyPr/>
                    <a:lstStyle/>
                    <a:p>
                      <a:pPr algn="ctr">
                        <a:lnSpc>
                          <a:spcPct val="115000"/>
                        </a:lnSpc>
                        <a:spcAft>
                          <a:spcPts val="0"/>
                        </a:spcAft>
                      </a:pPr>
                      <a:r>
                        <a:rPr lang="en-GB" sz="1200">
                          <a:effectLst/>
                          <a:latin typeface="Cambria"/>
                          <a:ea typeface="Calibri"/>
                          <a:cs typeface="Calibri"/>
                        </a:rPr>
                        <a:t>4</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a:effectLst/>
                          <a:latin typeface="Calibri"/>
                          <a:ea typeface="Calibri"/>
                          <a:cs typeface="Arial"/>
                        </a:rPr>
                        <a:t>Travel Distance To Emergency Escape Routes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809">
                <a:tc>
                  <a:txBody>
                    <a:bodyPr/>
                    <a:lstStyle/>
                    <a:p>
                      <a:pPr algn="ctr">
                        <a:lnSpc>
                          <a:spcPct val="115000"/>
                        </a:lnSpc>
                        <a:spcAft>
                          <a:spcPts val="0"/>
                        </a:spcAft>
                      </a:pPr>
                      <a:r>
                        <a:rPr lang="en-GB" sz="1200">
                          <a:effectLst/>
                          <a:latin typeface="Cambria"/>
                          <a:ea typeface="Calibri"/>
                          <a:cs typeface="Calibri"/>
                        </a:rPr>
                        <a:t>5</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a:effectLst/>
                          <a:latin typeface="Calibri"/>
                          <a:ea typeface="Calibri"/>
                          <a:cs typeface="Arial"/>
                        </a:rPr>
                        <a:t>SBG O&amp;M Staff Induction &amp; Training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809">
                <a:tc>
                  <a:txBody>
                    <a:bodyPr/>
                    <a:lstStyle/>
                    <a:p>
                      <a:pPr algn="ctr">
                        <a:lnSpc>
                          <a:spcPct val="115000"/>
                        </a:lnSpc>
                        <a:spcAft>
                          <a:spcPts val="0"/>
                        </a:spcAft>
                      </a:pPr>
                      <a:r>
                        <a:rPr lang="en-GB" sz="1200">
                          <a:effectLst/>
                          <a:latin typeface="Cambria"/>
                          <a:ea typeface="Calibri"/>
                          <a:cs typeface="Calibri"/>
                        </a:rPr>
                        <a:t>6</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a:effectLst/>
                          <a:latin typeface="Calibri"/>
                          <a:ea typeface="Calibri"/>
                          <a:cs typeface="Arial"/>
                        </a:rPr>
                        <a:t>Training Plan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809">
                <a:tc>
                  <a:txBody>
                    <a:bodyPr/>
                    <a:lstStyle/>
                    <a:p>
                      <a:pPr algn="ctr">
                        <a:lnSpc>
                          <a:spcPct val="115000"/>
                        </a:lnSpc>
                        <a:spcAft>
                          <a:spcPts val="0"/>
                        </a:spcAft>
                      </a:pPr>
                      <a:r>
                        <a:rPr lang="en-GB" sz="1200">
                          <a:effectLst/>
                          <a:latin typeface="Cambria"/>
                          <a:ea typeface="Calibri"/>
                          <a:cs typeface="Calibri"/>
                        </a:rPr>
                        <a:t>7</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a:effectLst/>
                          <a:latin typeface="Calibri"/>
                          <a:ea typeface="Calibri"/>
                          <a:cs typeface="Arial"/>
                        </a:rPr>
                        <a:t>DOKAAE Project Hotels Training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809">
                <a:tc>
                  <a:txBody>
                    <a:bodyPr/>
                    <a:lstStyle/>
                    <a:p>
                      <a:pPr algn="ctr">
                        <a:lnSpc>
                          <a:spcPct val="115000"/>
                        </a:lnSpc>
                        <a:spcAft>
                          <a:spcPts val="0"/>
                        </a:spcAft>
                      </a:pPr>
                      <a:r>
                        <a:rPr lang="en-GB" sz="1200">
                          <a:effectLst/>
                          <a:latin typeface="Cambria"/>
                          <a:ea typeface="Calibri"/>
                          <a:cs typeface="Calibri"/>
                        </a:rPr>
                        <a:t>8</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a:effectLst/>
                          <a:latin typeface="Calibri"/>
                          <a:ea typeface="Calibri"/>
                          <a:cs typeface="Arial"/>
                        </a:rPr>
                        <a:t>Training Orders Form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809">
                <a:tc>
                  <a:txBody>
                    <a:bodyPr/>
                    <a:lstStyle/>
                    <a:p>
                      <a:pPr algn="ctr">
                        <a:lnSpc>
                          <a:spcPct val="115000"/>
                        </a:lnSpc>
                        <a:spcAft>
                          <a:spcPts val="0"/>
                        </a:spcAft>
                      </a:pPr>
                      <a:r>
                        <a:rPr lang="en-GB" sz="1200">
                          <a:effectLst/>
                          <a:latin typeface="Cambria"/>
                          <a:ea typeface="Calibri"/>
                          <a:cs typeface="Calibri"/>
                        </a:rPr>
                        <a:t>9</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a:effectLst/>
                          <a:latin typeface="Calibri"/>
                          <a:ea typeface="Calibri"/>
                          <a:cs typeface="Arial"/>
                        </a:rPr>
                        <a:t>Lock Out Machine Training Sample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809">
                <a:tc>
                  <a:txBody>
                    <a:bodyPr/>
                    <a:lstStyle/>
                    <a:p>
                      <a:pPr algn="ctr">
                        <a:lnSpc>
                          <a:spcPct val="115000"/>
                        </a:lnSpc>
                        <a:spcAft>
                          <a:spcPts val="0"/>
                        </a:spcAft>
                      </a:pPr>
                      <a:r>
                        <a:rPr lang="en-GB" sz="1200">
                          <a:effectLst/>
                          <a:latin typeface="Cambria"/>
                          <a:ea typeface="Calibri"/>
                          <a:cs typeface="Calibri"/>
                        </a:rPr>
                        <a:t>10</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a:effectLst/>
                          <a:latin typeface="Calibri"/>
                          <a:ea typeface="Calibri"/>
                          <a:cs typeface="Arial"/>
                        </a:rPr>
                        <a:t>COMPLIANCE WITH THIS PROGRAM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809">
                <a:tc>
                  <a:txBody>
                    <a:bodyPr/>
                    <a:lstStyle/>
                    <a:p>
                      <a:pPr algn="ctr">
                        <a:lnSpc>
                          <a:spcPct val="115000"/>
                        </a:lnSpc>
                        <a:spcAft>
                          <a:spcPts val="0"/>
                        </a:spcAft>
                      </a:pPr>
                      <a:r>
                        <a:rPr lang="en-GB" sz="1200">
                          <a:effectLst/>
                          <a:latin typeface="Cambria"/>
                          <a:ea typeface="Calibri"/>
                          <a:cs typeface="Calibri"/>
                        </a:rPr>
                        <a:t>11</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a:effectLst/>
                          <a:latin typeface="Calibri"/>
                          <a:ea typeface="Calibri"/>
                          <a:cs typeface="Arial"/>
                        </a:rPr>
                        <a:t>SPECIFIC PROCEDURAL STEPS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809">
                <a:tc>
                  <a:txBody>
                    <a:bodyPr/>
                    <a:lstStyle/>
                    <a:p>
                      <a:pPr algn="ctr">
                        <a:lnSpc>
                          <a:spcPct val="115000"/>
                        </a:lnSpc>
                        <a:spcAft>
                          <a:spcPts val="0"/>
                        </a:spcAft>
                      </a:pPr>
                      <a:r>
                        <a:rPr lang="en-GB" sz="1200">
                          <a:effectLst/>
                          <a:latin typeface="Cambria"/>
                          <a:ea typeface="Calibri"/>
                          <a:cs typeface="Calibri"/>
                        </a:rPr>
                        <a:t>12</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a:effectLst/>
                          <a:latin typeface="Calibri"/>
                          <a:ea typeface="Calibri"/>
                          <a:cs typeface="Arial"/>
                        </a:rPr>
                        <a:t>FALL PROTECTION WORK PLAN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809">
                <a:tc>
                  <a:txBody>
                    <a:bodyPr/>
                    <a:lstStyle/>
                    <a:p>
                      <a:pPr algn="ctr">
                        <a:lnSpc>
                          <a:spcPct val="115000"/>
                        </a:lnSpc>
                        <a:spcAft>
                          <a:spcPts val="0"/>
                        </a:spcAft>
                      </a:pPr>
                      <a:r>
                        <a:rPr lang="en-GB" sz="1200">
                          <a:effectLst/>
                          <a:latin typeface="Cambria"/>
                          <a:ea typeface="Calibri"/>
                          <a:cs typeface="Calibri"/>
                        </a:rPr>
                        <a:t>13</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a:effectLst/>
                          <a:latin typeface="Calibri"/>
                          <a:ea typeface="Calibri"/>
                          <a:cs typeface="Arial"/>
                        </a:rPr>
                        <a:t>SBG O&amp;M SAMPLE RESPIRATORY PROTECTION PROGRAM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809">
                <a:tc>
                  <a:txBody>
                    <a:bodyPr/>
                    <a:lstStyle/>
                    <a:p>
                      <a:pPr algn="ctr">
                        <a:lnSpc>
                          <a:spcPct val="115000"/>
                        </a:lnSpc>
                        <a:spcAft>
                          <a:spcPts val="0"/>
                        </a:spcAft>
                      </a:pPr>
                      <a:r>
                        <a:rPr lang="en-GB" sz="1200">
                          <a:effectLst/>
                          <a:latin typeface="Cambria"/>
                          <a:ea typeface="Calibri"/>
                          <a:cs typeface="Calibri"/>
                        </a:rPr>
                        <a:t>14</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a:effectLst/>
                          <a:latin typeface="Calibri"/>
                          <a:ea typeface="Calibri"/>
                          <a:cs typeface="Arial"/>
                        </a:rPr>
                        <a:t>ACCIDENT INVESTIGATION CHECKLIST TOOLBOX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809">
                <a:tc>
                  <a:txBody>
                    <a:bodyPr/>
                    <a:lstStyle/>
                    <a:p>
                      <a:pPr algn="ctr">
                        <a:lnSpc>
                          <a:spcPct val="115000"/>
                        </a:lnSpc>
                        <a:spcAft>
                          <a:spcPts val="0"/>
                        </a:spcAft>
                      </a:pPr>
                      <a:r>
                        <a:rPr lang="en-GB" sz="1200">
                          <a:effectLst/>
                          <a:latin typeface="Cambria"/>
                          <a:ea typeface="Calibri"/>
                          <a:cs typeface="Calibri"/>
                        </a:rPr>
                        <a:t>15</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a:effectLst/>
                          <a:latin typeface="Calibri"/>
                          <a:ea typeface="Calibri"/>
                          <a:cs typeface="Arial"/>
                        </a:rPr>
                        <a:t>TOOL BOX REGARDING EMPLOYEE BEHAVIOR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809">
                <a:tc>
                  <a:txBody>
                    <a:bodyPr/>
                    <a:lstStyle/>
                    <a:p>
                      <a:pPr algn="ctr">
                        <a:lnSpc>
                          <a:spcPct val="115000"/>
                        </a:lnSpc>
                        <a:spcAft>
                          <a:spcPts val="0"/>
                        </a:spcAft>
                      </a:pPr>
                      <a:r>
                        <a:rPr lang="en-GB" sz="1200">
                          <a:effectLst/>
                          <a:latin typeface="Cambria"/>
                          <a:ea typeface="Calibri"/>
                          <a:cs typeface="Calibri"/>
                        </a:rPr>
                        <a:t>16</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a:effectLst/>
                          <a:latin typeface="Calibri"/>
                          <a:ea typeface="Calibri"/>
                          <a:cs typeface="Arial"/>
                        </a:rPr>
                        <a:t>TOOL BOX REGARDING ROLES &amp; RESPONSIBILITIES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809">
                <a:tc>
                  <a:txBody>
                    <a:bodyPr/>
                    <a:lstStyle/>
                    <a:p>
                      <a:pPr algn="ctr">
                        <a:lnSpc>
                          <a:spcPct val="115000"/>
                        </a:lnSpc>
                        <a:spcAft>
                          <a:spcPts val="0"/>
                        </a:spcAft>
                      </a:pPr>
                      <a:r>
                        <a:rPr lang="en-GB" sz="1200">
                          <a:effectLst/>
                          <a:latin typeface="Cambria"/>
                          <a:ea typeface="Calibri"/>
                          <a:cs typeface="Calibri"/>
                        </a:rPr>
                        <a:t>17</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a:effectLst/>
                          <a:latin typeface="Calibri"/>
                          <a:ea typeface="Calibri"/>
                          <a:cs typeface="Arial"/>
                        </a:rPr>
                        <a:t>FALL PROTECTION WORK PLAN TRAINING – SAMPLE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809">
                <a:tc>
                  <a:txBody>
                    <a:bodyPr/>
                    <a:lstStyle/>
                    <a:p>
                      <a:pPr algn="ctr">
                        <a:lnSpc>
                          <a:spcPct val="115000"/>
                        </a:lnSpc>
                        <a:spcAft>
                          <a:spcPts val="0"/>
                        </a:spcAft>
                      </a:pPr>
                      <a:r>
                        <a:rPr lang="en-GB" sz="1200">
                          <a:effectLst/>
                          <a:latin typeface="Cambria"/>
                          <a:ea typeface="Calibri"/>
                          <a:cs typeface="Calibri"/>
                        </a:rPr>
                        <a:t>18</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dirty="0">
                          <a:effectLst/>
                          <a:latin typeface="Calibri"/>
                          <a:ea typeface="Calibri"/>
                          <a:cs typeface="Arial"/>
                        </a:rPr>
                        <a:t>ASSEMBLY, MAINTENANCE, INSPECTION, DISASSEMBLY PROCEDURE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Title 2"/>
          <p:cNvSpPr>
            <a:spLocks noGrp="1"/>
          </p:cNvSpPr>
          <p:nvPr>
            <p:ph type="title"/>
          </p:nvPr>
        </p:nvSpPr>
        <p:spPr/>
        <p:txBody>
          <a:bodyPr>
            <a:normAutofit fontScale="90000"/>
          </a:bodyPr>
          <a:lstStyle/>
          <a:p>
            <a:r>
              <a:rPr lang="en-GB" sz="4400" dirty="0">
                <a:effectLst/>
                <a:latin typeface="Cambria"/>
                <a:ea typeface="Calibri"/>
                <a:cs typeface="Calibri"/>
              </a:rPr>
              <a:t>TRAINING PLAN &amp; TOOL BOX TALKS</a:t>
            </a:r>
            <a:endParaRPr lang="en-GB" dirty="0"/>
          </a:p>
        </p:txBody>
      </p:sp>
    </p:spTree>
    <p:extLst>
      <p:ext uri="{BB962C8B-B14F-4D97-AF65-F5344CB8AC3E}">
        <p14:creationId xmlns:p14="http://schemas.microsoft.com/office/powerpoint/2010/main" val="6283777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55152800"/>
              </p:ext>
            </p:extLst>
          </p:nvPr>
        </p:nvGraphicFramePr>
        <p:xfrm>
          <a:off x="179512" y="1412782"/>
          <a:ext cx="8712967" cy="4464489"/>
        </p:xfrm>
        <a:graphic>
          <a:graphicData uri="http://schemas.openxmlformats.org/drawingml/2006/table">
            <a:tbl>
              <a:tblPr firstRow="1" firstCol="1" bandRow="1"/>
              <a:tblGrid>
                <a:gridCol w="787531"/>
                <a:gridCol w="7925436"/>
              </a:tblGrid>
              <a:tr h="357159">
                <a:tc>
                  <a:txBody>
                    <a:bodyPr/>
                    <a:lstStyle/>
                    <a:p>
                      <a:pPr algn="ctr">
                        <a:lnSpc>
                          <a:spcPct val="150000"/>
                        </a:lnSpc>
                        <a:spcAft>
                          <a:spcPts val="0"/>
                        </a:spcAft>
                      </a:pPr>
                      <a:r>
                        <a:rPr lang="en-GB" sz="1200" b="1">
                          <a:effectLst/>
                          <a:latin typeface="Cambria"/>
                          <a:ea typeface="Calibri"/>
                          <a:cs typeface="Calibri"/>
                        </a:rPr>
                        <a:t>S.N</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GB" sz="1200" b="1">
                          <a:effectLst/>
                          <a:latin typeface="Cambria"/>
                          <a:ea typeface="Calibri"/>
                          <a:cs typeface="Calibri"/>
                        </a:rPr>
                        <a:t>DESCRIPTION</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822">
                <a:tc>
                  <a:txBody>
                    <a:bodyPr/>
                    <a:lstStyle/>
                    <a:p>
                      <a:pPr algn="ctr">
                        <a:lnSpc>
                          <a:spcPct val="115000"/>
                        </a:lnSpc>
                        <a:spcAft>
                          <a:spcPts val="0"/>
                        </a:spcAft>
                      </a:pPr>
                      <a:r>
                        <a:rPr lang="en-GB" sz="1200">
                          <a:effectLst/>
                          <a:latin typeface="Cambria"/>
                          <a:ea typeface="Calibri"/>
                          <a:cs typeface="Calibri"/>
                        </a:rPr>
                        <a:t>1</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GB" sz="1200">
                          <a:effectLst/>
                          <a:latin typeface="Calibri"/>
                          <a:ea typeface="Calibri"/>
                          <a:cs typeface="Calibri"/>
                        </a:rPr>
                        <a:t>Introduction And Scope</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822">
                <a:tc>
                  <a:txBody>
                    <a:bodyPr/>
                    <a:lstStyle/>
                    <a:p>
                      <a:pPr algn="ctr">
                        <a:lnSpc>
                          <a:spcPct val="115000"/>
                        </a:lnSpc>
                        <a:spcAft>
                          <a:spcPts val="0"/>
                        </a:spcAft>
                      </a:pPr>
                      <a:r>
                        <a:rPr lang="en-GB" sz="1200">
                          <a:effectLst/>
                          <a:latin typeface="Cambria"/>
                          <a:ea typeface="Calibri"/>
                          <a:cs typeface="Calibri"/>
                        </a:rPr>
                        <a:t>2</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GB" sz="1200">
                          <a:effectLst/>
                          <a:latin typeface="Calibri"/>
                          <a:ea typeface="Calibri"/>
                          <a:cs typeface="Calibri"/>
                        </a:rPr>
                        <a:t>Emergency Evacuation Procedures</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822">
                <a:tc>
                  <a:txBody>
                    <a:bodyPr/>
                    <a:lstStyle/>
                    <a:p>
                      <a:pPr algn="ctr">
                        <a:lnSpc>
                          <a:spcPct val="115000"/>
                        </a:lnSpc>
                        <a:spcAft>
                          <a:spcPts val="0"/>
                        </a:spcAft>
                      </a:pPr>
                      <a:r>
                        <a:rPr lang="en-GB" sz="1200">
                          <a:effectLst/>
                          <a:latin typeface="Cambria"/>
                          <a:ea typeface="Calibri"/>
                          <a:cs typeface="Calibri"/>
                        </a:rPr>
                        <a:t>3</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GB" sz="1200">
                          <a:effectLst/>
                          <a:latin typeface="Calibri"/>
                          <a:ea typeface="Calibri"/>
                          <a:cs typeface="Calibri"/>
                        </a:rPr>
                        <a:t>Evacuation Routes</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822">
                <a:tc>
                  <a:txBody>
                    <a:bodyPr/>
                    <a:lstStyle/>
                    <a:p>
                      <a:pPr algn="ctr">
                        <a:lnSpc>
                          <a:spcPct val="115000"/>
                        </a:lnSpc>
                        <a:spcAft>
                          <a:spcPts val="0"/>
                        </a:spcAft>
                      </a:pPr>
                      <a:r>
                        <a:rPr lang="en-GB" sz="1200">
                          <a:effectLst/>
                          <a:latin typeface="Cambria"/>
                          <a:ea typeface="Calibri"/>
                          <a:cs typeface="Calibri"/>
                        </a:rPr>
                        <a:t>4</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GB" sz="1200">
                          <a:effectLst/>
                          <a:latin typeface="Calibri"/>
                          <a:ea typeface="Calibri"/>
                          <a:cs typeface="Calibri"/>
                        </a:rPr>
                        <a:t>Emergency Phone Numbers</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822">
                <a:tc>
                  <a:txBody>
                    <a:bodyPr/>
                    <a:lstStyle/>
                    <a:p>
                      <a:pPr algn="ctr">
                        <a:lnSpc>
                          <a:spcPct val="115000"/>
                        </a:lnSpc>
                        <a:spcAft>
                          <a:spcPts val="0"/>
                        </a:spcAft>
                      </a:pPr>
                      <a:r>
                        <a:rPr lang="en-GB" sz="1200">
                          <a:effectLst/>
                          <a:latin typeface="Cambria"/>
                          <a:ea typeface="Calibri"/>
                          <a:cs typeface="Calibri"/>
                        </a:rPr>
                        <a:t>5</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GB" sz="1200">
                          <a:effectLst/>
                          <a:latin typeface="Calibri"/>
                          <a:ea typeface="Calibri"/>
                          <a:cs typeface="Calibri"/>
                        </a:rPr>
                        <a:t>Emergency Reporting And Evacuation Procedures</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822">
                <a:tc>
                  <a:txBody>
                    <a:bodyPr/>
                    <a:lstStyle/>
                    <a:p>
                      <a:pPr algn="ctr">
                        <a:lnSpc>
                          <a:spcPct val="115000"/>
                        </a:lnSpc>
                        <a:spcAft>
                          <a:spcPts val="0"/>
                        </a:spcAft>
                      </a:pPr>
                      <a:r>
                        <a:rPr lang="en-GB" sz="1200">
                          <a:effectLst/>
                          <a:latin typeface="Cambria"/>
                          <a:ea typeface="Calibri"/>
                          <a:cs typeface="Calibri"/>
                        </a:rPr>
                        <a:t>6</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GB" sz="1200">
                          <a:effectLst/>
                          <a:latin typeface="Calibri"/>
                          <a:ea typeface="Calibri"/>
                          <a:cs typeface="Calibri"/>
                        </a:rPr>
                        <a:t>Medical Emergency</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822">
                <a:tc>
                  <a:txBody>
                    <a:bodyPr/>
                    <a:lstStyle/>
                    <a:p>
                      <a:pPr algn="ctr">
                        <a:lnSpc>
                          <a:spcPct val="115000"/>
                        </a:lnSpc>
                        <a:spcAft>
                          <a:spcPts val="0"/>
                        </a:spcAft>
                      </a:pPr>
                      <a:r>
                        <a:rPr lang="en-GB" sz="1200">
                          <a:effectLst/>
                          <a:latin typeface="Cambria"/>
                          <a:ea typeface="Calibri"/>
                          <a:cs typeface="Calibri"/>
                        </a:rPr>
                        <a:t>7</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GB" sz="1200">
                          <a:effectLst/>
                          <a:latin typeface="Calibri"/>
                          <a:ea typeface="Calibri"/>
                          <a:cs typeface="Calibri"/>
                        </a:rPr>
                        <a:t>Fire Emergency</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822">
                <a:tc>
                  <a:txBody>
                    <a:bodyPr/>
                    <a:lstStyle/>
                    <a:p>
                      <a:pPr algn="ctr">
                        <a:lnSpc>
                          <a:spcPct val="115000"/>
                        </a:lnSpc>
                        <a:spcAft>
                          <a:spcPts val="0"/>
                        </a:spcAft>
                      </a:pPr>
                      <a:r>
                        <a:rPr lang="en-GB" sz="1200">
                          <a:effectLst/>
                          <a:latin typeface="Cambria"/>
                          <a:ea typeface="Calibri"/>
                          <a:cs typeface="Calibri"/>
                        </a:rPr>
                        <a:t>8</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GB" sz="1200">
                          <a:effectLst/>
                          <a:latin typeface="Calibri"/>
                          <a:ea typeface="Calibri"/>
                          <a:cs typeface="Calibri"/>
                        </a:rPr>
                        <a:t>Extended Power Loss</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822">
                <a:tc>
                  <a:txBody>
                    <a:bodyPr/>
                    <a:lstStyle/>
                    <a:p>
                      <a:pPr algn="ctr">
                        <a:lnSpc>
                          <a:spcPct val="115000"/>
                        </a:lnSpc>
                        <a:spcAft>
                          <a:spcPts val="0"/>
                        </a:spcAft>
                      </a:pPr>
                      <a:r>
                        <a:rPr lang="en-GB" sz="1200">
                          <a:effectLst/>
                          <a:latin typeface="Cambria"/>
                          <a:ea typeface="Calibri"/>
                          <a:cs typeface="Calibri"/>
                        </a:rPr>
                        <a:t>9</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GB" sz="1200">
                          <a:effectLst/>
                          <a:latin typeface="Calibri"/>
                          <a:ea typeface="Calibri"/>
                          <a:cs typeface="Calibri"/>
                        </a:rPr>
                        <a:t>Chemical Spill Emergency Response Plan</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822">
                <a:tc>
                  <a:txBody>
                    <a:bodyPr/>
                    <a:lstStyle/>
                    <a:p>
                      <a:pPr algn="ctr">
                        <a:lnSpc>
                          <a:spcPct val="115000"/>
                        </a:lnSpc>
                        <a:spcAft>
                          <a:spcPts val="0"/>
                        </a:spcAft>
                      </a:pPr>
                      <a:r>
                        <a:rPr lang="en-GB" sz="1200">
                          <a:effectLst/>
                          <a:latin typeface="Cambria"/>
                          <a:ea typeface="Calibri"/>
                          <a:cs typeface="Calibri"/>
                        </a:rPr>
                        <a:t>10</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200">
                          <a:effectLst/>
                          <a:latin typeface="Calibri"/>
                          <a:ea typeface="Calibri"/>
                          <a:cs typeface="Calibri"/>
                        </a:rPr>
                        <a:t>Structure Climbing/Descending Emergencies Plan</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822">
                <a:tc>
                  <a:txBody>
                    <a:bodyPr/>
                    <a:lstStyle/>
                    <a:p>
                      <a:pPr algn="ctr">
                        <a:lnSpc>
                          <a:spcPct val="115000"/>
                        </a:lnSpc>
                        <a:spcAft>
                          <a:spcPts val="0"/>
                        </a:spcAft>
                      </a:pPr>
                      <a:r>
                        <a:rPr lang="en-GB" sz="1200">
                          <a:effectLst/>
                          <a:latin typeface="Cambria"/>
                          <a:ea typeface="Calibri"/>
                          <a:cs typeface="Calibri"/>
                        </a:rPr>
                        <a:t>11</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GB" sz="1200">
                          <a:effectLst/>
                          <a:latin typeface="Calibri"/>
                          <a:ea typeface="Calibri"/>
                          <a:cs typeface="Calibri"/>
                        </a:rPr>
                        <a:t>Severe Weather And Natural Disasters (Emergency Response Plans)</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822">
                <a:tc>
                  <a:txBody>
                    <a:bodyPr/>
                    <a:lstStyle/>
                    <a:p>
                      <a:pPr algn="ctr">
                        <a:lnSpc>
                          <a:spcPct val="115000"/>
                        </a:lnSpc>
                        <a:spcAft>
                          <a:spcPts val="0"/>
                        </a:spcAft>
                      </a:pPr>
                      <a:r>
                        <a:rPr lang="en-GB" sz="1200">
                          <a:effectLst/>
                          <a:latin typeface="Cambria"/>
                          <a:ea typeface="Calibri"/>
                          <a:cs typeface="Calibri"/>
                        </a:rPr>
                        <a:t>12</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GB" sz="1200">
                          <a:effectLst/>
                          <a:latin typeface="Calibri"/>
                          <a:ea typeface="Calibri"/>
                          <a:cs typeface="Calibri"/>
                        </a:rPr>
                        <a:t>Critical Operations &amp; Training</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822">
                <a:tc>
                  <a:txBody>
                    <a:bodyPr/>
                    <a:lstStyle/>
                    <a:p>
                      <a:pPr algn="ctr">
                        <a:lnSpc>
                          <a:spcPct val="115000"/>
                        </a:lnSpc>
                        <a:spcAft>
                          <a:spcPts val="0"/>
                        </a:spcAft>
                      </a:pPr>
                      <a:r>
                        <a:rPr lang="en-GB" sz="1200">
                          <a:effectLst/>
                          <a:latin typeface="Cambria"/>
                          <a:ea typeface="Calibri"/>
                          <a:cs typeface="Calibri"/>
                        </a:rPr>
                        <a:t>13</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GB" sz="1200">
                          <a:effectLst/>
                          <a:latin typeface="Calibri"/>
                          <a:ea typeface="Calibri"/>
                          <a:cs typeface="Calibri"/>
                        </a:rPr>
                        <a:t>Emergency Evacuation Plan DOKAAE Project</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822">
                <a:tc>
                  <a:txBody>
                    <a:bodyPr/>
                    <a:lstStyle/>
                    <a:p>
                      <a:pPr algn="ctr">
                        <a:lnSpc>
                          <a:spcPct val="115000"/>
                        </a:lnSpc>
                        <a:spcAft>
                          <a:spcPts val="0"/>
                        </a:spcAft>
                      </a:pPr>
                      <a:r>
                        <a:rPr lang="en-GB" sz="1200">
                          <a:effectLst/>
                          <a:latin typeface="Cambria"/>
                          <a:ea typeface="Calibri"/>
                          <a:cs typeface="Calibri"/>
                        </a:rPr>
                        <a:t>14</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GB" sz="1200">
                          <a:effectLst/>
                          <a:latin typeface="Calibri"/>
                          <a:ea typeface="Calibri"/>
                          <a:cs typeface="Calibri"/>
                        </a:rPr>
                        <a:t>Emergency Drill</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822">
                <a:tc>
                  <a:txBody>
                    <a:bodyPr/>
                    <a:lstStyle/>
                    <a:p>
                      <a:pPr algn="ctr">
                        <a:lnSpc>
                          <a:spcPct val="115000"/>
                        </a:lnSpc>
                        <a:spcAft>
                          <a:spcPts val="0"/>
                        </a:spcAft>
                      </a:pPr>
                      <a:r>
                        <a:rPr lang="en-GB" sz="1200">
                          <a:effectLst/>
                          <a:latin typeface="Cambria"/>
                          <a:ea typeface="Calibri"/>
                          <a:cs typeface="Calibri"/>
                        </a:rPr>
                        <a:t>15</a:t>
                      </a:r>
                      <a:endParaRPr lang="en-GB"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GB" sz="1200" dirty="0">
                          <a:effectLst/>
                          <a:latin typeface="Calibri"/>
                          <a:ea typeface="Calibri"/>
                          <a:cs typeface="Calibri"/>
                        </a:rPr>
                        <a:t>Emergency Communication</a:t>
                      </a:r>
                      <a:endParaRPr lang="en-GB"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Title 2"/>
          <p:cNvSpPr>
            <a:spLocks noGrp="1"/>
          </p:cNvSpPr>
          <p:nvPr>
            <p:ph type="title"/>
          </p:nvPr>
        </p:nvSpPr>
        <p:spPr/>
        <p:txBody>
          <a:bodyPr>
            <a:normAutofit fontScale="90000"/>
          </a:bodyPr>
          <a:lstStyle/>
          <a:p>
            <a:r>
              <a:rPr lang="en-GB" sz="4400" dirty="0">
                <a:effectLst/>
                <a:latin typeface="Cambria"/>
                <a:ea typeface="Calibri"/>
                <a:cs typeface="Calibri"/>
              </a:rPr>
              <a:t>EMERGENCY EVACUATION PLAN</a:t>
            </a:r>
            <a:endParaRPr lang="en-GB" dirty="0"/>
          </a:p>
        </p:txBody>
      </p:sp>
    </p:spTree>
    <p:extLst>
      <p:ext uri="{BB962C8B-B14F-4D97-AF65-F5344CB8AC3E}">
        <p14:creationId xmlns:p14="http://schemas.microsoft.com/office/powerpoint/2010/main" val="39566714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15000"/>
              </a:lnSpc>
              <a:spcAft>
                <a:spcPts val="1000"/>
              </a:spcAft>
            </a:pPr>
            <a:r>
              <a:rPr lang="en-GB" sz="2800" b="1" dirty="0">
                <a:latin typeface="Calibri"/>
                <a:ea typeface="Calibri"/>
                <a:cs typeface="Calibri"/>
              </a:rPr>
              <a:t>1-1507</a:t>
            </a:r>
            <a:endParaRPr lang="en-GB" sz="2400" dirty="0">
              <a:latin typeface="Calibri"/>
              <a:ea typeface="Calibri"/>
              <a:cs typeface="Arial"/>
            </a:endParaRPr>
          </a:p>
          <a:p>
            <a:pPr>
              <a:lnSpc>
                <a:spcPct val="115000"/>
              </a:lnSpc>
              <a:spcAft>
                <a:spcPts val="1000"/>
              </a:spcAft>
            </a:pPr>
            <a:r>
              <a:rPr lang="en-GB" sz="2800" b="1" dirty="0">
                <a:latin typeface="Calibri"/>
                <a:ea typeface="Calibri"/>
                <a:cs typeface="Calibri"/>
              </a:rPr>
              <a:t>2-TOWERS</a:t>
            </a:r>
            <a:endParaRPr lang="en-GB" sz="2400" dirty="0">
              <a:latin typeface="Calibri"/>
              <a:ea typeface="Calibri"/>
              <a:cs typeface="Arial"/>
            </a:endParaRPr>
          </a:p>
          <a:p>
            <a:pPr>
              <a:lnSpc>
                <a:spcPct val="115000"/>
              </a:lnSpc>
              <a:spcAft>
                <a:spcPts val="1000"/>
              </a:spcAft>
            </a:pPr>
            <a:r>
              <a:rPr lang="en-GB" sz="2800" b="1" dirty="0">
                <a:latin typeface="Calibri"/>
                <a:ea typeface="Calibri"/>
                <a:cs typeface="Calibri"/>
              </a:rPr>
              <a:t>3-COMMERCIAL AREA</a:t>
            </a:r>
            <a:endParaRPr lang="en-GB" sz="2400" dirty="0">
              <a:latin typeface="Calibri"/>
              <a:ea typeface="Calibri"/>
              <a:cs typeface="Arial"/>
            </a:endParaRPr>
          </a:p>
          <a:p>
            <a:endParaRPr lang="en-GB" dirty="0"/>
          </a:p>
        </p:txBody>
      </p:sp>
      <p:sp>
        <p:nvSpPr>
          <p:cNvPr id="3" name="Title 2"/>
          <p:cNvSpPr>
            <a:spLocks noGrp="1"/>
          </p:cNvSpPr>
          <p:nvPr>
            <p:ph type="title"/>
          </p:nvPr>
        </p:nvSpPr>
        <p:spPr/>
        <p:txBody>
          <a:bodyPr>
            <a:normAutofit fontScale="90000"/>
          </a:bodyPr>
          <a:lstStyle/>
          <a:p>
            <a:pPr>
              <a:lnSpc>
                <a:spcPct val="115000"/>
              </a:lnSpc>
              <a:spcAft>
                <a:spcPts val="1000"/>
              </a:spcAft>
            </a:pPr>
            <a:r>
              <a:rPr lang="en-GB" sz="4400" dirty="0" smtClean="0">
                <a:effectLst/>
                <a:latin typeface="Cambria"/>
                <a:ea typeface="Calibri"/>
                <a:cs typeface="Calibri"/>
              </a:rPr>
              <a:t/>
            </a:r>
            <a:br>
              <a:rPr lang="en-GB" sz="4400" dirty="0" smtClean="0">
                <a:effectLst/>
                <a:latin typeface="Cambria"/>
                <a:ea typeface="Calibri"/>
                <a:cs typeface="Calibri"/>
              </a:rPr>
            </a:br>
            <a:r>
              <a:rPr lang="en-GB" sz="3600" dirty="0" smtClean="0">
                <a:effectLst/>
                <a:latin typeface="Cambria"/>
                <a:ea typeface="Calibri"/>
                <a:cs typeface="Calibri"/>
              </a:rPr>
              <a:t>MONTHLY </a:t>
            </a:r>
            <a:r>
              <a:rPr lang="en-GB" sz="3600" dirty="0">
                <a:effectLst/>
                <a:latin typeface="Cambria"/>
                <a:ea typeface="Calibri"/>
                <a:cs typeface="Calibri"/>
              </a:rPr>
              <a:t>SAFETY SAMPLE REPORTS FOR EACH SCOPE </a:t>
            </a:r>
            <a:r>
              <a:rPr lang="en-GB" sz="3200" dirty="0">
                <a:effectLst/>
                <a:latin typeface="Calibri"/>
                <a:ea typeface="Calibri"/>
                <a:cs typeface="Arial"/>
              </a:rPr>
              <a:t/>
            </a:r>
            <a:br>
              <a:rPr lang="en-GB" sz="3200" dirty="0">
                <a:effectLst/>
                <a:latin typeface="Calibri"/>
                <a:ea typeface="Calibri"/>
                <a:cs typeface="Arial"/>
              </a:rPr>
            </a:br>
            <a:endParaRPr lang="en-GB" dirty="0"/>
          </a:p>
        </p:txBody>
      </p:sp>
    </p:spTree>
    <p:extLst>
      <p:ext uri="{BB962C8B-B14F-4D97-AF65-F5344CB8AC3E}">
        <p14:creationId xmlns:p14="http://schemas.microsoft.com/office/powerpoint/2010/main" val="6746605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15000"/>
              </a:lnSpc>
              <a:spcAft>
                <a:spcPts val="1000"/>
              </a:spcAft>
            </a:pPr>
            <a:r>
              <a:rPr lang="en-GB" sz="2800" b="1" dirty="0">
                <a:latin typeface="Cambria"/>
                <a:ea typeface="Calibri"/>
                <a:cs typeface="Calibri"/>
              </a:rPr>
              <a:t>SAFETY MANUAL </a:t>
            </a:r>
            <a:endParaRPr lang="en-GB" sz="1600" dirty="0">
              <a:latin typeface="Calibri"/>
              <a:ea typeface="Calibri"/>
              <a:cs typeface="Arial"/>
            </a:endParaRPr>
          </a:p>
          <a:p>
            <a:pPr marL="109728" indent="0">
              <a:lnSpc>
                <a:spcPct val="115000"/>
              </a:lnSpc>
              <a:spcAft>
                <a:spcPts val="1000"/>
              </a:spcAft>
              <a:buNone/>
            </a:pPr>
            <a:endParaRPr lang="en-GB" sz="1600" dirty="0">
              <a:latin typeface="Calibri"/>
              <a:ea typeface="Calibri"/>
              <a:cs typeface="Arial"/>
            </a:endParaRPr>
          </a:p>
          <a:p>
            <a:pPr>
              <a:lnSpc>
                <a:spcPct val="115000"/>
              </a:lnSpc>
              <a:spcAft>
                <a:spcPts val="1000"/>
              </a:spcAft>
            </a:pPr>
            <a:r>
              <a:rPr lang="en-GB" sz="2800" b="1" dirty="0" smtClean="0">
                <a:latin typeface="Cambria"/>
                <a:ea typeface="Calibri"/>
                <a:cs typeface="Calibri"/>
              </a:rPr>
              <a:t>PTW PROCEDURES</a:t>
            </a:r>
            <a:endParaRPr lang="en-GB" sz="1600" dirty="0" smtClean="0">
              <a:latin typeface="Calibri"/>
              <a:ea typeface="Calibri"/>
              <a:cs typeface="Arial"/>
            </a:endParaRPr>
          </a:p>
          <a:p>
            <a:pPr>
              <a:lnSpc>
                <a:spcPct val="115000"/>
              </a:lnSpc>
              <a:spcAft>
                <a:spcPts val="1000"/>
              </a:spcAft>
            </a:pPr>
            <a:endParaRPr lang="en-GB" sz="1600" dirty="0">
              <a:latin typeface="Calibri"/>
              <a:ea typeface="Calibri"/>
              <a:cs typeface="Arial"/>
            </a:endParaRPr>
          </a:p>
          <a:p>
            <a:r>
              <a:rPr lang="en-GB" sz="2800" b="1" dirty="0" smtClean="0">
                <a:latin typeface="Cambria"/>
                <a:ea typeface="Calibri"/>
                <a:cs typeface="Calibri"/>
              </a:rPr>
              <a:t>PROJECT </a:t>
            </a:r>
            <a:r>
              <a:rPr lang="en-GB" sz="2800" b="1" dirty="0">
                <a:latin typeface="Cambria"/>
                <a:ea typeface="Calibri"/>
                <a:cs typeface="Calibri"/>
              </a:rPr>
              <a:t>ORGANIZATION</a:t>
            </a:r>
            <a:endParaRPr lang="en-GB" dirty="0"/>
          </a:p>
        </p:txBody>
      </p:sp>
      <p:sp>
        <p:nvSpPr>
          <p:cNvPr id="3" name="Title 2"/>
          <p:cNvSpPr>
            <a:spLocks noGrp="1"/>
          </p:cNvSpPr>
          <p:nvPr>
            <p:ph type="title"/>
          </p:nvPr>
        </p:nvSpPr>
        <p:spPr/>
        <p:txBody>
          <a:bodyPr/>
          <a:lstStyle/>
          <a:p>
            <a:endParaRPr lang="en-GB"/>
          </a:p>
        </p:txBody>
      </p:sp>
    </p:spTree>
    <p:extLst>
      <p:ext uri="{BB962C8B-B14F-4D97-AF65-F5344CB8AC3E}">
        <p14:creationId xmlns:p14="http://schemas.microsoft.com/office/powerpoint/2010/main" val="399864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dirty="0" smtClean="0">
                <a:latin typeface="Calibri" pitchFamily="34" charset="0"/>
                <a:cs typeface="Calibri" pitchFamily="34" charset="0"/>
              </a:rPr>
              <a:t>This HSE plan is a tool to improve HSE standards and achieve our ultimate goal of “Zero LTI”</a:t>
            </a:r>
          </a:p>
          <a:p>
            <a:r>
              <a:rPr lang="en-GB" dirty="0" smtClean="0">
                <a:latin typeface="Calibri" pitchFamily="34" charset="0"/>
                <a:cs typeface="Calibri" pitchFamily="34" charset="0"/>
              </a:rPr>
              <a:t>This safety process will be an integral part of our management</a:t>
            </a:r>
          </a:p>
          <a:p>
            <a:r>
              <a:rPr lang="en-GB" dirty="0" smtClean="0">
                <a:latin typeface="Calibri" pitchFamily="34" charset="0"/>
                <a:cs typeface="Calibri" pitchFamily="34" charset="0"/>
              </a:rPr>
              <a:t>focus.  Safety will be given the same priority as other processes; unless the controls fail then it will be “Safety First "We will aim to empower our employees towards proactive performance.</a:t>
            </a:r>
          </a:p>
          <a:p>
            <a:endParaRPr lang="en-GB" dirty="0" smtClean="0"/>
          </a:p>
          <a:p>
            <a:endParaRPr lang="en-GB" dirty="0"/>
          </a:p>
        </p:txBody>
      </p:sp>
    </p:spTree>
    <p:extLst>
      <p:ext uri="{BB962C8B-B14F-4D97-AF65-F5344CB8AC3E}">
        <p14:creationId xmlns:p14="http://schemas.microsoft.com/office/powerpoint/2010/main" val="21778763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211088600"/>
              </p:ext>
            </p:extLst>
          </p:nvPr>
        </p:nvGraphicFramePr>
        <p:xfrm>
          <a:off x="539552" y="1484776"/>
          <a:ext cx="8136904" cy="5177033"/>
        </p:xfrm>
        <a:graphic>
          <a:graphicData uri="http://schemas.openxmlformats.org/drawingml/2006/table">
            <a:tbl>
              <a:tblPr/>
              <a:tblGrid>
                <a:gridCol w="8136904"/>
              </a:tblGrid>
              <a:tr h="108165">
                <a:tc>
                  <a:txBody>
                    <a:bodyPr/>
                    <a:lstStyle/>
                    <a:p>
                      <a:pPr marL="76200">
                        <a:lnSpc>
                          <a:spcPct val="115000"/>
                        </a:lnSpc>
                        <a:spcAft>
                          <a:spcPts val="0"/>
                        </a:spcAft>
                      </a:pPr>
                      <a:r>
                        <a:rPr lang="en-GB" sz="600">
                          <a:effectLst/>
                          <a:latin typeface="Calibri"/>
                          <a:ea typeface="Times New Roman"/>
                          <a:cs typeface="Calibri"/>
                        </a:rPr>
                        <a:t>MONTHLY / WEEKLY SAFETY REPORT</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27">
                <a:tc>
                  <a:txBody>
                    <a:bodyPr/>
                    <a:lstStyle/>
                    <a:p>
                      <a:pPr>
                        <a:lnSpc>
                          <a:spcPct val="115000"/>
                        </a:lnSpc>
                        <a:spcAft>
                          <a:spcPts val="0"/>
                        </a:spcAft>
                      </a:pPr>
                      <a:r>
                        <a:rPr lang="en-GB" sz="100">
                          <a:effectLst/>
                          <a:latin typeface="Calibri"/>
                          <a:ea typeface="Times New Roman"/>
                          <a:cs typeface="Calibri"/>
                        </a:rPr>
                        <a:t> </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27">
                <a:tc>
                  <a:txBody>
                    <a:bodyPr/>
                    <a:lstStyle/>
                    <a:p>
                      <a:pPr>
                        <a:lnSpc>
                          <a:spcPct val="115000"/>
                        </a:lnSpc>
                        <a:spcAft>
                          <a:spcPts val="0"/>
                        </a:spcAft>
                      </a:pPr>
                      <a:r>
                        <a:rPr lang="en-GB" sz="100">
                          <a:effectLst/>
                          <a:latin typeface="Calibri"/>
                          <a:ea typeface="Times New Roman"/>
                          <a:cs typeface="Calibri"/>
                        </a:rPr>
                        <a:t> </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27">
                <a:tc>
                  <a:txBody>
                    <a:bodyPr/>
                    <a:lstStyle/>
                    <a:p>
                      <a:pPr>
                        <a:lnSpc>
                          <a:spcPct val="115000"/>
                        </a:lnSpc>
                        <a:spcAft>
                          <a:spcPts val="0"/>
                        </a:spcAft>
                      </a:pPr>
                      <a:r>
                        <a:rPr lang="en-GB" sz="100">
                          <a:effectLst/>
                          <a:latin typeface="Calibri"/>
                          <a:ea typeface="Times New Roman"/>
                          <a:cs typeface="Calibri"/>
                        </a:rPr>
                        <a:t> </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165">
                <a:tc>
                  <a:txBody>
                    <a:bodyPr/>
                    <a:lstStyle/>
                    <a:p>
                      <a:pPr marL="76200">
                        <a:lnSpc>
                          <a:spcPct val="115000"/>
                        </a:lnSpc>
                        <a:spcAft>
                          <a:spcPts val="0"/>
                        </a:spcAft>
                      </a:pPr>
                      <a:r>
                        <a:rPr lang="en-GB" sz="600">
                          <a:effectLst/>
                          <a:latin typeface="Calibri"/>
                          <a:ea typeface="Times New Roman"/>
                          <a:cs typeface="Calibri"/>
                        </a:rPr>
                        <a:t>INJURY SUMMARY </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27">
                <a:tc>
                  <a:txBody>
                    <a:bodyPr/>
                    <a:lstStyle/>
                    <a:p>
                      <a:pPr>
                        <a:lnSpc>
                          <a:spcPct val="115000"/>
                        </a:lnSpc>
                        <a:spcAft>
                          <a:spcPts val="0"/>
                        </a:spcAft>
                      </a:pPr>
                      <a:r>
                        <a:rPr lang="en-GB" sz="100">
                          <a:effectLst/>
                          <a:latin typeface="Calibri"/>
                          <a:ea typeface="Times New Roman"/>
                          <a:cs typeface="Calibri"/>
                        </a:rPr>
                        <a:t> </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165">
                <a:tc>
                  <a:txBody>
                    <a:bodyPr/>
                    <a:lstStyle/>
                    <a:p>
                      <a:pPr marL="76200">
                        <a:lnSpc>
                          <a:spcPct val="115000"/>
                        </a:lnSpc>
                        <a:spcAft>
                          <a:spcPts val="0"/>
                        </a:spcAft>
                      </a:pPr>
                      <a:r>
                        <a:rPr lang="en-GB" sz="600">
                          <a:effectLst/>
                          <a:latin typeface="Calibri"/>
                          <a:ea typeface="Times New Roman"/>
                          <a:cs typeface="Calibri"/>
                        </a:rPr>
                        <a:t>PRELIMINARY ACCIDENT REPORT</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27">
                <a:tc>
                  <a:txBody>
                    <a:bodyPr/>
                    <a:lstStyle/>
                    <a:p>
                      <a:pPr>
                        <a:lnSpc>
                          <a:spcPct val="115000"/>
                        </a:lnSpc>
                        <a:spcAft>
                          <a:spcPts val="0"/>
                        </a:spcAft>
                      </a:pPr>
                      <a:r>
                        <a:rPr lang="en-GB" sz="100">
                          <a:effectLst/>
                          <a:latin typeface="Calibri"/>
                          <a:ea typeface="Times New Roman"/>
                          <a:cs typeface="Calibri"/>
                        </a:rPr>
                        <a:t> </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165">
                <a:tc>
                  <a:txBody>
                    <a:bodyPr/>
                    <a:lstStyle/>
                    <a:p>
                      <a:pPr marL="76200">
                        <a:lnSpc>
                          <a:spcPct val="115000"/>
                        </a:lnSpc>
                        <a:spcAft>
                          <a:spcPts val="0"/>
                        </a:spcAft>
                      </a:pPr>
                      <a:r>
                        <a:rPr lang="en-GB" sz="600">
                          <a:effectLst/>
                          <a:latin typeface="Calibri"/>
                          <a:ea typeface="Times New Roman"/>
                          <a:cs typeface="Calibri"/>
                        </a:rPr>
                        <a:t>FATAL ACCIDENT REPORT</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27">
                <a:tc>
                  <a:txBody>
                    <a:bodyPr/>
                    <a:lstStyle/>
                    <a:p>
                      <a:pPr>
                        <a:lnSpc>
                          <a:spcPct val="115000"/>
                        </a:lnSpc>
                        <a:spcAft>
                          <a:spcPts val="0"/>
                        </a:spcAft>
                      </a:pPr>
                      <a:r>
                        <a:rPr lang="en-GB" sz="100">
                          <a:effectLst/>
                          <a:latin typeface="Calibri"/>
                          <a:ea typeface="Times New Roman"/>
                          <a:cs typeface="Calibri"/>
                        </a:rPr>
                        <a:t> </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165">
                <a:tc>
                  <a:txBody>
                    <a:bodyPr/>
                    <a:lstStyle/>
                    <a:p>
                      <a:pPr marL="76200">
                        <a:lnSpc>
                          <a:spcPct val="115000"/>
                        </a:lnSpc>
                        <a:spcAft>
                          <a:spcPts val="0"/>
                        </a:spcAft>
                      </a:pPr>
                      <a:r>
                        <a:rPr lang="en-GB" sz="600">
                          <a:effectLst/>
                          <a:latin typeface="Calibri"/>
                          <a:ea typeface="Times New Roman"/>
                          <a:cs typeface="Calibri"/>
                        </a:rPr>
                        <a:t>INTERNAL INCIDENT REPORT</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27">
                <a:tc>
                  <a:txBody>
                    <a:bodyPr/>
                    <a:lstStyle/>
                    <a:p>
                      <a:pPr>
                        <a:lnSpc>
                          <a:spcPct val="115000"/>
                        </a:lnSpc>
                        <a:spcAft>
                          <a:spcPts val="0"/>
                        </a:spcAft>
                      </a:pPr>
                      <a:r>
                        <a:rPr lang="en-GB" sz="100">
                          <a:effectLst/>
                          <a:latin typeface="Calibri"/>
                          <a:ea typeface="Times New Roman"/>
                          <a:cs typeface="Calibri"/>
                        </a:rPr>
                        <a:t> </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165">
                <a:tc>
                  <a:txBody>
                    <a:bodyPr/>
                    <a:lstStyle/>
                    <a:p>
                      <a:pPr marL="76200">
                        <a:lnSpc>
                          <a:spcPct val="115000"/>
                        </a:lnSpc>
                        <a:spcAft>
                          <a:spcPts val="0"/>
                        </a:spcAft>
                      </a:pPr>
                      <a:r>
                        <a:rPr lang="en-GB" sz="600">
                          <a:effectLst/>
                          <a:latin typeface="Calibri"/>
                          <a:ea typeface="Times New Roman"/>
                          <a:cs typeface="Calibri"/>
                        </a:rPr>
                        <a:t>FINAL ACCIDENT REPORT</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27">
                <a:tc>
                  <a:txBody>
                    <a:bodyPr/>
                    <a:lstStyle/>
                    <a:p>
                      <a:pPr>
                        <a:lnSpc>
                          <a:spcPct val="115000"/>
                        </a:lnSpc>
                        <a:spcAft>
                          <a:spcPts val="0"/>
                        </a:spcAft>
                      </a:pPr>
                      <a:r>
                        <a:rPr lang="en-GB" sz="100">
                          <a:effectLst/>
                          <a:latin typeface="Calibri"/>
                          <a:ea typeface="Times New Roman"/>
                          <a:cs typeface="Calibri"/>
                        </a:rPr>
                        <a:t> </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165">
                <a:tc>
                  <a:txBody>
                    <a:bodyPr/>
                    <a:lstStyle/>
                    <a:p>
                      <a:pPr marL="76200">
                        <a:lnSpc>
                          <a:spcPct val="115000"/>
                        </a:lnSpc>
                        <a:spcAft>
                          <a:spcPts val="0"/>
                        </a:spcAft>
                      </a:pPr>
                      <a:r>
                        <a:rPr lang="en-GB" sz="600">
                          <a:effectLst/>
                          <a:latin typeface="Calibri"/>
                          <a:ea typeface="Times New Roman"/>
                          <a:cs typeface="Calibri"/>
                        </a:rPr>
                        <a:t>NON CONFORMATION REPORT (NCR)</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27">
                <a:tc>
                  <a:txBody>
                    <a:bodyPr/>
                    <a:lstStyle/>
                    <a:p>
                      <a:pPr>
                        <a:lnSpc>
                          <a:spcPct val="115000"/>
                        </a:lnSpc>
                        <a:spcAft>
                          <a:spcPts val="0"/>
                        </a:spcAft>
                      </a:pPr>
                      <a:r>
                        <a:rPr lang="en-GB" sz="100">
                          <a:effectLst/>
                          <a:latin typeface="Calibri"/>
                          <a:ea typeface="Times New Roman"/>
                          <a:cs typeface="Calibri"/>
                        </a:rPr>
                        <a:t> </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165">
                <a:tc>
                  <a:txBody>
                    <a:bodyPr/>
                    <a:lstStyle/>
                    <a:p>
                      <a:pPr marL="76200">
                        <a:lnSpc>
                          <a:spcPct val="115000"/>
                        </a:lnSpc>
                        <a:spcAft>
                          <a:spcPts val="0"/>
                        </a:spcAft>
                      </a:pPr>
                      <a:r>
                        <a:rPr lang="en-GB" sz="600">
                          <a:effectLst/>
                          <a:latin typeface="Calibri"/>
                          <a:ea typeface="Times New Roman"/>
                          <a:cs typeface="Calibri"/>
                        </a:rPr>
                        <a:t>DAILY REPORT</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27">
                <a:tc>
                  <a:txBody>
                    <a:bodyPr/>
                    <a:lstStyle/>
                    <a:p>
                      <a:pPr>
                        <a:lnSpc>
                          <a:spcPct val="115000"/>
                        </a:lnSpc>
                        <a:spcAft>
                          <a:spcPts val="0"/>
                        </a:spcAft>
                      </a:pPr>
                      <a:r>
                        <a:rPr lang="en-GB" sz="100">
                          <a:effectLst/>
                          <a:latin typeface="Calibri"/>
                          <a:ea typeface="Times New Roman"/>
                          <a:cs typeface="Calibri"/>
                        </a:rPr>
                        <a:t> </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165">
                <a:tc>
                  <a:txBody>
                    <a:bodyPr/>
                    <a:lstStyle/>
                    <a:p>
                      <a:pPr marL="76200">
                        <a:lnSpc>
                          <a:spcPct val="115000"/>
                        </a:lnSpc>
                        <a:spcAft>
                          <a:spcPts val="0"/>
                        </a:spcAft>
                      </a:pPr>
                      <a:r>
                        <a:rPr lang="en-GB" sz="600">
                          <a:effectLst/>
                          <a:latin typeface="Calibri"/>
                          <a:ea typeface="Times New Roman"/>
                          <a:cs typeface="Calibri"/>
                        </a:rPr>
                        <a:t>FIRE FIGHTING EQUIPMENT,</a:t>
                      </a:r>
                      <a:r>
                        <a:rPr lang="en-GB" sz="500">
                          <a:effectLst/>
                          <a:latin typeface="Calibri"/>
                          <a:ea typeface="Times New Roman"/>
                          <a:cs typeface="Calibri"/>
                        </a:rPr>
                        <a:t>EMERGENCY LIGHTING &amp; INSECT KILLER</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0137">
                <a:tc>
                  <a:txBody>
                    <a:bodyPr/>
                    <a:lstStyle/>
                    <a:p>
                      <a:pPr marL="76200">
                        <a:lnSpc>
                          <a:spcPct val="115000"/>
                        </a:lnSpc>
                        <a:spcAft>
                          <a:spcPts val="0"/>
                        </a:spcAft>
                      </a:pPr>
                      <a:r>
                        <a:rPr lang="en-GB" sz="500">
                          <a:effectLst/>
                          <a:latin typeface="Calibri"/>
                          <a:ea typeface="Times New Roman"/>
                          <a:cs typeface="Calibri"/>
                        </a:rPr>
                        <a:t>INSPECTION LOG</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165">
                <a:tc>
                  <a:txBody>
                    <a:bodyPr/>
                    <a:lstStyle/>
                    <a:p>
                      <a:pPr marL="76200">
                        <a:lnSpc>
                          <a:spcPct val="115000"/>
                        </a:lnSpc>
                        <a:spcAft>
                          <a:spcPts val="0"/>
                        </a:spcAft>
                      </a:pPr>
                      <a:r>
                        <a:rPr lang="en-GB" sz="600">
                          <a:effectLst/>
                          <a:latin typeface="Calibri"/>
                          <a:ea typeface="Times New Roman"/>
                          <a:cs typeface="Calibri"/>
                        </a:rPr>
                        <a:t>TOOL BOX MEETING MIMUTES</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27">
                <a:tc>
                  <a:txBody>
                    <a:bodyPr/>
                    <a:lstStyle/>
                    <a:p>
                      <a:pPr>
                        <a:lnSpc>
                          <a:spcPct val="115000"/>
                        </a:lnSpc>
                        <a:spcAft>
                          <a:spcPts val="0"/>
                        </a:spcAft>
                      </a:pPr>
                      <a:r>
                        <a:rPr lang="en-GB" sz="100">
                          <a:effectLst/>
                          <a:latin typeface="Calibri"/>
                          <a:ea typeface="Times New Roman"/>
                          <a:cs typeface="Calibri"/>
                        </a:rPr>
                        <a:t> </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165">
                <a:tc>
                  <a:txBody>
                    <a:bodyPr/>
                    <a:lstStyle/>
                    <a:p>
                      <a:pPr marL="76200">
                        <a:lnSpc>
                          <a:spcPct val="115000"/>
                        </a:lnSpc>
                        <a:spcAft>
                          <a:spcPts val="0"/>
                        </a:spcAft>
                      </a:pPr>
                      <a:r>
                        <a:rPr lang="en-GB" sz="600">
                          <a:effectLst/>
                          <a:latin typeface="Calibri"/>
                          <a:ea typeface="Times New Roman"/>
                          <a:cs typeface="Calibri"/>
                        </a:rPr>
                        <a:t>FIRE EXTINGUISHER LOCATION CHECKLIST</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27">
                <a:tc>
                  <a:txBody>
                    <a:bodyPr/>
                    <a:lstStyle/>
                    <a:p>
                      <a:pPr>
                        <a:lnSpc>
                          <a:spcPct val="115000"/>
                        </a:lnSpc>
                        <a:spcAft>
                          <a:spcPts val="0"/>
                        </a:spcAft>
                      </a:pPr>
                      <a:r>
                        <a:rPr lang="en-GB" sz="100">
                          <a:effectLst/>
                          <a:latin typeface="Calibri"/>
                          <a:ea typeface="Times New Roman"/>
                          <a:cs typeface="Calibri"/>
                        </a:rPr>
                        <a:t> </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165">
                <a:tc>
                  <a:txBody>
                    <a:bodyPr/>
                    <a:lstStyle/>
                    <a:p>
                      <a:pPr marL="76200">
                        <a:lnSpc>
                          <a:spcPct val="115000"/>
                        </a:lnSpc>
                        <a:spcAft>
                          <a:spcPts val="0"/>
                        </a:spcAft>
                      </a:pPr>
                      <a:r>
                        <a:rPr lang="en-GB" sz="600">
                          <a:effectLst/>
                          <a:latin typeface="Calibri"/>
                          <a:ea typeface="Times New Roman"/>
                          <a:cs typeface="Calibri"/>
                        </a:rPr>
                        <a:t>NEAR MISS REPORT FORM</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27">
                <a:tc>
                  <a:txBody>
                    <a:bodyPr/>
                    <a:lstStyle/>
                    <a:p>
                      <a:pPr>
                        <a:lnSpc>
                          <a:spcPct val="115000"/>
                        </a:lnSpc>
                        <a:spcAft>
                          <a:spcPts val="0"/>
                        </a:spcAft>
                      </a:pPr>
                      <a:r>
                        <a:rPr lang="en-GB" sz="100">
                          <a:effectLst/>
                          <a:latin typeface="Calibri"/>
                          <a:ea typeface="Times New Roman"/>
                          <a:cs typeface="Calibri"/>
                        </a:rPr>
                        <a:t> </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27">
                <a:tc>
                  <a:txBody>
                    <a:bodyPr/>
                    <a:lstStyle/>
                    <a:p>
                      <a:pPr>
                        <a:lnSpc>
                          <a:spcPct val="115000"/>
                        </a:lnSpc>
                        <a:spcAft>
                          <a:spcPts val="0"/>
                        </a:spcAft>
                      </a:pPr>
                      <a:r>
                        <a:rPr lang="en-GB" sz="100">
                          <a:effectLst/>
                          <a:latin typeface="Calibri"/>
                          <a:ea typeface="Times New Roman"/>
                          <a:cs typeface="Calibri"/>
                        </a:rPr>
                        <a:t> </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082">
                <a:tc>
                  <a:txBody>
                    <a:bodyPr/>
                    <a:lstStyle/>
                    <a:p>
                      <a:pPr>
                        <a:lnSpc>
                          <a:spcPct val="115000"/>
                        </a:lnSpc>
                        <a:spcAft>
                          <a:spcPts val="0"/>
                        </a:spcAft>
                      </a:pPr>
                      <a:r>
                        <a:rPr lang="en-GB" sz="300">
                          <a:effectLst/>
                          <a:latin typeface="Calibri"/>
                          <a:ea typeface="Times New Roman"/>
                          <a:cs typeface="Calibri"/>
                        </a:rPr>
                        <a:t> </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165">
                <a:tc>
                  <a:txBody>
                    <a:bodyPr/>
                    <a:lstStyle/>
                    <a:p>
                      <a:pPr marL="76200">
                        <a:lnSpc>
                          <a:spcPct val="115000"/>
                        </a:lnSpc>
                        <a:spcAft>
                          <a:spcPts val="0"/>
                        </a:spcAft>
                      </a:pPr>
                      <a:r>
                        <a:rPr lang="en-GB" sz="600">
                          <a:effectLst/>
                          <a:latin typeface="Calibri"/>
                          <a:ea typeface="Times New Roman"/>
                          <a:cs typeface="Calibri"/>
                        </a:rPr>
                        <a:t>PROJECT SITE SAFETY COLOR CODING - TRANSPORT AND HEAVY</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165">
                <a:tc>
                  <a:txBody>
                    <a:bodyPr/>
                    <a:lstStyle/>
                    <a:p>
                      <a:pPr marL="76200">
                        <a:lnSpc>
                          <a:spcPct val="115000"/>
                        </a:lnSpc>
                        <a:spcAft>
                          <a:spcPts val="0"/>
                        </a:spcAft>
                      </a:pPr>
                      <a:r>
                        <a:rPr lang="en-GB" sz="600">
                          <a:effectLst/>
                          <a:latin typeface="Calibri"/>
                          <a:ea typeface="Times New Roman"/>
                          <a:cs typeface="Calibri"/>
                        </a:rPr>
                        <a:t>EQUIPMENT</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165">
                <a:tc>
                  <a:txBody>
                    <a:bodyPr/>
                    <a:lstStyle/>
                    <a:p>
                      <a:pPr marL="76200">
                        <a:lnSpc>
                          <a:spcPct val="115000"/>
                        </a:lnSpc>
                        <a:spcAft>
                          <a:spcPts val="0"/>
                        </a:spcAft>
                      </a:pPr>
                      <a:r>
                        <a:rPr lang="en-GB" sz="600">
                          <a:effectLst/>
                          <a:latin typeface="Calibri"/>
                          <a:ea typeface="Times New Roman"/>
                          <a:cs typeface="Calibri"/>
                        </a:rPr>
                        <a:t>PROJECT SITE SAFETY COLOR CODING - GAS CUTTING APPARATUS</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27">
                <a:tc>
                  <a:txBody>
                    <a:bodyPr/>
                    <a:lstStyle/>
                    <a:p>
                      <a:pPr>
                        <a:lnSpc>
                          <a:spcPct val="115000"/>
                        </a:lnSpc>
                        <a:spcAft>
                          <a:spcPts val="0"/>
                        </a:spcAft>
                      </a:pPr>
                      <a:r>
                        <a:rPr lang="en-GB" sz="100">
                          <a:effectLst/>
                          <a:latin typeface="Calibri"/>
                          <a:ea typeface="Times New Roman"/>
                          <a:cs typeface="Calibri"/>
                        </a:rPr>
                        <a:t> </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165">
                <a:tc>
                  <a:txBody>
                    <a:bodyPr/>
                    <a:lstStyle/>
                    <a:p>
                      <a:pPr marL="76200">
                        <a:lnSpc>
                          <a:spcPct val="115000"/>
                        </a:lnSpc>
                        <a:spcAft>
                          <a:spcPts val="0"/>
                        </a:spcAft>
                      </a:pPr>
                      <a:r>
                        <a:rPr lang="en-GB" sz="600">
                          <a:effectLst/>
                          <a:latin typeface="Calibri"/>
                          <a:ea typeface="Times New Roman"/>
                          <a:cs typeface="Calibri"/>
                        </a:rPr>
                        <a:t>PROJECT SITE SAFETY COLOR CODING -  </a:t>
                      </a:r>
                      <a:r>
                        <a:rPr lang="en-GB" sz="500">
                          <a:effectLst/>
                          <a:latin typeface="Calibri"/>
                          <a:ea typeface="Times New Roman"/>
                          <a:cs typeface="Calibri"/>
                        </a:rPr>
                        <a:t>ELECTRICAL OPERATED HAND</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0137">
                <a:tc>
                  <a:txBody>
                    <a:bodyPr/>
                    <a:lstStyle/>
                    <a:p>
                      <a:pPr marL="76200">
                        <a:lnSpc>
                          <a:spcPct val="115000"/>
                        </a:lnSpc>
                        <a:spcAft>
                          <a:spcPts val="0"/>
                        </a:spcAft>
                      </a:pPr>
                      <a:r>
                        <a:rPr lang="en-GB" sz="500">
                          <a:effectLst/>
                          <a:latin typeface="Calibri"/>
                          <a:ea typeface="Times New Roman"/>
                          <a:cs typeface="Calibri"/>
                        </a:rPr>
                        <a:t>POWER TOOLS</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27">
                <a:tc>
                  <a:txBody>
                    <a:bodyPr/>
                    <a:lstStyle/>
                    <a:p>
                      <a:pPr>
                        <a:lnSpc>
                          <a:spcPct val="115000"/>
                        </a:lnSpc>
                        <a:spcAft>
                          <a:spcPts val="0"/>
                        </a:spcAft>
                      </a:pPr>
                      <a:r>
                        <a:rPr lang="en-GB" sz="100">
                          <a:effectLst/>
                          <a:latin typeface="Calibri"/>
                          <a:ea typeface="Times New Roman"/>
                          <a:cs typeface="Calibri"/>
                        </a:rPr>
                        <a:t> </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165">
                <a:tc>
                  <a:txBody>
                    <a:bodyPr/>
                    <a:lstStyle/>
                    <a:p>
                      <a:pPr marL="76200">
                        <a:lnSpc>
                          <a:spcPct val="115000"/>
                        </a:lnSpc>
                        <a:spcAft>
                          <a:spcPts val="0"/>
                        </a:spcAft>
                      </a:pPr>
                      <a:r>
                        <a:rPr lang="en-GB" sz="600">
                          <a:effectLst/>
                          <a:latin typeface="Calibri"/>
                          <a:ea typeface="Times New Roman"/>
                          <a:cs typeface="Calibri"/>
                        </a:rPr>
                        <a:t>EMERGENCY CONTACTS</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27">
                <a:tc>
                  <a:txBody>
                    <a:bodyPr/>
                    <a:lstStyle/>
                    <a:p>
                      <a:pPr>
                        <a:lnSpc>
                          <a:spcPct val="115000"/>
                        </a:lnSpc>
                        <a:spcAft>
                          <a:spcPts val="0"/>
                        </a:spcAft>
                      </a:pPr>
                      <a:r>
                        <a:rPr lang="en-GB" sz="100">
                          <a:effectLst/>
                          <a:latin typeface="Calibri"/>
                          <a:ea typeface="Times New Roman"/>
                          <a:cs typeface="Calibri"/>
                        </a:rPr>
                        <a:t> </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165">
                <a:tc>
                  <a:txBody>
                    <a:bodyPr/>
                    <a:lstStyle/>
                    <a:p>
                      <a:pPr marL="76200">
                        <a:lnSpc>
                          <a:spcPct val="115000"/>
                        </a:lnSpc>
                        <a:spcAft>
                          <a:spcPts val="0"/>
                        </a:spcAft>
                      </a:pPr>
                      <a:r>
                        <a:rPr lang="en-GB" sz="600">
                          <a:effectLst/>
                          <a:latin typeface="Calibri"/>
                          <a:ea typeface="Times New Roman"/>
                          <a:cs typeface="Calibri"/>
                        </a:rPr>
                        <a:t>HAND, POWER, PNEUMATIC &amp; CARTRIDGE OPERATED TOOLS  SAFETY</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165">
                <a:tc>
                  <a:txBody>
                    <a:bodyPr/>
                    <a:lstStyle/>
                    <a:p>
                      <a:pPr marL="76200">
                        <a:lnSpc>
                          <a:spcPct val="115000"/>
                        </a:lnSpc>
                        <a:spcAft>
                          <a:spcPts val="0"/>
                        </a:spcAft>
                      </a:pPr>
                      <a:r>
                        <a:rPr lang="en-GB" sz="600">
                          <a:effectLst/>
                          <a:latin typeface="Calibri"/>
                          <a:ea typeface="Times New Roman"/>
                          <a:cs typeface="Calibri"/>
                        </a:rPr>
                        <a:t>CHECKLIST</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165">
                <a:tc>
                  <a:txBody>
                    <a:bodyPr/>
                    <a:lstStyle/>
                    <a:p>
                      <a:pPr marL="76200">
                        <a:lnSpc>
                          <a:spcPct val="115000"/>
                        </a:lnSpc>
                        <a:spcAft>
                          <a:spcPts val="0"/>
                        </a:spcAft>
                      </a:pPr>
                      <a:r>
                        <a:rPr lang="en-GB" sz="600">
                          <a:effectLst/>
                          <a:latin typeface="Calibri"/>
                          <a:ea typeface="Times New Roman"/>
                          <a:cs typeface="Calibri"/>
                        </a:rPr>
                        <a:t>LADDER SAFETY CHECKLIST</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27">
                <a:tc>
                  <a:txBody>
                    <a:bodyPr/>
                    <a:lstStyle/>
                    <a:p>
                      <a:pPr>
                        <a:lnSpc>
                          <a:spcPct val="115000"/>
                        </a:lnSpc>
                        <a:spcAft>
                          <a:spcPts val="0"/>
                        </a:spcAft>
                      </a:pPr>
                      <a:r>
                        <a:rPr lang="en-GB" sz="100">
                          <a:effectLst/>
                          <a:latin typeface="Calibri"/>
                          <a:ea typeface="Times New Roman"/>
                          <a:cs typeface="Calibri"/>
                        </a:rPr>
                        <a:t> </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165">
                <a:tc>
                  <a:txBody>
                    <a:bodyPr/>
                    <a:lstStyle/>
                    <a:p>
                      <a:pPr marL="76200">
                        <a:lnSpc>
                          <a:spcPct val="115000"/>
                        </a:lnSpc>
                        <a:spcAft>
                          <a:spcPts val="0"/>
                        </a:spcAft>
                      </a:pPr>
                      <a:r>
                        <a:rPr lang="en-GB" sz="600">
                          <a:effectLst/>
                          <a:latin typeface="Calibri"/>
                          <a:ea typeface="Times New Roman"/>
                          <a:cs typeface="Calibri"/>
                        </a:rPr>
                        <a:t>EXCAVATION DAILY INSPECTION SHEET</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27">
                <a:tc>
                  <a:txBody>
                    <a:bodyPr/>
                    <a:lstStyle/>
                    <a:p>
                      <a:pPr>
                        <a:lnSpc>
                          <a:spcPct val="115000"/>
                        </a:lnSpc>
                        <a:spcAft>
                          <a:spcPts val="0"/>
                        </a:spcAft>
                      </a:pPr>
                      <a:r>
                        <a:rPr lang="en-GB" sz="100">
                          <a:effectLst/>
                          <a:latin typeface="Calibri"/>
                          <a:ea typeface="Times New Roman"/>
                          <a:cs typeface="Calibri"/>
                        </a:rPr>
                        <a:t> </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165">
                <a:tc>
                  <a:txBody>
                    <a:bodyPr/>
                    <a:lstStyle/>
                    <a:p>
                      <a:pPr marL="76200">
                        <a:lnSpc>
                          <a:spcPct val="115000"/>
                        </a:lnSpc>
                        <a:spcAft>
                          <a:spcPts val="0"/>
                        </a:spcAft>
                      </a:pPr>
                      <a:r>
                        <a:rPr lang="en-GB" sz="600">
                          <a:effectLst/>
                          <a:latin typeface="Calibri"/>
                          <a:ea typeface="Times New Roman"/>
                          <a:cs typeface="Calibri"/>
                        </a:rPr>
                        <a:t>FORKLIFT CHECKLIST</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27">
                <a:tc>
                  <a:txBody>
                    <a:bodyPr/>
                    <a:lstStyle/>
                    <a:p>
                      <a:pPr>
                        <a:lnSpc>
                          <a:spcPct val="115000"/>
                        </a:lnSpc>
                        <a:spcAft>
                          <a:spcPts val="0"/>
                        </a:spcAft>
                      </a:pPr>
                      <a:r>
                        <a:rPr lang="en-GB" sz="100">
                          <a:effectLst/>
                          <a:latin typeface="Calibri"/>
                          <a:ea typeface="Times New Roman"/>
                          <a:cs typeface="Calibri"/>
                        </a:rPr>
                        <a:t> </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165">
                <a:tc>
                  <a:txBody>
                    <a:bodyPr/>
                    <a:lstStyle/>
                    <a:p>
                      <a:pPr marL="76200">
                        <a:lnSpc>
                          <a:spcPct val="115000"/>
                        </a:lnSpc>
                        <a:spcAft>
                          <a:spcPts val="0"/>
                        </a:spcAft>
                      </a:pPr>
                      <a:r>
                        <a:rPr lang="en-GB" sz="600">
                          <a:effectLst/>
                          <a:latin typeface="Calibri"/>
                          <a:ea typeface="Times New Roman"/>
                          <a:cs typeface="Calibri"/>
                        </a:rPr>
                        <a:t>WELFARE CHECKLIST</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27">
                <a:tc>
                  <a:txBody>
                    <a:bodyPr/>
                    <a:lstStyle/>
                    <a:p>
                      <a:pPr>
                        <a:lnSpc>
                          <a:spcPct val="115000"/>
                        </a:lnSpc>
                        <a:spcAft>
                          <a:spcPts val="0"/>
                        </a:spcAft>
                      </a:pPr>
                      <a:r>
                        <a:rPr lang="en-GB" sz="100">
                          <a:effectLst/>
                          <a:latin typeface="Calibri"/>
                          <a:ea typeface="Times New Roman"/>
                          <a:cs typeface="Calibri"/>
                        </a:rPr>
                        <a:t> </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165">
                <a:tc>
                  <a:txBody>
                    <a:bodyPr/>
                    <a:lstStyle/>
                    <a:p>
                      <a:pPr marL="76200">
                        <a:lnSpc>
                          <a:spcPct val="115000"/>
                        </a:lnSpc>
                        <a:spcAft>
                          <a:spcPts val="0"/>
                        </a:spcAft>
                      </a:pPr>
                      <a:r>
                        <a:rPr lang="en-GB" sz="600">
                          <a:effectLst/>
                          <a:latin typeface="Calibri"/>
                          <a:ea typeface="Times New Roman"/>
                          <a:cs typeface="Calibri"/>
                        </a:rPr>
                        <a:t>FABRICATED FRAME SCAFFOLDS INSPECTION CHECKLIST</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27">
                <a:tc>
                  <a:txBody>
                    <a:bodyPr/>
                    <a:lstStyle/>
                    <a:p>
                      <a:pPr>
                        <a:lnSpc>
                          <a:spcPct val="115000"/>
                        </a:lnSpc>
                        <a:spcAft>
                          <a:spcPts val="0"/>
                        </a:spcAft>
                      </a:pPr>
                      <a:r>
                        <a:rPr lang="en-GB" sz="100">
                          <a:effectLst/>
                          <a:latin typeface="Calibri"/>
                          <a:ea typeface="Times New Roman"/>
                          <a:cs typeface="Calibri"/>
                        </a:rPr>
                        <a:t> </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165">
                <a:tc>
                  <a:txBody>
                    <a:bodyPr/>
                    <a:lstStyle/>
                    <a:p>
                      <a:pPr marL="76200">
                        <a:lnSpc>
                          <a:spcPct val="115000"/>
                        </a:lnSpc>
                        <a:spcAft>
                          <a:spcPts val="0"/>
                        </a:spcAft>
                      </a:pPr>
                      <a:r>
                        <a:rPr lang="en-GB" sz="600">
                          <a:effectLst/>
                          <a:latin typeface="Calibri"/>
                          <a:ea typeface="Times New Roman"/>
                          <a:cs typeface="Calibri"/>
                        </a:rPr>
                        <a:t>ORAL SCAFFOLDING INSPECTION CHECKLIST</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27">
                <a:tc>
                  <a:txBody>
                    <a:bodyPr/>
                    <a:lstStyle/>
                    <a:p>
                      <a:pPr>
                        <a:lnSpc>
                          <a:spcPct val="115000"/>
                        </a:lnSpc>
                        <a:spcAft>
                          <a:spcPts val="0"/>
                        </a:spcAft>
                      </a:pPr>
                      <a:r>
                        <a:rPr lang="en-GB" sz="100">
                          <a:effectLst/>
                          <a:latin typeface="Calibri"/>
                          <a:ea typeface="Times New Roman"/>
                          <a:cs typeface="Calibri"/>
                        </a:rPr>
                        <a:t> </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165">
                <a:tc>
                  <a:txBody>
                    <a:bodyPr/>
                    <a:lstStyle/>
                    <a:p>
                      <a:pPr marL="76200">
                        <a:lnSpc>
                          <a:spcPct val="115000"/>
                        </a:lnSpc>
                        <a:spcAft>
                          <a:spcPts val="0"/>
                        </a:spcAft>
                      </a:pPr>
                      <a:r>
                        <a:rPr lang="en-GB" sz="600">
                          <a:effectLst/>
                          <a:latin typeface="Calibri"/>
                          <a:ea typeface="Times New Roman"/>
                          <a:cs typeface="Calibri"/>
                        </a:rPr>
                        <a:t>MOBILE SCAFFOLDS INSPECTION CHECKLIST</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27">
                <a:tc>
                  <a:txBody>
                    <a:bodyPr/>
                    <a:lstStyle/>
                    <a:p>
                      <a:pPr>
                        <a:lnSpc>
                          <a:spcPct val="115000"/>
                        </a:lnSpc>
                        <a:spcAft>
                          <a:spcPts val="0"/>
                        </a:spcAft>
                      </a:pPr>
                      <a:r>
                        <a:rPr lang="en-GB" sz="100">
                          <a:effectLst/>
                          <a:latin typeface="Calibri"/>
                          <a:ea typeface="Times New Roman"/>
                          <a:cs typeface="Calibri"/>
                        </a:rPr>
                        <a:t> </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165">
                <a:tc>
                  <a:txBody>
                    <a:bodyPr/>
                    <a:lstStyle/>
                    <a:p>
                      <a:pPr marL="76200">
                        <a:lnSpc>
                          <a:spcPct val="115000"/>
                        </a:lnSpc>
                        <a:spcAft>
                          <a:spcPts val="0"/>
                        </a:spcAft>
                      </a:pPr>
                      <a:r>
                        <a:rPr lang="en-GB" sz="600">
                          <a:effectLst/>
                          <a:latin typeface="Calibri"/>
                          <a:ea typeface="Times New Roman"/>
                          <a:cs typeface="Calibri"/>
                        </a:rPr>
                        <a:t>TUBE AND COUPLER SCAFFOLDS  INSPECTION CHECKLIST</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27">
                <a:tc>
                  <a:txBody>
                    <a:bodyPr/>
                    <a:lstStyle/>
                    <a:p>
                      <a:pPr>
                        <a:lnSpc>
                          <a:spcPct val="115000"/>
                        </a:lnSpc>
                        <a:spcAft>
                          <a:spcPts val="0"/>
                        </a:spcAft>
                      </a:pPr>
                      <a:r>
                        <a:rPr lang="en-GB" sz="100">
                          <a:effectLst/>
                          <a:latin typeface="Calibri"/>
                          <a:ea typeface="Times New Roman"/>
                          <a:cs typeface="Calibri"/>
                        </a:rPr>
                        <a:t> </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27">
                <a:tc>
                  <a:txBody>
                    <a:bodyPr/>
                    <a:lstStyle/>
                    <a:p>
                      <a:pPr>
                        <a:lnSpc>
                          <a:spcPct val="115000"/>
                        </a:lnSpc>
                        <a:spcAft>
                          <a:spcPts val="0"/>
                        </a:spcAft>
                      </a:pPr>
                      <a:r>
                        <a:rPr lang="en-GB" sz="100">
                          <a:effectLst/>
                          <a:latin typeface="Calibri"/>
                          <a:ea typeface="Times New Roman"/>
                          <a:cs typeface="Calibri"/>
                        </a:rPr>
                        <a:t> </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27">
                <a:tc>
                  <a:txBody>
                    <a:bodyPr/>
                    <a:lstStyle/>
                    <a:p>
                      <a:pPr>
                        <a:lnSpc>
                          <a:spcPct val="115000"/>
                        </a:lnSpc>
                        <a:spcAft>
                          <a:spcPts val="0"/>
                        </a:spcAft>
                      </a:pPr>
                      <a:r>
                        <a:rPr lang="en-GB" sz="100">
                          <a:effectLst/>
                          <a:latin typeface="Calibri"/>
                          <a:ea typeface="Times New Roman"/>
                          <a:cs typeface="Calibri"/>
                        </a:rPr>
                        <a:t> </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165">
                <a:tc>
                  <a:txBody>
                    <a:bodyPr/>
                    <a:lstStyle/>
                    <a:p>
                      <a:pPr marL="101600">
                        <a:lnSpc>
                          <a:spcPct val="115000"/>
                        </a:lnSpc>
                        <a:spcAft>
                          <a:spcPts val="0"/>
                        </a:spcAft>
                      </a:pPr>
                      <a:r>
                        <a:rPr lang="en-GB" sz="600">
                          <a:effectLst/>
                          <a:latin typeface="Calibri"/>
                          <a:ea typeface="Times New Roman"/>
                          <a:cs typeface="Calibri"/>
                        </a:rPr>
                        <a:t>EQUIPMENT CHECKLIST</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27">
                <a:tc>
                  <a:txBody>
                    <a:bodyPr/>
                    <a:lstStyle/>
                    <a:p>
                      <a:pPr>
                        <a:lnSpc>
                          <a:spcPct val="115000"/>
                        </a:lnSpc>
                        <a:spcAft>
                          <a:spcPts val="0"/>
                        </a:spcAft>
                      </a:pPr>
                      <a:r>
                        <a:rPr lang="en-GB" sz="100">
                          <a:effectLst/>
                          <a:latin typeface="Calibri"/>
                          <a:ea typeface="Times New Roman"/>
                          <a:cs typeface="Calibri"/>
                        </a:rPr>
                        <a:t> </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165">
                <a:tc>
                  <a:txBody>
                    <a:bodyPr/>
                    <a:lstStyle/>
                    <a:p>
                      <a:pPr marL="76200">
                        <a:lnSpc>
                          <a:spcPct val="115000"/>
                        </a:lnSpc>
                        <a:spcAft>
                          <a:spcPts val="0"/>
                        </a:spcAft>
                      </a:pPr>
                      <a:r>
                        <a:rPr lang="en-GB" sz="600">
                          <a:effectLst/>
                          <a:latin typeface="Calibri"/>
                          <a:ea typeface="Times New Roman"/>
                          <a:cs typeface="Calibri"/>
                        </a:rPr>
                        <a:t>WASTE LOG</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27">
                <a:tc>
                  <a:txBody>
                    <a:bodyPr/>
                    <a:lstStyle/>
                    <a:p>
                      <a:pPr>
                        <a:lnSpc>
                          <a:spcPct val="115000"/>
                        </a:lnSpc>
                        <a:spcAft>
                          <a:spcPts val="0"/>
                        </a:spcAft>
                      </a:pPr>
                      <a:r>
                        <a:rPr lang="en-GB" sz="100">
                          <a:effectLst/>
                          <a:latin typeface="Calibri"/>
                          <a:ea typeface="Times New Roman"/>
                          <a:cs typeface="Calibri"/>
                        </a:rPr>
                        <a:t> </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165">
                <a:tc>
                  <a:txBody>
                    <a:bodyPr/>
                    <a:lstStyle/>
                    <a:p>
                      <a:pPr marL="76200">
                        <a:lnSpc>
                          <a:spcPct val="115000"/>
                        </a:lnSpc>
                        <a:spcAft>
                          <a:spcPts val="0"/>
                        </a:spcAft>
                      </a:pPr>
                      <a:r>
                        <a:rPr lang="en-GB" sz="600">
                          <a:effectLst/>
                          <a:latin typeface="Calibri"/>
                          <a:ea typeface="Times New Roman"/>
                          <a:cs typeface="Calibri"/>
                        </a:rPr>
                        <a:t>HOT / COLD WORK PERMIT</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27">
                <a:tc>
                  <a:txBody>
                    <a:bodyPr/>
                    <a:lstStyle/>
                    <a:p>
                      <a:pPr>
                        <a:lnSpc>
                          <a:spcPct val="115000"/>
                        </a:lnSpc>
                        <a:spcAft>
                          <a:spcPts val="0"/>
                        </a:spcAft>
                      </a:pPr>
                      <a:r>
                        <a:rPr lang="en-GB" sz="100">
                          <a:effectLst/>
                          <a:latin typeface="Calibri"/>
                          <a:ea typeface="Times New Roman"/>
                          <a:cs typeface="Calibri"/>
                        </a:rPr>
                        <a:t> </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165">
                <a:tc>
                  <a:txBody>
                    <a:bodyPr/>
                    <a:lstStyle/>
                    <a:p>
                      <a:pPr marL="76200">
                        <a:lnSpc>
                          <a:spcPct val="115000"/>
                        </a:lnSpc>
                        <a:spcAft>
                          <a:spcPts val="0"/>
                        </a:spcAft>
                      </a:pPr>
                      <a:r>
                        <a:rPr lang="en-GB" sz="600">
                          <a:effectLst/>
                          <a:latin typeface="Calibri"/>
                          <a:ea typeface="Times New Roman"/>
                          <a:cs typeface="Calibri"/>
                        </a:rPr>
                        <a:t>CONFINED SPACE ENTRY PERMIT</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27">
                <a:tc>
                  <a:txBody>
                    <a:bodyPr/>
                    <a:lstStyle/>
                    <a:p>
                      <a:pPr>
                        <a:lnSpc>
                          <a:spcPct val="115000"/>
                        </a:lnSpc>
                        <a:spcAft>
                          <a:spcPts val="0"/>
                        </a:spcAft>
                      </a:pPr>
                      <a:r>
                        <a:rPr lang="en-GB" sz="100">
                          <a:effectLst/>
                          <a:latin typeface="Calibri"/>
                          <a:ea typeface="Times New Roman"/>
                          <a:cs typeface="Calibri"/>
                        </a:rPr>
                        <a:t> </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165">
                <a:tc>
                  <a:txBody>
                    <a:bodyPr/>
                    <a:lstStyle/>
                    <a:p>
                      <a:pPr marL="76200">
                        <a:lnSpc>
                          <a:spcPct val="115000"/>
                        </a:lnSpc>
                        <a:spcAft>
                          <a:spcPts val="0"/>
                        </a:spcAft>
                      </a:pPr>
                      <a:r>
                        <a:rPr lang="en-GB" sz="600">
                          <a:effectLst/>
                          <a:latin typeface="Calibri"/>
                          <a:ea typeface="Times New Roman"/>
                          <a:cs typeface="Calibri"/>
                        </a:rPr>
                        <a:t>EXCAVATION WORK PERMIT</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27">
                <a:tc>
                  <a:txBody>
                    <a:bodyPr/>
                    <a:lstStyle/>
                    <a:p>
                      <a:pPr>
                        <a:lnSpc>
                          <a:spcPct val="115000"/>
                        </a:lnSpc>
                        <a:spcAft>
                          <a:spcPts val="0"/>
                        </a:spcAft>
                      </a:pPr>
                      <a:r>
                        <a:rPr lang="en-GB" sz="100">
                          <a:effectLst/>
                          <a:latin typeface="Calibri"/>
                          <a:ea typeface="Times New Roman"/>
                          <a:cs typeface="Calibri"/>
                        </a:rPr>
                        <a:t> </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165">
                <a:tc>
                  <a:txBody>
                    <a:bodyPr/>
                    <a:lstStyle/>
                    <a:p>
                      <a:pPr marL="76200">
                        <a:lnSpc>
                          <a:spcPct val="115000"/>
                        </a:lnSpc>
                        <a:spcAft>
                          <a:spcPts val="0"/>
                        </a:spcAft>
                      </a:pPr>
                      <a:r>
                        <a:rPr lang="en-GB" sz="600">
                          <a:effectLst/>
                          <a:latin typeface="Calibri"/>
                          <a:ea typeface="Times New Roman"/>
                          <a:cs typeface="Calibri"/>
                        </a:rPr>
                        <a:t>LIFTING OPERATION PERMIT</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27">
                <a:tc>
                  <a:txBody>
                    <a:bodyPr/>
                    <a:lstStyle/>
                    <a:p>
                      <a:pPr>
                        <a:lnSpc>
                          <a:spcPct val="115000"/>
                        </a:lnSpc>
                        <a:spcAft>
                          <a:spcPts val="0"/>
                        </a:spcAft>
                      </a:pPr>
                      <a:r>
                        <a:rPr lang="en-GB" sz="100">
                          <a:effectLst/>
                          <a:latin typeface="Calibri"/>
                          <a:ea typeface="Times New Roman"/>
                          <a:cs typeface="Calibri"/>
                        </a:rPr>
                        <a:t> </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165">
                <a:tc>
                  <a:txBody>
                    <a:bodyPr/>
                    <a:lstStyle/>
                    <a:p>
                      <a:pPr marL="76200">
                        <a:lnSpc>
                          <a:spcPct val="115000"/>
                        </a:lnSpc>
                        <a:spcAft>
                          <a:spcPts val="0"/>
                        </a:spcAft>
                      </a:pPr>
                      <a:r>
                        <a:rPr lang="en-GB" sz="600">
                          <a:effectLst/>
                          <a:latin typeface="Calibri"/>
                          <a:ea typeface="Times New Roman"/>
                          <a:cs typeface="Calibri"/>
                        </a:rPr>
                        <a:t>PERMIT TO WORK EXTENDED HOURS AND NIGHT SHIFT WORKING</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27">
                <a:tc>
                  <a:txBody>
                    <a:bodyPr/>
                    <a:lstStyle/>
                    <a:p>
                      <a:pPr>
                        <a:lnSpc>
                          <a:spcPct val="115000"/>
                        </a:lnSpc>
                        <a:spcAft>
                          <a:spcPts val="0"/>
                        </a:spcAft>
                      </a:pPr>
                      <a:r>
                        <a:rPr lang="en-GB" sz="100">
                          <a:effectLst/>
                          <a:latin typeface="Calibri"/>
                          <a:ea typeface="Times New Roman"/>
                          <a:cs typeface="Calibri"/>
                        </a:rPr>
                        <a:t> </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165">
                <a:tc>
                  <a:txBody>
                    <a:bodyPr/>
                    <a:lstStyle/>
                    <a:p>
                      <a:pPr marL="76200">
                        <a:lnSpc>
                          <a:spcPct val="115000"/>
                        </a:lnSpc>
                        <a:spcAft>
                          <a:spcPts val="0"/>
                        </a:spcAft>
                      </a:pPr>
                      <a:r>
                        <a:rPr lang="en-GB" sz="600">
                          <a:effectLst/>
                          <a:latin typeface="Calibri"/>
                          <a:ea typeface="Times New Roman"/>
                          <a:cs typeface="Calibri"/>
                        </a:rPr>
                        <a:t>RADIOGRAPHY PERMIT</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27">
                <a:tc>
                  <a:txBody>
                    <a:bodyPr/>
                    <a:lstStyle/>
                    <a:p>
                      <a:pPr>
                        <a:lnSpc>
                          <a:spcPct val="115000"/>
                        </a:lnSpc>
                        <a:spcAft>
                          <a:spcPts val="0"/>
                        </a:spcAft>
                      </a:pPr>
                      <a:r>
                        <a:rPr lang="en-GB" sz="100">
                          <a:effectLst/>
                          <a:latin typeface="Calibri"/>
                          <a:ea typeface="Times New Roman"/>
                          <a:cs typeface="Calibri"/>
                        </a:rPr>
                        <a:t> </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165">
                <a:tc>
                  <a:txBody>
                    <a:bodyPr/>
                    <a:lstStyle/>
                    <a:p>
                      <a:pPr marL="76200">
                        <a:lnSpc>
                          <a:spcPct val="115000"/>
                        </a:lnSpc>
                        <a:spcAft>
                          <a:spcPts val="0"/>
                        </a:spcAft>
                      </a:pPr>
                      <a:r>
                        <a:rPr lang="en-GB" sz="600">
                          <a:effectLst/>
                          <a:latin typeface="Calibri"/>
                          <a:ea typeface="Times New Roman"/>
                          <a:cs typeface="Calibri"/>
                        </a:rPr>
                        <a:t>GENERATOR INSPECTION REPORT</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27">
                <a:tc>
                  <a:txBody>
                    <a:bodyPr/>
                    <a:lstStyle/>
                    <a:p>
                      <a:pPr>
                        <a:lnSpc>
                          <a:spcPct val="115000"/>
                        </a:lnSpc>
                        <a:spcAft>
                          <a:spcPts val="0"/>
                        </a:spcAft>
                      </a:pPr>
                      <a:r>
                        <a:rPr lang="en-GB" sz="100">
                          <a:effectLst/>
                          <a:latin typeface="Calibri"/>
                          <a:ea typeface="Times New Roman"/>
                          <a:cs typeface="Calibri"/>
                        </a:rPr>
                        <a:t> </a:t>
                      </a:r>
                      <a:endParaRPr lang="en-GB" sz="7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165">
                <a:tc>
                  <a:txBody>
                    <a:bodyPr/>
                    <a:lstStyle/>
                    <a:p>
                      <a:pPr marL="76200">
                        <a:lnSpc>
                          <a:spcPct val="115000"/>
                        </a:lnSpc>
                        <a:spcAft>
                          <a:spcPts val="0"/>
                        </a:spcAft>
                      </a:pPr>
                      <a:r>
                        <a:rPr lang="en-GB" sz="600" dirty="0">
                          <a:effectLst/>
                          <a:latin typeface="Calibri"/>
                          <a:ea typeface="Times New Roman"/>
                          <a:cs typeface="Calibri"/>
                        </a:rPr>
                        <a:t>SAFETY CHECKLIST FOR WELDING AND CUTTING TOOLS</a:t>
                      </a:r>
                      <a:endParaRPr lang="en-GB" sz="700" dirty="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Title 2"/>
          <p:cNvSpPr>
            <a:spLocks noGrp="1"/>
          </p:cNvSpPr>
          <p:nvPr>
            <p:ph type="title"/>
          </p:nvPr>
        </p:nvSpPr>
        <p:spPr/>
        <p:txBody>
          <a:bodyPr/>
          <a:lstStyle/>
          <a:p>
            <a:r>
              <a:rPr lang="en-GB" sz="4400" dirty="0">
                <a:effectLst/>
                <a:latin typeface="Cambria"/>
                <a:ea typeface="Calibri"/>
                <a:cs typeface="Calibri"/>
              </a:rPr>
              <a:t>CHECKLISTS &amp; FORMS</a:t>
            </a:r>
            <a:endParaRPr lang="en-GB" dirty="0"/>
          </a:p>
        </p:txBody>
      </p:sp>
    </p:spTree>
    <p:extLst>
      <p:ext uri="{BB962C8B-B14F-4D97-AF65-F5344CB8AC3E}">
        <p14:creationId xmlns:p14="http://schemas.microsoft.com/office/powerpoint/2010/main" val="10786598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118163299"/>
              </p:ext>
            </p:extLst>
          </p:nvPr>
        </p:nvGraphicFramePr>
        <p:xfrm>
          <a:off x="395536" y="1484787"/>
          <a:ext cx="8352928" cy="4392487"/>
        </p:xfrm>
        <a:graphic>
          <a:graphicData uri="http://schemas.openxmlformats.org/drawingml/2006/table">
            <a:tbl>
              <a:tblPr/>
              <a:tblGrid>
                <a:gridCol w="8352928"/>
              </a:tblGrid>
              <a:tr h="426943">
                <a:tc>
                  <a:txBody>
                    <a:bodyPr/>
                    <a:lstStyle/>
                    <a:p>
                      <a:pPr marL="76200">
                        <a:lnSpc>
                          <a:spcPct val="115000"/>
                        </a:lnSpc>
                        <a:spcAft>
                          <a:spcPts val="0"/>
                        </a:spcAft>
                      </a:pPr>
                      <a:r>
                        <a:rPr lang="en-GB" sz="900">
                          <a:effectLst/>
                          <a:latin typeface="Calibri"/>
                          <a:ea typeface="Times New Roman"/>
                          <a:cs typeface="Calibri"/>
                        </a:rPr>
                        <a:t>WASTE LOG</a:t>
                      </a:r>
                      <a:endParaRPr lang="en-GB" sz="11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50">
                <a:tc>
                  <a:txBody>
                    <a:bodyPr/>
                    <a:lstStyle/>
                    <a:p>
                      <a:pPr>
                        <a:lnSpc>
                          <a:spcPct val="115000"/>
                        </a:lnSpc>
                        <a:spcAft>
                          <a:spcPts val="0"/>
                        </a:spcAft>
                      </a:pPr>
                      <a:r>
                        <a:rPr lang="en-GB" sz="100">
                          <a:effectLst/>
                          <a:latin typeface="Calibri"/>
                          <a:ea typeface="Times New Roman"/>
                          <a:cs typeface="Calibri"/>
                        </a:rPr>
                        <a:t> </a:t>
                      </a:r>
                      <a:endParaRPr lang="en-GB" sz="11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6943">
                <a:tc>
                  <a:txBody>
                    <a:bodyPr/>
                    <a:lstStyle/>
                    <a:p>
                      <a:pPr marL="76200">
                        <a:lnSpc>
                          <a:spcPct val="115000"/>
                        </a:lnSpc>
                        <a:spcAft>
                          <a:spcPts val="0"/>
                        </a:spcAft>
                      </a:pPr>
                      <a:r>
                        <a:rPr lang="en-GB" sz="900">
                          <a:effectLst/>
                          <a:latin typeface="Calibri"/>
                          <a:ea typeface="Times New Roman"/>
                          <a:cs typeface="Calibri"/>
                        </a:rPr>
                        <a:t>HOT / COLD WORK PERMIT</a:t>
                      </a:r>
                      <a:endParaRPr lang="en-GB" sz="11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50">
                <a:tc>
                  <a:txBody>
                    <a:bodyPr/>
                    <a:lstStyle/>
                    <a:p>
                      <a:pPr>
                        <a:lnSpc>
                          <a:spcPct val="115000"/>
                        </a:lnSpc>
                        <a:spcAft>
                          <a:spcPts val="0"/>
                        </a:spcAft>
                      </a:pPr>
                      <a:r>
                        <a:rPr lang="en-GB" sz="100">
                          <a:effectLst/>
                          <a:latin typeface="Calibri"/>
                          <a:ea typeface="Times New Roman"/>
                          <a:cs typeface="Calibri"/>
                        </a:rPr>
                        <a:t> </a:t>
                      </a:r>
                      <a:endParaRPr lang="en-GB" sz="11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6943">
                <a:tc>
                  <a:txBody>
                    <a:bodyPr/>
                    <a:lstStyle/>
                    <a:p>
                      <a:pPr marL="76200">
                        <a:lnSpc>
                          <a:spcPct val="115000"/>
                        </a:lnSpc>
                        <a:spcAft>
                          <a:spcPts val="0"/>
                        </a:spcAft>
                      </a:pPr>
                      <a:r>
                        <a:rPr lang="en-GB" sz="900">
                          <a:effectLst/>
                          <a:latin typeface="Calibri"/>
                          <a:ea typeface="Times New Roman"/>
                          <a:cs typeface="Calibri"/>
                        </a:rPr>
                        <a:t>CONFINED SPACE ENTRY PERMIT</a:t>
                      </a:r>
                      <a:endParaRPr lang="en-GB" sz="11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50">
                <a:tc>
                  <a:txBody>
                    <a:bodyPr/>
                    <a:lstStyle/>
                    <a:p>
                      <a:pPr>
                        <a:lnSpc>
                          <a:spcPct val="115000"/>
                        </a:lnSpc>
                        <a:spcAft>
                          <a:spcPts val="0"/>
                        </a:spcAft>
                      </a:pPr>
                      <a:r>
                        <a:rPr lang="en-GB" sz="100">
                          <a:effectLst/>
                          <a:latin typeface="Calibri"/>
                          <a:ea typeface="Times New Roman"/>
                          <a:cs typeface="Calibri"/>
                        </a:rPr>
                        <a:t> </a:t>
                      </a:r>
                      <a:endParaRPr lang="en-GB" sz="11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6943">
                <a:tc>
                  <a:txBody>
                    <a:bodyPr/>
                    <a:lstStyle/>
                    <a:p>
                      <a:pPr marL="76200">
                        <a:lnSpc>
                          <a:spcPct val="115000"/>
                        </a:lnSpc>
                        <a:spcAft>
                          <a:spcPts val="0"/>
                        </a:spcAft>
                      </a:pPr>
                      <a:r>
                        <a:rPr lang="en-GB" sz="900">
                          <a:effectLst/>
                          <a:latin typeface="Calibri"/>
                          <a:ea typeface="Times New Roman"/>
                          <a:cs typeface="Calibri"/>
                        </a:rPr>
                        <a:t>EXCAVATION WORK PERMIT</a:t>
                      </a:r>
                      <a:endParaRPr lang="en-GB" sz="11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50">
                <a:tc>
                  <a:txBody>
                    <a:bodyPr/>
                    <a:lstStyle/>
                    <a:p>
                      <a:pPr>
                        <a:lnSpc>
                          <a:spcPct val="115000"/>
                        </a:lnSpc>
                        <a:spcAft>
                          <a:spcPts val="0"/>
                        </a:spcAft>
                      </a:pPr>
                      <a:r>
                        <a:rPr lang="en-GB" sz="100">
                          <a:effectLst/>
                          <a:latin typeface="Calibri"/>
                          <a:ea typeface="Times New Roman"/>
                          <a:cs typeface="Calibri"/>
                        </a:rPr>
                        <a:t> </a:t>
                      </a:r>
                      <a:endParaRPr lang="en-GB" sz="11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6943">
                <a:tc>
                  <a:txBody>
                    <a:bodyPr/>
                    <a:lstStyle/>
                    <a:p>
                      <a:pPr marL="76200">
                        <a:lnSpc>
                          <a:spcPct val="115000"/>
                        </a:lnSpc>
                        <a:spcAft>
                          <a:spcPts val="0"/>
                        </a:spcAft>
                      </a:pPr>
                      <a:r>
                        <a:rPr lang="en-GB" sz="900">
                          <a:effectLst/>
                          <a:latin typeface="Calibri"/>
                          <a:ea typeface="Times New Roman"/>
                          <a:cs typeface="Calibri"/>
                        </a:rPr>
                        <a:t>LIFTING OPERATION PERMIT</a:t>
                      </a:r>
                      <a:endParaRPr lang="en-GB" sz="11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50">
                <a:tc>
                  <a:txBody>
                    <a:bodyPr/>
                    <a:lstStyle/>
                    <a:p>
                      <a:pPr>
                        <a:lnSpc>
                          <a:spcPct val="115000"/>
                        </a:lnSpc>
                        <a:spcAft>
                          <a:spcPts val="0"/>
                        </a:spcAft>
                      </a:pPr>
                      <a:r>
                        <a:rPr lang="en-GB" sz="100">
                          <a:effectLst/>
                          <a:latin typeface="Calibri"/>
                          <a:ea typeface="Times New Roman"/>
                          <a:cs typeface="Calibri"/>
                        </a:rPr>
                        <a:t> </a:t>
                      </a:r>
                      <a:endParaRPr lang="en-GB" sz="11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6943">
                <a:tc>
                  <a:txBody>
                    <a:bodyPr/>
                    <a:lstStyle/>
                    <a:p>
                      <a:pPr marL="76200">
                        <a:lnSpc>
                          <a:spcPct val="115000"/>
                        </a:lnSpc>
                        <a:spcAft>
                          <a:spcPts val="0"/>
                        </a:spcAft>
                      </a:pPr>
                      <a:r>
                        <a:rPr lang="en-GB" sz="900">
                          <a:effectLst/>
                          <a:latin typeface="Calibri"/>
                          <a:ea typeface="Times New Roman"/>
                          <a:cs typeface="Calibri"/>
                        </a:rPr>
                        <a:t>PERMIT TO WORK EXTENDED HOURS AND NIGHT SHIFT WORKING</a:t>
                      </a:r>
                      <a:endParaRPr lang="en-GB" sz="11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50">
                <a:tc>
                  <a:txBody>
                    <a:bodyPr/>
                    <a:lstStyle/>
                    <a:p>
                      <a:pPr>
                        <a:lnSpc>
                          <a:spcPct val="115000"/>
                        </a:lnSpc>
                        <a:spcAft>
                          <a:spcPts val="0"/>
                        </a:spcAft>
                      </a:pPr>
                      <a:r>
                        <a:rPr lang="en-GB" sz="100">
                          <a:effectLst/>
                          <a:latin typeface="Calibri"/>
                          <a:ea typeface="Times New Roman"/>
                          <a:cs typeface="Calibri"/>
                        </a:rPr>
                        <a:t> </a:t>
                      </a:r>
                      <a:endParaRPr lang="en-GB" sz="11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6943">
                <a:tc>
                  <a:txBody>
                    <a:bodyPr/>
                    <a:lstStyle/>
                    <a:p>
                      <a:pPr marL="76200">
                        <a:lnSpc>
                          <a:spcPct val="115000"/>
                        </a:lnSpc>
                        <a:spcAft>
                          <a:spcPts val="0"/>
                        </a:spcAft>
                      </a:pPr>
                      <a:r>
                        <a:rPr lang="en-GB" sz="900">
                          <a:effectLst/>
                          <a:latin typeface="Calibri"/>
                          <a:ea typeface="Times New Roman"/>
                          <a:cs typeface="Calibri"/>
                        </a:rPr>
                        <a:t>RADIOGRAPHY PERMIT</a:t>
                      </a:r>
                      <a:endParaRPr lang="en-GB" sz="11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50">
                <a:tc>
                  <a:txBody>
                    <a:bodyPr/>
                    <a:lstStyle/>
                    <a:p>
                      <a:pPr>
                        <a:lnSpc>
                          <a:spcPct val="115000"/>
                        </a:lnSpc>
                        <a:spcAft>
                          <a:spcPts val="0"/>
                        </a:spcAft>
                      </a:pPr>
                      <a:r>
                        <a:rPr lang="en-GB" sz="100">
                          <a:effectLst/>
                          <a:latin typeface="Calibri"/>
                          <a:ea typeface="Times New Roman"/>
                          <a:cs typeface="Calibri"/>
                        </a:rPr>
                        <a:t> </a:t>
                      </a:r>
                      <a:endParaRPr lang="en-GB" sz="11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6943">
                <a:tc>
                  <a:txBody>
                    <a:bodyPr/>
                    <a:lstStyle/>
                    <a:p>
                      <a:pPr marL="76200">
                        <a:lnSpc>
                          <a:spcPct val="115000"/>
                        </a:lnSpc>
                        <a:spcAft>
                          <a:spcPts val="0"/>
                        </a:spcAft>
                      </a:pPr>
                      <a:r>
                        <a:rPr lang="en-GB" sz="900">
                          <a:effectLst/>
                          <a:latin typeface="Calibri"/>
                          <a:ea typeface="Times New Roman"/>
                          <a:cs typeface="Calibri"/>
                        </a:rPr>
                        <a:t>GENERATOR INSPECTION REPORT</a:t>
                      </a:r>
                      <a:endParaRPr lang="en-GB" sz="11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50">
                <a:tc>
                  <a:txBody>
                    <a:bodyPr/>
                    <a:lstStyle/>
                    <a:p>
                      <a:pPr>
                        <a:lnSpc>
                          <a:spcPct val="115000"/>
                        </a:lnSpc>
                        <a:spcAft>
                          <a:spcPts val="0"/>
                        </a:spcAft>
                      </a:pPr>
                      <a:r>
                        <a:rPr lang="en-GB" sz="100">
                          <a:effectLst/>
                          <a:latin typeface="Calibri"/>
                          <a:ea typeface="Times New Roman"/>
                          <a:cs typeface="Calibri"/>
                        </a:rPr>
                        <a:t> </a:t>
                      </a:r>
                      <a:endParaRPr lang="en-GB" sz="110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6943">
                <a:tc>
                  <a:txBody>
                    <a:bodyPr/>
                    <a:lstStyle/>
                    <a:p>
                      <a:pPr marL="76200">
                        <a:lnSpc>
                          <a:spcPct val="115000"/>
                        </a:lnSpc>
                        <a:spcAft>
                          <a:spcPts val="0"/>
                        </a:spcAft>
                      </a:pPr>
                      <a:r>
                        <a:rPr lang="en-GB" sz="900" dirty="0">
                          <a:effectLst/>
                          <a:latin typeface="Calibri"/>
                          <a:ea typeface="Times New Roman"/>
                          <a:cs typeface="Calibri"/>
                        </a:rPr>
                        <a:t>SAFETY CHECKLIST FOR WELDING AND CUTTING TOOLS</a:t>
                      </a:r>
                      <a:endParaRPr lang="en-GB" sz="1100" dirty="0">
                        <a:effectLst/>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1600200" y="29321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2220959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45992948"/>
              </p:ext>
            </p:extLst>
          </p:nvPr>
        </p:nvGraphicFramePr>
        <p:xfrm>
          <a:off x="179512" y="1196754"/>
          <a:ext cx="8784976" cy="4320474"/>
        </p:xfrm>
        <a:graphic>
          <a:graphicData uri="http://schemas.openxmlformats.org/drawingml/2006/table">
            <a:tbl>
              <a:tblPr firstRow="1" firstCol="1" bandRow="1">
                <a:tableStyleId>{5C22544A-7EE6-4342-B048-85BDC9FD1C3A}</a:tableStyleId>
              </a:tblPr>
              <a:tblGrid>
                <a:gridCol w="911577"/>
                <a:gridCol w="6229900"/>
                <a:gridCol w="1643499"/>
              </a:tblGrid>
              <a:tr h="664689">
                <a:tc>
                  <a:txBody>
                    <a:bodyPr/>
                    <a:lstStyle/>
                    <a:p>
                      <a:pPr algn="ctr" rtl="1">
                        <a:spcAft>
                          <a:spcPts val="0"/>
                        </a:spcAft>
                      </a:pPr>
                      <a:r>
                        <a:rPr lang="en-US" sz="1200">
                          <a:effectLst/>
                        </a:rPr>
                        <a:t>S.N</a:t>
                      </a:r>
                      <a:endParaRPr lang="en-GB" sz="1000">
                        <a:effectLst/>
                        <a:latin typeface="Times New Roman"/>
                        <a:ea typeface="Times New Roman"/>
                        <a:cs typeface="Traditional Arabic"/>
                      </a:endParaRPr>
                    </a:p>
                  </a:txBody>
                  <a:tcPr marL="68580" marR="68580" marT="0" marB="0"/>
                </a:tc>
                <a:tc>
                  <a:txBody>
                    <a:bodyPr/>
                    <a:lstStyle/>
                    <a:p>
                      <a:pPr algn="ctr" rtl="1">
                        <a:spcAft>
                          <a:spcPts val="0"/>
                        </a:spcAft>
                      </a:pPr>
                      <a:r>
                        <a:rPr lang="en-US" sz="1200">
                          <a:effectLst/>
                        </a:rPr>
                        <a:t>CONTENTS DESCRIPTION</a:t>
                      </a:r>
                      <a:endParaRPr lang="en-GB" sz="1000">
                        <a:effectLst/>
                        <a:latin typeface="Times New Roman"/>
                        <a:ea typeface="Times New Roman"/>
                        <a:cs typeface="Traditional Arabic"/>
                      </a:endParaRPr>
                    </a:p>
                  </a:txBody>
                  <a:tcPr marL="68580" marR="68580" marT="0" marB="0"/>
                </a:tc>
                <a:tc>
                  <a:txBody>
                    <a:bodyPr/>
                    <a:lstStyle/>
                    <a:p>
                      <a:pPr algn="ctr" rtl="1">
                        <a:spcAft>
                          <a:spcPts val="0"/>
                        </a:spcAft>
                      </a:pPr>
                      <a:r>
                        <a:rPr lang="en-US" sz="1200">
                          <a:effectLst/>
                        </a:rPr>
                        <a:t>PAGE NUMBER</a:t>
                      </a:r>
                      <a:endParaRPr lang="en-GB" sz="1000">
                        <a:effectLst/>
                        <a:latin typeface="Times New Roman"/>
                        <a:ea typeface="Times New Roman"/>
                        <a:cs typeface="Traditional Arabic"/>
                      </a:endParaRPr>
                    </a:p>
                  </a:txBody>
                  <a:tcPr marL="68580" marR="68580" marT="0" marB="0"/>
                </a:tc>
              </a:tr>
              <a:tr h="332344">
                <a:tc>
                  <a:txBody>
                    <a:bodyPr/>
                    <a:lstStyle/>
                    <a:p>
                      <a:pPr algn="ctr" rtl="1">
                        <a:spcAft>
                          <a:spcPts val="0"/>
                        </a:spcAft>
                      </a:pPr>
                      <a:r>
                        <a:rPr lang="en-US" sz="1200">
                          <a:effectLst/>
                        </a:rPr>
                        <a:t>1</a:t>
                      </a:r>
                      <a:endParaRPr lang="en-GB" sz="1000">
                        <a:effectLst/>
                        <a:latin typeface="Times New Roman"/>
                        <a:ea typeface="Times New Roman"/>
                        <a:cs typeface="Traditional Arabic"/>
                      </a:endParaRPr>
                    </a:p>
                  </a:txBody>
                  <a:tcPr marL="68580" marR="68580" marT="0" marB="0"/>
                </a:tc>
                <a:tc>
                  <a:txBody>
                    <a:bodyPr/>
                    <a:lstStyle/>
                    <a:p>
                      <a:pPr algn="l" rtl="1">
                        <a:spcAft>
                          <a:spcPts val="0"/>
                        </a:spcAft>
                      </a:pPr>
                      <a:r>
                        <a:rPr lang="en-US" sz="1200">
                          <a:effectLst/>
                        </a:rPr>
                        <a:t>SCOPE AND VISION</a:t>
                      </a:r>
                      <a:endParaRPr lang="en-GB" sz="1000">
                        <a:effectLst/>
                        <a:latin typeface="Times New Roman"/>
                        <a:ea typeface="Times New Roman"/>
                        <a:cs typeface="Traditional Arabic"/>
                      </a:endParaRPr>
                    </a:p>
                  </a:txBody>
                  <a:tcPr marL="68580" marR="68580" marT="0" marB="0"/>
                </a:tc>
                <a:tc>
                  <a:txBody>
                    <a:bodyPr/>
                    <a:lstStyle/>
                    <a:p>
                      <a:pPr algn="l" rtl="1">
                        <a:spcAft>
                          <a:spcPts val="0"/>
                        </a:spcAft>
                      </a:pPr>
                      <a:r>
                        <a:rPr lang="en-US" sz="1200">
                          <a:effectLst/>
                        </a:rPr>
                        <a:t>6</a:t>
                      </a:r>
                      <a:endParaRPr lang="en-GB" sz="1000">
                        <a:effectLst/>
                        <a:latin typeface="Times New Roman"/>
                        <a:ea typeface="Times New Roman"/>
                        <a:cs typeface="Traditional Arabic"/>
                      </a:endParaRPr>
                    </a:p>
                  </a:txBody>
                  <a:tcPr marL="68580" marR="68580" marT="0" marB="0"/>
                </a:tc>
              </a:tr>
              <a:tr h="332344">
                <a:tc>
                  <a:txBody>
                    <a:bodyPr/>
                    <a:lstStyle/>
                    <a:p>
                      <a:pPr algn="ctr" rtl="1">
                        <a:spcAft>
                          <a:spcPts val="0"/>
                        </a:spcAft>
                      </a:pPr>
                      <a:r>
                        <a:rPr lang="en-US" sz="1200">
                          <a:effectLst/>
                        </a:rPr>
                        <a:t>2</a:t>
                      </a:r>
                      <a:endParaRPr lang="en-GB" sz="1000">
                        <a:effectLst/>
                        <a:latin typeface="Times New Roman"/>
                        <a:ea typeface="Times New Roman"/>
                        <a:cs typeface="Traditional Arabic"/>
                      </a:endParaRPr>
                    </a:p>
                  </a:txBody>
                  <a:tcPr marL="68580" marR="68580" marT="0" marB="0"/>
                </a:tc>
                <a:tc>
                  <a:txBody>
                    <a:bodyPr/>
                    <a:lstStyle/>
                    <a:p>
                      <a:pPr algn="l" rtl="1">
                        <a:spcAft>
                          <a:spcPts val="0"/>
                        </a:spcAft>
                      </a:pPr>
                      <a:r>
                        <a:rPr lang="en-US" sz="1200">
                          <a:effectLst/>
                        </a:rPr>
                        <a:t>TECHNICAL ASPECT OF AUDIT</a:t>
                      </a:r>
                      <a:endParaRPr lang="en-GB" sz="1000">
                        <a:effectLst/>
                        <a:latin typeface="Times New Roman"/>
                        <a:ea typeface="Times New Roman"/>
                        <a:cs typeface="Traditional Arabic"/>
                      </a:endParaRPr>
                    </a:p>
                  </a:txBody>
                  <a:tcPr marL="68580" marR="68580" marT="0" marB="0"/>
                </a:tc>
                <a:tc>
                  <a:txBody>
                    <a:bodyPr/>
                    <a:lstStyle/>
                    <a:p>
                      <a:pPr algn="l" rtl="1">
                        <a:spcAft>
                          <a:spcPts val="0"/>
                        </a:spcAft>
                      </a:pPr>
                      <a:r>
                        <a:rPr lang="en-US" sz="1200">
                          <a:effectLst/>
                        </a:rPr>
                        <a:t>7</a:t>
                      </a:r>
                      <a:endParaRPr lang="en-GB" sz="1000">
                        <a:effectLst/>
                        <a:latin typeface="Times New Roman"/>
                        <a:ea typeface="Times New Roman"/>
                        <a:cs typeface="Traditional Arabic"/>
                      </a:endParaRPr>
                    </a:p>
                  </a:txBody>
                  <a:tcPr marL="68580" marR="68580" marT="0" marB="0"/>
                </a:tc>
              </a:tr>
              <a:tr h="332344">
                <a:tc>
                  <a:txBody>
                    <a:bodyPr/>
                    <a:lstStyle/>
                    <a:p>
                      <a:pPr algn="ctr" rtl="1">
                        <a:spcAft>
                          <a:spcPts val="0"/>
                        </a:spcAft>
                      </a:pPr>
                      <a:r>
                        <a:rPr lang="en-US" sz="1200">
                          <a:effectLst/>
                        </a:rPr>
                        <a:t>3</a:t>
                      </a:r>
                      <a:endParaRPr lang="en-GB" sz="1000">
                        <a:effectLst/>
                        <a:latin typeface="Times New Roman"/>
                        <a:ea typeface="Times New Roman"/>
                        <a:cs typeface="Traditional Arabic"/>
                      </a:endParaRPr>
                    </a:p>
                  </a:txBody>
                  <a:tcPr marL="68580" marR="68580" marT="0" marB="0"/>
                </a:tc>
                <a:tc>
                  <a:txBody>
                    <a:bodyPr/>
                    <a:lstStyle/>
                    <a:p>
                      <a:pPr algn="l" rtl="1">
                        <a:spcAft>
                          <a:spcPts val="0"/>
                        </a:spcAft>
                      </a:pPr>
                      <a:r>
                        <a:rPr lang="en-US" sz="1200">
                          <a:effectLst/>
                        </a:rPr>
                        <a:t>O&amp;M AUDIT TEAM FUNCTIONAL RESPONSIBILITIES</a:t>
                      </a:r>
                      <a:r>
                        <a:rPr lang="ar-SA" sz="1200">
                          <a:effectLst/>
                        </a:rPr>
                        <a:t>:</a:t>
                      </a:r>
                      <a:endParaRPr lang="en-GB" sz="1000">
                        <a:effectLst/>
                        <a:latin typeface="Times New Roman"/>
                        <a:ea typeface="Times New Roman"/>
                        <a:cs typeface="Traditional Arabic"/>
                      </a:endParaRPr>
                    </a:p>
                  </a:txBody>
                  <a:tcPr marL="68580" marR="68580" marT="0" marB="0"/>
                </a:tc>
                <a:tc>
                  <a:txBody>
                    <a:bodyPr/>
                    <a:lstStyle/>
                    <a:p>
                      <a:pPr algn="l" rtl="1">
                        <a:spcAft>
                          <a:spcPts val="0"/>
                        </a:spcAft>
                      </a:pPr>
                      <a:r>
                        <a:rPr lang="en-US" sz="1200">
                          <a:effectLst/>
                        </a:rPr>
                        <a:t>8</a:t>
                      </a:r>
                      <a:endParaRPr lang="en-GB" sz="1000">
                        <a:effectLst/>
                        <a:latin typeface="Times New Roman"/>
                        <a:ea typeface="Times New Roman"/>
                        <a:cs typeface="Traditional Arabic"/>
                      </a:endParaRPr>
                    </a:p>
                  </a:txBody>
                  <a:tcPr marL="68580" marR="68580" marT="0" marB="0"/>
                </a:tc>
              </a:tr>
              <a:tr h="332344">
                <a:tc>
                  <a:txBody>
                    <a:bodyPr/>
                    <a:lstStyle/>
                    <a:p>
                      <a:pPr algn="ctr" rtl="1">
                        <a:spcAft>
                          <a:spcPts val="0"/>
                        </a:spcAft>
                      </a:pPr>
                      <a:r>
                        <a:rPr lang="en-US" sz="1200">
                          <a:effectLst/>
                        </a:rPr>
                        <a:t>4</a:t>
                      </a:r>
                      <a:endParaRPr lang="en-GB" sz="1000">
                        <a:effectLst/>
                        <a:latin typeface="Times New Roman"/>
                        <a:ea typeface="Times New Roman"/>
                        <a:cs typeface="Traditional Arabic"/>
                      </a:endParaRPr>
                    </a:p>
                  </a:txBody>
                  <a:tcPr marL="68580" marR="68580" marT="0" marB="0"/>
                </a:tc>
                <a:tc>
                  <a:txBody>
                    <a:bodyPr/>
                    <a:lstStyle/>
                    <a:p>
                      <a:pPr algn="l" rtl="1">
                        <a:spcAft>
                          <a:spcPts val="0"/>
                        </a:spcAft>
                      </a:pPr>
                      <a:r>
                        <a:rPr lang="en-US" sz="1200">
                          <a:effectLst/>
                        </a:rPr>
                        <a:t>INTRODUCTION</a:t>
                      </a:r>
                      <a:endParaRPr lang="en-GB" sz="1000">
                        <a:effectLst/>
                        <a:latin typeface="Times New Roman"/>
                        <a:ea typeface="Times New Roman"/>
                        <a:cs typeface="Traditional Arabic"/>
                      </a:endParaRPr>
                    </a:p>
                  </a:txBody>
                  <a:tcPr marL="68580" marR="68580" marT="0" marB="0"/>
                </a:tc>
                <a:tc>
                  <a:txBody>
                    <a:bodyPr/>
                    <a:lstStyle/>
                    <a:p>
                      <a:pPr algn="l" rtl="1">
                        <a:spcAft>
                          <a:spcPts val="0"/>
                        </a:spcAft>
                      </a:pPr>
                      <a:r>
                        <a:rPr lang="en-US" sz="1200">
                          <a:effectLst/>
                        </a:rPr>
                        <a:t>9</a:t>
                      </a:r>
                      <a:endParaRPr lang="en-GB" sz="1000">
                        <a:effectLst/>
                        <a:latin typeface="Times New Roman"/>
                        <a:ea typeface="Times New Roman"/>
                        <a:cs typeface="Traditional Arabic"/>
                      </a:endParaRPr>
                    </a:p>
                  </a:txBody>
                  <a:tcPr marL="68580" marR="68580" marT="0" marB="0"/>
                </a:tc>
              </a:tr>
              <a:tr h="332344">
                <a:tc>
                  <a:txBody>
                    <a:bodyPr/>
                    <a:lstStyle/>
                    <a:p>
                      <a:pPr algn="ctr" rtl="1">
                        <a:spcAft>
                          <a:spcPts val="0"/>
                        </a:spcAft>
                      </a:pPr>
                      <a:r>
                        <a:rPr lang="en-US" sz="1200">
                          <a:effectLst/>
                        </a:rPr>
                        <a:t>5</a:t>
                      </a:r>
                      <a:endParaRPr lang="en-GB" sz="1000">
                        <a:effectLst/>
                        <a:latin typeface="Times New Roman"/>
                        <a:ea typeface="Times New Roman"/>
                        <a:cs typeface="Traditional Arabic"/>
                      </a:endParaRPr>
                    </a:p>
                  </a:txBody>
                  <a:tcPr marL="68580" marR="68580" marT="0" marB="0"/>
                </a:tc>
                <a:tc>
                  <a:txBody>
                    <a:bodyPr/>
                    <a:lstStyle/>
                    <a:p>
                      <a:pPr algn="l" rtl="1">
                        <a:spcAft>
                          <a:spcPts val="0"/>
                        </a:spcAft>
                      </a:pPr>
                      <a:r>
                        <a:rPr lang="en-US" sz="1200">
                          <a:effectLst/>
                        </a:rPr>
                        <a:t>THE PDCA CYCLE</a:t>
                      </a:r>
                      <a:endParaRPr lang="en-GB" sz="1000">
                        <a:effectLst/>
                        <a:latin typeface="Times New Roman"/>
                        <a:ea typeface="Times New Roman"/>
                        <a:cs typeface="Traditional Arabic"/>
                      </a:endParaRPr>
                    </a:p>
                  </a:txBody>
                  <a:tcPr marL="68580" marR="68580" marT="0" marB="0"/>
                </a:tc>
                <a:tc>
                  <a:txBody>
                    <a:bodyPr/>
                    <a:lstStyle/>
                    <a:p>
                      <a:pPr algn="l" rtl="1">
                        <a:spcAft>
                          <a:spcPts val="0"/>
                        </a:spcAft>
                      </a:pPr>
                      <a:r>
                        <a:rPr lang="en-US" sz="1200">
                          <a:effectLst/>
                        </a:rPr>
                        <a:t>11</a:t>
                      </a:r>
                      <a:endParaRPr lang="en-GB" sz="1000">
                        <a:effectLst/>
                        <a:latin typeface="Times New Roman"/>
                        <a:ea typeface="Times New Roman"/>
                        <a:cs typeface="Traditional Arabic"/>
                      </a:endParaRPr>
                    </a:p>
                  </a:txBody>
                  <a:tcPr marL="68580" marR="68580" marT="0" marB="0"/>
                </a:tc>
              </a:tr>
              <a:tr h="332344">
                <a:tc>
                  <a:txBody>
                    <a:bodyPr/>
                    <a:lstStyle/>
                    <a:p>
                      <a:pPr algn="ctr" rtl="1">
                        <a:spcAft>
                          <a:spcPts val="0"/>
                        </a:spcAft>
                      </a:pPr>
                      <a:r>
                        <a:rPr lang="en-US" sz="1200">
                          <a:effectLst/>
                        </a:rPr>
                        <a:t>6</a:t>
                      </a:r>
                      <a:endParaRPr lang="en-GB" sz="1000">
                        <a:effectLst/>
                        <a:latin typeface="Times New Roman"/>
                        <a:ea typeface="Times New Roman"/>
                        <a:cs typeface="Traditional Arabic"/>
                      </a:endParaRPr>
                    </a:p>
                  </a:txBody>
                  <a:tcPr marL="68580" marR="68580" marT="0" marB="0"/>
                </a:tc>
                <a:tc>
                  <a:txBody>
                    <a:bodyPr/>
                    <a:lstStyle/>
                    <a:p>
                      <a:pPr algn="l" rtl="1">
                        <a:spcAft>
                          <a:spcPts val="0"/>
                        </a:spcAft>
                      </a:pPr>
                      <a:r>
                        <a:rPr lang="en-US" sz="1200">
                          <a:effectLst/>
                        </a:rPr>
                        <a:t>Safety Auditors - Duties &amp; Responsibilities</a:t>
                      </a:r>
                      <a:endParaRPr lang="en-GB" sz="1000">
                        <a:effectLst/>
                        <a:latin typeface="Times New Roman"/>
                        <a:ea typeface="Times New Roman"/>
                        <a:cs typeface="Traditional Arabic"/>
                      </a:endParaRPr>
                    </a:p>
                  </a:txBody>
                  <a:tcPr marL="68580" marR="68580" marT="0" marB="0"/>
                </a:tc>
                <a:tc>
                  <a:txBody>
                    <a:bodyPr/>
                    <a:lstStyle/>
                    <a:p>
                      <a:pPr algn="l" rtl="1">
                        <a:spcAft>
                          <a:spcPts val="0"/>
                        </a:spcAft>
                      </a:pPr>
                      <a:r>
                        <a:rPr lang="en-US" sz="1200">
                          <a:effectLst/>
                        </a:rPr>
                        <a:t>13</a:t>
                      </a:r>
                      <a:endParaRPr lang="en-GB" sz="1000">
                        <a:effectLst/>
                        <a:latin typeface="Times New Roman"/>
                        <a:ea typeface="Times New Roman"/>
                        <a:cs typeface="Traditional Arabic"/>
                      </a:endParaRPr>
                    </a:p>
                  </a:txBody>
                  <a:tcPr marL="68580" marR="68580" marT="0" marB="0"/>
                </a:tc>
              </a:tr>
              <a:tr h="332344">
                <a:tc>
                  <a:txBody>
                    <a:bodyPr/>
                    <a:lstStyle/>
                    <a:p>
                      <a:pPr algn="ctr" rtl="1">
                        <a:spcAft>
                          <a:spcPts val="0"/>
                        </a:spcAft>
                      </a:pPr>
                      <a:r>
                        <a:rPr lang="en-US" sz="1200">
                          <a:effectLst/>
                        </a:rPr>
                        <a:t>7</a:t>
                      </a:r>
                      <a:endParaRPr lang="en-GB" sz="1000">
                        <a:effectLst/>
                        <a:latin typeface="Times New Roman"/>
                        <a:ea typeface="Times New Roman"/>
                        <a:cs typeface="Traditional Arabic"/>
                      </a:endParaRPr>
                    </a:p>
                  </a:txBody>
                  <a:tcPr marL="68580" marR="68580" marT="0" marB="0"/>
                </a:tc>
                <a:tc>
                  <a:txBody>
                    <a:bodyPr/>
                    <a:lstStyle/>
                    <a:p>
                      <a:pPr algn="l" rtl="1">
                        <a:spcAft>
                          <a:spcPts val="0"/>
                        </a:spcAft>
                      </a:pPr>
                      <a:r>
                        <a:rPr lang="en-US" sz="1200">
                          <a:effectLst/>
                        </a:rPr>
                        <a:t>AUDIT MECHANISM</a:t>
                      </a:r>
                      <a:endParaRPr lang="en-GB" sz="1000">
                        <a:effectLst/>
                        <a:latin typeface="Times New Roman"/>
                        <a:ea typeface="Times New Roman"/>
                        <a:cs typeface="Traditional Arabic"/>
                      </a:endParaRPr>
                    </a:p>
                  </a:txBody>
                  <a:tcPr marL="68580" marR="68580" marT="0" marB="0"/>
                </a:tc>
                <a:tc>
                  <a:txBody>
                    <a:bodyPr/>
                    <a:lstStyle/>
                    <a:p>
                      <a:pPr algn="l" rtl="1">
                        <a:spcAft>
                          <a:spcPts val="0"/>
                        </a:spcAft>
                      </a:pPr>
                      <a:r>
                        <a:rPr lang="en-US" sz="1200">
                          <a:effectLst/>
                        </a:rPr>
                        <a:t>16</a:t>
                      </a:r>
                      <a:endParaRPr lang="en-GB" sz="1000">
                        <a:effectLst/>
                        <a:latin typeface="Times New Roman"/>
                        <a:ea typeface="Times New Roman"/>
                        <a:cs typeface="Traditional Arabic"/>
                      </a:endParaRPr>
                    </a:p>
                  </a:txBody>
                  <a:tcPr marL="68580" marR="68580" marT="0" marB="0"/>
                </a:tc>
              </a:tr>
              <a:tr h="332344">
                <a:tc>
                  <a:txBody>
                    <a:bodyPr/>
                    <a:lstStyle/>
                    <a:p>
                      <a:pPr algn="ctr" rtl="1">
                        <a:spcAft>
                          <a:spcPts val="0"/>
                        </a:spcAft>
                      </a:pPr>
                      <a:r>
                        <a:rPr lang="en-US" sz="1200">
                          <a:effectLst/>
                        </a:rPr>
                        <a:t>8</a:t>
                      </a:r>
                      <a:endParaRPr lang="en-GB" sz="1000">
                        <a:effectLst/>
                        <a:latin typeface="Times New Roman"/>
                        <a:ea typeface="Times New Roman"/>
                        <a:cs typeface="Traditional Arabic"/>
                      </a:endParaRPr>
                    </a:p>
                  </a:txBody>
                  <a:tcPr marL="68580" marR="68580" marT="0" marB="0"/>
                </a:tc>
                <a:tc>
                  <a:txBody>
                    <a:bodyPr/>
                    <a:lstStyle/>
                    <a:p>
                      <a:pPr algn="l" rtl="1">
                        <a:spcAft>
                          <a:spcPts val="0"/>
                        </a:spcAft>
                      </a:pPr>
                      <a:r>
                        <a:rPr lang="en-US" sz="1200">
                          <a:effectLst/>
                        </a:rPr>
                        <a:t>Pre-Start Workplace Audit Form</a:t>
                      </a:r>
                      <a:endParaRPr lang="en-GB" sz="1000">
                        <a:effectLst/>
                        <a:latin typeface="Times New Roman"/>
                        <a:ea typeface="Times New Roman"/>
                        <a:cs typeface="Traditional Arabic"/>
                      </a:endParaRPr>
                    </a:p>
                  </a:txBody>
                  <a:tcPr marL="68580" marR="68580" marT="0" marB="0"/>
                </a:tc>
                <a:tc>
                  <a:txBody>
                    <a:bodyPr/>
                    <a:lstStyle/>
                    <a:p>
                      <a:pPr algn="l" rtl="1">
                        <a:spcAft>
                          <a:spcPts val="0"/>
                        </a:spcAft>
                      </a:pPr>
                      <a:r>
                        <a:rPr lang="en-US" sz="1200">
                          <a:effectLst/>
                        </a:rPr>
                        <a:t>19</a:t>
                      </a:r>
                      <a:endParaRPr lang="en-GB" sz="1000">
                        <a:effectLst/>
                        <a:latin typeface="Times New Roman"/>
                        <a:ea typeface="Times New Roman"/>
                        <a:cs typeface="Traditional Arabic"/>
                      </a:endParaRPr>
                    </a:p>
                  </a:txBody>
                  <a:tcPr marL="68580" marR="68580" marT="0" marB="0"/>
                </a:tc>
              </a:tr>
              <a:tr h="332344">
                <a:tc>
                  <a:txBody>
                    <a:bodyPr/>
                    <a:lstStyle/>
                    <a:p>
                      <a:pPr algn="ctr" rtl="1">
                        <a:spcAft>
                          <a:spcPts val="0"/>
                        </a:spcAft>
                      </a:pPr>
                      <a:r>
                        <a:rPr lang="en-US" sz="1200">
                          <a:effectLst/>
                        </a:rPr>
                        <a:t>9</a:t>
                      </a:r>
                      <a:endParaRPr lang="en-GB" sz="1000">
                        <a:effectLst/>
                        <a:latin typeface="Times New Roman"/>
                        <a:ea typeface="Times New Roman"/>
                        <a:cs typeface="Traditional Arabic"/>
                      </a:endParaRPr>
                    </a:p>
                  </a:txBody>
                  <a:tcPr marL="68580" marR="68580" marT="0" marB="0"/>
                </a:tc>
                <a:tc>
                  <a:txBody>
                    <a:bodyPr/>
                    <a:lstStyle/>
                    <a:p>
                      <a:pPr algn="l" rtl="1">
                        <a:spcAft>
                          <a:spcPts val="0"/>
                        </a:spcAft>
                      </a:pPr>
                      <a:r>
                        <a:rPr lang="en-US" sz="1200">
                          <a:effectLst/>
                        </a:rPr>
                        <a:t>AUDIT CHECKLIST</a:t>
                      </a:r>
                      <a:endParaRPr lang="en-GB" sz="1000">
                        <a:effectLst/>
                        <a:latin typeface="Times New Roman"/>
                        <a:ea typeface="Times New Roman"/>
                        <a:cs typeface="Traditional Arabic"/>
                      </a:endParaRPr>
                    </a:p>
                  </a:txBody>
                  <a:tcPr marL="68580" marR="68580" marT="0" marB="0"/>
                </a:tc>
                <a:tc>
                  <a:txBody>
                    <a:bodyPr/>
                    <a:lstStyle/>
                    <a:p>
                      <a:pPr algn="l" rtl="1">
                        <a:spcAft>
                          <a:spcPts val="0"/>
                        </a:spcAft>
                      </a:pPr>
                      <a:r>
                        <a:rPr lang="en-US" sz="1200">
                          <a:effectLst/>
                        </a:rPr>
                        <a:t>20</a:t>
                      </a:r>
                      <a:endParaRPr lang="en-GB" sz="1000">
                        <a:effectLst/>
                        <a:latin typeface="Times New Roman"/>
                        <a:ea typeface="Times New Roman"/>
                        <a:cs typeface="Traditional Arabic"/>
                      </a:endParaRPr>
                    </a:p>
                  </a:txBody>
                  <a:tcPr marL="68580" marR="68580" marT="0" marB="0"/>
                </a:tc>
              </a:tr>
              <a:tr h="664689">
                <a:tc>
                  <a:txBody>
                    <a:bodyPr/>
                    <a:lstStyle/>
                    <a:p>
                      <a:pPr algn="ctr" rtl="1">
                        <a:spcAft>
                          <a:spcPts val="0"/>
                        </a:spcAft>
                      </a:pPr>
                      <a:r>
                        <a:rPr lang="en-US" sz="1200">
                          <a:effectLst/>
                        </a:rPr>
                        <a:t>10</a:t>
                      </a:r>
                      <a:endParaRPr lang="en-GB" sz="1000">
                        <a:effectLst/>
                        <a:latin typeface="Times New Roman"/>
                        <a:ea typeface="Times New Roman"/>
                        <a:cs typeface="Traditional Arabic"/>
                      </a:endParaRPr>
                    </a:p>
                  </a:txBody>
                  <a:tcPr marL="68580" marR="68580" marT="0" marB="0"/>
                </a:tc>
                <a:tc>
                  <a:txBody>
                    <a:bodyPr/>
                    <a:lstStyle/>
                    <a:p>
                      <a:pPr algn="l" rtl="1">
                        <a:spcAft>
                          <a:spcPts val="0"/>
                        </a:spcAft>
                      </a:pPr>
                      <a:r>
                        <a:rPr lang="en-US" sz="1200">
                          <a:effectLst/>
                        </a:rPr>
                        <a:t>REVIEWING ASPECTS OF HSE POLICY (RECOMMENDED BY SBG O&amp;M)</a:t>
                      </a:r>
                      <a:r>
                        <a:rPr lang="ar-SA" sz="1200">
                          <a:effectLst/>
                        </a:rPr>
                        <a:t>)</a:t>
                      </a:r>
                      <a:endParaRPr lang="en-GB" sz="1000">
                        <a:effectLst/>
                        <a:latin typeface="Times New Roman"/>
                        <a:ea typeface="Times New Roman"/>
                        <a:cs typeface="Traditional Arabic"/>
                      </a:endParaRPr>
                    </a:p>
                  </a:txBody>
                  <a:tcPr marL="68580" marR="68580" marT="0" marB="0"/>
                </a:tc>
                <a:tc>
                  <a:txBody>
                    <a:bodyPr/>
                    <a:lstStyle/>
                    <a:p>
                      <a:pPr algn="l" rtl="1">
                        <a:spcAft>
                          <a:spcPts val="0"/>
                        </a:spcAft>
                      </a:pPr>
                      <a:r>
                        <a:rPr lang="en-US" sz="1200" dirty="0">
                          <a:effectLst/>
                        </a:rPr>
                        <a:t>34</a:t>
                      </a:r>
                      <a:endParaRPr lang="en-GB" sz="1000" dirty="0">
                        <a:effectLst/>
                        <a:latin typeface="Times New Roman"/>
                        <a:ea typeface="Times New Roman"/>
                        <a:cs typeface="Traditional Arabic"/>
                      </a:endParaRPr>
                    </a:p>
                  </a:txBody>
                  <a:tcPr marL="68580" marR="68580" marT="0" marB="0"/>
                </a:tc>
              </a:tr>
            </a:tbl>
          </a:graphicData>
        </a:graphic>
      </p:graphicFrame>
      <p:sp>
        <p:nvSpPr>
          <p:cNvPr id="3" name="Title 2"/>
          <p:cNvSpPr>
            <a:spLocks noGrp="1"/>
          </p:cNvSpPr>
          <p:nvPr>
            <p:ph type="title"/>
          </p:nvPr>
        </p:nvSpPr>
        <p:spPr/>
        <p:txBody>
          <a:bodyPr/>
          <a:lstStyle/>
          <a:p>
            <a:pPr algn="ctr"/>
            <a:r>
              <a:rPr lang="en-GB" dirty="0" smtClean="0"/>
              <a:t>SAFETY AUDITING</a:t>
            </a:r>
            <a:endParaRPr lang="en-GB" dirty="0"/>
          </a:p>
        </p:txBody>
      </p:sp>
    </p:spTree>
    <p:extLst>
      <p:ext uri="{BB962C8B-B14F-4D97-AF65-F5344CB8AC3E}">
        <p14:creationId xmlns:p14="http://schemas.microsoft.com/office/powerpoint/2010/main" val="1325991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smtClean="0"/>
          </a:p>
          <a:p>
            <a:endParaRPr lang="en-GB" dirty="0"/>
          </a:p>
          <a:p>
            <a:endParaRPr lang="en-GB" dirty="0" smtClean="0"/>
          </a:p>
          <a:p>
            <a:pPr marL="109728" indent="0" algn="ctr">
              <a:buNone/>
            </a:pPr>
            <a:r>
              <a:rPr lang="en-GB" sz="3600" dirty="0"/>
              <a:t> </a:t>
            </a:r>
            <a:r>
              <a:rPr lang="en-GB" sz="8800" dirty="0" smtClean="0"/>
              <a:t>THANK YOU</a:t>
            </a:r>
            <a:endParaRPr lang="en-GB" sz="8800" dirty="0"/>
          </a:p>
        </p:txBody>
      </p:sp>
    </p:spTree>
    <p:extLst>
      <p:ext uri="{BB962C8B-B14F-4D97-AF65-F5344CB8AC3E}">
        <p14:creationId xmlns:p14="http://schemas.microsoft.com/office/powerpoint/2010/main" val="11297882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R="64135" algn="just">
              <a:spcAft>
                <a:spcPts val="0"/>
              </a:spcAft>
            </a:pPr>
            <a:r>
              <a:rPr lang="en-US" dirty="0" smtClean="0">
                <a:latin typeface="Calibri" pitchFamily="34" charset="0"/>
                <a:ea typeface="Times New Roman"/>
                <a:cs typeface="Calibri" pitchFamily="34" charset="0"/>
              </a:rPr>
              <a:t>To improve the Standard Operating Procedures in all the project sites by following the safety guidelines from the Civil Defense, NFPA &amp; Also according to the international safety regulatory organizations (OSHA, ISO&amp; OHSAS). </a:t>
            </a:r>
          </a:p>
          <a:p>
            <a:pPr marL="109728" marR="64135" indent="0" algn="just">
              <a:spcAft>
                <a:spcPts val="0"/>
              </a:spcAft>
              <a:buNone/>
            </a:pPr>
            <a:endParaRPr lang="en-US" dirty="0" smtClean="0">
              <a:latin typeface="Calibri" pitchFamily="34" charset="0"/>
              <a:ea typeface="Times New Roman"/>
              <a:cs typeface="Calibri" pitchFamily="34" charset="0"/>
            </a:endParaRPr>
          </a:p>
          <a:p>
            <a:pPr marR="64135" algn="just">
              <a:spcAft>
                <a:spcPts val="0"/>
              </a:spcAft>
            </a:pPr>
            <a:r>
              <a:rPr lang="en-US" dirty="0" smtClean="0">
                <a:latin typeface="Calibri" pitchFamily="34" charset="0"/>
                <a:ea typeface="Times New Roman"/>
                <a:cs typeface="Calibri" pitchFamily="34" charset="0"/>
              </a:rPr>
              <a:t>SBG O&amp;M believes in developing safe working procedures and maintaining a </a:t>
            </a:r>
            <a:r>
              <a:rPr lang="en-US" b="1" i="1" dirty="0" smtClean="0">
                <a:latin typeface="Calibri" pitchFamily="34" charset="0"/>
                <a:ea typeface="Times New Roman"/>
                <a:cs typeface="Calibri" pitchFamily="34" charset="0"/>
              </a:rPr>
              <a:t>0 injury working environment.</a:t>
            </a:r>
            <a:r>
              <a:rPr lang="en-US" dirty="0" smtClean="0">
                <a:latin typeface="Calibri" pitchFamily="34" charset="0"/>
                <a:ea typeface="Times New Roman"/>
                <a:cs typeface="Calibri" pitchFamily="34" charset="0"/>
              </a:rPr>
              <a:t> </a:t>
            </a:r>
          </a:p>
          <a:p>
            <a:endParaRPr lang="en-GB" dirty="0"/>
          </a:p>
        </p:txBody>
      </p:sp>
      <p:sp>
        <p:nvSpPr>
          <p:cNvPr id="2" name="Title 1"/>
          <p:cNvSpPr>
            <a:spLocks noGrp="1"/>
          </p:cNvSpPr>
          <p:nvPr>
            <p:ph type="title"/>
          </p:nvPr>
        </p:nvSpPr>
        <p:spPr/>
        <p:txBody>
          <a:bodyPr/>
          <a:lstStyle/>
          <a:p>
            <a:r>
              <a:rPr lang="en-GB" dirty="0" smtClean="0"/>
              <a:t>SAFETY POLICY</a:t>
            </a:r>
            <a:endParaRPr lang="en-GB" dirty="0"/>
          </a:p>
        </p:txBody>
      </p:sp>
    </p:spTree>
    <p:extLst>
      <p:ext uri="{BB962C8B-B14F-4D97-AF65-F5344CB8AC3E}">
        <p14:creationId xmlns:p14="http://schemas.microsoft.com/office/powerpoint/2010/main" val="728827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R="64135" algn="just">
              <a:spcAft>
                <a:spcPts val="0"/>
              </a:spcAft>
              <a:tabLst>
                <a:tab pos="2903220" algn="ctr"/>
              </a:tabLst>
            </a:pPr>
            <a:r>
              <a:rPr lang="en-US" spc="-15" dirty="0">
                <a:latin typeface="Calibri" pitchFamily="34" charset="0"/>
                <a:ea typeface="Times New Roman"/>
                <a:cs typeface="Calibri" pitchFamily="34" charset="0"/>
              </a:rPr>
              <a:t>To develop and promote employee awareness with the importance of adhering to Safety Procedures, thereby ensuring protection to the worker, public and environment</a:t>
            </a:r>
            <a:r>
              <a:rPr lang="en-US" spc="-15" dirty="0" smtClean="0">
                <a:latin typeface="Calibri" pitchFamily="34" charset="0"/>
                <a:ea typeface="Times New Roman"/>
                <a:cs typeface="Calibri" pitchFamily="34" charset="0"/>
              </a:rPr>
              <a:t>.</a:t>
            </a:r>
          </a:p>
          <a:p>
            <a:pPr marR="64135" algn="just">
              <a:spcAft>
                <a:spcPts val="0"/>
              </a:spcAft>
              <a:tabLst>
                <a:tab pos="2903220" algn="ctr"/>
              </a:tabLst>
            </a:pPr>
            <a:r>
              <a:rPr lang="en-US" spc="-15" dirty="0" smtClean="0">
                <a:latin typeface="Calibri" pitchFamily="34" charset="0"/>
                <a:ea typeface="Times New Roman"/>
                <a:cs typeface="Calibri" pitchFamily="34" charset="0"/>
              </a:rPr>
              <a:t> </a:t>
            </a:r>
            <a:r>
              <a:rPr lang="en-US" spc="-15" dirty="0">
                <a:latin typeface="Calibri" pitchFamily="34" charset="0"/>
                <a:ea typeface="Times New Roman"/>
                <a:cs typeface="Calibri" pitchFamily="34" charset="0"/>
              </a:rPr>
              <a:t>SBG O&amp;M accomplishes this objective through effective integration of safety management into all facets of work planning and execution. </a:t>
            </a:r>
            <a:endParaRPr lang="en-US" spc="-15" dirty="0" smtClean="0">
              <a:latin typeface="Calibri" pitchFamily="34" charset="0"/>
              <a:ea typeface="Times New Roman"/>
              <a:cs typeface="Calibri" pitchFamily="34" charset="0"/>
            </a:endParaRPr>
          </a:p>
          <a:p>
            <a:pPr marR="64135">
              <a:spcAft>
                <a:spcPts val="0"/>
              </a:spcAft>
              <a:tabLst>
                <a:tab pos="2903220" algn="ctr"/>
              </a:tabLst>
            </a:pPr>
            <a:endParaRPr lang="en-GB" sz="2400" dirty="0" smtClean="0">
              <a:effectLst/>
              <a:latin typeface="Calibri" pitchFamily="34" charset="0"/>
              <a:ea typeface="Times New Roman"/>
              <a:cs typeface="Calibri" pitchFamily="34" charset="0"/>
            </a:endParaRPr>
          </a:p>
          <a:p>
            <a:endParaRPr lang="en-GB" dirty="0"/>
          </a:p>
        </p:txBody>
      </p:sp>
      <p:sp>
        <p:nvSpPr>
          <p:cNvPr id="2" name="Title 1"/>
          <p:cNvSpPr>
            <a:spLocks noGrp="1"/>
          </p:cNvSpPr>
          <p:nvPr>
            <p:ph type="title"/>
          </p:nvPr>
        </p:nvSpPr>
        <p:spPr/>
        <p:txBody>
          <a:bodyPr/>
          <a:lstStyle/>
          <a:p>
            <a:r>
              <a:rPr lang="en-GB" dirty="0" smtClean="0"/>
              <a:t>SAFETY MANAGEMENT SYSTEM</a:t>
            </a:r>
            <a:endParaRPr lang="en-GB" dirty="0"/>
          </a:p>
        </p:txBody>
      </p:sp>
    </p:spTree>
    <p:extLst>
      <p:ext uri="{BB962C8B-B14F-4D97-AF65-F5344CB8AC3E}">
        <p14:creationId xmlns:p14="http://schemas.microsoft.com/office/powerpoint/2010/main" val="21718318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980728"/>
            <a:ext cx="8229600" cy="4896544"/>
          </a:xfrm>
        </p:spPr>
        <p:txBody>
          <a:bodyPr>
            <a:normAutofit fontScale="77500" lnSpcReduction="20000"/>
          </a:bodyPr>
          <a:lstStyle/>
          <a:p>
            <a:pPr marL="0" marR="64135" indent="0">
              <a:spcAft>
                <a:spcPts val="0"/>
              </a:spcAft>
              <a:buNone/>
              <a:tabLst>
                <a:tab pos="2903220" algn="ctr"/>
              </a:tabLst>
            </a:pPr>
            <a:r>
              <a:rPr lang="en-US" spc="-15" dirty="0">
                <a:latin typeface="Calibri" pitchFamily="34" charset="0"/>
                <a:ea typeface="Times New Roman"/>
                <a:cs typeface="Calibri" pitchFamily="34" charset="0"/>
              </a:rPr>
              <a:t>SBG (O&amp;M) safety management system is intended as a useful tool to achieve the following:</a:t>
            </a:r>
            <a:endParaRPr lang="en-GB" sz="2400" dirty="0" smtClean="0">
              <a:effectLst/>
              <a:latin typeface="Calibri" pitchFamily="34" charset="0"/>
              <a:ea typeface="Times New Roman"/>
              <a:cs typeface="Calibri" pitchFamily="34" charset="0"/>
            </a:endParaRPr>
          </a:p>
          <a:p>
            <a:pPr marR="64135">
              <a:spcAft>
                <a:spcPts val="0"/>
              </a:spcAft>
              <a:tabLst>
                <a:tab pos="2903220" algn="ctr"/>
              </a:tabLst>
            </a:pPr>
            <a:r>
              <a:rPr lang="en-US" spc="-15" dirty="0">
                <a:latin typeface="Calibri" pitchFamily="34" charset="0"/>
                <a:ea typeface="Times New Roman"/>
                <a:cs typeface="Calibri" pitchFamily="34" charset="0"/>
              </a:rPr>
              <a:t>	Protect the human asset against all job related hazards including prevention of injuries, occupational illnesses, fatalities and diseases.</a:t>
            </a:r>
            <a:endParaRPr lang="en-GB" sz="2400" dirty="0" smtClean="0">
              <a:effectLst/>
              <a:latin typeface="Calibri" pitchFamily="34" charset="0"/>
              <a:ea typeface="Times New Roman"/>
              <a:cs typeface="Calibri" pitchFamily="34" charset="0"/>
            </a:endParaRPr>
          </a:p>
          <a:p>
            <a:pPr marR="64135">
              <a:spcAft>
                <a:spcPts val="0"/>
              </a:spcAft>
              <a:tabLst>
                <a:tab pos="2903220" algn="ctr"/>
              </a:tabLst>
            </a:pPr>
            <a:r>
              <a:rPr lang="en-US" spc="-15" dirty="0" smtClean="0">
                <a:latin typeface="Calibri" pitchFamily="34" charset="0"/>
                <a:ea typeface="Times New Roman"/>
                <a:cs typeface="Calibri" pitchFamily="34" charset="0"/>
              </a:rPr>
              <a:t>Eliminate </a:t>
            </a:r>
            <a:r>
              <a:rPr lang="en-US" spc="-15" dirty="0">
                <a:latin typeface="Calibri" pitchFamily="34" charset="0"/>
                <a:ea typeface="Times New Roman"/>
                <a:cs typeface="Calibri" pitchFamily="34" charset="0"/>
              </a:rPr>
              <a:t>damage to material assets, facilities and related </a:t>
            </a:r>
            <a:r>
              <a:rPr lang="en-US" spc="-15" dirty="0" smtClean="0">
                <a:latin typeface="Calibri" pitchFamily="34" charset="0"/>
                <a:ea typeface="Times New Roman"/>
                <a:cs typeface="Calibri" pitchFamily="34" charset="0"/>
              </a:rPr>
              <a:t>equipment.</a:t>
            </a:r>
          </a:p>
          <a:p>
            <a:pPr marR="64135">
              <a:spcAft>
                <a:spcPts val="0"/>
              </a:spcAft>
              <a:tabLst>
                <a:tab pos="2903220" algn="ctr"/>
              </a:tabLst>
            </a:pPr>
            <a:r>
              <a:rPr lang="en-US" spc="-15" dirty="0" smtClean="0">
                <a:latin typeface="Calibri" pitchFamily="34" charset="0"/>
                <a:ea typeface="Times New Roman"/>
                <a:cs typeface="Calibri" pitchFamily="34" charset="0"/>
              </a:rPr>
              <a:t>Enhance </a:t>
            </a:r>
            <a:r>
              <a:rPr lang="en-US" spc="-15" dirty="0">
                <a:latin typeface="Calibri" pitchFamily="34" charset="0"/>
                <a:ea typeface="Times New Roman"/>
                <a:cs typeface="Calibri" pitchFamily="34" charset="0"/>
              </a:rPr>
              <a:t>the feeling of security, belonging and self-worth of the employees while doing their </a:t>
            </a:r>
            <a:r>
              <a:rPr lang="en-US" spc="-15" dirty="0" smtClean="0">
                <a:latin typeface="Calibri" pitchFamily="34" charset="0"/>
                <a:ea typeface="Times New Roman"/>
                <a:cs typeface="Calibri" pitchFamily="34" charset="0"/>
              </a:rPr>
              <a:t>jobs.</a:t>
            </a:r>
          </a:p>
          <a:p>
            <a:pPr marR="64135">
              <a:spcAft>
                <a:spcPts val="0"/>
              </a:spcAft>
              <a:tabLst>
                <a:tab pos="2903220" algn="ctr"/>
              </a:tabLst>
            </a:pPr>
            <a:r>
              <a:rPr lang="en-US" spc="-15" dirty="0" smtClean="0">
                <a:latin typeface="Calibri" pitchFamily="34" charset="0"/>
                <a:ea typeface="Times New Roman"/>
                <a:cs typeface="Calibri" pitchFamily="34" charset="0"/>
              </a:rPr>
              <a:t>Ensuring </a:t>
            </a:r>
            <a:r>
              <a:rPr lang="en-US" spc="-15" dirty="0">
                <a:latin typeface="Calibri" pitchFamily="34" charset="0"/>
                <a:ea typeface="Times New Roman"/>
                <a:cs typeface="Calibri" pitchFamily="34" charset="0"/>
              </a:rPr>
              <a:t>commitment to Saudi safety rules, regulations and safe practices</a:t>
            </a:r>
            <a:r>
              <a:rPr lang="en-US" spc="-15" dirty="0" smtClean="0">
                <a:latin typeface="Calibri" pitchFamily="34" charset="0"/>
                <a:ea typeface="Times New Roman"/>
                <a:cs typeface="Calibri" pitchFamily="34" charset="0"/>
              </a:rPr>
              <a:t>.</a:t>
            </a:r>
            <a:endParaRPr lang="en-GB" sz="2400" dirty="0">
              <a:latin typeface="Calibri" pitchFamily="34" charset="0"/>
              <a:ea typeface="Times New Roman"/>
              <a:cs typeface="Calibri" pitchFamily="34" charset="0"/>
            </a:endParaRPr>
          </a:p>
          <a:p>
            <a:pPr marR="64135">
              <a:spcAft>
                <a:spcPts val="0"/>
              </a:spcAft>
              <a:tabLst>
                <a:tab pos="2903220" algn="ctr"/>
              </a:tabLst>
            </a:pPr>
            <a:r>
              <a:rPr lang="en-US" spc="-15" dirty="0">
                <a:latin typeface="Calibri" pitchFamily="34" charset="0"/>
                <a:ea typeface="Times New Roman"/>
                <a:cs typeface="Calibri" pitchFamily="34" charset="0"/>
              </a:rPr>
              <a:t>	Ensuring that all the routine maintenance activities and the corrective maintenance activities are in accordance tot the HSE Policy of the project and the working procedures are according to the OSHA, ILO, IOSH and NFPA </a:t>
            </a:r>
            <a:r>
              <a:rPr lang="en-US" spc="-15" dirty="0" smtClean="0">
                <a:latin typeface="Calibri" pitchFamily="34" charset="0"/>
                <a:ea typeface="Times New Roman"/>
                <a:cs typeface="Calibri" pitchFamily="34" charset="0"/>
              </a:rPr>
              <a:t>Standards.</a:t>
            </a:r>
            <a:endParaRPr lang="en-GB" sz="2400" dirty="0">
              <a:latin typeface="Calibri" pitchFamily="34" charset="0"/>
              <a:ea typeface="Times New Roman"/>
              <a:cs typeface="Calibri" pitchFamily="34" charset="0"/>
            </a:endParaRPr>
          </a:p>
          <a:p>
            <a:pPr marR="64135">
              <a:spcAft>
                <a:spcPts val="0"/>
              </a:spcAft>
              <a:tabLst>
                <a:tab pos="2903220" algn="ctr"/>
              </a:tabLst>
            </a:pPr>
            <a:r>
              <a:rPr lang="en-US" spc="-15" dirty="0" smtClean="0">
                <a:latin typeface="Calibri" pitchFamily="34" charset="0"/>
                <a:ea typeface="Times New Roman"/>
                <a:cs typeface="Calibri" pitchFamily="34" charset="0"/>
              </a:rPr>
              <a:t>Ensuring </a:t>
            </a:r>
            <a:r>
              <a:rPr lang="en-US" spc="-15" dirty="0">
                <a:latin typeface="Calibri" pitchFamily="34" charset="0"/>
                <a:ea typeface="Times New Roman"/>
                <a:cs typeface="Calibri" pitchFamily="34" charset="0"/>
              </a:rPr>
              <a:t>continual improvement in the company overall safety </a:t>
            </a:r>
            <a:r>
              <a:rPr lang="en-US" spc="-15" dirty="0" smtClean="0">
                <a:latin typeface="Calibri" pitchFamily="34" charset="0"/>
                <a:ea typeface="Times New Roman"/>
                <a:cs typeface="Calibri" pitchFamily="34" charset="0"/>
              </a:rPr>
              <a:t>performance.</a:t>
            </a:r>
            <a:endParaRPr lang="en-GB" sz="2400" dirty="0">
              <a:latin typeface="Calibri" pitchFamily="34" charset="0"/>
              <a:ea typeface="Times New Roman"/>
              <a:cs typeface="Calibri" pitchFamily="34" charset="0"/>
            </a:endParaRPr>
          </a:p>
          <a:p>
            <a:pPr marR="64135">
              <a:spcAft>
                <a:spcPts val="0"/>
              </a:spcAft>
              <a:tabLst>
                <a:tab pos="2903220" algn="ctr"/>
              </a:tabLst>
            </a:pPr>
            <a:r>
              <a:rPr lang="en-US" spc="-15" dirty="0" smtClean="0">
                <a:latin typeface="Calibri" pitchFamily="34" charset="0"/>
                <a:ea typeface="Times New Roman"/>
                <a:cs typeface="Calibri" pitchFamily="34" charset="0"/>
              </a:rPr>
              <a:t>Elements </a:t>
            </a:r>
            <a:r>
              <a:rPr lang="en-US" spc="-15" dirty="0">
                <a:latin typeface="Calibri" pitchFamily="34" charset="0"/>
                <a:ea typeface="Times New Roman"/>
                <a:cs typeface="Calibri" pitchFamily="34" charset="0"/>
              </a:rPr>
              <a:t>of Occupation Health and Safety Management </a:t>
            </a:r>
            <a:r>
              <a:rPr lang="en-US" spc="-15" dirty="0" smtClean="0">
                <a:latin typeface="Calibri" pitchFamily="34" charset="0"/>
                <a:ea typeface="Times New Roman"/>
                <a:cs typeface="Calibri" pitchFamily="34" charset="0"/>
              </a:rPr>
              <a:t>System</a:t>
            </a:r>
            <a:endParaRPr lang="en-GB" sz="2400" dirty="0" smtClean="0">
              <a:effectLst/>
              <a:latin typeface="Calibri" pitchFamily="34" charset="0"/>
              <a:ea typeface="Times New Roman"/>
              <a:cs typeface="Calibri" pitchFamily="34" charset="0"/>
            </a:endParaRPr>
          </a:p>
          <a:p>
            <a:endParaRPr lang="en-GB" dirty="0"/>
          </a:p>
        </p:txBody>
      </p:sp>
      <p:sp>
        <p:nvSpPr>
          <p:cNvPr id="2" name="Title 1"/>
          <p:cNvSpPr>
            <a:spLocks noGrp="1"/>
          </p:cNvSpPr>
          <p:nvPr>
            <p:ph type="title"/>
          </p:nvPr>
        </p:nvSpPr>
        <p:spPr/>
        <p:txBody>
          <a:bodyPr>
            <a:normAutofit fontScale="90000"/>
          </a:bodyPr>
          <a:lstStyle/>
          <a:p>
            <a:pPr marR="64135">
              <a:spcAft>
                <a:spcPts val="0"/>
              </a:spcAft>
              <a:tabLst>
                <a:tab pos="2903220" algn="ctr"/>
              </a:tabLst>
            </a:pPr>
            <a:r>
              <a:rPr lang="en-US" b="1" spc="-15" dirty="0">
                <a:ea typeface="Times New Roman"/>
              </a:rPr>
              <a:t>Occupation Health and </a:t>
            </a:r>
            <a:r>
              <a:rPr lang="en-US" b="1" spc="-15" dirty="0" smtClean="0">
                <a:ea typeface="Times New Roman"/>
              </a:rPr>
              <a:t>Safety</a:t>
            </a:r>
            <a:r>
              <a:rPr lang="en-GB" sz="3200" dirty="0" smtClean="0">
                <a:effectLst/>
                <a:latin typeface="Times New Roman"/>
                <a:ea typeface="Times New Roman"/>
              </a:rPr>
              <a:t/>
            </a:r>
            <a:br>
              <a:rPr lang="en-GB" sz="3200" dirty="0" smtClean="0">
                <a:effectLst/>
                <a:latin typeface="Times New Roman"/>
                <a:ea typeface="Times New Roman"/>
              </a:rPr>
            </a:br>
            <a:endParaRPr lang="en-GB" dirty="0"/>
          </a:p>
        </p:txBody>
      </p:sp>
    </p:spTree>
    <p:extLst>
      <p:ext uri="{BB962C8B-B14F-4D97-AF65-F5344CB8AC3E}">
        <p14:creationId xmlns:p14="http://schemas.microsoft.com/office/powerpoint/2010/main" val="3049758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latin typeface="Calibri" pitchFamily="34" charset="0"/>
                <a:ea typeface="Calibri"/>
                <a:cs typeface="Calibri" pitchFamily="34" charset="0"/>
              </a:rPr>
              <a:t>To identify the needs of training concerned to the operation and maintenance aspect for the adequate implementation of HSE Policy in the premises of the project</a:t>
            </a:r>
            <a:r>
              <a:rPr lang="en-US" dirty="0" smtClean="0">
                <a:latin typeface="Calibri" pitchFamily="34" charset="0"/>
                <a:ea typeface="Calibri"/>
                <a:cs typeface="Calibri" pitchFamily="34" charset="0"/>
              </a:rPr>
              <a:t>.</a:t>
            </a:r>
          </a:p>
          <a:p>
            <a:r>
              <a:rPr lang="en-US" dirty="0" smtClean="0">
                <a:latin typeface="Calibri" pitchFamily="34" charset="0"/>
                <a:ea typeface="Calibri"/>
                <a:cs typeface="Calibri" pitchFamily="34" charset="0"/>
              </a:rPr>
              <a:t> </a:t>
            </a:r>
            <a:r>
              <a:rPr lang="en-US" dirty="0">
                <a:latin typeface="Calibri" pitchFamily="34" charset="0"/>
                <a:ea typeface="Calibri"/>
                <a:cs typeface="Calibri" pitchFamily="34" charset="0"/>
              </a:rPr>
              <a:t>To improve the Standard Operating Procedures in all the project sites by following the safety guidelines from the Civil Defense, NFPA &amp; Also according to the international safety regulatory organizations (OSHA, ISO&amp; </a:t>
            </a:r>
            <a:r>
              <a:rPr lang="en-US" dirty="0" smtClean="0">
                <a:latin typeface="Calibri" pitchFamily="34" charset="0"/>
                <a:ea typeface="Calibri"/>
                <a:cs typeface="Calibri" pitchFamily="34" charset="0"/>
              </a:rPr>
              <a:t>OHSAS</a:t>
            </a:r>
          </a:p>
        </p:txBody>
      </p:sp>
      <p:sp>
        <p:nvSpPr>
          <p:cNvPr id="2" name="Title 1"/>
          <p:cNvSpPr>
            <a:spLocks noGrp="1"/>
          </p:cNvSpPr>
          <p:nvPr>
            <p:ph type="title"/>
          </p:nvPr>
        </p:nvSpPr>
        <p:spPr/>
        <p:txBody>
          <a:bodyPr/>
          <a:lstStyle/>
          <a:p>
            <a:r>
              <a:rPr lang="en-GB" dirty="0" smtClean="0"/>
              <a:t>LEADERSHIP &amp; COMMITTMENT</a:t>
            </a:r>
            <a:endParaRPr lang="en-GB" dirty="0"/>
          </a:p>
        </p:txBody>
      </p:sp>
    </p:spTree>
    <p:extLst>
      <p:ext uri="{BB962C8B-B14F-4D97-AF65-F5344CB8AC3E}">
        <p14:creationId xmlns:p14="http://schemas.microsoft.com/office/powerpoint/2010/main" val="5450418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07000"/>
              </a:lnSpc>
              <a:spcAft>
                <a:spcPts val="800"/>
              </a:spcAft>
            </a:pPr>
            <a:r>
              <a:rPr lang="en-US" dirty="0">
                <a:latin typeface="Calibri" pitchFamily="34" charset="0"/>
                <a:ea typeface="Calibri"/>
                <a:cs typeface="Calibri" pitchFamily="34" charset="0"/>
              </a:rPr>
              <a:t>The main scope of SBG O&amp;M is to ensure the effectiveness of the safety standards and the rules and regulations of the regulatory bodies of health and safety. </a:t>
            </a:r>
            <a:endParaRPr lang="en-US" dirty="0" smtClean="0">
              <a:latin typeface="Calibri" pitchFamily="34" charset="0"/>
              <a:ea typeface="Calibri"/>
              <a:cs typeface="Calibri" pitchFamily="34" charset="0"/>
            </a:endParaRPr>
          </a:p>
          <a:p>
            <a:pPr algn="just">
              <a:lnSpc>
                <a:spcPct val="107000"/>
              </a:lnSpc>
              <a:spcAft>
                <a:spcPts val="800"/>
              </a:spcAft>
            </a:pPr>
            <a:r>
              <a:rPr lang="en-US" dirty="0" smtClean="0">
                <a:latin typeface="Calibri" pitchFamily="34" charset="0"/>
                <a:ea typeface="Calibri"/>
                <a:cs typeface="Calibri" pitchFamily="34" charset="0"/>
              </a:rPr>
              <a:t>The </a:t>
            </a:r>
            <a:r>
              <a:rPr lang="en-US" dirty="0">
                <a:latin typeface="Calibri" pitchFamily="34" charset="0"/>
                <a:ea typeface="Calibri"/>
                <a:cs typeface="Calibri" pitchFamily="34" charset="0"/>
              </a:rPr>
              <a:t>main objective is to provide safe system of work, safe equipment of work and safe working methods to ensure the safety of employees, workplace and environment in accordance to the NFPA, OSHA, ILO and national regulatory bodies of Health and Safety</a:t>
            </a:r>
            <a:endParaRPr lang="en-GB" dirty="0">
              <a:latin typeface="Calibri" pitchFamily="34" charset="0"/>
              <a:ea typeface="Calibri"/>
              <a:cs typeface="Calibri" pitchFamily="34" charset="0"/>
            </a:endParaRPr>
          </a:p>
          <a:p>
            <a:endParaRPr lang="en-GB" dirty="0"/>
          </a:p>
        </p:txBody>
      </p:sp>
      <p:sp>
        <p:nvSpPr>
          <p:cNvPr id="2" name="Title 1"/>
          <p:cNvSpPr>
            <a:spLocks noGrp="1"/>
          </p:cNvSpPr>
          <p:nvPr>
            <p:ph type="title"/>
          </p:nvPr>
        </p:nvSpPr>
        <p:spPr/>
        <p:txBody>
          <a:bodyPr/>
          <a:lstStyle/>
          <a:p>
            <a:r>
              <a:rPr lang="en-GB" dirty="0" smtClean="0"/>
              <a:t>STRATEGIC OBJECTIVES</a:t>
            </a:r>
            <a:endParaRPr lang="en-GB" dirty="0"/>
          </a:p>
        </p:txBody>
      </p:sp>
    </p:spTree>
    <p:extLst>
      <p:ext uri="{BB962C8B-B14F-4D97-AF65-F5344CB8AC3E}">
        <p14:creationId xmlns:p14="http://schemas.microsoft.com/office/powerpoint/2010/main" val="19452441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lnSpc>
                <a:spcPct val="107000"/>
              </a:lnSpc>
              <a:spcAft>
                <a:spcPts val="800"/>
              </a:spcAft>
            </a:pPr>
            <a:r>
              <a:rPr lang="en-US" dirty="0">
                <a:solidFill>
                  <a:srgbClr val="000000"/>
                </a:solidFill>
                <a:latin typeface="Calibri" pitchFamily="34" charset="0"/>
                <a:ea typeface="Calibri"/>
                <a:cs typeface="Calibri" pitchFamily="34" charset="0"/>
              </a:rPr>
              <a:t>The organization, resources and competence are the key factors of the success of our department in all the current projects as our organization fully exhibits all the standards implementation and the adequate hierarchy. </a:t>
            </a:r>
            <a:endParaRPr lang="en-US" dirty="0" smtClean="0">
              <a:solidFill>
                <a:srgbClr val="000000"/>
              </a:solidFill>
              <a:latin typeface="Calibri" pitchFamily="34" charset="0"/>
              <a:ea typeface="Calibri"/>
              <a:cs typeface="Calibri" pitchFamily="34" charset="0"/>
            </a:endParaRPr>
          </a:p>
          <a:p>
            <a:pPr algn="just">
              <a:lnSpc>
                <a:spcPct val="107000"/>
              </a:lnSpc>
              <a:spcAft>
                <a:spcPts val="800"/>
              </a:spcAft>
            </a:pPr>
            <a:r>
              <a:rPr lang="en-US" dirty="0" smtClean="0">
                <a:solidFill>
                  <a:srgbClr val="000000"/>
                </a:solidFill>
                <a:latin typeface="Calibri" pitchFamily="34" charset="0"/>
                <a:ea typeface="Calibri"/>
                <a:cs typeface="Calibri" pitchFamily="34" charset="0"/>
              </a:rPr>
              <a:t>The </a:t>
            </a:r>
            <a:r>
              <a:rPr lang="en-US" dirty="0">
                <a:solidFill>
                  <a:srgbClr val="000000"/>
                </a:solidFill>
                <a:latin typeface="Calibri" pitchFamily="34" charset="0"/>
                <a:ea typeface="Calibri"/>
                <a:cs typeface="Calibri" pitchFamily="34" charset="0"/>
              </a:rPr>
              <a:t>resources are fully utilized to achieve maximum efficiency and the competence of the staff is enhanced by arranging workshops, training sessions and various courses registration so that we can improve our performance and enhance the benchmarking factor </a:t>
            </a:r>
            <a:endParaRPr lang="en-GB" dirty="0">
              <a:latin typeface="Calibri" pitchFamily="34" charset="0"/>
              <a:ea typeface="Calibri"/>
              <a:cs typeface="Calibri" pitchFamily="34" charset="0"/>
            </a:endParaRPr>
          </a:p>
        </p:txBody>
      </p:sp>
      <p:sp>
        <p:nvSpPr>
          <p:cNvPr id="2" name="Title 1"/>
          <p:cNvSpPr>
            <a:spLocks noGrp="1"/>
          </p:cNvSpPr>
          <p:nvPr>
            <p:ph type="title"/>
          </p:nvPr>
        </p:nvSpPr>
        <p:spPr/>
        <p:txBody>
          <a:bodyPr/>
          <a:lstStyle/>
          <a:p>
            <a:r>
              <a:rPr lang="en-GB" dirty="0" smtClean="0"/>
              <a:t>PROJECT HSE ORGANIZATION</a:t>
            </a:r>
            <a:endParaRPr lang="en-GB" dirty="0"/>
          </a:p>
        </p:txBody>
      </p:sp>
    </p:spTree>
    <p:extLst>
      <p:ext uri="{BB962C8B-B14F-4D97-AF65-F5344CB8AC3E}">
        <p14:creationId xmlns:p14="http://schemas.microsoft.com/office/powerpoint/2010/main" val="8525324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212</TotalTime>
  <Words>1599</Words>
  <Application>Microsoft Office PowerPoint</Application>
  <PresentationFormat>On-screen Show (4:3)</PresentationFormat>
  <Paragraphs>389</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Concourse</vt:lpstr>
      <vt:lpstr>SBG O&amp;M  QHSE</vt:lpstr>
      <vt:lpstr>INTRODUCTION</vt:lpstr>
      <vt:lpstr>PowerPoint Presentation</vt:lpstr>
      <vt:lpstr>SAFETY POLICY</vt:lpstr>
      <vt:lpstr>SAFETY MANAGEMENT SYSTEM</vt:lpstr>
      <vt:lpstr>Occupation Health and Safety </vt:lpstr>
      <vt:lpstr>LEADERSHIP &amp; COMMITTMENT</vt:lpstr>
      <vt:lpstr>STRATEGIC OBJECTIVES</vt:lpstr>
      <vt:lpstr>PROJECT HSE ORGANIZATION</vt:lpstr>
      <vt:lpstr>ROLES &amp; RESPONSIBILITIES</vt:lpstr>
      <vt:lpstr>COMPETANCE ASSURANCE</vt:lpstr>
      <vt:lpstr>AUDIT &amp; REVIEW</vt:lpstr>
      <vt:lpstr>PowerPoint Presentation</vt:lpstr>
      <vt:lpstr>VISION AND POLICY STATEMENT</vt:lpstr>
      <vt:lpstr>PowerPoint Presentation</vt:lpstr>
      <vt:lpstr>HSE PLAN</vt:lpstr>
      <vt:lpstr>STANDARD OPERATING PROCEDURES</vt:lpstr>
      <vt:lpstr>  WORK METHOD STATEMENTS   </vt:lpstr>
      <vt:lpstr> ENVIRONMENTAL AND WASTE MANAGEMENT POLICY </vt:lpstr>
      <vt:lpstr> WAREHOUSE SAFETY   </vt:lpstr>
      <vt:lpstr>FIRE PREVENTION &amp; PROTECTION</vt:lpstr>
      <vt:lpstr>SAFETY STATISTIC REPORT ACCIDENTS, INCIDENTS &amp; RISK ASSESSMENT </vt:lpstr>
      <vt:lpstr>PENALTY SYSTEM </vt:lpstr>
      <vt:lpstr>  TRAFFIC MANAGEMENT PLAN   </vt:lpstr>
      <vt:lpstr>WORKER WELFARE POLICY</vt:lpstr>
      <vt:lpstr>TRAINING PLAN &amp; TOOL BOX TALKS</vt:lpstr>
      <vt:lpstr>EMERGENCY EVACUATION PLAN</vt:lpstr>
      <vt:lpstr> MONTHLY SAFETY SAMPLE REPORTS FOR EACH SCOPE  </vt:lpstr>
      <vt:lpstr>PowerPoint Presentation</vt:lpstr>
      <vt:lpstr>CHECKLISTS &amp; FORMS</vt:lpstr>
      <vt:lpstr>PowerPoint Presentation</vt:lpstr>
      <vt:lpstr>SAFETY AUDITING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SBG O&amp;M SAFETY MANAGEMENT SYSTEM</dc:title>
  <dc:creator>hasoub</dc:creator>
  <cp:lastModifiedBy>hasoub</cp:lastModifiedBy>
  <cp:revision>14</cp:revision>
  <dcterms:created xsi:type="dcterms:W3CDTF">2017-12-08T13:36:10Z</dcterms:created>
  <dcterms:modified xsi:type="dcterms:W3CDTF">2017-12-10T12:53:04Z</dcterms:modified>
</cp:coreProperties>
</file>