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76" r:id="rId4"/>
    <p:sldId id="277" r:id="rId5"/>
    <p:sldId id="278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0DA45-059F-FF46-B8FF-A5E3B41117B1}" v="18" dt="2024-12-12T17:42:48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29"/>
  </p:normalViewPr>
  <p:slideViewPr>
    <p:cSldViewPr snapToGrid="0" showGuides="1">
      <p:cViewPr varScale="1">
        <p:scale>
          <a:sx n="96" d="100"/>
          <a:sy n="96" d="100"/>
        </p:scale>
        <p:origin x="200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6162A-A8BF-6448-BD86-945694CA7F77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3DF23-EC7C-9A4C-8D6C-FBE92A41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1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FCB5C-FF9E-6019-247C-FD1AEE7CC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74F4B1-7063-7918-29AA-6932DAF43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B4F89C-38DC-1942-96B8-7BE8E246D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0B1CC-D78C-8B69-7A61-96C63930F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024CA-5931-874D-A31C-EDAA9EF8D8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49991-10F8-2751-ECDE-C26F8595D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B291E-0D59-DD5E-C366-91C549177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B3F44E-B9F7-AD4B-E26F-F070E5926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Village-level outdoor temperature, wood heating removed from policy-mixed component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458C-627B-2EBB-32C5-B8798CA2A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024CA-5931-874D-A31C-EDAA9EF8D8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6B06-A5B2-15F4-F0BA-F040758DD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75A52-18FE-82C6-8362-F48B0116F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B00B-F176-8D68-0E49-EBB27A0E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99F9-059A-1C4C-94DE-B76474E01E5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12AE-210F-453E-6C27-51736B75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5986C-D570-4D27-D545-5B2FC19A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20B-B7B5-4740-8A62-044CFD2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8030-DC0C-4E41-C5DC-FE2BC578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FD1B-58B7-D4AE-3F5E-3A6AB04F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B49E-5121-2019-E0EF-F7768EB3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99F9-059A-1C4C-94DE-B76474E01E5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FAED-413E-F69C-CCE2-ADFDEFCE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AF838-B114-9D44-BB8D-8586F97C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20B-B7B5-4740-8A62-044CFD2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BEE47-F9EB-D753-6C66-2B80072A2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1F744-9861-CAC6-12C4-4AC385160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522D-E73D-CDFB-A9EB-F95D1DFE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99F9-059A-1C4C-94DE-B76474E01E5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9372-2BE8-0096-1C39-807777D1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982D-CB13-AD10-4275-4537F376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20B-B7B5-4740-8A62-044CFD2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8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924F-EDFF-4A86-6229-0EFBE6F8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F75D-A6F6-DC57-357B-40CDE8F2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D217-B6AA-7838-4F8B-A8F9A8BD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99F9-059A-1C4C-94DE-B76474E01E5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01CF-30A5-42B1-CCCF-1DD34B3A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8E383-A826-5E33-FB41-6F40D5EC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20B-B7B5-4740-8A62-044CFD2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2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37A1-E079-C882-C3E5-B4CED467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9383-7B24-DE0E-7C05-91B74437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824A-723B-FBC3-D9AD-D70DDF83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99F9-059A-1C4C-94DE-B76474E01E5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FE52-5C60-B18B-3432-6FD28B40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EFFA-7F15-4B63-AB5C-A7416FF1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20B-B7B5-4740-8A62-044CFD2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714-D36A-D138-22D4-31F35362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12C4-D6EF-F602-1D8D-55FCD8D21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5671D-B0A2-24A4-C99E-0E9B9240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E7688-89E3-0A01-0201-8D974FDD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99F9-059A-1C4C-94DE-B76474E01E5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B7765-A0D2-CB30-23D0-33956CF0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575B5-DC63-80DD-969C-E9E31140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20B-B7B5-4740-8A62-044CFD2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9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EF39-D749-3118-45B0-46F19AAA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B4FEC-EC47-2F6E-A5E7-172ED7C4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6D6DA-03CD-53A6-AB5A-B62FF90D5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A9CAD-B66F-0898-3D2B-911B5BB0D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B201E-B783-8420-8145-5CB3E3416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09E37-E568-2BBB-3943-3B892F27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99F9-059A-1C4C-94DE-B76474E01E5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2FD1D-61C7-ED77-5D01-1AC45F36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A5826-0D3B-8AE4-8AC7-59C0667E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20B-B7B5-4740-8A62-044CFD2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039C-5E38-16C2-BDB1-F2AA426C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C4AC-EE1C-7580-89FA-43F954BB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99F9-059A-1C4C-94DE-B76474E01E5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3580C-EC8B-1F44-FB5C-BC2DCDA8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CE175-D645-9CE2-C18D-F29845CB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20B-B7B5-4740-8A62-044CFD2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83224-869F-9794-9840-86B51FAE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99F9-059A-1C4C-94DE-B76474E01E5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C6CE6-6274-9B2E-B9D9-845ED207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41BDC-5B19-B526-A0E3-B3481D2C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20B-B7B5-4740-8A62-044CFD2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02B9-EF05-F597-F834-34631E8D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8E28B-A22B-D30C-D8EB-1DAD00B6F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4A5CE-F90B-3F56-CD43-173C6F786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5E9D-9AC5-832A-4343-533CD217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99F9-059A-1C4C-94DE-B76474E01E5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BAD97-777F-2744-1393-13EEBF61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79E74-726A-5E24-B6B1-5D854B48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20B-B7B5-4740-8A62-044CFD2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B5AB-E952-3F10-C38B-DCA367C5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038A0-4218-6CA5-FAA2-456B3425B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FBF0C-1D4B-CA28-14B7-54289D547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C188-E327-27C9-8029-942F2BCF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99F9-059A-1C4C-94DE-B76474E01E5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90808-EB12-18C5-4D6B-046AB023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A9A0-91D1-A777-6C40-C2A38E51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20B-B7B5-4740-8A62-044CFD2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20D0E-7DE4-545B-6B20-7FCA1B67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772CF-66E9-C163-CC20-26AFE78B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F9865-D8CA-7B13-F2A1-892DA52D7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599F9-059A-1C4C-94DE-B76474E01E5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DB71F-E29E-511F-C3CA-386D2B805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8977-3D9B-0ADD-8A91-0A5ACDBCD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2720B-B7B5-4740-8A62-044CFD2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270DA8-C4E1-23F1-4FF5-721503032BA7}"/>
              </a:ext>
            </a:extLst>
          </p:cNvPr>
          <p:cNvSpPr txBox="1"/>
          <p:nvPr/>
        </p:nvSpPr>
        <p:spPr>
          <a:xfrm>
            <a:off x="2053033" y="3244333"/>
            <a:ext cx="82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01C19-8308-F5C0-90A7-113A5ADE5E00}"/>
              </a:ext>
            </a:extLst>
          </p:cNvPr>
          <p:cNvSpPr txBox="1"/>
          <p:nvPr/>
        </p:nvSpPr>
        <p:spPr>
          <a:xfrm>
            <a:off x="8021669" y="3102427"/>
            <a:ext cx="154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Blood pressure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3548A-C16A-B2F6-3D9C-E9C175BDCE4A}"/>
              </a:ext>
            </a:extLst>
          </p:cNvPr>
          <p:cNvSpPr txBox="1"/>
          <p:nvPr/>
        </p:nvSpPr>
        <p:spPr>
          <a:xfrm>
            <a:off x="5633237" y="2598002"/>
            <a:ext cx="154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Indoor temperature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0543-A040-AB58-2228-2FADB1B2B4DD}"/>
              </a:ext>
            </a:extLst>
          </p:cNvPr>
          <p:cNvSpPr txBox="1"/>
          <p:nvPr/>
        </p:nvSpPr>
        <p:spPr>
          <a:xfrm>
            <a:off x="5633237" y="3613665"/>
            <a:ext cx="154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Indoor air pollution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F60A80-5834-1FAC-CA00-E1334FED0870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4788108" y="2921168"/>
            <a:ext cx="845129" cy="5078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798ACC-08FA-5D29-226C-C7F7E2704B5D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4788108" y="3428999"/>
            <a:ext cx="845129" cy="5078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4C4946-50B0-C726-FCB9-75C98BFB8F8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176539" y="2921168"/>
            <a:ext cx="845130" cy="5044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EB39CE-69A6-321C-8AEF-EA8AD617F59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176539" y="3425593"/>
            <a:ext cx="845130" cy="5112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854DE2-1F8B-899B-6F56-E2C5995352CE}"/>
              </a:ext>
            </a:extLst>
          </p:cNvPr>
          <p:cNvSpPr txBox="1"/>
          <p:nvPr/>
        </p:nvSpPr>
        <p:spPr>
          <a:xfrm>
            <a:off x="3644240" y="3244333"/>
            <a:ext cx="11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Stove use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3C02F7-6AFD-E09F-753D-4ABF31AB57A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882978" y="3428999"/>
            <a:ext cx="7612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A8E6FB0-25BC-7A05-6FDE-0DC070B2907B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16200000" flipH="1">
            <a:off x="5563117" y="518554"/>
            <a:ext cx="135093" cy="6325314"/>
          </a:xfrm>
          <a:prstGeom prst="curvedConnector3">
            <a:avLst>
              <a:gd name="adj1" fmla="val 73658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67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B4CCED-8E81-C90E-8E1F-5D03522E76E0}"/>
              </a:ext>
            </a:extLst>
          </p:cNvPr>
          <p:cNvSpPr txBox="1"/>
          <p:nvPr/>
        </p:nvSpPr>
        <p:spPr>
          <a:xfrm>
            <a:off x="3110147" y="2756355"/>
            <a:ext cx="82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Policy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78755-35E0-1C05-B16C-26617A1880D2}"/>
              </a:ext>
            </a:extLst>
          </p:cNvPr>
          <p:cNvSpPr txBox="1"/>
          <p:nvPr/>
        </p:nvSpPr>
        <p:spPr>
          <a:xfrm>
            <a:off x="5392266" y="2648634"/>
            <a:ext cx="932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Blood pressure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C6FD37-3BAF-4564-C018-FE75F3477FC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40092" y="2910244"/>
            <a:ext cx="14521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E0EE250-9223-E2AF-6B13-9D2C0A441DD3}"/>
              </a:ext>
            </a:extLst>
          </p:cNvPr>
          <p:cNvSpPr txBox="1"/>
          <p:nvPr/>
        </p:nvSpPr>
        <p:spPr>
          <a:xfrm>
            <a:off x="4248086" y="3520095"/>
            <a:ext cx="131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Waist circumference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20B579-BDC8-CEDD-18A3-88550D2C9526}"/>
              </a:ext>
            </a:extLst>
          </p:cNvPr>
          <p:cNvSpPr txBox="1"/>
          <p:nvPr/>
        </p:nvSpPr>
        <p:spPr>
          <a:xfrm>
            <a:off x="5070922" y="4121783"/>
            <a:ext cx="157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Antihypertensive medication use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718B4C-E152-4B35-ABB7-A9A5BC471C03}"/>
              </a:ext>
            </a:extLst>
          </p:cNvPr>
          <p:cNvSpPr txBox="1"/>
          <p:nvPr/>
        </p:nvSpPr>
        <p:spPr>
          <a:xfrm>
            <a:off x="4534579" y="2186969"/>
            <a:ext cx="47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868366-94BB-E263-31B7-0E4357B4418F}"/>
              </a:ext>
            </a:extLst>
          </p:cNvPr>
          <p:cNvSpPr txBox="1"/>
          <p:nvPr/>
        </p:nvSpPr>
        <p:spPr>
          <a:xfrm>
            <a:off x="5629627" y="1817637"/>
            <a:ext cx="4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FA5181-4A5F-6713-4194-318105009276}"/>
              </a:ext>
            </a:extLst>
          </p:cNvPr>
          <p:cNvSpPr txBox="1"/>
          <p:nvPr/>
        </p:nvSpPr>
        <p:spPr>
          <a:xfrm>
            <a:off x="6504391" y="2125414"/>
            <a:ext cx="147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Exposure to tobacco smoke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2BB1B5-BC32-285A-DC86-1B0E23A66E50}"/>
              </a:ext>
            </a:extLst>
          </p:cNvPr>
          <p:cNvSpPr txBox="1"/>
          <p:nvPr/>
        </p:nvSpPr>
        <p:spPr>
          <a:xfrm>
            <a:off x="6647763" y="3441626"/>
            <a:ext cx="127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Alcohol consumption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19134A-9EA9-2E69-2B73-E447582B93C0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5008235" y="2340858"/>
            <a:ext cx="621392" cy="3370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1239ACF-FFD0-CD2D-BCB8-162DA23683D3}"/>
              </a:ext>
            </a:extLst>
          </p:cNvPr>
          <p:cNvCxnSpPr>
            <a:cxnSpLocks/>
            <a:stCxn id="71" idx="2"/>
            <a:endCxn id="5" idx="0"/>
          </p:cNvCxnSpPr>
          <p:nvPr/>
        </p:nvCxnSpPr>
        <p:spPr>
          <a:xfrm>
            <a:off x="5858472" y="2125414"/>
            <a:ext cx="0" cy="5232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64C77B3-E0C4-7777-9BA4-D4E2E4B1D2CC}"/>
              </a:ext>
            </a:extLst>
          </p:cNvPr>
          <p:cNvCxnSpPr>
            <a:cxnSpLocks/>
            <a:stCxn id="69" idx="0"/>
            <a:endCxn id="5" idx="2"/>
          </p:cNvCxnSpPr>
          <p:nvPr/>
        </p:nvCxnSpPr>
        <p:spPr>
          <a:xfrm flipH="1" flipV="1">
            <a:off x="5858472" y="3171854"/>
            <a:ext cx="871" cy="9499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969670-81EE-FBB2-996B-7322CC0F41DB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6051403" y="2387024"/>
            <a:ext cx="452988" cy="2575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AD8844D-091D-3516-6545-2DE12BA90B87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6051403" y="3167773"/>
            <a:ext cx="596360" cy="5354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8CC722B-21C9-E0BE-A7AB-704DE36EC68A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4907224" y="3167773"/>
            <a:ext cx="722403" cy="3523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9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90F25-E2B7-9164-EF4B-FC6D10BCC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634CD3-D4C8-A433-DC9D-F6D50E0577C0}"/>
              </a:ext>
            </a:extLst>
          </p:cNvPr>
          <p:cNvSpPr txBox="1"/>
          <p:nvPr/>
        </p:nvSpPr>
        <p:spPr>
          <a:xfrm>
            <a:off x="3104768" y="3581309"/>
            <a:ext cx="72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Policy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789C7-644C-2BB3-6EFA-6F984BD4C3D9}"/>
              </a:ext>
            </a:extLst>
          </p:cNvPr>
          <p:cNvSpPr txBox="1"/>
          <p:nvPr/>
        </p:nvSpPr>
        <p:spPr>
          <a:xfrm>
            <a:off x="4227187" y="3467178"/>
            <a:ext cx="1374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Mixed source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B7AB3-B762-8A00-D467-FDDF46C94F65}"/>
              </a:ext>
            </a:extLst>
          </p:cNvPr>
          <p:cNvSpPr txBox="1"/>
          <p:nvPr/>
        </p:nvSpPr>
        <p:spPr>
          <a:xfrm>
            <a:off x="6001904" y="3473588"/>
            <a:ext cx="971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Blood pressure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6CF216-0DC6-9BE7-9814-F47909C1469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827143" y="3728788"/>
            <a:ext cx="400044" cy="64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34109F-8757-1439-CF33-A79CBAAC031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01860" y="3728788"/>
            <a:ext cx="400044" cy="64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0161E2C-5C33-F45A-E162-C8D3B1C7DE56}"/>
              </a:ext>
            </a:extLst>
          </p:cNvPr>
          <p:cNvSpPr txBox="1"/>
          <p:nvPr/>
        </p:nvSpPr>
        <p:spPr>
          <a:xfrm>
            <a:off x="4313547" y="4558864"/>
            <a:ext cx="121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 of day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D2652E-3B49-703A-2614-97964D21FF50}"/>
              </a:ext>
            </a:extLst>
          </p:cNvPr>
          <p:cNvCxnSpPr>
            <a:cxnSpLocks/>
            <a:stCxn id="118" idx="0"/>
            <a:endCxn id="6" idx="2"/>
          </p:cNvCxnSpPr>
          <p:nvPr/>
        </p:nvCxnSpPr>
        <p:spPr>
          <a:xfrm flipV="1">
            <a:off x="4922787" y="3996808"/>
            <a:ext cx="1564636" cy="5620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044FD4-E490-2E69-056F-1FBC91D3D038}"/>
              </a:ext>
            </a:extLst>
          </p:cNvPr>
          <p:cNvCxnSpPr>
            <a:cxnSpLocks/>
            <a:stCxn id="118" idx="0"/>
            <a:endCxn id="5" idx="2"/>
          </p:cNvCxnSpPr>
          <p:nvPr/>
        </p:nvCxnSpPr>
        <p:spPr>
          <a:xfrm flipH="1" flipV="1">
            <a:off x="4914524" y="3990398"/>
            <a:ext cx="8263" cy="5684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itle 1">
            <a:extLst>
              <a:ext uri="{FF2B5EF4-FFF2-40B4-BE49-F238E27FC236}">
                <a16:creationId xmlns:a16="http://schemas.microsoft.com/office/drawing/2014/main" id="{277EFBC5-E49A-2215-C0AA-A24EAA12AC3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DAG for mediation by mixed source component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08ABA2-E59E-8875-F245-F659CBE29B13}"/>
              </a:ext>
            </a:extLst>
          </p:cNvPr>
          <p:cNvSpPr txBox="1"/>
          <p:nvPr/>
        </p:nvSpPr>
        <p:spPr>
          <a:xfrm>
            <a:off x="5045967" y="4938850"/>
            <a:ext cx="131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Waist circumference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25D2F5-3F25-8E11-BF3B-D73A4A31D386}"/>
              </a:ext>
            </a:extLst>
          </p:cNvPr>
          <p:cNvSpPr txBox="1"/>
          <p:nvPr/>
        </p:nvSpPr>
        <p:spPr>
          <a:xfrm>
            <a:off x="6229465" y="4733267"/>
            <a:ext cx="157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Antihypertensive medication 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E6AAD3-BB50-DDF1-7C62-F47EEEA5E3AA}"/>
              </a:ext>
            </a:extLst>
          </p:cNvPr>
          <p:cNvSpPr txBox="1"/>
          <p:nvPr/>
        </p:nvSpPr>
        <p:spPr>
          <a:xfrm>
            <a:off x="7140521" y="2496041"/>
            <a:ext cx="55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B57202-D7F0-DD45-A395-FF9822AD08E3}"/>
              </a:ext>
            </a:extLst>
          </p:cNvPr>
          <p:cNvSpPr txBox="1"/>
          <p:nvPr/>
        </p:nvSpPr>
        <p:spPr>
          <a:xfrm>
            <a:off x="6560197" y="2680874"/>
            <a:ext cx="4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6C4084-C2E2-192B-6D1F-64A0BE2C2D0A}"/>
              </a:ext>
            </a:extLst>
          </p:cNvPr>
          <p:cNvSpPr txBox="1"/>
          <p:nvPr/>
        </p:nvSpPr>
        <p:spPr>
          <a:xfrm>
            <a:off x="7271963" y="4080635"/>
            <a:ext cx="127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Alcohol consumption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F98299C-6C0B-F037-E024-6FCBB7F08037}"/>
              </a:ext>
            </a:extLst>
          </p:cNvPr>
          <p:cNvCxnSpPr>
            <a:cxnSpLocks/>
            <a:stCxn id="66" idx="2"/>
            <a:endCxn id="6" idx="0"/>
          </p:cNvCxnSpPr>
          <p:nvPr/>
        </p:nvCxnSpPr>
        <p:spPr>
          <a:xfrm flipH="1">
            <a:off x="6487423" y="2803818"/>
            <a:ext cx="929941" cy="6697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5CA0F3-096A-F6F3-AFB5-AC8E2DAD3D3F}"/>
              </a:ext>
            </a:extLst>
          </p:cNvPr>
          <p:cNvCxnSpPr>
            <a:cxnSpLocks/>
            <a:stCxn id="67" idx="2"/>
            <a:endCxn id="6" idx="0"/>
          </p:cNvCxnSpPr>
          <p:nvPr/>
        </p:nvCxnSpPr>
        <p:spPr>
          <a:xfrm flipH="1">
            <a:off x="6487423" y="2988651"/>
            <a:ext cx="301619" cy="4849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D24247-2445-A1E1-6FEB-C53D60EE4595}"/>
              </a:ext>
            </a:extLst>
          </p:cNvPr>
          <p:cNvCxnSpPr>
            <a:cxnSpLocks/>
            <a:stCxn id="65" idx="0"/>
            <a:endCxn id="6" idx="2"/>
          </p:cNvCxnSpPr>
          <p:nvPr/>
        </p:nvCxnSpPr>
        <p:spPr>
          <a:xfrm flipH="1" flipV="1">
            <a:off x="6487423" y="3996808"/>
            <a:ext cx="530463" cy="7364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54B9B3-3D12-AE77-78F2-CF805D0E6CA9}"/>
              </a:ext>
            </a:extLst>
          </p:cNvPr>
          <p:cNvCxnSpPr>
            <a:cxnSpLocks/>
            <a:stCxn id="97" idx="2"/>
            <a:endCxn id="6" idx="0"/>
          </p:cNvCxnSpPr>
          <p:nvPr/>
        </p:nvCxnSpPr>
        <p:spPr>
          <a:xfrm>
            <a:off x="5870473" y="2709738"/>
            <a:ext cx="616950" cy="7638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38E8F2-E4ED-5612-71E0-C1E4E0F5373B}"/>
              </a:ext>
            </a:extLst>
          </p:cNvPr>
          <p:cNvCxnSpPr>
            <a:cxnSpLocks/>
            <a:stCxn id="69" idx="1"/>
            <a:endCxn id="6" idx="2"/>
          </p:cNvCxnSpPr>
          <p:nvPr/>
        </p:nvCxnSpPr>
        <p:spPr>
          <a:xfrm flipH="1" flipV="1">
            <a:off x="6487423" y="3996808"/>
            <a:ext cx="784540" cy="3454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EDA854-581C-85C7-CE89-4DC8DF193E65}"/>
              </a:ext>
            </a:extLst>
          </p:cNvPr>
          <p:cNvCxnSpPr>
            <a:cxnSpLocks/>
            <a:stCxn id="64" idx="0"/>
            <a:endCxn id="6" idx="2"/>
          </p:cNvCxnSpPr>
          <p:nvPr/>
        </p:nvCxnSpPr>
        <p:spPr>
          <a:xfrm flipV="1">
            <a:off x="5705105" y="3996808"/>
            <a:ext cx="782318" cy="942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6440E6F-B6BF-843E-072D-141A90CAA376}"/>
              </a:ext>
            </a:extLst>
          </p:cNvPr>
          <p:cNvSpPr txBox="1"/>
          <p:nvPr/>
        </p:nvSpPr>
        <p:spPr>
          <a:xfrm>
            <a:off x="5133983" y="2186518"/>
            <a:ext cx="147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Exposure to tobacco smoke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3F0A8BF-59A5-7210-0747-726CCC178349}"/>
              </a:ext>
            </a:extLst>
          </p:cNvPr>
          <p:cNvCxnSpPr>
            <a:cxnSpLocks/>
            <a:stCxn id="97" idx="2"/>
            <a:endCxn id="5" idx="0"/>
          </p:cNvCxnSpPr>
          <p:nvPr/>
        </p:nvCxnSpPr>
        <p:spPr>
          <a:xfrm flipH="1">
            <a:off x="4914524" y="2709738"/>
            <a:ext cx="955949" cy="75744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4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676AA-D3D9-721D-79AB-4722A1EB5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A87E3-4AFE-0BB1-BDE6-A8C4A62CCE8D}"/>
              </a:ext>
            </a:extLst>
          </p:cNvPr>
          <p:cNvSpPr txBox="1"/>
          <p:nvPr/>
        </p:nvSpPr>
        <p:spPr>
          <a:xfrm>
            <a:off x="3104768" y="3581309"/>
            <a:ext cx="72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Policy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A5C3F-00F2-1B35-F0D0-9BE9E1C43854}"/>
              </a:ext>
            </a:extLst>
          </p:cNvPr>
          <p:cNvSpPr txBox="1"/>
          <p:nvPr/>
        </p:nvSpPr>
        <p:spPr>
          <a:xfrm>
            <a:off x="4235450" y="3581309"/>
            <a:ext cx="137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Black carbon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11A6D-9DB2-280E-1F0F-78C5DA0C4B82}"/>
              </a:ext>
            </a:extLst>
          </p:cNvPr>
          <p:cNvSpPr txBox="1"/>
          <p:nvPr/>
        </p:nvSpPr>
        <p:spPr>
          <a:xfrm>
            <a:off x="6001904" y="3473588"/>
            <a:ext cx="971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Blood pressure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8D2EE5-F879-1F17-53C8-3DD3926BE5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27143" y="3735198"/>
            <a:ext cx="40830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AE288B-60F7-6A27-FA72-C114AF3E15B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10123" y="3735198"/>
            <a:ext cx="3917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3FB47BA-F0D6-6B3D-4963-31A6D4539AD2}"/>
              </a:ext>
            </a:extLst>
          </p:cNvPr>
          <p:cNvSpPr txBox="1"/>
          <p:nvPr/>
        </p:nvSpPr>
        <p:spPr>
          <a:xfrm>
            <a:off x="4313547" y="4558864"/>
            <a:ext cx="121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 of day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5BE42D3-78DF-7001-2F0A-FC5176B9894F}"/>
              </a:ext>
            </a:extLst>
          </p:cNvPr>
          <p:cNvCxnSpPr>
            <a:cxnSpLocks/>
            <a:stCxn id="118" idx="0"/>
            <a:endCxn id="6" idx="2"/>
          </p:cNvCxnSpPr>
          <p:nvPr/>
        </p:nvCxnSpPr>
        <p:spPr>
          <a:xfrm flipV="1">
            <a:off x="4922787" y="3996808"/>
            <a:ext cx="1564636" cy="5620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20028EB-C5E2-ACB0-C9F9-EEFB5F930D59}"/>
              </a:ext>
            </a:extLst>
          </p:cNvPr>
          <p:cNvCxnSpPr>
            <a:cxnSpLocks/>
            <a:stCxn id="118" idx="0"/>
            <a:endCxn id="5" idx="2"/>
          </p:cNvCxnSpPr>
          <p:nvPr/>
        </p:nvCxnSpPr>
        <p:spPr>
          <a:xfrm flipV="1">
            <a:off x="4922787" y="3889086"/>
            <a:ext cx="0" cy="6697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itle 1">
            <a:extLst>
              <a:ext uri="{FF2B5EF4-FFF2-40B4-BE49-F238E27FC236}">
                <a16:creationId xmlns:a16="http://schemas.microsoft.com/office/drawing/2014/main" id="{B19292DF-2300-484A-5450-AF656EC6FF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DAG for mediation by black carbon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8E0BDA-5356-F4D0-9AC7-4FEA8BC1E58B}"/>
              </a:ext>
            </a:extLst>
          </p:cNvPr>
          <p:cNvSpPr txBox="1"/>
          <p:nvPr/>
        </p:nvSpPr>
        <p:spPr>
          <a:xfrm>
            <a:off x="5045967" y="4938850"/>
            <a:ext cx="131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Waist circumference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576A50-66F9-D793-8BF9-3F336AA0C442}"/>
              </a:ext>
            </a:extLst>
          </p:cNvPr>
          <p:cNvSpPr txBox="1"/>
          <p:nvPr/>
        </p:nvSpPr>
        <p:spPr>
          <a:xfrm>
            <a:off x="6229465" y="4733267"/>
            <a:ext cx="157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Antihypertensive medication 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ACDB3-9EBC-E269-54F8-8ACA057A20BA}"/>
              </a:ext>
            </a:extLst>
          </p:cNvPr>
          <p:cNvSpPr txBox="1"/>
          <p:nvPr/>
        </p:nvSpPr>
        <p:spPr>
          <a:xfrm>
            <a:off x="7140521" y="2496041"/>
            <a:ext cx="55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0A122E-6FE4-70BF-528B-369EB2539D61}"/>
              </a:ext>
            </a:extLst>
          </p:cNvPr>
          <p:cNvSpPr txBox="1"/>
          <p:nvPr/>
        </p:nvSpPr>
        <p:spPr>
          <a:xfrm>
            <a:off x="6560197" y="2680874"/>
            <a:ext cx="4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C7EB9C-97A0-5CF0-828A-9099FF7336B9}"/>
              </a:ext>
            </a:extLst>
          </p:cNvPr>
          <p:cNvSpPr txBox="1"/>
          <p:nvPr/>
        </p:nvSpPr>
        <p:spPr>
          <a:xfrm>
            <a:off x="7271963" y="4080635"/>
            <a:ext cx="127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Alcohol consumption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F4D879-CB31-6719-71A1-9EFD5689038F}"/>
              </a:ext>
            </a:extLst>
          </p:cNvPr>
          <p:cNvCxnSpPr>
            <a:cxnSpLocks/>
            <a:stCxn id="66" idx="2"/>
            <a:endCxn id="6" idx="0"/>
          </p:cNvCxnSpPr>
          <p:nvPr/>
        </p:nvCxnSpPr>
        <p:spPr>
          <a:xfrm flipH="1">
            <a:off x="6487423" y="2803818"/>
            <a:ext cx="929941" cy="6697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E18031-F55D-3C56-1F8C-B468D7C43D99}"/>
              </a:ext>
            </a:extLst>
          </p:cNvPr>
          <p:cNvCxnSpPr>
            <a:cxnSpLocks/>
            <a:stCxn id="67" idx="2"/>
            <a:endCxn id="6" idx="0"/>
          </p:cNvCxnSpPr>
          <p:nvPr/>
        </p:nvCxnSpPr>
        <p:spPr>
          <a:xfrm flipH="1">
            <a:off x="6487423" y="2988651"/>
            <a:ext cx="301619" cy="4849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6BAF6C7-6DB3-5F25-0E28-A704F0CFD7B8}"/>
              </a:ext>
            </a:extLst>
          </p:cNvPr>
          <p:cNvCxnSpPr>
            <a:cxnSpLocks/>
            <a:stCxn id="65" idx="0"/>
            <a:endCxn id="6" idx="2"/>
          </p:cNvCxnSpPr>
          <p:nvPr/>
        </p:nvCxnSpPr>
        <p:spPr>
          <a:xfrm flipH="1" flipV="1">
            <a:off x="6487423" y="3996808"/>
            <a:ext cx="530463" cy="7364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E18BC9A-E37B-D54D-E31D-FA93BE5B3032}"/>
              </a:ext>
            </a:extLst>
          </p:cNvPr>
          <p:cNvCxnSpPr>
            <a:cxnSpLocks/>
            <a:stCxn id="97" idx="2"/>
            <a:endCxn id="6" idx="0"/>
          </p:cNvCxnSpPr>
          <p:nvPr/>
        </p:nvCxnSpPr>
        <p:spPr>
          <a:xfrm>
            <a:off x="5870473" y="2709738"/>
            <a:ext cx="616950" cy="7638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C522AD4-9084-584A-11B3-F1A2212CB9BA}"/>
              </a:ext>
            </a:extLst>
          </p:cNvPr>
          <p:cNvCxnSpPr>
            <a:cxnSpLocks/>
            <a:stCxn id="69" idx="1"/>
            <a:endCxn id="6" idx="2"/>
          </p:cNvCxnSpPr>
          <p:nvPr/>
        </p:nvCxnSpPr>
        <p:spPr>
          <a:xfrm flipH="1" flipV="1">
            <a:off x="6487423" y="3996808"/>
            <a:ext cx="784540" cy="3454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AF065FC-8B29-1FE3-0A40-AC66D75D0628}"/>
              </a:ext>
            </a:extLst>
          </p:cNvPr>
          <p:cNvCxnSpPr>
            <a:cxnSpLocks/>
            <a:stCxn id="64" idx="0"/>
            <a:endCxn id="6" idx="2"/>
          </p:cNvCxnSpPr>
          <p:nvPr/>
        </p:nvCxnSpPr>
        <p:spPr>
          <a:xfrm flipV="1">
            <a:off x="5705105" y="3996808"/>
            <a:ext cx="782318" cy="942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DFD1FDA-604D-9C30-A382-FFB7895EFC49}"/>
              </a:ext>
            </a:extLst>
          </p:cNvPr>
          <p:cNvSpPr txBox="1"/>
          <p:nvPr/>
        </p:nvSpPr>
        <p:spPr>
          <a:xfrm>
            <a:off x="5133983" y="2186518"/>
            <a:ext cx="147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Exposure to tobacco smoke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7086CE-39B4-0FE9-8E59-3B8A53B70C31}"/>
              </a:ext>
            </a:extLst>
          </p:cNvPr>
          <p:cNvCxnSpPr>
            <a:cxnSpLocks/>
            <a:stCxn id="97" idx="2"/>
            <a:endCxn id="5" idx="0"/>
          </p:cNvCxnSpPr>
          <p:nvPr/>
        </p:nvCxnSpPr>
        <p:spPr>
          <a:xfrm flipH="1">
            <a:off x="4922787" y="2709738"/>
            <a:ext cx="947686" cy="8715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5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02B70-A6A5-8DD1-CFE0-D3CB85464DF6}"/>
              </a:ext>
            </a:extLst>
          </p:cNvPr>
          <p:cNvSpPr txBox="1"/>
          <p:nvPr/>
        </p:nvSpPr>
        <p:spPr>
          <a:xfrm>
            <a:off x="2749886" y="2506597"/>
            <a:ext cx="72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9438C-0349-FFF0-ED04-8DAEDC6549E4}"/>
              </a:ext>
            </a:extLst>
          </p:cNvPr>
          <p:cNvSpPr txBox="1"/>
          <p:nvPr/>
        </p:nvSpPr>
        <p:spPr>
          <a:xfrm>
            <a:off x="4068161" y="2395671"/>
            <a:ext cx="782319" cy="52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Stove 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EDEEF-FAC2-2224-717D-1EF1179CCABE}"/>
              </a:ext>
            </a:extLst>
          </p:cNvPr>
          <p:cNvSpPr txBox="1"/>
          <p:nvPr/>
        </p:nvSpPr>
        <p:spPr>
          <a:xfrm>
            <a:off x="5540585" y="2402081"/>
            <a:ext cx="131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Indoor </a:t>
            </a:r>
          </a:p>
          <a:p>
            <a:pPr algn="ctr"/>
            <a:r>
              <a:rPr lang="en-US" sz="1400" b="1" dirty="0"/>
              <a:t>temperature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3CD98F-D456-15BE-9395-06BB287CC70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472261" y="2660486"/>
            <a:ext cx="5959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05287-907E-1A3F-E181-0FC0E2A5321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50480" y="2660486"/>
            <a:ext cx="690105" cy="32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5F3A7A-C590-B8B8-3323-F97977D7FAFC}"/>
              </a:ext>
            </a:extLst>
          </p:cNvPr>
          <p:cNvSpPr txBox="1"/>
          <p:nvPr/>
        </p:nvSpPr>
        <p:spPr>
          <a:xfrm>
            <a:off x="3850080" y="3265517"/>
            <a:ext cx="121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Outdoor temperature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134E1B-25C6-93EE-6F4D-84303EA6281E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4459320" y="2925301"/>
            <a:ext cx="1" cy="3402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AD6C38-0A02-4290-E3BE-47952F860AAB}"/>
              </a:ext>
            </a:extLst>
          </p:cNvPr>
          <p:cNvSpPr txBox="1"/>
          <p:nvPr/>
        </p:nvSpPr>
        <p:spPr>
          <a:xfrm>
            <a:off x="4886941" y="3867343"/>
            <a:ext cx="131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Age of primary respondent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4AB32A-915F-3F14-1F18-F6BF28050AA1}"/>
              </a:ext>
            </a:extLst>
          </p:cNvPr>
          <p:cNvSpPr txBox="1"/>
          <p:nvPr/>
        </p:nvSpPr>
        <p:spPr>
          <a:xfrm>
            <a:off x="6070439" y="3661760"/>
            <a:ext cx="157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Size of home (# rooms)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C8B91-9491-EFAD-178F-D8923AA62374}"/>
              </a:ext>
            </a:extLst>
          </p:cNvPr>
          <p:cNvSpPr txBox="1"/>
          <p:nvPr/>
        </p:nvSpPr>
        <p:spPr>
          <a:xfrm>
            <a:off x="7021025" y="2474893"/>
            <a:ext cx="1276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household occupants in winter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8C39E4-7EBA-B2BC-E363-E38624AB76FD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6199723" y="2925301"/>
            <a:ext cx="659137" cy="7364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3D1467-95F8-FF48-1D91-6E3FF9656509}"/>
              </a:ext>
            </a:extLst>
          </p:cNvPr>
          <p:cNvCxnSpPr>
            <a:cxnSpLocks/>
            <a:stCxn id="14" idx="1"/>
            <a:endCxn id="4" idx="2"/>
          </p:cNvCxnSpPr>
          <p:nvPr/>
        </p:nvCxnSpPr>
        <p:spPr>
          <a:xfrm flipH="1" flipV="1">
            <a:off x="6199723" y="2925301"/>
            <a:ext cx="821302" cy="266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69807-5C14-3DB1-DE7B-79B2FD0F9DC4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5546079" y="2925301"/>
            <a:ext cx="653644" cy="942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31749EEB-3247-B74F-6894-02E88FD68C0F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4603140" y="910015"/>
            <a:ext cx="104516" cy="3088649"/>
          </a:xfrm>
          <a:prstGeom prst="curvedConnector3">
            <a:avLst>
              <a:gd name="adj1" fmla="val 57231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270DA8-C4E1-23F1-4FF5-721503032BA7}"/>
              </a:ext>
            </a:extLst>
          </p:cNvPr>
          <p:cNvSpPr txBox="1"/>
          <p:nvPr/>
        </p:nvSpPr>
        <p:spPr>
          <a:xfrm>
            <a:off x="2053033" y="3244333"/>
            <a:ext cx="82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01C19-8308-F5C0-90A7-113A5ADE5E00}"/>
              </a:ext>
            </a:extLst>
          </p:cNvPr>
          <p:cNvSpPr txBox="1"/>
          <p:nvPr/>
        </p:nvSpPr>
        <p:spPr>
          <a:xfrm>
            <a:off x="8021669" y="3102427"/>
            <a:ext cx="154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Blood pressure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3548A-C16A-B2F6-3D9C-E9C175BDCE4A}"/>
              </a:ext>
            </a:extLst>
          </p:cNvPr>
          <p:cNvSpPr txBox="1"/>
          <p:nvPr/>
        </p:nvSpPr>
        <p:spPr>
          <a:xfrm>
            <a:off x="5633237" y="2598002"/>
            <a:ext cx="154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Indoor temperature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0543-A040-AB58-2228-2FADB1B2B4DD}"/>
              </a:ext>
            </a:extLst>
          </p:cNvPr>
          <p:cNvSpPr txBox="1"/>
          <p:nvPr/>
        </p:nvSpPr>
        <p:spPr>
          <a:xfrm>
            <a:off x="5633237" y="3613665"/>
            <a:ext cx="154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Indoor air pollution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F60A80-5834-1FAC-CA00-E1334FED0870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4788108" y="2921168"/>
            <a:ext cx="845129" cy="5078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798ACC-08FA-5D29-226C-C7F7E2704B5D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4788108" y="3428999"/>
            <a:ext cx="845129" cy="5078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4C4946-50B0-C726-FCB9-75C98BFB8F8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176539" y="2921168"/>
            <a:ext cx="845130" cy="5044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EB39CE-69A6-321C-8AEF-EA8AD617F59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176539" y="3425593"/>
            <a:ext cx="845130" cy="5112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854DE2-1F8B-899B-6F56-E2C5995352CE}"/>
              </a:ext>
            </a:extLst>
          </p:cNvPr>
          <p:cNvSpPr txBox="1"/>
          <p:nvPr/>
        </p:nvSpPr>
        <p:spPr>
          <a:xfrm>
            <a:off x="3644240" y="3244333"/>
            <a:ext cx="11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Stove use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3C02F7-6AFD-E09F-753D-4ABF31AB57A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882978" y="3428999"/>
            <a:ext cx="7612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A8E6FB0-25BC-7A05-6FDE-0DC070B2907B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5559710" y="10723"/>
            <a:ext cx="141906" cy="6325314"/>
          </a:xfrm>
          <a:prstGeom prst="curvedConnector3">
            <a:avLst>
              <a:gd name="adj1" fmla="val 57860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59657E-BCAF-41FB-4CF0-C6D09F66677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962067" y="2990322"/>
            <a:ext cx="798021" cy="10816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654C0C-059A-F063-8C60-00C2DC339C3E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962067" y="3934369"/>
            <a:ext cx="671782" cy="1375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F2288B-BF93-45A7-CA97-54A1250A1C19}"/>
              </a:ext>
            </a:extLst>
          </p:cNvPr>
          <p:cNvSpPr txBox="1"/>
          <p:nvPr/>
        </p:nvSpPr>
        <p:spPr>
          <a:xfrm>
            <a:off x="3818199" y="3748758"/>
            <a:ext cx="114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of </a:t>
            </a:r>
          </a:p>
          <a:p>
            <a:pPr algn="ctr"/>
            <a:r>
              <a:rPr lang="en-US" dirty="0"/>
              <a:t>day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794892-6A29-6805-A1EE-5192AE8C3D01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6404888" y="4259996"/>
            <a:ext cx="521995" cy="3693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8CCCAF-D649-91E0-044E-B0BA81AE1E35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V="1">
            <a:off x="6926883" y="3748758"/>
            <a:ext cx="1866437" cy="880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7F9F7E3-2FDE-C041-FE08-6DF1A47CFD35}"/>
              </a:ext>
            </a:extLst>
          </p:cNvPr>
          <p:cNvSpPr txBox="1"/>
          <p:nvPr/>
        </p:nvSpPr>
        <p:spPr>
          <a:xfrm>
            <a:off x="6096000" y="4629328"/>
            <a:ext cx="166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Exposure to tobacco smoke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2BE0BD-EF63-83E9-97E6-EC5EC5E09DD8}"/>
              </a:ext>
            </a:extLst>
          </p:cNvPr>
          <p:cNvCxnSpPr>
            <a:cxnSpLocks/>
            <a:stCxn id="39" idx="1"/>
            <a:endCxn id="3" idx="2"/>
          </p:cNvCxnSpPr>
          <p:nvPr/>
        </p:nvCxnSpPr>
        <p:spPr>
          <a:xfrm flipH="1" flipV="1">
            <a:off x="8793320" y="3748758"/>
            <a:ext cx="644800" cy="646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1CEAB4-D5EF-7CF8-C5CF-139CA28DEDAE}"/>
              </a:ext>
            </a:extLst>
          </p:cNvPr>
          <p:cNvSpPr txBox="1"/>
          <p:nvPr/>
        </p:nvSpPr>
        <p:spPr>
          <a:xfrm>
            <a:off x="9438120" y="3594870"/>
            <a:ext cx="2065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Sex</a:t>
            </a:r>
          </a:p>
          <a:p>
            <a:pPr algn="ctr"/>
            <a:endParaRPr lang="en-US" sz="400" dirty="0"/>
          </a:p>
          <a:p>
            <a:pPr algn="ctr"/>
            <a:r>
              <a:rPr lang="en-US" dirty="0"/>
              <a:t>Alcohol consumption</a:t>
            </a:r>
          </a:p>
          <a:p>
            <a:pPr algn="ctr"/>
            <a:endParaRPr lang="en-US" sz="400" dirty="0"/>
          </a:p>
          <a:p>
            <a:pPr algn="ctr"/>
            <a:r>
              <a:rPr lang="en-US" dirty="0"/>
              <a:t>Antihypertensive medication use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47A96F6-B7F2-4347-D26B-A6BC05A8F8C0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926883" y="2406523"/>
            <a:ext cx="2339009" cy="418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2E1A43-0AE7-A6A5-C7FE-1B0FF21779C9}"/>
              </a:ext>
            </a:extLst>
          </p:cNvPr>
          <p:cNvCxnSpPr>
            <a:cxnSpLocks/>
            <a:stCxn id="46" idx="2"/>
            <a:endCxn id="3" idx="0"/>
          </p:cNvCxnSpPr>
          <p:nvPr/>
        </p:nvCxnSpPr>
        <p:spPr>
          <a:xfrm flipH="1">
            <a:off x="8793320" y="2406523"/>
            <a:ext cx="472572" cy="6959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F557AF1-AF96-2D23-62DD-7E8882588C37}"/>
              </a:ext>
            </a:extLst>
          </p:cNvPr>
          <p:cNvSpPr txBox="1"/>
          <p:nvPr/>
        </p:nvSpPr>
        <p:spPr>
          <a:xfrm>
            <a:off x="8435009" y="1760192"/>
            <a:ext cx="166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Waist circumference</a:t>
            </a:r>
          </a:p>
        </p:txBody>
      </p:sp>
    </p:spTree>
    <p:extLst>
      <p:ext uri="{BB962C8B-B14F-4D97-AF65-F5344CB8AC3E}">
        <p14:creationId xmlns:p14="http://schemas.microsoft.com/office/powerpoint/2010/main" val="90210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144</Words>
  <Application>Microsoft Macintosh PowerPoint</Application>
  <PresentationFormat>Widescreen</PresentationFormat>
  <Paragraphs>60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Talia Sternbach</dc:creator>
  <cp:lastModifiedBy>Jill Baumgartner</cp:lastModifiedBy>
  <cp:revision>2</cp:revision>
  <dcterms:created xsi:type="dcterms:W3CDTF">2024-12-12T17:20:54Z</dcterms:created>
  <dcterms:modified xsi:type="dcterms:W3CDTF">2024-12-20T14:15:40Z</dcterms:modified>
</cp:coreProperties>
</file>