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75" r:id="rId2"/>
    <p:sldId id="274" r:id="rId3"/>
    <p:sldId id="276" r:id="rId4"/>
    <p:sldId id="277" r:id="rId5"/>
    <p:sldId id="267" r:id="rId6"/>
    <p:sldId id="271" r:id="rId7"/>
    <p:sldId id="268" r:id="rId8"/>
    <p:sldId id="279" r:id="rId9"/>
    <p:sldId id="278" r:id="rId10"/>
    <p:sldId id="260" r:id="rId11"/>
    <p:sldId id="280" r:id="rId12"/>
    <p:sldId id="264" r:id="rId13"/>
    <p:sldId id="273" r:id="rId14"/>
    <p:sldId id="281" r:id="rId15"/>
    <p:sldId id="282" r:id="rId16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43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2608C04C-F46A-4BF7-A9A3-7228E2B189BC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F7811D65-75CB-4BBF-9F1D-0DE5910763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2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C011-A369-4EB7-AECF-E3EFC3649603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1FEB-80AF-44BE-B816-E10F181E5FE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C011-A369-4EB7-AECF-E3EFC3649603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1FEB-80AF-44BE-B816-E10F181E5F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C011-A369-4EB7-AECF-E3EFC3649603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1FEB-80AF-44BE-B816-E10F181E5F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C011-A369-4EB7-AECF-E3EFC3649603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1FEB-80AF-44BE-B816-E10F181E5F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C011-A369-4EB7-AECF-E3EFC3649603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1FEB-80AF-44BE-B816-E10F181E5FE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C011-A369-4EB7-AECF-E3EFC3649603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1FEB-80AF-44BE-B816-E10F181E5F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C011-A369-4EB7-AECF-E3EFC3649603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1FEB-80AF-44BE-B816-E10F181E5F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C011-A369-4EB7-AECF-E3EFC3649603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1FEB-80AF-44BE-B816-E10F181E5F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C011-A369-4EB7-AECF-E3EFC3649603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1FEB-80AF-44BE-B816-E10F181E5F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C011-A369-4EB7-AECF-E3EFC3649603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1FEB-80AF-44BE-B816-E10F181E5F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C011-A369-4EB7-AECF-E3EFC3649603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0F01FEB-80AF-44BE-B816-E10F181E5F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4AC011-A369-4EB7-AECF-E3EFC3649603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0F01FEB-80AF-44BE-B816-E10F181E5FE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31821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latin typeface="+mn-lt"/>
              </a:rPr>
              <a:t/>
            </a:r>
            <a:br>
              <a:rPr lang="en-US" sz="4000" b="1" dirty="0" smtClean="0">
                <a:latin typeface="+mn-lt"/>
              </a:rPr>
            </a:br>
            <a:r>
              <a:rPr lang="en-US" sz="4000" b="1" dirty="0">
                <a:latin typeface="+mn-lt"/>
              </a:rPr>
              <a:t/>
            </a:r>
            <a:br>
              <a:rPr lang="en-US" sz="4000" b="1" dirty="0">
                <a:latin typeface="+mn-lt"/>
              </a:rPr>
            </a:br>
            <a:r>
              <a:rPr lang="en-US" sz="4400" b="1" dirty="0" smtClean="0">
                <a:latin typeface="+mn-lt"/>
              </a:rPr>
              <a:t>PhD EPIDEMIOLGY STUDENTS</a:t>
            </a:r>
            <a:r>
              <a:rPr lang="en-US" sz="4400" b="1" dirty="0">
                <a:latin typeface="+mn-lt"/>
              </a:rPr>
              <a:t/>
            </a:r>
            <a:br>
              <a:rPr lang="en-US" sz="4400" b="1" dirty="0">
                <a:latin typeface="+mn-lt"/>
              </a:rPr>
            </a:br>
            <a:r>
              <a:rPr lang="en-US" sz="4400" b="1" dirty="0">
                <a:latin typeface="+mn-lt"/>
              </a:rPr>
              <a:t>THESIS WRITING </a:t>
            </a:r>
            <a:r>
              <a:rPr lang="en-US" sz="4400" b="1" dirty="0" smtClean="0">
                <a:latin typeface="+mn-lt"/>
              </a:rPr>
              <a:t>WORKSHOP</a:t>
            </a:r>
            <a:br>
              <a:rPr lang="en-US" sz="4400" b="1" dirty="0" smtClean="0">
                <a:latin typeface="+mn-lt"/>
              </a:rPr>
            </a:br>
            <a:r>
              <a:rPr lang="en-US" sz="4000" b="1" dirty="0">
                <a:latin typeface="+mn-lt"/>
              </a:rPr>
              <a:t/>
            </a:r>
            <a:br>
              <a:rPr lang="en-US" sz="4000" b="1" dirty="0">
                <a:latin typeface="+mn-lt"/>
              </a:rPr>
            </a:b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267200"/>
            <a:ext cx="830580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C00000"/>
                </a:solidFill>
              </a:rPr>
              <a:t>5 FEBRUARY 2021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15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341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INITIAL E-THESIS SUBMISSION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8229600" cy="4038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Thesis submission is electronic!</a:t>
            </a:r>
          </a:p>
          <a:p>
            <a:pPr marL="393192" lvl="1" indent="0">
              <a:lnSpc>
                <a:spcPct val="150000"/>
              </a:lnSpc>
              <a:buNone/>
            </a:pPr>
            <a:endParaRPr lang="en-US" dirty="0" smtClean="0"/>
          </a:p>
          <a:p>
            <a:r>
              <a:rPr lang="en-US" sz="2400" dirty="0" smtClean="0"/>
              <a:t>If requested by an examiner or thesis committee member, student may be required to provide a hard copy of their thesis.</a:t>
            </a:r>
          </a:p>
        </p:txBody>
      </p:sp>
    </p:spTree>
    <p:extLst>
      <p:ext uri="{BB962C8B-B14F-4D97-AF65-F5344CB8AC3E}">
        <p14:creationId xmlns:p14="http://schemas.microsoft.com/office/powerpoint/2010/main" val="43862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REQUIRED THESIS SUBMISSION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GPS </a:t>
            </a:r>
            <a:r>
              <a:rPr lang="en-US" sz="2400" dirty="0" smtClean="0"/>
              <a:t>Nomination </a:t>
            </a:r>
            <a:r>
              <a:rPr lang="en-US" sz="2400" dirty="0"/>
              <a:t>of Examiners </a:t>
            </a:r>
            <a:r>
              <a:rPr lang="en-US" sz="2400" dirty="0" smtClean="0"/>
              <a:t>Form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Thesis: E-theses must be submitted in a single PDF document from your official McGill e-mail </a:t>
            </a:r>
            <a:r>
              <a:rPr lang="en-US" sz="2400" dirty="0" smtClean="0"/>
              <a:t>address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215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EXAMINATION PROCESS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305800" cy="3886200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</a:pPr>
            <a:r>
              <a:rPr lang="en-US" sz="2400" dirty="0" smtClean="0"/>
              <a:t>Thesis Office allows four weeks for return of examiner’s reports</a:t>
            </a:r>
          </a:p>
          <a:p>
            <a:pPr>
              <a:lnSpc>
                <a:spcPts val="3200"/>
              </a:lnSpc>
            </a:pPr>
            <a:r>
              <a:rPr lang="en-US" sz="2400" dirty="0" smtClean="0"/>
              <a:t>Thesis Office informs the SAO the earliest provisional date at which the defense can be scheduled (usually as of six weeks after initial submission)</a:t>
            </a:r>
          </a:p>
          <a:p>
            <a:pPr>
              <a:lnSpc>
                <a:spcPts val="3200"/>
              </a:lnSpc>
            </a:pPr>
            <a:r>
              <a:rPr lang="en-US" sz="2400" dirty="0" smtClean="0"/>
              <a:t>SAO will put PhD Oral Defense Committee in place</a:t>
            </a:r>
          </a:p>
          <a:p>
            <a:pPr>
              <a:lnSpc>
                <a:spcPts val="3200"/>
              </a:lnSpc>
            </a:pPr>
            <a:r>
              <a:rPr lang="en-US" sz="2400" dirty="0" smtClean="0"/>
              <a:t>A “provisional defense date”, pending passage of the thesis by the internal and external examiners will be set </a:t>
            </a:r>
          </a:p>
        </p:txBody>
      </p:sp>
    </p:spTree>
    <p:extLst>
      <p:ext uri="{BB962C8B-B14F-4D97-AF65-F5344CB8AC3E}">
        <p14:creationId xmlns:p14="http://schemas.microsoft.com/office/powerpoint/2010/main" val="42173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9131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EXAMINATION </a:t>
            </a:r>
            <a:r>
              <a:rPr lang="en-US" sz="3200" b="1" dirty="0" smtClean="0">
                <a:latin typeface="+mn-lt"/>
              </a:rPr>
              <a:t>PROCESS (cont’d)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229600" cy="335280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sz="2400" dirty="0"/>
              <a:t>One week prior to the defense, the Thesis Office will send the PhD Examiners Reports by e-mail to the PhD Oral Defense Committee (the student is </a:t>
            </a:r>
            <a:r>
              <a:rPr lang="en-US" sz="2400" b="1" dirty="0"/>
              <a:t>NOT</a:t>
            </a:r>
            <a:r>
              <a:rPr lang="en-US" sz="2400" dirty="0"/>
              <a:t> allowed to see the Examiners Reports before the defense)</a:t>
            </a:r>
          </a:p>
          <a:p>
            <a:pPr>
              <a:lnSpc>
                <a:spcPts val="3200"/>
              </a:lnSpc>
            </a:pPr>
            <a:r>
              <a:rPr lang="en-US" sz="2400" dirty="0"/>
              <a:t>Once thesis has been defended, the student can see the examiners reports and meet with their supervisor(s) to make corrections for final e-thesis submission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9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FINAL DEPOSITION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r>
              <a:rPr lang="en-US" sz="2400" dirty="0"/>
              <a:t>It is highly recommended that students submit their final e-thesis </a:t>
            </a:r>
            <a:r>
              <a:rPr lang="en-US" sz="2400" b="1" dirty="0"/>
              <a:t>at least one week in advance</a:t>
            </a:r>
            <a:r>
              <a:rPr lang="en-US" sz="2400" dirty="0"/>
              <a:t> of the deadline.  This is to allow supervisor(s) sufficient time to approve the final e-thesis on-line by the deadline date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Remember that for the text of the final thesis abstract, MINERVA allows a maximum of 4000 characters 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Theses students do not need to apply to graduate as their thesis submission prompts the Thesis Office to automatically add their name to the graduation list 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33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CONVOCATION DATES</a:t>
            </a:r>
            <a:endParaRPr lang="en-CA" sz="3200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6473" y="14478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Spring</a:t>
            </a:r>
          </a:p>
          <a:p>
            <a:endParaRPr lang="en-US" sz="2400" dirty="0"/>
          </a:p>
          <a:p>
            <a:r>
              <a:rPr lang="en-US" sz="2400" dirty="0" smtClean="0"/>
              <a:t>Fall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February </a:t>
            </a:r>
            <a:r>
              <a:rPr lang="en-US" sz="2400" dirty="0"/>
              <a:t>Granting of Degrees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endParaRPr lang="en-US" sz="1600" dirty="0" smtClean="0"/>
          </a:p>
          <a:p>
            <a:pPr marL="0" indent="0" algn="r">
              <a:buNone/>
            </a:pPr>
            <a:endParaRPr lang="en-US" sz="1600" dirty="0" smtClean="0"/>
          </a:p>
          <a:p>
            <a:pPr marL="0" indent="0" algn="r">
              <a:buNone/>
            </a:pPr>
            <a:endParaRPr lang="en-US" sz="1600" dirty="0"/>
          </a:p>
          <a:p>
            <a:pPr marL="0" indent="0" algn="r">
              <a:buNone/>
            </a:pPr>
            <a:endParaRPr lang="en-US" sz="1600" dirty="0" smtClean="0"/>
          </a:p>
          <a:p>
            <a:pPr marL="0" indent="0" algn="r">
              <a:buNone/>
            </a:pPr>
            <a:endParaRPr lang="en-US" sz="1600" dirty="0"/>
          </a:p>
          <a:p>
            <a:pPr marL="0" indent="0" algn="r">
              <a:buNone/>
            </a:pPr>
            <a:endParaRPr lang="en-US" sz="1600" dirty="0" smtClean="0"/>
          </a:p>
          <a:p>
            <a:pPr marL="0" indent="0" algn="r">
              <a:buNone/>
            </a:pPr>
            <a:r>
              <a:rPr lang="en-US" sz="1600" dirty="0" smtClean="0"/>
              <a:t>5 February 2021 – K. Hayden</a:t>
            </a:r>
            <a:endParaRPr lang="en-CA" sz="1600" dirty="0"/>
          </a:p>
        </p:txBody>
      </p:sp>
      <p:pic>
        <p:nvPicPr>
          <p:cNvPr id="5" name="Picture 4" descr="Graduation Cap Vector | Free Vector Art at Vecteezy!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810000"/>
            <a:ext cx="3390900" cy="206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7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968B-DD05-4AD8-8BD1-75DB3C221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8305800" cy="1143000"/>
          </a:xfrm>
        </p:spPr>
        <p:txBody>
          <a:bodyPr>
            <a:normAutofit/>
          </a:bodyPr>
          <a:lstStyle/>
          <a:p>
            <a:r>
              <a:rPr lang="fr-CA" sz="3200" b="1" dirty="0" smtClean="0">
                <a:latin typeface="+mn-lt"/>
              </a:rPr>
              <a:t>PhD EPIDEMIOLOGY </a:t>
            </a:r>
            <a:br>
              <a:rPr lang="fr-CA" sz="3200" b="1" dirty="0" smtClean="0">
                <a:latin typeface="+mn-lt"/>
              </a:rPr>
            </a:br>
            <a:r>
              <a:rPr lang="fr-CA" sz="3200" b="1" dirty="0" smtClean="0">
                <a:latin typeface="+mn-lt"/>
              </a:rPr>
              <a:t>GRADUATION </a:t>
            </a:r>
            <a:r>
              <a:rPr lang="fr-CA" sz="3200" b="1" dirty="0">
                <a:latin typeface="+mn-lt"/>
              </a:rPr>
              <a:t>REQUIREMENTS</a:t>
            </a:r>
            <a:endParaRPr lang="en-CA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8A103-397F-4258-8EBC-987033502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955" y="2209800"/>
            <a:ext cx="8229600" cy="4114800"/>
          </a:xfrm>
        </p:spPr>
        <p:txBody>
          <a:bodyPr>
            <a:normAutofit/>
          </a:bodyPr>
          <a:lstStyle/>
          <a:p>
            <a:r>
              <a:rPr lang="fr-CA" sz="2400" dirty="0" smtClean="0"/>
              <a:t>All course work complete</a:t>
            </a:r>
          </a:p>
          <a:p>
            <a:r>
              <a:rPr lang="fr-CA" sz="2400" dirty="0" smtClean="0"/>
              <a:t>Satisfactory </a:t>
            </a:r>
            <a:r>
              <a:rPr lang="fr-CA" sz="2400" dirty="0"/>
              <a:t>Progress reports</a:t>
            </a:r>
          </a:p>
          <a:p>
            <a:r>
              <a:rPr lang="fr-CA" sz="2400" dirty="0"/>
              <a:t>Ethics </a:t>
            </a:r>
            <a:r>
              <a:rPr lang="en-CA" sz="2400" dirty="0"/>
              <a:t>certificate</a:t>
            </a:r>
            <a:r>
              <a:rPr lang="fr-CA" sz="2400" dirty="0"/>
              <a:t> (TCPS-2 (2018) course on </a:t>
            </a:r>
            <a:r>
              <a:rPr lang="en-CA" sz="2400" dirty="0"/>
              <a:t>research</a:t>
            </a:r>
            <a:r>
              <a:rPr lang="fr-CA" sz="2400" dirty="0"/>
              <a:t> ethics:www.pre.ethics.gc.ca)</a:t>
            </a:r>
          </a:p>
          <a:p>
            <a:r>
              <a:rPr lang="fr-CA" sz="2400" dirty="0"/>
              <a:t>Ethics approval/certificate for research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sz="2200" dirty="0"/>
              <a:t>It is the responsibility of the student and supervisor to discuss and check off the ethics approval box in </a:t>
            </a:r>
            <a:r>
              <a:rPr lang="fr-CA" sz="2200" dirty="0" smtClean="0"/>
              <a:t>the student’s tracking </a:t>
            </a:r>
            <a:r>
              <a:rPr lang="fr-CA" sz="2200" dirty="0"/>
              <a:t>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CA" sz="2200" dirty="0"/>
              <a:t>It is recommended that students ask their supervisor to see their ethics approval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CA" sz="2200" dirty="0"/>
          </a:p>
          <a:p>
            <a:endParaRPr lang="fr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599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1511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+mn-lt"/>
              </a:rPr>
              <a:t>THESIS SUBMISSION DEADLINES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Three important dates:</a:t>
            </a:r>
          </a:p>
          <a:p>
            <a:r>
              <a:rPr lang="en-US" sz="2400" dirty="0"/>
              <a:t>December 15</a:t>
            </a:r>
            <a:r>
              <a:rPr lang="en-US" sz="2400" baseline="30000" dirty="0"/>
              <a:t>th</a:t>
            </a:r>
            <a:r>
              <a:rPr lang="en-US" sz="2400" dirty="0"/>
              <a:t> </a:t>
            </a:r>
          </a:p>
          <a:p>
            <a:r>
              <a:rPr lang="en-US" sz="2400" dirty="0"/>
              <a:t>April 15</a:t>
            </a:r>
            <a:r>
              <a:rPr lang="en-US" sz="2400" baseline="30000" dirty="0"/>
              <a:t>th</a:t>
            </a:r>
            <a:r>
              <a:rPr lang="en-US" sz="2400" dirty="0"/>
              <a:t> </a:t>
            </a:r>
          </a:p>
          <a:p>
            <a:r>
              <a:rPr lang="en-US" sz="2400" dirty="0"/>
              <a:t>August 15</a:t>
            </a:r>
            <a:r>
              <a:rPr lang="en-US" sz="2400" baseline="30000" dirty="0"/>
              <a:t>th</a:t>
            </a:r>
          </a:p>
          <a:p>
            <a:pPr marL="0" indent="0">
              <a:buNone/>
            </a:pPr>
            <a:endParaRPr lang="en-US" sz="2400" baseline="30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You may submit your thesis any time during the year; however, the three above annual dates have an impact on registration status,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fees and graduation date.</a:t>
            </a:r>
          </a:p>
          <a:p>
            <a:pPr marL="393192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you submit your </a:t>
            </a:r>
            <a:r>
              <a:rPr lang="en-US" b="1" u="sng" dirty="0"/>
              <a:t>Initial Thesis</a:t>
            </a:r>
            <a:r>
              <a:rPr lang="en-US" dirty="0"/>
              <a:t> by any of the above dates, the following semester will be considered Thesis Evaluation Session and you will pay reduced fees.</a:t>
            </a:r>
          </a:p>
        </p:txBody>
      </p:sp>
    </p:spTree>
    <p:extLst>
      <p:ext uri="{BB962C8B-B14F-4D97-AF65-F5344CB8AC3E}">
        <p14:creationId xmlns:p14="http://schemas.microsoft.com/office/powerpoint/2010/main" val="240576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1676400"/>
            <a:ext cx="8686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Thesis Evaluation Session fees for each semester are as follows (based on fees for this academic year):</a:t>
            </a:r>
          </a:p>
          <a:p>
            <a:pPr lvl="2"/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Fall 2020: $394.67 (with opting out of the PGSS Insurance plan)</a:t>
            </a:r>
          </a:p>
          <a:p>
            <a:pPr lvl="2"/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Winter 2021: $394.67</a:t>
            </a:r>
          </a:p>
          <a:p>
            <a:pPr lvl="2"/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Summer 2021: $204.34</a:t>
            </a:r>
          </a:p>
          <a:p>
            <a:pPr lvl="2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submit your </a:t>
            </a:r>
            <a:r>
              <a:rPr lang="en-US" sz="2400" b="1" u="sng" dirty="0"/>
              <a:t>Final Thesis</a:t>
            </a:r>
            <a:r>
              <a:rPr lang="en-US" sz="2400" dirty="0"/>
              <a:t> by April 15</a:t>
            </a:r>
            <a:r>
              <a:rPr lang="en-US" sz="2400" baseline="30000" dirty="0"/>
              <a:t>th</a:t>
            </a:r>
            <a:r>
              <a:rPr lang="en-US" sz="2400" dirty="0"/>
              <a:t>, August 15</a:t>
            </a:r>
            <a:r>
              <a:rPr lang="en-US" sz="2400" baseline="30000" dirty="0"/>
              <a:t>th</a:t>
            </a:r>
            <a:r>
              <a:rPr lang="en-US" sz="2400" dirty="0"/>
              <a:t>, or December 15</a:t>
            </a:r>
            <a:r>
              <a:rPr lang="en-US" sz="2400" baseline="30000" dirty="0"/>
              <a:t>th</a:t>
            </a:r>
            <a:r>
              <a:rPr lang="en-US" sz="2400" dirty="0"/>
              <a:t>, your degree will be granted in the following semester.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838200"/>
            <a:ext cx="8305800" cy="515112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THESIS SUBMISSION DEADLINES (cont’d)</a:t>
            </a:r>
          </a:p>
        </p:txBody>
      </p:sp>
    </p:spTree>
    <p:extLst>
      <p:ext uri="{BB962C8B-B14F-4D97-AF65-F5344CB8AC3E}">
        <p14:creationId xmlns:p14="http://schemas.microsoft.com/office/powerpoint/2010/main" val="224070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534400" cy="113566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PhD NOMINATION OF EXAMINERS WORKSHEET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38400"/>
            <a:ext cx="8382000" cy="4190999"/>
          </a:xfrm>
        </p:spPr>
        <p:txBody>
          <a:bodyPr>
            <a:noAutofit/>
          </a:bodyPr>
          <a:lstStyle/>
          <a:p>
            <a:r>
              <a:rPr lang="en-US" sz="2400" dirty="0" smtClean="0"/>
              <a:t>Worksheet is available on departmental website and must be completed by student and supervisor(s)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Worksheet, DRAFT Abstract and supervisor’s written confirmation securing the two proposed internal examiners must be submitted </a:t>
            </a:r>
            <a:r>
              <a:rPr lang="en-US" sz="2400" b="1" dirty="0" smtClean="0"/>
              <a:t>two months prior </a:t>
            </a:r>
            <a:r>
              <a:rPr lang="en-US" sz="2400" b="1" dirty="0"/>
              <a:t>to the expected date of initial </a:t>
            </a:r>
            <a:r>
              <a:rPr lang="en-US" sz="2400" b="1" dirty="0" smtClean="0"/>
              <a:t>thesis submission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dirty="0" smtClean="0"/>
              <a:t>Verify there is no Conflict of Interest for all proposed examiners per policy on Worksheet</a:t>
            </a:r>
          </a:p>
        </p:txBody>
      </p:sp>
    </p:spTree>
    <p:extLst>
      <p:ext uri="{BB962C8B-B14F-4D97-AF65-F5344CB8AC3E}">
        <p14:creationId xmlns:p14="http://schemas.microsoft.com/office/powerpoint/2010/main" val="122814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48513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+mn-lt"/>
              </a:rPr>
              <a:t>PhD NOMINATION OF EXAMINERS WORKSHEET (cont’d)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09800"/>
            <a:ext cx="8229600" cy="4375673"/>
          </a:xfrm>
        </p:spPr>
        <p:txBody>
          <a:bodyPr/>
          <a:lstStyle/>
          <a:p>
            <a:r>
              <a:rPr lang="en-US" sz="2400" b="1" dirty="0" smtClean="0"/>
              <a:t>Internal </a:t>
            </a:r>
            <a:r>
              <a:rPr lang="en-US" sz="2400" b="1" dirty="0"/>
              <a:t>examiner required</a:t>
            </a:r>
            <a:r>
              <a:rPr lang="en-US" sz="2400" dirty="0"/>
              <a:t> (nominate two individuals)</a:t>
            </a:r>
          </a:p>
          <a:p>
            <a:pPr lvl="1"/>
            <a:r>
              <a:rPr lang="en-US" dirty="0"/>
              <a:t>To be secured in writing by supervisor(s)</a:t>
            </a:r>
          </a:p>
          <a:p>
            <a:pPr lvl="1"/>
            <a:r>
              <a:rPr lang="en-US" dirty="0"/>
              <a:t>Expected to be knowledgeable in area and topic of thesis; though not necessarily to same extent of external </a:t>
            </a:r>
            <a:r>
              <a:rPr lang="en-US" dirty="0" smtClean="0"/>
              <a:t>examiner</a:t>
            </a:r>
          </a:p>
          <a:p>
            <a:pPr marL="393192" lvl="1" indent="0">
              <a:buNone/>
            </a:pPr>
            <a:endParaRPr lang="en-US" dirty="0"/>
          </a:p>
          <a:p>
            <a:r>
              <a:rPr lang="en-US" sz="2400" b="1" dirty="0"/>
              <a:t>External examiner required</a:t>
            </a:r>
            <a:r>
              <a:rPr lang="en-US" sz="2400" dirty="0"/>
              <a:t> (nominate four individuals)</a:t>
            </a:r>
          </a:p>
          <a:p>
            <a:pPr lvl="1"/>
            <a:r>
              <a:rPr lang="en-US" dirty="0"/>
              <a:t>Must hold a PhD or equivalent</a:t>
            </a:r>
          </a:p>
          <a:p>
            <a:pPr lvl="1"/>
            <a:r>
              <a:rPr lang="en-US" dirty="0"/>
              <a:t>Must be competent in the field of thesis research</a:t>
            </a:r>
          </a:p>
          <a:p>
            <a:pPr lvl="1"/>
            <a:r>
              <a:rPr lang="en-US" b="1" dirty="0"/>
              <a:t>NOT</a:t>
            </a:r>
            <a:r>
              <a:rPr lang="en-US" dirty="0"/>
              <a:t> to be contacted by student nor supervisor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5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52" y="914400"/>
            <a:ext cx="8700248" cy="10219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600" b="1" dirty="0" smtClean="0">
                <a:latin typeface="+mn-lt"/>
              </a:rPr>
              <a:t>PhD NOMINATION OF EXAMINERS WORKSHEET (cont’d)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0800"/>
            <a:ext cx="8364071" cy="31242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Internal member </a:t>
            </a:r>
            <a:r>
              <a:rPr lang="en-US" sz="2400" dirty="0" smtClean="0"/>
              <a:t>required for PhD Oral Defense Committee  (nominate two individuals)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External member </a:t>
            </a:r>
            <a:r>
              <a:rPr lang="en-US" sz="2400" dirty="0" smtClean="0"/>
              <a:t>required for PhD Oral Defense Committee (nominate two individuals)</a:t>
            </a:r>
          </a:p>
        </p:txBody>
      </p:sp>
    </p:spTree>
    <p:extLst>
      <p:ext uri="{BB962C8B-B14F-4D97-AF65-F5344CB8AC3E}">
        <p14:creationId xmlns:p14="http://schemas.microsoft.com/office/powerpoint/2010/main" val="22149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398B7A-3089-4763-B301-9D189343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072" y="623455"/>
            <a:ext cx="7425603" cy="9144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PhD NOMINATION OF EXAMINERS WORKSHEET (cont’d)</a:t>
            </a:r>
            <a:endParaRPr lang="en-CA" sz="2800" b="1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5F9DC1-B300-4CB4-A637-417A12E9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072" y="1579419"/>
            <a:ext cx="7215187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A" sz="2200" b="1" dirty="0" smtClean="0"/>
              <a:t>DRAFT ABSTRACT</a:t>
            </a:r>
          </a:p>
          <a:p>
            <a:r>
              <a:rPr lang="fr-CA" sz="2200" dirty="0" smtClean="0"/>
              <a:t>Title</a:t>
            </a:r>
            <a:r>
              <a:rPr lang="fr-CA" sz="2200" dirty="0" smtClean="0"/>
              <a:t> of </a:t>
            </a:r>
            <a:r>
              <a:rPr lang="fr-CA" sz="2200" dirty="0" smtClean="0"/>
              <a:t>thesis</a:t>
            </a:r>
            <a:endParaRPr lang="fr-CA" sz="2200" dirty="0" smtClean="0"/>
          </a:p>
          <a:p>
            <a:r>
              <a:rPr lang="fr-CA" sz="2200" dirty="0" smtClean="0"/>
              <a:t>Student </a:t>
            </a:r>
            <a:r>
              <a:rPr lang="fr-CA" sz="2200" dirty="0"/>
              <a:t>name</a:t>
            </a:r>
          </a:p>
          <a:p>
            <a:r>
              <a:rPr lang="fr-CA" sz="2200" dirty="0" smtClean="0"/>
              <a:t>Structured</a:t>
            </a:r>
            <a:r>
              <a:rPr lang="fr-CA" sz="2200" dirty="0" smtClean="0"/>
              <a:t> </a:t>
            </a:r>
            <a:r>
              <a:rPr lang="fr-CA" sz="2200" dirty="0"/>
              <a:t>:</a:t>
            </a:r>
          </a:p>
          <a:p>
            <a:pPr lvl="1"/>
            <a:r>
              <a:rPr lang="fr-CA" sz="2200" dirty="0"/>
              <a:t>Background</a:t>
            </a:r>
          </a:p>
          <a:p>
            <a:pPr lvl="1"/>
            <a:r>
              <a:rPr lang="fr-CA" sz="2200" dirty="0"/>
              <a:t>Objective(s)</a:t>
            </a:r>
          </a:p>
          <a:p>
            <a:pPr lvl="1"/>
            <a:r>
              <a:rPr lang="fr-CA" sz="2200" dirty="0"/>
              <a:t>Methods</a:t>
            </a:r>
          </a:p>
          <a:p>
            <a:pPr lvl="1"/>
            <a:r>
              <a:rPr lang="fr-CA" sz="2200" dirty="0"/>
              <a:t>Results</a:t>
            </a:r>
          </a:p>
          <a:p>
            <a:pPr lvl="1"/>
            <a:r>
              <a:rPr lang="fr-CA" sz="2200" dirty="0"/>
              <a:t>Discussion</a:t>
            </a:r>
          </a:p>
          <a:p>
            <a:pPr lvl="1"/>
            <a:r>
              <a:rPr lang="fr-CA" sz="2200" dirty="0"/>
              <a:t>Conclusion</a:t>
            </a:r>
          </a:p>
          <a:p>
            <a:r>
              <a:rPr lang="fr-CA" sz="2200" dirty="0" smtClean="0"/>
              <a:t>1 -2 pages; </a:t>
            </a:r>
            <a:r>
              <a:rPr lang="fr-CA" sz="2200" dirty="0"/>
              <a:t>1.0 - 1.15 spacing; 11 or 12 point font</a:t>
            </a:r>
          </a:p>
          <a:p>
            <a:pPr marL="365760" lvl="1" indent="0">
              <a:buNone/>
            </a:pPr>
            <a:r>
              <a:rPr lang="en-US" sz="2000" dirty="0"/>
              <a:t>(Note: the text of the final thesis abstract submitted via MINERVA, allows a maximum of 4000 characters)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22854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91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600" b="1" dirty="0" smtClean="0">
                <a:latin typeface="+mn-lt"/>
              </a:rPr>
              <a:t>PhD NOMINATION </a:t>
            </a:r>
            <a:r>
              <a:rPr lang="en-US" sz="3600" b="1" dirty="0">
                <a:latin typeface="+mn-lt"/>
              </a:rPr>
              <a:t>OF EXAMINERS WORKSHEET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4" y="1752600"/>
            <a:ext cx="8686800" cy="5001491"/>
          </a:xfrm>
        </p:spPr>
        <p:txBody>
          <a:bodyPr>
            <a:noAutofit/>
          </a:bodyPr>
          <a:lstStyle/>
          <a:p>
            <a:r>
              <a:rPr lang="en-US" sz="2400" dirty="0" smtClean="0"/>
              <a:t>Worksheet and Draft Abstract received </a:t>
            </a:r>
            <a:r>
              <a:rPr lang="en-US" sz="2400" dirty="0"/>
              <a:t>and processed by dept SAO and is forwarded to the Program Director and Advisor for further review and to secure an external </a:t>
            </a:r>
            <a:r>
              <a:rPr lang="en-US" sz="2400" dirty="0" smtClean="0"/>
              <a:t>examiner, in addition to choosing one internal examiner, one internal member and one external member.</a:t>
            </a:r>
            <a:endParaRPr lang="en-US" sz="2400" dirty="0"/>
          </a:p>
          <a:p>
            <a:r>
              <a:rPr lang="en-US" sz="2400" dirty="0"/>
              <a:t>Student is notified of which </a:t>
            </a:r>
            <a:r>
              <a:rPr lang="en-US" sz="2400" dirty="0" smtClean="0"/>
              <a:t>examiners have </a:t>
            </a:r>
            <a:r>
              <a:rPr lang="en-US" sz="2400" dirty="0"/>
              <a:t>been secured; student can then complete and sign the GPS </a:t>
            </a:r>
            <a:r>
              <a:rPr lang="en-US" sz="2400" dirty="0" smtClean="0"/>
              <a:t>Nomination </a:t>
            </a:r>
            <a:r>
              <a:rPr lang="en-US" sz="2400" dirty="0"/>
              <a:t>of Examiners Form and send to dept SAO</a:t>
            </a:r>
          </a:p>
          <a:p>
            <a:r>
              <a:rPr lang="en-US" sz="2400" dirty="0"/>
              <a:t>In order for student to receive the GPS Nomination of Examiners Form with departmental signature, student must first submit a pdf copy of thesis to dept SAO; this MUST be the same version of the thesis that will be submitted to Thesis Office</a:t>
            </a:r>
          </a:p>
        </p:txBody>
      </p:sp>
    </p:spTree>
    <p:extLst>
      <p:ext uri="{BB962C8B-B14F-4D97-AF65-F5344CB8AC3E}">
        <p14:creationId xmlns:p14="http://schemas.microsoft.com/office/powerpoint/2010/main" val="1320344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399</TotalTime>
  <Words>882</Words>
  <Application>Microsoft Office PowerPoint</Application>
  <PresentationFormat>On-screen Show (4:3)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Constantia</vt:lpstr>
      <vt:lpstr>Wingdings 2</vt:lpstr>
      <vt:lpstr>Flow</vt:lpstr>
      <vt:lpstr>  PhD EPIDEMIOLGY STUDENTS THESIS WRITING WORKSHOP  </vt:lpstr>
      <vt:lpstr>PhD EPIDEMIOLOGY  GRADUATION REQUIREMENTS</vt:lpstr>
      <vt:lpstr>THESIS SUBMISSION DEADLINES</vt:lpstr>
      <vt:lpstr>PowerPoint Presentation</vt:lpstr>
      <vt:lpstr>PhD NOMINATION OF EXAMINERS WORKSHEET</vt:lpstr>
      <vt:lpstr>PhD NOMINATION OF EXAMINERS WORKSHEET (cont’d)</vt:lpstr>
      <vt:lpstr>  PhD NOMINATION OF EXAMINERS WORKSHEET (cont’d)</vt:lpstr>
      <vt:lpstr>PhD NOMINATION OF EXAMINERS WORKSHEET (cont’d)</vt:lpstr>
      <vt:lpstr>  PhD NOMINATION OF EXAMINERS WORKSHEET (cont’d)</vt:lpstr>
      <vt:lpstr>INITIAL E-THESIS SUBMISSION</vt:lpstr>
      <vt:lpstr>REQUIRED THESIS SUBMISSION DOCUMENTS</vt:lpstr>
      <vt:lpstr>EXAMINATION PROCESS</vt:lpstr>
      <vt:lpstr>EXAMINATION PROCESS (cont’d)</vt:lpstr>
      <vt:lpstr>FINAL DEPOSITION</vt:lpstr>
      <vt:lpstr>CONVOCATION 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STUDENTS  MUST REGISTER VIA MINERVA FOR EPIB 690 or BIOS 690 (THESIS COMPONENT – REQUIRED COURSE)</dc:title>
  <dc:creator>Katherine Hayden, Ms.</dc:creator>
  <cp:lastModifiedBy>Katherine Hayden, Ms.</cp:lastModifiedBy>
  <cp:revision>58</cp:revision>
  <cp:lastPrinted>2019-02-22T17:12:26Z</cp:lastPrinted>
  <dcterms:created xsi:type="dcterms:W3CDTF">2013-10-07T17:01:49Z</dcterms:created>
  <dcterms:modified xsi:type="dcterms:W3CDTF">2021-02-04T15:38:33Z</dcterms:modified>
</cp:coreProperties>
</file>