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4ED914A-533F-40A3-95EA-E0630396351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Reduction Techniques for Learning in MDPs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621000" y="91440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Model-based learning - attractive theoretical guarantees, but requires excessive exploration.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We ask which states and actions are </a:t>
            </a:r>
            <a:r>
              <a:rPr i="1" lang="en-US" sz="2600">
                <a:latin typeface="Arial"/>
              </a:rPr>
              <a:t>relevant</a:t>
            </a:r>
            <a:r>
              <a:rPr lang="en-US" sz="2600">
                <a:latin typeface="Arial"/>
              </a:rPr>
              <a:t> to our objective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4297680" y="4297680"/>
            <a:ext cx="5486400" cy="26834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Intuitively, the dashed circles is where we need knowledge of our transitions in order to decide which path is safer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We can guarantee safety elsewhere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03120" y="4023360"/>
            <a:ext cx="2961360" cy="2961360"/>
          </a:xfrm>
          <a:prstGeom prst="rect">
            <a:avLst/>
          </a:prstGeom>
          <a:ln>
            <a:noFill/>
          </a:ln>
        </p:spPr>
      </p:pic>
      <p:sp>
        <p:nvSpPr>
          <p:cNvPr id="43" name="CustomShape 4"/>
          <p:cNvSpPr/>
          <p:nvPr/>
        </p:nvSpPr>
        <p:spPr>
          <a:xfrm>
            <a:off x="2590560" y="4663440"/>
            <a:ext cx="731520" cy="731520"/>
          </a:xfrm>
          <a:prstGeom prst="ellipse">
            <a:avLst/>
          </a:prstGeom>
          <a:noFill/>
          <a:ln w="38160">
            <a:solidFill>
              <a:srgbClr val="000000"/>
            </a:solidFill>
            <a:custDash>
              <a:ds d="197000" sp="197000"/>
            </a:custDash>
            <a:round/>
          </a:ln>
        </p:spPr>
      </p:sp>
      <p:sp>
        <p:nvSpPr>
          <p:cNvPr id="44" name="CustomShape 5"/>
          <p:cNvSpPr/>
          <p:nvPr/>
        </p:nvSpPr>
        <p:spPr>
          <a:xfrm>
            <a:off x="2590560" y="5577840"/>
            <a:ext cx="731520" cy="731520"/>
          </a:xfrm>
          <a:prstGeom prst="ellipse">
            <a:avLst/>
          </a:prstGeom>
          <a:noFill/>
          <a:ln w="38160">
            <a:solidFill>
              <a:srgbClr val="000000"/>
            </a:solidFill>
            <a:custDash>
              <a:ds d="197000" sp="197000"/>
            </a:custDash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Tradeoffs: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Rough belief sets → More efficient computation, but closer tracking of the target required.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If belief sets are too rough, agent will default to keeping target in vision at all times.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Video example (10x10 with rough sets)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Tradeoffs: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Fine belief sets → Slow computation, but agent can allow target out of sight for longer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Video example (10 x 10 with fine sets)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Choices for user: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Roughness of belief set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Restriction in belief size for agent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Changing the above parameters will result in different behaviours for the agent!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Reduction Techniques for Learning in MDPs : Contribution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provide sufficient conditions for </a:t>
            </a:r>
            <a:r>
              <a:rPr i="1" lang="en-US" sz="3200">
                <a:latin typeface="Arial"/>
              </a:rPr>
              <a:t>irrelevancy</a:t>
            </a:r>
            <a:r>
              <a:rPr lang="en-US" sz="3200">
                <a:latin typeface="Arial"/>
              </a:rPr>
              <a:t> that can be checked in polynomial time.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Informally, we check if some transitions are better than others regardless of their value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Output is a reduced MDP with equivalent </a:t>
            </a:r>
            <a:r>
              <a:rPr i="1" lang="en-US" sz="3200">
                <a:latin typeface="Arial"/>
              </a:rPr>
              <a:t>reachability</a:t>
            </a:r>
            <a:r>
              <a:rPr lang="en-US" sz="3200">
                <a:latin typeface="Arial"/>
              </a:rPr>
              <a:t> probability.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Reduction Techniques for Learning in MDPs : Results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test our reductions on benchmarks and compare with existing techniques.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also test on randomly generated gridworlds and compare sampling requirements before guarantees are reached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Reduction Techniques for Learning in MDPs : Benchmarks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51" name="Table 3"/>
          <p:cNvGraphicFramePr/>
          <p:nvPr/>
        </p:nvGraphicFramePr>
        <p:xfrm>
          <a:off x="1487880" y="1813680"/>
          <a:ext cx="7086600" cy="4070160"/>
        </p:xfrm>
        <a:graphic>
          <a:graphicData uri="http://schemas.openxmlformats.org/drawingml/2006/table">
            <a:tbl>
              <a:tblPr/>
              <a:tblGrid>
                <a:gridCol w="1605960"/>
                <a:gridCol w="1605960"/>
                <a:gridCol w="1605960"/>
                <a:gridCol w="2268720"/>
              </a:tblGrid>
              <a:tr h="8110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Benchmark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Case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Existing techniques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Proposed reductions</a:t>
                      </a:r>
                      <a:endParaRPr/>
                    </a:p>
                  </a:txBody>
                  <a:tcPr/>
                </a:tc>
              </a:tr>
              <a:tr h="468360">
                <a:tc>
                  <a:txBody>
                    <a:bodyPr lIns="90000" rIns="90000" tIns="46800" bIns="46800" anchor="ctr"/>
                    <a:p>
                      <a:r>
                        <a:rPr lang="en-US">
                          <a:latin typeface="Arial"/>
                        </a:rPr>
                        <a:t>Randomized consensus shared coin protocol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Case 1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98%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19%</a:t>
                      </a:r>
                      <a:endParaRPr/>
                    </a:p>
                  </a:txBody>
                  <a:tcPr/>
                </a:tc>
              </a:tr>
              <a:tr h="102816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Case 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98%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23%</a:t>
                      </a:r>
                      <a:endParaRPr/>
                    </a:p>
                  </a:txBody>
                  <a:tcPr/>
                </a:tc>
              </a:tr>
              <a:tr h="812160">
                <a:tc>
                  <a:txBody>
                    <a:bodyPr lIns="90000" rIns="90000" tIns="46800" bIns="46800" anchor="ctr"/>
                    <a:p>
                      <a:r>
                        <a:rPr lang="en-US">
                          <a:latin typeface="Arial"/>
                        </a:rPr>
                        <a:t>Zeroconf protocol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Case 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96%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10.7%</a:t>
                      </a:r>
                      <a:endParaRPr/>
                    </a:p>
                  </a:txBody>
                  <a:tcPr/>
                </a:tc>
              </a:tr>
              <a:tr h="81324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Case 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97.2%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12.6%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Shape 4"/>
          <p:cNvSpPr txBox="1"/>
          <p:nvPr/>
        </p:nvSpPr>
        <p:spPr>
          <a:xfrm>
            <a:off x="1554480" y="6035040"/>
            <a:ext cx="70408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Size of MDP compared to original after applying existing techniques and proposed novel techniques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Reduction Techniques for Learning in MDPs : Gridworlds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55" name="Table 3"/>
          <p:cNvGraphicFramePr/>
          <p:nvPr/>
        </p:nvGraphicFramePr>
        <p:xfrm>
          <a:off x="2633040" y="1692000"/>
          <a:ext cx="5388480" cy="2211480"/>
        </p:xfrm>
        <a:graphic>
          <a:graphicData uri="http://schemas.openxmlformats.org/drawingml/2006/table">
            <a:tbl>
              <a:tblPr/>
              <a:tblGrid>
                <a:gridCol w="1120680"/>
                <a:gridCol w="1707480"/>
                <a:gridCol w="1680120"/>
              </a:tblGrid>
              <a:tr h="63144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Size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Existing techniques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Proposed reductions</a:t>
                      </a:r>
                      <a:endParaRPr/>
                    </a:p>
                  </a:txBody>
                  <a:tcPr/>
                </a:tc>
              </a:tr>
              <a:tr h="5932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12x12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48.4%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29.4%</a:t>
                      </a:r>
                      <a:endParaRPr/>
                    </a:p>
                  </a:txBody>
                  <a:tcPr/>
                </a:tc>
              </a:tr>
              <a:tr h="50184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15x15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47.0%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32%</a:t>
                      </a:r>
                      <a:endParaRPr/>
                    </a:p>
                  </a:txBody>
                  <a:tcPr/>
                </a:tc>
              </a:tr>
              <a:tr h="4852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20x20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46.1%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35.6%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4"/>
          <p:cNvGraphicFramePr/>
          <p:nvPr/>
        </p:nvGraphicFramePr>
        <p:xfrm>
          <a:off x="2486520" y="4776480"/>
          <a:ext cx="5750280" cy="2211480"/>
        </p:xfrm>
        <a:graphic>
          <a:graphicData uri="http://schemas.openxmlformats.org/drawingml/2006/table">
            <a:tbl>
              <a:tblPr/>
              <a:tblGrid>
                <a:gridCol w="1144800"/>
                <a:gridCol w="1144800"/>
                <a:gridCol w="1744200"/>
                <a:gridCol w="1716480"/>
              </a:tblGrid>
              <a:tr h="63144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Size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Existing techniques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Proposed reductions</a:t>
                      </a:r>
                      <a:endParaRPr/>
                    </a:p>
                  </a:txBody>
                  <a:tcPr/>
                </a:tc>
              </a:tr>
              <a:tr h="5932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Size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10x10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25%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2%</a:t>
                      </a:r>
                      <a:endParaRPr/>
                    </a:p>
                  </a:txBody>
                  <a:tcPr/>
                </a:tc>
              </a:tr>
              <a:tr h="50184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Episodes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15x15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948,000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83,000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TextShape 5"/>
          <p:cNvSpPr txBox="1"/>
          <p:nvPr/>
        </p:nvSpPr>
        <p:spPr>
          <a:xfrm>
            <a:off x="2651760" y="3969720"/>
            <a:ext cx="46634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Reduction comparison on randomly generated gridworlds</a:t>
            </a:r>
            <a:endParaRPr/>
          </a:p>
        </p:txBody>
      </p:sp>
      <p:sp>
        <p:nvSpPr>
          <p:cNvPr id="58" name="TextShape 6"/>
          <p:cNvSpPr txBox="1"/>
          <p:nvPr/>
        </p:nvSpPr>
        <p:spPr>
          <a:xfrm>
            <a:off x="2468880" y="6583680"/>
            <a:ext cx="576072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Reduction in learning episodes after reductions. There is a 98% reduction in learning episodes after applying our techniques compared to existing techniques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Goal</a:t>
            </a:r>
            <a:r>
              <a:rPr lang="en-US" sz="3200">
                <a:latin typeface="Arial"/>
              </a:rPr>
              <a:t>: To establish surveillance on a target(s) whilst satisfying mission specifications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1680" y="2876760"/>
            <a:ext cx="5943600" cy="407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Can be treated as a partial-information 2-player game.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These are notoriously difficult to solve.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 order to maintain perfect information, we force the agent to maintain vision at all times.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This requirement is conservative which may not always be feasible.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Video of following closely goes here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Surveillance Strategy Synthesis via Belief Abstraction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 loosen the restriction on the agent, we allow it to lose vision and maintain a </a:t>
            </a:r>
            <a:r>
              <a:rPr i="1" lang="en-US" sz="3200">
                <a:latin typeface="Arial"/>
              </a:rPr>
              <a:t>belief</a:t>
            </a:r>
            <a:r>
              <a:rPr lang="en-US" sz="3200">
                <a:latin typeface="Arial"/>
              </a:rPr>
              <a:t> on the target location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restrict size of the belief. Agent should have a reasonable idea of the target location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However, constructing a full set of beliefs on target location means we need to maintain every combination of states the target can be in → exponential number of combinations!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construct rough belief sets → once we lose sight, the target can be in many possible locations.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