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19BA332D-A12B-4E4E-B822-7E91535404BC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Reduction Techniques for Learning in MDPs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621000" y="91440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Model-based learning - attractive theoretical guarantees, but requires excessive exploration.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We ask which states and actions are </a:t>
            </a:r>
            <a:r>
              <a:rPr i="1" lang="en-US" sz="2600">
                <a:latin typeface="Arial"/>
              </a:rPr>
              <a:t>relevant</a:t>
            </a:r>
            <a:r>
              <a:rPr lang="en-US" sz="2600">
                <a:latin typeface="Arial"/>
              </a:rPr>
              <a:t> to our objective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sp>
        <p:nvSpPr>
          <p:cNvPr id="41" name="TextShape 3"/>
          <p:cNvSpPr txBox="1"/>
          <p:nvPr/>
        </p:nvSpPr>
        <p:spPr>
          <a:xfrm>
            <a:off x="4297680" y="4297680"/>
            <a:ext cx="5486400" cy="268344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Intuitively, the dashed circles is where we need knowledge of our transitions in order to decide which path is safer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We can guarantee safety elsewhere</a:t>
            </a:r>
            <a:endParaRPr/>
          </a:p>
        </p:txBody>
      </p:sp>
      <p:pic>
        <p:nvPicPr>
          <p:cNvPr id="4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03120" y="4023360"/>
            <a:ext cx="2961360" cy="2961360"/>
          </a:xfrm>
          <a:prstGeom prst="rect">
            <a:avLst/>
          </a:prstGeom>
          <a:ln>
            <a:noFill/>
          </a:ln>
        </p:spPr>
      </p:pic>
      <p:sp>
        <p:nvSpPr>
          <p:cNvPr id="43" name="CustomShape 4"/>
          <p:cNvSpPr/>
          <p:nvPr/>
        </p:nvSpPr>
        <p:spPr>
          <a:xfrm>
            <a:off x="2590560" y="4663440"/>
            <a:ext cx="731520" cy="731520"/>
          </a:xfrm>
          <a:prstGeom prst="ellipse">
            <a:avLst/>
          </a:prstGeom>
          <a:noFill/>
          <a:ln w="38160">
            <a:solidFill>
              <a:srgbClr val="000000"/>
            </a:solidFill>
            <a:custDash>
              <a:ds d="197000" sp="197000"/>
            </a:custDash>
            <a:round/>
          </a:ln>
        </p:spPr>
      </p:sp>
      <p:sp>
        <p:nvSpPr>
          <p:cNvPr id="44" name="CustomShape 5"/>
          <p:cNvSpPr/>
          <p:nvPr/>
        </p:nvSpPr>
        <p:spPr>
          <a:xfrm>
            <a:off x="2590560" y="5577840"/>
            <a:ext cx="731520" cy="731520"/>
          </a:xfrm>
          <a:prstGeom prst="ellipse">
            <a:avLst/>
          </a:prstGeom>
          <a:noFill/>
          <a:ln w="38160">
            <a:solidFill>
              <a:srgbClr val="000000"/>
            </a:solidFill>
            <a:custDash>
              <a:ds d="197000" sp="197000"/>
            </a:custDash>
            <a:round/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Reduction Techniques for Learning in MDPs : Contribution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We provide sufficient conditions for </a:t>
            </a:r>
            <a:r>
              <a:rPr i="1" lang="en-US" sz="3200">
                <a:latin typeface="Arial"/>
              </a:rPr>
              <a:t>irrelevancy</a:t>
            </a:r>
            <a:r>
              <a:rPr lang="en-US" sz="3200">
                <a:latin typeface="Arial"/>
              </a:rPr>
              <a:t> that can be checked in polynomial time.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Informally, we check if some transitions are better than others regardless of their value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Offline computation based only on structure – no knowledge of probabilities needed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Output is a reduced MDP with equivalent </a:t>
            </a:r>
            <a:r>
              <a:rPr i="1" lang="en-US" sz="3200">
                <a:latin typeface="Arial"/>
              </a:rPr>
              <a:t>reachability</a:t>
            </a:r>
            <a:r>
              <a:rPr lang="en-US" sz="3200">
                <a:latin typeface="Arial"/>
              </a:rPr>
              <a:t> probability.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Reduction Techniques for Learning in MDPs : Results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We test our reductions on benchmarks and compare with existing techniques.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We also test on randomly generated gridworlds and compare sampling requirements before guarantees are reached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Reduction Techniques for Learning in MDPs : Benchmarks</a:t>
            </a:r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graphicFrame>
        <p:nvGraphicFramePr>
          <p:cNvPr id="51" name="Table 3"/>
          <p:cNvGraphicFramePr/>
          <p:nvPr/>
        </p:nvGraphicFramePr>
        <p:xfrm>
          <a:off x="1487880" y="1813680"/>
          <a:ext cx="7086600" cy="4070160"/>
        </p:xfrm>
        <a:graphic>
          <a:graphicData uri="http://schemas.openxmlformats.org/drawingml/2006/table">
            <a:tbl>
              <a:tblPr/>
              <a:tblGrid>
                <a:gridCol w="1605960"/>
                <a:gridCol w="1605960"/>
                <a:gridCol w="1605960"/>
                <a:gridCol w="2268720"/>
              </a:tblGrid>
              <a:tr h="811080"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Benchmark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Case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Existing techniques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Proposed reductions</a:t>
                      </a:r>
                      <a:endParaRPr/>
                    </a:p>
                  </a:txBody>
                  <a:tcPr/>
                </a:tc>
              </a:tr>
              <a:tr h="468360">
                <a:tc>
                  <a:txBody>
                    <a:bodyPr lIns="90000" rIns="90000" tIns="46800" bIns="46800" anchor="ctr"/>
                    <a:p>
                      <a:r>
                        <a:rPr lang="en-US">
                          <a:latin typeface="Arial"/>
                        </a:rPr>
                        <a:t>Randomized consensus shared coin protocol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Case 1</a:t>
                      </a:r>
                      <a:endParaRPr/>
                    </a:p>
                    <a:p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98%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19%</a:t>
                      </a:r>
                      <a:endParaRPr/>
                    </a:p>
                  </a:txBody>
                  <a:tcPr/>
                </a:tc>
              </a:tr>
              <a:tr h="1028160"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Case 2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98%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23%</a:t>
                      </a:r>
                      <a:endParaRPr/>
                    </a:p>
                  </a:txBody>
                  <a:tcPr/>
                </a:tc>
              </a:tr>
              <a:tr h="812160">
                <a:tc>
                  <a:txBody>
                    <a:bodyPr lIns="90000" rIns="90000" tIns="46800" bIns="46800" anchor="ctr"/>
                    <a:p>
                      <a:r>
                        <a:rPr lang="en-US">
                          <a:latin typeface="Arial"/>
                        </a:rPr>
                        <a:t>Zeroconf protocol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Case 1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96%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10.7%</a:t>
                      </a:r>
                      <a:endParaRPr/>
                    </a:p>
                  </a:txBody>
                  <a:tcPr/>
                </a:tc>
              </a:tr>
              <a:tr h="813240"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Case 2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97.2%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12.6%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TextShape 4"/>
          <p:cNvSpPr txBox="1"/>
          <p:nvPr/>
        </p:nvSpPr>
        <p:spPr>
          <a:xfrm>
            <a:off x="1554480" y="6035040"/>
            <a:ext cx="704088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Size of MDP compared to original after applying existing techniques and proposed novel techniques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Reduction Techniques for Learning in MDPs : Gridworlds</a:t>
            </a:r>
            <a:endParaRPr/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graphicFrame>
        <p:nvGraphicFramePr>
          <p:cNvPr id="55" name="Table 3"/>
          <p:cNvGraphicFramePr/>
          <p:nvPr/>
        </p:nvGraphicFramePr>
        <p:xfrm>
          <a:off x="2633040" y="1692000"/>
          <a:ext cx="5388120" cy="2211480"/>
        </p:xfrm>
        <a:graphic>
          <a:graphicData uri="http://schemas.openxmlformats.org/drawingml/2006/table">
            <a:tbl>
              <a:tblPr/>
              <a:tblGrid>
                <a:gridCol w="1339200"/>
                <a:gridCol w="2040840"/>
                <a:gridCol w="2008440"/>
              </a:tblGrid>
              <a:tr h="631440"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Size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Existing techniques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Proposed reductions</a:t>
                      </a:r>
                      <a:endParaRPr/>
                    </a:p>
                  </a:txBody>
                  <a:tcPr/>
                </a:tc>
              </a:tr>
              <a:tr h="593280"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12x12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48.4%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29.4%</a:t>
                      </a:r>
                      <a:endParaRPr/>
                    </a:p>
                  </a:txBody>
                  <a:tcPr/>
                </a:tc>
              </a:tr>
              <a:tr h="501840"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15x15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47.0%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32%</a:t>
                      </a:r>
                      <a:endParaRPr/>
                    </a:p>
                  </a:txBody>
                  <a:tcPr/>
                </a:tc>
              </a:tr>
              <a:tr h="485280"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20x20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46.1%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35.6%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6" name="Table 4"/>
          <p:cNvGraphicFramePr/>
          <p:nvPr/>
        </p:nvGraphicFramePr>
        <p:xfrm>
          <a:off x="2507400" y="4596120"/>
          <a:ext cx="5749920" cy="1726200"/>
        </p:xfrm>
        <a:graphic>
          <a:graphicData uri="http://schemas.openxmlformats.org/drawingml/2006/table">
            <a:tbl>
              <a:tblPr/>
              <a:tblGrid>
                <a:gridCol w="1125360"/>
                <a:gridCol w="1329480"/>
                <a:gridCol w="1559520"/>
                <a:gridCol w="1716480"/>
              </a:tblGrid>
              <a:tr h="631440">
                <a:tc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No reductions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Existing techniques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Proposed reductions</a:t>
                      </a:r>
                      <a:endParaRPr/>
                    </a:p>
                  </a:txBody>
                  <a:tcPr/>
                </a:tc>
              </a:tr>
              <a:tr h="593280"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Size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100%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25%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2%</a:t>
                      </a:r>
                      <a:endParaRPr/>
                    </a:p>
                  </a:txBody>
                  <a:tcPr/>
                </a:tc>
              </a:tr>
              <a:tr h="501840"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Total steps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11,700,000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7,900,000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730,000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7" name="TextShape 5"/>
          <p:cNvSpPr txBox="1"/>
          <p:nvPr/>
        </p:nvSpPr>
        <p:spPr>
          <a:xfrm>
            <a:off x="2651760" y="3969720"/>
            <a:ext cx="548640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Reduction comparison on randomly generated gridworlds</a:t>
            </a:r>
            <a:endParaRPr/>
          </a:p>
        </p:txBody>
      </p:sp>
      <p:sp>
        <p:nvSpPr>
          <p:cNvPr id="58" name="TextShape 6"/>
          <p:cNvSpPr txBox="1"/>
          <p:nvPr/>
        </p:nvSpPr>
        <p:spPr>
          <a:xfrm>
            <a:off x="2507400" y="6426360"/>
            <a:ext cx="5760720" cy="111420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Reduction in learning episodes after reductions on a random 10x10 gridworld. There is a 94% reduction in learning steps after applying our techniques compared to 67% under existing techniques</a:t>
            </a:r>
            <a:endParaRPr/>
          </a:p>
        </p:txBody>
      </p:sp>
      <p:pic>
        <p:nvPicPr>
          <p:cNvPr id="5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21120" y="3657600"/>
            <a:ext cx="1964880" cy="1772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