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6" r:id="rId4"/>
    <p:sldId id="258" r:id="rId5"/>
    <p:sldId id="262" r:id="rId6"/>
    <p:sldId id="275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77" r:id="rId15"/>
    <p:sldId id="270" r:id="rId16"/>
    <p:sldId id="271" r:id="rId17"/>
    <p:sldId id="272" r:id="rId18"/>
    <p:sldId id="274" r:id="rId19"/>
    <p:sldId id="278" r:id="rId20"/>
  </p:sldIdLst>
  <p:sldSz cx="10287000" cy="6858000" type="35mm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54" autoAdjust="0"/>
  </p:normalViewPr>
  <p:slideViewPr>
    <p:cSldViewPr>
      <p:cViewPr varScale="1">
        <p:scale>
          <a:sx n="71" d="100"/>
          <a:sy n="71" d="100"/>
        </p:scale>
        <p:origin x="-798" y="-102"/>
      </p:cViewPr>
      <p:guideLst>
        <p:guide orient="horz" pos="216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FBD44-D10B-47F8-ACB0-5D0951910F7A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6903B-A3B0-4525-BB7F-2C63AD94C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6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liance_Life_Science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Reliance_Solar" TargetMode="External"/><Relationship Id="rId4" Type="http://schemas.openxmlformats.org/officeDocument/2006/relationships/hyperlink" Target="http://en.wikipedia.org/wiki/Reliance_Industrial_Infrastructure_Limited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Major subsidiaries</a:t>
            </a:r>
          </a:p>
          <a:p>
            <a:pPr marL="228600" indent="-228600">
              <a:buAutoNum type="arabicPeriod"/>
            </a:pP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Reliance Life Sciences"/>
              </a:rPr>
              <a:t>Reliance Life Sciences</a:t>
            </a:r>
            <a:endParaRPr lang="en-US" sz="1200" b="0" i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Reliance Industrial Infrastructure Limited"/>
              </a:rPr>
              <a:t>Reliance Industrial Infrastructure Limited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Reliance Solar"/>
              </a:rPr>
              <a:t>Reliance Solar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6903B-A3B0-4525-BB7F-2C63AD94C5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35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80% constant KVA loads (motors)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20% constant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impedence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6903B-A3B0-4525-BB7F-2C63AD94C5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8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78644" y="5349903"/>
            <a:ext cx="9708356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428625" y="4853412"/>
            <a:ext cx="9515475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8625" y="3886200"/>
            <a:ext cx="9515475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85B6-76C6-4318-9D48-5334C1CEC672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9258300" y="6473952"/>
            <a:ext cx="853821" cy="246888"/>
          </a:xfrm>
        </p:spPr>
        <p:txBody>
          <a:bodyPr/>
          <a:lstStyle/>
          <a:p>
            <a:fld id="{BEEB4938-D5C7-480D-A582-9EE3272A3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85B6-76C6-4318-9D48-5334C1CEC672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4938-D5C7-480D-A582-9EE3272A3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5250" y="549277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49277"/>
            <a:ext cx="702945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85B6-76C6-4318-9D48-5334C1CEC672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4938-D5C7-480D-A582-9EE3272A3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85B6-76C6-4318-9D48-5334C1CEC672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029075" y="76201"/>
            <a:ext cx="325755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9258300" y="6473952"/>
            <a:ext cx="853821" cy="246888"/>
          </a:xfrm>
        </p:spPr>
        <p:txBody>
          <a:bodyPr/>
          <a:lstStyle/>
          <a:p>
            <a:fld id="{BEEB4938-D5C7-480D-A582-9EE3272A3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78644" y="3444903"/>
            <a:ext cx="9708356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28625" y="1676400"/>
            <a:ext cx="9515475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85B6-76C6-4318-9D48-5334C1CEC672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4938-D5C7-480D-A582-9EE3272A36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3034" y="2947086"/>
            <a:ext cx="977265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39471" y="457200"/>
            <a:ext cx="977265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42900" y="1600200"/>
            <a:ext cx="4714875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229225" y="1600200"/>
            <a:ext cx="4886325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85B6-76C6-4318-9D48-5334C1CEC672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4938-D5C7-480D-A582-9EE3272A3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42900" y="5410200"/>
            <a:ext cx="9686925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16624" y="666750"/>
            <a:ext cx="482687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5225654" y="666750"/>
            <a:ext cx="482877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16624" y="1316038"/>
            <a:ext cx="482687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5229821" y="1316038"/>
            <a:ext cx="482460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85B6-76C6-4318-9D48-5334C1CEC672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58300" y="6477000"/>
            <a:ext cx="857250" cy="246888"/>
          </a:xfrm>
        </p:spPr>
        <p:txBody>
          <a:bodyPr/>
          <a:lstStyle/>
          <a:p>
            <a:fld id="{BEEB4938-D5C7-480D-A582-9EE3272A361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78644" y="6019801"/>
            <a:ext cx="9708356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39471" y="457200"/>
            <a:ext cx="977265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85B6-76C6-4318-9D48-5334C1CEC672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4938-D5C7-480D-A582-9EE3272A3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85B6-76C6-4318-9D48-5334C1CEC672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4938-D5C7-480D-A582-9EE3272A3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78644" y="5849118"/>
            <a:ext cx="9708356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14350" y="5486400"/>
            <a:ext cx="9515475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514351" y="609600"/>
            <a:ext cx="3384352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21931" y="609600"/>
            <a:ext cx="6007894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85B6-76C6-4318-9D48-5334C1CEC672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4938-D5C7-480D-A582-9EE3272A3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943350" y="616634"/>
            <a:ext cx="565785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85B6-76C6-4318-9D48-5334C1CEC672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4938-D5C7-480D-A582-9EE3272A361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28625" y="4993760"/>
            <a:ext cx="6600825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428625" y="5533218"/>
            <a:ext cx="6600825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78644" y="1050899"/>
            <a:ext cx="9708356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42900" y="1554163"/>
            <a:ext cx="977265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7286625" y="76201"/>
            <a:ext cx="2828925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D2E85B6-76C6-4318-9D48-5334C1CEC672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514725" y="76201"/>
            <a:ext cx="37719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58300" y="6477001"/>
            <a:ext cx="85725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EEB4938-D5C7-480D-A582-9EE3272A361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42900" y="457200"/>
            <a:ext cx="977265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78644" y="1050899"/>
            <a:ext cx="9708356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78644" y="1057987"/>
            <a:ext cx="9708356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1219201"/>
            <a:ext cx="9515475" cy="1222375"/>
          </a:xfrm>
        </p:spPr>
        <p:txBody>
          <a:bodyPr/>
          <a:lstStyle/>
          <a:p>
            <a:r>
              <a:rPr lang="en-US" dirty="0" smtClean="0"/>
              <a:t>Load Flow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5" y="228600"/>
            <a:ext cx="9515475" cy="914400"/>
          </a:xfrm>
        </p:spPr>
        <p:txBody>
          <a:bodyPr/>
          <a:lstStyle/>
          <a:p>
            <a:r>
              <a:rPr lang="en-US" dirty="0" smtClean="0"/>
              <a:t>Summer Internship Seminar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58075" y="5352871"/>
            <a:ext cx="2657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err="1" smtClean="0"/>
              <a:t>Siddharth</a:t>
            </a:r>
            <a:r>
              <a:rPr lang="en-US" dirty="0" smtClean="0"/>
              <a:t> Bhal</a:t>
            </a:r>
          </a:p>
          <a:p>
            <a:r>
              <a:rPr lang="en-US" dirty="0" smtClean="0"/>
              <a:t>Electrical Eng. Dept.</a:t>
            </a:r>
          </a:p>
          <a:p>
            <a:r>
              <a:rPr lang="en-US" dirty="0" smtClean="0"/>
              <a:t>IIT Roorkee.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9112" y="203573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May to 4</a:t>
            </a:r>
            <a:r>
              <a:rPr lang="en-US" baseline="30000" dirty="0" smtClean="0"/>
              <a:t>th</a:t>
            </a:r>
            <a:r>
              <a:rPr lang="en-US" dirty="0" smtClean="0"/>
              <a:t> July,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Grid Fault Level</a:t>
            </a:r>
          </a:p>
          <a:p>
            <a:r>
              <a:rPr lang="en-US" dirty="0" smtClean="0"/>
              <a:t>Generators Output</a:t>
            </a:r>
          </a:p>
          <a:p>
            <a:r>
              <a:rPr lang="en-US" dirty="0" smtClean="0"/>
              <a:t>Motor power factors</a:t>
            </a:r>
          </a:p>
          <a:p>
            <a:r>
              <a:rPr lang="en-US" dirty="0" smtClean="0"/>
              <a:t>Lumped loads</a:t>
            </a:r>
          </a:p>
          <a:p>
            <a:r>
              <a:rPr lang="en-US" dirty="0" smtClean="0"/>
              <a:t>ENC load equally divided</a:t>
            </a:r>
          </a:p>
          <a:p>
            <a:r>
              <a:rPr lang="en-US" dirty="0" smtClean="0"/>
              <a:t>Cable lengths</a:t>
            </a:r>
          </a:p>
          <a:p>
            <a:r>
              <a:rPr lang="en-US" dirty="0" smtClean="0"/>
              <a:t>Initial voltage</a:t>
            </a:r>
          </a:p>
          <a:p>
            <a:r>
              <a:rPr lang="en-US" dirty="0" smtClean="0"/>
              <a:t>DG sets excluded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8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641360"/>
              </p:ext>
            </p:extLst>
          </p:nvPr>
        </p:nvGraphicFramePr>
        <p:xfrm>
          <a:off x="262427" y="1600202"/>
          <a:ext cx="9834072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58518"/>
                <a:gridCol w="2458518"/>
                <a:gridCol w="2458518"/>
                <a:gridCol w="2458518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Fibre</a:t>
                      </a:r>
                      <a:r>
                        <a:rPr lang="en-US" sz="2400" dirty="0">
                          <a:effectLst/>
                        </a:rPr>
                        <a:t> load:</a:t>
                      </a:r>
                      <a:endParaRPr lang="en-US" sz="24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5287" marR="852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31.6 MW.</a:t>
                      </a:r>
                      <a:endParaRPr lang="en-US" sz="2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5287" marR="852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STG output:</a:t>
                      </a:r>
                      <a:endParaRPr lang="en-US" sz="2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5287" marR="852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 MW @ 79% pf</a:t>
                      </a:r>
                      <a:endParaRPr lang="en-US" sz="2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5287" marR="85287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ENC load:</a:t>
                      </a:r>
                      <a:endParaRPr lang="en-US" sz="2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5287" marR="852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19.6 MW</a:t>
                      </a:r>
                      <a:endParaRPr lang="en-US" sz="2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5287" marR="852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Zig-Zag Tranf.</a:t>
                      </a:r>
                      <a:endParaRPr lang="en-US" sz="2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5287" marR="852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Off</a:t>
                      </a:r>
                      <a:endParaRPr lang="en-US" sz="2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5287" marR="85287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GTG1 output:</a:t>
                      </a:r>
                      <a:endParaRPr lang="en-US" sz="2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5287" marR="852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27 MW @ 88% pf.</a:t>
                      </a:r>
                      <a:endParaRPr lang="en-US" sz="2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5287" marR="852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LA,LB:</a:t>
                      </a:r>
                      <a:endParaRPr lang="en-US" sz="2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5287" marR="852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On</a:t>
                      </a:r>
                      <a:endParaRPr lang="en-US" sz="2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5287" marR="85287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GTG2 output:</a:t>
                      </a:r>
                      <a:endParaRPr lang="en-US" sz="2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5287" marR="852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27 MW @ 84% pf</a:t>
                      </a:r>
                      <a:endParaRPr lang="en-US" sz="2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5287" marR="852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MSEB Grid</a:t>
                      </a:r>
                      <a:endParaRPr lang="en-US" sz="2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5287" marR="852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Charged</a:t>
                      </a:r>
                      <a:endParaRPr lang="en-US" sz="2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5287" marR="85287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DG’s</a:t>
                      </a:r>
                      <a:endParaRPr lang="en-US" sz="2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5287" marR="852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Off</a:t>
                      </a:r>
                      <a:endParaRPr lang="en-US" sz="2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5287" marR="852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TA-1</a:t>
                      </a:r>
                      <a:endParaRPr lang="en-US" sz="2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5287" marR="852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On</a:t>
                      </a:r>
                      <a:endParaRPr lang="en-US" sz="2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5287" marR="85287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TA-2</a:t>
                      </a:r>
                      <a:endParaRPr lang="en-US" sz="2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5287" marR="852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On</a:t>
                      </a:r>
                      <a:endParaRPr lang="en-US" sz="2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5287" marR="852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TA-3</a:t>
                      </a:r>
                      <a:endParaRPr lang="en-US" sz="2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5287" marR="852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On</a:t>
                      </a:r>
                      <a:endParaRPr lang="en-US" sz="24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5287" marR="8528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3" t="-461" r="17774" b="38103"/>
          <a:stretch/>
        </p:blipFill>
        <p:spPr bwMode="auto">
          <a:xfrm>
            <a:off x="1562100" y="-26187"/>
            <a:ext cx="7291767" cy="68841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328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2" t="58367" r="15765" b="-1"/>
          <a:stretch/>
        </p:blipFill>
        <p:spPr bwMode="auto">
          <a:xfrm>
            <a:off x="952500" y="1"/>
            <a:ext cx="8327935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9907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startup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4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LLP-J Motor Specifications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035277"/>
              </p:ext>
            </p:extLst>
          </p:nvPr>
        </p:nvGraphicFramePr>
        <p:xfrm>
          <a:off x="647700" y="1371600"/>
          <a:ext cx="8915400" cy="50867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48046"/>
                <a:gridCol w="1823012"/>
                <a:gridCol w="2691114"/>
                <a:gridCol w="1953228"/>
              </a:tblGrid>
              <a:tr h="462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Frame size:</a:t>
                      </a:r>
                      <a:endParaRPr lang="en-US" sz="20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8012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Rated Output: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2125 KW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</a:tr>
              <a:tr h="462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Voltage Level: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 Kv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Service factor: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</a:tr>
              <a:tr h="44580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Operating </a:t>
                      </a:r>
                      <a:r>
                        <a:rPr lang="en-US" sz="2000" dirty="0" err="1" smtClean="0">
                          <a:effectLst/>
                        </a:rPr>
                        <a:t>Freq</a:t>
                      </a:r>
                      <a:endParaRPr lang="en-US" sz="20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50 Hz.</a:t>
                      </a:r>
                      <a:endParaRPr lang="en-US" sz="20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Rated Speed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2977 rpm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</a:tr>
              <a:tr h="462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Efficiency(1/2 load)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94.4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Full Load Ampere</a:t>
                      </a:r>
                      <a:endParaRPr lang="en-US" sz="20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127 amp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</a:tr>
              <a:tr h="462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Efficiency(3/4 load)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95.0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Locked Rotor Ampere</a:t>
                      </a:r>
                      <a:endParaRPr lang="en-US" sz="20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742 amp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</a:tr>
              <a:tr h="462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Efficiency(full load)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94.9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 Load Ampere</a:t>
                      </a:r>
                      <a:endParaRPr lang="en-US" sz="20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17.1 amp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</a:tr>
              <a:tr h="462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PF (1/2 Load)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91.5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Full load torque</a:t>
                      </a:r>
                      <a:endParaRPr lang="en-US" sz="20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5028 lb-ft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</a:tr>
              <a:tr h="462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PF (3/4 Load)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92.8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Starting Torque</a:t>
                      </a:r>
                      <a:endParaRPr lang="en-US" sz="20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3268 lb-ft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</a:tr>
              <a:tr h="462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PF (Full Load)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92.5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Breakdown Torque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11313 lb-ft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</a:tr>
              <a:tr h="462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Rotor wk</a:t>
                      </a:r>
                      <a:r>
                        <a:rPr lang="en-US" sz="2000" baseline="30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1244 lbs-ft</a:t>
                      </a:r>
                      <a:r>
                        <a:rPr lang="en-US" sz="2000" baseline="30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Motor Weight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26700 lbs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</a:tr>
              <a:tr h="462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Customer wk</a:t>
                      </a:r>
                      <a:r>
                        <a:rPr lang="en-US" sz="2000" baseline="30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1602 lbs-ft</a:t>
                      </a:r>
                      <a:r>
                        <a:rPr lang="en-US" sz="2000" baseline="30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Rotor Weight</a:t>
                      </a:r>
                      <a:endParaRPr lang="en-US" sz="20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4014 </a:t>
                      </a:r>
                      <a:r>
                        <a:rPr lang="en-US" sz="2000" dirty="0" err="1">
                          <a:effectLst/>
                        </a:rPr>
                        <a:t>lbs</a:t>
                      </a:r>
                      <a:endParaRPr lang="en-US" sz="20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104172" marR="10417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13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/>
          <a:srcRect l="15958" t="22607" r="21352" b="20478"/>
          <a:stretch/>
        </p:blipFill>
        <p:spPr bwMode="auto">
          <a:xfrm>
            <a:off x="1638299" y="3429000"/>
            <a:ext cx="6914029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/>
          <p:nvPr/>
        </p:nvPicPr>
        <p:blipFill rotWithShape="1">
          <a:blip r:embed="rId3"/>
          <a:srcRect l="15958" t="22340" r="5086" b="20213"/>
          <a:stretch/>
        </p:blipFill>
        <p:spPr bwMode="auto">
          <a:xfrm>
            <a:off x="1618129" y="152400"/>
            <a:ext cx="6934200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38300" y="29718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Motor Terminal Voltage (% of motor rated volt) </a:t>
            </a:r>
            <a:r>
              <a:rPr lang="en-US" dirty="0" err="1"/>
              <a:t>vs</a:t>
            </a:r>
            <a:r>
              <a:rPr lang="en-US" dirty="0"/>
              <a:t> Time (sec)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8300" y="6248400"/>
            <a:ext cx="693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Motor Current (amp) </a:t>
            </a:r>
            <a:r>
              <a:rPr lang="en-US" dirty="0" err="1"/>
              <a:t>vs</a:t>
            </a:r>
            <a:r>
              <a:rPr lang="en-US" dirty="0"/>
              <a:t> Time (sec)</a:t>
            </a:r>
          </a:p>
        </p:txBody>
      </p:sp>
    </p:spTree>
    <p:extLst>
      <p:ext uri="{BB962C8B-B14F-4D97-AF65-F5344CB8AC3E}">
        <p14:creationId xmlns:p14="http://schemas.microsoft.com/office/powerpoint/2010/main" val="156048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 rotWithShape="1">
          <a:blip r:embed="rId2"/>
          <a:srcRect l="15823" t="22340" r="21685" b="20709"/>
          <a:stretch/>
        </p:blipFill>
        <p:spPr bwMode="auto">
          <a:xfrm>
            <a:off x="1638300" y="152400"/>
            <a:ext cx="6934200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/>
          <p:nvPr/>
        </p:nvPicPr>
        <p:blipFill rotWithShape="1">
          <a:blip r:embed="rId3"/>
          <a:srcRect l="15958" t="22873" r="5086" b="20479"/>
          <a:stretch/>
        </p:blipFill>
        <p:spPr bwMode="auto">
          <a:xfrm>
            <a:off x="1641348" y="3429000"/>
            <a:ext cx="6931152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8300" y="29718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Motor Torque </a:t>
            </a:r>
            <a:r>
              <a:rPr lang="en-US" dirty="0" err="1"/>
              <a:t>vs</a:t>
            </a:r>
            <a:r>
              <a:rPr lang="en-US" dirty="0"/>
              <a:t> Time(sec)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1348" y="6260068"/>
            <a:ext cx="693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Motor Slip </a:t>
            </a:r>
            <a:r>
              <a:rPr lang="en-US" dirty="0" err="1"/>
              <a:t>vs</a:t>
            </a:r>
            <a:r>
              <a:rPr lang="en-US" dirty="0"/>
              <a:t> Time(sec)</a:t>
            </a:r>
          </a:p>
        </p:txBody>
      </p:sp>
    </p:spTree>
    <p:extLst>
      <p:ext uri="{BB962C8B-B14F-4D97-AF65-F5344CB8AC3E}">
        <p14:creationId xmlns:p14="http://schemas.microsoft.com/office/powerpoint/2010/main" val="5310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Industrial </a:t>
            </a:r>
            <a:r>
              <a:rPr lang="en-US" dirty="0"/>
              <a:t>application </a:t>
            </a:r>
            <a:r>
              <a:rPr lang="en-US" dirty="0" smtClean="0"/>
              <a:t>of </a:t>
            </a:r>
            <a:r>
              <a:rPr lang="en-US" dirty="0"/>
              <a:t>electrical machines</a:t>
            </a:r>
          </a:p>
          <a:p>
            <a:r>
              <a:rPr lang="en-US" dirty="0" smtClean="0"/>
              <a:t>Working Principles in Large Scale Industries</a:t>
            </a:r>
          </a:p>
          <a:p>
            <a:r>
              <a:rPr lang="en-US" dirty="0" smtClean="0"/>
              <a:t>ETAP</a:t>
            </a:r>
          </a:p>
          <a:p>
            <a:r>
              <a:rPr lang="en-US" dirty="0" smtClean="0"/>
              <a:t>Professional </a:t>
            </a:r>
            <a:r>
              <a:rPr lang="en-US" dirty="0"/>
              <a:t>life of the </a:t>
            </a:r>
            <a:r>
              <a:rPr lang="en-US" dirty="0" smtClean="0"/>
              <a:t>engineers</a:t>
            </a:r>
          </a:p>
          <a:p>
            <a:r>
              <a:rPr lang="en-US" dirty="0" smtClean="0"/>
              <a:t>Safety </a:t>
            </a:r>
            <a:r>
              <a:rPr lang="en-US" dirty="0"/>
              <a:t>standards and </a:t>
            </a:r>
            <a:r>
              <a:rPr lang="en-US" dirty="0" smtClean="0"/>
              <a:t>Maintenance </a:t>
            </a:r>
            <a:r>
              <a:rPr lang="en-US" dirty="0"/>
              <a:t>practices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5163" y="2967335"/>
            <a:ext cx="37766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you!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558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RIL, </a:t>
            </a:r>
            <a:r>
              <a:rPr lang="en-US" dirty="0" err="1"/>
              <a:t>P</a:t>
            </a:r>
            <a:r>
              <a:rPr lang="en-US" dirty="0" err="1" smtClean="0"/>
              <a:t>atalganga</a:t>
            </a:r>
            <a:endParaRPr lang="en-US" dirty="0" smtClean="0"/>
          </a:p>
          <a:p>
            <a:r>
              <a:rPr lang="en-US" dirty="0" smtClean="0"/>
              <a:t>Power system</a:t>
            </a:r>
          </a:p>
          <a:p>
            <a:r>
              <a:rPr lang="en-US" dirty="0" smtClean="0"/>
              <a:t>Load flow</a:t>
            </a:r>
          </a:p>
          <a:p>
            <a:r>
              <a:rPr lang="en-US" dirty="0" smtClean="0"/>
              <a:t>Motor Analysis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4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RIL, </a:t>
            </a:r>
            <a:r>
              <a:rPr lang="en-US" dirty="0" err="1" smtClean="0"/>
              <a:t>Patalganga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3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71" y="457200"/>
            <a:ext cx="1603629" cy="841248"/>
          </a:xfrm>
        </p:spPr>
        <p:txBody>
          <a:bodyPr/>
          <a:lstStyle/>
          <a:p>
            <a:r>
              <a:rPr lang="en-US" dirty="0" smtClean="0"/>
              <a:t>RIL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Largest </a:t>
            </a:r>
            <a:r>
              <a:rPr lang="en-US" dirty="0"/>
              <a:t>private sector company in </a:t>
            </a:r>
            <a:r>
              <a:rPr lang="en-US" dirty="0" smtClean="0"/>
              <a:t>India.</a:t>
            </a:r>
          </a:p>
          <a:p>
            <a:r>
              <a:rPr lang="en-US" dirty="0" smtClean="0"/>
              <a:t>Annual </a:t>
            </a:r>
            <a:r>
              <a:rPr lang="en-US" dirty="0"/>
              <a:t>revenues ~</a:t>
            </a:r>
            <a:r>
              <a:rPr lang="en-US" dirty="0" smtClean="0"/>
              <a:t> US</a:t>
            </a:r>
            <a:r>
              <a:rPr lang="en-US" dirty="0"/>
              <a:t>$ </a:t>
            </a:r>
            <a:r>
              <a:rPr lang="en-US" dirty="0" smtClean="0"/>
              <a:t>58.5 billion.</a:t>
            </a:r>
          </a:p>
          <a:p>
            <a:r>
              <a:rPr lang="en-US" dirty="0" smtClean="0"/>
              <a:t>126</a:t>
            </a:r>
            <a:r>
              <a:rPr lang="en-US" baseline="30000" dirty="0" smtClean="0"/>
              <a:t>th</a:t>
            </a:r>
            <a:r>
              <a:rPr lang="en-US" dirty="0" smtClean="0"/>
              <a:t> position in </a:t>
            </a:r>
            <a:r>
              <a:rPr lang="en-US" dirty="0"/>
              <a:t>F</a:t>
            </a:r>
            <a:r>
              <a:rPr lang="en-US" dirty="0" smtClean="0"/>
              <a:t>ortune </a:t>
            </a:r>
            <a:r>
              <a:rPr lang="en-US" dirty="0"/>
              <a:t>G</a:t>
            </a:r>
            <a:r>
              <a:rPr lang="en-US" dirty="0" smtClean="0"/>
              <a:t>lobal 2000 list.</a:t>
            </a:r>
          </a:p>
          <a:p>
            <a:r>
              <a:rPr lang="en-US" dirty="0" smtClean="0"/>
              <a:t>Core business: petrochemicals and textiles.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Mother plant.</a:t>
            </a:r>
          </a:p>
          <a:p>
            <a:r>
              <a:rPr lang="en-US" dirty="0"/>
              <a:t>Backward Vertical integration</a:t>
            </a:r>
          </a:p>
          <a:p>
            <a:r>
              <a:rPr lang="en-US" dirty="0"/>
              <a:t>Complex power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43500" y="454152"/>
            <a:ext cx="47244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RIL, </a:t>
            </a:r>
            <a:r>
              <a:rPr lang="en-US" dirty="0" err="1" smtClean="0"/>
              <a:t>Patalganga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6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15270433"/>
              </p:ext>
            </p:extLst>
          </p:nvPr>
        </p:nvGraphicFramePr>
        <p:xfrm>
          <a:off x="266700" y="152400"/>
          <a:ext cx="96774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46482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Products manufactured</a:t>
                      </a:r>
                      <a:endParaRPr lang="en-US" sz="2200" dirty="0">
                        <a:solidFill>
                          <a:srgbClr val="943634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53042" marR="5304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Raw materials</a:t>
                      </a:r>
                      <a:endParaRPr lang="en-US" sz="2200">
                        <a:solidFill>
                          <a:srgbClr val="943634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53042" marR="53042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Para Xylene (</a:t>
                      </a:r>
                      <a:r>
                        <a:rPr lang="en-US" sz="2200" dirty="0" err="1">
                          <a:effectLst/>
                        </a:rPr>
                        <a:t>Px</a:t>
                      </a:r>
                      <a:r>
                        <a:rPr lang="en-US" sz="2200" dirty="0">
                          <a:effectLst/>
                        </a:rPr>
                        <a:t>)</a:t>
                      </a:r>
                      <a:endParaRPr lang="en-US" sz="2200" dirty="0">
                        <a:solidFill>
                          <a:srgbClr val="943634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53042" marR="5304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Naphtha</a:t>
                      </a:r>
                      <a:endParaRPr lang="en-US" sz="2200">
                        <a:solidFill>
                          <a:srgbClr val="943634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53042" marR="53042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Purified </a:t>
                      </a:r>
                      <a:r>
                        <a:rPr lang="en-US" sz="2200" dirty="0" err="1">
                          <a:effectLst/>
                        </a:rPr>
                        <a:t>Terephthalic</a:t>
                      </a:r>
                      <a:r>
                        <a:rPr lang="en-US" sz="2200" dirty="0">
                          <a:effectLst/>
                        </a:rPr>
                        <a:t> Acid (PTA) </a:t>
                      </a:r>
                      <a:endParaRPr lang="en-US" sz="2200" dirty="0">
                        <a:solidFill>
                          <a:srgbClr val="943634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53042" marR="5304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Para Xylene</a:t>
                      </a:r>
                      <a:endParaRPr lang="en-US" sz="2200">
                        <a:solidFill>
                          <a:srgbClr val="943634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53042" marR="53042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Polyester Filament Yarn (PFY) </a:t>
                      </a:r>
                      <a:endParaRPr lang="en-US" sz="2200" dirty="0">
                        <a:solidFill>
                          <a:srgbClr val="943634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53042" marR="5304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PTA &amp; MEG</a:t>
                      </a:r>
                      <a:endParaRPr lang="en-US" sz="2200">
                        <a:solidFill>
                          <a:srgbClr val="943634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53042" marR="53042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Polyester Staple Fibre (PSF) </a:t>
                      </a:r>
                      <a:endParaRPr lang="en-US" sz="2200">
                        <a:solidFill>
                          <a:srgbClr val="943634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53042" marR="5304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PTA &amp; MEG</a:t>
                      </a:r>
                      <a:endParaRPr lang="en-US" sz="2200">
                        <a:solidFill>
                          <a:srgbClr val="943634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53042" marR="53042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Linear Alkyl Benzene (LAB) </a:t>
                      </a:r>
                      <a:endParaRPr lang="en-US" sz="2200">
                        <a:solidFill>
                          <a:srgbClr val="943634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53042" marR="5304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Kerosene &amp; paraffin</a:t>
                      </a:r>
                      <a:endParaRPr lang="en-US" sz="2200" dirty="0">
                        <a:solidFill>
                          <a:srgbClr val="943634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53042" marR="53042" marT="0" marB="0"/>
                </a:tc>
              </a:tr>
            </a:tbl>
          </a:graphicData>
        </a:graphic>
      </p:graphicFrame>
      <p:graphicFrame>
        <p:nvGraphicFramePr>
          <p:cNvPr id="4" name="Picture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9134465"/>
              </p:ext>
            </p:extLst>
          </p:nvPr>
        </p:nvGraphicFramePr>
        <p:xfrm>
          <a:off x="266700" y="3505199"/>
          <a:ext cx="9677400" cy="3239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550"/>
                <a:gridCol w="4639850"/>
              </a:tblGrid>
              <a:tr h="4628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Name of Plant</a:t>
                      </a:r>
                      <a:endParaRPr lang="en-US" sz="2000" dirty="0">
                        <a:solidFill>
                          <a:srgbClr val="943634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54104" marR="54104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Commissioned Year</a:t>
                      </a:r>
                      <a:endParaRPr lang="en-US" sz="2000">
                        <a:solidFill>
                          <a:srgbClr val="943634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54104" marR="54104" marT="0" marB="0"/>
                </a:tc>
              </a:tr>
              <a:tr h="4628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Polyester Filament Yarn (PFY)</a:t>
                      </a:r>
                      <a:endParaRPr lang="en-US" sz="2000">
                        <a:solidFill>
                          <a:srgbClr val="943634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54104" marR="54104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Oct.1982</a:t>
                      </a:r>
                      <a:endParaRPr lang="en-US" sz="2000">
                        <a:solidFill>
                          <a:srgbClr val="943634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54104" marR="54104" marT="0" marB="0"/>
                </a:tc>
              </a:tr>
              <a:tr h="4628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Polyester Staple Fiber (PSF)</a:t>
                      </a:r>
                      <a:endParaRPr lang="en-US" sz="2000" dirty="0">
                        <a:solidFill>
                          <a:srgbClr val="943634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54104" marR="54104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Mar.1986</a:t>
                      </a:r>
                      <a:endParaRPr lang="en-US" sz="2000">
                        <a:solidFill>
                          <a:srgbClr val="943634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54104" marR="54104" marT="0" marB="0"/>
                </a:tc>
              </a:tr>
              <a:tr h="4628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Purified </a:t>
                      </a:r>
                      <a:r>
                        <a:rPr lang="en-US" sz="2000" dirty="0" err="1">
                          <a:effectLst/>
                        </a:rPr>
                        <a:t>Terephthalic</a:t>
                      </a:r>
                      <a:r>
                        <a:rPr lang="en-US" sz="2000" dirty="0">
                          <a:effectLst/>
                        </a:rPr>
                        <a:t> Acid (PTA)</a:t>
                      </a:r>
                      <a:endParaRPr lang="en-US" sz="2000" dirty="0">
                        <a:solidFill>
                          <a:srgbClr val="943634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54104" marR="54104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Feb.1988</a:t>
                      </a:r>
                      <a:endParaRPr lang="en-US" sz="2000">
                        <a:solidFill>
                          <a:srgbClr val="943634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54104" marR="54104" marT="0" marB="0"/>
                </a:tc>
              </a:tr>
              <a:tr h="4628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Paraxylene Plant (PX)</a:t>
                      </a:r>
                      <a:endParaRPr lang="en-US" sz="2000">
                        <a:solidFill>
                          <a:srgbClr val="943634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54104" marR="54104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Nov.1988</a:t>
                      </a:r>
                      <a:endParaRPr lang="en-US" sz="2000">
                        <a:solidFill>
                          <a:srgbClr val="943634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54104" marR="54104" marT="0" marB="0"/>
                </a:tc>
              </a:tr>
              <a:tr h="4628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Linear Alkyl Benzene Plant (LAB)</a:t>
                      </a:r>
                      <a:endParaRPr lang="en-US" sz="2000">
                        <a:solidFill>
                          <a:srgbClr val="943634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54104" marR="54104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Nov. 1987</a:t>
                      </a:r>
                      <a:endParaRPr lang="en-US" sz="2000">
                        <a:solidFill>
                          <a:srgbClr val="943634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54104" marR="54104" marT="0" marB="0"/>
                </a:tc>
              </a:tr>
              <a:tr h="4628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 A B (Front End)</a:t>
                      </a:r>
                      <a:endParaRPr lang="en-US" sz="2000">
                        <a:solidFill>
                          <a:srgbClr val="943634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54104" marR="54104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Mar.1992</a:t>
                      </a:r>
                      <a:endParaRPr lang="en-US" sz="2000" dirty="0">
                        <a:solidFill>
                          <a:srgbClr val="943634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54104" marR="5410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90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1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08335E65\A38EAF1C-6860-4148-9ACF-5459B36BAE62_files\image001.jpg"/>
          <p:cNvPicPr/>
          <p:nvPr/>
        </p:nvPicPr>
        <p:blipFill rotWithShape="1">
          <a:blip r:embed="rId2"/>
          <a:srcRect l="4876" t="6222" r="4672" b="5955"/>
          <a:stretch/>
        </p:blipFill>
        <p:spPr bwMode="auto">
          <a:xfrm>
            <a:off x="1" y="0"/>
            <a:ext cx="10287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07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B38BD465\1D04C61E-83E0-4DCC-9A88-5EF65BE8763B_files\image001.jpg"/>
          <p:cNvPicPr/>
          <p:nvPr/>
        </p:nvPicPr>
        <p:blipFill>
          <a:blip r:embed="rId2"/>
          <a:srcRect l="12811" t="16467" r="13548" b="10979"/>
          <a:stretch>
            <a:fillRect/>
          </a:stretch>
        </p:blipFill>
        <p:spPr bwMode="auto">
          <a:xfrm>
            <a:off x="1" y="0"/>
            <a:ext cx="10287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04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Flow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ETAP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1576</TotalTime>
  <Words>463</Words>
  <Application>Microsoft Office PowerPoint</Application>
  <PresentationFormat>35mm Slides</PresentationFormat>
  <Paragraphs>151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Trek</vt:lpstr>
      <vt:lpstr>Load Flow Analysis</vt:lpstr>
      <vt:lpstr>Outline</vt:lpstr>
      <vt:lpstr>Introduction to RIL, Patalganga</vt:lpstr>
      <vt:lpstr>RIL</vt:lpstr>
      <vt:lpstr>PowerPoint Presentation</vt:lpstr>
      <vt:lpstr>Power System</vt:lpstr>
      <vt:lpstr>PowerPoint Presentation</vt:lpstr>
      <vt:lpstr>PowerPoint Presentation</vt:lpstr>
      <vt:lpstr>Load Flow Analysis</vt:lpstr>
      <vt:lpstr>Assumptions</vt:lpstr>
      <vt:lpstr>Schema 1</vt:lpstr>
      <vt:lpstr>PowerPoint Presentation</vt:lpstr>
      <vt:lpstr>PowerPoint Presentation</vt:lpstr>
      <vt:lpstr>Motor startup analysis</vt:lpstr>
      <vt:lpstr>LLP-J Motor Specifications</vt:lpstr>
      <vt:lpstr>PowerPoint Presentation</vt:lpstr>
      <vt:lpstr>PowerPoint Presentation</vt:lpstr>
      <vt:lpstr>Conclusion</vt:lpstr>
      <vt:lpstr>PowerPoint Presentation</vt:lpstr>
    </vt:vector>
  </TitlesOfParts>
  <Company>Student IIT Roorkee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Flow Analysis</dc:title>
  <dc:creator>Bhal</dc:creator>
  <cp:lastModifiedBy>Bhal</cp:lastModifiedBy>
  <cp:revision>33</cp:revision>
  <dcterms:created xsi:type="dcterms:W3CDTF">2011-08-18T14:03:51Z</dcterms:created>
  <dcterms:modified xsi:type="dcterms:W3CDTF">2011-08-24T07:09:20Z</dcterms:modified>
</cp:coreProperties>
</file>