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635"/>
  </p:normalViewPr>
  <p:slideViewPr>
    <p:cSldViewPr snapToGrid="0">
      <p:cViewPr varScale="1">
        <p:scale>
          <a:sx n="149" d="100"/>
          <a:sy n="149" d="100"/>
        </p:scale>
        <p:origin x="1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8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946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418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83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51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87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84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86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3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7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779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9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8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9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6400-71E3-5D44-B662-8B1AC986D6A3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2B908-C0B8-5241-929A-34667DACE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00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31" r:id="rId1"/>
    <p:sldLayoutId id="2147484432" r:id="rId2"/>
    <p:sldLayoutId id="2147484433" r:id="rId3"/>
    <p:sldLayoutId id="2147484434" r:id="rId4"/>
    <p:sldLayoutId id="2147484435" r:id="rId5"/>
    <p:sldLayoutId id="2147484436" r:id="rId6"/>
    <p:sldLayoutId id="2147484437" r:id="rId7"/>
    <p:sldLayoutId id="2147484438" r:id="rId8"/>
    <p:sldLayoutId id="2147484439" r:id="rId9"/>
    <p:sldLayoutId id="2147484440" r:id="rId10"/>
    <p:sldLayoutId id="2147484441" r:id="rId11"/>
    <p:sldLayoutId id="2147484442" r:id="rId12"/>
    <p:sldLayoutId id="2147484443" r:id="rId13"/>
    <p:sldLayoutId id="2147484444" r:id="rId14"/>
    <p:sldLayoutId id="2147484445" r:id="rId15"/>
    <p:sldLayoutId id="2147484446" r:id="rId16"/>
    <p:sldLayoutId id="214748444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7B9CDD-F251-026E-AA8B-74CDFD4C9984}"/>
              </a:ext>
            </a:extLst>
          </p:cNvPr>
          <p:cNvSpPr txBox="1"/>
          <p:nvPr/>
        </p:nvSpPr>
        <p:spPr>
          <a:xfrm>
            <a:off x="2224659" y="2231631"/>
            <a:ext cx="6848854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Titanic Dataset Analysis: PowerPoint Presentation Content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34D0D-FFED-0D88-DF42-C33D8F004609}"/>
              </a:ext>
            </a:extLst>
          </p:cNvPr>
          <p:cNvSpPr txBox="1"/>
          <p:nvPr/>
        </p:nvSpPr>
        <p:spPr>
          <a:xfrm>
            <a:off x="1601014" y="1110274"/>
            <a:ext cx="836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Title:</a:t>
            </a:r>
            <a:r>
              <a:rPr lang="en-US" dirty="0"/>
              <a:t> Titanic Dataset Analysis: A Comprehensive Study of Survival Patterns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79CBCD-CC20-E6C8-8EE2-EF192B559C1A}"/>
              </a:ext>
            </a:extLst>
          </p:cNvPr>
          <p:cNvSpPr txBox="1"/>
          <p:nvPr/>
        </p:nvSpPr>
        <p:spPr>
          <a:xfrm>
            <a:off x="2535092" y="1602045"/>
            <a:ext cx="622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Subtitle:</a:t>
            </a:r>
            <a:r>
              <a:rPr lang="en-US" dirty="0"/>
              <a:t> Advanced Big Data and Data Mining Project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F4339-B49F-AE4F-977B-7788EAEC8541}"/>
              </a:ext>
            </a:extLst>
          </p:cNvPr>
          <p:cNvSpPr txBox="1"/>
          <p:nvPr/>
        </p:nvSpPr>
        <p:spPr>
          <a:xfrm>
            <a:off x="3930790" y="2967480"/>
            <a:ext cx="2702984" cy="21390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Authors:</a:t>
            </a:r>
            <a:r>
              <a:rPr lang="en-US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David </a:t>
            </a:r>
            <a:r>
              <a:rPr lang="en-US" dirty="0" err="1"/>
              <a:t>Andrejsin</a:t>
            </a:r>
            <a:r>
              <a:rPr lang="en-US" dirty="0"/>
              <a:t>, </a:t>
            </a:r>
          </a:p>
          <a:p>
            <a:pPr algn="ctr">
              <a:spcAft>
                <a:spcPts val="600"/>
              </a:spcAft>
            </a:pPr>
            <a:r>
              <a:rPr lang="en-US" dirty="0" err="1"/>
              <a:t>Sakchham</a:t>
            </a:r>
            <a:r>
              <a:rPr lang="en-US" dirty="0"/>
              <a:t> </a:t>
            </a:r>
            <a:r>
              <a:rPr lang="en-US" dirty="0" err="1"/>
              <a:t>Sangroula</a:t>
            </a:r>
            <a:r>
              <a:rPr lang="en-US" dirty="0"/>
              <a:t>,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Milan Bista,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Unique Karanjit, </a:t>
            </a:r>
          </a:p>
          <a:p>
            <a:pPr algn="ctr">
              <a:spcAft>
                <a:spcPts val="600"/>
              </a:spcAft>
            </a:pPr>
            <a:r>
              <a:rPr lang="en-US" dirty="0"/>
              <a:t>Shimon Bhandari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905B7E-E7B7-79C4-46AF-7B7B03AE0984}"/>
              </a:ext>
            </a:extLst>
          </p:cNvPr>
          <p:cNvSpPr txBox="1"/>
          <p:nvPr/>
        </p:nvSpPr>
        <p:spPr>
          <a:xfrm>
            <a:off x="1096397" y="5842376"/>
            <a:ext cx="9105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dirty="0"/>
              <a:t>Course:</a:t>
            </a:r>
            <a:r>
              <a:rPr lang="en-US" dirty="0"/>
              <a:t> MSCS-634-M40 Advanced Big Data and Data Mining </a:t>
            </a:r>
            <a:r>
              <a:rPr lang="en-US" b="1" dirty="0"/>
              <a:t>Date:</a:t>
            </a:r>
            <a:r>
              <a:rPr lang="en-US" dirty="0"/>
              <a:t> July 13, 2025</a:t>
            </a:r>
          </a:p>
        </p:txBody>
      </p:sp>
    </p:spTree>
    <p:extLst>
      <p:ext uri="{BB962C8B-B14F-4D97-AF65-F5344CB8AC3E}">
        <p14:creationId xmlns:p14="http://schemas.microsoft.com/office/powerpoint/2010/main" val="4029133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244A0-5EC1-4C45-8B03-AA340FE6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5A7AB9-E5F3-4761-1227-EC318DBA6551}"/>
              </a:ext>
            </a:extLst>
          </p:cNvPr>
          <p:cNvSpPr txBox="1"/>
          <p:nvPr/>
        </p:nvSpPr>
        <p:spPr>
          <a:xfrm>
            <a:off x="1105786" y="1137684"/>
            <a:ext cx="350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10: Ethical Considerations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50382-41B9-BE76-C860-D7FB55F7C9E3}"/>
              </a:ext>
            </a:extLst>
          </p:cNvPr>
          <p:cNvSpPr txBox="1"/>
          <p:nvPr/>
        </p:nvSpPr>
        <p:spPr>
          <a:xfrm>
            <a:off x="1105786" y="2061589"/>
            <a:ext cx="408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Ethical Analysis &amp; Considerations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16B51D-11A2-0CED-0B3E-1BFD375FC459}"/>
              </a:ext>
            </a:extLst>
          </p:cNvPr>
          <p:cNvSpPr txBox="1"/>
          <p:nvPr/>
        </p:nvSpPr>
        <p:spPr>
          <a:xfrm>
            <a:off x="1105786" y="2985494"/>
            <a:ext cx="75421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Privacy &amp; Consent:</a:t>
            </a:r>
            <a:endParaRPr lang="en-US" dirty="0"/>
          </a:p>
          <a:p>
            <a:r>
              <a:rPr lang="en-US" dirty="0"/>
              <a:t>Historical dataset contains personal information of deceased individuals</a:t>
            </a:r>
          </a:p>
          <a:p>
            <a:r>
              <a:rPr lang="en-US" dirty="0"/>
              <a:t>Data handled with appropriate sensitivity for educational purposes</a:t>
            </a:r>
          </a:p>
          <a:p>
            <a:r>
              <a:rPr lang="en-US" b="1" dirty="0"/>
              <a:t>Identified Biases:</a:t>
            </a:r>
            <a:endParaRPr lang="en-US" dirty="0"/>
          </a:p>
          <a:p>
            <a:r>
              <a:rPr lang="en-US" b="1" dirty="0"/>
              <a:t>Socioeconomic bias:</a:t>
            </a:r>
            <a:r>
              <a:rPr lang="en-US" dirty="0"/>
              <a:t> Survival rates heavily influenced by passenger class</a:t>
            </a:r>
          </a:p>
          <a:p>
            <a:r>
              <a:rPr lang="en-US" b="1" dirty="0"/>
              <a:t>Gender bias:</a:t>
            </a:r>
            <a:r>
              <a:rPr lang="en-US" dirty="0"/>
              <a:t> Systematic differences in survival rates by gender</a:t>
            </a:r>
          </a:p>
          <a:p>
            <a:r>
              <a:rPr lang="en-US" b="1" dirty="0"/>
              <a:t>Age bias:</a:t>
            </a:r>
            <a:r>
              <a:rPr lang="en-US" dirty="0"/>
              <a:t> Certain age groups had preferential treatment</a:t>
            </a:r>
          </a:p>
          <a:p>
            <a:r>
              <a:rPr lang="en-US" b="1" dirty="0"/>
              <a:t>Mitigation Strategies:</a:t>
            </a:r>
            <a:endParaRPr lang="en-US" dirty="0"/>
          </a:p>
          <a:p>
            <a:r>
              <a:rPr lang="en-US" dirty="0"/>
              <a:t>Acknowledged historical context and social norms of 1912</a:t>
            </a:r>
          </a:p>
          <a:p>
            <a:r>
              <a:rPr lang="en-US" dirty="0"/>
              <a:t>Avoided perpetuating discriminatory practices in recommendations</a:t>
            </a:r>
          </a:p>
          <a:p>
            <a:r>
              <a:rPr lang="en-US" dirty="0"/>
              <a:t>Emphasized educational value over predictive applications</a:t>
            </a:r>
          </a:p>
        </p:txBody>
      </p:sp>
    </p:spTree>
    <p:extLst>
      <p:ext uri="{BB962C8B-B14F-4D97-AF65-F5344CB8AC3E}">
        <p14:creationId xmlns:p14="http://schemas.microsoft.com/office/powerpoint/2010/main" val="75291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B4BD3-3B49-9404-C362-DB4F0FFB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0A4B7-A4D9-0C6D-70CF-DCB006CF95D9}"/>
              </a:ext>
            </a:extLst>
          </p:cNvPr>
          <p:cNvSpPr txBox="1"/>
          <p:nvPr/>
        </p:nvSpPr>
        <p:spPr>
          <a:xfrm>
            <a:off x="1105786" y="1137684"/>
            <a:ext cx="4027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11: Challenges &amp; Future Work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B49797-832A-81C8-669D-235595BD1281}"/>
              </a:ext>
            </a:extLst>
          </p:cNvPr>
          <p:cNvSpPr txBox="1"/>
          <p:nvPr/>
        </p:nvSpPr>
        <p:spPr>
          <a:xfrm>
            <a:off x="1105786" y="1784015"/>
            <a:ext cx="46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Challenges Faced &amp; Future Directions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E77C60-0523-1588-E561-A1685320AF4C}"/>
              </a:ext>
            </a:extLst>
          </p:cNvPr>
          <p:cNvSpPr txBox="1"/>
          <p:nvPr/>
        </p:nvSpPr>
        <p:spPr>
          <a:xfrm>
            <a:off x="1105786" y="2719495"/>
            <a:ext cx="92672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 Limitations:</a:t>
            </a:r>
            <a:endParaRPr lang="en-US" dirty="0"/>
          </a:p>
          <a:p>
            <a:r>
              <a:rPr lang="en-US" b="1" dirty="0"/>
              <a:t>Missing Data:</a:t>
            </a:r>
            <a:r>
              <a:rPr lang="en-US" dirty="0"/>
              <a:t> Substantial cabin information unavailable (77% missing)</a:t>
            </a:r>
          </a:p>
          <a:p>
            <a:r>
              <a:rPr lang="en-US" b="1" dirty="0"/>
              <a:t>Sample Size:</a:t>
            </a:r>
            <a:r>
              <a:rPr lang="en-US" dirty="0"/>
              <a:t> Limited to passengers with complete records</a:t>
            </a:r>
          </a:p>
          <a:p>
            <a:r>
              <a:rPr lang="en-US" b="1" dirty="0"/>
              <a:t>Historical Context:</a:t>
            </a:r>
            <a:r>
              <a:rPr lang="en-US" dirty="0"/>
              <a:t> 1912 social norms may not apply to modern scenarios</a:t>
            </a:r>
          </a:p>
          <a:p>
            <a:endParaRPr lang="en-US" b="1" dirty="0"/>
          </a:p>
          <a:p>
            <a:r>
              <a:rPr lang="en-US" b="1" dirty="0"/>
              <a:t>Future Research Directions:</a:t>
            </a:r>
            <a:endParaRPr lang="en-US" dirty="0"/>
          </a:p>
          <a:p>
            <a:r>
              <a:rPr lang="en-US" b="1" dirty="0"/>
              <a:t>Advanced Modeling:</a:t>
            </a:r>
            <a:r>
              <a:rPr lang="en-US" dirty="0"/>
              <a:t> Explore ensemble methods and deep learning approaches</a:t>
            </a:r>
          </a:p>
        </p:txBody>
      </p:sp>
    </p:spTree>
    <p:extLst>
      <p:ext uri="{BB962C8B-B14F-4D97-AF65-F5344CB8AC3E}">
        <p14:creationId xmlns:p14="http://schemas.microsoft.com/office/powerpoint/2010/main" val="3753015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79265-205E-C123-8655-4D56E5B28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91488C-C409-C36F-34FB-1FFE74963879}"/>
              </a:ext>
            </a:extLst>
          </p:cNvPr>
          <p:cNvSpPr txBox="1"/>
          <p:nvPr/>
        </p:nvSpPr>
        <p:spPr>
          <a:xfrm>
            <a:off x="1105786" y="1137684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12: Conclusion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CB29B-8A0B-2EBD-DC8A-B1B122060DA2}"/>
              </a:ext>
            </a:extLst>
          </p:cNvPr>
          <p:cNvSpPr txBox="1"/>
          <p:nvPr/>
        </p:nvSpPr>
        <p:spPr>
          <a:xfrm>
            <a:off x="1105786" y="1784015"/>
            <a:ext cx="4366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Project Conclusion &amp; Key Takeaways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7AE8DE-0FFF-E548-B516-4C62BF4905F7}"/>
              </a:ext>
            </a:extLst>
          </p:cNvPr>
          <p:cNvSpPr txBox="1"/>
          <p:nvPr/>
        </p:nvSpPr>
        <p:spPr>
          <a:xfrm>
            <a:off x="1105786" y="2035831"/>
            <a:ext cx="7475123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>
              <a:spcAft>
                <a:spcPts val="600"/>
              </a:spcAft>
            </a:pPr>
            <a:r>
              <a:rPr lang="en-US" b="1" dirty="0"/>
              <a:t>Historical Insights: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"Women and Children First" protocol was largely followed</a:t>
            </a:r>
          </a:p>
          <a:p>
            <a:pPr>
              <a:spcAft>
                <a:spcPts val="600"/>
              </a:spcAft>
            </a:pPr>
            <a:r>
              <a:rPr lang="en-US" dirty="0"/>
              <a:t>Significant survival advantages for higher-class passengers</a:t>
            </a:r>
          </a:p>
          <a:p>
            <a:pPr>
              <a:spcAft>
                <a:spcPts val="600"/>
              </a:spcAft>
            </a:pPr>
            <a:r>
              <a:rPr lang="en-US" dirty="0"/>
              <a:t>Complex relationships between family size and survival outcomes</a:t>
            </a:r>
          </a:p>
          <a:p>
            <a:endParaRPr lang="en-US" b="1" dirty="0"/>
          </a:p>
          <a:p>
            <a:r>
              <a:rPr lang="en-US" b="1" dirty="0"/>
              <a:t>Main Findings:</a:t>
            </a:r>
            <a:endParaRPr lang="en-US" dirty="0"/>
          </a:p>
          <a:p>
            <a:r>
              <a:rPr lang="en-US" b="1" dirty="0"/>
              <a:t>Gender</a:t>
            </a:r>
            <a:r>
              <a:rPr lang="en-US" dirty="0"/>
              <a:t> was the strongest predictor of survival (74.2% vs 18.9%)</a:t>
            </a:r>
          </a:p>
          <a:p>
            <a:r>
              <a:rPr lang="en-US" b="1" dirty="0"/>
              <a:t>Passenger class</a:t>
            </a:r>
            <a:r>
              <a:rPr lang="en-US" dirty="0"/>
              <a:t> significantly impacted survival chances</a:t>
            </a:r>
          </a:p>
          <a:p>
            <a:r>
              <a:rPr lang="en-US" b="1" dirty="0"/>
              <a:t>Age groups</a:t>
            </a:r>
            <a:r>
              <a:rPr lang="en-US" dirty="0"/>
              <a:t> showed varying survival patterns</a:t>
            </a:r>
          </a:p>
          <a:p>
            <a:r>
              <a:rPr lang="en-US" b="1" dirty="0"/>
              <a:t>Family size</a:t>
            </a:r>
            <a:r>
              <a:rPr lang="en-US" dirty="0"/>
              <a:t> provided additional predictive power</a:t>
            </a:r>
          </a:p>
        </p:txBody>
      </p:sp>
    </p:spTree>
    <p:extLst>
      <p:ext uri="{BB962C8B-B14F-4D97-AF65-F5344CB8AC3E}">
        <p14:creationId xmlns:p14="http://schemas.microsoft.com/office/powerpoint/2010/main" val="781854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A8F4-984B-D85B-1EDD-BB7D9CC61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140B35-F840-FE3E-2B7E-B80692BA954D}"/>
              </a:ext>
            </a:extLst>
          </p:cNvPr>
          <p:cNvSpPr txBox="1"/>
          <p:nvPr/>
        </p:nvSpPr>
        <p:spPr>
          <a:xfrm>
            <a:off x="959384" y="820365"/>
            <a:ext cx="2778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2: Project Overview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DB4A3-63DE-3AF5-708F-55EBA1CCC069}"/>
              </a:ext>
            </a:extLst>
          </p:cNvPr>
          <p:cNvSpPr txBox="1"/>
          <p:nvPr/>
        </p:nvSpPr>
        <p:spPr>
          <a:xfrm>
            <a:off x="959384" y="1752692"/>
            <a:ext cx="3733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Project Overview &amp; Objectives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89133-6841-37A7-73D8-87AB2C7260B7}"/>
              </a:ext>
            </a:extLst>
          </p:cNvPr>
          <p:cNvSpPr txBox="1"/>
          <p:nvPr/>
        </p:nvSpPr>
        <p:spPr>
          <a:xfrm>
            <a:off x="959384" y="2685019"/>
            <a:ext cx="73629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Points:</a:t>
            </a:r>
            <a:endParaRPr lang="en-US" dirty="0"/>
          </a:p>
          <a:p>
            <a:r>
              <a:rPr lang="en-US" dirty="0"/>
              <a:t>Analyzed passenger data from the RMS Titanic disaster (April 15, 1912)</a:t>
            </a:r>
          </a:p>
          <a:p>
            <a:r>
              <a:rPr lang="en-US" dirty="0"/>
              <a:t>Applied multiple data mining techniques to understand survival patterns</a:t>
            </a:r>
          </a:p>
          <a:p>
            <a:r>
              <a:rPr lang="en-US" dirty="0"/>
              <a:t>Developed predictive models using modern machine learning algorithms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7E819-7B83-D347-8314-1C933CD7B3B4}"/>
              </a:ext>
            </a:extLst>
          </p:cNvPr>
          <p:cNvSpPr txBox="1"/>
          <p:nvPr/>
        </p:nvSpPr>
        <p:spPr>
          <a:xfrm>
            <a:off x="959384" y="4162347"/>
            <a:ext cx="56850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Objectives:</a:t>
            </a:r>
            <a:endParaRPr lang="en-US" dirty="0"/>
          </a:p>
          <a:p>
            <a:r>
              <a:rPr lang="en-US" dirty="0"/>
              <a:t>Conduct comprehensive exploratory data analysis</a:t>
            </a:r>
          </a:p>
          <a:p>
            <a:r>
              <a:rPr lang="en-US" dirty="0"/>
              <a:t>Build regression models to predict fare prices</a:t>
            </a:r>
          </a:p>
          <a:p>
            <a:r>
              <a:rPr lang="en-US" dirty="0"/>
              <a:t>Develop classification models for survival prediction</a:t>
            </a:r>
          </a:p>
          <a:p>
            <a:r>
              <a:rPr lang="en-US" dirty="0"/>
              <a:t>Identify passenger clusters using unsupervised learning</a:t>
            </a:r>
          </a:p>
          <a:p>
            <a:r>
              <a:rPr lang="en-US" dirty="0"/>
              <a:t>Discover association rules related to survival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6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C4355-5FFA-7D14-8353-9F8E79465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7027A7-8583-9C42-0933-F08DACE259B1}"/>
              </a:ext>
            </a:extLst>
          </p:cNvPr>
          <p:cNvSpPr txBox="1"/>
          <p:nvPr/>
        </p:nvSpPr>
        <p:spPr>
          <a:xfrm>
            <a:off x="1105786" y="1137684"/>
            <a:ext cx="3102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3: Dataset Description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B38F3C-0571-542B-F50D-A8868DF8FD2F}"/>
              </a:ext>
            </a:extLst>
          </p:cNvPr>
          <p:cNvSpPr txBox="1"/>
          <p:nvPr/>
        </p:nvSpPr>
        <p:spPr>
          <a:xfrm>
            <a:off x="1105786" y="2115879"/>
            <a:ext cx="2511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Dataset Overview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E5A6A-82F3-52E0-272E-D024315C81EF}"/>
              </a:ext>
            </a:extLst>
          </p:cNvPr>
          <p:cNvSpPr txBox="1"/>
          <p:nvPr/>
        </p:nvSpPr>
        <p:spPr>
          <a:xfrm>
            <a:off x="1105786" y="3248315"/>
            <a:ext cx="6580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Dataset Characteristics:</a:t>
            </a:r>
            <a:endParaRPr lang="en-US" dirty="0"/>
          </a:p>
          <a:p>
            <a:r>
              <a:rPr lang="en-US" b="1" dirty="0"/>
              <a:t>Training Set:</a:t>
            </a:r>
            <a:r>
              <a:rPr lang="en-US" dirty="0"/>
              <a:t> 891 passengers with 12 features</a:t>
            </a:r>
          </a:p>
          <a:p>
            <a:r>
              <a:rPr lang="en-US" b="1" dirty="0"/>
              <a:t>Test Set:</a:t>
            </a:r>
            <a:r>
              <a:rPr lang="en-US" dirty="0"/>
              <a:t> 418 passengers with 11 features</a:t>
            </a:r>
          </a:p>
          <a:p>
            <a:r>
              <a:rPr lang="en-US" b="1" dirty="0"/>
              <a:t>Target Variable:</a:t>
            </a:r>
            <a:r>
              <a:rPr lang="en-US" dirty="0"/>
              <a:t> Survival status (0 = Did not survive, 1 = Survived)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84EE7-FA73-A892-1FC0-E9D467EF4F17}"/>
              </a:ext>
            </a:extLst>
          </p:cNvPr>
          <p:cNvSpPr txBox="1"/>
          <p:nvPr/>
        </p:nvSpPr>
        <p:spPr>
          <a:xfrm>
            <a:off x="1105786" y="4837308"/>
            <a:ext cx="60149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 Features:</a:t>
            </a:r>
            <a:endParaRPr lang="en-US" dirty="0"/>
          </a:p>
          <a:p>
            <a:r>
              <a:rPr lang="en-US" b="1" dirty="0"/>
              <a:t>Demographic:</a:t>
            </a:r>
            <a:r>
              <a:rPr lang="en-US" dirty="0"/>
              <a:t> Age, Sex, Passenger Class</a:t>
            </a:r>
          </a:p>
          <a:p>
            <a:r>
              <a:rPr lang="en-US" b="1" dirty="0"/>
              <a:t>Family:</a:t>
            </a:r>
            <a:r>
              <a:rPr lang="en-US" dirty="0"/>
              <a:t> Siblings/Spouses (</a:t>
            </a:r>
            <a:r>
              <a:rPr lang="en-US" dirty="0" err="1"/>
              <a:t>SibSp</a:t>
            </a:r>
            <a:r>
              <a:rPr lang="en-US" dirty="0"/>
              <a:t>), Parents/Children (Parch)</a:t>
            </a:r>
          </a:p>
          <a:p>
            <a:r>
              <a:rPr lang="en-US" b="1" dirty="0"/>
              <a:t>Travel:</a:t>
            </a:r>
            <a:r>
              <a:rPr lang="en-US" dirty="0"/>
              <a:t> Fare, Cabin, Port of Embarkation</a:t>
            </a:r>
          </a:p>
          <a:p>
            <a:r>
              <a:rPr lang="en-US" b="1" dirty="0"/>
              <a:t>Overall Survival Rate:</a:t>
            </a:r>
            <a:r>
              <a:rPr lang="en-US" dirty="0"/>
              <a:t> 38.4% (342 out of 891 passengers)</a:t>
            </a:r>
          </a:p>
        </p:txBody>
      </p:sp>
    </p:spTree>
    <p:extLst>
      <p:ext uri="{BB962C8B-B14F-4D97-AF65-F5344CB8AC3E}">
        <p14:creationId xmlns:p14="http://schemas.microsoft.com/office/powerpoint/2010/main" val="38882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B8BF-108A-3E4E-A279-003FD939B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FEF4B-FF9C-06DD-79B3-79FADE906359}"/>
              </a:ext>
            </a:extLst>
          </p:cNvPr>
          <p:cNvSpPr txBox="1"/>
          <p:nvPr/>
        </p:nvSpPr>
        <p:spPr>
          <a:xfrm>
            <a:off x="1105786" y="1137684"/>
            <a:ext cx="4231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4: Data Preprocessing &amp; Cleaning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93869-4416-4F5F-40AE-39717FE35F5C}"/>
              </a:ext>
            </a:extLst>
          </p:cNvPr>
          <p:cNvSpPr txBox="1"/>
          <p:nvPr/>
        </p:nvSpPr>
        <p:spPr>
          <a:xfrm>
            <a:off x="1105786" y="1824702"/>
            <a:ext cx="3558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Data Preprocessing Strategy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2BEE3-6C00-2ADC-78BB-21A3F539536C}"/>
              </a:ext>
            </a:extLst>
          </p:cNvPr>
          <p:cNvSpPr txBox="1"/>
          <p:nvPr/>
        </p:nvSpPr>
        <p:spPr>
          <a:xfrm>
            <a:off x="1042755" y="2705180"/>
            <a:ext cx="3684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Missing Values Identified:</a:t>
            </a:r>
            <a:endParaRPr lang="en-US" dirty="0"/>
          </a:p>
          <a:p>
            <a:r>
              <a:rPr lang="en-US" b="1" dirty="0"/>
              <a:t>Age:</a:t>
            </a:r>
            <a:r>
              <a:rPr lang="en-US" dirty="0"/>
              <a:t> 177 missing values (19.9%)</a:t>
            </a:r>
          </a:p>
          <a:p>
            <a:r>
              <a:rPr lang="en-US" b="1" dirty="0"/>
              <a:t>Cabin:</a:t>
            </a:r>
            <a:r>
              <a:rPr lang="en-US" dirty="0"/>
              <a:t> 687 missing values (77.1%)</a:t>
            </a:r>
          </a:p>
          <a:p>
            <a:r>
              <a:rPr lang="en-US" b="1" dirty="0"/>
              <a:t>Embarked:</a:t>
            </a:r>
            <a:r>
              <a:rPr lang="en-US" dirty="0"/>
              <a:t> 2 missing values (0.2%)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CB393-E399-BFC4-097E-9F57797210C5}"/>
              </a:ext>
            </a:extLst>
          </p:cNvPr>
          <p:cNvSpPr txBox="1"/>
          <p:nvPr/>
        </p:nvSpPr>
        <p:spPr>
          <a:xfrm>
            <a:off x="1105786" y="4226509"/>
            <a:ext cx="5526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Cleaning Approach:</a:t>
            </a:r>
            <a:endParaRPr lang="en-US" dirty="0"/>
          </a:p>
          <a:p>
            <a:r>
              <a:rPr lang="en-US" b="1" dirty="0"/>
              <a:t>Age:</a:t>
            </a:r>
            <a:r>
              <a:rPr lang="en-US" dirty="0"/>
              <a:t> Imputed with median value (28.0 years)</a:t>
            </a:r>
          </a:p>
          <a:p>
            <a:r>
              <a:rPr lang="en-US" b="1" dirty="0"/>
              <a:t>Cabin:</a:t>
            </a:r>
            <a:r>
              <a:rPr lang="en-US" dirty="0"/>
              <a:t> Dropped due to excessive missing values</a:t>
            </a:r>
          </a:p>
          <a:p>
            <a:r>
              <a:rPr lang="en-US" b="1" dirty="0"/>
              <a:t>Embarked:</a:t>
            </a:r>
            <a:r>
              <a:rPr lang="en-US" dirty="0"/>
              <a:t> Filled with mode value ('S' - Southampton)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18798-251D-21F3-9D91-A61D46F1E200}"/>
              </a:ext>
            </a:extLst>
          </p:cNvPr>
          <p:cNvSpPr txBox="1"/>
          <p:nvPr/>
        </p:nvSpPr>
        <p:spPr>
          <a:xfrm>
            <a:off x="1105786" y="5609339"/>
            <a:ext cx="708296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 Engineering:</a:t>
            </a:r>
            <a:endParaRPr lang="en-US" dirty="0"/>
          </a:p>
          <a:p>
            <a:r>
              <a:rPr lang="en-US" dirty="0"/>
              <a:t>Created </a:t>
            </a:r>
            <a:r>
              <a:rPr lang="en-US" dirty="0" err="1"/>
              <a:t>AgeGroup</a:t>
            </a:r>
            <a:r>
              <a:rPr lang="en-US" dirty="0"/>
              <a:t> categories (Child, Teen, Young Adult, Adult, Senior)</a:t>
            </a:r>
          </a:p>
          <a:p>
            <a:r>
              <a:rPr lang="en-US" dirty="0"/>
              <a:t>Generated </a:t>
            </a:r>
            <a:r>
              <a:rPr lang="en-US" dirty="0" err="1"/>
              <a:t>FamilySize</a:t>
            </a:r>
            <a:r>
              <a:rPr lang="en-US" dirty="0"/>
              <a:t> feature (</a:t>
            </a:r>
            <a:r>
              <a:rPr lang="en-US" dirty="0" err="1"/>
              <a:t>SibSp</a:t>
            </a:r>
            <a:r>
              <a:rPr lang="en-US" dirty="0"/>
              <a:t> + Parch + 1)</a:t>
            </a:r>
          </a:p>
          <a:p>
            <a:r>
              <a:rPr lang="en-US" dirty="0"/>
              <a:t>Standardized 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F4920-AED9-AD4D-7FE2-729CCCC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89284-D983-C300-07CE-F8FFEA0C4574}"/>
              </a:ext>
            </a:extLst>
          </p:cNvPr>
          <p:cNvSpPr txBox="1"/>
          <p:nvPr/>
        </p:nvSpPr>
        <p:spPr>
          <a:xfrm>
            <a:off x="1105786" y="1137684"/>
            <a:ext cx="3338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5: Key Findings from EDA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9792CC-FB8E-DCFC-B75C-7E06496795D5}"/>
              </a:ext>
            </a:extLst>
          </p:cNvPr>
          <p:cNvSpPr txBox="1"/>
          <p:nvPr/>
        </p:nvSpPr>
        <p:spPr>
          <a:xfrm>
            <a:off x="1105786" y="2061589"/>
            <a:ext cx="4629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Exploratory Data Analysis - Key Insights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CBCD2-906C-8C0B-E69E-F60EA3BEDC32}"/>
              </a:ext>
            </a:extLst>
          </p:cNvPr>
          <p:cNvSpPr txBox="1"/>
          <p:nvPr/>
        </p:nvSpPr>
        <p:spPr>
          <a:xfrm>
            <a:off x="1105786" y="2847271"/>
            <a:ext cx="70893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Survival Rate by Gender:</a:t>
            </a:r>
            <a:endParaRPr lang="en-US" dirty="0"/>
          </a:p>
          <a:p>
            <a:r>
              <a:rPr lang="en-US" b="1" dirty="0"/>
              <a:t>Female:</a:t>
            </a:r>
            <a:r>
              <a:rPr lang="en-US" dirty="0"/>
              <a:t> 74.2% survival rate (233 out of 314)</a:t>
            </a:r>
          </a:p>
          <a:p>
            <a:r>
              <a:rPr lang="en-US" b="1" dirty="0"/>
              <a:t>Male:</a:t>
            </a:r>
            <a:r>
              <a:rPr lang="en-US" dirty="0"/>
              <a:t> 18.9% survival rate (109 out of 577)</a:t>
            </a:r>
          </a:p>
          <a:p>
            <a:r>
              <a:rPr lang="en-US" b="1" dirty="0"/>
              <a:t>Insight:</a:t>
            </a:r>
            <a:r>
              <a:rPr lang="en-US" dirty="0"/>
              <a:t> Gender was the strongest predictor of survival</a:t>
            </a:r>
          </a:p>
          <a:p>
            <a:r>
              <a:rPr lang="en-US" b="1" dirty="0"/>
              <a:t>Survival Rate by Passenger Class:</a:t>
            </a:r>
            <a:endParaRPr lang="en-US" dirty="0"/>
          </a:p>
          <a:p>
            <a:r>
              <a:rPr lang="en-US" b="1" dirty="0"/>
              <a:t>First Class:</a:t>
            </a:r>
            <a:r>
              <a:rPr lang="en-US" dirty="0"/>
              <a:t> Highest survival rate</a:t>
            </a:r>
          </a:p>
          <a:p>
            <a:r>
              <a:rPr lang="en-US" b="1" dirty="0"/>
              <a:t>Second Class:</a:t>
            </a:r>
            <a:r>
              <a:rPr lang="en-US" dirty="0"/>
              <a:t> Moderate survival rate</a:t>
            </a:r>
          </a:p>
          <a:p>
            <a:r>
              <a:rPr lang="en-US" b="1" dirty="0"/>
              <a:t>Third Class:</a:t>
            </a:r>
            <a:r>
              <a:rPr lang="en-US" dirty="0"/>
              <a:t> Lowest survival rate</a:t>
            </a:r>
          </a:p>
          <a:p>
            <a:r>
              <a:rPr lang="en-US" b="1" dirty="0"/>
              <a:t>Insight:</a:t>
            </a:r>
            <a:r>
              <a:rPr lang="en-US" dirty="0"/>
              <a:t> Clear correlation between socioeconomic status and survival</a:t>
            </a:r>
          </a:p>
          <a:p>
            <a:r>
              <a:rPr lang="en-US" b="1" dirty="0"/>
              <a:t>Age Distribution:</a:t>
            </a:r>
            <a:endParaRPr lang="en-US" dirty="0"/>
          </a:p>
          <a:p>
            <a:r>
              <a:rPr lang="en-US" dirty="0"/>
              <a:t>Adults (30-50) comprised the largest passenger group</a:t>
            </a:r>
          </a:p>
          <a:p>
            <a:r>
              <a:rPr lang="en-US" dirty="0"/>
              <a:t>Children showed relatively better survival rates</a:t>
            </a:r>
          </a:p>
        </p:txBody>
      </p:sp>
      <p:pic>
        <p:nvPicPr>
          <p:cNvPr id="13" name="Picture 12" descr="A graph of a person and person&#10;&#10;AI-generated content may be incorrect.">
            <a:extLst>
              <a:ext uri="{FF2B5EF4-FFF2-40B4-BE49-F238E27FC236}">
                <a16:creationId xmlns:a16="http://schemas.microsoft.com/office/drawing/2014/main" id="{9B77947D-9550-47B8-B859-87F1A065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722" y="1838631"/>
            <a:ext cx="4897728" cy="31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66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357EF-65B1-7E19-8DE2-1E028B184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8A6328-D3F8-F6E0-EDDC-7152149B2012}"/>
              </a:ext>
            </a:extLst>
          </p:cNvPr>
          <p:cNvSpPr txBox="1"/>
          <p:nvPr/>
        </p:nvSpPr>
        <p:spPr>
          <a:xfrm>
            <a:off x="1105786" y="1137684"/>
            <a:ext cx="3943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6: Regression Analysis Results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7F28C3-6B5D-24EA-749F-998C781BD015}"/>
              </a:ext>
            </a:extLst>
          </p:cNvPr>
          <p:cNvSpPr txBox="1"/>
          <p:nvPr/>
        </p:nvSpPr>
        <p:spPr>
          <a:xfrm>
            <a:off x="1105786" y="2158410"/>
            <a:ext cx="3037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Fare Prediction Models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ABE67-EBD0-C974-98D2-DAADD33D985A}"/>
              </a:ext>
            </a:extLst>
          </p:cNvPr>
          <p:cNvSpPr txBox="1"/>
          <p:nvPr/>
        </p:nvSpPr>
        <p:spPr>
          <a:xfrm>
            <a:off x="1105786" y="2942964"/>
            <a:ext cx="823725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Models Evaluated:</a:t>
            </a:r>
            <a:endParaRPr lang="en-US" dirty="0"/>
          </a:p>
          <a:p>
            <a:r>
              <a:rPr lang="en-US" b="1" dirty="0"/>
              <a:t>Linear Regression:</a:t>
            </a:r>
            <a:r>
              <a:rPr lang="en-US" dirty="0"/>
              <a:t> Baseline model</a:t>
            </a:r>
          </a:p>
          <a:p>
            <a:r>
              <a:rPr lang="en-US" b="1" dirty="0"/>
              <a:t>Ridge Regression:</a:t>
            </a:r>
            <a:r>
              <a:rPr lang="en-US" dirty="0"/>
              <a:t> L2 regularization</a:t>
            </a:r>
          </a:p>
          <a:p>
            <a:r>
              <a:rPr lang="en-US" b="1" dirty="0"/>
              <a:t>Lasso Regression:</a:t>
            </a:r>
            <a:r>
              <a:rPr lang="en-US" dirty="0"/>
              <a:t> L1 regularization</a:t>
            </a:r>
          </a:p>
          <a:p>
            <a:r>
              <a:rPr lang="en-US" b="1" dirty="0"/>
              <a:t>Performance Results:</a:t>
            </a:r>
            <a:endParaRPr lang="en-US" dirty="0"/>
          </a:p>
          <a:p>
            <a:r>
              <a:rPr lang="en-US" b="1" dirty="0"/>
              <a:t>Ridge Regression:</a:t>
            </a:r>
            <a:r>
              <a:rPr lang="en-US" dirty="0"/>
              <a:t> Best performer </a:t>
            </a:r>
          </a:p>
          <a:p>
            <a:pPr lvl="1"/>
            <a:r>
              <a:rPr lang="en-US" dirty="0"/>
              <a:t>R² = 0.4249</a:t>
            </a:r>
          </a:p>
          <a:p>
            <a:pPr lvl="1"/>
            <a:r>
              <a:rPr lang="en-US" dirty="0"/>
              <a:t>RMSE = 39.28</a:t>
            </a:r>
          </a:p>
          <a:p>
            <a:pPr lvl="1"/>
            <a:r>
              <a:rPr lang="en-US" dirty="0"/>
              <a:t>Optimal alpha = 20.0</a:t>
            </a:r>
          </a:p>
          <a:p>
            <a:r>
              <a:rPr lang="en-US" b="1" dirty="0"/>
              <a:t>Linear Regression:</a:t>
            </a:r>
            <a:r>
              <a:rPr lang="en-US" dirty="0"/>
              <a:t> R² = 0.4216, RMSE = 39.33</a:t>
            </a:r>
          </a:p>
          <a:p>
            <a:r>
              <a:rPr lang="en-US" b="1" dirty="0"/>
              <a:t>Lasso Regression:</a:t>
            </a:r>
            <a:r>
              <a:rPr lang="en-US" dirty="0"/>
              <a:t> R² = 0.4190, RMSE = 39.41</a:t>
            </a:r>
          </a:p>
          <a:p>
            <a:r>
              <a:rPr lang="en-US" b="1" dirty="0"/>
              <a:t>Key Insight:</a:t>
            </a:r>
            <a:r>
              <a:rPr lang="en-US" dirty="0"/>
              <a:t> Passenger class, age, and family size were primary fare determinants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6CA3B9-FFC4-8E6D-90B8-6DFB1E3DD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413" y="3238856"/>
            <a:ext cx="6574692" cy="185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C0B5-D425-9BC1-9B87-ABBA9D5B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7937CA-C1BF-4327-2D02-664D2128483F}"/>
              </a:ext>
            </a:extLst>
          </p:cNvPr>
          <p:cNvSpPr txBox="1"/>
          <p:nvPr/>
        </p:nvSpPr>
        <p:spPr>
          <a:xfrm>
            <a:off x="1105786" y="1137684"/>
            <a:ext cx="3338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7: Classification Results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D686F1-2D80-6355-0077-77F7D624BB8D}"/>
              </a:ext>
            </a:extLst>
          </p:cNvPr>
          <p:cNvSpPr txBox="1"/>
          <p:nvPr/>
        </p:nvSpPr>
        <p:spPr>
          <a:xfrm>
            <a:off x="1105786" y="2061589"/>
            <a:ext cx="3383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Survival Prediction Models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012626-5F5A-BCFA-8DCD-2052F2AE1587}"/>
              </a:ext>
            </a:extLst>
          </p:cNvPr>
          <p:cNvSpPr txBox="1"/>
          <p:nvPr/>
        </p:nvSpPr>
        <p:spPr>
          <a:xfrm>
            <a:off x="1105786" y="2985494"/>
            <a:ext cx="100327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Algorithms Implemented:</a:t>
            </a:r>
            <a:endParaRPr lang="en-US" dirty="0"/>
          </a:p>
          <a:p>
            <a:r>
              <a:rPr lang="en-US" b="1" dirty="0"/>
              <a:t>Decision Tree Classifier:</a:t>
            </a:r>
            <a:r>
              <a:rPr lang="en-US" dirty="0"/>
              <a:t> Rule-based interpretable model</a:t>
            </a:r>
          </a:p>
          <a:p>
            <a:r>
              <a:rPr lang="en-US" b="1" dirty="0"/>
              <a:t>k-Nearest Neighbors:</a:t>
            </a:r>
            <a:r>
              <a:rPr lang="en-US" dirty="0"/>
              <a:t> Instance-based learning</a:t>
            </a:r>
          </a:p>
          <a:p>
            <a:r>
              <a:rPr lang="en-US" b="1" dirty="0"/>
              <a:t>Model Performance:</a:t>
            </a:r>
            <a:endParaRPr lang="en-US" dirty="0"/>
          </a:p>
          <a:p>
            <a:r>
              <a:rPr lang="en-US" b="1" dirty="0"/>
              <a:t>Decision Tree: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Accuracy = 77.09%</a:t>
            </a:r>
          </a:p>
          <a:p>
            <a:pPr lvl="1"/>
            <a:r>
              <a:rPr lang="en-US" dirty="0"/>
              <a:t>F1 Score = 64.35%</a:t>
            </a:r>
          </a:p>
          <a:p>
            <a:pPr lvl="1"/>
            <a:r>
              <a:rPr lang="en-US" dirty="0"/>
              <a:t>Optimal parameters: </a:t>
            </a:r>
            <a:r>
              <a:rPr lang="en-US" dirty="0" err="1"/>
              <a:t>max_depth</a:t>
            </a:r>
            <a:r>
              <a:rPr lang="en-US" dirty="0"/>
              <a:t>=5, </a:t>
            </a:r>
            <a:r>
              <a:rPr lang="en-US" dirty="0" err="1"/>
              <a:t>min_samples_split</a:t>
            </a:r>
            <a:r>
              <a:rPr lang="en-US" dirty="0"/>
              <a:t>=10</a:t>
            </a:r>
          </a:p>
          <a:p>
            <a:r>
              <a:rPr lang="en-US" b="1" dirty="0"/>
              <a:t>k-Nearest Neighbors: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Accuracy = 73.74%</a:t>
            </a:r>
          </a:p>
          <a:p>
            <a:pPr lvl="1"/>
            <a:r>
              <a:rPr lang="en-US" dirty="0"/>
              <a:t>F1 Score = 66.67%</a:t>
            </a:r>
          </a:p>
          <a:p>
            <a:r>
              <a:rPr lang="en-US" b="1" dirty="0"/>
              <a:t>Key Insight:</a:t>
            </a:r>
            <a:r>
              <a:rPr lang="en-US" dirty="0"/>
              <a:t> Decision Tree showed superior accuracy while k-NN had slightly better F1 performance</a:t>
            </a:r>
          </a:p>
        </p:txBody>
      </p:sp>
    </p:spTree>
    <p:extLst>
      <p:ext uri="{BB962C8B-B14F-4D97-AF65-F5344CB8AC3E}">
        <p14:creationId xmlns:p14="http://schemas.microsoft.com/office/powerpoint/2010/main" val="291088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1FA34-43C8-86E9-DF77-DF7058321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A8583-6D50-29D2-2991-FDF204CAE675}"/>
              </a:ext>
            </a:extLst>
          </p:cNvPr>
          <p:cNvSpPr txBox="1"/>
          <p:nvPr/>
        </p:nvSpPr>
        <p:spPr>
          <a:xfrm>
            <a:off x="1105786" y="1137684"/>
            <a:ext cx="3023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8: Clustering Analysis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17EB81-7858-B5FD-7832-2BB944CE5729}"/>
              </a:ext>
            </a:extLst>
          </p:cNvPr>
          <p:cNvSpPr txBox="1"/>
          <p:nvPr/>
        </p:nvSpPr>
        <p:spPr>
          <a:xfrm>
            <a:off x="1105786" y="2061589"/>
            <a:ext cx="3224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Passenger Segmentation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3E1A9-5DD7-9D66-686C-E27F9EE1D9E7}"/>
              </a:ext>
            </a:extLst>
          </p:cNvPr>
          <p:cNvSpPr txBox="1"/>
          <p:nvPr/>
        </p:nvSpPr>
        <p:spPr>
          <a:xfrm>
            <a:off x="1105786" y="2985494"/>
            <a:ext cx="90649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Methodology:</a:t>
            </a:r>
            <a:endParaRPr lang="en-US" dirty="0"/>
          </a:p>
          <a:p>
            <a:r>
              <a:rPr lang="en-US" dirty="0"/>
              <a:t>Applied K-means clustering with k=3</a:t>
            </a:r>
          </a:p>
          <a:p>
            <a:r>
              <a:rPr lang="en-US" dirty="0"/>
              <a:t>Used PCA for 2D visualization</a:t>
            </a:r>
          </a:p>
          <a:p>
            <a:r>
              <a:rPr lang="en-US" dirty="0"/>
              <a:t>Analyzed cluster characteristics</a:t>
            </a:r>
          </a:p>
          <a:p>
            <a:r>
              <a:rPr lang="en-US" b="1" dirty="0"/>
              <a:t>Cluster Profiles:</a:t>
            </a:r>
            <a:endParaRPr lang="en-US" dirty="0"/>
          </a:p>
          <a:p>
            <a:r>
              <a:rPr lang="en-US" b="1" dirty="0"/>
              <a:t>Cluster 0:</a:t>
            </a:r>
            <a:r>
              <a:rPr lang="en-US" dirty="0"/>
              <a:t> Young passengers (avg age 14.5) with large families (avg size 5.3)</a:t>
            </a:r>
          </a:p>
          <a:p>
            <a:r>
              <a:rPr lang="en-US" b="1" dirty="0"/>
              <a:t>Cluster 1:</a:t>
            </a:r>
            <a:r>
              <a:rPr lang="en-US" dirty="0"/>
              <a:t> Older, affluent passengers (avg age 38.2) with high fares ($79.61)</a:t>
            </a:r>
          </a:p>
          <a:p>
            <a:r>
              <a:rPr lang="en-US" b="1" dirty="0"/>
              <a:t>Cluster 2:</a:t>
            </a:r>
            <a:r>
              <a:rPr lang="en-US" dirty="0"/>
              <a:t> Working-age passengers (avg age 28.4) with low fares ($12.37)</a:t>
            </a:r>
          </a:p>
          <a:p>
            <a:r>
              <a:rPr lang="en-US" b="1" dirty="0"/>
              <a:t>Business Insight:</a:t>
            </a:r>
            <a:r>
              <a:rPr lang="en-US" dirty="0"/>
              <a:t> Clear segmentation by age, family structure, and socioeconomic status</a:t>
            </a:r>
          </a:p>
        </p:txBody>
      </p:sp>
      <p:pic>
        <p:nvPicPr>
          <p:cNvPr id="6" name="Picture 5" descr="A graph with colored dots&#10;&#10;AI-generated content may be incorrect.">
            <a:extLst>
              <a:ext uri="{FF2B5EF4-FFF2-40B4-BE49-F238E27FC236}">
                <a16:creationId xmlns:a16="http://schemas.microsoft.com/office/drawing/2014/main" id="{51F49448-8E59-FEC2-19FC-EDEC921A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408" y="1447599"/>
            <a:ext cx="2481726" cy="1874310"/>
          </a:xfrm>
          <a:prstGeom prst="rect">
            <a:avLst/>
          </a:prstGeom>
        </p:spPr>
      </p:pic>
      <p:pic>
        <p:nvPicPr>
          <p:cNvPr id="8" name="Picture 7" descr="A screenshot of a graph&#10;&#10;AI-generated content may be incorrect.">
            <a:extLst>
              <a:ext uri="{FF2B5EF4-FFF2-40B4-BE49-F238E27FC236}">
                <a16:creationId xmlns:a16="http://schemas.microsoft.com/office/drawing/2014/main" id="{B1DA0D46-79DC-FCE9-2A99-EA9B11E7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135" y="1864187"/>
            <a:ext cx="3219135" cy="145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2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DA639-7DA4-9648-754A-0F4DEF26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7BA12-8627-6F39-EDBB-C39838A3C895}"/>
              </a:ext>
            </a:extLst>
          </p:cNvPr>
          <p:cNvSpPr txBox="1"/>
          <p:nvPr/>
        </p:nvSpPr>
        <p:spPr>
          <a:xfrm>
            <a:off x="1105786" y="1137684"/>
            <a:ext cx="351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Slide 9: Association Rule Mining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8A1AB-4913-22DD-FC78-137E1971D0C6}"/>
              </a:ext>
            </a:extLst>
          </p:cNvPr>
          <p:cNvSpPr txBox="1"/>
          <p:nvPr/>
        </p:nvSpPr>
        <p:spPr>
          <a:xfrm>
            <a:off x="1105786" y="2190307"/>
            <a:ext cx="2506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Title:</a:t>
            </a:r>
            <a:r>
              <a:rPr lang="en-US" dirty="0"/>
              <a:t> Pattern Discovery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442E2-2450-0956-8F4F-5BB7522515B8}"/>
              </a:ext>
            </a:extLst>
          </p:cNvPr>
          <p:cNvSpPr txBox="1"/>
          <p:nvPr/>
        </p:nvSpPr>
        <p:spPr>
          <a:xfrm>
            <a:off x="1105786" y="3134993"/>
            <a:ext cx="769415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Top Association Rules:</a:t>
            </a:r>
            <a:endParaRPr lang="en-US" dirty="0"/>
          </a:p>
          <a:p>
            <a:r>
              <a:rPr lang="en-US" b="1" dirty="0"/>
              <a:t>First-class females:</a:t>
            </a:r>
            <a:r>
              <a:rPr lang="en-US" dirty="0"/>
              <a:t> 96.8% survival rate (confidence), 2.52x lift</a:t>
            </a:r>
          </a:p>
          <a:p>
            <a:r>
              <a:rPr lang="en-US" b="1" dirty="0"/>
              <a:t>First-class females from Southampton:</a:t>
            </a:r>
            <a:r>
              <a:rPr lang="en-US" dirty="0"/>
              <a:t> 96.0% survival rate, 2.50x lift</a:t>
            </a:r>
          </a:p>
          <a:p>
            <a:r>
              <a:rPr lang="en-US" b="1" dirty="0"/>
              <a:t>Second-class females:</a:t>
            </a:r>
            <a:r>
              <a:rPr lang="en-US" dirty="0"/>
              <a:t> 92.1% survival rate, 2.40x lift</a:t>
            </a:r>
          </a:p>
          <a:p>
            <a:r>
              <a:rPr lang="en-US" b="1" dirty="0"/>
              <a:t>General female passengers:</a:t>
            </a:r>
            <a:r>
              <a:rPr lang="en-US" dirty="0"/>
              <a:t> 74.2% survival rate, 1.93x lift</a:t>
            </a:r>
          </a:p>
          <a:p>
            <a:r>
              <a:rPr lang="en-US" b="1" dirty="0"/>
              <a:t>Key Insights:</a:t>
            </a:r>
            <a:endParaRPr lang="en-US" dirty="0"/>
          </a:p>
          <a:p>
            <a:r>
              <a:rPr lang="en-US" dirty="0"/>
              <a:t>Gender-class combinations showed strongest survival associations</a:t>
            </a:r>
          </a:p>
          <a:p>
            <a:r>
              <a:rPr lang="en-US" dirty="0"/>
              <a:t>Port of embarkation provided additional predictive value</a:t>
            </a:r>
          </a:p>
          <a:p>
            <a:r>
              <a:rPr lang="en-US" dirty="0"/>
              <a:t>Rules confirmed "women and children first" maritime protocol effectiveness</a:t>
            </a:r>
          </a:p>
        </p:txBody>
      </p:sp>
      <p:pic>
        <p:nvPicPr>
          <p:cNvPr id="7" name="Picture 6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3EAD22BB-BE5F-E699-5067-D5971B2B1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64" y="1037782"/>
            <a:ext cx="38798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1046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53</TotalTime>
  <Words>1007</Words>
  <Application>Microsoft Macintosh PowerPoint</Application>
  <PresentationFormat>Widescreen</PresentationFormat>
  <Paragraphs>146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bista</dc:creator>
  <cp:lastModifiedBy>milan bista</cp:lastModifiedBy>
  <cp:revision>8</cp:revision>
  <dcterms:created xsi:type="dcterms:W3CDTF">2025-07-13T14:47:37Z</dcterms:created>
  <dcterms:modified xsi:type="dcterms:W3CDTF">2025-07-13T15:40:58Z</dcterms:modified>
</cp:coreProperties>
</file>