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ra" panose="020B0604020202020204" charset="0"/>
      <p:regular r:id="rId17"/>
    </p:embeddedFont>
    <p:embeddedFont>
      <p:font typeface="Alic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KRISHNAN S" initials="BKS" lastIdx="1" clrIdx="0">
    <p:extLst>
      <p:ext uri="{19B8F6BF-5375-455C-9EA6-DF929625EA0E}">
        <p15:presenceInfo xmlns:p15="http://schemas.microsoft.com/office/powerpoint/2012/main" userId="c11a8cbecaa744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911"/>
    <a:srgbClr val="003200"/>
    <a:srgbClr val="004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4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61036" y="310957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KrishiSalah:</a:t>
            </a:r>
            <a:r>
              <a:rPr lang="en-US" sz="36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 AI-Powered Precision Crop Recommendation System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71763"/>
            <a:ext cx="581441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Takeaways &amp; Next Steps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6923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AI-Powered Precision: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KrishiSalah offers hyper-localized crop recommendations, moving beyond traditional methods.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345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Comprehensive Data Integration: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Our system synthesizes diverse data points for accurate, actionable insights.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767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Tangible Impact: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We increase farmer profitability, reduce environmental harm, and enhance food security.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48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Join us in cultivating a more prosperous and sustainable future for agriculture.</a:t>
            </a:r>
            <a:endParaRPr lang="en-US" sz="17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449" y="577810"/>
            <a:ext cx="8363664" cy="525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Challenge: </a:t>
            </a:r>
            <a:r>
              <a:rPr lang="en-US" sz="330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Farming's Traditional Gamble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735449" y="1523286"/>
            <a:ext cx="1315950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Farmers often rely on inherited knowledge or past market trends, leading to suboptimal crop choices and significant challenges.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5449" y="2095857"/>
            <a:ext cx="6474738" cy="2387084"/>
          </a:xfrm>
          <a:prstGeom prst="roundRect">
            <a:avLst>
              <a:gd name="adj" fmla="val 1320"/>
            </a:avLst>
          </a:prstGeom>
          <a:solidFill>
            <a:srgbClr val="F0EDE6"/>
          </a:solidFill>
          <a:ln/>
        </p:spPr>
      </p:sp>
      <p:sp>
        <p:nvSpPr>
          <p:cNvPr id="5" name="Shape 3"/>
          <p:cNvSpPr/>
          <p:nvPr/>
        </p:nvSpPr>
        <p:spPr>
          <a:xfrm>
            <a:off x="945475" y="2305883"/>
            <a:ext cx="630317" cy="630317"/>
          </a:xfrm>
          <a:prstGeom prst="roundRect">
            <a:avLst>
              <a:gd name="adj" fmla="val 14505535"/>
            </a:avLst>
          </a:prstGeom>
          <a:solidFill>
            <a:srgbClr val="1B5F39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0" y="2443758"/>
            <a:ext cx="283607" cy="35456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45475" y="3146227"/>
            <a:ext cx="2638663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Unpredictable Climate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45475" y="3600450"/>
            <a:ext cx="6054685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Changing weather patterns and irregular monsoons impact yields.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20213" y="2095857"/>
            <a:ext cx="6474738" cy="2387084"/>
          </a:xfrm>
          <a:prstGeom prst="roundRect">
            <a:avLst>
              <a:gd name="adj" fmla="val 1320"/>
            </a:avLst>
          </a:prstGeom>
          <a:solidFill>
            <a:srgbClr val="F0EDE6"/>
          </a:solidFill>
          <a:ln/>
        </p:spPr>
      </p:sp>
      <p:sp>
        <p:nvSpPr>
          <p:cNvPr id="10" name="Shape 7"/>
          <p:cNvSpPr/>
          <p:nvPr/>
        </p:nvSpPr>
        <p:spPr>
          <a:xfrm>
            <a:off x="7630239" y="2305883"/>
            <a:ext cx="630317" cy="630317"/>
          </a:xfrm>
          <a:prstGeom prst="roundRect">
            <a:avLst>
              <a:gd name="adj" fmla="val 14505535"/>
            </a:avLst>
          </a:prstGeom>
          <a:solidFill>
            <a:srgbClr val="1B5F39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594" y="2443758"/>
            <a:ext cx="283607" cy="35456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30239" y="3146227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Soil Degradation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7630239" y="3600450"/>
            <a:ext cx="6054685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insights into specific soil nutrient deficiencies.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35449" y="4692968"/>
            <a:ext cx="6474738" cy="2387084"/>
          </a:xfrm>
          <a:prstGeom prst="roundRect">
            <a:avLst>
              <a:gd name="adj" fmla="val 1320"/>
            </a:avLst>
          </a:prstGeom>
          <a:solidFill>
            <a:srgbClr val="F0EDE6"/>
          </a:solidFill>
          <a:ln/>
        </p:spPr>
      </p:sp>
      <p:sp>
        <p:nvSpPr>
          <p:cNvPr id="15" name="Shape 11"/>
          <p:cNvSpPr/>
          <p:nvPr/>
        </p:nvSpPr>
        <p:spPr>
          <a:xfrm>
            <a:off x="945475" y="4902994"/>
            <a:ext cx="630317" cy="630317"/>
          </a:xfrm>
          <a:prstGeom prst="roundRect">
            <a:avLst>
              <a:gd name="adj" fmla="val 14505535"/>
            </a:avLst>
          </a:prstGeom>
          <a:solidFill>
            <a:srgbClr val="1B5F39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0" y="5040868"/>
            <a:ext cx="283607" cy="35456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45475" y="5743337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Market Volatility</a:t>
            </a:r>
            <a:endParaRPr lang="en-US" sz="2050" dirty="0"/>
          </a:p>
        </p:txBody>
      </p:sp>
      <p:sp>
        <p:nvSpPr>
          <p:cNvPr id="18" name="Text 13"/>
          <p:cNvSpPr/>
          <p:nvPr/>
        </p:nvSpPr>
        <p:spPr>
          <a:xfrm>
            <a:off x="945475" y="6197560"/>
            <a:ext cx="6054685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Oversupply of crops can lead to low market prices.</a:t>
            </a:r>
            <a:endParaRPr lang="en-US" sz="1650" dirty="0"/>
          </a:p>
        </p:txBody>
      </p:sp>
      <p:sp>
        <p:nvSpPr>
          <p:cNvPr id="19" name="Shape 14"/>
          <p:cNvSpPr/>
          <p:nvPr/>
        </p:nvSpPr>
        <p:spPr>
          <a:xfrm>
            <a:off x="7420213" y="4692968"/>
            <a:ext cx="6474738" cy="2387084"/>
          </a:xfrm>
          <a:prstGeom prst="roundRect">
            <a:avLst>
              <a:gd name="adj" fmla="val 1320"/>
            </a:avLst>
          </a:prstGeom>
          <a:solidFill>
            <a:srgbClr val="F0EDE6"/>
          </a:solidFill>
          <a:ln/>
        </p:spPr>
      </p:sp>
      <p:sp>
        <p:nvSpPr>
          <p:cNvPr id="20" name="Shape 15"/>
          <p:cNvSpPr/>
          <p:nvPr/>
        </p:nvSpPr>
        <p:spPr>
          <a:xfrm>
            <a:off x="7630239" y="4902994"/>
            <a:ext cx="630317" cy="630317"/>
          </a:xfrm>
          <a:prstGeom prst="roundRect">
            <a:avLst>
              <a:gd name="adj" fmla="val 14505535"/>
            </a:avLst>
          </a:prstGeom>
          <a:solidFill>
            <a:srgbClr val="1B5F39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594" y="5040868"/>
            <a:ext cx="283607" cy="35456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30239" y="5743337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Resource Inefficiency</a:t>
            </a:r>
            <a:endParaRPr lang="en-US" sz="2050" dirty="0"/>
          </a:p>
        </p:txBody>
      </p:sp>
      <p:sp>
        <p:nvSpPr>
          <p:cNvPr id="23" name="Text 17"/>
          <p:cNvSpPr/>
          <p:nvPr/>
        </p:nvSpPr>
        <p:spPr>
          <a:xfrm>
            <a:off x="7630239" y="6197560"/>
            <a:ext cx="6054685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Overuse of water, fertilizers, and pesticides raises costs and harm.</a:t>
            </a:r>
            <a:endParaRPr lang="en-US" sz="1650" dirty="0"/>
          </a:p>
        </p:txBody>
      </p:sp>
      <p:sp>
        <p:nvSpPr>
          <p:cNvPr id="24" name="Text 18"/>
          <p:cNvSpPr/>
          <p:nvPr/>
        </p:nvSpPr>
        <p:spPr>
          <a:xfrm>
            <a:off x="735449" y="7316391"/>
            <a:ext cx="1315950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These issues lead to reduced yields, financial losses, increased farmer debt, and unsustainable agricultural practices.</a:t>
            </a:r>
            <a:endParaRPr lang="en-US" sz="165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4162" y="2493167"/>
            <a:ext cx="10614438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Introducing KrishiSalah: </a:t>
            </a:r>
            <a:r>
              <a:rPr lang="en-US" sz="355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Data-Driven Decisions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1044162" y="3952858"/>
            <a:ext cx="12356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KrishiSalah is a user-friendly mobile and web application that leverages AI and ML to transform farming. We analyze unique field data to recommend the most suitable, profitable, and sustainable crop for every season.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502" y="959882"/>
            <a:ext cx="10455473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Our Differentiators: </a:t>
            </a:r>
            <a:r>
              <a:rPr lang="en-US" sz="345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Beyond Basic Recommendations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774502" y="1955602"/>
            <a:ext cx="13081397" cy="5313998"/>
          </a:xfrm>
          <a:prstGeom prst="roundRect">
            <a:avLst>
              <a:gd name="adj" fmla="val 6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2122" y="1963222"/>
            <a:ext cx="13066157" cy="13430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03578" y="2103596"/>
            <a:ext cx="2166938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Input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3620572" y="2103596"/>
            <a:ext cx="477631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Basic soil type or location; manual, generic data.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846939" y="2103596"/>
            <a:ext cx="4780121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Multi-source integration:</a:t>
            </a: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Soil health, real-time weather, satellite imagery, local market prices.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82122" y="3306247"/>
            <a:ext cx="13066157" cy="9889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03578" y="3446621"/>
            <a:ext cx="2166938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Analysis Method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3620572" y="3446621"/>
            <a:ext cx="4776311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Rule-based systems or static information.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846939" y="3446621"/>
            <a:ext cx="478012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Predictive AI/ML Models:</a:t>
            </a: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Algorithms find complex patterns and predict outcomes.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82122" y="4295180"/>
            <a:ext cx="13066157" cy="9889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03578" y="4435554"/>
            <a:ext cx="2166938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Recommendation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3620572" y="4435554"/>
            <a:ext cx="4776311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Generic, one-size-fits-all advice.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8846939" y="4435554"/>
            <a:ext cx="478012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Hyper-personalized:</a:t>
            </a: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Precise, plot-specific recommendations with confidence scores.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82122" y="5284113"/>
            <a:ext cx="13066157" cy="9889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03578" y="5424488"/>
            <a:ext cx="2166938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Additional Insights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3620572" y="5424488"/>
            <a:ext cx="4776311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Limited to crop name.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8846939" y="5424488"/>
            <a:ext cx="478012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Actionable insights:</a:t>
            </a: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Expected yield, fertilizer needs, ideal sowing time, risk alerts.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782122" y="6273046"/>
            <a:ext cx="13066157" cy="9889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03578" y="6413421"/>
            <a:ext cx="2166938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Accessibility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3620572" y="6413421"/>
            <a:ext cx="477631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Desktop-based or requires expert consultation.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8846939" y="6413421"/>
            <a:ext cx="4780121" cy="708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Mobile-first, Vernacular Support:</a:t>
            </a: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Accessible via smartphones in local languages.</a:t>
            </a:r>
            <a:endParaRPr lang="en-US" sz="17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7027" y="1745799"/>
            <a:ext cx="876228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How It Works: </a:t>
            </a:r>
            <a:r>
              <a:rPr lang="en-US" sz="355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Tech Behind KrishiSalah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987027" y="25727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Our robust technical architecture ensures accurate, timely, and accessible recommendations.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12" y="3479186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87027" y="4522532"/>
            <a:ext cx="3126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1. Data Acquisition Layer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7027" y="5244680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Collects user input (GPS, soil reports via image) and integrates data from APIs (weather, FAO soil) and historical databases.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479186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34654" y="4522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2. AI/ML Engine (Core)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34654" y="5244680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Cleans data, trains a Random Forest Classifier model on historical parameters (N-P-K, rainfall, pH, temp), and predicts optimal crops.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500" y="3479186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599839" y="4516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3. Application Layer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682281" y="5244680"/>
            <a:ext cx="3566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</a:t>
            </a:r>
            <a:r>
              <a:rPr lang="en-US" sz="1750" dirty="0" smtClean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eb 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portal with voice and vernacular support, delivering clear recommendations.</a:t>
            </a:r>
            <a:endParaRPr lang="en-US" sz="17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13656"/>
            <a:ext cx="523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Alice" panose="020B0604020202020204" charset="0"/>
                <a:ea typeface="Alice" panose="020B0604020202020204" charset="0"/>
              </a:rPr>
              <a:t>Architecture/Work Flow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Alice" panose="020B0604020202020204" charset="0"/>
              <a:ea typeface="Alic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1353340"/>
            <a:ext cx="721062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Phase 1: Input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Farmer registers and logs 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Adds field location on a 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Enters soil details manually or by scanning soil health card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1B2911"/>
              </a:solidFill>
              <a:latin typeface="Alice" panose="020B0604020202020204" charset="0"/>
              <a:ea typeface="Alice" panose="020B0604020202020204" charset="0"/>
            </a:endParaRPr>
          </a:p>
          <a:p>
            <a:r>
              <a:rPr lang="en-US" sz="2000" b="1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Phase 2: Gather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System automatically collects weather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Fetches current market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Compiles all relevant information</a:t>
            </a:r>
          </a:p>
          <a:p>
            <a:endParaRPr lang="en-US" sz="2000" dirty="0" smtClean="0">
              <a:solidFill>
                <a:srgbClr val="1B2911"/>
              </a:solidFill>
              <a:latin typeface="Alice" panose="020B0604020202020204" charset="0"/>
              <a:ea typeface="Alice" panose="020B0604020202020204" charset="0"/>
            </a:endParaRPr>
          </a:p>
          <a:p>
            <a:r>
              <a:rPr lang="en-US" sz="2000" b="1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Phase 3: AI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AI analyzes soil, weather and market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Calculates best crop matches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Generates personalized recommendations</a:t>
            </a:r>
          </a:p>
          <a:p>
            <a:endParaRPr lang="en-US" sz="2000" dirty="0" smtClean="0">
              <a:solidFill>
                <a:srgbClr val="1B2911"/>
              </a:solidFill>
              <a:latin typeface="Alice" panose="020B0604020202020204" charset="0"/>
              <a:ea typeface="Alice" panose="020B0604020202020204" charset="0"/>
            </a:endParaRPr>
          </a:p>
          <a:p>
            <a:r>
              <a:rPr lang="en-US" sz="2000" b="1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Phase 4: Receive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Farmer gets clear crop suggestions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Shows brief reasons for each recommendation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B2911"/>
                </a:solidFill>
                <a:latin typeface="Alice" panose="020B0604020202020204" charset="0"/>
                <a:ea typeface="Alice" panose="020B0604020202020204" charset="0"/>
              </a:rPr>
              <a:t>Provides simple next steps to follow</a:t>
            </a:r>
            <a:endParaRPr lang="en-IN" sz="2000" dirty="0">
              <a:solidFill>
                <a:srgbClr val="1B2911"/>
              </a:solidFill>
              <a:latin typeface="Alice" panose="020B0604020202020204" charset="0"/>
              <a:ea typeface="Alic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32314"/>
            <a:ext cx="8153400" cy="490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972" y="7791389"/>
            <a:ext cx="309605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4016"/>
            <a:ext cx="746664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Impact &amp; Benefits: </a:t>
            </a:r>
            <a:r>
              <a:rPr lang="en-US" sz="3550" dirty="0">
                <a:solidFill>
                  <a:srgbClr val="1B5F39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 Win-Win for All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0295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For Farmers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35506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Increased Yield &amp; Income: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Data-driven choices lead to more successful harvests.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601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Reduced Costs: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Optimized use of water, fertilizers, and pesticides.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52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Risk Reduction: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Alerts for droughts, pests, or price crashes.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703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Empowerment: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Access to expert knowledge on their mobile phones.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702957"/>
            <a:ext cx="416254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For Society &amp; Environment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335506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Food Security: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Increased overall agricultural productivity.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1601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Sustainable Farming: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Promotes resource conservation and soil health.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9652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Economic Growth: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Stabilizes farmer incomes and boosts the agricultural economy.</a:t>
            </a: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71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FAF9F4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879419" y="496014"/>
            <a:ext cx="4871561" cy="450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800" dirty="0">
                <a:solidFill>
                  <a:srgbClr val="FAF9F4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Future of Farming is Here.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631269" y="1149787"/>
            <a:ext cx="13367861" cy="577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KrishiSalah is a revolutionary AI-powered platform that is redefining the future of agriculture. By leveraging cutting-edge technology and data-driven insights, KrishiSalah is empowering farmers to make informed decisions and optimize their crop yields like never before.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631269" y="4144089"/>
            <a:ext cx="13367861" cy="22860"/>
          </a:xfrm>
          <a:prstGeom prst="roundRect">
            <a:avLst>
              <a:gd name="adj" fmla="val 118369"/>
            </a:avLst>
          </a:prstGeom>
          <a:solidFill>
            <a:srgbClr val="D6D3CC"/>
          </a:solidFill>
          <a:ln/>
        </p:spPr>
      </p:sp>
      <p:sp>
        <p:nvSpPr>
          <p:cNvPr id="7" name="Shape 4"/>
          <p:cNvSpPr/>
          <p:nvPr/>
        </p:nvSpPr>
        <p:spPr>
          <a:xfrm>
            <a:off x="3905369" y="3602950"/>
            <a:ext cx="22860" cy="541139"/>
          </a:xfrm>
          <a:prstGeom prst="roundRect">
            <a:avLst>
              <a:gd name="adj" fmla="val 118369"/>
            </a:avLst>
          </a:prstGeom>
          <a:solidFill>
            <a:srgbClr val="D6D3CC"/>
          </a:solidFill>
          <a:ln/>
        </p:spPr>
      </p:sp>
      <p:sp>
        <p:nvSpPr>
          <p:cNvPr id="8" name="Shape 5"/>
          <p:cNvSpPr/>
          <p:nvPr/>
        </p:nvSpPr>
        <p:spPr>
          <a:xfrm>
            <a:off x="3849172" y="4076462"/>
            <a:ext cx="135255" cy="135255"/>
          </a:xfrm>
          <a:prstGeom prst="roundRect">
            <a:avLst>
              <a:gd name="adj" fmla="val 338028"/>
            </a:avLst>
          </a:prstGeom>
          <a:solidFill>
            <a:srgbClr val="1B5F39"/>
          </a:solidFill>
          <a:ln/>
        </p:spPr>
      </p:sp>
      <p:sp>
        <p:nvSpPr>
          <p:cNvPr id="9" name="Shape 6"/>
          <p:cNvSpPr/>
          <p:nvPr/>
        </p:nvSpPr>
        <p:spPr>
          <a:xfrm>
            <a:off x="631269" y="1929884"/>
            <a:ext cx="6571178" cy="1673066"/>
          </a:xfrm>
          <a:prstGeom prst="roundRect">
            <a:avLst>
              <a:gd name="adj" fmla="val 1617"/>
            </a:avLst>
          </a:prstGeom>
          <a:solidFill>
            <a:srgbClr val="F0EDE6"/>
          </a:solidFill>
          <a:ln/>
        </p:spPr>
      </p:sp>
      <p:sp>
        <p:nvSpPr>
          <p:cNvPr id="10" name="Text 7"/>
          <p:cNvSpPr/>
          <p:nvPr/>
        </p:nvSpPr>
        <p:spPr>
          <a:xfrm>
            <a:off x="2563892" y="2110264"/>
            <a:ext cx="2705814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Precision Farming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811649" y="2556748"/>
            <a:ext cx="6210419" cy="865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KrishiSalah utilizes advanced sensors, satellite imagery, and predictive analytics to provide hyper-localized recommendations tailored to each individual farm's unique conditions.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7303651" y="4144089"/>
            <a:ext cx="22860" cy="541139"/>
          </a:xfrm>
          <a:prstGeom prst="roundRect">
            <a:avLst>
              <a:gd name="adj" fmla="val 118369"/>
            </a:avLst>
          </a:prstGeom>
          <a:solidFill>
            <a:srgbClr val="D6D3CC"/>
          </a:solidFill>
          <a:ln/>
        </p:spPr>
      </p:sp>
      <p:sp>
        <p:nvSpPr>
          <p:cNvPr id="13" name="Shape 10"/>
          <p:cNvSpPr/>
          <p:nvPr/>
        </p:nvSpPr>
        <p:spPr>
          <a:xfrm>
            <a:off x="7247453" y="4076462"/>
            <a:ext cx="135255" cy="135255"/>
          </a:xfrm>
          <a:prstGeom prst="roundRect">
            <a:avLst>
              <a:gd name="adj" fmla="val 338028"/>
            </a:avLst>
          </a:prstGeom>
          <a:solidFill>
            <a:srgbClr val="1B5F39"/>
          </a:solidFill>
          <a:ln/>
        </p:spPr>
      </p:sp>
      <p:sp>
        <p:nvSpPr>
          <p:cNvPr id="14" name="Shape 11"/>
          <p:cNvSpPr/>
          <p:nvPr/>
        </p:nvSpPr>
        <p:spPr>
          <a:xfrm>
            <a:off x="4029551" y="4685228"/>
            <a:ext cx="6571178" cy="1673066"/>
          </a:xfrm>
          <a:prstGeom prst="roundRect">
            <a:avLst>
              <a:gd name="adj" fmla="val 1617"/>
            </a:avLst>
          </a:prstGeom>
          <a:solidFill>
            <a:srgbClr val="F0EDE6"/>
          </a:solidFill>
          <a:ln/>
        </p:spPr>
      </p:sp>
      <p:sp>
        <p:nvSpPr>
          <p:cNvPr id="15" name="Text 12"/>
          <p:cNvSpPr/>
          <p:nvPr/>
        </p:nvSpPr>
        <p:spPr>
          <a:xfrm>
            <a:off x="5957530" y="4865608"/>
            <a:ext cx="2715220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Data-Driven Decisions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4209931" y="5312093"/>
            <a:ext cx="6210419" cy="865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By analyzing vast amounts of agricultural data, KrishiSalah helps farmers make data-driven decisions, reducing the traditional guesswork and uncertainty inherent in farming.</a:t>
            </a:r>
            <a:endParaRPr lang="en-US" sz="1400" dirty="0"/>
          </a:p>
        </p:txBody>
      </p:sp>
      <p:sp>
        <p:nvSpPr>
          <p:cNvPr id="17" name="Shape 14"/>
          <p:cNvSpPr/>
          <p:nvPr/>
        </p:nvSpPr>
        <p:spPr>
          <a:xfrm>
            <a:off x="10702052" y="3602950"/>
            <a:ext cx="22860" cy="541139"/>
          </a:xfrm>
          <a:prstGeom prst="roundRect">
            <a:avLst>
              <a:gd name="adj" fmla="val 118369"/>
            </a:avLst>
          </a:prstGeom>
          <a:solidFill>
            <a:srgbClr val="D6D3CC"/>
          </a:solidFill>
          <a:ln/>
        </p:spPr>
      </p:sp>
      <p:sp>
        <p:nvSpPr>
          <p:cNvPr id="18" name="Shape 15"/>
          <p:cNvSpPr/>
          <p:nvPr/>
        </p:nvSpPr>
        <p:spPr>
          <a:xfrm>
            <a:off x="10645854" y="4076462"/>
            <a:ext cx="135255" cy="135255"/>
          </a:xfrm>
          <a:prstGeom prst="roundRect">
            <a:avLst>
              <a:gd name="adj" fmla="val 338028"/>
            </a:avLst>
          </a:prstGeom>
          <a:solidFill>
            <a:srgbClr val="1B5F39"/>
          </a:solidFill>
          <a:ln/>
        </p:spPr>
      </p:sp>
      <p:sp>
        <p:nvSpPr>
          <p:cNvPr id="19" name="Shape 16"/>
          <p:cNvSpPr/>
          <p:nvPr/>
        </p:nvSpPr>
        <p:spPr>
          <a:xfrm>
            <a:off x="7427833" y="1929884"/>
            <a:ext cx="6571298" cy="1673066"/>
          </a:xfrm>
          <a:prstGeom prst="roundRect">
            <a:avLst>
              <a:gd name="adj" fmla="val 1617"/>
            </a:avLst>
          </a:prstGeom>
          <a:solidFill>
            <a:srgbClr val="F0EDE6"/>
          </a:solidFill>
          <a:ln/>
        </p:spPr>
      </p:sp>
      <p:sp>
        <p:nvSpPr>
          <p:cNvPr id="20" name="Text 17"/>
          <p:cNvSpPr/>
          <p:nvPr/>
        </p:nvSpPr>
        <p:spPr>
          <a:xfrm>
            <a:off x="9360575" y="2110264"/>
            <a:ext cx="2705814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Sustainable Solutions</a:t>
            </a:r>
            <a:endParaRPr lang="en-US" sz="2100" dirty="0"/>
          </a:p>
        </p:txBody>
      </p:sp>
      <p:sp>
        <p:nvSpPr>
          <p:cNvPr id="21" name="Text 18"/>
          <p:cNvSpPr/>
          <p:nvPr/>
        </p:nvSpPr>
        <p:spPr>
          <a:xfrm>
            <a:off x="7608213" y="2556748"/>
            <a:ext cx="6210538" cy="865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KrishiSalah's recommendations prioritize sustainable practices, promoting efficient resource utilization and minimizing the environmental impact of modern agriculture.</a:t>
            </a:r>
            <a:endParaRPr lang="en-US" sz="1400" dirty="0"/>
          </a:p>
        </p:txBody>
      </p:sp>
      <p:sp>
        <p:nvSpPr>
          <p:cNvPr id="22" name="Shape 19"/>
          <p:cNvSpPr/>
          <p:nvPr/>
        </p:nvSpPr>
        <p:spPr>
          <a:xfrm>
            <a:off x="631269" y="6561177"/>
            <a:ext cx="405884" cy="405884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3" name="Text 20"/>
          <p:cNvSpPr/>
          <p:nvPr/>
        </p:nvSpPr>
        <p:spPr>
          <a:xfrm>
            <a:off x="698897" y="6594991"/>
            <a:ext cx="27051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1217533" y="6623090"/>
            <a:ext cx="2254806" cy="281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Increased Yields</a:t>
            </a:r>
            <a:endParaRPr lang="en-US" sz="1750" dirty="0"/>
          </a:p>
        </p:txBody>
      </p:sp>
      <p:sp>
        <p:nvSpPr>
          <p:cNvPr id="25" name="Shape 22"/>
          <p:cNvSpPr/>
          <p:nvPr/>
        </p:nvSpPr>
        <p:spPr>
          <a:xfrm>
            <a:off x="7427833" y="6561177"/>
            <a:ext cx="405884" cy="405884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6" name="Text 23"/>
          <p:cNvSpPr/>
          <p:nvPr/>
        </p:nvSpPr>
        <p:spPr>
          <a:xfrm>
            <a:off x="7495461" y="6594991"/>
            <a:ext cx="27051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100" dirty="0"/>
          </a:p>
        </p:txBody>
      </p:sp>
      <p:sp>
        <p:nvSpPr>
          <p:cNvPr id="27" name="Text 24"/>
          <p:cNvSpPr/>
          <p:nvPr/>
        </p:nvSpPr>
        <p:spPr>
          <a:xfrm>
            <a:off x="8014097" y="6623090"/>
            <a:ext cx="3119437" cy="281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Optimized Resource Allocation</a:t>
            </a:r>
            <a:endParaRPr lang="en-US" sz="1750" dirty="0"/>
          </a:p>
        </p:txBody>
      </p:sp>
      <p:sp>
        <p:nvSpPr>
          <p:cNvPr id="28" name="Shape 25"/>
          <p:cNvSpPr/>
          <p:nvPr/>
        </p:nvSpPr>
        <p:spPr>
          <a:xfrm>
            <a:off x="631269" y="7327821"/>
            <a:ext cx="405884" cy="405884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9" name="Text 26"/>
          <p:cNvSpPr/>
          <p:nvPr/>
        </p:nvSpPr>
        <p:spPr>
          <a:xfrm>
            <a:off x="698897" y="7361634"/>
            <a:ext cx="27051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100" dirty="0"/>
          </a:p>
        </p:txBody>
      </p:sp>
      <p:sp>
        <p:nvSpPr>
          <p:cNvPr id="30" name="Text 27"/>
          <p:cNvSpPr/>
          <p:nvPr/>
        </p:nvSpPr>
        <p:spPr>
          <a:xfrm>
            <a:off x="1217533" y="7389733"/>
            <a:ext cx="3059430" cy="281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Reduced Risk and Uncertainty</a:t>
            </a:r>
            <a:endParaRPr lang="en-US" sz="1750" dirty="0"/>
          </a:p>
        </p:txBody>
      </p:sp>
      <p:sp>
        <p:nvSpPr>
          <p:cNvPr id="31" name="Shape 28"/>
          <p:cNvSpPr/>
          <p:nvPr/>
        </p:nvSpPr>
        <p:spPr>
          <a:xfrm>
            <a:off x="7427833" y="7327821"/>
            <a:ext cx="405884" cy="405884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32" name="Text 29"/>
          <p:cNvSpPr/>
          <p:nvPr/>
        </p:nvSpPr>
        <p:spPr>
          <a:xfrm>
            <a:off x="7495461" y="7361634"/>
            <a:ext cx="27051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100" dirty="0"/>
          </a:p>
        </p:txBody>
      </p:sp>
      <p:sp>
        <p:nvSpPr>
          <p:cNvPr id="33" name="Text 30"/>
          <p:cNvSpPr/>
          <p:nvPr/>
        </p:nvSpPr>
        <p:spPr>
          <a:xfrm>
            <a:off x="8014097" y="7389733"/>
            <a:ext cx="3026807" cy="281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Sustainable Farming Practices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542" y="457201"/>
            <a:ext cx="13824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Project Link:</a:t>
            </a:r>
            <a:r>
              <a:rPr lang="en-IN" sz="3600" dirty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/>
            </a:r>
            <a:br>
              <a:rPr lang="en-IN" sz="3600" dirty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</a:br>
            <a:r>
              <a:rPr lang="en-IN" sz="3600" dirty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link</a:t>
            </a:r>
            <a:r>
              <a:rPr lang="en-IN" sz="36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: </a:t>
            </a:r>
            <a:br>
              <a:rPr lang="en-IN" sz="36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</a:br>
            <a:r>
              <a:rPr lang="en-IN" sz="2800" dirty="0" smtClean="0">
                <a:latin typeface="Alice" panose="020B0604020202020204" charset="0"/>
                <a:ea typeface="Alice" panose="020B0604020202020204" charset="0"/>
              </a:rPr>
              <a:t>https</a:t>
            </a:r>
            <a:r>
              <a:rPr lang="en-IN" sz="2800" dirty="0">
                <a:latin typeface="Alice" panose="020B0604020202020204" charset="0"/>
                <a:ea typeface="Alice" panose="020B0604020202020204" charset="0"/>
              </a:rPr>
              <a:t>://github.com/sbharathkrishnan28/AI-Based-Crop-Recommendation-for-Farmers.git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457" y="7783286"/>
            <a:ext cx="3524742" cy="439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71" y="3548743"/>
            <a:ext cx="1332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TEAM DETAILS</a:t>
            </a:r>
            <a: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/>
            </a:r>
            <a:b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</a:br>
            <a: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TEAM NAME:</a:t>
            </a:r>
            <a:b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</a:br>
            <a:r>
              <a:rPr lang="en-IN" sz="2800" dirty="0" err="1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SyntheGreen</a:t>
            </a:r>
            <a: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/>
            </a:r>
            <a:b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</a:br>
            <a:r>
              <a:rPr lang="en-IN" sz="2800" dirty="0" smtClean="0">
                <a:solidFill>
                  <a:srgbClr val="003200"/>
                </a:solidFill>
                <a:latin typeface="Alice" panose="020B0604020202020204" charset="0"/>
                <a:ea typeface="Alice" panose="020B0604020202020204" charset="0"/>
              </a:rPr>
              <a:t>TEAM MEMBERS:</a:t>
            </a:r>
            <a:endParaRPr lang="en-IN" sz="2800" dirty="0">
              <a:solidFill>
                <a:srgbClr val="003200"/>
              </a:solidFill>
              <a:latin typeface="Alice" panose="020B0604020202020204" charset="0"/>
              <a:ea typeface="Alice" panose="020B060402020202020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4066"/>
              </p:ext>
            </p:extLst>
          </p:nvPr>
        </p:nvGraphicFramePr>
        <p:xfrm>
          <a:off x="2862942" y="5401782"/>
          <a:ext cx="9427029" cy="227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030">
                  <a:extLst>
                    <a:ext uri="{9D8B030D-6E8A-4147-A177-3AD203B41FA5}">
                      <a16:colId xmlns:a16="http://schemas.microsoft.com/office/drawing/2014/main" val="1291030231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323531837"/>
                    </a:ext>
                  </a:extLst>
                </a:gridCol>
                <a:gridCol w="3777342">
                  <a:extLst>
                    <a:ext uri="{9D8B030D-6E8A-4147-A177-3AD203B41FA5}">
                      <a16:colId xmlns:a16="http://schemas.microsoft.com/office/drawing/2014/main" val="1885420940"/>
                    </a:ext>
                  </a:extLst>
                </a:gridCol>
              </a:tblGrid>
              <a:tr h="30446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rgbClr val="003200"/>
                          </a:solidFill>
                          <a:latin typeface="Alice" panose="020B0604020202020204" charset="0"/>
                          <a:ea typeface="Alice" panose="020B0604020202020204" charset="0"/>
                        </a:rPr>
                        <a:t>NAME</a:t>
                      </a:r>
                      <a:endParaRPr lang="en-IN" sz="2000" dirty="0">
                        <a:solidFill>
                          <a:srgbClr val="003200"/>
                        </a:solidFill>
                        <a:latin typeface="Alice" panose="020B0604020202020204" charset="0"/>
                        <a:ea typeface="Alic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1B2911"/>
                          </a:solidFill>
                          <a:latin typeface="Alice" panose="020B0604020202020204" charset="0"/>
                          <a:ea typeface="Alice" panose="020B0604020202020204" charset="0"/>
                        </a:rPr>
                        <a:t>PHONE NO</a:t>
                      </a:r>
                      <a:endParaRPr lang="en-IN" dirty="0">
                        <a:solidFill>
                          <a:srgbClr val="1B2911"/>
                        </a:solidFill>
                        <a:latin typeface="Alice" panose="020B0604020202020204" charset="0"/>
                        <a:ea typeface="Alice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1B2911"/>
                          </a:solidFill>
                          <a:latin typeface="Alice" panose="020B0604020202020204" charset="0"/>
                          <a:ea typeface="Alice" panose="020B0604020202020204" charset="0"/>
                        </a:rPr>
                        <a:t>COLLEGE</a:t>
                      </a:r>
                      <a:endParaRPr lang="en-IN" dirty="0">
                        <a:solidFill>
                          <a:srgbClr val="1B2911"/>
                        </a:solidFill>
                        <a:latin typeface="Alice" panose="020B0604020202020204" charset="0"/>
                        <a:ea typeface="Alic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6547"/>
                  </a:ext>
                </a:extLst>
              </a:tr>
              <a:tr h="60074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Bharath</a:t>
                      </a:r>
                      <a:r>
                        <a:rPr lang="en-IN" dirty="0" smtClean="0"/>
                        <a:t> Krishnan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8754716433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Chennai Institute Of</a:t>
                      </a:r>
                      <a:r>
                        <a:rPr lang="en-IN" baseline="0" dirty="0" smtClean="0"/>
                        <a:t> 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26601"/>
                  </a:ext>
                </a:extLst>
              </a:tr>
              <a:tr h="21861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Asvitha</a:t>
                      </a:r>
                      <a:r>
                        <a:rPr lang="en-IN" baseline="0" dirty="0" smtClean="0"/>
                        <a:t>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7845114664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Chennai Institute Of</a:t>
                      </a:r>
                      <a:r>
                        <a:rPr lang="en-IN" baseline="0" dirty="0" smtClean="0"/>
                        <a:t> Technology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0949"/>
                  </a:ext>
                </a:extLst>
              </a:tr>
              <a:tr h="284951">
                <a:tc>
                  <a:txBody>
                    <a:bodyPr/>
                    <a:lstStyle/>
                    <a:p>
                      <a:r>
                        <a:rPr lang="en-IN" dirty="0" smtClean="0"/>
                        <a:t>Aloysius</a:t>
                      </a:r>
                      <a:r>
                        <a:rPr lang="en-IN" baseline="0" dirty="0" smtClean="0"/>
                        <a:t> Geneva R 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6352624172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Chennai Institute Of</a:t>
                      </a:r>
                      <a:r>
                        <a:rPr lang="en-IN" baseline="0" dirty="0" smtClean="0"/>
                        <a:t> Technology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691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37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797</Words>
  <Application>Microsoft Office PowerPoint</Application>
  <PresentationFormat>Custom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Lora</vt:lpstr>
      <vt:lpstr>Wingdings</vt:lpstr>
      <vt:lpstr>Arial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Bharath Krishnan</dc:creator>
  <cp:lastModifiedBy>BHARATH KRISHNAN S</cp:lastModifiedBy>
  <cp:revision>9</cp:revision>
  <dcterms:created xsi:type="dcterms:W3CDTF">2025-09-11T11:52:10Z</dcterms:created>
  <dcterms:modified xsi:type="dcterms:W3CDTF">2025-09-13T11:52:33Z</dcterms:modified>
</cp:coreProperties>
</file>