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8" r:id="rId6"/>
    <p:sldId id="290" r:id="rId7"/>
    <p:sldId id="261" r:id="rId8"/>
    <p:sldId id="289" r:id="rId9"/>
    <p:sldId id="286" r:id="rId10"/>
    <p:sldId id="288" r:id="rId11"/>
    <p:sldId id="291" r:id="rId12"/>
    <p:sldId id="292" r:id="rId13"/>
    <p:sldId id="293" r:id="rId14"/>
    <p:sldId id="294" r:id="rId15"/>
    <p:sldId id="295"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10/10/2023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10/10/2023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VAULT OF CODES</a:t>
            </a:r>
            <a:br>
              <a:rPr lang="en-US" dirty="0"/>
            </a:br>
            <a:r>
              <a:rPr lang="en-US" dirty="0"/>
              <a:t>TASK-2</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Content: Functions,modules and Data manipulation</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FB8435-8718-4C24-80BF-EDB93FC3E879}"/>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Box 3">
            <a:extLst>
              <a:ext uri="{FF2B5EF4-FFF2-40B4-BE49-F238E27FC236}">
                <a16:creationId xmlns:a16="http://schemas.microsoft.com/office/drawing/2014/main" id="{AD8B9AAA-33A7-4CF1-9145-05595EB1FEB9}"/>
              </a:ext>
            </a:extLst>
          </p:cNvPr>
          <p:cNvSpPr txBox="1"/>
          <p:nvPr/>
        </p:nvSpPr>
        <p:spPr>
          <a:xfrm>
            <a:off x="1188720" y="632460"/>
            <a:ext cx="8100060" cy="4524315"/>
          </a:xfrm>
          <a:prstGeom prst="rect">
            <a:avLst/>
          </a:prstGeom>
          <a:noFill/>
        </p:spPr>
        <p:txBody>
          <a:bodyPr wrap="square" rtlCol="0">
            <a:spAutoFit/>
          </a:bodyPr>
          <a:lstStyle/>
          <a:p>
            <a:r>
              <a:rPr lang="en-CA" b="1" u="sng" dirty="0">
                <a:solidFill>
                  <a:schemeClr val="bg1"/>
                </a:solidFill>
              </a:rPr>
              <a:t>4.Data cleaning</a:t>
            </a:r>
            <a:r>
              <a:rPr lang="en-CA" u="sng" dirty="0">
                <a:solidFill>
                  <a:schemeClr val="bg1"/>
                </a:solidFill>
              </a:rPr>
              <a:t>:</a:t>
            </a:r>
          </a:p>
          <a:p>
            <a:r>
              <a:rPr lang="en-US" b="0" i="0" dirty="0">
                <a:solidFill>
                  <a:schemeClr val="bg1"/>
                </a:solidFill>
                <a:effectLst/>
                <a:latin typeface="Google Sans"/>
              </a:rPr>
              <a:t>Data cleaning refers to the process of preprocessing and transforming raw data to render it in a form that is suitable for further analysis such as for descriptive analysis (data visualization) or prescriptive analysis (model building).</a:t>
            </a:r>
          </a:p>
          <a:p>
            <a:endParaRPr lang="en-US" b="1" u="sng" dirty="0">
              <a:solidFill>
                <a:schemeClr val="bg1"/>
              </a:solidFill>
              <a:latin typeface="Google Sans"/>
            </a:endParaRPr>
          </a:p>
          <a:p>
            <a:r>
              <a:rPr lang="en-US" b="1" u="sng" dirty="0">
                <a:solidFill>
                  <a:schemeClr val="bg1"/>
                </a:solidFill>
                <a:latin typeface="Google Sans"/>
              </a:rPr>
              <a:t>5. Data Transformation:</a:t>
            </a:r>
          </a:p>
          <a:p>
            <a:r>
              <a:rPr lang="en-US" b="0" i="0" dirty="0">
                <a:solidFill>
                  <a:schemeClr val="bg1"/>
                </a:solidFill>
                <a:effectLst/>
                <a:latin typeface="Google Sans"/>
              </a:rPr>
              <a:t>Data transformation is the process of changing the structure, format, or values of data to make it more suitable for analysis, visualization, or integration.</a:t>
            </a:r>
          </a:p>
          <a:p>
            <a:endParaRPr lang="en-US" dirty="0">
              <a:solidFill>
                <a:schemeClr val="bg1"/>
              </a:solidFill>
              <a:latin typeface="Google Sans"/>
            </a:endParaRPr>
          </a:p>
          <a:p>
            <a:r>
              <a:rPr lang="en-US" b="1" i="0" u="sng" dirty="0">
                <a:solidFill>
                  <a:schemeClr val="bg1"/>
                </a:solidFill>
                <a:effectLst/>
                <a:latin typeface="Google Sans"/>
              </a:rPr>
              <a:t>6.Data filtering:</a:t>
            </a:r>
          </a:p>
          <a:p>
            <a:r>
              <a:rPr lang="en-US" b="0" i="0" dirty="0">
                <a:solidFill>
                  <a:schemeClr val="bg1"/>
                </a:solidFill>
                <a:effectLst/>
                <a:latin typeface="Google Sans"/>
              </a:rPr>
              <a:t>Data Filtering is one of the most frequent data manipulation operation. It is similar to WHERE clause in SQL or you must have used filter in MS Excel for selecting specific rows based on some conditions. In terms of speed, python has an efficient way to perform filtering and aggregation.</a:t>
            </a:r>
            <a:endParaRPr lang="en-US" b="1" i="0" u="sng" dirty="0">
              <a:solidFill>
                <a:schemeClr val="bg1"/>
              </a:solidFill>
              <a:effectLst/>
              <a:latin typeface="Google Sans"/>
            </a:endParaRPr>
          </a:p>
          <a:p>
            <a:endParaRPr lang="en-CA" i="0" dirty="0">
              <a:solidFill>
                <a:srgbClr val="BDC1C6"/>
              </a:solidFill>
              <a:effectLst/>
              <a:latin typeface="Google Sans"/>
            </a:endParaRPr>
          </a:p>
          <a:p>
            <a:endParaRPr lang="en-CA" dirty="0"/>
          </a:p>
        </p:txBody>
      </p:sp>
    </p:spTree>
    <p:extLst>
      <p:ext uri="{BB962C8B-B14F-4D97-AF65-F5344CB8AC3E}">
        <p14:creationId xmlns:p14="http://schemas.microsoft.com/office/powerpoint/2010/main" val="193515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7F4F92-35EC-439C-A8B1-E41A5C2C2900}"/>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5" name="TextBox 4">
            <a:extLst>
              <a:ext uri="{FF2B5EF4-FFF2-40B4-BE49-F238E27FC236}">
                <a16:creationId xmlns:a16="http://schemas.microsoft.com/office/drawing/2014/main" id="{ACC273E2-FC6C-4CDB-AECE-C74EC658112D}"/>
              </a:ext>
            </a:extLst>
          </p:cNvPr>
          <p:cNvSpPr txBox="1"/>
          <p:nvPr/>
        </p:nvSpPr>
        <p:spPr>
          <a:xfrm>
            <a:off x="1219200" y="853440"/>
            <a:ext cx="7444740" cy="5355312"/>
          </a:xfrm>
          <a:prstGeom prst="rect">
            <a:avLst/>
          </a:prstGeom>
          <a:noFill/>
        </p:spPr>
        <p:txBody>
          <a:bodyPr wrap="square" rtlCol="0">
            <a:spAutoFit/>
          </a:bodyPr>
          <a:lstStyle/>
          <a:p>
            <a:r>
              <a:rPr lang="en-CA" b="1" u="sng" dirty="0">
                <a:solidFill>
                  <a:schemeClr val="bg1"/>
                </a:solidFill>
              </a:rPr>
              <a:t>7.Data visualization:</a:t>
            </a:r>
          </a:p>
          <a:p>
            <a:r>
              <a:rPr lang="en-US" b="0" i="0" dirty="0">
                <a:solidFill>
                  <a:schemeClr val="bg1"/>
                </a:solidFill>
                <a:effectLst/>
                <a:latin typeface="Google Sans"/>
              </a:rPr>
              <a:t>The process of finding trends and correlations in our data by representing it pictorially is called Data Visualization. To perform data visualization in python, we can use various python data visualization modules such as Matplotlib, Seaborn, </a:t>
            </a:r>
            <a:r>
              <a:rPr lang="en-US" b="0" i="0" dirty="0" err="1">
                <a:solidFill>
                  <a:schemeClr val="bg1"/>
                </a:solidFill>
                <a:effectLst/>
                <a:latin typeface="Google Sans"/>
              </a:rPr>
              <a:t>Plotly</a:t>
            </a:r>
            <a:r>
              <a:rPr lang="en-US" b="0" i="0" dirty="0">
                <a:solidFill>
                  <a:schemeClr val="bg1"/>
                </a:solidFill>
                <a:effectLst/>
                <a:latin typeface="Google Sans"/>
              </a:rPr>
              <a:t> , etc.</a:t>
            </a:r>
            <a:endParaRPr lang="en-CA" b="1" i="0" u="sng" dirty="0">
              <a:solidFill>
                <a:schemeClr val="bg1"/>
              </a:solidFill>
              <a:effectLst/>
              <a:latin typeface="Google Sans"/>
            </a:endParaRPr>
          </a:p>
          <a:p>
            <a:endParaRPr lang="en-CA" b="1" u="sng" dirty="0">
              <a:solidFill>
                <a:schemeClr val="bg1"/>
              </a:solidFill>
              <a:latin typeface="Google Sans"/>
            </a:endParaRPr>
          </a:p>
          <a:p>
            <a:r>
              <a:rPr lang="en-CA" u="sng" dirty="0">
                <a:solidFill>
                  <a:schemeClr val="bg1"/>
                </a:solidFill>
                <a:latin typeface="Google Sans"/>
              </a:rPr>
              <a:t>8.</a:t>
            </a:r>
            <a:r>
              <a:rPr lang="en-CA" b="1" u="sng" dirty="0">
                <a:solidFill>
                  <a:schemeClr val="bg1"/>
                </a:solidFill>
                <a:latin typeface="Google Sans"/>
              </a:rPr>
              <a:t>Data analysis:</a:t>
            </a:r>
          </a:p>
          <a:p>
            <a:r>
              <a:rPr lang="en-US" b="0" i="0" dirty="0">
                <a:solidFill>
                  <a:schemeClr val="bg1"/>
                </a:solidFill>
                <a:effectLst/>
                <a:latin typeface="Google Sans"/>
              </a:rPr>
              <a:t>Data Analysis is the technique of collecting, transforming, and organizing data to make future predictions and informed data-driven decisions. It also helps to find possible solutions for a business problem.</a:t>
            </a:r>
            <a:endParaRPr lang="en-CA" b="1" i="0" u="sng" dirty="0">
              <a:solidFill>
                <a:schemeClr val="bg1"/>
              </a:solidFill>
              <a:effectLst/>
              <a:latin typeface="Google Sans"/>
            </a:endParaRPr>
          </a:p>
          <a:p>
            <a:endParaRPr lang="en-CA" b="1" u="sng" dirty="0">
              <a:solidFill>
                <a:schemeClr val="bg1"/>
              </a:solidFill>
              <a:latin typeface="Google Sans"/>
            </a:endParaRPr>
          </a:p>
          <a:p>
            <a:r>
              <a:rPr lang="en-CA" u="sng" dirty="0">
                <a:solidFill>
                  <a:schemeClr val="bg1"/>
                </a:solidFill>
                <a:latin typeface="Google Sans"/>
              </a:rPr>
              <a:t>9.String manipulation</a:t>
            </a:r>
            <a:r>
              <a:rPr lang="en-CA" dirty="0">
                <a:solidFill>
                  <a:schemeClr val="bg1"/>
                </a:solidFill>
                <a:latin typeface="Google Sans"/>
              </a:rPr>
              <a:t>:</a:t>
            </a:r>
          </a:p>
          <a:p>
            <a:r>
              <a:rPr lang="en-CA" dirty="0">
                <a:solidFill>
                  <a:schemeClr val="bg1"/>
                </a:solidFill>
                <a:latin typeface="Google Sans"/>
              </a:rPr>
              <a:t>Python provides string manipulation techniques, including regular expressions , string formatting , and text parsing.</a:t>
            </a:r>
          </a:p>
          <a:p>
            <a:endParaRPr lang="en-CA" dirty="0">
              <a:solidFill>
                <a:schemeClr val="bg1"/>
              </a:solidFill>
              <a:latin typeface="Google Sans"/>
            </a:endParaRPr>
          </a:p>
          <a:p>
            <a:r>
              <a:rPr lang="en-CA" b="1" u="sng" dirty="0">
                <a:solidFill>
                  <a:schemeClr val="bg1"/>
                </a:solidFill>
                <a:latin typeface="Google Sans"/>
              </a:rPr>
              <a:t>10.Datetime operations:</a:t>
            </a:r>
          </a:p>
          <a:p>
            <a:r>
              <a:rPr lang="en-CA" dirty="0">
                <a:solidFill>
                  <a:schemeClr val="bg1"/>
                </a:solidFill>
                <a:latin typeface="Google Sans"/>
              </a:rPr>
              <a:t>Working with dates and times is crucial ; python’s datetime module assists in parsing , formatting, and performing operations on dates and times.</a:t>
            </a:r>
          </a:p>
          <a:p>
            <a:endParaRPr lang="en-CA" dirty="0">
              <a:solidFill>
                <a:srgbClr val="BDC1C6"/>
              </a:solidFill>
              <a:latin typeface="Google Sans"/>
            </a:endParaRPr>
          </a:p>
        </p:txBody>
      </p:sp>
    </p:spTree>
    <p:extLst>
      <p:ext uri="{BB962C8B-B14F-4D97-AF65-F5344CB8AC3E}">
        <p14:creationId xmlns:p14="http://schemas.microsoft.com/office/powerpoint/2010/main" val="400609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F6D5-B589-4BB6-AE40-544D43663D09}"/>
              </a:ext>
            </a:extLst>
          </p:cNvPr>
          <p:cNvSpPr>
            <a:spLocks noGrp="1"/>
          </p:cNvSpPr>
          <p:nvPr>
            <p:ph type="title"/>
          </p:nvPr>
        </p:nvSpPr>
        <p:spPr/>
        <p:txBody>
          <a:bodyPr/>
          <a:lstStyle/>
          <a:p>
            <a:r>
              <a:rPr lang="en-CA" dirty="0"/>
              <a:t>CONCLUSION</a:t>
            </a:r>
          </a:p>
        </p:txBody>
      </p:sp>
      <p:sp>
        <p:nvSpPr>
          <p:cNvPr id="3" name="Slide Number Placeholder 2">
            <a:extLst>
              <a:ext uri="{FF2B5EF4-FFF2-40B4-BE49-F238E27FC236}">
                <a16:creationId xmlns:a16="http://schemas.microsoft.com/office/drawing/2014/main" id="{90178935-CC78-4ADD-87D0-760247EC9DCD}"/>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5D7D98CE-FE40-47FE-B6F2-B9F92D6F64AE}"/>
              </a:ext>
            </a:extLst>
          </p:cNvPr>
          <p:cNvSpPr>
            <a:spLocks noGrp="1"/>
          </p:cNvSpPr>
          <p:nvPr>
            <p:ph type="body" sz="quarter" idx="13"/>
          </p:nvPr>
        </p:nvSpPr>
        <p:spPr/>
        <p:txBody>
          <a:bodyPr/>
          <a:lstStyle/>
          <a:p>
            <a:r>
              <a:rPr lang="en-US" dirty="0"/>
              <a:t>Python functions enable code organization and reuse.</a:t>
            </a:r>
          </a:p>
          <a:p>
            <a:r>
              <a:rPr lang="en-US" dirty="0"/>
              <a:t>Reusable code files are called modules.</a:t>
            </a:r>
          </a:p>
          <a:p>
            <a:r>
              <a:rPr lang="en-US" dirty="0"/>
              <a:t>Cleaning, transforming, and analyzing data are all parts of data manipulation in Python, which is made possible by libraries like Numpy and Pandas. </a:t>
            </a:r>
            <a:endParaRPr lang="en-CA" dirty="0"/>
          </a:p>
        </p:txBody>
      </p:sp>
    </p:spTree>
    <p:extLst>
      <p:ext uri="{BB962C8B-B14F-4D97-AF65-F5344CB8AC3E}">
        <p14:creationId xmlns:p14="http://schemas.microsoft.com/office/powerpoint/2010/main" val="4283558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8F6BB2-FB7F-4137-9BD0-A9F8DDFE921B}"/>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3" name="TextBox 2">
            <a:extLst>
              <a:ext uri="{FF2B5EF4-FFF2-40B4-BE49-F238E27FC236}">
                <a16:creationId xmlns:a16="http://schemas.microsoft.com/office/drawing/2014/main" id="{44F39121-BC58-43CA-ACBA-764D276CE26D}"/>
              </a:ext>
            </a:extLst>
          </p:cNvPr>
          <p:cNvSpPr txBox="1"/>
          <p:nvPr/>
        </p:nvSpPr>
        <p:spPr>
          <a:xfrm>
            <a:off x="1021080" y="1036320"/>
            <a:ext cx="4229100" cy="3139321"/>
          </a:xfrm>
          <a:prstGeom prst="rect">
            <a:avLst/>
          </a:prstGeom>
          <a:noFill/>
        </p:spPr>
        <p:txBody>
          <a:bodyPr wrap="square" rtlCol="0">
            <a:spAutoFit/>
          </a:bodyPr>
          <a:lstStyle/>
          <a:p>
            <a:r>
              <a:rPr lang="en-CA" sz="3600" dirty="0">
                <a:solidFill>
                  <a:schemeClr val="bg1"/>
                </a:solidFill>
              </a:rPr>
              <a:t>Thank you!</a:t>
            </a:r>
          </a:p>
          <a:p>
            <a:endParaRPr lang="en-CA" sz="3600" dirty="0">
              <a:solidFill>
                <a:schemeClr val="bg1"/>
              </a:solidFill>
            </a:endParaRPr>
          </a:p>
          <a:p>
            <a:r>
              <a:rPr lang="en-CA" dirty="0">
                <a:solidFill>
                  <a:schemeClr val="bg1"/>
                </a:solidFill>
              </a:rPr>
              <a:t>Sirikonda .Bharath kumar</a:t>
            </a:r>
          </a:p>
          <a:p>
            <a:r>
              <a:rPr lang="en-CA" u="sng" dirty="0">
                <a:solidFill>
                  <a:schemeClr val="bg1"/>
                </a:solidFill>
              </a:rPr>
              <a:t>sirikondabharathkumar12@gamil.com</a:t>
            </a:r>
          </a:p>
          <a:p>
            <a:endParaRPr lang="en-CA" sz="3600" u="sng" dirty="0"/>
          </a:p>
          <a:p>
            <a:endParaRPr lang="en-CA" sz="3600" dirty="0"/>
          </a:p>
          <a:p>
            <a:endParaRPr lang="en-CA" dirty="0"/>
          </a:p>
        </p:txBody>
      </p:sp>
    </p:spTree>
    <p:extLst>
      <p:ext uri="{BB962C8B-B14F-4D97-AF65-F5344CB8AC3E}">
        <p14:creationId xmlns:p14="http://schemas.microsoft.com/office/powerpoint/2010/main" val="2111382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OverView</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u="sng" dirty="0"/>
              <a:t>Functions:</a:t>
            </a:r>
          </a:p>
          <a:p>
            <a:pPr marL="0" indent="0">
              <a:buNone/>
            </a:pPr>
            <a:r>
              <a:rPr lang="en-US" dirty="0"/>
              <a:t>    Reusable building blocks for individual activities are python functions.</a:t>
            </a:r>
          </a:p>
          <a:p>
            <a:pPr marL="0" indent="0">
              <a:buNone/>
            </a:pPr>
            <a:r>
              <a:rPr lang="en-US" dirty="0"/>
              <a:t>    Taken as parameters and can return values when declared with 'def’.</a:t>
            </a:r>
          </a:p>
          <a:p>
            <a:pPr marL="0" indent="0">
              <a:buNone/>
            </a:pPr>
            <a:r>
              <a:rPr lang="en-US" dirty="0"/>
              <a:t>     Important for the organization and reuse of code.</a:t>
            </a:r>
          </a:p>
          <a:p>
            <a:r>
              <a:rPr lang="en-US" u="sng" dirty="0"/>
              <a:t>Modules:</a:t>
            </a:r>
          </a:p>
          <a:p>
            <a:pPr marL="0" indent="0">
              <a:buNone/>
            </a:pPr>
            <a:r>
              <a:rPr lang="en-US" dirty="0"/>
              <a:t>   Python files called modules include code, functions, classes, and            variables.</a:t>
            </a:r>
          </a:p>
          <a:p>
            <a:pPr marL="0" indent="0">
              <a:buNone/>
            </a:pPr>
            <a:r>
              <a:rPr lang="en-US" dirty="0"/>
              <a:t>   Code reused when imported using the 'import' command.</a:t>
            </a:r>
          </a:p>
          <a:p>
            <a:pPr marL="0" indent="0">
              <a:buNone/>
            </a:pPr>
            <a:r>
              <a:rPr lang="en-US" dirty="0"/>
              <a:t>   The standard library for Python includes a number of modules.</a:t>
            </a:r>
          </a:p>
          <a:p>
            <a:r>
              <a:rPr lang="en-US" u="sng" dirty="0"/>
              <a:t>Data manipulation:</a:t>
            </a:r>
          </a:p>
          <a:p>
            <a:pPr marL="0" indent="0">
              <a:buNone/>
            </a:pPr>
            <a:r>
              <a:rPr lang="en-US" dirty="0"/>
              <a:t>  Involve cleaning ,transforming,filtering and analyzing data.</a:t>
            </a:r>
          </a:p>
          <a:p>
            <a:pPr marL="0" indent="0">
              <a:buNone/>
            </a:pPr>
            <a:r>
              <a:rPr lang="en-US" dirty="0"/>
              <a:t>  Libraries like Numpy and pandas are essential.</a:t>
            </a:r>
          </a:p>
          <a:p>
            <a:pPr marL="0" indent="0">
              <a:buNone/>
            </a:pPr>
            <a:r>
              <a:rPr lang="en-US" dirty="0"/>
              <a:t>  Prepares data for analysis,visualization and modeling</a:t>
            </a:r>
          </a:p>
          <a:p>
            <a:pPr marL="0" indent="0">
              <a:buNone/>
            </a:pPr>
            <a:r>
              <a:rPr lang="en-US" dirty="0"/>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0572-5B58-4443-9327-85851CA66373}"/>
              </a:ext>
            </a:extLst>
          </p:cNvPr>
          <p:cNvSpPr>
            <a:spLocks noGrp="1"/>
          </p:cNvSpPr>
          <p:nvPr>
            <p:ph type="title"/>
          </p:nvPr>
        </p:nvSpPr>
        <p:spPr/>
        <p:txBody>
          <a:bodyPr/>
          <a:lstStyle/>
          <a:p>
            <a:endParaRPr lang="en-CA"/>
          </a:p>
        </p:txBody>
      </p:sp>
      <p:sp>
        <p:nvSpPr>
          <p:cNvPr id="3" name="Slide Number Placeholder 2">
            <a:extLst>
              <a:ext uri="{FF2B5EF4-FFF2-40B4-BE49-F238E27FC236}">
                <a16:creationId xmlns:a16="http://schemas.microsoft.com/office/drawing/2014/main" id="{2B757C90-9AD6-4967-9D5D-98F747E2AEAE}"/>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119F68DB-B20A-4CA0-B5D3-E30EA01C1722}"/>
              </a:ext>
            </a:extLst>
          </p:cNvPr>
          <p:cNvSpPr>
            <a:spLocks noGrp="1"/>
          </p:cNvSpPr>
          <p:nvPr>
            <p:ph type="body" sz="quarter" idx="13"/>
          </p:nvPr>
        </p:nvSpPr>
        <p:spPr/>
        <p:txBody>
          <a:bodyPr/>
          <a:lstStyle/>
          <a:p>
            <a:r>
              <a:rPr lang="en-CA" dirty="0"/>
              <a:t>Functions in python</a:t>
            </a:r>
          </a:p>
        </p:txBody>
      </p:sp>
    </p:spTree>
    <p:extLst>
      <p:ext uri="{BB962C8B-B14F-4D97-AF65-F5344CB8AC3E}">
        <p14:creationId xmlns:p14="http://schemas.microsoft.com/office/powerpoint/2010/main" val="392405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1117229"/>
          </a:xfrm>
        </p:spPr>
        <p:txBody>
          <a:bodyPr/>
          <a:lstStyle/>
          <a:p>
            <a:r>
              <a:rPr lang="en-US" u="sng" dirty="0"/>
              <a:t>Functions</a:t>
            </a:r>
            <a:br>
              <a:rPr lang="en-US" dirty="0"/>
            </a:br>
            <a:r>
              <a:rPr lang="en-US" sz="1400" b="0" dirty="0"/>
              <a:t>A function is a block of reusable code that performs a specific task or set of </a:t>
            </a:r>
            <a:r>
              <a:rPr lang="en-US" sz="1400" b="0" dirty="0" err="1"/>
              <a:t>tasks.Functions</a:t>
            </a:r>
            <a:r>
              <a:rPr lang="en-US" sz="1400" b="0" dirty="0"/>
              <a:t> allow you to break your program into smaller , more manageable pieces , making your code more organized and easier.</a:t>
            </a:r>
            <a:br>
              <a:rPr lang="en-US" sz="1400" b="0" dirty="0"/>
            </a:br>
            <a:endParaRPr lang="en-US" sz="1400" b="0"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b="1" dirty="0"/>
              <a:t>def </a:t>
            </a:r>
            <a:r>
              <a:rPr lang="en-US" dirty="0"/>
              <a:t>keyword is used to define a fuction.</a:t>
            </a:r>
          </a:p>
          <a:p>
            <a:r>
              <a:rPr lang="en-US" b="1" dirty="0"/>
              <a:t>function_name </a:t>
            </a:r>
            <a:r>
              <a:rPr lang="en-US" dirty="0"/>
              <a:t>is the name of the function.</a:t>
            </a:r>
          </a:p>
          <a:p>
            <a:r>
              <a:rPr lang="en-US" dirty="0"/>
              <a:t>Parameters are optional input values that the functions can take.</a:t>
            </a:r>
          </a:p>
          <a:p>
            <a:r>
              <a:rPr lang="en-US" dirty="0"/>
              <a:t>The colon: indicates the start of the function block.</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The fuction blocks is </a:t>
            </a:r>
            <a:r>
              <a:rPr lang="en-US" b="1" dirty="0"/>
              <a:t>indented </a:t>
            </a:r>
            <a:r>
              <a:rPr lang="en-US" dirty="0"/>
              <a:t>and contains the code to be executed.</a:t>
            </a:r>
          </a:p>
          <a:p>
            <a:r>
              <a:rPr lang="en-US" dirty="0"/>
              <a:t>Return statements is used specify the values that the function should return.</a:t>
            </a:r>
          </a:p>
          <a:p>
            <a:r>
              <a:rPr lang="en-US" dirty="0"/>
              <a:t>If no return statement is provided, the function returns None by default</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91B2-A076-4414-8159-5981A8C12260}"/>
              </a:ext>
            </a:extLst>
          </p:cNvPr>
          <p:cNvSpPr>
            <a:spLocks noGrp="1"/>
          </p:cNvSpPr>
          <p:nvPr>
            <p:ph type="title"/>
          </p:nvPr>
        </p:nvSpPr>
        <p:spPr/>
        <p:txBody>
          <a:bodyPr/>
          <a:lstStyle/>
          <a:p>
            <a:endParaRPr lang="en-CA"/>
          </a:p>
        </p:txBody>
      </p:sp>
      <p:sp>
        <p:nvSpPr>
          <p:cNvPr id="3" name="Slide Number Placeholder 2">
            <a:extLst>
              <a:ext uri="{FF2B5EF4-FFF2-40B4-BE49-F238E27FC236}">
                <a16:creationId xmlns:a16="http://schemas.microsoft.com/office/drawing/2014/main" id="{BEBE7A0D-6B59-4528-8F63-AF600894265F}"/>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4A7A5B99-E605-4905-AECF-8AC77304E821}"/>
              </a:ext>
            </a:extLst>
          </p:cNvPr>
          <p:cNvSpPr>
            <a:spLocks noGrp="1"/>
          </p:cNvSpPr>
          <p:nvPr>
            <p:ph type="body" sz="quarter" idx="13"/>
          </p:nvPr>
        </p:nvSpPr>
        <p:spPr/>
        <p:txBody>
          <a:bodyPr/>
          <a:lstStyle/>
          <a:p>
            <a:r>
              <a:rPr lang="en-CA" dirty="0"/>
              <a:t>Modules in python</a:t>
            </a:r>
          </a:p>
        </p:txBody>
      </p:sp>
    </p:spTree>
    <p:extLst>
      <p:ext uri="{BB962C8B-B14F-4D97-AF65-F5344CB8AC3E}">
        <p14:creationId xmlns:p14="http://schemas.microsoft.com/office/powerpoint/2010/main" val="1412894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0D01-5D0C-4E94-82B2-6BFBBC79C136}"/>
              </a:ext>
            </a:extLst>
          </p:cNvPr>
          <p:cNvSpPr>
            <a:spLocks noGrp="1"/>
          </p:cNvSpPr>
          <p:nvPr>
            <p:ph type="title"/>
          </p:nvPr>
        </p:nvSpPr>
        <p:spPr/>
        <p:txBody>
          <a:bodyPr/>
          <a:lstStyle/>
          <a:p>
            <a:r>
              <a:rPr lang="en-CA" dirty="0"/>
              <a:t>Modules</a:t>
            </a:r>
          </a:p>
        </p:txBody>
      </p:sp>
      <p:sp>
        <p:nvSpPr>
          <p:cNvPr id="3" name="Slide Number Placeholder 2">
            <a:extLst>
              <a:ext uri="{FF2B5EF4-FFF2-40B4-BE49-F238E27FC236}">
                <a16:creationId xmlns:a16="http://schemas.microsoft.com/office/drawing/2014/main" id="{61A97D20-8252-43AF-B731-5F32F372CE8F}"/>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30934738-4636-4D25-99B4-E2B85CF723E8}"/>
              </a:ext>
            </a:extLst>
          </p:cNvPr>
          <p:cNvSpPr>
            <a:spLocks noGrp="1"/>
          </p:cNvSpPr>
          <p:nvPr>
            <p:ph type="body" idx="1"/>
          </p:nvPr>
        </p:nvSpPr>
        <p:spPr/>
        <p:txBody>
          <a:bodyPr/>
          <a:lstStyle/>
          <a:p>
            <a:pPr marL="342900" indent="-342900" algn="l">
              <a:buFont typeface="Arial" panose="020B0604020202020204" pitchFamily="34" charset="0"/>
              <a:buChar char="•"/>
            </a:pPr>
            <a:r>
              <a:rPr lang="en-CA" sz="1800" b="0" dirty="0"/>
              <a:t>Modules are files containing python code that can be reused in other scripts</a:t>
            </a:r>
            <a:r>
              <a:rPr lang="en-CA" b="0" dirty="0"/>
              <a:t>.</a:t>
            </a:r>
          </a:p>
        </p:txBody>
      </p:sp>
      <p:sp>
        <p:nvSpPr>
          <p:cNvPr id="5" name="Text Placeholder 4">
            <a:extLst>
              <a:ext uri="{FF2B5EF4-FFF2-40B4-BE49-F238E27FC236}">
                <a16:creationId xmlns:a16="http://schemas.microsoft.com/office/drawing/2014/main" id="{1CBEE74A-303D-4E19-9E8F-C324858A873B}"/>
              </a:ext>
            </a:extLst>
          </p:cNvPr>
          <p:cNvSpPr>
            <a:spLocks noGrp="1"/>
          </p:cNvSpPr>
          <p:nvPr>
            <p:ph type="body" sz="quarter" idx="3"/>
          </p:nvPr>
        </p:nvSpPr>
        <p:spPr/>
        <p:txBody>
          <a:bodyPr>
            <a:normAutofit/>
          </a:bodyPr>
          <a:lstStyle/>
          <a:p>
            <a:pPr marL="342900" indent="-342900" algn="l">
              <a:buFont typeface="Arial" panose="020B0604020202020204" pitchFamily="34" charset="0"/>
              <a:buChar char="•"/>
            </a:pPr>
            <a:r>
              <a:rPr lang="en-CA" sz="1800" b="0" dirty="0"/>
              <a:t>You can import specific functions or classes from a module using the </a:t>
            </a:r>
            <a:r>
              <a:rPr lang="en-CA" sz="1800" dirty="0"/>
              <a:t>from </a:t>
            </a:r>
            <a:r>
              <a:rPr lang="en-CA" sz="1800" b="0" dirty="0"/>
              <a:t>keyword.</a:t>
            </a:r>
          </a:p>
        </p:txBody>
      </p:sp>
      <p:sp>
        <p:nvSpPr>
          <p:cNvPr id="6" name="Content Placeholder 5">
            <a:extLst>
              <a:ext uri="{FF2B5EF4-FFF2-40B4-BE49-F238E27FC236}">
                <a16:creationId xmlns:a16="http://schemas.microsoft.com/office/drawing/2014/main" id="{86E08B58-AD98-4C59-9A2E-F9B734BE9F41}"/>
              </a:ext>
            </a:extLst>
          </p:cNvPr>
          <p:cNvSpPr>
            <a:spLocks noGrp="1"/>
          </p:cNvSpPr>
          <p:nvPr>
            <p:ph sz="half" idx="2"/>
          </p:nvPr>
        </p:nvSpPr>
        <p:spPr/>
        <p:txBody>
          <a:bodyPr/>
          <a:lstStyle/>
          <a:p>
            <a:r>
              <a:rPr lang="en-CA" dirty="0"/>
              <a:t>Python has a rich standard library of modules for various purposes , such as math , os , and random.</a:t>
            </a:r>
          </a:p>
          <a:p>
            <a:r>
              <a:rPr lang="en-CA" dirty="0"/>
              <a:t>You can create your own modules by </a:t>
            </a:r>
            <a:r>
              <a:rPr lang="en-CA" b="1" dirty="0"/>
              <a:t>organizing</a:t>
            </a:r>
            <a:r>
              <a:rPr lang="en-CA" dirty="0"/>
              <a:t> related functions , classes, or variables in a python file.</a:t>
            </a:r>
          </a:p>
          <a:p>
            <a:r>
              <a:rPr lang="en-CA" dirty="0"/>
              <a:t>To use a module , you need to import it using the</a:t>
            </a:r>
            <a:r>
              <a:rPr lang="en-CA" b="1" dirty="0"/>
              <a:t> import </a:t>
            </a:r>
            <a:r>
              <a:rPr lang="en-CA" dirty="0"/>
              <a:t>statement.</a:t>
            </a:r>
          </a:p>
        </p:txBody>
      </p:sp>
      <p:sp>
        <p:nvSpPr>
          <p:cNvPr id="7" name="Content Placeholder 6">
            <a:extLst>
              <a:ext uri="{FF2B5EF4-FFF2-40B4-BE49-F238E27FC236}">
                <a16:creationId xmlns:a16="http://schemas.microsoft.com/office/drawing/2014/main" id="{3AA16A2B-3D6F-4EAA-88C1-666D5979EAE2}"/>
              </a:ext>
            </a:extLst>
          </p:cNvPr>
          <p:cNvSpPr>
            <a:spLocks noGrp="1"/>
          </p:cNvSpPr>
          <p:nvPr>
            <p:ph sz="quarter" idx="4"/>
          </p:nvPr>
        </p:nvSpPr>
        <p:spPr/>
        <p:txBody>
          <a:bodyPr/>
          <a:lstStyle/>
          <a:p>
            <a:r>
              <a:rPr lang="en-CA" dirty="0"/>
              <a:t>Modules help organize and encapsulate code , making it more modular and maintainable.</a:t>
            </a:r>
          </a:p>
          <a:p>
            <a:r>
              <a:rPr lang="en-CA" dirty="0"/>
              <a:t>Reusing code from modules reduces </a:t>
            </a:r>
            <a:r>
              <a:rPr lang="en-CA" b="1" dirty="0"/>
              <a:t>redundancy</a:t>
            </a:r>
            <a:r>
              <a:rPr lang="en-CA" dirty="0"/>
              <a:t> and makes your code more efficient.</a:t>
            </a:r>
          </a:p>
          <a:p>
            <a:r>
              <a:rPr lang="en-CA" dirty="0"/>
              <a:t>Custom modules can be shared and reused in multiple python scripts.</a:t>
            </a:r>
          </a:p>
        </p:txBody>
      </p:sp>
    </p:spTree>
    <p:extLst>
      <p:ext uri="{BB962C8B-B14F-4D97-AF65-F5344CB8AC3E}">
        <p14:creationId xmlns:p14="http://schemas.microsoft.com/office/powerpoint/2010/main" val="209812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B8BD-E6EB-4E5C-8EEF-30CB648352E7}"/>
              </a:ext>
            </a:extLst>
          </p:cNvPr>
          <p:cNvSpPr>
            <a:spLocks noGrp="1"/>
          </p:cNvSpPr>
          <p:nvPr>
            <p:ph type="title"/>
          </p:nvPr>
        </p:nvSpPr>
        <p:spPr/>
        <p:txBody>
          <a:bodyPr/>
          <a:lstStyle/>
          <a:p>
            <a:endParaRPr lang="en-CA"/>
          </a:p>
        </p:txBody>
      </p:sp>
      <p:sp>
        <p:nvSpPr>
          <p:cNvPr id="3" name="Slide Number Placeholder 2">
            <a:extLst>
              <a:ext uri="{FF2B5EF4-FFF2-40B4-BE49-F238E27FC236}">
                <a16:creationId xmlns:a16="http://schemas.microsoft.com/office/drawing/2014/main" id="{116805E0-82BA-4578-8585-12767E694A98}"/>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A58029FA-7138-4B8E-A550-E96DFE336236}"/>
              </a:ext>
            </a:extLst>
          </p:cNvPr>
          <p:cNvSpPr>
            <a:spLocks noGrp="1"/>
          </p:cNvSpPr>
          <p:nvPr>
            <p:ph type="body" sz="quarter" idx="13"/>
          </p:nvPr>
        </p:nvSpPr>
        <p:spPr/>
        <p:txBody>
          <a:bodyPr/>
          <a:lstStyle/>
          <a:p>
            <a:r>
              <a:rPr lang="en-CA" dirty="0"/>
              <a:t>Data Manipulation</a:t>
            </a:r>
          </a:p>
        </p:txBody>
      </p:sp>
    </p:spTree>
    <p:extLst>
      <p:ext uri="{BB962C8B-B14F-4D97-AF65-F5344CB8AC3E}">
        <p14:creationId xmlns:p14="http://schemas.microsoft.com/office/powerpoint/2010/main" val="213432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8FEC-B534-4172-ABD0-614B6A24491B}"/>
              </a:ext>
            </a:extLst>
          </p:cNvPr>
          <p:cNvSpPr>
            <a:spLocks noGrp="1"/>
          </p:cNvSpPr>
          <p:nvPr>
            <p:ph type="title"/>
          </p:nvPr>
        </p:nvSpPr>
        <p:spPr/>
        <p:txBody>
          <a:bodyPr/>
          <a:lstStyle/>
          <a:p>
            <a:r>
              <a:rPr lang="en-CA" dirty="0"/>
              <a:t>Data manipulation in python</a:t>
            </a:r>
          </a:p>
        </p:txBody>
      </p:sp>
      <p:sp>
        <p:nvSpPr>
          <p:cNvPr id="3" name="Slide Number Placeholder 2">
            <a:extLst>
              <a:ext uri="{FF2B5EF4-FFF2-40B4-BE49-F238E27FC236}">
                <a16:creationId xmlns:a16="http://schemas.microsoft.com/office/drawing/2014/main" id="{9C583AF8-0C34-486B-A393-61C71495EE70}"/>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3504A2C7-E431-4A24-9B6F-3F69F0603996}"/>
              </a:ext>
            </a:extLst>
          </p:cNvPr>
          <p:cNvSpPr>
            <a:spLocks noGrp="1"/>
          </p:cNvSpPr>
          <p:nvPr>
            <p:ph type="body" sz="quarter" idx="13"/>
          </p:nvPr>
        </p:nvSpPr>
        <p:spPr/>
        <p:txBody>
          <a:bodyPr>
            <a:normAutofit/>
          </a:bodyPr>
          <a:lstStyle/>
          <a:p>
            <a:pPr marL="285750" indent="-285750" algn="l">
              <a:buFont typeface="Arial" panose="020B0604020202020204" pitchFamily="34" charset="0"/>
              <a:buChar char="•"/>
            </a:pPr>
            <a:r>
              <a:rPr lang="en-CA" sz="1600" dirty="0"/>
              <a:t>Data manipulation in python involves various operations on data ,such as cleaning ,transforming, filtering, and analyzing data to extract useful information . Python provides several libraries and tools for data manipulation.												</a:t>
            </a:r>
          </a:p>
        </p:txBody>
      </p:sp>
    </p:spTree>
    <p:extLst>
      <p:ext uri="{BB962C8B-B14F-4D97-AF65-F5344CB8AC3E}">
        <p14:creationId xmlns:p14="http://schemas.microsoft.com/office/powerpoint/2010/main" val="276704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19C4F1-1A5C-480E-B848-6B731ADE2E28}"/>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3" name="TextBox 2">
            <a:extLst>
              <a:ext uri="{FF2B5EF4-FFF2-40B4-BE49-F238E27FC236}">
                <a16:creationId xmlns:a16="http://schemas.microsoft.com/office/drawing/2014/main" id="{9D9021CC-AB3E-4C33-BE71-A150EB81C66A}"/>
              </a:ext>
            </a:extLst>
          </p:cNvPr>
          <p:cNvSpPr txBox="1"/>
          <p:nvPr/>
        </p:nvSpPr>
        <p:spPr>
          <a:xfrm>
            <a:off x="1135380" y="662940"/>
            <a:ext cx="7551420" cy="4524315"/>
          </a:xfrm>
          <a:prstGeom prst="rect">
            <a:avLst/>
          </a:prstGeom>
          <a:noFill/>
        </p:spPr>
        <p:txBody>
          <a:bodyPr wrap="square" rtlCol="0">
            <a:spAutoFit/>
          </a:bodyPr>
          <a:lstStyle/>
          <a:p>
            <a:r>
              <a:rPr lang="en-CA" dirty="0">
                <a:solidFill>
                  <a:schemeClr val="bg1"/>
                </a:solidFill>
              </a:rPr>
              <a:t>1.</a:t>
            </a:r>
            <a:r>
              <a:rPr lang="en-CA" b="1" u="sng" dirty="0">
                <a:solidFill>
                  <a:schemeClr val="bg1"/>
                </a:solidFill>
              </a:rPr>
              <a:t>Data structures:</a:t>
            </a:r>
          </a:p>
          <a:p>
            <a:r>
              <a:rPr lang="en-US" b="0" i="0" dirty="0">
                <a:solidFill>
                  <a:schemeClr val="bg1"/>
                </a:solidFill>
                <a:effectLst/>
                <a:latin typeface="Google Sans"/>
              </a:rPr>
              <a:t>The basic Python data structures in Python include list, set, tuples, and dictionary. Each of the data structures is unique in its own way. Data structures are “containers” that organize and group data according to type</a:t>
            </a:r>
            <a:r>
              <a:rPr lang="en-US" b="0" i="0" dirty="0">
                <a:solidFill>
                  <a:srgbClr val="BDC1C6"/>
                </a:solidFill>
                <a:effectLst/>
                <a:latin typeface="Google Sans"/>
              </a:rPr>
              <a:t>.</a:t>
            </a:r>
          </a:p>
          <a:p>
            <a:endParaRPr lang="en-US" dirty="0">
              <a:solidFill>
                <a:srgbClr val="BDC1C6"/>
              </a:solidFill>
              <a:latin typeface="Google Sans"/>
            </a:endParaRPr>
          </a:p>
          <a:p>
            <a:r>
              <a:rPr lang="en-US" b="1" dirty="0">
                <a:solidFill>
                  <a:schemeClr val="bg1"/>
                </a:solidFill>
                <a:latin typeface="Google Sans"/>
              </a:rPr>
              <a:t>2.</a:t>
            </a:r>
            <a:r>
              <a:rPr lang="en-US" b="1" u="sng" dirty="0">
                <a:solidFill>
                  <a:schemeClr val="bg1"/>
                </a:solidFill>
                <a:latin typeface="Google Sans"/>
              </a:rPr>
              <a:t>Numpy:</a:t>
            </a:r>
          </a:p>
          <a:p>
            <a:r>
              <a:rPr lang="en-US" b="0" i="0" dirty="0">
                <a:solidFill>
                  <a:schemeClr val="bg1"/>
                </a:solidFill>
                <a:effectLst/>
                <a:latin typeface="Google Sans"/>
              </a:rPr>
              <a:t>NumPy can be used to perform a wide variety of mathematical operations on arrays. It adds powerful data structures to Python that guarantee efficient calculations with arrays and matrices and it supplies an enormous library of high-level mathematical functions that operate on these arrays and matrices.</a:t>
            </a:r>
          </a:p>
          <a:p>
            <a:endParaRPr lang="en-US" u="sng" dirty="0">
              <a:solidFill>
                <a:schemeClr val="bg1"/>
              </a:solidFill>
              <a:latin typeface="Google Sans"/>
            </a:endParaRPr>
          </a:p>
          <a:p>
            <a:r>
              <a:rPr lang="en-US" u="sng" dirty="0">
                <a:solidFill>
                  <a:schemeClr val="bg1"/>
                </a:solidFill>
                <a:latin typeface="Google Sans"/>
              </a:rPr>
              <a:t>3.Pandas:</a:t>
            </a:r>
          </a:p>
          <a:p>
            <a:r>
              <a:rPr lang="en-US" b="0" i="0" dirty="0">
                <a:solidFill>
                  <a:schemeClr val="bg1"/>
                </a:solidFill>
                <a:effectLst/>
                <a:latin typeface="Google Sans"/>
              </a:rPr>
              <a:t>Pandas is a Python library used for working with data sets. It has functions for analyzing, cleaning, exploring, and manipulating data.</a:t>
            </a:r>
            <a:endParaRPr lang="en-US" u="sng" dirty="0">
              <a:solidFill>
                <a:schemeClr val="bg1"/>
              </a:solidFill>
              <a:latin typeface="Google Sans"/>
            </a:endParaRPr>
          </a:p>
          <a:p>
            <a:endParaRPr lang="en-US" u="sng" dirty="0">
              <a:solidFill>
                <a:schemeClr val="bg1"/>
              </a:solidFill>
              <a:latin typeface="Google Sans"/>
            </a:endParaRPr>
          </a:p>
          <a:p>
            <a:endParaRPr lang="en-CA" u="sng" dirty="0">
              <a:solidFill>
                <a:schemeClr val="bg1"/>
              </a:solidFill>
            </a:endParaRPr>
          </a:p>
        </p:txBody>
      </p:sp>
    </p:spTree>
    <p:extLst>
      <p:ext uri="{BB962C8B-B14F-4D97-AF65-F5344CB8AC3E}">
        <p14:creationId xmlns:p14="http://schemas.microsoft.com/office/powerpoint/2010/main" val="1998002066"/>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117</TotalTime>
  <Words>907</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Google Sans</vt:lpstr>
      <vt:lpstr>Trade Gothic LT Pro</vt:lpstr>
      <vt:lpstr>Trebuchet MS</vt:lpstr>
      <vt:lpstr>Office Theme</vt:lpstr>
      <vt:lpstr>VAULT OF CODES TASK-2</vt:lpstr>
      <vt:lpstr>OverView</vt:lpstr>
      <vt:lpstr>PowerPoint Presentation</vt:lpstr>
      <vt:lpstr>Functions A function is a block of reusable code that performs a specific task or set of tasks.Functions allow you to break your program into smaller , more manageable pieces , making your code more organized and easier. </vt:lpstr>
      <vt:lpstr>PowerPoint Presentation</vt:lpstr>
      <vt:lpstr>Modules</vt:lpstr>
      <vt:lpstr>PowerPoint Presentation</vt:lpstr>
      <vt:lpstr>Data manipulation in python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VAULT OF CODES TASK-2</dc:title>
  <dc:creator>Srikanth Lingampelly</dc:creator>
  <cp:lastModifiedBy>Srikanth Lingampelly</cp:lastModifiedBy>
  <cp:revision>6</cp:revision>
  <dcterms:created xsi:type="dcterms:W3CDTF">2023-10-10T12:51:15Z</dcterms:created>
  <dcterms:modified xsi:type="dcterms:W3CDTF">2023-10-10T14:48:56Z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