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 id="2147483662" r:id="rId14"/>
  </p:sldMasterIdLst>
  <p:sldIdLst>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68"/>
  </p:normalViewPr>
  <p:slideViewPr>
    <p:cSldViewPr snapToGrid="0">
      <p:cViewPr varScale="1">
        <p:scale>
          <a:sx n="119" d="100"/>
          <a:sy n="119"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0"/>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907615"/>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90580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2608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Four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10972803" cy="792480"/>
          </a:xfrm>
        </p:spPr>
        <p:txBody>
          <a:bodyPr/>
          <a:lstStyle/>
          <a:p>
            <a:r>
              <a:rPr lang="en-US"/>
              <a:t>Click to edit Master title style</a:t>
            </a:r>
          </a:p>
        </p:txBody>
      </p:sp>
      <p:sp>
        <p:nvSpPr>
          <p:cNvPr id="3" name="Text Placeholder 2"/>
          <p:cNvSpPr>
            <a:spLocks noGrp="1"/>
          </p:cNvSpPr>
          <p:nvPr>
            <p:ph type="body" idx="1"/>
          </p:nvPr>
        </p:nvSpPr>
        <p:spPr>
          <a:xfrm>
            <a:off x="6096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44872"/>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214487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2/21/25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10" name="Text Placeholder 2">
            <a:extLst>
              <a:ext uri="{FF2B5EF4-FFF2-40B4-BE49-F238E27FC236}">
                <a16:creationId xmlns:a16="http://schemas.microsoft.com/office/drawing/2014/main" id="{96837BAB-9ADC-9365-5A0B-8A91EE33DA23}"/>
              </a:ext>
            </a:extLst>
          </p:cNvPr>
          <p:cNvSpPr>
            <a:spLocks noGrp="1"/>
          </p:cNvSpPr>
          <p:nvPr>
            <p:ph type="body" idx="13"/>
          </p:nvPr>
        </p:nvSpPr>
        <p:spPr>
          <a:xfrm>
            <a:off x="609601" y="3899216"/>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E79C132-0B69-207E-C232-9EE27B81446A}"/>
              </a:ext>
            </a:extLst>
          </p:cNvPr>
          <p:cNvSpPr>
            <a:spLocks noGrp="1"/>
          </p:cNvSpPr>
          <p:nvPr>
            <p:ph sz="half" idx="14"/>
          </p:nvPr>
        </p:nvSpPr>
        <p:spPr>
          <a:xfrm>
            <a:off x="609599" y="4631848"/>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046A678-0BB1-E640-930F-4F9737D1DF0B}"/>
              </a:ext>
            </a:extLst>
          </p:cNvPr>
          <p:cNvSpPr>
            <a:spLocks noGrp="1"/>
          </p:cNvSpPr>
          <p:nvPr>
            <p:ph type="body" sz="quarter" idx="15"/>
          </p:nvPr>
        </p:nvSpPr>
        <p:spPr>
          <a:xfrm>
            <a:off x="6106162" y="391160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C46D1EF4-2522-BB04-328D-2B072016AAD5}"/>
              </a:ext>
            </a:extLst>
          </p:cNvPr>
          <p:cNvSpPr>
            <a:spLocks noGrp="1"/>
          </p:cNvSpPr>
          <p:nvPr>
            <p:ph sz="quarter" idx="16"/>
          </p:nvPr>
        </p:nvSpPr>
        <p:spPr>
          <a:xfrm>
            <a:off x="6106160" y="464423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6499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2/21/25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6" Type="http://schemas.openxmlformats.org/officeDocument/2006/relationships/slideLayout" Target="../slideLayouts/slideLayout10.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11.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5" Type="http://schemas.openxmlformats.org/officeDocument/2006/relationships/tags" Target="../tags/tag99.xml"/><Relationship Id="rId10" Type="http://schemas.openxmlformats.org/officeDocument/2006/relationships/slideLayout" Target="../slideLayouts/slideLayout11.xml"/><Relationship Id="rId4" Type="http://schemas.openxmlformats.org/officeDocument/2006/relationships/tags" Target="../tags/tag98.xml"/><Relationship Id="rId9" Type="http://schemas.openxmlformats.org/officeDocument/2006/relationships/tags" Target="../tags/tag103.xml"/></Relationships>
</file>

<file path=ppt/slides/_rels/slide12.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slideLayout" Target="../slideLayouts/slideLayout12.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image" Target="../media/image20.jpeg"/></Relationships>
</file>

<file path=ppt/slides/_rels/slide13.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10" Type="http://schemas.openxmlformats.org/officeDocument/2006/relationships/slideLayout" Target="../slideLayouts/slideLayout13.xml"/><Relationship Id="rId4" Type="http://schemas.openxmlformats.org/officeDocument/2006/relationships/tags" Target="../tags/tag119.xml"/><Relationship Id="rId9" Type="http://schemas.openxmlformats.org/officeDocument/2006/relationships/tags" Target="../tags/tag124.xml"/></Relationships>
</file>

<file path=ppt/slides/_rels/slide14.xml.rels><?xml version="1.0" encoding="UTF-8" standalone="yes"?>
<Relationships xmlns="http://schemas.openxmlformats.org/package/2006/relationships"><Relationship Id="rId8" Type="http://schemas.openxmlformats.org/officeDocument/2006/relationships/tags" Target="../tags/tag132.xml"/><Relationship Id="rId3" Type="http://schemas.openxmlformats.org/officeDocument/2006/relationships/tags" Target="../tags/tag127.xml"/><Relationship Id="rId7" Type="http://schemas.openxmlformats.org/officeDocument/2006/relationships/tags" Target="../tags/tag131.xml"/><Relationship Id="rId12" Type="http://schemas.openxmlformats.org/officeDocument/2006/relationships/image" Target="../media/image21.jpe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tags" Target="../tags/tag130.xml"/><Relationship Id="rId11" Type="http://schemas.openxmlformats.org/officeDocument/2006/relationships/slideLayout" Target="../slideLayouts/slideLayout14.xml"/><Relationship Id="rId5" Type="http://schemas.openxmlformats.org/officeDocument/2006/relationships/tags" Target="../tags/tag129.xml"/><Relationship Id="rId10" Type="http://schemas.openxmlformats.org/officeDocument/2006/relationships/tags" Target="../tags/tag134.xml"/><Relationship Id="rId4" Type="http://schemas.openxmlformats.org/officeDocument/2006/relationships/tags" Target="../tags/tag128.xml"/><Relationship Id="rId9" Type="http://schemas.openxmlformats.org/officeDocument/2006/relationships/tags" Target="../tags/tag13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slideLayout" Target="../slideLayouts/slideLayout3.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slideLayout" Target="../slideLayouts/slideLayout4.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1.jpeg"/></Relationships>
</file>

<file path=ppt/slides/_rels/slide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5.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2.jpeg"/></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image" Target="../media/image6.png"/><Relationship Id="rId3" Type="http://schemas.openxmlformats.org/officeDocument/2006/relationships/tags" Target="../tags/tag37.xml"/><Relationship Id="rId21" Type="http://schemas.openxmlformats.org/officeDocument/2006/relationships/image" Target="../media/image9.sv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image" Target="../media/image5.svg"/><Relationship Id="rId2" Type="http://schemas.openxmlformats.org/officeDocument/2006/relationships/tags" Target="../tags/tag36.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3.jpeg"/><Relationship Id="rId10" Type="http://schemas.openxmlformats.org/officeDocument/2006/relationships/tags" Target="../tags/tag44.xml"/><Relationship Id="rId19" Type="http://schemas.openxmlformats.org/officeDocument/2006/relationships/image" Target="../media/image7.sv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image" Target="../media/image12.png"/><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media/image11.sv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10.png"/><Relationship Id="rId5" Type="http://schemas.openxmlformats.org/officeDocument/2006/relationships/tags" Target="../tags/tag52.xml"/><Relationship Id="rId10" Type="http://schemas.openxmlformats.org/officeDocument/2006/relationships/slideLayout" Target="../slideLayouts/slideLayout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slideLayout" Target="../slideLayouts/slideLayout8.xml"/><Relationship Id="rId18" Type="http://schemas.openxmlformats.org/officeDocument/2006/relationships/image" Target="../media/image18.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image" Target="../media/image17.svg"/><Relationship Id="rId2" Type="http://schemas.openxmlformats.org/officeDocument/2006/relationships/tags" Target="../tags/tag58.xml"/><Relationship Id="rId16" Type="http://schemas.openxmlformats.org/officeDocument/2006/relationships/image" Target="../media/image16.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image" Target="../media/image15.svg"/><Relationship Id="rId10" Type="http://schemas.openxmlformats.org/officeDocument/2006/relationships/tags" Target="../tags/tag66.xml"/><Relationship Id="rId19" Type="http://schemas.openxmlformats.org/officeDocument/2006/relationships/image" Target="../media/image19.svg"/><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slideLayout" Target="../slideLayouts/slideLayout9.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1524000" y="1605281"/>
            <a:ext cx="6477000" cy="3576320"/>
          </a:xfrm>
        </p:spPr>
        <p:txBody>
          <a:bodyPr>
            <a:normAutofit/>
          </a:bodyPr>
          <a:lstStyle/>
          <a:p>
            <a:pPr>
              <a:lnSpc>
                <a:spcPct val="80000"/>
              </a:lnSpc>
            </a:pPr>
            <a:r>
              <a:rPr lang="en-US" sz="5400" dirty="0"/>
              <a:t>POGIL ML Tutorial Overview</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p:txBody>
          <a:bodyPr/>
          <a:lstStyle/>
          <a:p>
            <a:r>
              <a:rPr lang="en-US" dirty="0"/>
              <a:t>March 1, 2025</a:t>
            </a:r>
          </a:p>
        </p:txBody>
      </p:sp>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9E1D440-C3D6-A55A-A6D6-8232BF816C84}"/>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Classifications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Data Preparation for Predictive Modeling</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501464"/>
            <a:ext cx="2642616" cy="1887657"/>
          </a:xfrm>
        </p:spPr>
        <p:txBody>
          <a:bodyPr>
            <a:normAutofit/>
          </a:bodyPr>
          <a:lstStyle/>
          <a:p>
            <a:pPr marL="11113" indent="0">
              <a:lnSpc>
                <a:spcPct val="120000"/>
              </a:lnSpc>
              <a:buNone/>
            </a:pPr>
            <a:r>
              <a:rPr lang="en-US" sz="1400" dirty="0"/>
              <a:t>Select relevant features for the model: 'Adult_Obesity', 'Physical_Inactivity', 'Median_HH_Income', 'Adult_Smoking', and 'Food_Env_Index'. This impacts model performance.</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2501464"/>
            <a:ext cx="2642616" cy="1887657"/>
          </a:xfrm>
        </p:spPr>
        <p:txBody>
          <a:bodyPr>
            <a:normAutofit/>
          </a:bodyPr>
          <a:lstStyle/>
          <a:p>
            <a:pPr marL="11113" indent="0">
              <a:lnSpc>
                <a:spcPct val="120000"/>
              </a:lnSpc>
              <a:buNone/>
            </a:pPr>
            <a:r>
              <a:rPr lang="en-US" sz="1400"/>
              <a:t>Divide the dataset into training (80%) and testing (20%) sets. This allows assessment of model performance on unseen data.</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5"/>
            </p:custDataLst>
          </p:nvPr>
        </p:nvSpPr>
        <p:spPr>
          <a:xfrm>
            <a:off x="609600" y="1412241"/>
            <a:ext cx="2642616" cy="900137"/>
          </a:xfrm>
        </p:spPr>
        <p:txBody>
          <a:bodyPr>
            <a:normAutofit/>
          </a:bodyPr>
          <a:lstStyle/>
          <a:p>
            <a:r>
              <a:rPr lang="en-US" sz="1800" dirty="0">
                <a:solidFill>
                  <a:schemeClr val="accent1"/>
                </a:solidFill>
              </a:rPr>
              <a:t>Feature Selection</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6"/>
            </p:custDataLst>
          </p:nvPr>
        </p:nvSpPr>
        <p:spPr>
          <a:xfrm>
            <a:off x="3386328" y="1412241"/>
            <a:ext cx="2642616" cy="900137"/>
          </a:xfrm>
        </p:spPr>
        <p:txBody>
          <a:bodyPr>
            <a:normAutofit/>
          </a:bodyPr>
          <a:lstStyle/>
          <a:p>
            <a:r>
              <a:rPr lang="en-US" sz="1800"/>
              <a:t>Train-Test Split</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2501464"/>
            <a:ext cx="2642616" cy="1887657"/>
          </a:xfrm>
        </p:spPr>
        <p:txBody>
          <a:bodyPr>
            <a:normAutofit/>
          </a:bodyPr>
          <a:lstStyle/>
          <a:p>
            <a:pPr marL="11113" indent="0">
              <a:lnSpc>
                <a:spcPct val="120000"/>
              </a:lnSpc>
              <a:buNone/>
            </a:pPr>
            <a:r>
              <a:rPr lang="en-US" sz="1400"/>
              <a:t>Standardize feature values to have a mean of 0 and a standard deviation of 1 using StandardScaler. This ensures equal contribution of features.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17"/>
            <p:custDataLst>
              <p:tags r:id="rId8"/>
            </p:custDataLst>
          </p:nvPr>
        </p:nvSpPr>
        <p:spPr>
          <a:xfrm>
            <a:off x="8939784" y="2503565"/>
            <a:ext cx="2642616" cy="1887657"/>
          </a:xfrm>
        </p:spPr>
        <p:txBody>
          <a:bodyPr>
            <a:normAutofit/>
          </a:bodyPr>
          <a:lstStyle/>
          <a:p>
            <a:pPr marL="11113" indent="0">
              <a:lnSpc>
                <a:spcPct val="120000"/>
              </a:lnSpc>
              <a:buNone/>
            </a:pPr>
            <a:r>
              <a:rPr lang="en-US" sz="1400"/>
              <a:t>Combine processed features into a final dataset, ensuring no missing values and correct formats for modeling.</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8"/>
            <p:custDataLst>
              <p:tags r:id="rId9"/>
            </p:custDataLst>
          </p:nvPr>
        </p:nvSpPr>
        <p:spPr>
          <a:xfrm>
            <a:off x="6163056" y="1412241"/>
            <a:ext cx="2642616" cy="900137"/>
          </a:xfrm>
        </p:spPr>
        <p:txBody>
          <a:bodyPr>
            <a:normAutofit/>
          </a:bodyPr>
          <a:lstStyle/>
          <a:p>
            <a:r>
              <a:rPr lang="en-US" sz="1800"/>
              <a:t>Scaling</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19"/>
            <p:custDataLst>
              <p:tags r:id="rId10"/>
            </p:custDataLst>
          </p:nvPr>
        </p:nvSpPr>
        <p:spPr>
          <a:xfrm>
            <a:off x="8939784" y="1412241"/>
            <a:ext cx="2642616" cy="900137"/>
          </a:xfrm>
        </p:spPr>
        <p:txBody>
          <a:bodyPr vert="horz" lIns="91440" tIns="45720" rIns="91440" bIns="45720" rtlCol="0" anchor="b">
            <a:normAutofit/>
          </a:bodyPr>
          <a:lstStyle/>
          <a:p>
            <a:r>
              <a:rPr lang="en-US" sz="1800"/>
              <a:t>Final Dataset Preparation</a:t>
            </a:r>
          </a:p>
        </p:txBody>
      </p:sp>
      <p:sp>
        <p:nvSpPr>
          <p:cNvPr id="4" name="Content Placeholder 9">
            <a:extLst>
              <a:ext uri="{FF2B5EF4-FFF2-40B4-BE49-F238E27FC236}">
                <a16:creationId xmlns:a16="http://schemas.microsoft.com/office/drawing/2014/main" id="{CDF54A4B-FA69-4AC9-6A6A-F1EB6ECDE920}"/>
              </a:ext>
            </a:extLst>
          </p:cNvPr>
          <p:cNvSpPr txBox="1">
            <a:spLocks/>
          </p:cNvSpPr>
          <p:nvPr>
            <p:custDataLst>
              <p:tags r:id="rId11"/>
            </p:custDataLst>
          </p:nvPr>
        </p:nvSpPr>
        <p:spPr>
          <a:xfrm>
            <a:off x="609600" y="4513144"/>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accent1"/>
                </a:solidFill>
                <a:latin typeface="+mn-lt"/>
              </a:rPr>
              <a:t>Selected features list
Feature importance analysis</a:t>
            </a:r>
          </a:p>
        </p:txBody>
      </p:sp>
      <p:sp>
        <p:nvSpPr>
          <p:cNvPr id="5" name="Content Placeholder 10">
            <a:extLst>
              <a:ext uri="{FF2B5EF4-FFF2-40B4-BE49-F238E27FC236}">
                <a16:creationId xmlns:a16="http://schemas.microsoft.com/office/drawing/2014/main" id="{D755EE44-C77F-5536-E756-39C8886586B6}"/>
              </a:ext>
            </a:extLst>
          </p:cNvPr>
          <p:cNvSpPr txBox="1">
            <a:spLocks/>
          </p:cNvSpPr>
          <p:nvPr>
            <p:custDataLst>
              <p:tags r:id="rId12"/>
            </p:custDataLst>
          </p:nvPr>
        </p:nvSpPr>
        <p:spPr>
          <a:xfrm>
            <a:off x="3386328" y="4513144"/>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Training dataset
Testing dataset</a:t>
            </a:r>
          </a:p>
        </p:txBody>
      </p:sp>
      <p:sp>
        <p:nvSpPr>
          <p:cNvPr id="6" name="Content Placeholder 11">
            <a:extLst>
              <a:ext uri="{FF2B5EF4-FFF2-40B4-BE49-F238E27FC236}">
                <a16:creationId xmlns:a16="http://schemas.microsoft.com/office/drawing/2014/main" id="{01646E09-C250-9754-540E-BAFFBFEE2F7F}"/>
              </a:ext>
            </a:extLst>
          </p:cNvPr>
          <p:cNvSpPr txBox="1">
            <a:spLocks/>
          </p:cNvSpPr>
          <p:nvPr>
            <p:custDataLst>
              <p:tags r:id="rId13"/>
            </p:custDataLst>
          </p:nvPr>
        </p:nvSpPr>
        <p:spPr>
          <a:xfrm>
            <a:off x="6163056" y="4513144"/>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Scaled training data
Scaled testing data</a:t>
            </a:r>
          </a:p>
        </p:txBody>
      </p:sp>
      <p:sp>
        <p:nvSpPr>
          <p:cNvPr id="7" name="Content Placeholder 1">
            <a:extLst>
              <a:ext uri="{FF2B5EF4-FFF2-40B4-BE49-F238E27FC236}">
                <a16:creationId xmlns:a16="http://schemas.microsoft.com/office/drawing/2014/main" id="{17217346-A6B1-5155-6D62-9B3CF159BF85}"/>
              </a:ext>
            </a:extLst>
          </p:cNvPr>
          <p:cNvSpPr txBox="1">
            <a:spLocks/>
          </p:cNvSpPr>
          <p:nvPr>
            <p:custDataLst>
              <p:tags r:id="rId14"/>
            </p:custDataLst>
          </p:nvPr>
        </p:nvSpPr>
        <p:spPr>
          <a:xfrm>
            <a:off x="8939784" y="4515247"/>
            <a:ext cx="2642616" cy="1560486"/>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Final prepared dataset
Data validation report</a:t>
            </a:r>
          </a:p>
        </p:txBody>
      </p:sp>
      <p:cxnSp>
        <p:nvCxnSpPr>
          <p:cNvPr id="19" name="Straight Connector 18">
            <a:extLst>
              <a:ext uri="{FF2B5EF4-FFF2-40B4-BE49-F238E27FC236}">
                <a16:creationId xmlns:a16="http://schemas.microsoft.com/office/drawing/2014/main" id="{1AD5417E-2817-2861-7159-F30A15B85EE7}"/>
              </a:ext>
            </a:extLst>
          </p:cNvPr>
          <p:cNvCxnSpPr>
            <a:cxnSpLocks/>
          </p:cNvCxnSpPr>
          <p:nvPr/>
        </p:nvCxnSpPr>
        <p:spPr>
          <a:xfrm>
            <a:off x="657729" y="2391307"/>
            <a:ext cx="1280160"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17342668-F254-BEDC-FD81-E074B31F722C}"/>
              </a:ext>
            </a:extLst>
          </p:cNvPr>
          <p:cNvSpPr/>
          <p:nvPr>
            <p:custDataLst>
              <p:tags r:id="rId1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35309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Model Development</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Implementation and Evaluation of Models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634916"/>
            <a:ext cx="3566160" cy="3478241"/>
          </a:xfrm>
        </p:spPr>
        <p:txBody>
          <a:bodyPr>
            <a:normAutofit/>
          </a:bodyPr>
          <a:lstStyle/>
          <a:p>
            <a:pPr marL="11113" indent="0">
              <a:lnSpc>
                <a:spcPct val="120000"/>
              </a:lnSpc>
              <a:buNone/>
            </a:pPr>
            <a:r>
              <a:rPr lang="en-US"/>
              <a:t>Train a Decision Tree Classifier using scaled features. The code provided uses 'DecisionTreeClassifier' with a maximum depth of 4, fitting the model on the training data.</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12920" y="2634916"/>
            <a:ext cx="3566160" cy="3478241"/>
          </a:xfrm>
        </p:spPr>
        <p:txBody>
          <a:bodyPr>
            <a:normAutofit/>
          </a:bodyPr>
          <a:lstStyle/>
          <a:p>
            <a:pPr marL="11113" indent="0">
              <a:lnSpc>
                <a:spcPct val="120000"/>
              </a:lnSpc>
              <a:buNone/>
            </a:pPr>
            <a:r>
              <a:rPr lang="en-US"/>
              <a:t>Evaluate the model using 'classification_report' from sklearn to analyze the performance on the test data, focusing on metrics such as precision, recall, and F1-score.</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016240" y="2634916"/>
            <a:ext cx="3566160" cy="3478241"/>
          </a:xfrm>
        </p:spPr>
        <p:txBody>
          <a:bodyPr>
            <a:normAutofit/>
          </a:bodyPr>
          <a:lstStyle/>
          <a:p>
            <a:pPr marL="11113" indent="0">
              <a:lnSpc>
                <a:spcPct val="120000"/>
              </a:lnSpc>
              <a:buNone/>
            </a:pPr>
            <a:r>
              <a:rPr lang="en-US"/>
              <a:t>Interpret the results by analyzing model performance, identifying the most important features, and discussing any limitations the model may have.</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1" y="1825979"/>
            <a:ext cx="3566159" cy="700654"/>
          </a:xfrm>
        </p:spPr>
        <p:txBody>
          <a:bodyPr>
            <a:normAutofit/>
          </a:bodyPr>
          <a:lstStyle/>
          <a:p>
            <a:r>
              <a:rPr lang="en-US" sz="1800">
                <a:solidFill>
                  <a:schemeClr val="accent1"/>
                </a:solidFill>
                <a:latin typeface="+mj-lt"/>
              </a:rPr>
              <a:t>Model Training</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1" y="1825979"/>
            <a:ext cx="3566159" cy="700654"/>
          </a:xfrm>
        </p:spPr>
        <p:txBody>
          <a:bodyPr>
            <a:normAutofit/>
          </a:bodyPr>
          <a:lstStyle/>
          <a:p>
            <a:r>
              <a:rPr lang="en-US" sz="1800">
                <a:solidFill>
                  <a:schemeClr val="accent1"/>
                </a:solidFill>
                <a:latin typeface="+mj-lt"/>
              </a:rPr>
              <a:t>Model Evaluation</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1" y="1825979"/>
            <a:ext cx="3566159" cy="700654"/>
          </a:xfrm>
        </p:spPr>
        <p:txBody>
          <a:bodyPr>
            <a:normAutofit/>
          </a:bodyPr>
          <a:lstStyle/>
          <a:p>
            <a:r>
              <a:rPr lang="en-US" sz="1800">
                <a:solidFill>
                  <a:schemeClr val="accent1"/>
                </a:solidFill>
                <a:latin typeface="+mj-lt"/>
              </a:rPr>
              <a:t>Results Interpretation</a:t>
            </a:r>
          </a:p>
        </p:txBody>
      </p:sp>
      <p:sp>
        <p:nvSpPr>
          <p:cNvPr id="2" name="Rectangle 1">
            <a:extLst>
              <a:ext uri="{FF2B5EF4-FFF2-40B4-BE49-F238E27FC236}">
                <a16:creationId xmlns:a16="http://schemas.microsoft.com/office/drawing/2014/main" id="{24D452BE-849A-132F-C49B-B04323F71F56}"/>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34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8">
            <a:extLst>
              <a:ext uri="{FF2B5EF4-FFF2-40B4-BE49-F238E27FC236}">
                <a16:creationId xmlns:a16="http://schemas.microsoft.com/office/drawing/2014/main" id="{D3741F7F-50CC-6293-A140-3A81E757BD2E}"/>
              </a:ext>
            </a:extLst>
          </p:cNvPr>
          <p:cNvPicPr>
            <a:picLocks noChangeAspect="1"/>
          </p:cNvPicPr>
          <p:nvPr>
            <p:custDataLst>
              <p:tags r:id="rId1"/>
            </p:custDataLst>
          </p:nvPr>
        </p:nvPicPr>
        <p:blipFill rotWithShape="1">
          <a:blip r:embed="rId14">
            <a:alphaModFix amt="85000"/>
          </a:blip>
          <a:srcRect l="6455" r="6455"/>
          <a:stretch/>
        </p:blipFill>
        <p:spPr>
          <a:xfrm>
            <a:off x="7924799" y="542869"/>
            <a:ext cx="3667137" cy="5614390"/>
          </a:xfrm>
          <a:prstGeom prst="rect">
            <a:avLst/>
          </a:prstGeom>
        </p:spPr>
      </p:pic>
      <p:sp>
        <p:nvSpPr>
          <p:cNvPr id="17" name="TextBox 16">
            <a:extLst>
              <a:ext uri="{FF2B5EF4-FFF2-40B4-BE49-F238E27FC236}">
                <a16:creationId xmlns:a16="http://schemas.microsoft.com/office/drawing/2014/main" id="{E8883A48-1D92-23BE-2422-61D0E999DF99}"/>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a:solidFill>
                  <a:schemeClr val="tx2"/>
                </a:solidFill>
              </a:rPr>
              <a:t>Ethics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3"/>
            </p:custDataLst>
          </p:nvPr>
        </p:nvSpPr>
        <p:spPr>
          <a:xfrm>
            <a:off x="609600" y="700741"/>
            <a:ext cx="6890388" cy="792480"/>
          </a:xfrm>
        </p:spPr>
        <p:txBody>
          <a:bodyPr>
            <a:normAutofit fontScale="90000"/>
          </a:bodyPr>
          <a:lstStyle/>
          <a:p>
            <a:r>
              <a:rPr lang="en-US" dirty="0"/>
              <a:t>Ethical Considerations in Classification</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4"/>
            </p:custDataLst>
          </p:nvPr>
        </p:nvSpPr>
        <p:spPr>
          <a:xfrm>
            <a:off x="2380034" y="1563953"/>
            <a:ext cx="5119956" cy="1097280"/>
          </a:xfrm>
        </p:spPr>
        <p:txBody>
          <a:bodyPr anchor="t">
            <a:noAutofit/>
          </a:bodyPr>
          <a:lstStyle/>
          <a:p>
            <a:pPr>
              <a:lnSpc>
                <a:spcPct val="114000"/>
              </a:lnSpc>
            </a:pPr>
            <a:r>
              <a:rPr lang="en-US" sz="1400"/>
              <a:t>Bias in health data can lead to unequal treatment and outcomes. It is crucial to identify and mitigate biases to ensure fair classification and decision-making.</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5"/>
            </p:custDataLst>
          </p:nvPr>
        </p:nvSpPr>
        <p:spPr>
          <a:xfrm>
            <a:off x="2380034" y="2729295"/>
            <a:ext cx="5119956" cy="1097280"/>
          </a:xfrm>
        </p:spPr>
        <p:txBody>
          <a:bodyPr anchor="t">
            <a:noAutofit/>
          </a:bodyPr>
          <a:lstStyle/>
          <a:p>
            <a:pPr>
              <a:lnSpc>
                <a:spcPct val="114000"/>
              </a:lnSpc>
            </a:pPr>
            <a:r>
              <a:rPr lang="en-US" sz="1400"/>
              <a:t>Misclassification can significantly impact health outcomes, leading to inappropriate interventions. It is vital to understand the consequences of errors in classification.</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6"/>
            </p:custDataLst>
          </p:nvPr>
        </p:nvSpPr>
        <p:spPr>
          <a:xfrm>
            <a:off x="2380034" y="3894637"/>
            <a:ext cx="5119956" cy="1097280"/>
          </a:xfrm>
        </p:spPr>
        <p:txBody>
          <a:bodyPr anchor="t">
            <a:noAutofit/>
          </a:bodyPr>
          <a:lstStyle/>
          <a:p>
            <a:pPr>
              <a:lnSpc>
                <a:spcPct val="114000"/>
              </a:lnSpc>
            </a:pPr>
            <a:r>
              <a:rPr lang="en-US" sz="1400"/>
              <a:t>Maintaining patient privacy is essential in health data classification. Data must be handled in compliance with laws and ethical standards to protect individual identities.</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7"/>
            </p:custDataLst>
          </p:nvPr>
        </p:nvSpPr>
        <p:spPr>
          <a:xfrm>
            <a:off x="609601" y="1563953"/>
            <a:ext cx="1665514" cy="1097280"/>
          </a:xfrm>
        </p:spPr>
        <p:txBody>
          <a:bodyPr anchor="t">
            <a:normAutofit/>
          </a:bodyPr>
          <a:lstStyle/>
          <a:p>
            <a:pPr>
              <a:lnSpc>
                <a:spcPct val="114000"/>
              </a:lnSpc>
            </a:pPr>
            <a:r>
              <a:rPr lang="en-US" sz="1400">
                <a:solidFill>
                  <a:schemeClr val="accent1"/>
                </a:solidFill>
                <a:latin typeface="+mj-lt"/>
              </a:rPr>
              <a:t>Bias in Health Data</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8"/>
            </p:custDataLst>
          </p:nvPr>
        </p:nvSpPr>
        <p:spPr>
          <a:xfrm>
            <a:off x="609601" y="2729295"/>
            <a:ext cx="1665514" cy="1097280"/>
          </a:xfrm>
        </p:spPr>
        <p:txBody>
          <a:bodyPr anchor="t">
            <a:normAutofit/>
          </a:bodyPr>
          <a:lstStyle/>
          <a:p>
            <a:pPr>
              <a:lnSpc>
                <a:spcPct val="114000"/>
              </a:lnSpc>
            </a:pPr>
            <a:r>
              <a:rPr lang="en-US" sz="1400">
                <a:solidFill>
                  <a:schemeClr val="accent1"/>
                </a:solidFill>
                <a:latin typeface="+mj-lt"/>
              </a:rPr>
              <a:t>Implications of Misclassification</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9"/>
            </p:custDataLst>
          </p:nvPr>
        </p:nvSpPr>
        <p:spPr>
          <a:xfrm>
            <a:off x="609601" y="3894637"/>
            <a:ext cx="1665514" cy="1097280"/>
          </a:xfrm>
        </p:spPr>
        <p:txBody>
          <a:bodyPr anchor="t">
            <a:normAutofit/>
          </a:bodyPr>
          <a:lstStyle/>
          <a:p>
            <a:pPr>
              <a:lnSpc>
                <a:spcPct val="114000"/>
              </a:lnSpc>
            </a:pPr>
            <a:r>
              <a:rPr lang="en-US" sz="1400">
                <a:solidFill>
                  <a:schemeClr val="accent1"/>
                </a:solidFill>
                <a:latin typeface="+mj-lt"/>
              </a:rPr>
              <a:t>Privacy Considerations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10"/>
            </p:custDataLst>
          </p:nvPr>
        </p:nvSpPr>
        <p:spPr>
          <a:xfrm>
            <a:off x="2380034" y="5059979"/>
            <a:ext cx="5119956" cy="1097280"/>
          </a:xfrm>
        </p:spPr>
        <p:txBody>
          <a:bodyPr anchor="t">
            <a:noAutofit/>
          </a:bodyPr>
          <a:lstStyle/>
          <a:p>
            <a:pPr>
              <a:lnSpc>
                <a:spcPct val="114000"/>
              </a:lnSpc>
            </a:pPr>
            <a:r>
              <a:rPr lang="en-US" sz="1400"/>
              <a:t>Classification systems can influence resource allocation in healthcare. Understanding these impacts is vital for equitable distribution and addressing health disparities.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11"/>
            </p:custDataLst>
          </p:nvPr>
        </p:nvSpPr>
        <p:spPr>
          <a:xfrm>
            <a:off x="609601" y="5059979"/>
            <a:ext cx="1665514" cy="1097280"/>
          </a:xfrm>
        </p:spPr>
        <p:txBody>
          <a:bodyPr vert="horz" lIns="91440" tIns="45720" rIns="91440" bIns="45720" rtlCol="0" anchor="t">
            <a:normAutofit/>
          </a:bodyPr>
          <a:lstStyle/>
          <a:p>
            <a:pPr>
              <a:lnSpc>
                <a:spcPct val="114000"/>
              </a:lnSpc>
            </a:pPr>
            <a:r>
              <a:rPr lang="en-US" sz="1400">
                <a:solidFill>
                  <a:schemeClr val="accent1"/>
                </a:solidFill>
                <a:latin typeface="+mj-lt"/>
              </a:rPr>
              <a:t>Resource Allocation Impacts</a:t>
            </a:r>
          </a:p>
        </p:txBody>
      </p:sp>
      <p:sp>
        <p:nvSpPr>
          <p:cNvPr id="16" name="Rectangle 15">
            <a:extLst>
              <a:ext uri="{FF2B5EF4-FFF2-40B4-BE49-F238E27FC236}">
                <a16:creationId xmlns:a16="http://schemas.microsoft.com/office/drawing/2014/main" id="{EA988A95-7270-E8A4-EC69-C419E79A89F3}"/>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3508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0F66F7-FD75-399E-EAB8-E45E4C17A141}"/>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Assessment</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Assessment Activities Overview</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634916"/>
            <a:ext cx="3566160" cy="3478241"/>
          </a:xfrm>
        </p:spPr>
        <p:txBody>
          <a:bodyPr>
            <a:normAutofit/>
          </a:bodyPr>
          <a:lstStyle/>
          <a:p>
            <a:pPr marL="11113" indent="0">
              <a:lnSpc>
                <a:spcPct val="120000"/>
              </a:lnSpc>
              <a:buNone/>
            </a:pPr>
            <a:r>
              <a:rPr lang="en-US"/>
              <a:t>Involves group presentations where teams present their classification approaches, explain feature selection decisions, and discuss model performance. Peer review allows teams to evaluate each other's models and suggest improvements.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4312920" y="2634916"/>
            <a:ext cx="3566160" cy="3478241"/>
          </a:xfrm>
        </p:spPr>
        <p:txBody>
          <a:bodyPr>
            <a:normAutofit/>
          </a:bodyPr>
          <a:lstStyle/>
          <a:p>
            <a:pPr marL="11113" indent="0">
              <a:lnSpc>
                <a:spcPct val="120000"/>
              </a:lnSpc>
              <a:buNone/>
            </a:pPr>
            <a:r>
              <a:rPr lang="en-US"/>
              <a:t>Includes a project-based assessment where teams design a classification system for a new health outcome. They document feature selection and preprocessing, compare multiple classification approaches, and present findings and recommendations.</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3"/>
            <p:custDataLst>
              <p:tags r:id="rId5"/>
            </p:custDataLst>
          </p:nvPr>
        </p:nvSpPr>
        <p:spPr>
          <a:xfrm>
            <a:off x="8016240" y="2634916"/>
            <a:ext cx="3566160" cy="3478241"/>
          </a:xfrm>
        </p:spPr>
        <p:txBody>
          <a:bodyPr>
            <a:normAutofit/>
          </a:bodyPr>
          <a:lstStyle/>
          <a:p>
            <a:pPr marL="11113" indent="0">
              <a:lnSpc>
                <a:spcPct val="120000"/>
              </a:lnSpc>
              <a:buNone/>
            </a:pPr>
            <a:r>
              <a:rPr lang="en-US"/>
              <a:t>Encourages students to reflect on how classification aids decision-making in healthcare, the limitations of their models, and how to improve their models with additional data.</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1" y="1825979"/>
            <a:ext cx="3566159" cy="700654"/>
          </a:xfrm>
        </p:spPr>
        <p:txBody>
          <a:bodyPr>
            <a:normAutofit/>
          </a:bodyPr>
          <a:lstStyle/>
          <a:p>
            <a:r>
              <a:rPr lang="en-US" sz="1800">
                <a:solidFill>
                  <a:schemeClr val="accent1"/>
                </a:solidFill>
                <a:latin typeface="+mj-lt"/>
              </a:rPr>
              <a:t>Formative Assessment</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1" y="1825979"/>
            <a:ext cx="3566159" cy="700654"/>
          </a:xfrm>
        </p:spPr>
        <p:txBody>
          <a:bodyPr>
            <a:normAutofit/>
          </a:bodyPr>
          <a:lstStyle/>
          <a:p>
            <a:r>
              <a:rPr lang="en-US" sz="1800">
                <a:solidFill>
                  <a:schemeClr val="accent1"/>
                </a:solidFill>
                <a:latin typeface="+mj-lt"/>
              </a:rPr>
              <a:t>Summative Assessment</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1" y="1825979"/>
            <a:ext cx="3566159" cy="700654"/>
          </a:xfrm>
        </p:spPr>
        <p:txBody>
          <a:bodyPr>
            <a:normAutofit/>
          </a:bodyPr>
          <a:lstStyle/>
          <a:p>
            <a:r>
              <a:rPr lang="en-US" sz="1800">
                <a:solidFill>
                  <a:schemeClr val="accent1"/>
                </a:solidFill>
                <a:latin typeface="+mj-lt"/>
              </a:rPr>
              <a:t>Reflection Questions</a:t>
            </a:r>
          </a:p>
        </p:txBody>
      </p:sp>
      <p:sp>
        <p:nvSpPr>
          <p:cNvPr id="2" name="Rectangle 1">
            <a:extLst>
              <a:ext uri="{FF2B5EF4-FFF2-40B4-BE49-F238E27FC236}">
                <a16:creationId xmlns:a16="http://schemas.microsoft.com/office/drawing/2014/main" id="{24D452BE-849A-132F-C49B-B04323F71F56}"/>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34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21C7D-BF7E-6481-3DBC-EC17CB618EAB}"/>
            </a:ext>
          </a:extLst>
        </p:cNvPr>
        <p:cNvGrpSpPr/>
        <p:nvPr/>
      </p:nvGrpSpPr>
      <p:grpSpPr>
        <a:xfrm>
          <a:off x="0" y="0"/>
          <a:ext cx="0" cy="0"/>
          <a:chOff x="0" y="0"/>
          <a:chExt cx="0" cy="0"/>
        </a:xfrm>
      </p:grpSpPr>
      <p:pic>
        <p:nvPicPr>
          <p:cNvPr id="2" name="Picture Placeholder 8">
            <a:extLst>
              <a:ext uri="{FF2B5EF4-FFF2-40B4-BE49-F238E27FC236}">
                <a16:creationId xmlns:a16="http://schemas.microsoft.com/office/drawing/2014/main" id="{82674E5F-C070-F2C3-3F45-EAC435A6765D}"/>
              </a:ext>
            </a:extLst>
          </p:cNvPr>
          <p:cNvPicPr>
            <a:picLocks noChangeAspect="1"/>
          </p:cNvPicPr>
          <p:nvPr>
            <p:custDataLst>
              <p:tags r:id="rId1"/>
            </p:custDataLst>
          </p:nvPr>
        </p:nvPicPr>
        <p:blipFill rotWithShape="1">
          <a:blip r:embed="rId12">
            <a:alphaModFix amt="85000"/>
          </a:blip>
          <a:srcRect t="2117" b="2117"/>
          <a:stretch/>
        </p:blipFill>
        <p:spPr>
          <a:xfrm>
            <a:off x="609600" y="1878590"/>
            <a:ext cx="4856923" cy="3100820"/>
          </a:xfrm>
          <a:prstGeom prst="rect">
            <a:avLst/>
          </a:prstGeom>
        </p:spPr>
      </p:pic>
      <p:sp>
        <p:nvSpPr>
          <p:cNvPr id="6" name="TextBox 5">
            <a:extLst>
              <a:ext uri="{FF2B5EF4-FFF2-40B4-BE49-F238E27FC236}">
                <a16:creationId xmlns:a16="http://schemas.microsoft.com/office/drawing/2014/main" id="{D093483C-26B0-7BB8-268E-0E682543FEE2}"/>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dirty="0">
                <a:solidFill>
                  <a:schemeClr val="tx2"/>
                </a:solidFill>
              </a:rPr>
              <a:t>Activities</a:t>
            </a:r>
          </a:p>
        </p:txBody>
      </p:sp>
      <p:sp>
        <p:nvSpPr>
          <p:cNvPr id="13" name="Title 12">
            <a:extLst>
              <a:ext uri="{FF2B5EF4-FFF2-40B4-BE49-F238E27FC236}">
                <a16:creationId xmlns:a16="http://schemas.microsoft.com/office/drawing/2014/main" id="{EA39A2D1-28E6-93B1-EA92-CAC942C1B640}"/>
              </a:ext>
            </a:extLst>
          </p:cNvPr>
          <p:cNvSpPr>
            <a:spLocks noGrp="1"/>
          </p:cNvSpPr>
          <p:nvPr>
            <p:ph type="title"/>
            <p:custDataLst>
              <p:tags r:id="rId3"/>
            </p:custDataLst>
          </p:nvPr>
        </p:nvSpPr>
        <p:spPr>
          <a:xfrm>
            <a:off x="609600" y="813382"/>
            <a:ext cx="4856923" cy="1065208"/>
          </a:xfrm>
        </p:spPr>
        <p:txBody>
          <a:bodyPr anchor="t">
            <a:normAutofit/>
          </a:bodyPr>
          <a:lstStyle/>
          <a:p>
            <a:r>
              <a:rPr lang="en-US" dirty="0"/>
              <a:t>Extension Activities</a:t>
            </a:r>
          </a:p>
        </p:txBody>
      </p:sp>
      <p:sp>
        <p:nvSpPr>
          <p:cNvPr id="14" name="Content Placeholder 13">
            <a:extLst>
              <a:ext uri="{FF2B5EF4-FFF2-40B4-BE49-F238E27FC236}">
                <a16:creationId xmlns:a16="http://schemas.microsoft.com/office/drawing/2014/main" id="{55F65863-CC59-3188-17EC-F54326171ECD}"/>
              </a:ext>
            </a:extLst>
          </p:cNvPr>
          <p:cNvSpPr>
            <a:spLocks noGrp="1"/>
          </p:cNvSpPr>
          <p:nvPr>
            <p:ph sz="half" idx="14"/>
            <p:custDataLst>
              <p:tags r:id="rId4"/>
            </p:custDataLst>
          </p:nvPr>
        </p:nvSpPr>
        <p:spPr>
          <a:xfrm>
            <a:off x="6096000" y="829289"/>
            <a:ext cx="5509515" cy="1463040"/>
          </a:xfrm>
        </p:spPr>
        <p:txBody>
          <a:bodyPr anchor="t">
            <a:normAutofit/>
          </a:bodyPr>
          <a:lstStyle/>
          <a:p>
            <a:pPr>
              <a:lnSpc>
                <a:spcPct val="114000"/>
              </a:lnSpc>
            </a:pPr>
            <a:r>
              <a:rPr lang="en-US" sz="1400"/>
              <a:t>Explore techniques such as Random Forests and Support Vector Machines. Compare model performances to identify the best approaches for different datasets.</a:t>
            </a:r>
          </a:p>
        </p:txBody>
      </p:sp>
      <p:sp>
        <p:nvSpPr>
          <p:cNvPr id="15" name="Content Placeholder 14">
            <a:extLst>
              <a:ext uri="{FF2B5EF4-FFF2-40B4-BE49-F238E27FC236}">
                <a16:creationId xmlns:a16="http://schemas.microsoft.com/office/drawing/2014/main" id="{8E22204F-8630-3996-AA20-00A38A3D2D28}"/>
              </a:ext>
            </a:extLst>
          </p:cNvPr>
          <p:cNvSpPr>
            <a:spLocks noGrp="1"/>
          </p:cNvSpPr>
          <p:nvPr>
            <p:ph sz="half" idx="15"/>
            <p:custDataLst>
              <p:tags r:id="rId5"/>
            </p:custDataLst>
          </p:nvPr>
        </p:nvSpPr>
        <p:spPr>
          <a:xfrm>
            <a:off x="6096000" y="2801947"/>
            <a:ext cx="5509515" cy="1463040"/>
          </a:xfrm>
        </p:spPr>
        <p:txBody>
          <a:bodyPr anchor="t">
            <a:normAutofit/>
          </a:bodyPr>
          <a:lstStyle/>
          <a:p>
            <a:pPr>
              <a:lnSpc>
                <a:spcPct val="114000"/>
              </a:lnSpc>
            </a:pPr>
            <a:r>
              <a:rPr lang="en-US" sz="1400"/>
              <a:t>Implement K-fold cross-validation and hyperparameter optimization to enhance model accuracy. Utilize model selection criteria to choose the best performing model.</a:t>
            </a:r>
          </a:p>
        </p:txBody>
      </p:sp>
      <p:sp>
        <p:nvSpPr>
          <p:cNvPr id="16" name="Content Placeholder 15">
            <a:extLst>
              <a:ext uri="{FF2B5EF4-FFF2-40B4-BE49-F238E27FC236}">
                <a16:creationId xmlns:a16="http://schemas.microsoft.com/office/drawing/2014/main" id="{C6C51EB1-D856-004D-D160-85EEA51A1751}"/>
              </a:ext>
            </a:extLst>
          </p:cNvPr>
          <p:cNvSpPr>
            <a:spLocks noGrp="1"/>
          </p:cNvSpPr>
          <p:nvPr>
            <p:ph sz="half" idx="16"/>
            <p:custDataLst>
              <p:tags r:id="rId6"/>
            </p:custDataLst>
          </p:nvPr>
        </p:nvSpPr>
        <p:spPr>
          <a:xfrm>
            <a:off x="6096000" y="4774605"/>
            <a:ext cx="5509515" cy="1463040"/>
          </a:xfrm>
        </p:spPr>
        <p:txBody>
          <a:bodyPr anchor="t">
            <a:normAutofit/>
          </a:bodyPr>
          <a:lstStyle/>
          <a:p>
            <a:pPr>
              <a:lnSpc>
                <a:spcPct val="114000"/>
              </a:lnSpc>
            </a:pPr>
            <a:r>
              <a:rPr lang="en-US" sz="1400"/>
              <a:t>Create decision boundary visualizations, feature importance plots, and confusion matrix analyses to interpret model performance and facilitate understanding.</a:t>
            </a:r>
          </a:p>
        </p:txBody>
      </p:sp>
      <p:sp>
        <p:nvSpPr>
          <p:cNvPr id="17" name="Text Placeholder 16">
            <a:extLst>
              <a:ext uri="{FF2B5EF4-FFF2-40B4-BE49-F238E27FC236}">
                <a16:creationId xmlns:a16="http://schemas.microsoft.com/office/drawing/2014/main" id="{6DDC21BD-EF30-7D90-F907-A4E7B785ABD7}"/>
              </a:ext>
            </a:extLst>
          </p:cNvPr>
          <p:cNvSpPr>
            <a:spLocks noGrp="1"/>
          </p:cNvSpPr>
          <p:nvPr>
            <p:ph type="body" idx="17"/>
            <p:custDataLst>
              <p:tags r:id="rId7"/>
            </p:custDataLst>
          </p:nvPr>
        </p:nvSpPr>
        <p:spPr>
          <a:xfrm>
            <a:off x="6096000" y="471370"/>
            <a:ext cx="5509515" cy="365760"/>
          </a:xfrm>
        </p:spPr>
        <p:txBody>
          <a:bodyPr>
            <a:normAutofit/>
          </a:bodyPr>
          <a:lstStyle/>
          <a:p>
            <a:pPr>
              <a:lnSpc>
                <a:spcPct val="114000"/>
              </a:lnSpc>
            </a:pPr>
            <a:r>
              <a:rPr lang="en-US" sz="1600" dirty="0">
                <a:solidFill>
                  <a:schemeClr val="tx2"/>
                </a:solidFill>
                <a:latin typeface="+mj-lt"/>
              </a:rPr>
              <a:t>Advanced Classification Techniques</a:t>
            </a:r>
          </a:p>
        </p:txBody>
      </p:sp>
      <p:sp>
        <p:nvSpPr>
          <p:cNvPr id="18" name="Text Placeholder 17">
            <a:extLst>
              <a:ext uri="{FF2B5EF4-FFF2-40B4-BE49-F238E27FC236}">
                <a16:creationId xmlns:a16="http://schemas.microsoft.com/office/drawing/2014/main" id="{3E517AE6-149E-9939-C0DC-8782336BDA76}"/>
              </a:ext>
            </a:extLst>
          </p:cNvPr>
          <p:cNvSpPr>
            <a:spLocks noGrp="1"/>
          </p:cNvSpPr>
          <p:nvPr>
            <p:ph type="body" idx="18"/>
            <p:custDataLst>
              <p:tags r:id="rId8"/>
            </p:custDataLst>
          </p:nvPr>
        </p:nvSpPr>
        <p:spPr>
          <a:xfrm>
            <a:off x="6096000" y="2436187"/>
            <a:ext cx="5509515" cy="365760"/>
          </a:xfrm>
        </p:spPr>
        <p:txBody>
          <a:bodyPr>
            <a:normAutofit/>
          </a:bodyPr>
          <a:lstStyle/>
          <a:p>
            <a:pPr>
              <a:lnSpc>
                <a:spcPct val="114000"/>
              </a:lnSpc>
            </a:pPr>
            <a:r>
              <a:rPr lang="en-US" sz="1600">
                <a:solidFill>
                  <a:schemeClr val="tx2"/>
                </a:solidFill>
                <a:latin typeface="+mj-lt"/>
              </a:rPr>
              <a:t>Model Tuning</a:t>
            </a:r>
          </a:p>
        </p:txBody>
      </p:sp>
      <p:sp>
        <p:nvSpPr>
          <p:cNvPr id="19" name="Text Placeholder 18">
            <a:extLst>
              <a:ext uri="{FF2B5EF4-FFF2-40B4-BE49-F238E27FC236}">
                <a16:creationId xmlns:a16="http://schemas.microsoft.com/office/drawing/2014/main" id="{1ADA8D38-4094-2794-73FA-AE69C0E3B7B4}"/>
              </a:ext>
            </a:extLst>
          </p:cNvPr>
          <p:cNvSpPr>
            <a:spLocks noGrp="1"/>
          </p:cNvSpPr>
          <p:nvPr>
            <p:ph type="body" idx="19"/>
            <p:custDataLst>
              <p:tags r:id="rId9"/>
            </p:custDataLst>
          </p:nvPr>
        </p:nvSpPr>
        <p:spPr>
          <a:xfrm>
            <a:off x="6096000" y="4408845"/>
            <a:ext cx="5509515" cy="365760"/>
          </a:xfrm>
        </p:spPr>
        <p:txBody>
          <a:bodyPr>
            <a:normAutofit/>
          </a:bodyPr>
          <a:lstStyle/>
          <a:p>
            <a:pPr>
              <a:lnSpc>
                <a:spcPct val="114000"/>
              </a:lnSpc>
            </a:pPr>
            <a:r>
              <a:rPr lang="en-US" sz="1600">
                <a:solidFill>
                  <a:schemeClr val="tx2"/>
                </a:solidFill>
                <a:latin typeface="+mj-lt"/>
              </a:rPr>
              <a:t>Interactive Visualization</a:t>
            </a:r>
          </a:p>
        </p:txBody>
      </p:sp>
      <p:sp>
        <p:nvSpPr>
          <p:cNvPr id="5" name="Rectangle 4">
            <a:extLst>
              <a:ext uri="{FF2B5EF4-FFF2-40B4-BE49-F238E27FC236}">
                <a16:creationId xmlns:a16="http://schemas.microsoft.com/office/drawing/2014/main" id="{435F2FB0-7BE8-3C60-DD7A-F14BA370BFED}"/>
              </a:ext>
            </a:extLst>
          </p:cNvPr>
          <p:cNvSpPr/>
          <p:nvPr>
            <p:custDataLst>
              <p:tags r:id="rId10"/>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961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a:normAutofit/>
          </a:bodyPr>
          <a:lstStyle/>
          <a:p>
            <a:r>
              <a:rPr lang="en-US" sz="2400" dirty="0"/>
              <a:t>Agenda</a:t>
            </a:r>
          </a:p>
        </p:txBody>
      </p:sp>
      <p:sp>
        <p:nvSpPr>
          <p:cNvPr id="5" name="Content Placeholder 4">
            <a:extLst>
              <a:ext uri="{FF2B5EF4-FFF2-40B4-BE49-F238E27FC236}">
                <a16:creationId xmlns:a16="http://schemas.microsoft.com/office/drawing/2014/main" id="{49567922-F16D-ADA1-AF4D-B5436EAC2F7F}"/>
              </a:ext>
            </a:extLst>
          </p:cNvPr>
          <p:cNvSpPr>
            <a:spLocks noGrp="1"/>
          </p:cNvSpPr>
          <p:nvPr>
            <p:ph idx="1"/>
            <p:custDataLst>
              <p:tags r:id="rId2"/>
            </p:custDataLst>
          </p:nvPr>
        </p:nvSpPr>
        <p:spPr>
          <a:xfrm>
            <a:off x="609600" y="1310641"/>
            <a:ext cx="10972800" cy="4836161"/>
          </a:xfrm>
        </p:spPr>
        <p:txBody>
          <a:bodyPr numCol="2">
            <a:normAutofit/>
          </a:bodyPr>
          <a:lstStyle/>
          <a:p>
            <a:pPr>
              <a:buClr>
                <a:schemeClr val="accent1"/>
              </a:buClr>
            </a:pPr>
            <a:r>
              <a:rPr lang="en-US" sz="1400" dirty="0"/>
              <a:t>Introduction to POGIL ML Tutorial
Learning Objectives
POGIL Roles
Binary Classification Exploration
Feature Selection in Classification
Model Comparison Techniques
Multi-class Health Profiles
Data Preparation for Predictive Modeling
Implementation and Evaluation of Models
Ethical Considerations in Classification
Assessment Activities Overview
Extension Activities</a:t>
            </a:r>
          </a:p>
        </p:txBody>
      </p:sp>
      <p:sp>
        <p:nvSpPr>
          <p:cNvPr id="3" name="Rectangle 2">
            <a:extLst>
              <a:ext uri="{FF2B5EF4-FFF2-40B4-BE49-F238E27FC236}">
                <a16:creationId xmlns:a16="http://schemas.microsoft.com/office/drawing/2014/main" id="{39530926-5351-1AF7-15F4-9B8C34076032}"/>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87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342474E-E883-634B-027A-6890549792C7}"/>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dirty="0">
                <a:solidFill>
                  <a:schemeClr val="tx2"/>
                </a:solidFill>
              </a:rPr>
              <a:t>Overview</a:t>
            </a:r>
          </a:p>
        </p:txBody>
      </p:sp>
      <p:sp>
        <p:nvSpPr>
          <p:cNvPr id="8" name="Title 1">
            <a:extLst>
              <a:ext uri="{FF2B5EF4-FFF2-40B4-BE49-F238E27FC236}">
                <a16:creationId xmlns:a16="http://schemas.microsoft.com/office/drawing/2014/main" id="{53C3CCD0-979E-E82D-2731-1B9C6AD813CC}"/>
              </a:ext>
            </a:extLst>
          </p:cNvPr>
          <p:cNvSpPr>
            <a:spLocks noGrp="1"/>
          </p:cNvSpPr>
          <p:nvPr>
            <p:ph type="title"/>
            <p:custDataLst>
              <p:tags r:id="rId2"/>
            </p:custDataLst>
          </p:nvPr>
        </p:nvSpPr>
        <p:spPr>
          <a:xfrm>
            <a:off x="609600" y="776645"/>
            <a:ext cx="4920343" cy="5407588"/>
          </a:xfrm>
        </p:spPr>
        <p:txBody>
          <a:bodyPr>
            <a:normAutofit/>
          </a:bodyPr>
          <a:lstStyle/>
          <a:p>
            <a:pPr>
              <a:lnSpc>
                <a:spcPct val="100000"/>
              </a:lnSpc>
            </a:pPr>
            <a:r>
              <a:rPr kumimoji="0" lang="en-US" sz="3200" b="1" i="0" u="none" strike="noStrike" kern="1200" cap="none" spc="0" normalizeH="0" baseline="0" noProof="0" dirty="0">
                <a:ln>
                  <a:noFill/>
                </a:ln>
                <a:solidFill>
                  <a:schemeClr val="accent1"/>
                </a:solidFill>
                <a:effectLst/>
                <a:uLnTx/>
                <a:uFillTx/>
                <a:latin typeface="Franklin Gothic Medium" panose="020B0603020102020204"/>
                <a:ea typeface="+mj-ea"/>
                <a:cs typeface="+mj-cs"/>
              </a:rPr>
              <a:t>Introduction to POGIL ML Tutorial</a:t>
            </a:r>
            <a:endParaRPr lang="en-US" noProof="0" dirty="0">
              <a:solidFill>
                <a:schemeClr val="accent1"/>
              </a:solidFill>
            </a:endParaRPr>
          </a:p>
        </p:txBody>
      </p:sp>
      <p:sp>
        <p:nvSpPr>
          <p:cNvPr id="9" name="Content Placeholder 2">
            <a:extLst>
              <a:ext uri="{FF2B5EF4-FFF2-40B4-BE49-F238E27FC236}">
                <a16:creationId xmlns:a16="http://schemas.microsoft.com/office/drawing/2014/main" id="{A516C694-04CD-7D50-1F25-81B55D687EE6}"/>
              </a:ext>
            </a:extLst>
          </p:cNvPr>
          <p:cNvSpPr>
            <a:spLocks noGrp="1"/>
          </p:cNvSpPr>
          <p:nvPr>
            <p:ph idx="1"/>
            <p:custDataLst>
              <p:tags r:id="rId3"/>
            </p:custDataLst>
          </p:nvPr>
        </p:nvSpPr>
        <p:spPr>
          <a:xfrm>
            <a:off x="6533146" y="457198"/>
            <a:ext cx="5049253" cy="5943602"/>
          </a:xfrm>
        </p:spPr>
        <p:txBody>
          <a:bodyPr anchor="ctr">
            <a:normAutofit/>
          </a:bodyPr>
          <a:lstStyle/>
          <a:p>
            <a:pPr marL="11113" indent="0">
              <a:lnSpc>
                <a:spcPct val="120000"/>
              </a:lnSpc>
              <a:spcBef>
                <a:spcPts val="1800"/>
              </a:spcBef>
              <a:buClr>
                <a:schemeClr val="accent2"/>
              </a:buClr>
              <a:buNone/>
            </a:pPr>
            <a:r>
              <a:rPr lang="en-US" sz="1800" noProof="0" dirty="0"/>
              <a:t>The POGIL activities guide learners through classification concepts using real health data. 
The focus is on understanding when and how to use classification, rather than mathematical derivations.</a:t>
            </a:r>
          </a:p>
        </p:txBody>
      </p:sp>
      <p:sp>
        <p:nvSpPr>
          <p:cNvPr id="7" name="Rectangle 6">
            <a:extLst>
              <a:ext uri="{FF2B5EF4-FFF2-40B4-BE49-F238E27FC236}">
                <a16:creationId xmlns:a16="http://schemas.microsoft.com/office/drawing/2014/main" id="{45ECA905-1964-2A4E-7273-66131889474E}"/>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33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Placeholder 8">
            <a:extLst>
              <a:ext uri="{FF2B5EF4-FFF2-40B4-BE49-F238E27FC236}">
                <a16:creationId xmlns:a16="http://schemas.microsoft.com/office/drawing/2014/main" id="{22415C81-A887-317D-69B7-AA1E1506B307}"/>
              </a:ext>
            </a:extLst>
          </p:cNvPr>
          <p:cNvPicPr>
            <a:picLocks noChangeAspect="1"/>
          </p:cNvPicPr>
          <p:nvPr>
            <p:custDataLst>
              <p:tags r:id="rId1"/>
            </p:custDataLst>
          </p:nvPr>
        </p:nvPicPr>
        <p:blipFill rotWithShape="1">
          <a:blip r:embed="rId14">
            <a:alphaModFix amt="85000"/>
          </a:blip>
          <a:srcRect t="870" b="870"/>
          <a:stretch/>
        </p:blipFill>
        <p:spPr>
          <a:xfrm>
            <a:off x="609599" y="1604981"/>
            <a:ext cx="3474720" cy="4552278"/>
          </a:xfrm>
          <a:prstGeom prst="rect">
            <a:avLst/>
          </a:prstGeom>
        </p:spPr>
      </p:pic>
      <p:sp>
        <p:nvSpPr>
          <p:cNvPr id="21" name="TextBox 20">
            <a:extLst>
              <a:ext uri="{FF2B5EF4-FFF2-40B4-BE49-F238E27FC236}">
                <a16:creationId xmlns:a16="http://schemas.microsoft.com/office/drawing/2014/main" id="{AF86292A-A7CF-366F-06B6-FF229847C933}"/>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a:solidFill>
                  <a:schemeClr val="tx2"/>
                </a:solidFill>
              </a:rPr>
              <a:t>Objectives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3"/>
            </p:custDataLst>
          </p:nvPr>
        </p:nvSpPr>
        <p:spPr>
          <a:xfrm>
            <a:off x="609600" y="700741"/>
            <a:ext cx="10972800" cy="792480"/>
          </a:xfrm>
        </p:spPr>
        <p:txBody>
          <a:bodyPr>
            <a:normAutofit/>
          </a:bodyPr>
          <a:lstStyle/>
          <a:p>
            <a:r>
              <a:rPr lang="en-US"/>
              <a:t>Learning Objectives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4"/>
            </p:custDataLst>
          </p:nvPr>
        </p:nvSpPr>
        <p:spPr>
          <a:xfrm>
            <a:off x="6833419" y="1604981"/>
            <a:ext cx="4748981" cy="1097280"/>
          </a:xfrm>
        </p:spPr>
        <p:txBody>
          <a:bodyPr anchor="t">
            <a:normAutofit/>
          </a:bodyPr>
          <a:lstStyle/>
          <a:p>
            <a:pPr>
              <a:lnSpc>
                <a:spcPct val="114000"/>
              </a:lnSpc>
            </a:pPr>
            <a:r>
              <a:rPr lang="en-US" sz="1400"/>
              <a:t>Understand what makes a problem suitable for classification.</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5"/>
            </p:custDataLst>
          </p:nvPr>
        </p:nvSpPr>
        <p:spPr>
          <a:xfrm>
            <a:off x="6833419" y="2756647"/>
            <a:ext cx="4748981" cy="1097280"/>
          </a:xfrm>
        </p:spPr>
        <p:txBody>
          <a:bodyPr anchor="t">
            <a:normAutofit/>
          </a:bodyPr>
          <a:lstStyle/>
          <a:p>
            <a:pPr>
              <a:lnSpc>
                <a:spcPct val="114000"/>
              </a:lnSpc>
            </a:pPr>
            <a:r>
              <a:rPr lang="en-US" sz="1400"/>
              <a:t>Learn to prepare data for classification.</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6"/>
            </p:custDataLst>
          </p:nvPr>
        </p:nvSpPr>
        <p:spPr>
          <a:xfrm>
            <a:off x="6833419" y="3908313"/>
            <a:ext cx="4748981" cy="1097280"/>
          </a:xfrm>
        </p:spPr>
        <p:txBody>
          <a:bodyPr anchor="t">
            <a:normAutofit/>
          </a:bodyPr>
          <a:lstStyle/>
          <a:p>
            <a:pPr>
              <a:lnSpc>
                <a:spcPct val="114000"/>
              </a:lnSpc>
            </a:pPr>
            <a:r>
              <a:rPr lang="en-US" sz="1400"/>
              <a:t>Develop intuition for feature selection.</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7"/>
            </p:custDataLst>
          </p:nvPr>
        </p:nvSpPr>
        <p:spPr>
          <a:xfrm>
            <a:off x="4925961" y="1604981"/>
            <a:ext cx="1809136" cy="1097280"/>
          </a:xfrm>
        </p:spPr>
        <p:txBody>
          <a:bodyPr anchor="t">
            <a:normAutofit/>
          </a:bodyPr>
          <a:lstStyle/>
          <a:p>
            <a:pPr>
              <a:lnSpc>
                <a:spcPct val="114000"/>
              </a:lnSpc>
            </a:pPr>
            <a:r>
              <a:rPr lang="en-US" sz="1400">
                <a:solidFill>
                  <a:schemeClr val="tx2"/>
                </a:solidFill>
                <a:latin typeface="+mj-lt"/>
              </a:rPr>
              <a:t>Understanding Classification Suitability</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8"/>
            </p:custDataLst>
          </p:nvPr>
        </p:nvSpPr>
        <p:spPr>
          <a:xfrm>
            <a:off x="4925963" y="2756647"/>
            <a:ext cx="1809136" cy="1097280"/>
          </a:xfrm>
        </p:spPr>
        <p:txBody>
          <a:bodyPr anchor="t">
            <a:normAutofit/>
          </a:bodyPr>
          <a:lstStyle/>
          <a:p>
            <a:pPr>
              <a:lnSpc>
                <a:spcPct val="114000"/>
              </a:lnSpc>
            </a:pPr>
            <a:r>
              <a:rPr lang="en-US" sz="1400">
                <a:solidFill>
                  <a:schemeClr val="tx2"/>
                </a:solidFill>
                <a:latin typeface="+mj-lt"/>
              </a:rPr>
              <a:t>Data Preparation Techniques</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9"/>
            </p:custDataLst>
          </p:nvPr>
        </p:nvSpPr>
        <p:spPr>
          <a:xfrm>
            <a:off x="4925963" y="3908313"/>
            <a:ext cx="1809136" cy="1097280"/>
          </a:xfrm>
        </p:spPr>
        <p:txBody>
          <a:bodyPr anchor="t">
            <a:normAutofit/>
          </a:bodyPr>
          <a:lstStyle/>
          <a:p>
            <a:pPr>
              <a:lnSpc>
                <a:spcPct val="114000"/>
              </a:lnSpc>
            </a:pPr>
            <a:r>
              <a:rPr lang="en-US" sz="1400">
                <a:solidFill>
                  <a:schemeClr val="tx2"/>
                </a:solidFill>
                <a:latin typeface="+mj-lt"/>
              </a:rPr>
              <a:t>Feature Selection Intuition</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10"/>
            </p:custDataLst>
          </p:nvPr>
        </p:nvSpPr>
        <p:spPr>
          <a:xfrm>
            <a:off x="6833419" y="5059979"/>
            <a:ext cx="4748981" cy="1097280"/>
          </a:xfrm>
        </p:spPr>
        <p:txBody>
          <a:bodyPr anchor="t">
            <a:normAutofit/>
          </a:bodyPr>
          <a:lstStyle/>
          <a:p>
            <a:pPr>
              <a:lnSpc>
                <a:spcPct val="114000"/>
              </a:lnSpc>
            </a:pPr>
            <a:r>
              <a:rPr lang="en-US" sz="1400"/>
              <a:t>Compare different classification approaches.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11"/>
            </p:custDataLst>
          </p:nvPr>
        </p:nvSpPr>
        <p:spPr>
          <a:xfrm>
            <a:off x="4925961" y="5059979"/>
            <a:ext cx="1809136" cy="1097280"/>
          </a:xfrm>
        </p:spPr>
        <p:txBody>
          <a:bodyPr vert="horz" lIns="91440" tIns="45720" rIns="91440" bIns="45720" rtlCol="0" anchor="t">
            <a:normAutofit/>
          </a:bodyPr>
          <a:lstStyle/>
          <a:p>
            <a:pPr>
              <a:lnSpc>
                <a:spcPct val="114000"/>
              </a:lnSpc>
            </a:pPr>
            <a:r>
              <a:rPr lang="en-US" sz="1400">
                <a:solidFill>
                  <a:schemeClr val="tx2"/>
                </a:solidFill>
                <a:latin typeface="+mj-lt"/>
              </a:rPr>
              <a:t>Comparison of Approaches</a:t>
            </a:r>
          </a:p>
        </p:txBody>
      </p:sp>
      <p:sp>
        <p:nvSpPr>
          <p:cNvPr id="20" name="Rectangle 19">
            <a:extLst>
              <a:ext uri="{FF2B5EF4-FFF2-40B4-BE49-F238E27FC236}">
                <a16:creationId xmlns:a16="http://schemas.microsoft.com/office/drawing/2014/main" id="{EDA2F132-D3FD-DF8B-3DF7-1042FD601E00}"/>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22" name="TextBox 21">
            <a:extLst>
              <a:ext uri="{FF2B5EF4-FFF2-40B4-BE49-F238E27FC236}">
                <a16:creationId xmlns:a16="http://schemas.microsoft.com/office/drawing/2014/main" id="{3C4182B4-B924-67EF-CDC9-6D2E557D49C0}"/>
              </a:ext>
            </a:extLst>
          </p:cNvPr>
          <p:cNvSpPr txBox="1"/>
          <p:nvPr/>
        </p:nvSpPr>
        <p:spPr>
          <a:xfrm>
            <a:off x="4352937" y="1604981"/>
            <a:ext cx="573024" cy="369332"/>
          </a:xfrm>
          <a:prstGeom prst="rect">
            <a:avLst/>
          </a:prstGeom>
          <a:noFill/>
        </p:spPr>
        <p:txBody>
          <a:bodyPr wrap="square" rIns="0" rtlCol="0">
            <a:normAutofit/>
          </a:bodyPr>
          <a:lstStyle/>
          <a:p>
            <a:r>
              <a:rPr lang="en-US" b="1" dirty="0">
                <a:solidFill>
                  <a:schemeClr val="accent2"/>
                </a:solidFill>
              </a:rPr>
              <a:t>01</a:t>
            </a:r>
          </a:p>
        </p:txBody>
      </p:sp>
      <p:sp>
        <p:nvSpPr>
          <p:cNvPr id="23" name="TextBox 22">
            <a:extLst>
              <a:ext uri="{FF2B5EF4-FFF2-40B4-BE49-F238E27FC236}">
                <a16:creationId xmlns:a16="http://schemas.microsoft.com/office/drawing/2014/main" id="{71C16FD6-F6F8-15A4-0A78-EC89A15406D8}"/>
              </a:ext>
            </a:extLst>
          </p:cNvPr>
          <p:cNvSpPr txBox="1"/>
          <p:nvPr/>
        </p:nvSpPr>
        <p:spPr>
          <a:xfrm>
            <a:off x="4352937" y="2756647"/>
            <a:ext cx="573024" cy="369332"/>
          </a:xfrm>
          <a:prstGeom prst="rect">
            <a:avLst/>
          </a:prstGeom>
          <a:noFill/>
        </p:spPr>
        <p:txBody>
          <a:bodyPr wrap="square" rIns="0" rtlCol="0">
            <a:normAutofit/>
          </a:bodyPr>
          <a:lstStyle/>
          <a:p>
            <a:r>
              <a:rPr lang="en-US" b="1">
                <a:solidFill>
                  <a:schemeClr val="accent2"/>
                </a:solidFill>
              </a:rPr>
              <a:t>02</a:t>
            </a:r>
          </a:p>
        </p:txBody>
      </p:sp>
      <p:sp>
        <p:nvSpPr>
          <p:cNvPr id="24" name="TextBox 23">
            <a:extLst>
              <a:ext uri="{FF2B5EF4-FFF2-40B4-BE49-F238E27FC236}">
                <a16:creationId xmlns:a16="http://schemas.microsoft.com/office/drawing/2014/main" id="{6591D6E5-0E66-6BDC-C7CF-6F3D5948FC2A}"/>
              </a:ext>
            </a:extLst>
          </p:cNvPr>
          <p:cNvSpPr txBox="1"/>
          <p:nvPr/>
        </p:nvSpPr>
        <p:spPr>
          <a:xfrm>
            <a:off x="4352937" y="3908313"/>
            <a:ext cx="573024" cy="369332"/>
          </a:xfrm>
          <a:prstGeom prst="rect">
            <a:avLst/>
          </a:prstGeom>
          <a:noFill/>
        </p:spPr>
        <p:txBody>
          <a:bodyPr wrap="square" rIns="0" rtlCol="0">
            <a:normAutofit/>
          </a:bodyPr>
          <a:lstStyle/>
          <a:p>
            <a:r>
              <a:rPr lang="en-US" b="1">
                <a:solidFill>
                  <a:schemeClr val="accent2"/>
                </a:solidFill>
              </a:rPr>
              <a:t>03</a:t>
            </a:r>
          </a:p>
        </p:txBody>
      </p:sp>
      <p:sp>
        <p:nvSpPr>
          <p:cNvPr id="25" name="TextBox 24">
            <a:extLst>
              <a:ext uri="{FF2B5EF4-FFF2-40B4-BE49-F238E27FC236}">
                <a16:creationId xmlns:a16="http://schemas.microsoft.com/office/drawing/2014/main" id="{ADBC155B-5DDB-BA89-4DD7-BE6D6180328A}"/>
              </a:ext>
            </a:extLst>
          </p:cNvPr>
          <p:cNvSpPr txBox="1"/>
          <p:nvPr/>
        </p:nvSpPr>
        <p:spPr>
          <a:xfrm>
            <a:off x="4352937" y="5059979"/>
            <a:ext cx="573024" cy="369332"/>
          </a:xfrm>
          <a:prstGeom prst="rect">
            <a:avLst/>
          </a:prstGeom>
          <a:noFill/>
        </p:spPr>
        <p:txBody>
          <a:bodyPr wrap="square" rIns="0" rtlCol="0">
            <a:normAutofit/>
          </a:bodyPr>
          <a:lstStyle/>
          <a:p>
            <a:r>
              <a:rPr lang="en-US" b="1" dirty="0">
                <a:solidFill>
                  <a:schemeClr val="accent2"/>
                </a:solidFill>
              </a:rPr>
              <a:t>04</a:t>
            </a:r>
          </a:p>
        </p:txBody>
      </p:sp>
    </p:spTree>
    <p:extLst>
      <p:ext uri="{BB962C8B-B14F-4D97-AF65-F5344CB8AC3E}">
        <p14:creationId xmlns:p14="http://schemas.microsoft.com/office/powerpoint/2010/main" val="266906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8">
            <a:extLst>
              <a:ext uri="{FF2B5EF4-FFF2-40B4-BE49-F238E27FC236}">
                <a16:creationId xmlns:a16="http://schemas.microsoft.com/office/drawing/2014/main" id="{D3741F7F-50CC-6293-A140-3A81E757BD2E}"/>
              </a:ext>
            </a:extLst>
          </p:cNvPr>
          <p:cNvPicPr>
            <a:picLocks noChangeAspect="1"/>
          </p:cNvPicPr>
          <p:nvPr>
            <p:custDataLst>
              <p:tags r:id="rId1"/>
            </p:custDataLst>
          </p:nvPr>
        </p:nvPicPr>
        <p:blipFill rotWithShape="1">
          <a:blip r:embed="rId14">
            <a:alphaModFix amt="85000"/>
          </a:blip>
          <a:srcRect l="6455" r="6455"/>
          <a:stretch/>
        </p:blipFill>
        <p:spPr>
          <a:xfrm>
            <a:off x="7924799" y="542869"/>
            <a:ext cx="3667137" cy="5614390"/>
          </a:xfrm>
          <a:prstGeom prst="rect">
            <a:avLst/>
          </a:prstGeom>
        </p:spPr>
      </p:pic>
      <p:sp>
        <p:nvSpPr>
          <p:cNvPr id="17" name="TextBox 16">
            <a:extLst>
              <a:ext uri="{FF2B5EF4-FFF2-40B4-BE49-F238E27FC236}">
                <a16:creationId xmlns:a16="http://schemas.microsoft.com/office/drawing/2014/main" id="{E8883A48-1D92-23BE-2422-61D0E999DF99}"/>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a:solidFill>
                  <a:schemeClr val="tx2"/>
                </a:solidFill>
              </a:rPr>
              <a:t>Roles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3"/>
            </p:custDataLst>
          </p:nvPr>
        </p:nvSpPr>
        <p:spPr>
          <a:xfrm>
            <a:off x="609600" y="700741"/>
            <a:ext cx="6890388" cy="792480"/>
          </a:xfrm>
        </p:spPr>
        <p:txBody>
          <a:bodyPr>
            <a:normAutofit/>
          </a:bodyPr>
          <a:lstStyle/>
          <a:p>
            <a:r>
              <a:rPr lang="en-US" dirty="0"/>
              <a:t>POGIL Roles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4"/>
            </p:custDataLst>
          </p:nvPr>
        </p:nvSpPr>
        <p:spPr>
          <a:xfrm>
            <a:off x="2380034" y="1563953"/>
            <a:ext cx="5119956" cy="1097280"/>
          </a:xfrm>
        </p:spPr>
        <p:txBody>
          <a:bodyPr anchor="t">
            <a:noAutofit/>
          </a:bodyPr>
          <a:lstStyle/>
          <a:p>
            <a:pPr>
              <a:lnSpc>
                <a:spcPct val="114000"/>
              </a:lnSpc>
            </a:pPr>
            <a:r>
              <a:rPr lang="en-US" sz="1400"/>
              <a:t>Keeps team on task and manages time, ensuring that each member fulfills their responsibilities effectively.</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5"/>
            </p:custDataLst>
          </p:nvPr>
        </p:nvSpPr>
        <p:spPr>
          <a:xfrm>
            <a:off x="2380034" y="2729295"/>
            <a:ext cx="5119956" cy="1097280"/>
          </a:xfrm>
        </p:spPr>
        <p:txBody>
          <a:bodyPr anchor="t">
            <a:noAutofit/>
          </a:bodyPr>
          <a:lstStyle/>
          <a:p>
            <a:pPr>
              <a:lnSpc>
                <a:spcPct val="114000"/>
              </a:lnSpc>
            </a:pPr>
            <a:r>
              <a:rPr lang="en-US" sz="1400"/>
              <a:t>Reads problems and instructions clearly to ensure all team members understand the tasks at hand.</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6"/>
            </p:custDataLst>
          </p:nvPr>
        </p:nvSpPr>
        <p:spPr>
          <a:xfrm>
            <a:off x="2380034" y="3894637"/>
            <a:ext cx="5119956" cy="1097280"/>
          </a:xfrm>
        </p:spPr>
        <p:txBody>
          <a:bodyPr anchor="t">
            <a:noAutofit/>
          </a:bodyPr>
          <a:lstStyle/>
          <a:p>
            <a:pPr>
              <a:lnSpc>
                <a:spcPct val="114000"/>
              </a:lnSpc>
            </a:pPr>
            <a:r>
              <a:rPr lang="en-US" sz="1400"/>
              <a:t>Runs analyses and creates visualizations that help in interpreting health data for classification.</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7"/>
            </p:custDataLst>
          </p:nvPr>
        </p:nvSpPr>
        <p:spPr>
          <a:xfrm>
            <a:off x="609601" y="1563953"/>
            <a:ext cx="1665514" cy="1097280"/>
          </a:xfrm>
        </p:spPr>
        <p:txBody>
          <a:bodyPr anchor="t">
            <a:normAutofit/>
          </a:bodyPr>
          <a:lstStyle/>
          <a:p>
            <a:pPr>
              <a:lnSpc>
                <a:spcPct val="114000"/>
              </a:lnSpc>
            </a:pPr>
            <a:r>
              <a:rPr lang="en-US" sz="1400">
                <a:solidFill>
                  <a:schemeClr val="accent1"/>
                </a:solidFill>
                <a:latin typeface="+mj-lt"/>
              </a:rPr>
              <a:t>Manager</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8"/>
            </p:custDataLst>
          </p:nvPr>
        </p:nvSpPr>
        <p:spPr>
          <a:xfrm>
            <a:off x="609601" y="2729295"/>
            <a:ext cx="1665514" cy="1097280"/>
          </a:xfrm>
        </p:spPr>
        <p:txBody>
          <a:bodyPr anchor="t">
            <a:normAutofit/>
          </a:bodyPr>
          <a:lstStyle/>
          <a:p>
            <a:pPr>
              <a:lnSpc>
                <a:spcPct val="114000"/>
              </a:lnSpc>
            </a:pPr>
            <a:r>
              <a:rPr lang="en-US" sz="1400">
                <a:solidFill>
                  <a:schemeClr val="accent1"/>
                </a:solidFill>
                <a:latin typeface="+mj-lt"/>
              </a:rPr>
              <a:t>Reader</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9"/>
            </p:custDataLst>
          </p:nvPr>
        </p:nvSpPr>
        <p:spPr>
          <a:xfrm>
            <a:off x="609601" y="3894637"/>
            <a:ext cx="1665514" cy="1097280"/>
          </a:xfrm>
        </p:spPr>
        <p:txBody>
          <a:bodyPr anchor="t">
            <a:normAutofit/>
          </a:bodyPr>
          <a:lstStyle/>
          <a:p>
            <a:pPr>
              <a:lnSpc>
                <a:spcPct val="114000"/>
              </a:lnSpc>
            </a:pPr>
            <a:r>
              <a:rPr lang="en-US" sz="1400">
                <a:solidFill>
                  <a:schemeClr val="accent1"/>
                </a:solidFill>
                <a:latin typeface="+mj-lt"/>
              </a:rPr>
              <a:t>Data Scientist</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10"/>
            </p:custDataLst>
          </p:nvPr>
        </p:nvSpPr>
        <p:spPr>
          <a:xfrm>
            <a:off x="2380034" y="5059979"/>
            <a:ext cx="5119956" cy="1097280"/>
          </a:xfrm>
        </p:spPr>
        <p:txBody>
          <a:bodyPr anchor="t">
            <a:noAutofit/>
          </a:bodyPr>
          <a:lstStyle/>
          <a:p>
            <a:pPr>
              <a:lnSpc>
                <a:spcPct val="114000"/>
              </a:lnSpc>
            </a:pPr>
            <a:r>
              <a:rPr lang="en-US" sz="1400"/>
              <a:t>Shares findings with the class, articulating the team's approach and results during presentations.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11"/>
            </p:custDataLst>
          </p:nvPr>
        </p:nvSpPr>
        <p:spPr>
          <a:xfrm>
            <a:off x="609601" y="5059979"/>
            <a:ext cx="1665514" cy="1097280"/>
          </a:xfrm>
        </p:spPr>
        <p:txBody>
          <a:bodyPr vert="horz" lIns="91440" tIns="45720" rIns="91440" bIns="45720" rtlCol="0" anchor="t">
            <a:normAutofit/>
          </a:bodyPr>
          <a:lstStyle/>
          <a:p>
            <a:pPr>
              <a:lnSpc>
                <a:spcPct val="114000"/>
              </a:lnSpc>
            </a:pPr>
            <a:r>
              <a:rPr lang="en-US" sz="1400">
                <a:solidFill>
                  <a:schemeClr val="accent1"/>
                </a:solidFill>
                <a:latin typeface="+mj-lt"/>
              </a:rPr>
              <a:t>Presenter</a:t>
            </a:r>
          </a:p>
        </p:txBody>
      </p:sp>
      <p:sp>
        <p:nvSpPr>
          <p:cNvPr id="16" name="Rectangle 15">
            <a:extLst>
              <a:ext uri="{FF2B5EF4-FFF2-40B4-BE49-F238E27FC236}">
                <a16:creationId xmlns:a16="http://schemas.microsoft.com/office/drawing/2014/main" id="{EA988A95-7270-E8A4-EC69-C419E79A89F3}"/>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33508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a:extLst>
              <a:ext uri="{FF2B5EF4-FFF2-40B4-BE49-F238E27FC236}">
                <a16:creationId xmlns:a16="http://schemas.microsoft.com/office/drawing/2014/main" id="{8A1280F6-127D-EE9A-ED5E-009DD7D5A5C4}"/>
              </a:ext>
            </a:extLst>
          </p:cNvPr>
          <p:cNvPicPr>
            <a:picLocks noChangeAspect="1"/>
          </p:cNvPicPr>
          <p:nvPr>
            <p:custDataLst>
              <p:tags r:id="rId1"/>
            </p:custDataLst>
          </p:nvPr>
        </p:nvPicPr>
        <p:blipFill rotWithShape="1">
          <a:blip r:embed="rId15">
            <a:alphaModFix amt="85000"/>
          </a:blip>
          <a:srcRect l="6455" r="6455"/>
          <a:stretch/>
        </p:blipFill>
        <p:spPr>
          <a:xfrm>
            <a:off x="7924799" y="542869"/>
            <a:ext cx="3667137" cy="5614390"/>
          </a:xfrm>
          <a:prstGeom prst="rect">
            <a:avLst/>
          </a:prstGeom>
        </p:spPr>
      </p:pic>
      <p:sp>
        <p:nvSpPr>
          <p:cNvPr id="6" name="TextBox 5">
            <a:extLst>
              <a:ext uri="{FF2B5EF4-FFF2-40B4-BE49-F238E27FC236}">
                <a16:creationId xmlns:a16="http://schemas.microsoft.com/office/drawing/2014/main" id="{2C3059F4-446A-2040-3BB9-C4228425813D}"/>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a:solidFill>
                  <a:schemeClr val="tx2"/>
                </a:solidFill>
              </a:rPr>
              <a:t>Classification</a:t>
            </a:r>
          </a:p>
        </p:txBody>
      </p:sp>
      <p:sp>
        <p:nvSpPr>
          <p:cNvPr id="13" name="Title 12">
            <a:extLst>
              <a:ext uri="{FF2B5EF4-FFF2-40B4-BE49-F238E27FC236}">
                <a16:creationId xmlns:a16="http://schemas.microsoft.com/office/drawing/2014/main" id="{869BE325-933C-3458-A19B-53CD410CACCF}"/>
              </a:ext>
            </a:extLst>
          </p:cNvPr>
          <p:cNvSpPr>
            <a:spLocks noGrp="1"/>
          </p:cNvSpPr>
          <p:nvPr>
            <p:ph type="title"/>
            <p:custDataLst>
              <p:tags r:id="rId3"/>
            </p:custDataLst>
          </p:nvPr>
        </p:nvSpPr>
        <p:spPr>
          <a:xfrm>
            <a:off x="609600" y="700741"/>
            <a:ext cx="10972800" cy="792480"/>
          </a:xfrm>
        </p:spPr>
        <p:txBody>
          <a:bodyPr/>
          <a:lstStyle/>
          <a:p>
            <a:r>
              <a:rPr lang="en-US"/>
              <a:t>Binary Classification Exploration</a:t>
            </a:r>
          </a:p>
        </p:txBody>
      </p:sp>
      <p:sp>
        <p:nvSpPr>
          <p:cNvPr id="14" name="Content Placeholder 13">
            <a:extLst>
              <a:ext uri="{FF2B5EF4-FFF2-40B4-BE49-F238E27FC236}">
                <a16:creationId xmlns:a16="http://schemas.microsoft.com/office/drawing/2014/main" id="{AD45B313-6EE4-03CA-D638-C3B8F95A2D14}"/>
              </a:ext>
            </a:extLst>
          </p:cNvPr>
          <p:cNvSpPr>
            <a:spLocks noGrp="1"/>
          </p:cNvSpPr>
          <p:nvPr>
            <p:ph sz="half" idx="14"/>
            <p:custDataLst>
              <p:tags r:id="rId4"/>
            </p:custDataLst>
          </p:nvPr>
        </p:nvSpPr>
        <p:spPr>
          <a:xfrm>
            <a:off x="2801357" y="1570825"/>
            <a:ext cx="4681728" cy="1463040"/>
          </a:xfrm>
        </p:spPr>
        <p:txBody>
          <a:bodyPr anchor="t">
            <a:normAutofit/>
          </a:bodyPr>
          <a:lstStyle/>
          <a:p>
            <a:pPr>
              <a:lnSpc>
                <a:spcPct val="120000"/>
              </a:lnSpc>
            </a:pPr>
            <a:r>
              <a:rPr lang="en-US" sz="1400" dirty="0"/>
              <a:t>Load the health data using pandas: </a:t>
            </a:r>
            <a:br>
              <a:rPr lang="en-US" sz="1400" dirty="0"/>
            </a:br>
            <a:r>
              <a:rPr lang="en-US" sz="1400" b="1" dirty="0" err="1">
                <a:latin typeface="Courier New" panose="02070309020205020404" pitchFamily="49" charset="0"/>
                <a:cs typeface="Courier New" panose="02070309020205020404" pitchFamily="49" charset="0"/>
              </a:rPr>
              <a:t>health_data</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pd.read_csv</a:t>
            </a:r>
            <a:r>
              <a:rPr lang="en-US" sz="1400" b="1" dirty="0">
                <a:latin typeface="Courier New" panose="02070309020205020404" pitchFamily="49" charset="0"/>
                <a:cs typeface="Courier New" panose="02070309020205020404" pitchFamily="49" charset="0"/>
              </a:rPr>
              <a:t>('CHR_2024_Tutorial_Data.csv’)</a:t>
            </a:r>
          </a:p>
          <a:p>
            <a:pPr>
              <a:lnSpc>
                <a:spcPct val="120000"/>
              </a:lnSpc>
            </a:pPr>
            <a:r>
              <a:rPr lang="en-US" sz="1400" dirty="0"/>
              <a:t>This data contains various health metrics across counties.</a:t>
            </a:r>
          </a:p>
        </p:txBody>
      </p:sp>
      <p:sp>
        <p:nvSpPr>
          <p:cNvPr id="15" name="Content Placeholder 14">
            <a:extLst>
              <a:ext uri="{FF2B5EF4-FFF2-40B4-BE49-F238E27FC236}">
                <a16:creationId xmlns:a16="http://schemas.microsoft.com/office/drawing/2014/main" id="{05929C91-B36F-6FCF-5848-317A0DB9D616}"/>
              </a:ext>
            </a:extLst>
          </p:cNvPr>
          <p:cNvSpPr>
            <a:spLocks noGrp="1"/>
          </p:cNvSpPr>
          <p:nvPr>
            <p:ph sz="half" idx="15"/>
            <p:custDataLst>
              <p:tags r:id="rId5"/>
            </p:custDataLst>
          </p:nvPr>
        </p:nvSpPr>
        <p:spPr>
          <a:xfrm>
            <a:off x="2801357" y="3132522"/>
            <a:ext cx="4681728" cy="1463040"/>
          </a:xfrm>
        </p:spPr>
        <p:txBody>
          <a:bodyPr anchor="t">
            <a:normAutofit fontScale="92500"/>
          </a:bodyPr>
          <a:lstStyle/>
          <a:p>
            <a:pPr>
              <a:lnSpc>
                <a:spcPct val="120000"/>
              </a:lnSpc>
            </a:pPr>
            <a:r>
              <a:rPr lang="en-US" sz="1400" dirty="0"/>
              <a:t>Create a binary outcome for counties based on life expectancy: </a:t>
            </a:r>
            <a:br>
              <a:rPr lang="en-US" sz="1400" dirty="0"/>
            </a:br>
            <a:r>
              <a:rPr lang="en-US" sz="1400" b="1" dirty="0" err="1">
                <a:latin typeface="Courier New" panose="02070309020205020404" pitchFamily="49" charset="0"/>
                <a:cs typeface="Courier New" panose="02070309020205020404" pitchFamily="49" charset="0"/>
              </a:rPr>
              <a:t>health_data</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High_Life_Exp</a:t>
            </a:r>
            <a:r>
              <a:rPr lang="en-US" sz="1400" b="1" dirty="0">
                <a:latin typeface="Courier New" panose="02070309020205020404" pitchFamily="49" charset="0"/>
                <a:cs typeface="Courier New" panose="02070309020205020404" pitchFamily="49" charset="0"/>
              </a:rPr>
              <a:t>'] = </a:t>
            </a:r>
            <a:r>
              <a:rPr lang="en-US" sz="1400" b="1" dirty="0" err="1">
                <a:latin typeface="Courier New" panose="02070309020205020404" pitchFamily="49" charset="0"/>
                <a:cs typeface="Courier New" panose="02070309020205020404" pitchFamily="49" charset="0"/>
              </a:rPr>
              <a:t>health_data</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Life_Expectancy</a:t>
            </a:r>
            <a:r>
              <a:rPr lang="en-US" sz="1400" b="1" dirty="0">
                <a:latin typeface="Courier New" panose="02070309020205020404" pitchFamily="49" charset="0"/>
                <a:cs typeface="Courier New" panose="02070309020205020404" pitchFamily="49" charset="0"/>
              </a:rPr>
              <a:t>'] &gt; </a:t>
            </a:r>
            <a:r>
              <a:rPr lang="en-US" sz="1400" b="1" dirty="0" err="1">
                <a:latin typeface="Courier New" panose="02070309020205020404" pitchFamily="49" charset="0"/>
                <a:cs typeface="Courier New" panose="02070309020205020404" pitchFamily="49" charset="0"/>
              </a:rPr>
              <a:t>median_life_exp</a:t>
            </a:r>
            <a:br>
              <a:rPr lang="en-US" sz="1400" dirty="0"/>
            </a:br>
            <a:r>
              <a:rPr lang="en-US" sz="1400" dirty="0"/>
              <a:t>where `</a:t>
            </a:r>
            <a:r>
              <a:rPr lang="en-US" sz="1400" dirty="0" err="1"/>
              <a:t>median_life_exp</a:t>
            </a:r>
            <a:r>
              <a:rPr lang="en-US" sz="1400" dirty="0"/>
              <a:t>` is the median of life expectancy.</a:t>
            </a:r>
          </a:p>
        </p:txBody>
      </p:sp>
      <p:sp>
        <p:nvSpPr>
          <p:cNvPr id="16" name="Content Placeholder 15">
            <a:extLst>
              <a:ext uri="{FF2B5EF4-FFF2-40B4-BE49-F238E27FC236}">
                <a16:creationId xmlns:a16="http://schemas.microsoft.com/office/drawing/2014/main" id="{AD6F1865-5DAE-BFBA-2FF2-DA142B0B6BE5}"/>
              </a:ext>
            </a:extLst>
          </p:cNvPr>
          <p:cNvSpPr>
            <a:spLocks noGrp="1"/>
          </p:cNvSpPr>
          <p:nvPr>
            <p:ph sz="half" idx="16"/>
            <p:custDataLst>
              <p:tags r:id="rId6"/>
            </p:custDataLst>
          </p:nvPr>
        </p:nvSpPr>
        <p:spPr>
          <a:xfrm>
            <a:off x="2801357" y="4694219"/>
            <a:ext cx="4681728" cy="1463040"/>
          </a:xfrm>
        </p:spPr>
        <p:txBody>
          <a:bodyPr anchor="t">
            <a:normAutofit/>
          </a:bodyPr>
          <a:lstStyle/>
          <a:p>
            <a:pPr>
              <a:lnSpc>
                <a:spcPct val="120000"/>
              </a:lnSpc>
            </a:pPr>
            <a:r>
              <a:rPr lang="en-US" sz="1400" dirty="0"/>
              <a:t>Critical thinking questions include: What makes life expectancy suitable for classification? How might choosing different thresholds affect our classification? What factors might predict life expectancy?</a:t>
            </a:r>
          </a:p>
        </p:txBody>
      </p:sp>
      <p:sp>
        <p:nvSpPr>
          <p:cNvPr id="17" name="Text Placeholder 16">
            <a:extLst>
              <a:ext uri="{FF2B5EF4-FFF2-40B4-BE49-F238E27FC236}">
                <a16:creationId xmlns:a16="http://schemas.microsoft.com/office/drawing/2014/main" id="{69A1CEA3-2CF3-4D24-B4BF-B1E2F636D15A}"/>
              </a:ext>
            </a:extLst>
          </p:cNvPr>
          <p:cNvSpPr>
            <a:spLocks noGrp="1"/>
          </p:cNvSpPr>
          <p:nvPr>
            <p:ph type="body" idx="17"/>
            <p:custDataLst>
              <p:tags r:id="rId7"/>
            </p:custDataLst>
          </p:nvPr>
        </p:nvSpPr>
        <p:spPr>
          <a:xfrm>
            <a:off x="1106906" y="1570825"/>
            <a:ext cx="1694452" cy="1463040"/>
          </a:xfrm>
        </p:spPr>
        <p:txBody>
          <a:bodyPr anchor="t">
            <a:normAutofit/>
          </a:bodyPr>
          <a:lstStyle/>
          <a:p>
            <a:r>
              <a:rPr lang="en-US" sz="1400" dirty="0">
                <a:latin typeface="+mj-lt"/>
              </a:rPr>
              <a:t>Importing Data</a:t>
            </a:r>
          </a:p>
        </p:txBody>
      </p:sp>
      <p:sp>
        <p:nvSpPr>
          <p:cNvPr id="18" name="Text Placeholder 17">
            <a:extLst>
              <a:ext uri="{FF2B5EF4-FFF2-40B4-BE49-F238E27FC236}">
                <a16:creationId xmlns:a16="http://schemas.microsoft.com/office/drawing/2014/main" id="{83280D2F-42F4-D89C-6C98-5D8143BE9670}"/>
              </a:ext>
            </a:extLst>
          </p:cNvPr>
          <p:cNvSpPr>
            <a:spLocks noGrp="1"/>
          </p:cNvSpPr>
          <p:nvPr>
            <p:ph type="body" idx="18"/>
            <p:custDataLst>
              <p:tags r:id="rId8"/>
            </p:custDataLst>
          </p:nvPr>
        </p:nvSpPr>
        <p:spPr>
          <a:xfrm>
            <a:off x="1106906" y="3132522"/>
            <a:ext cx="1694452" cy="1463040"/>
          </a:xfrm>
        </p:spPr>
        <p:txBody>
          <a:bodyPr anchor="t">
            <a:normAutofit/>
          </a:bodyPr>
          <a:lstStyle/>
          <a:p>
            <a:r>
              <a:rPr lang="en-US" sz="1400">
                <a:latin typeface="+mj-lt"/>
              </a:rPr>
              <a:t>Creating Binary Outcomes</a:t>
            </a:r>
          </a:p>
        </p:txBody>
      </p:sp>
      <p:sp>
        <p:nvSpPr>
          <p:cNvPr id="19" name="Text Placeholder 18">
            <a:extLst>
              <a:ext uri="{FF2B5EF4-FFF2-40B4-BE49-F238E27FC236}">
                <a16:creationId xmlns:a16="http://schemas.microsoft.com/office/drawing/2014/main" id="{4C7D026A-729A-0BDC-C780-6B555ADADDD2}"/>
              </a:ext>
            </a:extLst>
          </p:cNvPr>
          <p:cNvSpPr>
            <a:spLocks noGrp="1"/>
          </p:cNvSpPr>
          <p:nvPr>
            <p:ph type="body" idx="19"/>
            <p:custDataLst>
              <p:tags r:id="rId9"/>
            </p:custDataLst>
          </p:nvPr>
        </p:nvSpPr>
        <p:spPr>
          <a:xfrm>
            <a:off x="1106906" y="4694219"/>
            <a:ext cx="1694452" cy="1463040"/>
          </a:xfrm>
        </p:spPr>
        <p:txBody>
          <a:bodyPr anchor="t">
            <a:normAutofit/>
          </a:bodyPr>
          <a:lstStyle/>
          <a:p>
            <a:r>
              <a:rPr lang="en-US" sz="1400">
                <a:latin typeface="+mj-lt"/>
              </a:rPr>
              <a:t>Initial Exploration Questions</a:t>
            </a:r>
          </a:p>
        </p:txBody>
      </p:sp>
      <p:pic>
        <p:nvPicPr>
          <p:cNvPr id="2" name="Graphic 1">
            <a:extLst>
              <a:ext uri="{FF2B5EF4-FFF2-40B4-BE49-F238E27FC236}">
                <a16:creationId xmlns:a16="http://schemas.microsoft.com/office/drawing/2014/main" id="{4922E487-E26A-73F5-8471-7DEF175D1F05}"/>
              </a:ext>
            </a:extLst>
          </p:cNvPr>
          <p:cNvPicPr>
            <a:picLocks noChangeAspect="1"/>
          </p:cNvPicPr>
          <p:nvPr>
            <p:custDataLst>
              <p:tags r:id="rId10"/>
            </p:custDataLst>
          </p:nvPr>
        </p:nvPicPr>
        <p:blipFill>
          <a:blip r:embed="rId16">
            <a:extLst>
              <a:ext uri="{96DAC541-7B7A-43D3-8B79-37D633B846F1}">
                <asvg:svgBlip xmlns:asvg="http://schemas.microsoft.com/office/drawing/2016/SVG/main" r:embed="rId17"/>
              </a:ext>
            </a:extLst>
          </a:blip>
          <a:stretch>
            <a:fillRect/>
          </a:stretch>
        </p:blipFill>
        <p:spPr>
          <a:xfrm>
            <a:off x="683262" y="1594972"/>
            <a:ext cx="320040" cy="320040"/>
          </a:xfrm>
          <a:prstGeom prst="rect">
            <a:avLst/>
          </a:prstGeom>
        </p:spPr>
      </p:pic>
      <p:pic>
        <p:nvPicPr>
          <p:cNvPr id="3" name="Graphic 2">
            <a:extLst>
              <a:ext uri="{FF2B5EF4-FFF2-40B4-BE49-F238E27FC236}">
                <a16:creationId xmlns:a16="http://schemas.microsoft.com/office/drawing/2014/main" id="{31ADDB32-A2C1-6546-B26F-2DA0202239ED}"/>
              </a:ext>
            </a:extLst>
          </p:cNvPr>
          <p:cNvPicPr>
            <a:picLocks noChangeAspect="1"/>
          </p:cNvPicPr>
          <p:nvPr>
            <p:custDataLst>
              <p:tags r:id="rId11"/>
            </p:custDataLst>
          </p:nvPr>
        </p:nvPicPr>
        <p:blipFill>
          <a:blip r:embed="rId18">
            <a:extLst>
              <a:ext uri="{96DAC541-7B7A-43D3-8B79-37D633B846F1}">
                <asvg:svgBlip xmlns:asvg="http://schemas.microsoft.com/office/drawing/2016/SVG/main" r:embed="rId19"/>
              </a:ext>
            </a:extLst>
          </a:blip>
          <a:stretch>
            <a:fillRect/>
          </a:stretch>
        </p:blipFill>
        <p:spPr>
          <a:xfrm>
            <a:off x="699975" y="3152359"/>
            <a:ext cx="320040" cy="320040"/>
          </a:xfrm>
          <a:prstGeom prst="rect">
            <a:avLst/>
          </a:prstGeom>
        </p:spPr>
      </p:pic>
      <p:pic>
        <p:nvPicPr>
          <p:cNvPr id="4" name="Graphic 3">
            <a:extLst>
              <a:ext uri="{FF2B5EF4-FFF2-40B4-BE49-F238E27FC236}">
                <a16:creationId xmlns:a16="http://schemas.microsoft.com/office/drawing/2014/main" id="{5D1B014C-18F5-5B1F-E024-250F8D17D904}"/>
              </a:ext>
            </a:extLst>
          </p:cNvPr>
          <p:cNvPicPr>
            <a:picLocks noChangeAspect="1"/>
          </p:cNvPicPr>
          <p:nvPr>
            <p:custDataLst>
              <p:tags r:id="rId12"/>
            </p:custDataLst>
          </p:nvPr>
        </p:nvPicPr>
        <p:blipFill>
          <a:blip r:embed="rId20">
            <a:extLst>
              <a:ext uri="{96DAC541-7B7A-43D3-8B79-37D633B846F1}">
                <asvg:svgBlip xmlns:asvg="http://schemas.microsoft.com/office/drawing/2016/SVG/main" r:embed="rId21"/>
              </a:ext>
            </a:extLst>
          </a:blip>
          <a:stretch>
            <a:fillRect/>
          </a:stretch>
        </p:blipFill>
        <p:spPr>
          <a:xfrm>
            <a:off x="683262" y="4709746"/>
            <a:ext cx="320040" cy="320040"/>
          </a:xfrm>
          <a:prstGeom prst="rect">
            <a:avLst/>
          </a:prstGeom>
        </p:spPr>
      </p:pic>
      <p:sp>
        <p:nvSpPr>
          <p:cNvPr id="5" name="Rectangle 4">
            <a:extLst>
              <a:ext uri="{FF2B5EF4-FFF2-40B4-BE49-F238E27FC236}">
                <a16:creationId xmlns:a16="http://schemas.microsoft.com/office/drawing/2014/main" id="{03951343-461E-D4BD-671A-00ABB195CCFE}"/>
              </a:ext>
            </a:extLst>
          </p:cNvPr>
          <p:cNvSpPr/>
          <p:nvPr>
            <p:custDataLst>
              <p:tags r:id="rId1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30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2E64D0-4370-85F3-EF4C-0B6CC84D5DB0}"/>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3A3C79D-0541-BA11-F04E-40B9C2C25841}"/>
              </a:ext>
            </a:extLst>
          </p:cNvPr>
          <p:cNvSpPr txBox="1"/>
          <p:nvPr>
            <p:custDataLst>
              <p:tags r:id="rId1"/>
            </p:custDataLst>
          </p:nvPr>
        </p:nvSpPr>
        <p:spPr>
          <a:xfrm>
            <a:off x="609600" y="460338"/>
            <a:ext cx="3134061" cy="414150"/>
          </a:xfrm>
          <a:prstGeom prst="rect">
            <a:avLst/>
          </a:prstGeom>
          <a:noFill/>
        </p:spPr>
        <p:txBody>
          <a:bodyPr wrap="square">
            <a:spAutoFit/>
          </a:bodyPr>
          <a:lstStyle/>
          <a:p>
            <a:r>
              <a:rPr lang="en-US" sz="1400" dirty="0">
                <a:solidFill>
                  <a:schemeClr val="tx2"/>
                </a:solidFill>
              </a:rPr>
              <a:t>Data Analysis</a:t>
            </a: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0"/>
            <a:ext cx="2946360" cy="5440943"/>
          </a:xfrm>
        </p:spPr>
        <p:txBody>
          <a:bodyPr>
            <a:normAutofit/>
          </a:bodyPr>
          <a:lstStyle/>
          <a:p>
            <a:r>
              <a:rPr lang="en-US"/>
              <a:t>Feature Selection in Classification</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14"/>
            <p:custDataLst>
              <p:tags r:id="rId3"/>
            </p:custDataLst>
          </p:nvPr>
        </p:nvSpPr>
        <p:spPr>
          <a:xfrm>
            <a:off x="6669741" y="468868"/>
            <a:ext cx="4912658" cy="2926080"/>
          </a:xfrm>
        </p:spPr>
        <p:txBody>
          <a:bodyPr anchor="t">
            <a:noAutofit/>
          </a:bodyPr>
          <a:lstStyle/>
          <a:p>
            <a:pPr marL="296863" indent="-285750">
              <a:lnSpc>
                <a:spcPct val="100000"/>
              </a:lnSpc>
              <a:buClr>
                <a:schemeClr val="tx2"/>
              </a:buClr>
              <a:buFont typeface="Arial" panose="020B0604020202020204" pitchFamily="34" charset="0"/>
              <a:buChar char="•"/>
            </a:pPr>
            <a:r>
              <a:rPr lang="en-US" dirty="0">
                <a:solidFill>
                  <a:schemeClr val="tx2"/>
                </a:solidFill>
              </a:rPr>
              <a:t>Feature selection is critical for enhancing model performance and interpretability.
Key features: 'Adult_Obesity', 'Physical_Inactivity', 'Median_HH_Income', and 'Adult_Smoking' were identified for analysis.
Selecting relevant features can significantly influence the predictive power of the model.</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half" idx="15"/>
            <p:custDataLst>
              <p:tags r:id="rId4"/>
            </p:custDataLst>
          </p:nvPr>
        </p:nvSpPr>
        <p:spPr>
          <a:xfrm>
            <a:off x="6669741" y="3474720"/>
            <a:ext cx="4912658" cy="2926080"/>
          </a:xfrm>
        </p:spPr>
        <p:txBody>
          <a:bodyPr anchor="t">
            <a:normAutofit/>
          </a:bodyPr>
          <a:lstStyle/>
          <a:p>
            <a:pPr marL="296863" indent="-285750">
              <a:lnSpc>
                <a:spcPct val="100000"/>
              </a:lnSpc>
              <a:buClr>
                <a:schemeClr val="tx2"/>
              </a:buClr>
              <a:buFont typeface="Arial" panose="020B0604020202020204" pitchFamily="34" charset="0"/>
              <a:buChar char="•"/>
            </a:pPr>
            <a:r>
              <a:rPr lang="en-US">
                <a:solidFill>
                  <a:schemeClr val="tx2"/>
                </a:solidFill>
              </a:rPr>
              <a:t>Which features show clear differences between classes in the dataset?
Why might some features be more predictive than others?
How could we combine multiple features to improve classification accuracy?</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7"/>
            <p:custDataLst>
              <p:tags r:id="rId5"/>
            </p:custDataLst>
          </p:nvPr>
        </p:nvSpPr>
        <p:spPr>
          <a:xfrm>
            <a:off x="4855680" y="468867"/>
            <a:ext cx="1765267" cy="2926080"/>
          </a:xfrm>
        </p:spPr>
        <p:txBody>
          <a:bodyPr anchor="t">
            <a:normAutofit/>
          </a:bodyPr>
          <a:lstStyle/>
          <a:p>
            <a:pPr>
              <a:lnSpc>
                <a:spcPct val="100000"/>
              </a:lnSpc>
            </a:pPr>
            <a:r>
              <a:rPr lang="en-US" sz="1800" dirty="0">
                <a:latin typeface="+mj-lt"/>
              </a:rPr>
              <a:t>Understanding Feature Selection</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idx="18"/>
            <p:custDataLst>
              <p:tags r:id="rId6"/>
            </p:custDataLst>
          </p:nvPr>
        </p:nvSpPr>
        <p:spPr>
          <a:xfrm>
            <a:off x="4855680" y="3474720"/>
            <a:ext cx="1765267" cy="2926080"/>
          </a:xfrm>
        </p:spPr>
        <p:txBody>
          <a:bodyPr anchor="t">
            <a:normAutofit/>
          </a:bodyPr>
          <a:lstStyle/>
          <a:p>
            <a:pPr>
              <a:lnSpc>
                <a:spcPct val="100000"/>
              </a:lnSpc>
            </a:pPr>
            <a:r>
              <a:rPr lang="en-US" sz="1800">
                <a:latin typeface="+mj-lt"/>
              </a:rPr>
              <a:t>Questions for Predictiveness</a:t>
            </a:r>
          </a:p>
        </p:txBody>
      </p:sp>
      <p:pic>
        <p:nvPicPr>
          <p:cNvPr id="5" name="Graphic 4">
            <a:extLst>
              <a:ext uri="{FF2B5EF4-FFF2-40B4-BE49-F238E27FC236}">
                <a16:creationId xmlns:a16="http://schemas.microsoft.com/office/drawing/2014/main" id="{9BF83028-B71F-D543-D00E-40F17FA12546}"/>
              </a:ext>
            </a:extLst>
          </p:cNvPr>
          <p:cNvPicPr>
            <a:picLocks noChangeAspect="1"/>
          </p:cNvPicPr>
          <p:nvPr>
            <p:custDataLst>
              <p:tags r:id="rId7"/>
            </p:custDataLst>
          </p:nvPr>
        </p:nvPicPr>
        <p:blipFill>
          <a:blip r:embed="rId11">
            <a:extLst>
              <a:ext uri="{96DAC541-7B7A-43D3-8B79-37D633B846F1}">
                <asvg:svgBlip xmlns:asvg="http://schemas.microsoft.com/office/drawing/2016/SVG/main" r:embed="rId12"/>
              </a:ext>
            </a:extLst>
          </a:blip>
          <a:stretch>
            <a:fillRect/>
          </a:stretch>
        </p:blipFill>
        <p:spPr>
          <a:xfrm>
            <a:off x="4465250" y="542869"/>
            <a:ext cx="274320" cy="274320"/>
          </a:xfrm>
          <a:prstGeom prst="rect">
            <a:avLst/>
          </a:prstGeom>
        </p:spPr>
      </p:pic>
      <p:pic>
        <p:nvPicPr>
          <p:cNvPr id="6" name="Graphic 5">
            <a:extLst>
              <a:ext uri="{FF2B5EF4-FFF2-40B4-BE49-F238E27FC236}">
                <a16:creationId xmlns:a16="http://schemas.microsoft.com/office/drawing/2014/main" id="{9E3399F0-D756-19DD-B624-146CDF759136}"/>
              </a:ext>
            </a:extLst>
          </p:cNvPr>
          <p:cNvPicPr>
            <a:picLocks noChangeAspect="1"/>
          </p:cNvPicPr>
          <p:nvPr>
            <p:custDataLst>
              <p:tags r:id="rId8"/>
            </p:custDataLst>
          </p:nvPr>
        </p:nvPicPr>
        <p:blipFill>
          <a:blip r:embed="rId13">
            <a:extLst>
              <a:ext uri="{96DAC541-7B7A-43D3-8B79-37D633B846F1}">
                <asvg:svgBlip xmlns:asvg="http://schemas.microsoft.com/office/drawing/2016/SVG/main" r:embed="rId14"/>
              </a:ext>
            </a:extLst>
          </a:blip>
          <a:stretch>
            <a:fillRect/>
          </a:stretch>
        </p:blipFill>
        <p:spPr>
          <a:xfrm>
            <a:off x="4468800" y="3529647"/>
            <a:ext cx="274320" cy="274320"/>
          </a:xfrm>
          <a:prstGeom prst="rect">
            <a:avLst/>
          </a:prstGeom>
        </p:spPr>
      </p:pic>
      <p:sp>
        <p:nvSpPr>
          <p:cNvPr id="9" name="Rectangle 8">
            <a:extLst>
              <a:ext uri="{FF2B5EF4-FFF2-40B4-BE49-F238E27FC236}">
                <a16:creationId xmlns:a16="http://schemas.microsoft.com/office/drawing/2014/main" id="{0E386B71-A298-AB77-C4FC-216AB1DF3078}"/>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47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07C51BB9-A3EE-726A-5B10-B49E8E998EFF}"/>
              </a:ext>
            </a:extLst>
          </p:cNvPr>
          <p:cNvSpPr/>
          <p:nvPr/>
        </p:nvSpPr>
        <p:spPr>
          <a:xfrm>
            <a:off x="609600" y="1695120"/>
            <a:ext cx="641684" cy="6416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879BF58-A75D-5413-C787-3E419699CE39}"/>
              </a:ext>
            </a:extLst>
          </p:cNvPr>
          <p:cNvSpPr/>
          <p:nvPr/>
        </p:nvSpPr>
        <p:spPr>
          <a:xfrm>
            <a:off x="4312922" y="1695120"/>
            <a:ext cx="641684" cy="6416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CD6EA4C-446E-ED17-806D-5ABAA72519EA}"/>
              </a:ext>
            </a:extLst>
          </p:cNvPr>
          <p:cNvSpPr/>
          <p:nvPr/>
        </p:nvSpPr>
        <p:spPr>
          <a:xfrm>
            <a:off x="8016242" y="1695120"/>
            <a:ext cx="641684" cy="64168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E86647-9AF3-76EA-4086-97B687CF72CC}"/>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Classification Approaches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Model Comparison Techniques</a:t>
            </a:r>
          </a:p>
        </p:txBody>
      </p:sp>
      <p:sp>
        <p:nvSpPr>
          <p:cNvPr id="26" name="Content Placeholder 25">
            <a:extLst>
              <a:ext uri="{FF2B5EF4-FFF2-40B4-BE49-F238E27FC236}">
                <a16:creationId xmlns:a16="http://schemas.microsoft.com/office/drawing/2014/main" id="{E788DD44-AE73-33B6-4635-9B8D5137E607}"/>
              </a:ext>
            </a:extLst>
          </p:cNvPr>
          <p:cNvSpPr>
            <a:spLocks noGrp="1"/>
          </p:cNvSpPr>
          <p:nvPr>
            <p:ph sz="half" idx="1"/>
            <p:custDataLst>
              <p:tags r:id="rId3"/>
            </p:custDataLst>
          </p:nvPr>
        </p:nvSpPr>
        <p:spPr>
          <a:xfrm>
            <a:off x="609601" y="3254010"/>
            <a:ext cx="3474720" cy="2748168"/>
          </a:xfrm>
        </p:spPr>
        <p:txBody>
          <a:bodyPr vert="horz" lIns="0" tIns="60960" rIns="121920" bIns="60960" rtlCol="0">
            <a:normAutofit/>
          </a:bodyPr>
          <a:lstStyle/>
          <a:p>
            <a:pPr marL="11113" indent="0">
              <a:lnSpc>
                <a:spcPct val="120000"/>
              </a:lnSpc>
              <a:buNone/>
            </a:pPr>
            <a:r>
              <a:rPr lang="en-US" dirty="0">
                <a:solidFill>
                  <a:schemeClr val="tx2"/>
                </a:solidFill>
              </a:rPr>
              <a:t>Decision trees provide a visual representation of decisions and their possible consequences. They help in understanding how different features lead to specific classifications. Tools such as Orange Data Mining utilize decision trees for intuitive model building.</a:t>
            </a:r>
          </a:p>
        </p:txBody>
      </p:sp>
      <p:sp>
        <p:nvSpPr>
          <p:cNvPr id="28" name="Content Placeholder 27">
            <a:extLst>
              <a:ext uri="{FF2B5EF4-FFF2-40B4-BE49-F238E27FC236}">
                <a16:creationId xmlns:a16="http://schemas.microsoft.com/office/drawing/2014/main" id="{F595EC02-957F-FE81-2C9F-5A8C787B445F}"/>
              </a:ext>
            </a:extLst>
          </p:cNvPr>
          <p:cNvSpPr>
            <a:spLocks noGrp="1"/>
          </p:cNvSpPr>
          <p:nvPr>
            <p:ph sz="half" idx="2"/>
            <p:custDataLst>
              <p:tags r:id="rId4"/>
            </p:custDataLst>
          </p:nvPr>
        </p:nvSpPr>
        <p:spPr>
          <a:xfrm>
            <a:off x="4312921" y="3254010"/>
            <a:ext cx="3474720" cy="2748168"/>
          </a:xfrm>
        </p:spPr>
        <p:txBody>
          <a:bodyPr vert="horz" lIns="0" tIns="60960" rIns="121920" bIns="60960" rtlCol="0">
            <a:normAutofit/>
          </a:bodyPr>
          <a:lstStyle/>
          <a:p>
            <a:pPr marL="11113" indent="0">
              <a:lnSpc>
                <a:spcPct val="120000"/>
              </a:lnSpc>
              <a:buNone/>
            </a:pPr>
            <a:r>
              <a:rPr lang="en-US" dirty="0">
                <a:solidFill>
                  <a:schemeClr val="tx2"/>
                </a:solidFill>
              </a:rPr>
              <a:t>Logistic regression is used for binary classification tasks by estimating probabilities using a logistic function. It is straightforward and interpretable, making it a popular choice for health data classification, implemented in tools like Weka.</a:t>
            </a:r>
          </a:p>
        </p:txBody>
      </p:sp>
      <p:sp>
        <p:nvSpPr>
          <p:cNvPr id="30" name="Content Placeholder 29">
            <a:extLst>
              <a:ext uri="{FF2B5EF4-FFF2-40B4-BE49-F238E27FC236}">
                <a16:creationId xmlns:a16="http://schemas.microsoft.com/office/drawing/2014/main" id="{262DC19F-B03F-FD9C-64D4-837E89CE392B}"/>
              </a:ext>
            </a:extLst>
          </p:cNvPr>
          <p:cNvSpPr>
            <a:spLocks noGrp="1"/>
          </p:cNvSpPr>
          <p:nvPr>
            <p:ph sz="half" idx="13"/>
            <p:custDataLst>
              <p:tags r:id="rId5"/>
            </p:custDataLst>
          </p:nvPr>
        </p:nvSpPr>
        <p:spPr>
          <a:xfrm>
            <a:off x="8016241" y="3254010"/>
            <a:ext cx="3474720" cy="2748168"/>
          </a:xfrm>
        </p:spPr>
        <p:txBody>
          <a:bodyPr vert="horz" lIns="0" tIns="60960" rIns="121920" bIns="60960" rtlCol="0">
            <a:normAutofit/>
          </a:bodyPr>
          <a:lstStyle/>
          <a:p>
            <a:pPr marL="11113" indent="0">
              <a:lnSpc>
                <a:spcPct val="120000"/>
              </a:lnSpc>
              <a:buNone/>
            </a:pPr>
            <a:r>
              <a:rPr lang="en-US" dirty="0">
                <a:solidFill>
                  <a:schemeClr val="tx2"/>
                </a:solidFill>
              </a:rPr>
              <a:t>Visual classification tools, such as Blockly-DS, allow users to build classification models without extensive coding. They provide an interactive platform for comparing classification approaches and visualizing model performance.</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609602" y="2532350"/>
            <a:ext cx="3474720" cy="654411"/>
          </a:xfrm>
        </p:spPr>
        <p:txBody>
          <a:bodyPr vert="horz" lIns="0" tIns="60960" rIns="121920" bIns="60960" rtlCol="0" anchor="t">
            <a:noAutofit/>
          </a:bodyPr>
          <a:lstStyle/>
          <a:p>
            <a:pPr indent="9525"/>
            <a:r>
              <a:rPr lang="en-US" sz="1800" dirty="0">
                <a:latin typeface="+mj-lt"/>
              </a:rPr>
              <a:t>Decision Trees</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4312922" y="2532350"/>
            <a:ext cx="3474720" cy="654411"/>
          </a:xfrm>
        </p:spPr>
        <p:txBody>
          <a:bodyPr vert="horz" lIns="0" tIns="60960" rIns="121920" bIns="60960" rtlCol="0" anchor="t">
            <a:normAutofit/>
          </a:bodyPr>
          <a:lstStyle/>
          <a:p>
            <a:pPr indent="9525"/>
            <a:r>
              <a:rPr lang="en-US" sz="1800">
                <a:latin typeface="+mj-lt"/>
              </a:rPr>
              <a:t>Logistic Regression</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8016242" y="2532350"/>
            <a:ext cx="3474720" cy="654411"/>
          </a:xfrm>
        </p:spPr>
        <p:txBody>
          <a:bodyPr vert="horz" lIns="0" tIns="60960" rIns="121920" bIns="60960" rtlCol="0" anchor="t">
            <a:normAutofit/>
          </a:bodyPr>
          <a:lstStyle/>
          <a:p>
            <a:pPr indent="9525"/>
            <a:r>
              <a:rPr lang="en-US" sz="1800" dirty="0">
                <a:latin typeface="+mj-lt"/>
              </a:rPr>
              <a:t>Visual Classification Tools</a:t>
            </a:r>
          </a:p>
        </p:txBody>
      </p:sp>
      <p:pic>
        <p:nvPicPr>
          <p:cNvPr id="2" name="Graphic 1">
            <a:extLst>
              <a:ext uri="{FF2B5EF4-FFF2-40B4-BE49-F238E27FC236}">
                <a16:creationId xmlns:a16="http://schemas.microsoft.com/office/drawing/2014/main" id="{E3FC04D7-DF74-EAEF-A079-8CDDD1212E33}"/>
              </a:ext>
            </a:extLst>
          </p:cNvPr>
          <p:cNvPicPr>
            <a:picLocks noChangeAspect="1"/>
          </p:cNvPicPr>
          <p:nvPr>
            <p:custDataLst>
              <p:tags r:id="rId9"/>
            </p:custDataLst>
          </p:nvPr>
        </p:nvPicPr>
        <p:blipFill>
          <a:blip r:embed="rId14">
            <a:extLst>
              <a:ext uri="{96DAC541-7B7A-43D3-8B79-37D633B846F1}">
                <asvg:svgBlip xmlns:asvg="http://schemas.microsoft.com/office/drawing/2016/SVG/main" r:embed="rId15"/>
              </a:ext>
            </a:extLst>
          </a:blip>
          <a:stretch>
            <a:fillRect/>
          </a:stretch>
        </p:blipFill>
        <p:spPr>
          <a:xfrm>
            <a:off x="793282" y="1878802"/>
            <a:ext cx="274320" cy="274320"/>
          </a:xfrm>
          <a:prstGeom prst="rect">
            <a:avLst/>
          </a:prstGeom>
        </p:spPr>
      </p:pic>
      <p:pic>
        <p:nvPicPr>
          <p:cNvPr id="3" name="Graphic 2">
            <a:extLst>
              <a:ext uri="{FF2B5EF4-FFF2-40B4-BE49-F238E27FC236}">
                <a16:creationId xmlns:a16="http://schemas.microsoft.com/office/drawing/2014/main" id="{0BE79A65-097C-8A7C-4AF9-DB94D47BA144}"/>
              </a:ext>
            </a:extLst>
          </p:cNvPr>
          <p:cNvPicPr>
            <a:picLocks noChangeAspect="1"/>
          </p:cNvPicPr>
          <p:nvPr>
            <p:custDataLst>
              <p:tags r:id="rId10"/>
            </p:custDataLst>
          </p:nvPr>
        </p:nvPicPr>
        <p:blipFill>
          <a:blip r:embed="rId16">
            <a:extLst>
              <a:ext uri="{96DAC541-7B7A-43D3-8B79-37D633B846F1}">
                <asvg:svgBlip xmlns:asvg="http://schemas.microsoft.com/office/drawing/2016/SVG/main" r:embed="rId17"/>
              </a:ext>
            </a:extLst>
          </a:blip>
          <a:stretch>
            <a:fillRect/>
          </a:stretch>
        </p:blipFill>
        <p:spPr>
          <a:xfrm>
            <a:off x="4496604" y="1878802"/>
            <a:ext cx="274320" cy="274320"/>
          </a:xfrm>
          <a:prstGeom prst="rect">
            <a:avLst/>
          </a:prstGeom>
        </p:spPr>
      </p:pic>
      <p:pic>
        <p:nvPicPr>
          <p:cNvPr id="4" name="Graphic 3">
            <a:extLst>
              <a:ext uri="{FF2B5EF4-FFF2-40B4-BE49-F238E27FC236}">
                <a16:creationId xmlns:a16="http://schemas.microsoft.com/office/drawing/2014/main" id="{86D461B6-F714-B7A1-83DC-DE3225C87EE5}"/>
              </a:ext>
            </a:extLst>
          </p:cNvPr>
          <p:cNvPicPr>
            <a:picLocks noChangeAspect="1"/>
          </p:cNvPicPr>
          <p:nvPr>
            <p:custDataLst>
              <p:tags r:id="rId11"/>
            </p:custDataLst>
          </p:nvPr>
        </p:nvPicPr>
        <p:blipFill>
          <a:blip r:embed="rId18">
            <a:extLst>
              <a:ext uri="{96DAC541-7B7A-43D3-8B79-37D633B846F1}">
                <asvg:svgBlip xmlns:asvg="http://schemas.microsoft.com/office/drawing/2016/SVG/main" r:embed="rId19"/>
              </a:ext>
            </a:extLst>
          </a:blip>
          <a:stretch>
            <a:fillRect/>
          </a:stretch>
        </p:blipFill>
        <p:spPr>
          <a:xfrm>
            <a:off x="8199924" y="1878802"/>
            <a:ext cx="274320" cy="274320"/>
          </a:xfrm>
          <a:prstGeom prst="rect">
            <a:avLst/>
          </a:prstGeom>
        </p:spPr>
      </p:pic>
      <p:sp>
        <p:nvSpPr>
          <p:cNvPr id="5" name="Rectangle 4">
            <a:extLst>
              <a:ext uri="{FF2B5EF4-FFF2-40B4-BE49-F238E27FC236}">
                <a16:creationId xmlns:a16="http://schemas.microsoft.com/office/drawing/2014/main" id="{8D2268AB-E8C5-2A5E-70EE-7C153DFBCCA0}"/>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11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DF6C3E-AA1A-E5F0-C142-8B5051ABF244}"/>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Analysis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3" cy="792480"/>
          </a:xfrm>
        </p:spPr>
        <p:txBody>
          <a:bodyPr>
            <a:normAutofit/>
          </a:bodyPr>
          <a:lstStyle/>
          <a:p>
            <a:r>
              <a:rPr lang="en-US"/>
              <a:t>Multi-class Health Profiles</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
            <p:custDataLst>
              <p:tags r:id="rId3"/>
            </p:custDataLst>
          </p:nvPr>
        </p:nvSpPr>
        <p:spPr>
          <a:xfrm>
            <a:off x="609600" y="1528623"/>
            <a:ext cx="5183188" cy="609600"/>
          </a:xfrm>
        </p:spPr>
        <p:txBody>
          <a:bodyPr anchor="b">
            <a:normAutofit/>
          </a:bodyPr>
          <a:lstStyle/>
          <a:p>
            <a:r>
              <a:rPr lang="en-US" sz="1700">
                <a:solidFill>
                  <a:schemeClr val="accent1"/>
                </a:solidFill>
                <a:latin typeface="+mj-lt"/>
              </a:rPr>
              <a:t>Health Profile Setup</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2"/>
            <p:custDataLst>
              <p:tags r:id="rId4"/>
            </p:custDataLst>
          </p:nvPr>
        </p:nvSpPr>
        <p:spPr>
          <a:xfrm>
            <a:off x="609600" y="2200989"/>
            <a:ext cx="5183188" cy="1859382"/>
          </a:xfrm>
        </p:spPr>
        <p:txBody>
          <a:bodyPr>
            <a:normAutofit fontScale="92500" lnSpcReduction="10000"/>
          </a:bodyPr>
          <a:lstStyle/>
          <a:p>
            <a:pPr marL="11113" indent="0">
              <a:lnSpc>
                <a:spcPct val="125000"/>
              </a:lnSpc>
              <a:buNone/>
            </a:pPr>
            <a:r>
              <a:rPr lang="en-US" dirty="0"/>
              <a:t>Create health profiles based on multiple factors such as Adult Obesity and Physical Inactivity. The logic used is defined in the function: </a:t>
            </a:r>
          </a:p>
          <a:p>
            <a:pPr marL="11113" indent="0">
              <a:lnSpc>
                <a:spcPct val="125000"/>
              </a:lnSpc>
              <a:buNone/>
            </a:pPr>
            <a:r>
              <a:rPr lang="en-US" sz="1000" b="1" dirty="0"/>
              <a:t>if row[‘</a:t>
            </a:r>
            <a:r>
              <a:rPr lang="en-US" sz="1000" b="1" dirty="0" err="1"/>
              <a:t>Adult_Obesity</a:t>
            </a:r>
            <a:r>
              <a:rPr lang="en-US" sz="1000" b="1" dirty="0"/>
              <a:t>'] &gt; 0.35 and row[‘</a:t>
            </a:r>
            <a:r>
              <a:rPr lang="en-US" sz="1000" b="1" dirty="0" err="1"/>
              <a:t>Physical_Inactivity</a:t>
            </a:r>
            <a:r>
              <a:rPr lang="en-US" sz="1000" b="1" dirty="0"/>
              <a:t>'] &gt; 0.25: </a:t>
            </a:r>
          </a:p>
          <a:p>
            <a:pPr marL="11113" indent="0">
              <a:lnSpc>
                <a:spcPct val="125000"/>
              </a:lnSpc>
              <a:buNone/>
            </a:pPr>
            <a:r>
              <a:rPr lang="en-US" sz="1000" b="1" dirty="0"/>
              <a:t>	return 'High Risk'... </a:t>
            </a:r>
          </a:p>
          <a:p>
            <a:pPr marL="11113" indent="0">
              <a:lnSpc>
                <a:spcPct val="125000"/>
              </a:lnSpc>
              <a:buNone/>
            </a:pPr>
            <a:r>
              <a:rPr lang="en-US" sz="1000" b="1" dirty="0"/>
              <a:t>else: </a:t>
            </a:r>
          </a:p>
          <a:p>
            <a:pPr marL="11113" indent="0">
              <a:lnSpc>
                <a:spcPct val="125000"/>
              </a:lnSpc>
              <a:buNone/>
            </a:pPr>
            <a:r>
              <a:rPr lang="en-US" sz="1000" b="1" dirty="0"/>
              <a:t>	return 'Moderate Risk'</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sz="quarter" idx="3"/>
            <p:custDataLst>
              <p:tags r:id="rId5"/>
            </p:custDataLst>
          </p:nvPr>
        </p:nvSpPr>
        <p:spPr>
          <a:xfrm>
            <a:off x="6096000" y="1528623"/>
            <a:ext cx="5183188" cy="609600"/>
          </a:xfrm>
        </p:spPr>
        <p:txBody>
          <a:bodyPr anchor="b">
            <a:normAutofit/>
          </a:bodyPr>
          <a:lstStyle/>
          <a:p>
            <a:r>
              <a:rPr lang="en-US" sz="1700">
                <a:solidFill>
                  <a:schemeClr val="accent1"/>
                </a:solidFill>
                <a:latin typeface="+mj-lt"/>
              </a:rPr>
              <a:t>Profile Distribution Analysis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quarter" idx="4"/>
            <p:custDataLst>
              <p:tags r:id="rId6"/>
            </p:custDataLst>
          </p:nvPr>
        </p:nvSpPr>
        <p:spPr>
          <a:xfrm>
            <a:off x="6095999" y="2200989"/>
            <a:ext cx="5183189" cy="1554480"/>
          </a:xfrm>
        </p:spPr>
        <p:txBody>
          <a:bodyPr>
            <a:normAutofit fontScale="92500" lnSpcReduction="10000"/>
          </a:bodyPr>
          <a:lstStyle/>
          <a:p>
            <a:pPr marL="11113" indent="0">
              <a:lnSpc>
                <a:spcPct val="125000"/>
              </a:lnSpc>
              <a:buNone/>
            </a:pPr>
            <a:r>
              <a:rPr lang="en-US" sz="1500"/>
              <a:t>Examine the distribution of health profiles to identify the proportion of counties that fall into each risk category: High Risk, Moderate Risk, and Low Risk.</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3"/>
            <p:custDataLst>
              <p:tags r:id="rId7"/>
            </p:custDataLst>
          </p:nvPr>
        </p:nvSpPr>
        <p:spPr>
          <a:xfrm>
            <a:off x="609600" y="3896927"/>
            <a:ext cx="5183188" cy="609600"/>
          </a:xfrm>
        </p:spPr>
        <p:txBody>
          <a:bodyPr anchor="b">
            <a:normAutofit/>
          </a:bodyPr>
          <a:lstStyle/>
          <a:p>
            <a:r>
              <a:rPr lang="en-US" sz="1700" dirty="0">
                <a:solidFill>
                  <a:schemeClr val="accent1"/>
                </a:solidFill>
                <a:latin typeface="+mj-lt"/>
              </a:rPr>
              <a:t>Characteristic Features Identification</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4"/>
            <p:custDataLst>
              <p:tags r:id="rId8"/>
            </p:custDataLst>
          </p:nvPr>
        </p:nvSpPr>
        <p:spPr>
          <a:xfrm>
            <a:off x="609600" y="4590395"/>
            <a:ext cx="5183188" cy="1554480"/>
          </a:xfrm>
        </p:spPr>
        <p:txBody>
          <a:bodyPr>
            <a:normAutofit/>
          </a:bodyPr>
          <a:lstStyle/>
          <a:p>
            <a:pPr marL="11113" indent="0">
              <a:lnSpc>
                <a:spcPct val="125000"/>
              </a:lnSpc>
              <a:buNone/>
            </a:pPr>
            <a:r>
              <a:rPr lang="en-US" sz="1500"/>
              <a:t>Identify characteristic features of each profile by analyzing the data. Discuss how these features relate to overall health outcomes and public health implications.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sz="quarter" idx="15"/>
            <p:custDataLst>
              <p:tags r:id="rId9"/>
            </p:custDataLst>
          </p:nvPr>
        </p:nvSpPr>
        <p:spPr>
          <a:xfrm>
            <a:off x="6106161" y="3909311"/>
            <a:ext cx="5183188" cy="609600"/>
          </a:xfrm>
        </p:spPr>
        <p:txBody>
          <a:bodyPr vert="horz" lIns="91440" tIns="45720" rIns="91440" bIns="45720" rtlCol="0" anchor="b">
            <a:normAutofit/>
          </a:bodyPr>
          <a:lstStyle/>
          <a:p>
            <a:r>
              <a:rPr lang="en-US" sz="1700">
                <a:solidFill>
                  <a:schemeClr val="accent1"/>
                </a:solidFill>
                <a:latin typeface="+mj-lt"/>
              </a:rPr>
              <a:t>Public Health Implications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quarter" idx="16"/>
            <p:custDataLst>
              <p:tags r:id="rId10"/>
            </p:custDataLst>
          </p:nvPr>
        </p:nvSpPr>
        <p:spPr>
          <a:xfrm>
            <a:off x="6106161" y="4602779"/>
            <a:ext cx="5183189" cy="1554480"/>
          </a:xfrm>
        </p:spPr>
        <p:txBody>
          <a:bodyPr>
            <a:normAutofit/>
          </a:bodyPr>
          <a:lstStyle/>
          <a:p>
            <a:pPr marL="11113" indent="0">
              <a:lnSpc>
                <a:spcPct val="125000"/>
              </a:lnSpc>
              <a:buNone/>
            </a:pPr>
            <a:r>
              <a:rPr lang="en-US" sz="1500"/>
              <a:t>Discuss the implications for public health, focusing on how understanding these profiles can influence resource allocation and health interventions.</a:t>
            </a:r>
          </a:p>
        </p:txBody>
      </p:sp>
      <p:sp>
        <p:nvSpPr>
          <p:cNvPr id="4" name="Rectangle 3">
            <a:extLst>
              <a:ext uri="{FF2B5EF4-FFF2-40B4-BE49-F238E27FC236}">
                <a16:creationId xmlns:a16="http://schemas.microsoft.com/office/drawing/2014/main" id="{BDA34976-8819-270B-55C5-00BDCA493CEC}"/>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01232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0.xml><?xml version="1.0" encoding="utf-8"?>
<p:tagLst xmlns:a="http://schemas.openxmlformats.org/drawingml/2006/main" xmlns:r="http://schemas.openxmlformats.org/officeDocument/2006/relationships" xmlns:p="http://schemas.openxmlformats.org/presentationml/2006/main">
  <p:tag name="PLUS_ID" val="logo"/>
</p:tagLst>
</file>

<file path=ppt/tags/tag100.xml><?xml version="1.0" encoding="utf-8"?>
<p:tagLst xmlns:a="http://schemas.openxmlformats.org/drawingml/2006/main" xmlns:r="http://schemas.openxmlformats.org/officeDocument/2006/relationships" xmlns:p="http://schemas.openxmlformats.org/presentationml/2006/main">
  <p:tag name="PLUS_ID" val="header_0"/>
</p:tagLst>
</file>

<file path=ppt/tags/tag101.xml><?xml version="1.0" encoding="utf-8"?>
<p:tagLst xmlns:a="http://schemas.openxmlformats.org/drawingml/2006/main" xmlns:r="http://schemas.openxmlformats.org/officeDocument/2006/relationships" xmlns:p="http://schemas.openxmlformats.org/presentationml/2006/main">
  <p:tag name="PLUS_ID" val="header_1"/>
</p:tagLst>
</file>

<file path=ppt/tags/tag102.xml><?xml version="1.0" encoding="utf-8"?>
<p:tagLst xmlns:a="http://schemas.openxmlformats.org/drawingml/2006/main" xmlns:r="http://schemas.openxmlformats.org/officeDocument/2006/relationships" xmlns:p="http://schemas.openxmlformats.org/presentationml/2006/main">
  <p:tag name="PLUS_ID" val="header_2"/>
</p:tagLst>
</file>

<file path=ppt/tags/tag103.xml><?xml version="1.0" encoding="utf-8"?>
<p:tagLst xmlns:a="http://schemas.openxmlformats.org/drawingml/2006/main" xmlns:r="http://schemas.openxmlformats.org/officeDocument/2006/relationships" xmlns:p="http://schemas.openxmlformats.org/presentationml/2006/main">
  <p:tag name="PLUS_ID" val="logo"/>
</p:tagLst>
</file>

<file path=ppt/tags/tag104.xml><?xml version="1.0" encoding="utf-8"?>
<p:tagLst xmlns:a="http://schemas.openxmlformats.org/drawingml/2006/main" xmlns:r="http://schemas.openxmlformats.org/officeDocument/2006/relationships" xmlns:p="http://schemas.openxmlformats.org/presentationml/2006/main">
  <p:tag name="PLUS_ID" val="image"/>
</p:tagLst>
</file>

<file path=ppt/tags/tag105.xml><?xml version="1.0" encoding="utf-8"?>
<p:tagLst xmlns:a="http://schemas.openxmlformats.org/drawingml/2006/main" xmlns:r="http://schemas.openxmlformats.org/officeDocument/2006/relationships" xmlns:p="http://schemas.openxmlformats.org/presentationml/2006/main">
  <p:tag name="PLUS_ID" val="chapter"/>
</p:tagLst>
</file>

<file path=ppt/tags/tag106.xml><?xml version="1.0" encoding="utf-8"?>
<p:tagLst xmlns:a="http://schemas.openxmlformats.org/drawingml/2006/main" xmlns:r="http://schemas.openxmlformats.org/officeDocument/2006/relationships" xmlns:p="http://schemas.openxmlformats.org/presentationml/2006/main">
  <p:tag name="PLUS_ID" val="title"/>
</p:tagLst>
</file>

<file path=ppt/tags/tag107.xml><?xml version="1.0" encoding="utf-8"?>
<p:tagLst xmlns:a="http://schemas.openxmlformats.org/drawingml/2006/main" xmlns:r="http://schemas.openxmlformats.org/officeDocument/2006/relationships" xmlns:p="http://schemas.openxmlformats.org/presentationml/2006/main">
  <p:tag name="PLUS_ID" val="detail_0"/>
</p:tagLst>
</file>

<file path=ppt/tags/tag108.xml><?xml version="1.0" encoding="utf-8"?>
<p:tagLst xmlns:a="http://schemas.openxmlformats.org/drawingml/2006/main" xmlns:r="http://schemas.openxmlformats.org/officeDocument/2006/relationships" xmlns:p="http://schemas.openxmlformats.org/presentationml/2006/main">
  <p:tag name="PLUS_ID" val="detail_1"/>
</p:tagLst>
</file>

<file path=ppt/tags/tag109.xml><?xml version="1.0" encoding="utf-8"?>
<p:tagLst xmlns:a="http://schemas.openxmlformats.org/drawingml/2006/main" xmlns:r="http://schemas.openxmlformats.org/officeDocument/2006/relationships" xmlns:p="http://schemas.openxmlformats.org/presentationml/2006/main">
  <p:tag name="PLUS_ID" val="detail_2"/>
</p:tagLst>
</file>

<file path=ppt/tags/tag11.xml><?xml version="1.0" encoding="utf-8"?>
<p:tagLst xmlns:a="http://schemas.openxmlformats.org/drawingml/2006/main" xmlns:r="http://schemas.openxmlformats.org/officeDocument/2006/relationships" xmlns:p="http://schemas.openxmlformats.org/presentationml/2006/main">
  <p:tag name="PLUS_ID" val="image"/>
</p:tagLst>
</file>

<file path=ppt/tags/tag110.xml><?xml version="1.0" encoding="utf-8"?>
<p:tagLst xmlns:a="http://schemas.openxmlformats.org/drawingml/2006/main" xmlns:r="http://schemas.openxmlformats.org/officeDocument/2006/relationships" xmlns:p="http://schemas.openxmlformats.org/presentationml/2006/main">
  <p:tag name="PLUS_ID" val="header_0"/>
</p:tagLst>
</file>

<file path=ppt/tags/tag111.xml><?xml version="1.0" encoding="utf-8"?>
<p:tagLst xmlns:a="http://schemas.openxmlformats.org/drawingml/2006/main" xmlns:r="http://schemas.openxmlformats.org/officeDocument/2006/relationships" xmlns:p="http://schemas.openxmlformats.org/presentationml/2006/main">
  <p:tag name="PLUS_ID" val="header_1"/>
</p:tagLst>
</file>

<file path=ppt/tags/tag112.xml><?xml version="1.0" encoding="utf-8"?>
<p:tagLst xmlns:a="http://schemas.openxmlformats.org/drawingml/2006/main" xmlns:r="http://schemas.openxmlformats.org/officeDocument/2006/relationships" xmlns:p="http://schemas.openxmlformats.org/presentationml/2006/main">
  <p:tag name="PLUS_ID" val="header_2"/>
</p:tagLst>
</file>

<file path=ppt/tags/tag113.xml><?xml version="1.0" encoding="utf-8"?>
<p:tagLst xmlns:a="http://schemas.openxmlformats.org/drawingml/2006/main" xmlns:r="http://schemas.openxmlformats.org/officeDocument/2006/relationships" xmlns:p="http://schemas.openxmlformats.org/presentationml/2006/main">
  <p:tag name="PLUS_ID" val="detail_3"/>
</p:tagLst>
</file>

<file path=ppt/tags/tag114.xml><?xml version="1.0" encoding="utf-8"?>
<p:tagLst xmlns:a="http://schemas.openxmlformats.org/drawingml/2006/main" xmlns:r="http://schemas.openxmlformats.org/officeDocument/2006/relationships" xmlns:p="http://schemas.openxmlformats.org/presentationml/2006/main">
  <p:tag name="PLUS_ID" val="header_3"/>
</p:tagLst>
</file>

<file path=ppt/tags/tag115.xml><?xml version="1.0" encoding="utf-8"?>
<p:tagLst xmlns:a="http://schemas.openxmlformats.org/drawingml/2006/main" xmlns:r="http://schemas.openxmlformats.org/officeDocument/2006/relationships" xmlns:p="http://schemas.openxmlformats.org/presentationml/2006/main">
  <p:tag name="PLUS_ID" val="logo"/>
</p:tagLst>
</file>

<file path=ppt/tags/tag116.xml><?xml version="1.0" encoding="utf-8"?>
<p:tagLst xmlns:a="http://schemas.openxmlformats.org/drawingml/2006/main" xmlns:r="http://schemas.openxmlformats.org/officeDocument/2006/relationships" xmlns:p="http://schemas.openxmlformats.org/presentationml/2006/main">
  <p:tag name="PLUS_ID" val="chapter"/>
</p:tagLst>
</file>

<file path=ppt/tags/tag117.xml><?xml version="1.0" encoding="utf-8"?>
<p:tagLst xmlns:a="http://schemas.openxmlformats.org/drawingml/2006/main" xmlns:r="http://schemas.openxmlformats.org/officeDocument/2006/relationships" xmlns:p="http://schemas.openxmlformats.org/presentationml/2006/main">
  <p:tag name="PLUS_ID" val="title"/>
</p:tagLst>
</file>

<file path=ppt/tags/tag118.xml><?xml version="1.0" encoding="utf-8"?>
<p:tagLst xmlns:a="http://schemas.openxmlformats.org/drawingml/2006/main" xmlns:r="http://schemas.openxmlformats.org/officeDocument/2006/relationships" xmlns:p="http://schemas.openxmlformats.org/presentationml/2006/main">
  <p:tag name="PLUS_ID" val="detail_0"/>
</p:tagLst>
</file>

<file path=ppt/tags/tag119.xml><?xml version="1.0" encoding="utf-8"?>
<p:tagLst xmlns:a="http://schemas.openxmlformats.org/drawingml/2006/main" xmlns:r="http://schemas.openxmlformats.org/officeDocument/2006/relationships" xmlns:p="http://schemas.openxmlformats.org/presentationml/2006/main">
  <p:tag name="PLUS_ID" val="detail_1"/>
</p:tagLst>
</file>

<file path=ppt/tags/tag12.xml><?xml version="1.0" encoding="utf-8"?>
<p:tagLst xmlns:a="http://schemas.openxmlformats.org/drawingml/2006/main" xmlns:r="http://schemas.openxmlformats.org/officeDocument/2006/relationships" xmlns:p="http://schemas.openxmlformats.org/presentationml/2006/main">
  <p:tag name="PLUS_ID" val="chapter"/>
</p:tagLst>
</file>

<file path=ppt/tags/tag120.xml><?xml version="1.0" encoding="utf-8"?>
<p:tagLst xmlns:a="http://schemas.openxmlformats.org/drawingml/2006/main" xmlns:r="http://schemas.openxmlformats.org/officeDocument/2006/relationships" xmlns:p="http://schemas.openxmlformats.org/presentationml/2006/main">
  <p:tag name="PLUS_ID" val="detail_2"/>
</p:tagLst>
</file>

<file path=ppt/tags/tag121.xml><?xml version="1.0" encoding="utf-8"?>
<p:tagLst xmlns:a="http://schemas.openxmlformats.org/drawingml/2006/main" xmlns:r="http://schemas.openxmlformats.org/officeDocument/2006/relationships" xmlns:p="http://schemas.openxmlformats.org/presentationml/2006/main">
  <p:tag name="PLUS_ID" val="header_0"/>
</p:tagLst>
</file>

<file path=ppt/tags/tag122.xml><?xml version="1.0" encoding="utf-8"?>
<p:tagLst xmlns:a="http://schemas.openxmlformats.org/drawingml/2006/main" xmlns:r="http://schemas.openxmlformats.org/officeDocument/2006/relationships" xmlns:p="http://schemas.openxmlformats.org/presentationml/2006/main">
  <p:tag name="PLUS_ID" val="header_1"/>
</p:tagLst>
</file>

<file path=ppt/tags/tag123.xml><?xml version="1.0" encoding="utf-8"?>
<p:tagLst xmlns:a="http://schemas.openxmlformats.org/drawingml/2006/main" xmlns:r="http://schemas.openxmlformats.org/officeDocument/2006/relationships" xmlns:p="http://schemas.openxmlformats.org/presentationml/2006/main">
  <p:tag name="PLUS_ID" val="header_2"/>
</p:tagLst>
</file>

<file path=ppt/tags/tag124.xml><?xml version="1.0" encoding="utf-8"?>
<p:tagLst xmlns:a="http://schemas.openxmlformats.org/drawingml/2006/main" xmlns:r="http://schemas.openxmlformats.org/officeDocument/2006/relationships" xmlns:p="http://schemas.openxmlformats.org/presentationml/2006/main">
  <p:tag name="PLUS_ID" val="logo"/>
</p:tagLst>
</file>

<file path=ppt/tags/tag125.xml><?xml version="1.0" encoding="utf-8"?>
<p:tagLst xmlns:a="http://schemas.openxmlformats.org/drawingml/2006/main" xmlns:r="http://schemas.openxmlformats.org/officeDocument/2006/relationships" xmlns:p="http://schemas.openxmlformats.org/presentationml/2006/main">
  <p:tag name="PLUS_ID" val="image"/>
</p:tagLst>
</file>

<file path=ppt/tags/tag126.xml><?xml version="1.0" encoding="utf-8"?>
<p:tagLst xmlns:a="http://schemas.openxmlformats.org/drawingml/2006/main" xmlns:r="http://schemas.openxmlformats.org/officeDocument/2006/relationships" xmlns:p="http://schemas.openxmlformats.org/presentationml/2006/main">
  <p:tag name="PLUS_ID" val="chapter"/>
</p:tagLst>
</file>

<file path=ppt/tags/tag127.xml><?xml version="1.0" encoding="utf-8"?>
<p:tagLst xmlns:a="http://schemas.openxmlformats.org/drawingml/2006/main" xmlns:r="http://schemas.openxmlformats.org/officeDocument/2006/relationships" xmlns:p="http://schemas.openxmlformats.org/presentationml/2006/main">
  <p:tag name="PLUS_ID" val="title"/>
</p:tagLst>
</file>

<file path=ppt/tags/tag128.xml><?xml version="1.0" encoding="utf-8"?>
<p:tagLst xmlns:a="http://schemas.openxmlformats.org/drawingml/2006/main" xmlns:r="http://schemas.openxmlformats.org/officeDocument/2006/relationships" xmlns:p="http://schemas.openxmlformats.org/presentationml/2006/main">
  <p:tag name="PLUS_ID" val="detail_0"/>
</p:tagLst>
</file>

<file path=ppt/tags/tag129.xml><?xml version="1.0" encoding="utf-8"?>
<p:tagLst xmlns:a="http://schemas.openxmlformats.org/drawingml/2006/main" xmlns:r="http://schemas.openxmlformats.org/officeDocument/2006/relationships" xmlns:p="http://schemas.openxmlformats.org/presentationml/2006/main">
  <p:tag name="PLUS_ID" val="detail_1"/>
</p:tagLst>
</file>

<file path=ppt/tags/tag13.xml><?xml version="1.0" encoding="utf-8"?>
<p:tagLst xmlns:a="http://schemas.openxmlformats.org/drawingml/2006/main" xmlns:r="http://schemas.openxmlformats.org/officeDocument/2006/relationships" xmlns:p="http://schemas.openxmlformats.org/presentationml/2006/main">
  <p:tag name="PLUS_ID" val="title"/>
</p:tagLst>
</file>

<file path=ppt/tags/tag130.xml><?xml version="1.0" encoding="utf-8"?>
<p:tagLst xmlns:a="http://schemas.openxmlformats.org/drawingml/2006/main" xmlns:r="http://schemas.openxmlformats.org/officeDocument/2006/relationships" xmlns:p="http://schemas.openxmlformats.org/presentationml/2006/main">
  <p:tag name="PLUS_ID" val="detail_2"/>
</p:tagLst>
</file>

<file path=ppt/tags/tag131.xml><?xml version="1.0" encoding="utf-8"?>
<p:tagLst xmlns:a="http://schemas.openxmlformats.org/drawingml/2006/main" xmlns:r="http://schemas.openxmlformats.org/officeDocument/2006/relationships" xmlns:p="http://schemas.openxmlformats.org/presentationml/2006/main">
  <p:tag name="PLUS_ID" val="header_0"/>
</p:tagLst>
</file>

<file path=ppt/tags/tag132.xml><?xml version="1.0" encoding="utf-8"?>
<p:tagLst xmlns:a="http://schemas.openxmlformats.org/drawingml/2006/main" xmlns:r="http://schemas.openxmlformats.org/officeDocument/2006/relationships" xmlns:p="http://schemas.openxmlformats.org/presentationml/2006/main">
  <p:tag name="PLUS_ID" val="header_1"/>
</p:tagLst>
</file>

<file path=ppt/tags/tag133.xml><?xml version="1.0" encoding="utf-8"?>
<p:tagLst xmlns:a="http://schemas.openxmlformats.org/drawingml/2006/main" xmlns:r="http://schemas.openxmlformats.org/officeDocument/2006/relationships" xmlns:p="http://schemas.openxmlformats.org/presentationml/2006/main">
  <p:tag name="PLUS_ID" val="header_2"/>
</p:tagLst>
</file>

<file path=ppt/tags/tag134.xml><?xml version="1.0" encoding="utf-8"?>
<p:tagLst xmlns:a="http://schemas.openxmlformats.org/drawingml/2006/main" xmlns:r="http://schemas.openxmlformats.org/officeDocument/2006/relationships" xmlns:p="http://schemas.openxmlformats.org/presentationml/2006/main">
  <p:tag name="PLUS_ID" val="logo"/>
</p:tagLst>
</file>

<file path=ppt/tags/tag14.xml><?xml version="1.0" encoding="utf-8"?>
<p:tagLst xmlns:a="http://schemas.openxmlformats.org/drawingml/2006/main" xmlns:r="http://schemas.openxmlformats.org/officeDocument/2006/relationships" xmlns:p="http://schemas.openxmlformats.org/presentationml/2006/main">
  <p:tag name="PLUS_ID" val="detail_0"/>
</p:tagLst>
</file>

<file path=ppt/tags/tag15.xml><?xml version="1.0" encoding="utf-8"?>
<p:tagLst xmlns:a="http://schemas.openxmlformats.org/drawingml/2006/main" xmlns:r="http://schemas.openxmlformats.org/officeDocument/2006/relationships" xmlns:p="http://schemas.openxmlformats.org/presentationml/2006/main">
  <p:tag name="PLUS_ID" val="detail_1"/>
</p:tagLst>
</file>

<file path=ppt/tags/tag16.xml><?xml version="1.0" encoding="utf-8"?>
<p:tagLst xmlns:a="http://schemas.openxmlformats.org/drawingml/2006/main" xmlns:r="http://schemas.openxmlformats.org/officeDocument/2006/relationships" xmlns:p="http://schemas.openxmlformats.org/presentationml/2006/main">
  <p:tag name="PLUS_ID" val="detail_2"/>
</p:tagLst>
</file>

<file path=ppt/tags/tag17.xml><?xml version="1.0" encoding="utf-8"?>
<p:tagLst xmlns:a="http://schemas.openxmlformats.org/drawingml/2006/main" xmlns:r="http://schemas.openxmlformats.org/officeDocument/2006/relationships" xmlns:p="http://schemas.openxmlformats.org/presentationml/2006/main">
  <p:tag name="PLUS_ID" val="header_0"/>
</p:tagLst>
</file>

<file path=ppt/tags/tag18.xml><?xml version="1.0" encoding="utf-8"?>
<p:tagLst xmlns:a="http://schemas.openxmlformats.org/drawingml/2006/main" xmlns:r="http://schemas.openxmlformats.org/officeDocument/2006/relationships" xmlns:p="http://schemas.openxmlformats.org/presentationml/2006/main">
  <p:tag name="PLUS_ID" val="header_1"/>
</p:tagLst>
</file>

<file path=ppt/tags/tag19.xml><?xml version="1.0" encoding="utf-8"?>
<p:tagLst xmlns:a="http://schemas.openxmlformats.org/drawingml/2006/main" xmlns:r="http://schemas.openxmlformats.org/officeDocument/2006/relationships" xmlns:p="http://schemas.openxmlformats.org/presentationml/2006/main">
  <p:tag name="PLUS_ID" val="header_2"/>
</p:tagLst>
</file>

<file path=ppt/tags/tag2.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20.xml><?xml version="1.0" encoding="utf-8"?>
<p:tagLst xmlns:a="http://schemas.openxmlformats.org/drawingml/2006/main" xmlns:r="http://schemas.openxmlformats.org/officeDocument/2006/relationships" xmlns:p="http://schemas.openxmlformats.org/presentationml/2006/main">
  <p:tag name="PLUS_ID" val="detail_3"/>
</p:tagLst>
</file>

<file path=ppt/tags/tag21.xml><?xml version="1.0" encoding="utf-8"?>
<p:tagLst xmlns:a="http://schemas.openxmlformats.org/drawingml/2006/main" xmlns:r="http://schemas.openxmlformats.org/officeDocument/2006/relationships" xmlns:p="http://schemas.openxmlformats.org/presentationml/2006/main">
  <p:tag name="PLUS_ID" val="header_3"/>
</p:tagLst>
</file>

<file path=ppt/tags/tag22.xml><?xml version="1.0" encoding="utf-8"?>
<p:tagLst xmlns:a="http://schemas.openxmlformats.org/drawingml/2006/main" xmlns:r="http://schemas.openxmlformats.org/officeDocument/2006/relationships" xmlns:p="http://schemas.openxmlformats.org/presentationml/2006/main">
  <p:tag name="PLUS_ID" val="logo"/>
</p:tagLst>
</file>

<file path=ppt/tags/tag23.xml><?xml version="1.0" encoding="utf-8"?>
<p:tagLst xmlns:a="http://schemas.openxmlformats.org/drawingml/2006/main" xmlns:r="http://schemas.openxmlformats.org/officeDocument/2006/relationships" xmlns:p="http://schemas.openxmlformats.org/presentationml/2006/main">
  <p:tag name="PLUS_ID" val="image"/>
</p:tagLst>
</file>

<file path=ppt/tags/tag24.xml><?xml version="1.0" encoding="utf-8"?>
<p:tagLst xmlns:a="http://schemas.openxmlformats.org/drawingml/2006/main" xmlns:r="http://schemas.openxmlformats.org/officeDocument/2006/relationships" xmlns:p="http://schemas.openxmlformats.org/presentationml/2006/main">
  <p:tag name="PLUS_ID" val="chapter"/>
</p:tagLst>
</file>

<file path=ppt/tags/tag25.xml><?xml version="1.0" encoding="utf-8"?>
<p:tagLst xmlns:a="http://schemas.openxmlformats.org/drawingml/2006/main" xmlns:r="http://schemas.openxmlformats.org/officeDocument/2006/relationships" xmlns:p="http://schemas.openxmlformats.org/presentationml/2006/main">
  <p:tag name="PLUS_ID" val="title"/>
</p:tagLst>
</file>

<file path=ppt/tags/tag26.xml><?xml version="1.0" encoding="utf-8"?>
<p:tagLst xmlns:a="http://schemas.openxmlformats.org/drawingml/2006/main" xmlns:r="http://schemas.openxmlformats.org/officeDocument/2006/relationships" xmlns:p="http://schemas.openxmlformats.org/presentationml/2006/main">
  <p:tag name="PLUS_ID" val="detail_0"/>
</p:tagLst>
</file>

<file path=ppt/tags/tag27.xml><?xml version="1.0" encoding="utf-8"?>
<p:tagLst xmlns:a="http://schemas.openxmlformats.org/drawingml/2006/main" xmlns:r="http://schemas.openxmlformats.org/officeDocument/2006/relationships" xmlns:p="http://schemas.openxmlformats.org/presentationml/2006/main">
  <p:tag name="PLUS_ID" val="detail_1"/>
</p:tagLst>
</file>

<file path=ppt/tags/tag28.xml><?xml version="1.0" encoding="utf-8"?>
<p:tagLst xmlns:a="http://schemas.openxmlformats.org/drawingml/2006/main" xmlns:r="http://schemas.openxmlformats.org/officeDocument/2006/relationships" xmlns:p="http://schemas.openxmlformats.org/presentationml/2006/main">
  <p:tag name="PLUS_ID" val="detail_2"/>
</p:tagLst>
</file>

<file path=ppt/tags/tag29.xml><?xml version="1.0" encoding="utf-8"?>
<p:tagLst xmlns:a="http://schemas.openxmlformats.org/drawingml/2006/main" xmlns:r="http://schemas.openxmlformats.org/officeDocument/2006/relationships" xmlns:p="http://schemas.openxmlformats.org/presentationml/2006/main">
  <p:tag name="PLUS_ID" val="header_0"/>
</p:tagLst>
</file>

<file path=ppt/tags/tag3.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header_1"/>
</p:tagLst>
</file>

<file path=ppt/tags/tag31.xml><?xml version="1.0" encoding="utf-8"?>
<p:tagLst xmlns:a="http://schemas.openxmlformats.org/drawingml/2006/main" xmlns:r="http://schemas.openxmlformats.org/officeDocument/2006/relationships" xmlns:p="http://schemas.openxmlformats.org/presentationml/2006/main">
  <p:tag name="PLUS_ID" val="header_2"/>
</p:tagLst>
</file>

<file path=ppt/tags/tag32.xml><?xml version="1.0" encoding="utf-8"?>
<p:tagLst xmlns:a="http://schemas.openxmlformats.org/drawingml/2006/main" xmlns:r="http://schemas.openxmlformats.org/officeDocument/2006/relationships" xmlns:p="http://schemas.openxmlformats.org/presentationml/2006/main">
  <p:tag name="PLUS_ID" val="detail_3"/>
</p:tagLst>
</file>

<file path=ppt/tags/tag33.xml><?xml version="1.0" encoding="utf-8"?>
<p:tagLst xmlns:a="http://schemas.openxmlformats.org/drawingml/2006/main" xmlns:r="http://schemas.openxmlformats.org/officeDocument/2006/relationships" xmlns:p="http://schemas.openxmlformats.org/presentationml/2006/main">
  <p:tag name="PLUS_ID" val="header_3"/>
</p:tagLst>
</file>

<file path=ppt/tags/tag34.xml><?xml version="1.0" encoding="utf-8"?>
<p:tagLst xmlns:a="http://schemas.openxmlformats.org/drawingml/2006/main" xmlns:r="http://schemas.openxmlformats.org/officeDocument/2006/relationships" xmlns:p="http://schemas.openxmlformats.org/presentationml/2006/main">
  <p:tag name="PLUS_ID" val="logo"/>
</p:tagLst>
</file>

<file path=ppt/tags/tag35.xml><?xml version="1.0" encoding="utf-8"?>
<p:tagLst xmlns:a="http://schemas.openxmlformats.org/drawingml/2006/main" xmlns:r="http://schemas.openxmlformats.org/officeDocument/2006/relationships" xmlns:p="http://schemas.openxmlformats.org/presentationml/2006/main">
  <p:tag name="PLUS_ID" val="image"/>
</p:tagLst>
</file>

<file path=ppt/tags/tag36.xml><?xml version="1.0" encoding="utf-8"?>
<p:tagLst xmlns:a="http://schemas.openxmlformats.org/drawingml/2006/main" xmlns:r="http://schemas.openxmlformats.org/officeDocument/2006/relationships" xmlns:p="http://schemas.openxmlformats.org/presentationml/2006/main">
  <p:tag name="PLUS_ID" val="chapter"/>
</p:tagLst>
</file>

<file path=ppt/tags/tag37.xml><?xml version="1.0" encoding="utf-8"?>
<p:tagLst xmlns:a="http://schemas.openxmlformats.org/drawingml/2006/main" xmlns:r="http://schemas.openxmlformats.org/officeDocument/2006/relationships" xmlns:p="http://schemas.openxmlformats.org/presentationml/2006/main">
  <p:tag name="PLUS_ID" val="title"/>
</p:tagLst>
</file>

<file path=ppt/tags/tag38.xml><?xml version="1.0" encoding="utf-8"?>
<p:tagLst xmlns:a="http://schemas.openxmlformats.org/drawingml/2006/main" xmlns:r="http://schemas.openxmlformats.org/officeDocument/2006/relationships" xmlns:p="http://schemas.openxmlformats.org/presentationml/2006/main">
  <p:tag name="PLUS_ID" val="detail_0"/>
</p:tagLst>
</file>

<file path=ppt/tags/tag39.xml><?xml version="1.0" encoding="utf-8"?>
<p:tagLst xmlns:a="http://schemas.openxmlformats.org/drawingml/2006/main" xmlns:r="http://schemas.openxmlformats.org/officeDocument/2006/relationships" xmlns:p="http://schemas.openxmlformats.org/presentationml/2006/main">
  <p:tag name="PLUS_ID" val="detail_1"/>
</p:tagLst>
</file>

<file path=ppt/tags/tag4.xml><?xml version="1.0" encoding="utf-8"?>
<p:tagLst xmlns:a="http://schemas.openxmlformats.org/drawingml/2006/main" xmlns:r="http://schemas.openxmlformats.org/officeDocument/2006/relationships" xmlns:p="http://schemas.openxmlformats.org/presentationml/2006/main">
  <p:tag name="PLUS_ID" val="title_static"/>
</p:tagLst>
</file>

<file path=ppt/tags/tag40.xml><?xml version="1.0" encoding="utf-8"?>
<p:tagLst xmlns:a="http://schemas.openxmlformats.org/drawingml/2006/main" xmlns:r="http://schemas.openxmlformats.org/officeDocument/2006/relationships" xmlns:p="http://schemas.openxmlformats.org/presentationml/2006/main">
  <p:tag name="PLUS_ID" val="detail_2"/>
</p:tagLst>
</file>

<file path=ppt/tags/tag41.xml><?xml version="1.0" encoding="utf-8"?>
<p:tagLst xmlns:a="http://schemas.openxmlformats.org/drawingml/2006/main" xmlns:r="http://schemas.openxmlformats.org/officeDocument/2006/relationships" xmlns:p="http://schemas.openxmlformats.org/presentationml/2006/main">
  <p:tag name="PLUS_ID" val="header_0"/>
</p:tagLst>
</file>

<file path=ppt/tags/tag42.xml><?xml version="1.0" encoding="utf-8"?>
<p:tagLst xmlns:a="http://schemas.openxmlformats.org/drawingml/2006/main" xmlns:r="http://schemas.openxmlformats.org/officeDocument/2006/relationships" xmlns:p="http://schemas.openxmlformats.org/presentationml/2006/main">
  <p:tag name="PLUS_ID" val="header_1"/>
</p:tagLst>
</file>

<file path=ppt/tags/tag43.xml><?xml version="1.0" encoding="utf-8"?>
<p:tagLst xmlns:a="http://schemas.openxmlformats.org/drawingml/2006/main" xmlns:r="http://schemas.openxmlformats.org/officeDocument/2006/relationships" xmlns:p="http://schemas.openxmlformats.org/presentationml/2006/main">
  <p:tag name="PLUS_ID" val="header_2"/>
</p:tagLst>
</file>

<file path=ppt/tags/tag44.xml><?xml version="1.0" encoding="utf-8"?>
<p:tagLst xmlns:a="http://schemas.openxmlformats.org/drawingml/2006/main" xmlns:r="http://schemas.openxmlformats.org/officeDocument/2006/relationships" xmlns:p="http://schemas.openxmlformats.org/presentationml/2006/main">
  <p:tag name="PLUS_ID" val="icon_0"/>
</p:tagLst>
</file>

<file path=ppt/tags/tag45.xml><?xml version="1.0" encoding="utf-8"?>
<p:tagLst xmlns:a="http://schemas.openxmlformats.org/drawingml/2006/main" xmlns:r="http://schemas.openxmlformats.org/officeDocument/2006/relationships" xmlns:p="http://schemas.openxmlformats.org/presentationml/2006/main">
  <p:tag name="PLUS_ID" val="icon_1"/>
</p:tagLst>
</file>

<file path=ppt/tags/tag46.xml><?xml version="1.0" encoding="utf-8"?>
<p:tagLst xmlns:a="http://schemas.openxmlformats.org/drawingml/2006/main" xmlns:r="http://schemas.openxmlformats.org/officeDocument/2006/relationships" xmlns:p="http://schemas.openxmlformats.org/presentationml/2006/main">
  <p:tag name="PLUS_ID" val="icon_2"/>
</p:tagLst>
</file>

<file path=ppt/tags/tag47.xml><?xml version="1.0" encoding="utf-8"?>
<p:tagLst xmlns:a="http://schemas.openxmlformats.org/drawingml/2006/main" xmlns:r="http://schemas.openxmlformats.org/officeDocument/2006/relationships" xmlns:p="http://schemas.openxmlformats.org/presentationml/2006/main">
  <p:tag name="PLUS_ID" val="logo"/>
</p:tagLst>
</file>

<file path=ppt/tags/tag48.xml><?xml version="1.0" encoding="utf-8"?>
<p:tagLst xmlns:a="http://schemas.openxmlformats.org/drawingml/2006/main" xmlns:r="http://schemas.openxmlformats.org/officeDocument/2006/relationships" xmlns:p="http://schemas.openxmlformats.org/presentationml/2006/main">
  <p:tag name="PLUS_ID" val="chapter"/>
</p:tagLst>
</file>

<file path=ppt/tags/tag49.xml><?xml version="1.0" encoding="utf-8"?>
<p:tagLst xmlns:a="http://schemas.openxmlformats.org/drawingml/2006/main" xmlns:r="http://schemas.openxmlformats.org/officeDocument/2006/relationships" xmlns:p="http://schemas.openxmlformats.org/presentationml/2006/main">
  <p:tag name="PLUS_ID" val="title"/>
</p:tagLst>
</file>

<file path=ppt/tags/tag5.xml><?xml version="1.0" encoding="utf-8"?>
<p:tagLst xmlns:a="http://schemas.openxmlformats.org/drawingml/2006/main" xmlns:r="http://schemas.openxmlformats.org/officeDocument/2006/relationships" xmlns:p="http://schemas.openxmlformats.org/presentationml/2006/main">
  <p:tag name="PLUS_ID" val="agenda"/>
  <p:tag name="PLUS_THEME" val="font_0"/>
</p:tagLst>
</file>

<file path=ppt/tags/tag50.xml><?xml version="1.0" encoding="utf-8"?>
<p:tagLst xmlns:a="http://schemas.openxmlformats.org/drawingml/2006/main" xmlns:r="http://schemas.openxmlformats.org/officeDocument/2006/relationships" xmlns:p="http://schemas.openxmlformats.org/presentationml/2006/main">
  <p:tag name="PLUS_ID" val="detail_0"/>
</p:tagLst>
</file>

<file path=ppt/tags/tag51.xml><?xml version="1.0" encoding="utf-8"?>
<p:tagLst xmlns:a="http://schemas.openxmlformats.org/drawingml/2006/main" xmlns:r="http://schemas.openxmlformats.org/officeDocument/2006/relationships" xmlns:p="http://schemas.openxmlformats.org/presentationml/2006/main">
  <p:tag name="PLUS_ID" val="detail_1"/>
</p:tagLst>
</file>

<file path=ppt/tags/tag52.xml><?xml version="1.0" encoding="utf-8"?>
<p:tagLst xmlns:a="http://schemas.openxmlformats.org/drawingml/2006/main" xmlns:r="http://schemas.openxmlformats.org/officeDocument/2006/relationships" xmlns:p="http://schemas.openxmlformats.org/presentationml/2006/main">
  <p:tag name="PLUS_ID" val="header_0"/>
</p:tagLst>
</file>

<file path=ppt/tags/tag53.xml><?xml version="1.0" encoding="utf-8"?>
<p:tagLst xmlns:a="http://schemas.openxmlformats.org/drawingml/2006/main" xmlns:r="http://schemas.openxmlformats.org/officeDocument/2006/relationships" xmlns:p="http://schemas.openxmlformats.org/presentationml/2006/main">
  <p:tag name="PLUS_ID" val="header_1"/>
</p:tagLst>
</file>

<file path=ppt/tags/tag54.xml><?xml version="1.0" encoding="utf-8"?>
<p:tagLst xmlns:a="http://schemas.openxmlformats.org/drawingml/2006/main" xmlns:r="http://schemas.openxmlformats.org/officeDocument/2006/relationships" xmlns:p="http://schemas.openxmlformats.org/presentationml/2006/main">
  <p:tag name="PLUS_ID" val="icon_0"/>
</p:tagLst>
</file>

<file path=ppt/tags/tag55.xml><?xml version="1.0" encoding="utf-8"?>
<p:tagLst xmlns:a="http://schemas.openxmlformats.org/drawingml/2006/main" xmlns:r="http://schemas.openxmlformats.org/officeDocument/2006/relationships" xmlns:p="http://schemas.openxmlformats.org/presentationml/2006/main">
  <p:tag name="PLUS_ID" val="icon_1"/>
</p:tagLst>
</file>

<file path=ppt/tags/tag56.xml><?xml version="1.0" encoding="utf-8"?>
<p:tagLst xmlns:a="http://schemas.openxmlformats.org/drawingml/2006/main" xmlns:r="http://schemas.openxmlformats.org/officeDocument/2006/relationships" xmlns:p="http://schemas.openxmlformats.org/presentationml/2006/main">
  <p:tag name="PLUS_ID" val="logo"/>
</p:tagLst>
</file>

<file path=ppt/tags/tag57.xml><?xml version="1.0" encoding="utf-8"?>
<p:tagLst xmlns:a="http://schemas.openxmlformats.org/drawingml/2006/main" xmlns:r="http://schemas.openxmlformats.org/officeDocument/2006/relationships" xmlns:p="http://schemas.openxmlformats.org/presentationml/2006/main">
  <p:tag name="PLUS_ID" val="chapter"/>
</p:tagLst>
</file>

<file path=ppt/tags/tag58.xml><?xml version="1.0" encoding="utf-8"?>
<p:tagLst xmlns:a="http://schemas.openxmlformats.org/drawingml/2006/main" xmlns:r="http://schemas.openxmlformats.org/officeDocument/2006/relationships" xmlns:p="http://schemas.openxmlformats.org/presentationml/2006/main">
  <p:tag name="PLUS_ID" val="title"/>
</p:tagLst>
</file>

<file path=ppt/tags/tag59.xml><?xml version="1.0" encoding="utf-8"?>
<p:tagLst xmlns:a="http://schemas.openxmlformats.org/drawingml/2006/main" xmlns:r="http://schemas.openxmlformats.org/officeDocument/2006/relationships" xmlns:p="http://schemas.openxmlformats.org/presentationml/2006/main">
  <p:tag name="PLUS_ID" val="detail_0"/>
</p:tagLst>
</file>

<file path=ppt/tags/tag6.xml><?xml version="1.0" encoding="utf-8"?>
<p:tagLst xmlns:a="http://schemas.openxmlformats.org/drawingml/2006/main" xmlns:r="http://schemas.openxmlformats.org/officeDocument/2006/relationships" xmlns:p="http://schemas.openxmlformats.org/presentationml/2006/main">
  <p:tag name="PLUS_ID" val="logo"/>
</p:tagLst>
</file>

<file path=ppt/tags/tag60.xml><?xml version="1.0" encoding="utf-8"?>
<p:tagLst xmlns:a="http://schemas.openxmlformats.org/drawingml/2006/main" xmlns:r="http://schemas.openxmlformats.org/officeDocument/2006/relationships" xmlns:p="http://schemas.openxmlformats.org/presentationml/2006/main">
  <p:tag name="PLUS_ID" val="detail_1"/>
</p:tagLst>
</file>

<file path=ppt/tags/tag61.xml><?xml version="1.0" encoding="utf-8"?>
<p:tagLst xmlns:a="http://schemas.openxmlformats.org/drawingml/2006/main" xmlns:r="http://schemas.openxmlformats.org/officeDocument/2006/relationships" xmlns:p="http://schemas.openxmlformats.org/presentationml/2006/main">
  <p:tag name="PLUS_ID" val="detail_2"/>
</p:tagLst>
</file>

<file path=ppt/tags/tag62.xml><?xml version="1.0" encoding="utf-8"?>
<p:tagLst xmlns:a="http://schemas.openxmlformats.org/drawingml/2006/main" xmlns:r="http://schemas.openxmlformats.org/officeDocument/2006/relationships" xmlns:p="http://schemas.openxmlformats.org/presentationml/2006/main">
  <p:tag name="PLUS_ID" val="header_0"/>
</p:tagLst>
</file>

<file path=ppt/tags/tag63.xml><?xml version="1.0" encoding="utf-8"?>
<p:tagLst xmlns:a="http://schemas.openxmlformats.org/drawingml/2006/main" xmlns:r="http://schemas.openxmlformats.org/officeDocument/2006/relationships" xmlns:p="http://schemas.openxmlformats.org/presentationml/2006/main">
  <p:tag name="PLUS_ID" val="header_1"/>
</p:tagLst>
</file>

<file path=ppt/tags/tag64.xml><?xml version="1.0" encoding="utf-8"?>
<p:tagLst xmlns:a="http://schemas.openxmlformats.org/drawingml/2006/main" xmlns:r="http://schemas.openxmlformats.org/officeDocument/2006/relationships" xmlns:p="http://schemas.openxmlformats.org/presentationml/2006/main">
  <p:tag name="PLUS_ID" val="header_2"/>
</p:tagLst>
</file>

<file path=ppt/tags/tag65.xml><?xml version="1.0" encoding="utf-8"?>
<p:tagLst xmlns:a="http://schemas.openxmlformats.org/drawingml/2006/main" xmlns:r="http://schemas.openxmlformats.org/officeDocument/2006/relationships" xmlns:p="http://schemas.openxmlformats.org/presentationml/2006/main">
  <p:tag name="PLUS_ID" val="icon_0"/>
</p:tagLst>
</file>

<file path=ppt/tags/tag66.xml><?xml version="1.0" encoding="utf-8"?>
<p:tagLst xmlns:a="http://schemas.openxmlformats.org/drawingml/2006/main" xmlns:r="http://schemas.openxmlformats.org/officeDocument/2006/relationships" xmlns:p="http://schemas.openxmlformats.org/presentationml/2006/main">
  <p:tag name="PLUS_ID" val="icon_1"/>
</p:tagLst>
</file>

<file path=ppt/tags/tag67.xml><?xml version="1.0" encoding="utf-8"?>
<p:tagLst xmlns:a="http://schemas.openxmlformats.org/drawingml/2006/main" xmlns:r="http://schemas.openxmlformats.org/officeDocument/2006/relationships" xmlns:p="http://schemas.openxmlformats.org/presentationml/2006/main">
  <p:tag name="PLUS_ID" val="icon_2"/>
</p:tagLst>
</file>

<file path=ppt/tags/tag68.xml><?xml version="1.0" encoding="utf-8"?>
<p:tagLst xmlns:a="http://schemas.openxmlformats.org/drawingml/2006/main" xmlns:r="http://schemas.openxmlformats.org/officeDocument/2006/relationships" xmlns:p="http://schemas.openxmlformats.org/presentationml/2006/main">
  <p:tag name="PLUS_ID" val="logo"/>
</p:tagLst>
</file>

<file path=ppt/tags/tag69.xml><?xml version="1.0" encoding="utf-8"?>
<p:tagLst xmlns:a="http://schemas.openxmlformats.org/drawingml/2006/main" xmlns:r="http://schemas.openxmlformats.org/officeDocument/2006/relationships" xmlns:p="http://schemas.openxmlformats.org/presentationml/2006/main">
  <p:tag name="PLUS_ID" val="chapter"/>
</p:tagLst>
</file>

<file path=ppt/tags/tag7.xml><?xml version="1.0" encoding="utf-8"?>
<p:tagLst xmlns:a="http://schemas.openxmlformats.org/drawingml/2006/main" xmlns:r="http://schemas.openxmlformats.org/officeDocument/2006/relationships" xmlns:p="http://schemas.openxmlformats.org/presentationml/2006/main">
  <p:tag name="PLUS_ID" val="chapter"/>
</p:tagLst>
</file>

<file path=ppt/tags/tag70.xml><?xml version="1.0" encoding="utf-8"?>
<p:tagLst xmlns:a="http://schemas.openxmlformats.org/drawingml/2006/main" xmlns:r="http://schemas.openxmlformats.org/officeDocument/2006/relationships" xmlns:p="http://schemas.openxmlformats.org/presentationml/2006/main">
  <p:tag name="PLUS_ID" val="title"/>
</p:tagLst>
</file>

<file path=ppt/tags/tag71.xml><?xml version="1.0" encoding="utf-8"?>
<p:tagLst xmlns:a="http://schemas.openxmlformats.org/drawingml/2006/main" xmlns:r="http://schemas.openxmlformats.org/officeDocument/2006/relationships" xmlns:p="http://schemas.openxmlformats.org/presentationml/2006/main">
  <p:tag name="PLUS_ID" val="header_0"/>
</p:tagLst>
</file>

<file path=ppt/tags/tag72.xml><?xml version="1.0" encoding="utf-8"?>
<p:tagLst xmlns:a="http://schemas.openxmlformats.org/drawingml/2006/main" xmlns:r="http://schemas.openxmlformats.org/officeDocument/2006/relationships" xmlns:p="http://schemas.openxmlformats.org/presentationml/2006/main">
  <p:tag name="PLUS_ID" val="detail_0"/>
</p:tagLst>
</file>

<file path=ppt/tags/tag73.xml><?xml version="1.0" encoding="utf-8"?>
<p:tagLst xmlns:a="http://schemas.openxmlformats.org/drawingml/2006/main" xmlns:r="http://schemas.openxmlformats.org/officeDocument/2006/relationships" xmlns:p="http://schemas.openxmlformats.org/presentationml/2006/main">
  <p:tag name="PLUS_ID" val="header_1"/>
</p:tagLst>
</file>

<file path=ppt/tags/tag74.xml><?xml version="1.0" encoding="utf-8"?>
<p:tagLst xmlns:a="http://schemas.openxmlformats.org/drawingml/2006/main" xmlns:r="http://schemas.openxmlformats.org/officeDocument/2006/relationships" xmlns:p="http://schemas.openxmlformats.org/presentationml/2006/main">
  <p:tag name="PLUS_ID" val="detail_1"/>
</p:tagLst>
</file>

<file path=ppt/tags/tag75.xml><?xml version="1.0" encoding="utf-8"?>
<p:tagLst xmlns:a="http://schemas.openxmlformats.org/drawingml/2006/main" xmlns:r="http://schemas.openxmlformats.org/officeDocument/2006/relationships" xmlns:p="http://schemas.openxmlformats.org/presentationml/2006/main">
  <p:tag name="PLUS_ID" val="header_2"/>
</p:tagLst>
</file>

<file path=ppt/tags/tag76.xml><?xml version="1.0" encoding="utf-8"?>
<p:tagLst xmlns:a="http://schemas.openxmlformats.org/drawingml/2006/main" xmlns:r="http://schemas.openxmlformats.org/officeDocument/2006/relationships" xmlns:p="http://schemas.openxmlformats.org/presentationml/2006/main">
  <p:tag name="PLUS_ID" val="detail_2"/>
</p:tagLst>
</file>

<file path=ppt/tags/tag77.xml><?xml version="1.0" encoding="utf-8"?>
<p:tagLst xmlns:a="http://schemas.openxmlformats.org/drawingml/2006/main" xmlns:r="http://schemas.openxmlformats.org/officeDocument/2006/relationships" xmlns:p="http://schemas.openxmlformats.org/presentationml/2006/main">
  <p:tag name="PLUS_ID" val="header_3"/>
</p:tagLst>
</file>

<file path=ppt/tags/tag78.xml><?xml version="1.0" encoding="utf-8"?>
<p:tagLst xmlns:a="http://schemas.openxmlformats.org/drawingml/2006/main" xmlns:r="http://schemas.openxmlformats.org/officeDocument/2006/relationships" xmlns:p="http://schemas.openxmlformats.org/presentationml/2006/main">
  <p:tag name="PLUS_ID" val="detail_3"/>
</p:tagLst>
</file>

<file path=ppt/tags/tag79.xml><?xml version="1.0" encoding="utf-8"?>
<p:tagLst xmlns:a="http://schemas.openxmlformats.org/drawingml/2006/main" xmlns:r="http://schemas.openxmlformats.org/officeDocument/2006/relationships" xmlns:p="http://schemas.openxmlformats.org/presentationml/2006/main">
  <p:tag name="PLUS_ID" val="logo"/>
</p:tagLst>
</file>

<file path=ppt/tags/tag8.xml><?xml version="1.0" encoding="utf-8"?>
<p:tagLst xmlns:a="http://schemas.openxmlformats.org/drawingml/2006/main" xmlns:r="http://schemas.openxmlformats.org/officeDocument/2006/relationships" xmlns:p="http://schemas.openxmlformats.org/presentationml/2006/main">
  <p:tag name="PLUS_ID" val="title"/>
</p:tagLst>
</file>

<file path=ppt/tags/tag80.xml><?xml version="1.0" encoding="utf-8"?>
<p:tagLst xmlns:a="http://schemas.openxmlformats.org/drawingml/2006/main" xmlns:r="http://schemas.openxmlformats.org/officeDocument/2006/relationships" xmlns:p="http://schemas.openxmlformats.org/presentationml/2006/main">
  <p:tag name="PLUS_ID" val="chapter"/>
</p:tagLst>
</file>

<file path=ppt/tags/tag81.xml><?xml version="1.0" encoding="utf-8"?>
<p:tagLst xmlns:a="http://schemas.openxmlformats.org/drawingml/2006/main" xmlns:r="http://schemas.openxmlformats.org/officeDocument/2006/relationships" xmlns:p="http://schemas.openxmlformats.org/presentationml/2006/main">
  <p:tag name="PLUS_ID" val="title"/>
</p:tagLst>
</file>

<file path=ppt/tags/tag82.xml><?xml version="1.0" encoding="utf-8"?>
<p:tagLst xmlns:a="http://schemas.openxmlformats.org/drawingml/2006/main" xmlns:r="http://schemas.openxmlformats.org/officeDocument/2006/relationships" xmlns:p="http://schemas.openxmlformats.org/presentationml/2006/main">
  <p:tag name="PLUS_ID" val="detail_0"/>
</p:tagLst>
</file>

<file path=ppt/tags/tag83.xml><?xml version="1.0" encoding="utf-8"?>
<p:tagLst xmlns:a="http://schemas.openxmlformats.org/drawingml/2006/main" xmlns:r="http://schemas.openxmlformats.org/officeDocument/2006/relationships" xmlns:p="http://schemas.openxmlformats.org/presentationml/2006/main">
  <p:tag name="PLUS_ID" val="detail_1"/>
</p:tagLst>
</file>

<file path=ppt/tags/tag84.xml><?xml version="1.0" encoding="utf-8"?>
<p:tagLst xmlns:a="http://schemas.openxmlformats.org/drawingml/2006/main" xmlns:r="http://schemas.openxmlformats.org/officeDocument/2006/relationships" xmlns:p="http://schemas.openxmlformats.org/presentationml/2006/main">
  <p:tag name="PLUS_ID" val="header_0"/>
</p:tagLst>
</file>

<file path=ppt/tags/tag85.xml><?xml version="1.0" encoding="utf-8"?>
<p:tagLst xmlns:a="http://schemas.openxmlformats.org/drawingml/2006/main" xmlns:r="http://schemas.openxmlformats.org/officeDocument/2006/relationships" xmlns:p="http://schemas.openxmlformats.org/presentationml/2006/main">
  <p:tag name="PLUS_ID" val="header_1"/>
</p:tagLst>
</file>

<file path=ppt/tags/tag86.xml><?xml version="1.0" encoding="utf-8"?>
<p:tagLst xmlns:a="http://schemas.openxmlformats.org/drawingml/2006/main" xmlns:r="http://schemas.openxmlformats.org/officeDocument/2006/relationships" xmlns:p="http://schemas.openxmlformats.org/presentationml/2006/main">
  <p:tag name="PLUS_ID" val="detail_2"/>
</p:tagLst>
</file>

<file path=ppt/tags/tag87.xml><?xml version="1.0" encoding="utf-8"?>
<p:tagLst xmlns:a="http://schemas.openxmlformats.org/drawingml/2006/main" xmlns:r="http://schemas.openxmlformats.org/officeDocument/2006/relationships" xmlns:p="http://schemas.openxmlformats.org/presentationml/2006/main">
  <p:tag name="PLUS_ID" val="detail_3"/>
</p:tagLst>
</file>

<file path=ppt/tags/tag88.xml><?xml version="1.0" encoding="utf-8"?>
<p:tagLst xmlns:a="http://schemas.openxmlformats.org/drawingml/2006/main" xmlns:r="http://schemas.openxmlformats.org/officeDocument/2006/relationships" xmlns:p="http://schemas.openxmlformats.org/presentationml/2006/main">
  <p:tag name="PLUS_ID" val="header_2"/>
</p:tagLst>
</file>

<file path=ppt/tags/tag89.xml><?xml version="1.0" encoding="utf-8"?>
<p:tagLst xmlns:a="http://schemas.openxmlformats.org/drawingml/2006/main" xmlns:r="http://schemas.openxmlformats.org/officeDocument/2006/relationships" xmlns:p="http://schemas.openxmlformats.org/presentationml/2006/main">
  <p:tag name="PLUS_ID" val="header_3"/>
</p:tagLst>
</file>

<file path=ppt/tags/tag9.xml><?xml version="1.0" encoding="utf-8"?>
<p:tagLst xmlns:a="http://schemas.openxmlformats.org/drawingml/2006/main" xmlns:r="http://schemas.openxmlformats.org/officeDocument/2006/relationships" xmlns:p="http://schemas.openxmlformats.org/presentationml/2006/main">
  <p:tag name="PLUS_ID" val="detail"/>
</p:tagLst>
</file>

<file path=ppt/tags/tag90.xml><?xml version="1.0" encoding="utf-8"?>
<p:tagLst xmlns:a="http://schemas.openxmlformats.org/drawingml/2006/main" xmlns:r="http://schemas.openxmlformats.org/officeDocument/2006/relationships" xmlns:p="http://schemas.openxmlformats.org/presentationml/2006/main">
  <p:tag name="PLUS_ID" val="deliverable_0"/>
</p:tagLst>
</file>

<file path=ppt/tags/tag91.xml><?xml version="1.0" encoding="utf-8"?>
<p:tagLst xmlns:a="http://schemas.openxmlformats.org/drawingml/2006/main" xmlns:r="http://schemas.openxmlformats.org/officeDocument/2006/relationships" xmlns:p="http://schemas.openxmlformats.org/presentationml/2006/main">
  <p:tag name="PLUS_ID" val="deliverable_1"/>
</p:tagLst>
</file>

<file path=ppt/tags/tag92.xml><?xml version="1.0" encoding="utf-8"?>
<p:tagLst xmlns:a="http://schemas.openxmlformats.org/drawingml/2006/main" xmlns:r="http://schemas.openxmlformats.org/officeDocument/2006/relationships" xmlns:p="http://schemas.openxmlformats.org/presentationml/2006/main">
  <p:tag name="PLUS_ID" val="deliverable_2"/>
</p:tagLst>
</file>

<file path=ppt/tags/tag93.xml><?xml version="1.0" encoding="utf-8"?>
<p:tagLst xmlns:a="http://schemas.openxmlformats.org/drawingml/2006/main" xmlns:r="http://schemas.openxmlformats.org/officeDocument/2006/relationships" xmlns:p="http://schemas.openxmlformats.org/presentationml/2006/main">
  <p:tag name="PLUS_ID" val="deliverable_3"/>
</p:tagLst>
</file>

<file path=ppt/tags/tag94.xml><?xml version="1.0" encoding="utf-8"?>
<p:tagLst xmlns:a="http://schemas.openxmlformats.org/drawingml/2006/main" xmlns:r="http://schemas.openxmlformats.org/officeDocument/2006/relationships" xmlns:p="http://schemas.openxmlformats.org/presentationml/2006/main">
  <p:tag name="PLUS_ID" val="logo"/>
</p:tagLst>
</file>

<file path=ppt/tags/tag95.xml><?xml version="1.0" encoding="utf-8"?>
<p:tagLst xmlns:a="http://schemas.openxmlformats.org/drawingml/2006/main" xmlns:r="http://schemas.openxmlformats.org/officeDocument/2006/relationships" xmlns:p="http://schemas.openxmlformats.org/presentationml/2006/main">
  <p:tag name="PLUS_ID" val="chapter"/>
</p:tagLst>
</file>

<file path=ppt/tags/tag96.xml><?xml version="1.0" encoding="utf-8"?>
<p:tagLst xmlns:a="http://schemas.openxmlformats.org/drawingml/2006/main" xmlns:r="http://schemas.openxmlformats.org/officeDocument/2006/relationships" xmlns:p="http://schemas.openxmlformats.org/presentationml/2006/main">
  <p:tag name="PLUS_ID" val="title"/>
</p:tagLst>
</file>

<file path=ppt/tags/tag97.xml><?xml version="1.0" encoding="utf-8"?>
<p:tagLst xmlns:a="http://schemas.openxmlformats.org/drawingml/2006/main" xmlns:r="http://schemas.openxmlformats.org/officeDocument/2006/relationships" xmlns:p="http://schemas.openxmlformats.org/presentationml/2006/main">
  <p:tag name="PLUS_ID" val="detail_0"/>
</p:tagLst>
</file>

<file path=ppt/tags/tag98.xml><?xml version="1.0" encoding="utf-8"?>
<p:tagLst xmlns:a="http://schemas.openxmlformats.org/drawingml/2006/main" xmlns:r="http://schemas.openxmlformats.org/officeDocument/2006/relationships" xmlns:p="http://schemas.openxmlformats.org/presentationml/2006/main">
  <p:tag name="PLUS_ID" val="detail_1"/>
</p:tagLst>
</file>

<file path=ppt/tags/tag99.xml><?xml version="1.0" encoding="utf-8"?>
<p:tagLst xmlns:a="http://schemas.openxmlformats.org/drawingml/2006/main" xmlns:r="http://schemas.openxmlformats.org/officeDocument/2006/relationships" xmlns:p="http://schemas.openxmlformats.org/presentationml/2006/main">
  <p:tag name="PLUS_ID" val="detail_2"/>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DA3531-16FB-3E4B-A465-3DF5A0536F56}">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49</TotalTime>
  <Words>1250</Words>
  <Application>Microsoft Macintosh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6</vt:i4>
      </vt:variant>
      <vt:variant>
        <vt:lpstr>Theme</vt:lpstr>
      </vt:variant>
      <vt:variant>
        <vt:i4>14</vt:i4>
      </vt:variant>
      <vt:variant>
        <vt:lpstr>Slide Titles</vt:lpstr>
      </vt:variant>
      <vt:variant>
        <vt:i4>14</vt:i4>
      </vt:variant>
    </vt:vector>
  </HeadingPairs>
  <TitlesOfParts>
    <vt:vector size="34" baseType="lpstr">
      <vt:lpstr>Aptos</vt:lpstr>
      <vt:lpstr>Aptos Display</vt:lpstr>
      <vt:lpstr>Arial</vt:lpstr>
      <vt:lpstr>Courier New</vt:lpstr>
      <vt:lpstr>Franklin Gothic Book</vt:lpstr>
      <vt:lpstr>Franklin Gothic Medium</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POGIL ML Tutorial Overview</vt:lpstr>
      <vt:lpstr>Agenda</vt:lpstr>
      <vt:lpstr>Introduction to POGIL ML Tutorial</vt:lpstr>
      <vt:lpstr>Learning Objectives</vt:lpstr>
      <vt:lpstr>POGIL Roles</vt:lpstr>
      <vt:lpstr>Binary Classification Exploration</vt:lpstr>
      <vt:lpstr>Feature Selection in Classification</vt:lpstr>
      <vt:lpstr>Model Comparison Techniques</vt:lpstr>
      <vt:lpstr>Multi-class Health Profiles</vt:lpstr>
      <vt:lpstr>Data Preparation for Predictive Modeling</vt:lpstr>
      <vt:lpstr>Implementation and Evaluation of Models</vt:lpstr>
      <vt:lpstr>Ethical Considerations in Classification</vt:lpstr>
      <vt:lpstr>Assessment Activities Overview</vt:lpstr>
      <vt:lpstr>Extension Activities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Bhattacharya, Sambit</dc:creator>
  <cp:lastModifiedBy>Bhattacharya, Sambit</cp:lastModifiedBy>
  <cp:revision>3</cp:revision>
  <dcterms:created xsi:type="dcterms:W3CDTF">2025-02-20T05:17:40Z</dcterms:created>
  <dcterms:modified xsi:type="dcterms:W3CDTF">2025-02-21T06:12:57Z</dcterms:modified>
</cp:coreProperties>
</file>