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658"/>
  </p:normalViewPr>
  <p:slideViewPr>
    <p:cSldViewPr snapToGrid="0">
      <p:cViewPr>
        <p:scale>
          <a:sx n="58" d="100"/>
          <a:sy n="58" d="100"/>
        </p:scale>
        <p:origin x="176" y="-1424"/>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endParaRPr sz="3400" b="0" i="0" u="none" strike="noStrike" cap="none" dirty="0">
              <a:solidFill>
                <a:schemeClr val="dk1"/>
              </a:solidFill>
              <a:latin typeface="Calibri"/>
              <a:ea typeface="Calibri"/>
              <a:cs typeface="Calibri"/>
              <a:sym typeface="Calibri"/>
            </a:endParaRPr>
          </a:p>
        </p:txBody>
      </p:sp>
      <p:sp>
        <p:nvSpPr>
          <p:cNvPr id="133" name="Google Shape;133;p25"/>
          <p:cNvSpPr txBox="1"/>
          <p:nvPr/>
        </p:nvSpPr>
        <p:spPr>
          <a:xfrm>
            <a:off x="242852" y="5440275"/>
            <a:ext cx="7432180" cy="28907873"/>
          </a:xfrm>
          <a:prstGeom prst="rect">
            <a:avLst/>
          </a:prstGeom>
          <a:noFill/>
          <a:ln>
            <a:noFill/>
          </a:ln>
        </p:spPr>
        <p:txBody>
          <a:bodyPr spcFirstLastPara="1" wrap="square" lIns="129525" tIns="64750" rIns="129525" bIns="64750" anchor="t" anchorCtr="0">
            <a:spAutoFit/>
          </a:bodyPr>
          <a:lstStyle/>
          <a:p>
            <a:pPr algn="l"/>
            <a:r>
              <a:rPr lang="en-US" sz="3400" dirty="0">
                <a:effectLst/>
                <a:latin typeface=""/>
                <a:ea typeface="Malgun Gothic" panose="020B0503020000020004" pitchFamily="34" charset="-127"/>
                <a:cs typeface="Sathu" pitchFamily="2" charset="-34"/>
              </a:rPr>
              <a:t>Recent changes in industry need to upgrade software developing skills of workforce for parallel computing environment such as multicore CPUs, GPUs. Unlike the sequential computing environment, personals who want to work for this area must be familiar to the multi-cores, multi-processor, and GPUs.  The course is for the junior or senior Computer Science (CS) and Computer Engineering (CE) major students. Based on the curriculum, all students finished programming languages, operating systems, computer architecture and data structure courses to make sequential programs.  The parallel </a:t>
            </a:r>
            <a:r>
              <a:rPr lang="en-US" sz="3400" dirty="0">
                <a:latin typeface=""/>
                <a:ea typeface="Malgun Gothic" panose="020B0503020000020004" pitchFamily="34" charset="-127"/>
                <a:cs typeface="Sathu" pitchFamily="2" charset="-34"/>
              </a:rPr>
              <a:t>p</a:t>
            </a:r>
            <a:r>
              <a:rPr lang="en-US" sz="3400" dirty="0">
                <a:effectLst/>
                <a:latin typeface=""/>
                <a:ea typeface="Malgun Gothic" panose="020B0503020000020004" pitchFamily="34" charset="-127"/>
                <a:cs typeface="Sathu" pitchFamily="2" charset="-34"/>
              </a:rPr>
              <a:t>rogramming education for CS and CE majors will play a major role in preparing well-trained graduates to join this workforce. From the course, we are going to focus on improving hands on skills with the libraries and understating and implementing parallel algorithms.  The topics of the course include programming languages with the libraries such as OpenMP, MPI, and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The programming models consists of several subareas: </a:t>
            </a:r>
            <a:r>
              <a:rPr lang="en-US" sz="3400" dirty="0" err="1">
                <a:effectLst/>
                <a:latin typeface=""/>
                <a:ea typeface="Malgun Gothic" panose="020B0503020000020004" pitchFamily="34" charset="-127"/>
                <a:cs typeface="Sathu" pitchFamily="2" charset="-34"/>
              </a:rPr>
              <a:t>i</a:t>
            </a:r>
            <a:r>
              <a:rPr lang="en-US" sz="3400" dirty="0">
                <a:effectLst/>
                <a:latin typeface=""/>
                <a:ea typeface="Malgun Gothic" panose="020B0503020000020004" pitchFamily="34" charset="-127"/>
                <a:cs typeface="Sathu" pitchFamily="2" charset="-34"/>
              </a:rPr>
              <a:t>) data parallelism; ii) task parallelism;  iii)multithreaded programming;  iv)shared memory model; v) message-passing model; and vi) partitioned </a:t>
            </a:r>
            <a:r>
              <a:rPr lang="en-US" sz="3400" dirty="0">
                <a:latin typeface=""/>
                <a:ea typeface="Malgun Gothic" panose="020B0503020000020004" pitchFamily="34" charset="-127"/>
                <a:cs typeface="Sathu" pitchFamily="2" charset="-34"/>
              </a:rPr>
              <a:t>g</a:t>
            </a:r>
            <a:r>
              <a:rPr lang="en-US" sz="3400" dirty="0">
                <a:effectLst/>
                <a:latin typeface=""/>
                <a:ea typeface="Malgun Gothic" panose="020B0503020000020004" pitchFamily="34" charset="-127"/>
                <a:cs typeface="Sathu" pitchFamily="2" charset="-34"/>
              </a:rPr>
              <a:t>lobal </a:t>
            </a:r>
            <a:r>
              <a:rPr lang="en-US" sz="3400" dirty="0">
                <a:latin typeface=""/>
                <a:ea typeface="Malgun Gothic" panose="020B0503020000020004" pitchFamily="34" charset="-127"/>
                <a:cs typeface="Sathu" pitchFamily="2" charset="-34"/>
              </a:rPr>
              <a:t>a</a:t>
            </a:r>
            <a:r>
              <a:rPr lang="en-US" sz="3400" dirty="0">
                <a:effectLst/>
                <a:latin typeface=""/>
                <a:ea typeface="Malgun Gothic" panose="020B0503020000020004" pitchFamily="34" charset="-127"/>
                <a:cs typeface="Sathu" pitchFamily="2" charset="-34"/>
              </a:rPr>
              <a:t>ddress </a:t>
            </a:r>
            <a:r>
              <a:rPr lang="en-US" sz="3400" dirty="0">
                <a:latin typeface=""/>
                <a:ea typeface="Malgun Gothic" panose="020B0503020000020004" pitchFamily="34" charset="-127"/>
                <a:cs typeface="Sathu" pitchFamily="2" charset="-34"/>
              </a:rPr>
              <a:t>s</a:t>
            </a:r>
            <a:r>
              <a:rPr lang="en-US" sz="3400" dirty="0">
                <a:effectLst/>
                <a:latin typeface=""/>
                <a:ea typeface="Malgun Gothic" panose="020B0503020000020004" pitchFamily="34" charset="-127"/>
                <a:cs typeface="Sathu" pitchFamily="2" charset="-34"/>
              </a:rPr>
              <a:t>pace model. These projects require a large space for large data sets  and computing power. As part of this effort, some of the NSF/IEEE-TCPP curriculum initiative on Parallel and Distributed Computing (PDC) modules were  integrated into department-wide core and elective courses offered in both fall and spring semesters. From CSC 325 Operating Systems (core), the students will learn how to write simple parallel program with </a:t>
            </a:r>
            <a:r>
              <a:rPr lang="en-US" sz="3400" dirty="0">
                <a:latin typeface=""/>
                <a:cs typeface="Sathu" pitchFamily="2" charset="-34"/>
              </a:rPr>
              <a:t>POSIX threads </a:t>
            </a:r>
            <a:r>
              <a:rPr lang="en-US" sz="3400" dirty="0">
                <a:effectLst/>
                <a:latin typeface=""/>
                <a:ea typeface="Malgun Gothic" panose="020B0503020000020004" pitchFamily="34" charset="-127"/>
                <a:cs typeface="Sathu" pitchFamily="2" charset="-34"/>
              </a:rPr>
              <a:t>library and also how to synchronize the processes.   The topics of CSC 425 Parallel Computing (elective) are focusing on how to use OpenMP,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and MPI with parallel algorithms.</a:t>
            </a:r>
          </a:p>
        </p:txBody>
      </p:sp>
      <p:sp>
        <p:nvSpPr>
          <p:cNvPr id="134" name="Google Shape;134;p25"/>
          <p:cNvSpPr/>
          <p:nvPr/>
        </p:nvSpPr>
        <p:spPr>
          <a:xfrm>
            <a:off x="242852" y="4020312"/>
            <a:ext cx="7315200" cy="1343838"/>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290925" y="33850638"/>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7"/>
            <a:ext cx="7315200" cy="1440997"/>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dirty="0">
                <a:solidFill>
                  <a:schemeClr val="lt1"/>
                </a:solidFill>
                <a:latin typeface="Calibri"/>
                <a:ea typeface="Calibri"/>
                <a:cs typeface="Calibri"/>
                <a:sym typeface="Calibri"/>
              </a:rPr>
              <a:t>Sample HPC/Gateways Exercise</a:t>
            </a:r>
            <a:endParaRPr sz="1200" b="0" i="0" u="none" strike="noStrike" cap="none" dirty="0">
              <a:solidFill>
                <a:srgbClr val="000000"/>
              </a:solidFill>
              <a:latin typeface="Arial"/>
              <a:ea typeface="Arial"/>
              <a:cs typeface="Arial"/>
              <a:sym typeface="Arial"/>
            </a:endParaRPr>
          </a:p>
        </p:txBody>
      </p:sp>
      <p:sp>
        <p:nvSpPr>
          <p:cNvPr id="137" name="Google Shape;137;p25"/>
          <p:cNvSpPr/>
          <p:nvPr/>
        </p:nvSpPr>
        <p:spPr>
          <a:xfrm>
            <a:off x="8602981" y="31169017"/>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Resource Needs/List</a:t>
            </a:r>
            <a:endParaRPr sz="4800" b="0" i="0" u="none" strike="noStrike" cap="none" dirty="0">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15" y="19696239"/>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Calibri"/>
                <a:ea typeface="Calibri"/>
                <a:cs typeface="Calibri"/>
                <a:sym typeface="Calibri"/>
              </a:rPr>
              <a:t>Resources / Science Gateways</a:t>
            </a:r>
            <a:endParaRPr sz="4500" b="0" i="0" u="none" strike="noStrike" cap="none" dirty="0">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4" name="Google Shape;144;p25"/>
          <p:cNvSpPr txBox="1"/>
          <p:nvPr/>
        </p:nvSpPr>
        <p:spPr>
          <a:xfrm>
            <a:off x="8544491" y="5343425"/>
            <a:ext cx="7432180" cy="25922441"/>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600" b="1" dirty="0">
                <a:latin typeface=""/>
              </a:rPr>
              <a:t>Genomics Big Data Problem</a:t>
            </a:r>
            <a:r>
              <a:rPr lang="en-US" altLang="ko-KR" sz="3600" b="1" dirty="0">
                <a:latin typeface=""/>
              </a:rPr>
              <a:t>:</a:t>
            </a:r>
            <a:r>
              <a:rPr lang="en-US" sz="4400" dirty="0"/>
              <a:t>  </a:t>
            </a:r>
          </a:p>
          <a:p>
            <a:pPr marL="0" marR="0" lvl="0" indent="0" algn="l" rtl="0">
              <a:lnSpc>
                <a:spcPct val="100000"/>
              </a:lnSpc>
              <a:spcBef>
                <a:spcPts val="0"/>
              </a:spcBef>
              <a:spcAft>
                <a:spcPts val="0"/>
              </a:spcAft>
              <a:buClr>
                <a:srgbClr val="000000"/>
              </a:buClr>
              <a:buSzPts val="3400"/>
              <a:buFont typeface="Arial"/>
              <a:buNone/>
            </a:pPr>
            <a:r>
              <a:rPr lang="en-US" sz="3400" b="1" i="1" dirty="0">
                <a:latin typeface=""/>
              </a:rPr>
              <a:t>The simple DNA problem</a:t>
            </a:r>
            <a:r>
              <a:rPr lang="en-US" sz="3400" dirty="0">
                <a:latin typeface=""/>
              </a:rPr>
              <a:t>:</a:t>
            </a:r>
            <a:r>
              <a:rPr lang="en-US" sz="3400" dirty="0">
                <a:latin typeface=""/>
                <a:cs typeface="Sana" pitchFamily="2" charset="-78"/>
              </a:rPr>
              <a:t> </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DNA sequences are represented as character strings, with each character representing a nucleotide type. The DNA sequence alignment problem, or pattern searching problem, identifies coincidences of nucleotide strings in a long DNA sequence. Multiple pattern matching is an complex problem in a DNA sequence. Our assignment addresses this by finding matches in a random main DNA sequence with multiple nucleotide patterns, which can also be random sequences or exact copies of parts of the main sequence. The students are going to use a brute-force algorithm that checks each pattern at every possible position in the DNA sequence, offering parallelization opportunities. The program identifies patterns found in the sequence and their starting positions. The project require that implement direct parallelization opportunities at two levels, patterns and starting positions. </a:t>
            </a:r>
          </a:p>
          <a:p>
            <a:pPr marL="0" marR="0" lvl="0" indent="0" algn="l" rtl="0">
              <a:lnSpc>
                <a:spcPct val="100000"/>
              </a:lnSpc>
              <a:spcBef>
                <a:spcPts val="0"/>
              </a:spcBef>
              <a:spcAft>
                <a:spcPts val="0"/>
              </a:spcAft>
              <a:buClr>
                <a:srgbClr val="000000"/>
              </a:buClr>
              <a:buSzPts val="3400"/>
              <a:buFont typeface="Arial"/>
              <a:buNone/>
            </a:pPr>
            <a:r>
              <a:rPr lang="en-US" sz="3400" b="1" i="1" dirty="0">
                <a:latin typeface=""/>
              </a:rPr>
              <a:t>Sequence Alignment Sorting</a:t>
            </a:r>
            <a:r>
              <a:rPr lang="en-US" sz="3400" dirty="0">
                <a:latin typeface=""/>
              </a:rPr>
              <a:t>.</a:t>
            </a:r>
            <a:endParaRPr lang="en-US" sz="3400" b="1" dirty="0">
              <a:latin typeface=""/>
            </a:endParaRP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Many applications have been developed based on the concept of genomic sequencing.  Sequence data for High-Throughput Sequencing (HTS) can be generated at an HPC that has  capability to store its data, process the tasks, and analyze its results. </a:t>
            </a:r>
            <a:r>
              <a:rPr lang="en-US" sz="3400" dirty="0" err="1">
                <a:latin typeface=""/>
                <a:cs typeface="Sana" pitchFamily="2" charset="-78"/>
              </a:rPr>
              <a:t>SAMtools</a:t>
            </a:r>
            <a:r>
              <a:rPr lang="en-US" sz="3400" dirty="0">
                <a:latin typeface=""/>
                <a:cs typeface="Sana" pitchFamily="2" charset="-78"/>
              </a:rPr>
              <a:t> can sort sequence alignment data and  a Binary Alignment/Map (BAM) file is a sequence alignment file format.</a:t>
            </a: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OpenMP utilize </a:t>
            </a:r>
            <a:r>
              <a:rPr lang="en-US" sz="3400" dirty="0" err="1">
                <a:latin typeface=""/>
                <a:cs typeface="Sana" pitchFamily="2" charset="-78"/>
              </a:rPr>
              <a:t>SAMtools</a:t>
            </a:r>
            <a:r>
              <a:rPr lang="en-US" sz="3400" dirty="0">
                <a:latin typeface=""/>
                <a:cs typeface="Sana" pitchFamily="2" charset="-78"/>
              </a:rPr>
              <a:t> and </a:t>
            </a:r>
            <a:r>
              <a:rPr lang="en-US" sz="3400" dirty="0" err="1">
                <a:latin typeface=""/>
                <a:cs typeface="Sana" pitchFamily="2" charset="-78"/>
              </a:rPr>
              <a:t>HTSlib</a:t>
            </a:r>
            <a:r>
              <a:rPr lang="en-US" sz="3400" dirty="0">
                <a:latin typeface=""/>
                <a:cs typeface="Sana" pitchFamily="2" charset="-78"/>
              </a:rPr>
              <a:t> for two tasks: </a:t>
            </a:r>
            <a:r>
              <a:rPr lang="en-US" sz="3400" dirty="0" err="1">
                <a:latin typeface=""/>
                <a:cs typeface="Sana" pitchFamily="2" charset="-78"/>
              </a:rPr>
              <a:t>i</a:t>
            </a:r>
            <a:r>
              <a:rPr lang="en-US" sz="3400" dirty="0">
                <a:latin typeface=""/>
                <a:cs typeface="Sana" pitchFamily="2" charset="-78"/>
              </a:rPr>
              <a:t>) Overlap decoding of BGZF blocks (</a:t>
            </a:r>
            <a:r>
              <a:rPr lang="en-US" sz="3400" dirty="0" err="1">
                <a:latin typeface=""/>
                <a:cs typeface="Sana" pitchFamily="2" charset="-78"/>
              </a:rPr>
              <a:t>HTSlib</a:t>
            </a:r>
            <a:r>
              <a:rPr lang="en-US" sz="3400" dirty="0">
                <a:latin typeface=""/>
                <a:cs typeface="Sana" pitchFamily="2" charset="-78"/>
              </a:rPr>
              <a:t>); ii) sorting of groups of uncompressed sequence alignment records (</a:t>
            </a:r>
            <a:r>
              <a:rPr lang="en-US" sz="3400" dirty="0" err="1">
                <a:latin typeface=""/>
                <a:cs typeface="Sana" pitchFamily="2" charset="-78"/>
              </a:rPr>
              <a:t>SAMtools</a:t>
            </a:r>
            <a:r>
              <a:rPr lang="en-US" sz="3400" dirty="0">
                <a:latin typeface=""/>
                <a:cs typeface="Sana" pitchFamily="2" charset="-78"/>
              </a:rPr>
              <a:t>);  iii) improve the parallel efficiency of BGZF encoding the resulting sorted sequence alignments (</a:t>
            </a:r>
            <a:r>
              <a:rPr lang="en-US" sz="3400" dirty="0" err="1">
                <a:latin typeface=""/>
                <a:cs typeface="Sana" pitchFamily="2" charset="-78"/>
              </a:rPr>
              <a:t>HTSlib</a:t>
            </a:r>
            <a:r>
              <a:rPr lang="en-US" sz="3400" dirty="0">
                <a:latin typeface=""/>
                <a:cs typeface="Sana" pitchFamily="2" charset="-78"/>
              </a:rPr>
              <a:t>).</a:t>
            </a:r>
          </a:p>
        </p:txBody>
      </p:sp>
      <p:sp>
        <p:nvSpPr>
          <p:cNvPr id="145" name="Google Shape;145;p25"/>
          <p:cNvSpPr txBox="1"/>
          <p:nvPr/>
        </p:nvSpPr>
        <p:spPr>
          <a:xfrm>
            <a:off x="8467851" y="32369017"/>
            <a:ext cx="7315200" cy="7717457"/>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 </a:t>
            </a:r>
          </a:p>
          <a:p>
            <a:pPr marL="482600" marR="0" lvl="0" indent="-482600" algn="l"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a:p>
            <a:pPr marL="482600" marR="0" lvl="0" indent="-482600" algn="l" rtl="0">
              <a:lnSpc>
                <a:spcPct val="100000"/>
              </a:lnSpc>
              <a:spcBef>
                <a:spcPts val="1700"/>
              </a:spcBef>
              <a:spcAft>
                <a:spcPts val="0"/>
              </a:spcAft>
              <a:buClr>
                <a:srgbClr val="000000"/>
              </a:buClr>
              <a:buSzPts val="3400"/>
              <a:buFont typeface="Arial"/>
              <a:buChar char="•"/>
            </a:pPr>
            <a:endParaRPr lang="en-US" sz="3400" b="0" i="0" u="none" strike="noStrike" cap="none" dirty="0">
              <a:solidFill>
                <a:srgbClr val="000000"/>
              </a:solidFill>
              <a:latin typeface=""/>
              <a:ea typeface="Open Sans"/>
              <a:cs typeface="Open Sans"/>
              <a:sym typeface="Open Sans"/>
            </a:endParaRPr>
          </a:p>
        </p:txBody>
      </p:sp>
      <p:sp>
        <p:nvSpPr>
          <p:cNvPr id="146" name="Google Shape;146;p25"/>
          <p:cNvSpPr txBox="1"/>
          <p:nvPr/>
        </p:nvSpPr>
        <p:spPr>
          <a:xfrm>
            <a:off x="16952420" y="30196173"/>
            <a:ext cx="7315200" cy="3793306"/>
          </a:xfrm>
          <a:prstGeom prst="rect">
            <a:avLst/>
          </a:prstGeom>
          <a:noFill/>
          <a:ln>
            <a:noFill/>
          </a:ln>
        </p:spPr>
        <p:txBody>
          <a:bodyPr spcFirstLastPara="1" wrap="square" lIns="129525" tIns="64750" rIns="129525" bIns="64750" anchor="t" anchorCtr="0">
            <a:spAutoFit/>
          </a:bodyPr>
          <a:lstStyle/>
          <a:p>
            <a:pPr marR="0" lvl="0" algn="l" rtl="0">
              <a:lnSpc>
                <a:spcPct val="100000"/>
              </a:lnSpc>
              <a:spcBef>
                <a:spcPts val="0"/>
              </a:spcBef>
              <a:spcAft>
                <a:spcPts val="0"/>
              </a:spcAft>
              <a:buClr>
                <a:srgbClr val="000000"/>
              </a:buClr>
              <a:buSzPts val="3400"/>
            </a:pPr>
            <a:r>
              <a:rPr lang="en" sz="3400" b="0" i="0" u="none" strike="noStrike" cap="none" dirty="0">
                <a:solidFill>
                  <a:srgbClr val="000000"/>
                </a:solidFill>
                <a:latin typeface=""/>
                <a:ea typeface="Open Sans"/>
                <a:cs typeface="Open Sans"/>
                <a:sym typeface="Open Sans"/>
              </a:rPr>
              <a:t>The skills and knowledge to the DNA sequency can be utilized in   </a:t>
            </a:r>
            <a:r>
              <a:rPr lang="en-US" sz="3400" dirty="0">
                <a:latin typeface=""/>
              </a:rPr>
              <a:t>developing:</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plant breeders selection,</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b="0" i="0" dirty="0">
                <a:solidFill>
                  <a:srgbClr val="001D35"/>
                </a:solidFill>
                <a:effectLst/>
                <a:latin typeface=""/>
              </a:rPr>
              <a:t>contributing to higher crop yields</a:t>
            </a:r>
            <a:r>
              <a:rPr lang="en-US" sz="3400" dirty="0">
                <a:latin typeface=""/>
              </a:rPr>
              <a:t>,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disease-resistant crops, and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diagnosing and treating diseases.</a:t>
            </a:r>
            <a:endParaRPr sz="3400" b="0" i="0" u="none" strike="noStrike" cap="none" dirty="0">
              <a:solidFill>
                <a:srgbClr val="000000"/>
              </a:solidFill>
              <a:latin typeface=""/>
              <a:sym typeface="Arial"/>
            </a:endParaRPr>
          </a:p>
        </p:txBody>
      </p:sp>
      <p:sp>
        <p:nvSpPr>
          <p:cNvPr id="147" name="Google Shape;147;p25"/>
          <p:cNvSpPr txBox="1"/>
          <p:nvPr/>
        </p:nvSpPr>
        <p:spPr>
          <a:xfrm>
            <a:off x="24885251" y="6259246"/>
            <a:ext cx="7315200" cy="2964874"/>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BAM format DNA sequence </a:t>
            </a:r>
          </a:p>
          <a:p>
            <a:pPr marL="482600" marR="0" lvl="0" indent="-482600" algn="l" rtl="0">
              <a:lnSpc>
                <a:spcPct val="100000"/>
              </a:lnSpc>
              <a:spcBef>
                <a:spcPts val="0"/>
              </a:spcBef>
              <a:spcAft>
                <a:spcPts val="0"/>
              </a:spcAft>
              <a:buClr>
                <a:srgbClr val="000000"/>
              </a:buClr>
              <a:buSzPts val="3400"/>
              <a:buFont typeface="Arial"/>
              <a:buChar char="•"/>
            </a:pPr>
            <a:r>
              <a:rPr lang="en-US" sz="3400" dirty="0">
                <a:latin typeface=""/>
                <a:ea typeface="Open Sans"/>
                <a:cs typeface="Open Sans"/>
                <a:sym typeface="Open Sans"/>
              </a:rPr>
              <a:t>BAM format target DNA sequency- must a short.</a:t>
            </a:r>
          </a:p>
          <a:p>
            <a:pPr marL="482600" marR="0" lvl="0" indent="-482600" algn="l" rtl="0">
              <a:lnSpc>
                <a:spcPct val="10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Or Patterns of DNA</a:t>
            </a:r>
            <a:endParaRPr sz="3400" b="0" i="0" u="none" strike="noStrike" cap="none" dirty="0">
              <a:solidFill>
                <a:srgbClr val="000000"/>
              </a:solidFill>
              <a:latin typeface=""/>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Dataset for PCA</a:t>
            </a:r>
          </a:p>
        </p:txBody>
      </p:sp>
      <p:sp>
        <p:nvSpPr>
          <p:cNvPr id="148" name="Google Shape;148;p25"/>
          <p:cNvSpPr txBox="1"/>
          <p:nvPr/>
        </p:nvSpPr>
        <p:spPr>
          <a:xfrm>
            <a:off x="24885251" y="14842544"/>
            <a:ext cx="7315200" cy="117720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dirty="0">
                <a:latin typeface=""/>
              </a:rPr>
              <a:t>- Develop  program that can  generate patterns and locations.</a:t>
            </a:r>
            <a:endParaRPr sz="2000" b="0" i="0" u="none" strike="noStrike" cap="none" dirty="0">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dirty="0" err="1">
                <a:latin typeface="Calibri"/>
                <a:ea typeface="Calibri"/>
                <a:cs typeface="Calibri"/>
                <a:sym typeface="Calibri"/>
              </a:rPr>
              <a:t>Sungbum</a:t>
            </a:r>
            <a:r>
              <a:rPr lang="en" sz="2800" dirty="0">
                <a:latin typeface="Calibri"/>
                <a:ea typeface="Calibri"/>
                <a:cs typeface="Calibri"/>
                <a:sym typeface="Calibri"/>
              </a:rPr>
              <a:t> Hong</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dirty="0">
                <a:latin typeface="Calibri"/>
                <a:ea typeface="Calibri"/>
                <a:cs typeface="Calibri"/>
                <a:sym typeface="Calibri"/>
              </a:rPr>
              <a:t>Jackson State University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err="1">
                <a:solidFill>
                  <a:srgbClr val="000000"/>
                </a:solidFill>
                <a:latin typeface="Calibri"/>
                <a:ea typeface="Calibri"/>
                <a:cs typeface="Calibri"/>
                <a:sym typeface="Calibri"/>
              </a:rPr>
              <a:t>sungbum.hong@jsums.edu</a:t>
            </a:r>
            <a:endParaRPr sz="2800" b="0" i="0" u="none" strike="noStrike" cap="none" dirty="0">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8421325" y="39989075"/>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a:solidFill>
                  <a:srgbClr val="454545"/>
                </a:solidFill>
                <a:latin typeface="Calibri"/>
                <a:ea typeface="Calibri"/>
                <a:cs typeface="Calibri"/>
                <a:sym typeface="Calibri"/>
              </a:rPr>
              <a:t>MORE INFORMATION → https://hackhpc.github.io/facultyhack-gateways23</a:t>
            </a:r>
            <a:r>
              <a:rPr lang="en" sz="3300" b="0" i="0" u="none" strike="noStrike" cap="none">
                <a:solidFill>
                  <a:schemeClr val="lt1"/>
                </a:solidFill>
                <a:latin typeface="Times New Roman"/>
                <a:ea typeface="Times New Roman"/>
                <a:cs typeface="Times New Roman"/>
                <a:sym typeface="Times New Roman"/>
              </a:rPr>
              <a:t>  </a:t>
            </a:r>
            <a:r>
              <a:rPr lang="en" sz="3300" b="0" i="0" u="none" strike="noStrike" cap="none">
                <a:solidFill>
                  <a:srgbClr val="F28753"/>
                </a:solidFill>
                <a:latin typeface="Times New Roman"/>
                <a:ea typeface="Times New Roman"/>
                <a:cs typeface="Times New Roman"/>
                <a:sym typeface="Times New Roman"/>
              </a:rPr>
              <a:t>__</a:t>
            </a:r>
            <a:endParaRPr sz="1300" b="0" i="0" u="none" strike="noStrike" cap="none">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287686" y="35142675"/>
            <a:ext cx="7298180" cy="3754874"/>
          </a:xfrm>
          <a:prstGeom prst="rect">
            <a:avLst/>
          </a:prstGeom>
          <a:noFill/>
        </p:spPr>
        <p:txBody>
          <a:bodyPr wrap="square">
            <a:spAutoFit/>
          </a:bodyPr>
          <a:lstStyle/>
          <a:p>
            <a:r>
              <a:rPr lang="en-US" sz="3400" dirty="0">
                <a:effectLst/>
                <a:latin typeface=""/>
                <a:ea typeface="Malgun Gothic" panose="020B0503020000020004" pitchFamily="34" charset="-127"/>
                <a:cs typeface="Times New Roman" panose="02020603050405020304" pitchFamily="18" charset="0"/>
              </a:rPr>
              <a:t>For  the course, the students implement three parallel algorithms: </a:t>
            </a:r>
            <a:r>
              <a:rPr lang="en-US" sz="3400" dirty="0" err="1">
                <a:effectLst/>
                <a:latin typeface=""/>
                <a:ea typeface="Malgun Gothic" panose="020B0503020000020004" pitchFamily="34" charset="-127"/>
                <a:cs typeface="Times New Roman" panose="02020603050405020304" pitchFamily="18" charset="0"/>
              </a:rPr>
              <a:t>i</a:t>
            </a:r>
            <a:r>
              <a:rPr lang="en-US" sz="3400" dirty="0">
                <a:effectLst/>
                <a:latin typeface=""/>
                <a:ea typeface="Malgun Gothic" panose="020B0503020000020004" pitchFamily="34" charset="-127"/>
                <a:cs typeface="Times New Roman" panose="02020603050405020304" pitchFamily="18" charset="0"/>
              </a:rPr>
              <a:t>)</a:t>
            </a:r>
            <a:r>
              <a:rPr lang="en-US" sz="3400" dirty="0">
                <a:solidFill>
                  <a:srgbClr val="212529"/>
                </a:solidFill>
                <a:highlight>
                  <a:srgbClr val="FFFFFF"/>
                </a:highlight>
                <a:latin typeface=""/>
                <a:ea typeface="Malgun Gothic" panose="020B0503020000020004" pitchFamily="34" charset="-127"/>
                <a:cs typeface="Times New Roman" panose="02020603050405020304" pitchFamily="18" charset="0"/>
              </a:rPr>
              <a:t> </a:t>
            </a:r>
            <a:r>
              <a:rPr lang="en-US" sz="3400" dirty="0">
                <a:solidFill>
                  <a:srgbClr val="212529"/>
                </a:solidFill>
                <a:effectLst/>
                <a:highlight>
                  <a:srgbClr val="FFFFFF"/>
                </a:highlight>
                <a:latin typeface=""/>
                <a:ea typeface="Times New Roman" panose="02020603050405020304" pitchFamily="18" charset="0"/>
              </a:rPr>
              <a:t>Fibonacci computation</a:t>
            </a:r>
            <a:r>
              <a:rPr lang="en-US" sz="3400" dirty="0">
                <a:solidFill>
                  <a:srgbClr val="212529"/>
                </a:solidFill>
                <a:highlight>
                  <a:srgbClr val="FFFFFF"/>
                </a:highlight>
                <a:latin typeface=""/>
                <a:ea typeface="Malgun Gothic" panose="020B0503020000020004" pitchFamily="34" charset="-127"/>
              </a:rPr>
              <a:t> </a:t>
            </a:r>
            <a:r>
              <a:rPr lang="en-US" sz="3400" dirty="0">
                <a:effectLst/>
                <a:latin typeface=""/>
                <a:ea typeface="Times New Roman" panose="02020603050405020304" pitchFamily="18" charset="0"/>
              </a:rPr>
              <a:t>Algorithms;</a:t>
            </a:r>
            <a:r>
              <a:rPr lang="en-US" sz="3400" dirty="0">
                <a:effectLst/>
                <a:latin typeface=""/>
                <a:ea typeface="Malgun Gothic" panose="020B0503020000020004" pitchFamily="34" charset="-127"/>
                <a:cs typeface="Times New Roman" panose="02020603050405020304" pitchFamily="18" charset="0"/>
              </a:rPr>
              <a:t> ii)</a:t>
            </a:r>
            <a:r>
              <a:rPr lang="en-US" sz="3400" dirty="0">
                <a:effectLst/>
                <a:latin typeface=""/>
                <a:ea typeface="Times New Roman" panose="02020603050405020304" pitchFamily="18" charset="0"/>
              </a:rPr>
              <a:t> </a:t>
            </a:r>
            <a:r>
              <a:rPr lang="en-US" sz="3400" dirty="0">
                <a:solidFill>
                  <a:srgbClr val="001D35"/>
                </a:solidFill>
                <a:effectLst/>
                <a:latin typeface=""/>
                <a:ea typeface="Malgun Gothic" panose="020B0503020000020004" pitchFamily="34" charset="-127"/>
                <a:cs typeface="Calibri" panose="020F0502020204030204" pitchFamily="34" charset="0"/>
              </a:rPr>
              <a:t>Principal Component Analysis</a:t>
            </a:r>
            <a:r>
              <a:rPr lang="en-US" sz="3400" dirty="0">
                <a:effectLst/>
                <a:latin typeface=""/>
                <a:ea typeface="Malgun Gothic" panose="020B0503020000020004" pitchFamily="34" charset="-127"/>
                <a:cs typeface="Times New Roman" panose="02020603050405020304" pitchFamily="18" charset="0"/>
              </a:rPr>
              <a:t> (PCA) for Large Data Sets with Parallel Data Summarization; iii) Parallel algorithm for DNA sequence. </a:t>
            </a:r>
            <a:endParaRPr lang="en-US" dirty="0"/>
          </a:p>
        </p:txBody>
      </p:sp>
      <p:sp>
        <p:nvSpPr>
          <p:cNvPr id="3" name="TextBox 2">
            <a:extLst>
              <a:ext uri="{FF2B5EF4-FFF2-40B4-BE49-F238E27FC236}">
                <a16:creationId xmlns:a16="http://schemas.microsoft.com/office/drawing/2014/main" id="{1C6AD258-7C1B-3E64-41C5-BC9A6E5469A6}"/>
              </a:ext>
            </a:extLst>
          </p:cNvPr>
          <p:cNvSpPr txBox="1"/>
          <p:nvPr/>
        </p:nvSpPr>
        <p:spPr>
          <a:xfrm>
            <a:off x="16971815" y="21119441"/>
            <a:ext cx="7315200" cy="1138773"/>
          </a:xfrm>
          <a:prstGeom prst="rect">
            <a:avLst/>
          </a:prstGeom>
          <a:noFill/>
        </p:spPr>
        <p:txBody>
          <a:bodyPr wrap="square">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981</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Calibri</vt:lpstr>
      <vt:lpstr>Open Sans</vt:lpstr>
      <vt:lpstr>Arial</vt:lpstr>
      <vt:lpstr>Times New Roman</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9</cp:revision>
  <cp:lastPrinted>2024-10-03T23:40:46Z</cp:lastPrinted>
  <dcterms:modified xsi:type="dcterms:W3CDTF">2024-10-04T15:26:13Z</dcterms:modified>
</cp:coreProperties>
</file>