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9"/>
    <p:restoredTop sz="94658"/>
  </p:normalViewPr>
  <p:slideViewPr>
    <p:cSldViewPr snapToGrid="0">
      <p:cViewPr>
        <p:scale>
          <a:sx n="51" d="100"/>
          <a:sy n="51" d="100"/>
        </p:scale>
        <p:origin x="640" y="-776"/>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2" y="5440275"/>
            <a:ext cx="7315200" cy="28384653"/>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Times New Roman" panose="02020603050405020304" pitchFamily="18" charset="0"/>
              </a:rPr>
              <a:t>Recent changes in industry want to acquire workforce to developing software for parallel computing such as multicore CPUs, GPUs. Unlike the sequential computing environment, personals who want to work for this area must be familiar to the new hardware environment.  The course is for the junior or senior Computer Science (CS) and Computer Engineering (CE) major students. Based on the curriculum, all students finished programming languages, operating systems, computer architecture and data structure courses to make sequential programs.  The Parallel Programming education for CS and CE majors will play a major role in preparing well trained graduates to join this workforce. From the course, we are going to focus on improving hands on skills and understating and implementing parallel algorithms.  The topics of the course include  not only programming </a:t>
            </a:r>
            <a:r>
              <a:rPr lang="en-US" sz="3400" dirty="0" err="1">
                <a:effectLst/>
                <a:latin typeface=""/>
                <a:ea typeface="Malgun Gothic" panose="020B0503020000020004" pitchFamily="34" charset="-127"/>
                <a:cs typeface="Times New Roman" panose="02020603050405020304" pitchFamily="18" charset="0"/>
              </a:rPr>
              <a:t>laguages</a:t>
            </a:r>
            <a:r>
              <a:rPr lang="en-US" sz="3400" dirty="0">
                <a:effectLst/>
                <a:latin typeface=""/>
                <a:ea typeface="Malgun Gothic" panose="020B0503020000020004" pitchFamily="34" charset="-127"/>
                <a:cs typeface="Times New Roman" panose="02020603050405020304" pitchFamily="18" charset="0"/>
              </a:rPr>
              <a:t> with the libraries such as OpenMP, MPI, and </a:t>
            </a:r>
            <a:r>
              <a:rPr lang="en-US" sz="3400" dirty="0" err="1">
                <a:effectLst/>
                <a:latin typeface=""/>
                <a:ea typeface="Malgun Gothic" panose="020B0503020000020004" pitchFamily="34" charset="-127"/>
                <a:cs typeface="Times New Roman" panose="02020603050405020304" pitchFamily="18" charset="0"/>
              </a:rPr>
              <a:t>OpenACC</a:t>
            </a:r>
            <a:r>
              <a:rPr lang="en-US" sz="3400" dirty="0">
                <a:effectLst/>
                <a:latin typeface=""/>
                <a:ea typeface="Malgun Gothic" panose="020B0503020000020004" pitchFamily="34" charset="-127"/>
                <a:cs typeface="Times New Roman" panose="02020603050405020304" pitchFamily="18" charset="0"/>
              </a:rPr>
              <a:t> and also  programming model.  The programming models consists of several subareas: </a:t>
            </a:r>
            <a:r>
              <a:rPr lang="en-US" sz="3400" dirty="0" err="1">
                <a:effectLst/>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 data parallelism; ii) task parallelism;  multithreaded programming;  shared memory model; message-passing model; and Partitioned Global Address Space model.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From CSC 325 Operating Systems (core), the students will learn how to write simple parallel program </a:t>
            </a:r>
            <a:r>
              <a:rPr lang="en-US" sz="3400" dirty="0">
                <a:latin typeface=""/>
              </a:rPr>
              <a:t>POSIX threads (</a:t>
            </a:r>
            <a:r>
              <a:rPr lang="en-US" sz="3400" dirty="0" err="1">
                <a:latin typeface=""/>
              </a:rPr>
              <a:t>pthreads</a:t>
            </a:r>
            <a:r>
              <a:rPr lang="en-US" sz="3400" dirty="0">
                <a:latin typeface=""/>
              </a:rPr>
              <a:t>) </a:t>
            </a:r>
            <a:r>
              <a:rPr lang="en-US" sz="3400" dirty="0">
                <a:effectLst/>
                <a:latin typeface=""/>
                <a:ea typeface="Malgun Gothic" panose="020B0503020000020004" pitchFamily="34" charset="-127"/>
                <a:cs typeface="Times New Roman" panose="02020603050405020304" pitchFamily="18" charset="0"/>
              </a:rPr>
              <a:t> library and also how to synchronize the processes.   The topics of CSC 425 Parallel Computing (elective) are related with how to use OpenMP, </a:t>
            </a:r>
            <a:r>
              <a:rPr lang="en-US" sz="3400" dirty="0" err="1">
                <a:effectLst/>
                <a:latin typeface=""/>
                <a:ea typeface="Malgun Gothic" panose="020B0503020000020004" pitchFamily="34" charset="-127"/>
                <a:cs typeface="Times New Roman" panose="02020603050405020304" pitchFamily="18" charset="0"/>
              </a:rPr>
              <a:t>OpenAcc</a:t>
            </a:r>
            <a:r>
              <a:rPr lang="en-US" sz="3400" dirty="0">
                <a:effectLst/>
                <a:latin typeface=""/>
                <a:ea typeface="Malgun Gothic" panose="020B0503020000020004" pitchFamily="34" charset="-127"/>
                <a:cs typeface="Times New Roman" panose="02020603050405020304" pitchFamily="18" charset="0"/>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42852" y="3322492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9221145" y="29301075"/>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631379" y="5638454"/>
            <a:ext cx="7315200" cy="17550918"/>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r>
              <a:rPr lang="en-US" sz="4400" dirty="0" err="1"/>
              <a:t>i</a:t>
            </a:r>
            <a:r>
              <a:rPr lang="en-US" sz="4400" dirty="0"/>
              <a:t>) </a:t>
            </a:r>
            <a:r>
              <a:rPr lang="en-US" sz="3400" b="1" dirty="0"/>
              <a:t>Sequence Alignment Sorting</a:t>
            </a:r>
            <a:r>
              <a:rPr lang="en-US" sz="3400" dirty="0"/>
              <a:t>.</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
              </a:rPr>
              <a:t>Many applications have been developed based on the concept of genomic sequencing.  Sequence data for High-Throughput Sequencing (HTS) can be generated at an HPC that has  capability to store its data, process the tasks, and analyze its results. OpenMP works well with C/C++ compilers and its tasks can </a:t>
            </a:r>
            <a:r>
              <a:rPr lang="en-US" sz="3400" b="0" i="0" dirty="0">
                <a:solidFill>
                  <a:srgbClr val="131313"/>
                </a:solidFill>
                <a:effectLst/>
                <a:latin typeface=""/>
              </a:rPr>
              <a:t>concisely</a:t>
            </a:r>
            <a:r>
              <a:rPr lang="en-US" sz="3400" dirty="0">
                <a:latin typeface=""/>
              </a:rPr>
              <a:t>  implement the task parallelism based on its parallel algorithm written in POSIX thread.</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a sequence aligner  reads  to a reference genome assembly to find same or similar  to the short segments of DNA .  </a:t>
            </a:r>
            <a:r>
              <a:rPr lang="en-US" sz="3400" dirty="0" err="1">
                <a:latin typeface=""/>
              </a:rPr>
              <a:t>SAMtools</a:t>
            </a:r>
            <a:r>
              <a:rPr lang="en-US" sz="3400" dirty="0">
                <a:latin typeface=""/>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OpenMP utilize </a:t>
            </a:r>
            <a:r>
              <a:rPr lang="en-US" sz="3400" dirty="0" err="1">
                <a:latin typeface=""/>
              </a:rPr>
              <a:t>SAMtools</a:t>
            </a:r>
            <a:r>
              <a:rPr lang="en-US" sz="3400" dirty="0">
                <a:latin typeface=""/>
              </a:rPr>
              <a:t> and </a:t>
            </a:r>
            <a:r>
              <a:rPr lang="en-US" sz="3400" dirty="0" err="1">
                <a:latin typeface=""/>
              </a:rPr>
              <a:t>HTSlib</a:t>
            </a:r>
            <a:r>
              <a:rPr lang="en-US" sz="3400" dirty="0">
                <a:latin typeface=""/>
              </a:rPr>
              <a:t> for two tasks: </a:t>
            </a:r>
            <a:r>
              <a:rPr lang="en-US" sz="3400" dirty="0" err="1">
                <a:latin typeface=""/>
              </a:rPr>
              <a:t>i</a:t>
            </a:r>
            <a:r>
              <a:rPr lang="en-US" sz="3400" dirty="0">
                <a:latin typeface=""/>
              </a:rPr>
              <a:t>) Overlap decoding of BGZF blocks (</a:t>
            </a:r>
            <a:r>
              <a:rPr lang="en-US" sz="3400" dirty="0" err="1">
                <a:latin typeface=""/>
              </a:rPr>
              <a:t>HTSlib</a:t>
            </a:r>
            <a:r>
              <a:rPr lang="en-US" sz="3400" dirty="0">
                <a:latin typeface=""/>
              </a:rPr>
              <a:t>); ii) sorting of groups of uncompressed sequence alignment records (</a:t>
            </a:r>
            <a:r>
              <a:rPr lang="en-US" sz="3400" dirty="0" err="1">
                <a:latin typeface=""/>
              </a:rPr>
              <a:t>SAMtools</a:t>
            </a:r>
            <a:r>
              <a:rPr lang="en-US" sz="3400" dirty="0">
                <a:latin typeface=""/>
              </a:rPr>
              <a:t>);  iii) improve the parallel efficiency of BGZF encoding the resulting sorted sequence alignments (</a:t>
            </a:r>
            <a:r>
              <a:rPr lang="en-US" sz="3400" dirty="0" err="1">
                <a:latin typeface=""/>
              </a:rPr>
              <a:t>HTSlib</a:t>
            </a:r>
            <a:r>
              <a:rPr lang="en-US" sz="3400" dirty="0">
                <a:latin typeface=""/>
              </a:rPr>
              <a:t>). There </a:t>
            </a:r>
            <a:r>
              <a:rPr lang="en-US" sz="3400">
                <a:latin typeface=""/>
              </a:rPr>
              <a:t>is an alternative </a:t>
            </a:r>
            <a:r>
              <a:rPr lang="en-US" sz="3400" dirty="0">
                <a:latin typeface=""/>
              </a:rPr>
              <a:t>method to search patterns from DNA </a:t>
            </a:r>
            <a:r>
              <a:rPr lang="en-US" sz="3400">
                <a:latin typeface=""/>
              </a:rPr>
              <a:t>sequency. </a:t>
            </a:r>
            <a:endParaRPr lang="en-US" sz="3400" dirty="0">
              <a:latin typeface=""/>
            </a:endParaRPr>
          </a:p>
          <a:p>
            <a:pPr marL="0" marR="0" lvl="0" indent="0" algn="l" rtl="0">
              <a:lnSpc>
                <a:spcPct val="100000"/>
              </a:lnSpc>
              <a:spcBef>
                <a:spcPts val="0"/>
              </a:spcBef>
              <a:spcAft>
                <a:spcPts val="0"/>
              </a:spcAft>
              <a:buClr>
                <a:srgbClr val="000000"/>
              </a:buClr>
              <a:buSzPts val="3400"/>
              <a:buFont typeface="Arial"/>
              <a:buNone/>
            </a:pPr>
            <a:endParaRPr lang="en-US" sz="3400" dirty="0">
              <a:latin typeface=""/>
            </a:endParaRPr>
          </a:p>
        </p:txBody>
      </p:sp>
      <p:sp>
        <p:nvSpPr>
          <p:cNvPr id="145" name="Google Shape;145;p25"/>
          <p:cNvSpPr txBox="1"/>
          <p:nvPr/>
        </p:nvSpPr>
        <p:spPr>
          <a:xfrm>
            <a:off x="9133381" y="30775734"/>
            <a:ext cx="7315200" cy="7717457"/>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a:p>
            <a:pPr marL="482600" marR="0" lvl="0" indent="-482600" algn="l" rtl="0">
              <a:lnSpc>
                <a:spcPct val="100000"/>
              </a:lnSpc>
              <a:spcBef>
                <a:spcPts val="1700"/>
              </a:spcBef>
              <a:spcAft>
                <a:spcPts val="0"/>
              </a:spcAft>
              <a:buClr>
                <a:srgbClr val="000000"/>
              </a:buClr>
              <a:buSzPts val="3400"/>
              <a:buFont typeface="Arial"/>
              <a:buChar char="•"/>
            </a:pPr>
            <a:endParaRPr lang="en-US" sz="3400" b="0" i="0" u="none" strike="noStrike" cap="none" dirty="0">
              <a:solidFill>
                <a:srgbClr val="000000"/>
              </a:solidFill>
              <a:latin typeface=""/>
              <a:ea typeface="Open Sans"/>
              <a:cs typeface="Open Sans"/>
              <a:sym typeface="Open Sans"/>
            </a:endParaRPr>
          </a:p>
        </p:txBody>
      </p:sp>
      <p:sp>
        <p:nvSpPr>
          <p:cNvPr id="146" name="Google Shape;146;p25"/>
          <p:cNvSpPr txBox="1"/>
          <p:nvPr/>
        </p:nvSpPr>
        <p:spPr>
          <a:xfrm>
            <a:off x="16952420" y="30196173"/>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sp>
        <p:nvSpPr>
          <p:cNvPr id="147" name="Google Shape;147;p25"/>
          <p:cNvSpPr txBox="1"/>
          <p:nvPr/>
        </p:nvSpPr>
        <p:spPr>
          <a:xfrm>
            <a:off x="24885251" y="6259246"/>
            <a:ext cx="7315200" cy="296487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Open Sans"/>
                <a:ea typeface="Open Sans"/>
                <a:cs typeface="Open Sans"/>
                <a:sym typeface="Open Sans"/>
              </a:rPr>
              <a:t>BAM format DNA sequence </a:t>
            </a:r>
          </a:p>
          <a:p>
            <a:pPr marL="482600" marR="0" lvl="0" indent="-482600" algn="l" rtl="0">
              <a:lnSpc>
                <a:spcPct val="100000"/>
              </a:lnSpc>
              <a:spcBef>
                <a:spcPts val="0"/>
              </a:spcBef>
              <a:spcAft>
                <a:spcPts val="0"/>
              </a:spcAft>
              <a:buClr>
                <a:srgbClr val="000000"/>
              </a:buClr>
              <a:buSzPts val="3400"/>
              <a:buFont typeface="Arial"/>
              <a:buChar char="•"/>
            </a:pPr>
            <a:r>
              <a:rPr lang="en-US" sz="3400" dirty="0">
                <a:latin typeface="Open Sans"/>
                <a:ea typeface="Open Sans"/>
                <a:cs typeface="Open Sans"/>
                <a:sym typeface="Open Sans"/>
              </a:rPr>
              <a:t>BAM format target DNA sequency- must a short.</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Open Sans"/>
                <a:ea typeface="Open Sans"/>
                <a:cs typeface="Open Sans"/>
                <a:sym typeface="Open Sans"/>
              </a:rPr>
              <a:t>Or Patterns of DNA</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Open Sans"/>
                <a:ea typeface="Open Sans"/>
                <a:cs typeface="Open Sans"/>
                <a:sym typeface="Open Sans"/>
              </a:rPr>
              <a:t>Dataset for PCA</a:t>
            </a:r>
            <a:endParaRPr sz="3400" b="0" i="0" u="none" strike="noStrike" cap="none" dirty="0">
              <a:solidFill>
                <a:srgbClr val="000000"/>
              </a:solidFill>
              <a:latin typeface="Open Sans"/>
              <a:ea typeface="Open Sans"/>
              <a:cs typeface="Open Sans"/>
              <a:sym typeface="Open Sans"/>
            </a:endParaRPr>
          </a:p>
        </p:txBody>
      </p:sp>
      <p:sp>
        <p:nvSpPr>
          <p:cNvPr id="148" name="Google Shape;148;p25"/>
          <p:cNvSpPr txBox="1"/>
          <p:nvPr/>
        </p:nvSpPr>
        <p:spPr>
          <a:xfrm>
            <a:off x="24885251" y="14842544"/>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242847" y="34364795"/>
            <a:ext cx="7298180" cy="10772180"/>
          </a:xfrm>
          <a:prstGeom prst="rect">
            <a:avLst/>
          </a:prstGeom>
          <a:noFill/>
        </p:spPr>
        <p:txBody>
          <a:bodyPr wrap="square">
            <a:spAutoFit/>
          </a:bodyPr>
          <a:lstStyle/>
          <a:p>
            <a:r>
              <a:rPr lang="en-US" sz="3400" dirty="0">
                <a:effectLst/>
                <a:latin typeface="Calibri" panose="020F0502020204030204" pitchFamily="34" charset="0"/>
                <a:ea typeface="Malgun Gothic" panose="020B0503020000020004" pitchFamily="34" charset="-127"/>
                <a:cs typeface="Times New Roman" panose="02020603050405020304" pitchFamily="18" charset="0"/>
              </a:rPr>
              <a:t>For  the course, the students implement three parallel algorithms: </a:t>
            </a:r>
            <a:r>
              <a:rPr lang="en-US" sz="3400" dirty="0" err="1">
                <a:effectLst/>
                <a:latin typeface="Calibri" panose="020F0502020204030204" pitchFamily="34" charset="0"/>
                <a:ea typeface="Malgun Gothic" panose="020B0503020000020004" pitchFamily="34" charset="-127"/>
                <a:cs typeface="Times New Roman" panose="02020603050405020304" pitchFamily="18" charset="0"/>
              </a:rPr>
              <a:t>i</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a:t>
            </a:r>
            <a:r>
              <a:rPr lang="en-US" sz="3400" dirty="0">
                <a:solidFill>
                  <a:srgbClr val="212529"/>
                </a:solidFill>
                <a:highlight>
                  <a:srgbClr val="FFFFFF"/>
                </a:highlight>
                <a:latin typeface="Times New Roman" panose="02020603050405020304" pitchFamily="18" charset="0"/>
                <a:ea typeface="Malgun Gothic" panose="020B0503020000020004" pitchFamily="34" charset="-127"/>
                <a:cs typeface="Times New Roman" panose="02020603050405020304" pitchFamily="18" charset="0"/>
              </a:rPr>
              <a:t> </a:t>
            </a:r>
            <a:r>
              <a:rPr lang="en-US" sz="3400" dirty="0">
                <a:solidFill>
                  <a:srgbClr val="212529"/>
                </a:solidFill>
                <a:effectLst/>
                <a:highlight>
                  <a:srgbClr val="FFFFFF"/>
                </a:highlight>
                <a:latin typeface="Times New Roman" panose="02020603050405020304" pitchFamily="18" charset="0"/>
                <a:ea typeface="Times New Roman" panose="02020603050405020304" pitchFamily="18" charset="0"/>
              </a:rPr>
              <a:t>Fibonacci computation</a:t>
            </a:r>
            <a:r>
              <a:rPr lang="en-US" sz="3400" dirty="0">
                <a:solidFill>
                  <a:srgbClr val="212529"/>
                </a:solidFill>
                <a:highlight>
                  <a:srgbClr val="FFFFFF"/>
                </a:highlight>
                <a:latin typeface="Arial" panose="020B0604020202020204" pitchFamily="34" charset="0"/>
                <a:ea typeface="Malgun Gothic" panose="020B0503020000020004" pitchFamily="34" charset="-127"/>
              </a:rPr>
              <a:t> </a:t>
            </a:r>
            <a:r>
              <a:rPr lang="en-US" sz="3400" dirty="0">
                <a:effectLst/>
                <a:latin typeface="Times New Roman" panose="02020603050405020304" pitchFamily="18" charset="0"/>
                <a:ea typeface="Times New Roman" panose="02020603050405020304" pitchFamily="18" charset="0"/>
              </a:rPr>
              <a:t>Algorithms;</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ii)</a:t>
            </a:r>
            <a:r>
              <a:rPr lang="en-US" sz="3400" dirty="0">
                <a:effectLst/>
                <a:latin typeface="Times New Roman" panose="02020603050405020304" pitchFamily="18" charset="0"/>
                <a:ea typeface="Times New Roman" panose="02020603050405020304" pitchFamily="18" charset="0"/>
              </a:rPr>
              <a:t> </a:t>
            </a:r>
            <a:r>
              <a:rPr lang="en-US" sz="3400" dirty="0">
                <a:solidFill>
                  <a:srgbClr val="001D35"/>
                </a:solidFill>
                <a:effectLst/>
                <a:latin typeface="Calibri" panose="020F0502020204030204" pitchFamily="34" charset="0"/>
                <a:ea typeface="Malgun Gothic" panose="020B0503020000020004" pitchFamily="34" charset="-127"/>
                <a:cs typeface="Calibri" panose="020F0502020204030204" pitchFamily="34" charset="0"/>
              </a:rPr>
              <a:t>Principal Component Analysis</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(PCA) for Large Data Sets with Parallel Data Summarization; iii) Parallel algorithm for DNA sequence. OpenMP, </a:t>
            </a:r>
            <a:r>
              <a:rPr lang="en-US" sz="3400" i="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Message Passing Interface (</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MPI) and </a:t>
            </a:r>
            <a:r>
              <a:rPr lang="en-US" sz="3400" dirty="0" err="1">
                <a:effectLst/>
                <a:latin typeface="Calibri" panose="020F0502020204030204" pitchFamily="34" charset="0"/>
                <a:ea typeface="Malgun Gothic" panose="020B0503020000020004" pitchFamily="34" charset="-127"/>
                <a:cs typeface="Times New Roman" panose="02020603050405020304" pitchFamily="18" charset="0"/>
              </a:rPr>
              <a:t>OpenACC</a:t>
            </a:r>
            <a:r>
              <a:rPr lang="en-US" sz="3400" dirty="0">
                <a:effectLst/>
                <a:latin typeface="Calibri" panose="020F0502020204030204" pitchFamily="34" charset="0"/>
                <a:ea typeface="Malgun Gothic" panose="020B0503020000020004" pitchFamily="34" charset="-127"/>
                <a:cs typeface="Times New Roman" panose="02020603050405020304" pitchFamily="18" charset="0"/>
              </a:rPr>
              <a:t> are going to be used to implement the algorithms. </a:t>
            </a:r>
          </a:p>
          <a:p>
            <a:r>
              <a:rPr lang="en-US" sz="3400" dirty="0">
                <a:latin typeface="Calibri" panose="020F0502020204030204" pitchFamily="34" charset="0"/>
                <a:ea typeface="Malgun Gothic" panose="020B0503020000020004" pitchFamily="34" charset="-127"/>
                <a:cs typeface="Times New Roman" panose="02020603050405020304" pitchFamily="18" charset="0"/>
              </a:rPr>
              <a:t>Therefore, the students need to implement </a:t>
            </a:r>
            <a:r>
              <a:rPr lang="en-US" sz="3400" dirty="0">
                <a:solidFill>
                  <a:srgbClr val="212529"/>
                </a:solidFill>
                <a:effectLst/>
                <a:highlight>
                  <a:srgbClr val="FFFFFF"/>
                </a:highlight>
                <a:latin typeface="Times New Roman" panose="02020603050405020304" pitchFamily="18" charset="0"/>
                <a:ea typeface="Times New Roman" panose="02020603050405020304" pitchFamily="18" charset="0"/>
              </a:rPr>
              <a:t>Fibonacci computation</a:t>
            </a:r>
            <a:r>
              <a:rPr lang="en-US" sz="3400" dirty="0">
                <a:solidFill>
                  <a:srgbClr val="212529"/>
                </a:solidFill>
                <a:highlight>
                  <a:srgbClr val="FFFFFF"/>
                </a:highlight>
                <a:latin typeface="Arial" panose="020B0604020202020204" pitchFamily="34" charset="0"/>
                <a:ea typeface="Malgun Gothic" panose="020B0503020000020004" pitchFamily="34" charset="-127"/>
              </a:rPr>
              <a:t> </a:t>
            </a:r>
            <a:r>
              <a:rPr lang="en-US" sz="3400" dirty="0">
                <a:effectLst/>
                <a:latin typeface="Times New Roman" panose="02020603050405020304" pitchFamily="18" charset="0"/>
                <a:ea typeface="Times New Roman" panose="02020603050405020304" pitchFamily="18" charset="0"/>
              </a:rPr>
              <a:t>Algorithms with OpenMP, MPI, and </a:t>
            </a:r>
            <a:r>
              <a:rPr lang="en-US" sz="3400" dirty="0" err="1">
                <a:effectLst/>
                <a:latin typeface="Times New Roman" panose="02020603050405020304" pitchFamily="18" charset="0"/>
                <a:ea typeface="Times New Roman" panose="02020603050405020304" pitchFamily="18" charset="0"/>
              </a:rPr>
              <a:t>OpenAcc</a:t>
            </a:r>
            <a:r>
              <a:rPr lang="en-US" sz="3400" dirty="0">
                <a:effectLst/>
                <a:latin typeface="Times New Roman" panose="02020603050405020304" pitchFamily="18" charset="0"/>
                <a:ea typeface="Times New Roman" panose="02020603050405020304" pitchFamily="18" charset="0"/>
              </a:rPr>
              <a:t>. </a:t>
            </a:r>
            <a:r>
              <a:rPr lang="en-US" sz="3400" dirty="0">
                <a:latin typeface="Times New Roman" panose="02020603050405020304" pitchFamily="18" charset="0"/>
                <a:ea typeface="Times New Roman" panose="02020603050405020304" pitchFamily="18" charset="0"/>
              </a:rPr>
              <a:t>The results will be presented graphically. The project is focused on task dividing to improve its performance. The other two projects are implemented in same ways. But the focus of their project have differ than the first one.</a:t>
            </a:r>
            <a:endParaRPr lang="en-US" sz="3400" dirty="0">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6937797"/>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1118</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Times New Roman</vt:lpstr>
      <vt:lpstr>Calibri</vt:lpstr>
      <vt:lpstr>Open Sans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4</cp:revision>
  <dcterms:modified xsi:type="dcterms:W3CDTF">2024-10-03T23:07:23Z</dcterms:modified>
</cp:coreProperties>
</file>