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74"/>
  </p:normalViewPr>
  <p:slideViewPr>
    <p:cSldViewPr snapToGrid="0">
      <p:cViewPr>
        <p:scale>
          <a:sx n="47" d="100"/>
          <a:sy n="47" d="100"/>
        </p:scale>
        <p:origin x="1288" y="168"/>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846129" y="5501749"/>
            <a:ext cx="7315200" cy="13826822"/>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dirty="0">
                <a:solidFill>
                  <a:schemeClr val="dk1"/>
                </a:solidFill>
                <a:latin typeface="Calibri"/>
                <a:ea typeface="Calibri"/>
                <a:cs typeface="Calibri"/>
                <a:sym typeface="Calibri"/>
              </a:rPr>
              <a:t>Several changes were suggested, including:</a:t>
            </a:r>
          </a:p>
          <a:p>
            <a:pPr marL="0" marR="0" lvl="0" indent="0" algn="l" rtl="0">
              <a:lnSpc>
                <a:spcPct val="100000"/>
              </a:lnSpc>
              <a:spcBef>
                <a:spcPts val="0"/>
              </a:spcBef>
              <a:spcAft>
                <a:spcPts val="0"/>
              </a:spcAft>
              <a:buClr>
                <a:srgbClr val="000000"/>
              </a:buClr>
              <a:buSzPts val="3400"/>
              <a:buFont typeface="Arial"/>
              <a:buNone/>
            </a:pPr>
            <a:endParaRPr lang="en-US" sz="3400"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u="none" strike="noStrike" cap="none" dirty="0">
                <a:solidFill>
                  <a:schemeClr val="dk1"/>
                </a:solidFill>
                <a:latin typeface="Calibri"/>
                <a:ea typeface="Calibri"/>
                <a:cs typeface="Calibri"/>
                <a:sym typeface="Calibri"/>
              </a:rPr>
              <a:t>Add basic Linux and command line content to introduce HPC clusters in the course.</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400" b="0" i="0" u="none" strike="noStrike" cap="none"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200" b="0" i="0" u="none" strike="noStrike" dirty="0">
                <a:solidFill>
                  <a:srgbClr val="000000"/>
                </a:solidFill>
                <a:effectLst/>
                <a:latin typeface="Calibri" panose="020F0502020204030204" pitchFamily="34" charset="0"/>
                <a:cs typeface="Calibri" panose="020F0502020204030204" pitchFamily="34" charset="0"/>
              </a:rPr>
              <a:t>Remote connection to the HPC cluster using SSH.</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dirty="0">
              <a:solidFill>
                <a:srgbClr val="000000"/>
              </a:solidFill>
              <a:effectLst/>
              <a:latin typeface="Calibri" panose="020F0502020204030204" pitchFamily="34" charset="0"/>
              <a:cs typeface="Calibri" panose="020F0502020204030204" pitchFamily="34" charset="0"/>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200" b="0" i="0" u="none" strike="noStrike" dirty="0">
                <a:solidFill>
                  <a:srgbClr val="000000"/>
                </a:solidFill>
                <a:effectLst/>
                <a:latin typeface="Calibri" panose="020F0502020204030204" pitchFamily="34" charset="0"/>
                <a:cs typeface="Calibri" panose="020F0502020204030204" pitchFamily="34" charset="0"/>
              </a:rPr>
              <a:t>Sending jobs to supercomputer </a:t>
            </a:r>
            <a:r>
              <a:rPr lang="en-US" sz="3200" dirty="0">
                <a:latin typeface="Calibri" panose="020F0502020204030204" pitchFamily="34" charset="0"/>
                <a:cs typeface="Calibri" panose="020F0502020204030204" pitchFamily="34" charset="0"/>
              </a:rPr>
              <a:t>using SLURM.</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400" b="0" i="0" u="none" strike="noStrike" cap="none"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solidFill>
                  <a:schemeClr val="dk1"/>
                </a:solidFill>
                <a:latin typeface="Calibri"/>
                <a:ea typeface="Calibri"/>
                <a:cs typeface="Calibri"/>
                <a:sym typeface="Calibri"/>
              </a:rPr>
              <a:t>VIM usage for text edition.</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endParaRPr lang="en-US" sz="3400"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solidFill>
                  <a:schemeClr val="dk1"/>
                </a:solidFill>
                <a:latin typeface="Calibri"/>
                <a:ea typeface="Calibri"/>
                <a:cs typeface="Calibri"/>
                <a:sym typeface="Calibri"/>
              </a:rPr>
              <a:t>Move from CUDA to </a:t>
            </a:r>
            <a:r>
              <a:rPr lang="en-US" sz="3400" dirty="0" err="1">
                <a:solidFill>
                  <a:schemeClr val="dk1"/>
                </a:solidFill>
                <a:latin typeface="Calibri"/>
                <a:ea typeface="Calibri"/>
                <a:cs typeface="Calibri"/>
                <a:sym typeface="Calibri"/>
              </a:rPr>
              <a:t>OpenACC</a:t>
            </a:r>
            <a:r>
              <a:rPr lang="en-US" sz="3400" dirty="0">
                <a:solidFill>
                  <a:schemeClr val="dk1"/>
                </a:solidFill>
                <a:latin typeface="Calibri"/>
                <a:ea typeface="Calibri"/>
                <a:cs typeface="Calibri"/>
                <a:sym typeface="Calibri"/>
              </a:rPr>
              <a:t> to be able to use any kind of GPU accelerator.</a:t>
            </a:r>
          </a:p>
        </p:txBody>
      </p:sp>
      <p:sp>
        <p:nvSpPr>
          <p:cNvPr id="133" name="Google Shape;133;p25"/>
          <p:cNvSpPr txBox="1"/>
          <p:nvPr/>
        </p:nvSpPr>
        <p:spPr>
          <a:xfrm>
            <a:off x="242851" y="5440276"/>
            <a:ext cx="7691819" cy="19489910"/>
          </a:xfrm>
          <a:prstGeom prst="rect">
            <a:avLst/>
          </a:prstGeom>
          <a:noFill/>
          <a:ln>
            <a:noFill/>
          </a:ln>
        </p:spPr>
        <p:txBody>
          <a:bodyPr spcFirstLastPara="1" wrap="square" lIns="129525" tIns="64750" rIns="129525" bIns="64750" anchor="t" anchorCtr="0">
            <a:spAutoFit/>
          </a:bodyPr>
          <a:lstStyle/>
          <a:p>
            <a:pPr algn="just"/>
            <a:r>
              <a:rPr lang="en-US" sz="3400" dirty="0">
                <a:effectLst/>
                <a:latin typeface=""/>
                <a:ea typeface="Malgun Gothic" panose="020B0503020000020004" pitchFamily="34" charset="-127"/>
                <a:cs typeface="Sathu" pitchFamily="2" charset="-34"/>
              </a:rPr>
              <a:t>This course (CSC 425) is for junior </a:t>
            </a:r>
            <a:r>
              <a:rPr lang="en-US" sz="3400" dirty="0">
                <a:latin typeface=""/>
                <a:ea typeface="Malgun Gothic" panose="020B0503020000020004" pitchFamily="34" charset="-127"/>
                <a:cs typeface="Sathu" pitchFamily="2" charset="-34"/>
              </a:rPr>
              <a:t>to</a:t>
            </a:r>
            <a:r>
              <a:rPr lang="en-US" sz="3400" dirty="0">
                <a:effectLst/>
                <a:latin typeface=""/>
                <a:ea typeface="Malgun Gothic" panose="020B0503020000020004" pitchFamily="34" charset="-127"/>
                <a:cs typeface="Sathu" pitchFamily="2" charset="-34"/>
              </a:rPr>
              <a:t> senior Computer Science (CS) and Computer Engineering (CE) students. Based on the curriculum, all students should have already finished programming languages, operating systems, computer architectures, and data structure courses to develop sequential programs.  The course, will focus on implementing parallel algorithms.  The topics of the course include programming languages with libraries such as OpenMP, MPI, and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t>
            </a:r>
          </a:p>
          <a:p>
            <a:pPr algn="just"/>
            <a:endParaRPr lang="en-US" sz="3400" dirty="0">
              <a:latin typeface=""/>
              <a:ea typeface="Malgun Gothic" panose="020B0503020000020004" pitchFamily="34" charset="-127"/>
              <a:cs typeface="Sathu" pitchFamily="2" charset="-34"/>
            </a:endParaRPr>
          </a:p>
          <a:p>
            <a:pPr algn="just"/>
            <a:r>
              <a:rPr lang="en-US" sz="3400" dirty="0">
                <a:effectLst/>
                <a:latin typeface=""/>
                <a:ea typeface="Malgun Gothic" panose="020B0503020000020004" pitchFamily="34" charset="-127"/>
                <a:cs typeface="Sathu" pitchFamily="2" charset="-34"/>
              </a:rPr>
              <a:t>The programming models consist of several subareas: </a:t>
            </a:r>
            <a:endParaRPr lang="en-US" sz="3400" dirty="0">
              <a:latin typeface=""/>
              <a:ea typeface="Malgun Gothic" panose="020B0503020000020004" pitchFamily="34" charset="-127"/>
              <a:cs typeface="Sathu" pitchFamily="2" charset="-34"/>
            </a:endParaRPr>
          </a:p>
          <a:p>
            <a:pPr marL="457200" indent="-457200" algn="just">
              <a:buFont typeface="Arial" panose="020B0604020202020204" pitchFamily="34" charset="0"/>
              <a:buChar char="•"/>
            </a:pPr>
            <a:r>
              <a:rPr lang="en-US" sz="3400" dirty="0">
                <a:latin typeface=""/>
                <a:ea typeface="Malgun Gothic" panose="020B0503020000020004" pitchFamily="34" charset="-127"/>
                <a:cs typeface="Sathu" pitchFamily="2" charset="-34"/>
              </a:rPr>
              <a:t>D</a:t>
            </a:r>
            <a:r>
              <a:rPr lang="en-US" sz="3400" dirty="0">
                <a:effectLst/>
                <a:latin typeface=""/>
                <a:ea typeface="Malgun Gothic" panose="020B0503020000020004" pitchFamily="34" charset="-127"/>
                <a:cs typeface="Sathu" pitchFamily="2" charset="-34"/>
              </a:rPr>
              <a:t>ata parallelism</a:t>
            </a:r>
            <a:endParaRPr lang="en-US" sz="3400" dirty="0">
              <a:latin typeface=""/>
              <a:ea typeface="Malgun Gothic" panose="020B0503020000020004" pitchFamily="34" charset="-127"/>
              <a:cs typeface="Sathu" pitchFamily="2" charset="-34"/>
            </a:endParaRPr>
          </a:p>
          <a:p>
            <a:pPr marL="457200" indent="-457200" algn="just">
              <a:buFont typeface="Arial" panose="020B0604020202020204" pitchFamily="34" charset="0"/>
              <a:buChar char="•"/>
            </a:pPr>
            <a:r>
              <a:rPr lang="en-US" sz="3400" dirty="0">
                <a:latin typeface=""/>
                <a:ea typeface="Malgun Gothic" panose="020B0503020000020004" pitchFamily="34" charset="-127"/>
                <a:cs typeface="Sathu" pitchFamily="2" charset="-34"/>
              </a:rPr>
              <a:t>T</a:t>
            </a:r>
            <a:r>
              <a:rPr lang="en-US" sz="3400" dirty="0">
                <a:effectLst/>
                <a:latin typeface=""/>
                <a:ea typeface="Malgun Gothic" panose="020B0503020000020004" pitchFamily="34" charset="-127"/>
                <a:cs typeface="Sathu" pitchFamily="2" charset="-34"/>
              </a:rPr>
              <a:t>ask parallelism</a:t>
            </a:r>
            <a:endParaRPr lang="en-US" sz="3400" dirty="0">
              <a:latin typeface=""/>
              <a:ea typeface="Malgun Gothic" panose="020B0503020000020004" pitchFamily="34" charset="-127"/>
              <a:cs typeface="Sathu" pitchFamily="2" charset="-34"/>
            </a:endParaRPr>
          </a:p>
          <a:p>
            <a:pPr marL="457200" indent="-457200" algn="just">
              <a:buFont typeface="Arial" panose="020B0604020202020204" pitchFamily="34" charset="0"/>
              <a:buChar char="•"/>
            </a:pPr>
            <a:r>
              <a:rPr lang="en-US" sz="3400" dirty="0">
                <a:latin typeface=""/>
                <a:ea typeface="Malgun Gothic" panose="020B0503020000020004" pitchFamily="34" charset="-127"/>
                <a:cs typeface="Sathu" pitchFamily="2" charset="-34"/>
              </a:rPr>
              <a:t>M</a:t>
            </a:r>
            <a:r>
              <a:rPr lang="en-US" sz="3400" dirty="0">
                <a:effectLst/>
                <a:latin typeface=""/>
                <a:ea typeface="Malgun Gothic" panose="020B0503020000020004" pitchFamily="34" charset="-127"/>
                <a:cs typeface="Sathu" pitchFamily="2" charset="-34"/>
              </a:rPr>
              <a:t>ultithreaded programming</a:t>
            </a:r>
          </a:p>
          <a:p>
            <a:pPr marL="457200" indent="-457200" algn="just">
              <a:buFont typeface="Arial" panose="020B0604020202020204" pitchFamily="34" charset="0"/>
              <a:buChar char="•"/>
            </a:pPr>
            <a:r>
              <a:rPr lang="en-US" sz="3400" dirty="0">
                <a:latin typeface=""/>
                <a:ea typeface="Malgun Gothic" panose="020B0503020000020004" pitchFamily="34" charset="-127"/>
                <a:cs typeface="Sathu" pitchFamily="2" charset="-34"/>
              </a:rPr>
              <a:t>S</a:t>
            </a:r>
            <a:r>
              <a:rPr lang="en-US" sz="3400" dirty="0">
                <a:effectLst/>
                <a:latin typeface=""/>
                <a:ea typeface="Malgun Gothic" panose="020B0503020000020004" pitchFamily="34" charset="-127"/>
                <a:cs typeface="Sathu" pitchFamily="2" charset="-34"/>
              </a:rPr>
              <a:t>hared memory model</a:t>
            </a:r>
          </a:p>
          <a:p>
            <a:pPr marL="457200" indent="-457200" algn="just">
              <a:buFont typeface="Arial" panose="020B0604020202020204" pitchFamily="34" charset="0"/>
              <a:buChar char="•"/>
            </a:pPr>
            <a:r>
              <a:rPr lang="en-US" sz="3400" dirty="0">
                <a:latin typeface=""/>
                <a:ea typeface="Malgun Gothic" panose="020B0503020000020004" pitchFamily="34" charset="-127"/>
                <a:cs typeface="Sathu" pitchFamily="2" charset="-34"/>
              </a:rPr>
              <a:t>M</a:t>
            </a:r>
            <a:r>
              <a:rPr lang="en-US" sz="3400" dirty="0">
                <a:effectLst/>
                <a:latin typeface=""/>
                <a:ea typeface="Malgun Gothic" panose="020B0503020000020004" pitchFamily="34" charset="-127"/>
                <a:cs typeface="Sathu" pitchFamily="2" charset="-34"/>
              </a:rPr>
              <a:t>essage-passing model</a:t>
            </a:r>
          </a:p>
          <a:p>
            <a:pPr marL="457200" indent="-457200" algn="just">
              <a:buFont typeface="Arial" panose="020B0604020202020204" pitchFamily="34" charset="0"/>
              <a:buChar char="•"/>
            </a:pPr>
            <a:endParaRPr lang="en-US" sz="3400" dirty="0">
              <a:latin typeface=""/>
              <a:ea typeface="Malgun Gothic" panose="020B0503020000020004" pitchFamily="34" charset="-127"/>
              <a:cs typeface="Sathu" pitchFamily="2" charset="-34"/>
            </a:endParaRPr>
          </a:p>
          <a:p>
            <a:pPr algn="just"/>
            <a:r>
              <a:rPr lang="en-US" sz="3400" dirty="0">
                <a:effectLst/>
                <a:latin typeface=""/>
                <a:ea typeface="Malgun Gothic" panose="020B0503020000020004" pitchFamily="34" charset="-127"/>
                <a:cs typeface="Sathu" pitchFamily="2" charset="-34"/>
              </a:rPr>
              <a:t>These projects require a large space for large data sets and computing power. As part of this effort, some of the NSF/IEEE-TCPP curriculum initiatives on Parallel and Distributed Computing (PDC) modules were integrated into department-wide core and elective courses offered in both fall and spring semesters. From CSC 325 Operating Systems (core), the students learn how to write simple parallel programs with the POSIX threads library.</a:t>
            </a:r>
          </a:p>
        </p:txBody>
      </p:sp>
      <p:sp>
        <p:nvSpPr>
          <p:cNvPr id="134" name="Google Shape;134;p25"/>
          <p:cNvSpPr/>
          <p:nvPr/>
        </p:nvSpPr>
        <p:spPr>
          <a:xfrm>
            <a:off x="242851" y="4020312"/>
            <a:ext cx="7691819"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739822" y="29736219"/>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Gateway Community Mentor Syllabus Suggestions</a:t>
            </a:r>
            <a:endParaRPr sz="1100" b="0" i="0" u="none" strike="noStrike" cap="none" dirty="0">
              <a:solidFill>
                <a:srgbClr val="000000"/>
              </a:solidFill>
              <a:latin typeface="Arial"/>
              <a:ea typeface="Arial"/>
              <a:cs typeface="Arial"/>
              <a:sym typeface="Arial"/>
            </a:endParaRPr>
          </a:p>
        </p:txBody>
      </p:sp>
      <p:sp>
        <p:nvSpPr>
          <p:cNvPr id="139" name="Google Shape;139;p25"/>
          <p:cNvSpPr/>
          <p:nvPr/>
        </p:nvSpPr>
        <p:spPr>
          <a:xfrm>
            <a:off x="16971815" y="21030638"/>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dirty="0">
                <a:solidFill>
                  <a:schemeClr val="lt1"/>
                </a:solidFill>
                <a:latin typeface="Calibri"/>
                <a:ea typeface="Calibri"/>
                <a:cs typeface="Calibri"/>
                <a:sym typeface="Calibri"/>
              </a:rPr>
              <a:t>Datasets</a:t>
            </a:r>
            <a:endParaRPr sz="4800" b="0" i="0" u="none" strike="noStrike" cap="none" dirty="0">
              <a:solidFill>
                <a:srgbClr val="000000"/>
              </a:solidFill>
              <a:latin typeface="Arial"/>
              <a:ea typeface="Arial"/>
              <a:cs typeface="Arial"/>
              <a:sym typeface="Arial"/>
            </a:endParaRPr>
          </a:p>
        </p:txBody>
      </p:sp>
      <p:sp>
        <p:nvSpPr>
          <p:cNvPr id="142" name="Google Shape;142;p25"/>
          <p:cNvSpPr/>
          <p:nvPr/>
        </p:nvSpPr>
        <p:spPr>
          <a:xfrm>
            <a:off x="24960656" y="11217396"/>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dirty="0">
                <a:solidFill>
                  <a:schemeClr val="lt1"/>
                </a:solidFill>
                <a:latin typeface="Calibri"/>
                <a:ea typeface="Calibri"/>
                <a:cs typeface="Calibri"/>
                <a:sym typeface="Calibri"/>
              </a:rPr>
              <a:t>Possible Expansions</a:t>
            </a:r>
            <a:endParaRPr sz="4800" b="0" i="0" u="none" strike="noStrike" cap="none" dirty="0">
              <a:solidFill>
                <a:srgbClr val="000000"/>
              </a:solidFill>
              <a:latin typeface="Arial"/>
              <a:ea typeface="Arial"/>
              <a:cs typeface="Arial"/>
              <a:sym typeface="Arial"/>
            </a:endParaRPr>
          </a:p>
        </p:txBody>
      </p:sp>
      <p:sp>
        <p:nvSpPr>
          <p:cNvPr id="144" name="Google Shape;144;p25"/>
          <p:cNvSpPr txBox="1"/>
          <p:nvPr/>
        </p:nvSpPr>
        <p:spPr>
          <a:xfrm>
            <a:off x="8544490" y="5343425"/>
            <a:ext cx="7691819" cy="21028793"/>
          </a:xfrm>
          <a:prstGeom prst="rect">
            <a:avLst/>
          </a:prstGeom>
          <a:noFill/>
          <a:ln>
            <a:noFill/>
          </a:ln>
        </p:spPr>
        <p:txBody>
          <a:bodyPr spcFirstLastPara="1" wrap="square" lIns="129525" tIns="64750" rIns="129525" bIns="64750" anchor="t" anchorCtr="0">
            <a:spAutoFit/>
          </a:bodyPr>
          <a:lstStyle/>
          <a:p>
            <a:pPr marL="0" marR="0" lvl="0" indent="0" algn="just" rtl="0">
              <a:lnSpc>
                <a:spcPct val="15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p>
          <a:p>
            <a:pPr marL="0" marR="0" lvl="0" indent="0" algn="just" rtl="0">
              <a:lnSpc>
                <a:spcPct val="100000"/>
              </a:lnSpc>
              <a:spcBef>
                <a:spcPts val="0"/>
              </a:spcBef>
              <a:spcAft>
                <a:spcPts val="0"/>
              </a:spcAft>
              <a:buClr>
                <a:srgbClr val="000000"/>
              </a:buClr>
              <a:buSzPts val="3400"/>
              <a:buFont typeface="Arial"/>
              <a:buNone/>
            </a:pPr>
            <a:r>
              <a:rPr lang="en-US" sz="3400" b="1" i="1" dirty="0">
                <a:latin typeface=""/>
              </a:rPr>
              <a:t>The simple DNA problem</a:t>
            </a:r>
            <a:r>
              <a:rPr lang="en-US" sz="3400" dirty="0">
                <a:latin typeface=""/>
              </a:rPr>
              <a:t>:</a:t>
            </a:r>
            <a:r>
              <a:rPr lang="en-US" sz="3400" dirty="0">
                <a:latin typeface=""/>
                <a:cs typeface="Sana" pitchFamily="2" charset="-78"/>
              </a:rPr>
              <a:t> </a:t>
            </a:r>
          </a:p>
          <a:p>
            <a:pPr marL="0" marR="0" lvl="0" indent="0" algn="just" rtl="0">
              <a:lnSpc>
                <a:spcPct val="100000"/>
              </a:lnSpc>
              <a:spcBef>
                <a:spcPts val="0"/>
              </a:spcBef>
              <a:spcAft>
                <a:spcPts val="0"/>
              </a:spcAft>
              <a:buClr>
                <a:srgbClr val="000000"/>
              </a:buClr>
              <a:buSzPts val="3400"/>
              <a:buFont typeface="Arial"/>
              <a:buNone/>
            </a:pPr>
            <a:r>
              <a:rPr lang="en-US" sz="3400" dirty="0">
                <a:latin typeface=""/>
              </a:rPr>
              <a:t>DNA sequences are represented as character strings, with each character representing a nucleotide type. The DNA sequence alignment problem, or pattern searching problem, identifies coincidences of nucleotide strings in a long DNA sequence. Multiple pattern matching is a complex problem in a DNA sequence. Our assignment addresses this by finding matches in a random main DNA sequence with multiple nucleotide patterns, which can also be random sequences or exact copies of parts of the main sequence. The students are going to use a brute-force algorithm that checks each pattern at every possible position in the DNA sequence, offering parallelization opportunities. The program identifies patterns found in the sequence and their starting positions. The project requires the implementation of direct parallelization opportunities at two levels: patterns and starting positions. </a:t>
            </a: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just" rtl="0">
              <a:lnSpc>
                <a:spcPct val="100000"/>
              </a:lnSpc>
              <a:spcBef>
                <a:spcPts val="0"/>
              </a:spcBef>
              <a:spcAft>
                <a:spcPts val="0"/>
              </a:spcAft>
              <a:buClr>
                <a:srgbClr val="000000"/>
              </a:buClr>
              <a:buSzPts val="3400"/>
              <a:buFont typeface="Arial"/>
              <a:buNone/>
            </a:pPr>
            <a:endParaRPr lang="en-US" sz="3400" dirty="0">
              <a:latin typeface=""/>
            </a:endParaRPr>
          </a:p>
        </p:txBody>
      </p:sp>
      <p:sp>
        <p:nvSpPr>
          <p:cNvPr id="145" name="Google Shape;145;p25"/>
          <p:cNvSpPr txBox="1"/>
          <p:nvPr/>
        </p:nvSpPr>
        <p:spPr>
          <a:xfrm>
            <a:off x="8634961" y="31152351"/>
            <a:ext cx="7450330" cy="6976228"/>
          </a:xfrm>
          <a:prstGeom prst="rect">
            <a:avLst/>
          </a:prstGeom>
          <a:noFill/>
          <a:ln>
            <a:noFill/>
          </a:ln>
        </p:spPr>
        <p:txBody>
          <a:bodyPr spcFirstLastPara="1" wrap="square" lIns="129525" tIns="64750" rIns="129525" bIns="64750" anchor="t" anchorCtr="0">
            <a:spAutoFit/>
          </a:bodyPr>
          <a:lstStyle/>
          <a:p>
            <a:pPr marL="482600" marR="0" lvl="0" indent="-482600" algn="just"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just"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just"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just"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just"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just"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plant breeders selection,</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disease-resistant crops, and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427292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5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5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5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5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958512" y="12672352"/>
            <a:ext cx="7315200" cy="1484982"/>
          </a:xfrm>
          <a:prstGeom prst="rect">
            <a:avLst/>
          </a:prstGeom>
          <a:noFill/>
          <a:ln>
            <a:noFill/>
          </a:ln>
        </p:spPr>
        <p:txBody>
          <a:bodyPr spcFirstLastPara="1" wrap="square" lIns="129525" tIns="64750" rIns="129525" bIns="64750" anchor="t" anchorCtr="0">
            <a:spAutoFit/>
          </a:bodyPr>
          <a:lstStyle/>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Develop  program that can  generate patterns and locations.</a:t>
            </a:r>
          </a:p>
          <a:p>
            <a:pPr marL="342900" marR="0" lvl="0" indent="-342900" algn="l" rtl="0">
              <a:lnSpc>
                <a:spcPct val="100000"/>
              </a:lnSpc>
              <a:spcBef>
                <a:spcPts val="0"/>
              </a:spcBef>
              <a:spcAft>
                <a:spcPts val="0"/>
              </a:spcAft>
              <a:buClr>
                <a:srgbClr val="000000"/>
              </a:buClr>
              <a:buSzPts val="3400"/>
              <a:buFont typeface="Arial" panose="020B0604020202020204" pitchFamily="34" charset="0"/>
              <a:buChar char="•"/>
            </a:pP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2500644"/>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dirty="0">
                <a:solidFill>
                  <a:schemeClr val="dk1"/>
                </a:solidFill>
                <a:latin typeface="Calibri"/>
                <a:ea typeface="Calibri"/>
                <a:cs typeface="Calibri"/>
                <a:sym typeface="Calibri"/>
              </a:rPr>
              <a:t>Curriculum enhancement of the Parallel Computing course at Jackson State University.</a:t>
            </a:r>
            <a:endParaRPr sz="7700" b="1" dirty="0">
              <a:solidFill>
                <a:schemeClr val="dk1"/>
              </a:solidFill>
              <a:latin typeface="Calibri"/>
              <a:ea typeface="Calibri"/>
              <a:cs typeface="Calibri"/>
              <a:sym typeface="Calibri"/>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7558765" y="39942951"/>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dirty="0">
                <a:solidFill>
                  <a:srgbClr val="454545"/>
                </a:solidFill>
                <a:latin typeface="Calibri"/>
                <a:ea typeface="Calibri"/>
                <a:cs typeface="Calibri"/>
                <a:sym typeface="Calibri"/>
              </a:rPr>
              <a:t>MORE INFORMATION → https://</a:t>
            </a:r>
            <a:r>
              <a:rPr lang="en" sz="3300" b="1" i="0" u="none" strike="noStrike" cap="none" dirty="0" err="1">
                <a:solidFill>
                  <a:srgbClr val="454545"/>
                </a:solidFill>
                <a:latin typeface="Calibri"/>
                <a:ea typeface="Calibri"/>
                <a:cs typeface="Calibri"/>
                <a:sym typeface="Calibri"/>
              </a:rPr>
              <a:t>hackhpc.github.io</a:t>
            </a:r>
            <a:r>
              <a:rPr lang="en" sz="3300" b="1" i="0" u="none" strike="noStrike" cap="none" dirty="0">
                <a:solidFill>
                  <a:srgbClr val="454545"/>
                </a:solidFill>
                <a:latin typeface="Calibri"/>
                <a:ea typeface="Calibri"/>
                <a:cs typeface="Calibri"/>
                <a:sym typeface="Calibri"/>
              </a:rPr>
              <a:t>/facultyhack-gateways23</a:t>
            </a:r>
            <a:r>
              <a:rPr lang="en" sz="3300" b="0" i="0" u="none" strike="noStrike" cap="none" dirty="0">
                <a:solidFill>
                  <a:schemeClr val="lt1"/>
                </a:solidFill>
                <a:latin typeface="Times New Roman"/>
                <a:ea typeface="Times New Roman"/>
                <a:cs typeface="Times New Roman"/>
                <a:sym typeface="Times New Roman"/>
              </a:rPr>
              <a:t>  </a:t>
            </a:r>
            <a:r>
              <a:rPr lang="en" sz="3300" b="0" i="0" u="none" strike="noStrike" cap="none" dirty="0">
                <a:solidFill>
                  <a:srgbClr val="F28753"/>
                </a:solidFill>
                <a:latin typeface="Times New Roman"/>
                <a:ea typeface="Times New Roman"/>
                <a:cs typeface="Times New Roman"/>
                <a:sym typeface="Times New Roman"/>
              </a:rPr>
              <a:t>__</a:t>
            </a:r>
            <a:endParaRPr sz="1300" b="0" i="0" u="none" strike="noStrike" cap="none" dirty="0">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3" name="TextBox 2">
            <a:extLst>
              <a:ext uri="{FF2B5EF4-FFF2-40B4-BE49-F238E27FC236}">
                <a16:creationId xmlns:a16="http://schemas.microsoft.com/office/drawing/2014/main" id="{1C6AD258-7C1B-3E64-41C5-BC9A6E5469A6}"/>
              </a:ext>
            </a:extLst>
          </p:cNvPr>
          <p:cNvSpPr txBox="1"/>
          <p:nvPr/>
        </p:nvSpPr>
        <p:spPr>
          <a:xfrm>
            <a:off x="16860954" y="25913934"/>
            <a:ext cx="7315200" cy="2708434"/>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p>
          <a:p>
            <a:pPr marL="482600" marR="0" lvl="0" indent="-482600" algn="l" rtl="0">
              <a:lnSpc>
                <a:spcPct val="100000"/>
              </a:lnSpc>
              <a:spcBef>
                <a:spcPts val="0"/>
              </a:spcBef>
              <a:spcAft>
                <a:spcPts val="0"/>
              </a:spcAft>
              <a:buClr>
                <a:srgbClr val="000000"/>
              </a:buClr>
              <a:buSzPts val="3400"/>
              <a:buFont typeface="Arial"/>
              <a:buChar char="•"/>
            </a:pPr>
            <a:r>
              <a:rPr lang="en-US" sz="3400" u="none" strike="noStrike" cap="none" dirty="0">
                <a:solidFill>
                  <a:srgbClr val="001D35"/>
                </a:solidFill>
                <a:latin typeface=""/>
                <a:ea typeface="Open Sans"/>
                <a:cs typeface="Open Sans"/>
                <a:sym typeface="Open Sans"/>
              </a:rPr>
              <a:t>Pathways For </a:t>
            </a:r>
            <a:r>
              <a:rPr lang="en-US" sz="3400" dirty="0">
                <a:solidFill>
                  <a:srgbClr val="001D35"/>
                </a:solidFill>
                <a:latin typeface=""/>
                <a:ea typeface="Open Sans"/>
                <a:cs typeface="Open Sans"/>
                <a:sym typeface="Open Sans"/>
              </a:rPr>
              <a:t>Supercomputing</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1D35"/>
                </a:solidFill>
                <a:latin typeface=""/>
                <a:ea typeface="Open Sans"/>
                <a:cs typeface="Open Sans"/>
                <a:sym typeface="Open Sans"/>
              </a:rPr>
              <a:t>ACCESS </a:t>
            </a:r>
          </a:p>
          <a:p>
            <a:pPr marL="482600" marR="0" lvl="0" indent="-482600" algn="l" rtl="0">
              <a:lnSpc>
                <a:spcPct val="100000"/>
              </a:lnSpc>
              <a:spcBef>
                <a:spcPts val="0"/>
              </a:spcBef>
              <a:spcAft>
                <a:spcPts val="0"/>
              </a:spcAft>
              <a:buClr>
                <a:srgbClr val="000000"/>
              </a:buClr>
              <a:buSzPts val="3400"/>
              <a:buFont typeface="Arial"/>
              <a:buChar char="•"/>
            </a:pPr>
            <a:r>
              <a:rPr lang="en-US" sz="3400" dirty="0">
                <a:solidFill>
                  <a:srgbClr val="001D35"/>
                </a:solidFill>
                <a:latin typeface=""/>
                <a:ea typeface="Open Sans"/>
                <a:cs typeface="Open Sans"/>
                <a:sym typeface="Open Sans"/>
              </a:rPr>
              <a:t>Globus for data transfers</a:t>
            </a:r>
            <a:endParaRPr lang="en-US" sz="3400" b="0" i="0" u="none" strike="noStrike" cap="none" dirty="0">
              <a:solidFill>
                <a:srgbClr val="000000"/>
              </a:solidFill>
              <a:latin typeface=""/>
              <a:ea typeface="Open Sans"/>
              <a:cs typeface="Open Sans"/>
              <a:sym typeface="Open Sans"/>
            </a:endParaRPr>
          </a:p>
        </p:txBody>
      </p:sp>
      <p:pic>
        <p:nvPicPr>
          <p:cNvPr id="1026" name="Picture 2">
            <a:extLst>
              <a:ext uri="{FF2B5EF4-FFF2-40B4-BE49-F238E27FC236}">
                <a16:creationId xmlns:a16="http://schemas.microsoft.com/office/drawing/2014/main" id="{0A01F26B-732E-A578-CB54-17C0D4549A3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6412" r="72632" b="59979"/>
          <a:stretch/>
        </p:blipFill>
        <p:spPr bwMode="auto">
          <a:xfrm>
            <a:off x="17781419" y="11976795"/>
            <a:ext cx="4979399" cy="3821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1679F7-3BF6-722C-6C3D-93A755995A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542" y="24633774"/>
            <a:ext cx="7749990" cy="398859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5;p25">
            <a:extLst>
              <a:ext uri="{FF2B5EF4-FFF2-40B4-BE49-F238E27FC236}">
                <a16:creationId xmlns:a16="http://schemas.microsoft.com/office/drawing/2014/main" id="{ACCE6F78-0DFB-CDAE-F09C-D37D479F2797}"/>
              </a:ext>
            </a:extLst>
          </p:cNvPr>
          <p:cNvSpPr/>
          <p:nvPr/>
        </p:nvSpPr>
        <p:spPr>
          <a:xfrm>
            <a:off x="346546" y="29136219"/>
            <a:ext cx="7462437"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Relevant Projects</a:t>
            </a:r>
            <a:endParaRPr sz="11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3F025489-F9FF-134D-E2C9-E9222B99DDE3}"/>
              </a:ext>
            </a:extLst>
          </p:cNvPr>
          <p:cNvSpPr txBox="1"/>
          <p:nvPr/>
        </p:nvSpPr>
        <p:spPr>
          <a:xfrm>
            <a:off x="407403" y="30443100"/>
            <a:ext cx="7298180" cy="5489195"/>
          </a:xfrm>
          <a:prstGeom prst="rect">
            <a:avLst/>
          </a:prstGeom>
          <a:noFill/>
        </p:spPr>
        <p:txBody>
          <a:bodyPr wrap="square">
            <a:spAutoFit/>
          </a:bodyPr>
          <a:lstStyle/>
          <a:p>
            <a:pPr>
              <a:lnSpc>
                <a:spcPct val="150000"/>
              </a:lnSpc>
            </a:pPr>
            <a:r>
              <a:rPr lang="en-US" sz="3400" dirty="0">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mplement three parallel algorithms: </a:t>
            </a:r>
          </a:p>
          <a:p>
            <a:pPr marL="457200" indent="-457200">
              <a:lnSpc>
                <a:spcPct val="150000"/>
              </a:lnSpc>
              <a:buFont typeface="Arial" panose="020B0604020202020204" pitchFamily="34" charset="0"/>
              <a:buChar char="•"/>
            </a:pPr>
            <a:r>
              <a:rPr lang="en-US" sz="3400" dirty="0">
                <a:solidFill>
                  <a:srgbClr val="212529"/>
                </a:solidFill>
                <a:effectLst/>
                <a:highlight>
                  <a:srgbClr val="FFFFFF"/>
                </a:highlight>
                <a:latin typeface=""/>
                <a:ea typeface="Times New Roman" panose="02020603050405020304" pitchFamily="18" charset="0"/>
              </a:rPr>
              <a:t>Fibonacci computation</a:t>
            </a:r>
            <a:r>
              <a:rPr lang="en-US" sz="3400" dirty="0">
                <a:solidFill>
                  <a:srgbClr val="212529"/>
                </a:solidFill>
                <a:highlight>
                  <a:srgbClr val="FFFFFF"/>
                </a:highlight>
                <a:latin typeface=""/>
                <a:ea typeface="Malgun Gothic" panose="020B0503020000020004" pitchFamily="34" charset="-127"/>
              </a:rPr>
              <a:t> </a:t>
            </a:r>
            <a:r>
              <a:rPr lang="en-US" sz="3400" dirty="0">
                <a:effectLst/>
                <a:latin typeface=""/>
                <a:ea typeface="Times New Roman" panose="02020603050405020304" pitchFamily="18" charset="0"/>
              </a:rPr>
              <a:t>Algorithms;</a:t>
            </a:r>
            <a:r>
              <a:rPr lang="en-US" sz="3400" dirty="0">
                <a:effectLst/>
                <a:latin typeface=""/>
                <a:ea typeface="Malgun Gothic" panose="020B0503020000020004" pitchFamily="34" charset="-127"/>
                <a:cs typeface="Times New Roman" panose="02020603050405020304" pitchFamily="18" charset="0"/>
              </a:rPr>
              <a:t> </a:t>
            </a:r>
          </a:p>
          <a:p>
            <a:pPr marL="457200" indent="-457200">
              <a:lnSpc>
                <a:spcPct val="150000"/>
              </a:lnSpc>
              <a:buFont typeface="Arial" panose="020B0604020202020204" pitchFamily="34" charset="0"/>
              <a:buChar char="•"/>
            </a:pPr>
            <a:r>
              <a:rPr lang="en-US" sz="3400" dirty="0">
                <a:solidFill>
                  <a:srgbClr val="001D35"/>
                </a:solidFill>
                <a:effectLst/>
                <a:latin typeface=""/>
                <a:ea typeface="Malgun Gothic" panose="020B0503020000020004" pitchFamily="34" charset="-127"/>
                <a:cs typeface="Calibri" panose="020F0502020204030204" pitchFamily="34" charset="0"/>
              </a:rPr>
              <a:t>Principal Component Analysis</a:t>
            </a:r>
            <a:r>
              <a:rPr lang="en-US" sz="3400" dirty="0">
                <a:effectLst/>
                <a:latin typeface=""/>
                <a:ea typeface="Malgun Gothic" panose="020B0503020000020004" pitchFamily="34" charset="-127"/>
                <a:cs typeface="Times New Roman" panose="02020603050405020304" pitchFamily="18" charset="0"/>
              </a:rPr>
              <a:t> (PCA) for Large Data Sets with Parallel Data Summarization;</a:t>
            </a:r>
          </a:p>
          <a:p>
            <a:pPr marL="457200" indent="-457200">
              <a:lnSpc>
                <a:spcPct val="150000"/>
              </a:lnSpc>
              <a:buFont typeface="Arial" panose="020B0604020202020204" pitchFamily="34" charset="0"/>
              <a:buChar char="•"/>
            </a:pPr>
            <a:r>
              <a:rPr lang="en-US" sz="3400" dirty="0">
                <a:effectLst/>
                <a:latin typeface=""/>
                <a:ea typeface="Malgun Gothic" panose="020B0503020000020004" pitchFamily="34" charset="-127"/>
                <a:cs typeface="Times New Roman" panose="02020603050405020304" pitchFamily="18" charset="0"/>
              </a:rPr>
              <a:t>Parallel algorithm for DNA sequence. </a:t>
            </a:r>
            <a:endParaRPr lang="en-US" dirty="0"/>
          </a:p>
        </p:txBody>
      </p:sp>
      <p:sp>
        <p:nvSpPr>
          <p:cNvPr id="6" name="Google Shape;135;p25">
            <a:extLst>
              <a:ext uri="{FF2B5EF4-FFF2-40B4-BE49-F238E27FC236}">
                <a16:creationId xmlns:a16="http://schemas.microsoft.com/office/drawing/2014/main" id="{EC059215-0DA0-A749-24EC-2D45BB41E9A6}"/>
              </a:ext>
            </a:extLst>
          </p:cNvPr>
          <p:cNvSpPr/>
          <p:nvPr/>
        </p:nvSpPr>
        <p:spPr>
          <a:xfrm>
            <a:off x="390383" y="36039176"/>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79871595-1E7E-97F0-00AF-E2AB450455D5}"/>
              </a:ext>
            </a:extLst>
          </p:cNvPr>
          <p:cNvSpPr txBox="1"/>
          <p:nvPr/>
        </p:nvSpPr>
        <p:spPr>
          <a:xfrm>
            <a:off x="451239" y="37346057"/>
            <a:ext cx="7298180" cy="1565044"/>
          </a:xfrm>
          <a:prstGeom prst="rect">
            <a:avLst/>
          </a:prstGeom>
          <a:noFill/>
        </p:spPr>
        <p:txBody>
          <a:bodyPr wrap="square">
            <a:spAutoFit/>
          </a:bodyPr>
          <a:lstStyle/>
          <a:p>
            <a:pPr>
              <a:lnSpc>
                <a:spcPct val="150000"/>
              </a:lnSpc>
            </a:pPr>
            <a:r>
              <a:rPr lang="en-US" sz="3400" dirty="0">
                <a:effectLst/>
                <a:latin typeface=""/>
                <a:ea typeface="Malgun Gothic" panose="020B0503020000020004" pitchFamily="34" charset="-127"/>
                <a:cs typeface="Times New Roman" panose="02020603050405020304" pitchFamily="18" charset="0"/>
              </a:rPr>
              <a:t>The course is expected to be offered to students next fall 2025.</a:t>
            </a:r>
            <a:endParaRPr lang="en-US" dirty="0"/>
          </a:p>
        </p:txBody>
      </p:sp>
      <p:pic>
        <p:nvPicPr>
          <p:cNvPr id="8" name="Picture 7">
            <a:extLst>
              <a:ext uri="{FF2B5EF4-FFF2-40B4-BE49-F238E27FC236}">
                <a16:creationId xmlns:a16="http://schemas.microsoft.com/office/drawing/2014/main" id="{D861DBD7-5D30-D1BB-098B-161BBFFA35B4}"/>
              </a:ext>
            </a:extLst>
          </p:cNvPr>
          <p:cNvPicPr>
            <a:picLocks noChangeAspect="1"/>
          </p:cNvPicPr>
          <p:nvPr/>
        </p:nvPicPr>
        <p:blipFill>
          <a:blip r:embed="rId11"/>
          <a:stretch>
            <a:fillRect/>
          </a:stretch>
        </p:blipFill>
        <p:spPr>
          <a:xfrm>
            <a:off x="8714735" y="20194926"/>
            <a:ext cx="7315200" cy="5275573"/>
          </a:xfrm>
          <a:prstGeom prst="rect">
            <a:avLst/>
          </a:prstGeom>
        </p:spPr>
      </p:pic>
      <p:pic>
        <p:nvPicPr>
          <p:cNvPr id="12" name="Picture 11">
            <a:extLst>
              <a:ext uri="{FF2B5EF4-FFF2-40B4-BE49-F238E27FC236}">
                <a16:creationId xmlns:a16="http://schemas.microsoft.com/office/drawing/2014/main" id="{B4013508-8606-2E68-9E0E-A51508E3F181}"/>
              </a:ext>
            </a:extLst>
          </p:cNvPr>
          <p:cNvPicPr>
            <a:picLocks noChangeAspect="1"/>
          </p:cNvPicPr>
          <p:nvPr/>
        </p:nvPicPr>
        <p:blipFill>
          <a:blip r:embed="rId12"/>
          <a:stretch>
            <a:fillRect/>
          </a:stretch>
        </p:blipFill>
        <p:spPr>
          <a:xfrm>
            <a:off x="8897178" y="25794819"/>
            <a:ext cx="6921502" cy="38942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659</Words>
  <Application>Microsoft Macintosh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Times New Roman</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13</cp:revision>
  <cp:lastPrinted>2024-10-03T23:40:46Z</cp:lastPrinted>
  <dcterms:modified xsi:type="dcterms:W3CDTF">2024-10-05T16:19:04Z</dcterms:modified>
</cp:coreProperties>
</file>