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Work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080">
          <p15:clr>
            <a:srgbClr val="9AA0A6"/>
          </p15:clr>
        </p15:guide>
        <p15:guide id="2" pos="1368">
          <p15:clr>
            <a:srgbClr val="9AA0A6"/>
          </p15:clr>
        </p15:guide>
        <p15:guide id="3" orient="horz" pos="936">
          <p15:clr>
            <a:srgbClr val="9AA0A6"/>
          </p15:clr>
        </p15:guide>
        <p15:guide id="4" pos="9006">
          <p15:clr>
            <a:srgbClr val="9AA0A6"/>
          </p15:clr>
        </p15:guide>
        <p15:guide id="5" orient="horz" pos="1437">
          <p15:clr>
            <a:srgbClr val="9AA0A6"/>
          </p15:clr>
        </p15:guide>
      </p15:sldGuideLst>
    </p:ext>
    <p:ext uri="http://customooxmlschemas.google.com/">
      <go:slidesCustomData xmlns:go="http://customooxmlschemas.google.com/" r:id="rId30" roundtripDataSignature="AMtx7miM8exj6qF+UgkaJybhHPlZ1CHL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80"/>
        <p:guide pos="1368"/>
        <p:guide pos="936" orient="horz"/>
        <p:guide pos="9006"/>
        <p:guide pos="143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WorkSans-italic.fntdata"/><Relationship Id="rId27" Type="http://schemas.openxmlformats.org/officeDocument/2006/relationships/font" Target="fonts/Work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356731f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1f356731f9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4dfeea4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204dfeea4cd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0f3559c9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20f3559c9a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f3559c9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0f3559c9a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f3559c9a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20f3559c9a8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13"/>
          <p:cNvPicPr preferRelativeResize="0"/>
          <p:nvPr/>
        </p:nvPicPr>
        <p:blipFill rotWithShape="1">
          <a:blip r:embed="rId2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3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23946" l="0" r="32917" t="0"/>
          <a:stretch/>
        </p:blipFill>
        <p:spPr>
          <a:xfrm>
            <a:off x="5087225" y="5274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1" name="Google Shape;131;p3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3" name="Google Shape;133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"/>
          <p:cNvPicPr preferRelativeResize="0"/>
          <p:nvPr/>
        </p:nvPicPr>
        <p:blipFill rotWithShape="1">
          <a:blip r:embed="rId3">
            <a:alphaModFix/>
          </a:blip>
          <a:srcRect b="38460" l="14475" r="15963" t="37792"/>
          <a:stretch/>
        </p:blipFill>
        <p:spPr>
          <a:xfrm>
            <a:off x="1525700" y="157220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"/>
          <p:cNvSpPr txBox="1"/>
          <p:nvPr/>
        </p:nvSpPr>
        <p:spPr>
          <a:xfrm>
            <a:off x="1409700" y="4453925"/>
            <a:ext cx="9002100" cy="29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9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Backtracking</a:t>
            </a:r>
            <a:endParaRPr b="1" i="0" sz="9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" name="Google Shape;17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463" y="2278650"/>
            <a:ext cx="7513125" cy="75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356731f9d_0_10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Next class teaser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g1f356731f9d_0_10"/>
          <p:cNvSpPr txBox="1"/>
          <p:nvPr/>
        </p:nvSpPr>
        <p:spPr>
          <a:xfrm>
            <a:off x="1714500" y="2129300"/>
            <a:ext cx="12582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Linked list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9" name="Google Shape;229;p11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11"/>
          <p:cNvPicPr preferRelativeResize="0"/>
          <p:nvPr/>
        </p:nvPicPr>
        <p:blipFill rotWithShape="1">
          <a:blip r:embed="rId3">
            <a:alphaModFix/>
          </a:blip>
          <a:srcRect b="38459" l="14475" r="15963" t="37791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Recap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1571000" y="2196600"/>
            <a:ext cx="934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Recursion and problems based on recursion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Today’s checklist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1571000" y="2129300"/>
            <a:ext cx="110667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Introduction to Backtracking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Permutations of string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N-Queen Interview Problem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Sudoko Solver interview problem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Rat in a maze interview problem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p4"/>
          <p:cNvCxnSpPr/>
          <p:nvPr/>
        </p:nvCxnSpPr>
        <p:spPr>
          <a:xfrm>
            <a:off x="1804300" y="2457625"/>
            <a:ext cx="0" cy="2299800"/>
          </a:xfrm>
          <a:prstGeom prst="straightConnector1">
            <a:avLst/>
          </a:prstGeom>
          <a:noFill/>
          <a:ln cap="flat" cmpd="sng" w="9525">
            <a:solidFill>
              <a:srgbClr val="AA81E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backtracking ?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Permutations of a string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4dfeea4cd_0_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N-Queen problem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f3559c9a8_0_11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Sudoku solver 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f3559c9a8_0_1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Try this : Rat in a maze problem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f3559c9a8_0_3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5200" u="none" cap="none" strike="noStrike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Summary</a:t>
            </a:r>
            <a:endParaRPr b="1" i="0" sz="5200" u="none" cap="none" strike="noStrike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" name="Google Shape;217;g20f3559c9a8_0_36"/>
          <p:cNvSpPr txBox="1"/>
          <p:nvPr/>
        </p:nvSpPr>
        <p:spPr>
          <a:xfrm>
            <a:off x="1714500" y="2129300"/>
            <a:ext cx="125826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A81E9"/>
              </a:buClr>
              <a:buSzPts val="2500"/>
              <a:buFont typeface="Poppins Medium"/>
              <a:buChar char="●"/>
            </a:pPr>
            <a:r>
              <a:rPr b="0" i="0" lang="en" sz="25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this class we have studied backtracking and solved some very important and interesting problems based on backtracking.</a:t>
            </a:r>
            <a:endParaRPr b="0" i="0" sz="25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